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5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5" r:id="rId1"/>
  </p:sldMasterIdLst>
  <p:notesMasterIdLst>
    <p:notesMasterId r:id="rId40"/>
  </p:notesMasterIdLst>
  <p:sldIdLst>
    <p:sldId id="5028" r:id="rId2"/>
    <p:sldId id="5135" r:id="rId3"/>
    <p:sldId id="5076" r:id="rId4"/>
    <p:sldId id="5079" r:id="rId5"/>
    <p:sldId id="5085" r:id="rId6"/>
    <p:sldId id="5086" r:id="rId7"/>
    <p:sldId id="5087" r:id="rId8"/>
    <p:sldId id="5040" r:id="rId9"/>
    <p:sldId id="5107" r:id="rId10"/>
    <p:sldId id="5108" r:id="rId11"/>
    <p:sldId id="5109" r:id="rId12"/>
    <p:sldId id="5110" r:id="rId13"/>
    <p:sldId id="5111" r:id="rId14"/>
    <p:sldId id="4926" r:id="rId15"/>
    <p:sldId id="5112" r:id="rId16"/>
    <p:sldId id="5113" r:id="rId17"/>
    <p:sldId id="5136" r:id="rId18"/>
    <p:sldId id="5072" r:id="rId19"/>
    <p:sldId id="5115" r:id="rId20"/>
    <p:sldId id="5116" r:id="rId21"/>
    <p:sldId id="5117" r:id="rId22"/>
    <p:sldId id="5118" r:id="rId23"/>
    <p:sldId id="5119" r:id="rId24"/>
    <p:sldId id="5120" r:id="rId25"/>
    <p:sldId id="5121" r:id="rId26"/>
    <p:sldId id="5122" r:id="rId27"/>
    <p:sldId id="5123" r:id="rId28"/>
    <p:sldId id="5124" r:id="rId29"/>
    <p:sldId id="5137" r:id="rId30"/>
    <p:sldId id="5125" r:id="rId31"/>
    <p:sldId id="5127" r:id="rId32"/>
    <p:sldId id="5128" r:id="rId33"/>
    <p:sldId id="5129" r:id="rId34"/>
    <p:sldId id="5130" r:id="rId35"/>
    <p:sldId id="5131" r:id="rId36"/>
    <p:sldId id="5132" r:id="rId37"/>
    <p:sldId id="5133" r:id="rId38"/>
    <p:sldId id="5134" r:id="rId39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6A1D21-F8D5-4699-9A24-19FFA6F3A92A}">
          <p14:sldIdLst>
            <p14:sldId id="5028"/>
            <p14:sldId id="5135"/>
            <p14:sldId id="5076"/>
            <p14:sldId id="5079"/>
            <p14:sldId id="5085"/>
            <p14:sldId id="5086"/>
            <p14:sldId id="5087"/>
            <p14:sldId id="5040"/>
            <p14:sldId id="5107"/>
            <p14:sldId id="5108"/>
            <p14:sldId id="5109"/>
            <p14:sldId id="5110"/>
            <p14:sldId id="5111"/>
            <p14:sldId id="4926"/>
            <p14:sldId id="5112"/>
            <p14:sldId id="5113"/>
            <p14:sldId id="5136"/>
            <p14:sldId id="5072"/>
            <p14:sldId id="5115"/>
            <p14:sldId id="5116"/>
            <p14:sldId id="5117"/>
            <p14:sldId id="5118"/>
            <p14:sldId id="5119"/>
            <p14:sldId id="5120"/>
            <p14:sldId id="5121"/>
            <p14:sldId id="5122"/>
            <p14:sldId id="5123"/>
            <p14:sldId id="5124"/>
            <p14:sldId id="5137"/>
            <p14:sldId id="5125"/>
            <p14:sldId id="5127"/>
            <p14:sldId id="5128"/>
            <p14:sldId id="5129"/>
            <p14:sldId id="5130"/>
            <p14:sldId id="5131"/>
            <p14:sldId id="5132"/>
            <p14:sldId id="5133"/>
            <p14:sldId id="513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60B5CC"/>
    <a:srgbClr val="0070C0"/>
    <a:srgbClr val="B0007E"/>
    <a:srgbClr val="F0A7B2"/>
    <a:srgbClr val="A982C7"/>
    <a:srgbClr val="DD9191"/>
    <a:srgbClr val="A1D4E0"/>
    <a:srgbClr val="F7CE66"/>
    <a:srgbClr val="6BB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 autoAdjust="0"/>
    <p:restoredTop sz="85986" autoAdjust="0"/>
  </p:normalViewPr>
  <p:slideViewPr>
    <p:cSldViewPr snapToGrid="0">
      <p:cViewPr varScale="1">
        <p:scale>
          <a:sx n="109" d="100"/>
          <a:sy n="109" d="100"/>
        </p:scale>
        <p:origin x="9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在本模块中，我将概述我们计划在机器学习中涉及的主题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5A650-DFCC-277E-67F7-98690710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CDEE07D-4D27-A173-C506-AFD4A0F2FD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43F372F-8CA8-B373-72AA-380ECED7E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C50169-A15E-5D87-0603-D389645483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10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01E-4CC2-8165-4B8C-FACB538B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19F84CC-9E97-5F26-DED1-64546E21F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B8F0F0-6897-F91E-9B07-B6151DD0F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865726-DBF3-992A-4B20-39A3E7F1FD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601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052B-A8A4-B387-2899-CE979D8E0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343411-FAB7-F4A6-D007-408A25004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0BFD58-406E-0726-7626-2524D467F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9C5E52-D2B2-DEE5-2297-40E73CF1A4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037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8A7B3-29AC-0A0A-C231-00B0551CA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D30C701-4BC8-1284-68C7-0F3043CE7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2E7F11-578E-7405-1BF1-B6C3B9124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63358C-16A6-1D2B-FED0-6024ABE813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991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3E00C-71A7-57E4-B3D0-C0C380F7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AF09AD7-440D-087F-9271-95084AEA5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D0D2E63-EA02-FB78-AEA5-3C0CCAAC9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0E3A1B-400C-E5CA-6DB2-19AD164FB0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766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F61B4-2AE6-7C90-8608-FB52CFCD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BA2434-8D94-D495-57F1-01D4AC030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CBA00A9-E83A-DF0C-2485-719D613B5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4A26AD-4273-B32A-6367-6D7E389F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686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F2C8-6F09-5CB9-49FA-BD89C0EA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1A08202-DFD7-2B5C-DDFD-62DDEDD18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95B4F49-5220-4A17-2918-427F0B32D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FA43C8-6056-54B7-5312-D467AB477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356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25F42-7B29-A0A8-5266-C54C571F9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EAA2154-3CAB-55FC-A587-F3A6A51EC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3382CA-B7D9-E429-B020-B4C6B2C02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AB2A77-2163-9B90-07EA-87862A1084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838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B00B-F3AC-6159-D849-D918FD0DB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88B71FE-806D-17E3-B3A3-DF95942B0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FD33A1-1A4E-0C80-B982-7DEE65849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6014E6-B8C0-11F1-5C77-747E3188E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035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55CA2-37BE-C859-C8BF-301EAFF67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1D67B37-FCD4-116E-11A9-CFB4A6964D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0DCFF3D-67CF-F535-9E5D-84D550100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2220FB-23FE-B347-960D-F87282A3AF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280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8A5CB-4A82-9603-3AE5-3EFB4780C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8335424-C8B8-033F-E077-9B357E62E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929DBD-2794-850E-72D2-D7E2B7CE0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2116CD-1111-EA9F-59E5-128AB875E8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021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2043A-2BA2-692C-518B-5E4313002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5143459-44CC-0846-E356-24F37F315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5E1701-42D6-1326-9689-2BF46A6AB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4AC6E0-B5A5-843D-BB23-CF253C0D17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401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0224-0FAC-2D86-C696-8A4451C65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4C701DD-1A99-DAAC-4CA4-17DB8F2F4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E18D70-F1BA-2725-546D-4C129A3051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B55737-CE60-4A98-3667-A4FC511F2C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957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ABF1C-6B77-532C-2FDC-70D10BBC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B664B4C-7826-FB88-9F6A-9AB78645C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921FE72-1706-FE43-71FD-ACF9C1737E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0D0C85-2EFD-F894-7ABC-EC14CADE27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240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BD2D0-35F5-6975-A49E-991A66124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C1B156C-502E-64BD-AEB1-20C383208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1DDC1C-A1DE-B1F5-DF99-050E7FC4C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4BA642-F779-E15D-E62C-D3DB5676A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597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F8EB-93F6-AA79-5686-3F43A614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4F4B083-FD42-C67C-8EE8-724072708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FE4D40D-24E5-15C6-F728-F5021F4B2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ED3F58-6C8A-4AC3-A219-E6A31FBA6D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753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C674E-5B4C-4400-E664-797E2B20A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B3507B2-66E3-7C2D-75C8-335A8BCF6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E8B6352-E44B-9E62-7DF4-B8C4C04EA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C87A97-5AAF-4F42-B7F5-5A5D8EF79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286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00772-23E7-40AB-A148-99DDF563D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3048B4-665C-0A27-604E-6D4F6E3B1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010B45A-9CE2-D10F-C249-71EC74E9B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0E412-2943-8F3B-D922-D41281D27D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761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46F17-4A84-80AB-8ECF-4B442A18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4954FF-1E83-827A-FAF6-7A628682C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444CA30-AF1D-F2DD-E150-4FDFEAAD4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464104-E123-F501-CB64-57E54E6BC7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674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2BA32-6992-2B4F-06CC-9263661C5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2223C2A-F5F7-9D05-CD97-57D2D8B7F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B8228D-3360-E38E-D825-8E74F1F10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BB3792-3186-A7C2-1D21-DF32B8B7E7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632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21570-FF2C-D15E-EBE4-881187876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2E31F5B-9964-1C96-0AE3-40330372B0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FA740F4-4FC3-9633-7527-2D6660558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5C8D09-E48C-E672-CD0E-2E5F15CEEC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195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4740F-AB62-2432-86F2-EAFE2B251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2A27F7-DECA-DC14-C166-B47C99150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821B0C9-C602-F102-005B-936631579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FB8BD4-645B-AE09-B7E8-308E5072A1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4364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799BD-044E-CD55-D7CD-0BF58116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1AB66A-6CD5-DAAC-78C1-380938A6C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E2C52E3-47F1-461A-E64F-5F19AB6B7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000AA3-FF58-493F-D844-A859F623EB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300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89D77-AE13-0580-CE0E-17F6F779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E687A7A-1148-7166-B7A2-DFD349FC5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958A0BB-1331-AAB5-BB6F-936CC0E0AE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CBAFF5-3268-C728-6226-7C3EAA8CE4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679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E4286-2444-444D-9514-4BA5A592E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38484C-1D50-3C99-B735-BC3F184CA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BB56EDB-4DCF-E8CC-E3A5-7B641EADB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8726E-20A8-0E7D-F207-259FBC3F7E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5763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D70D-1D8F-B1C9-8A70-3EDE61694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207CFB7-E5A8-149F-6247-10A7AAA63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B7BE7C3-3EF7-7830-1674-909A4E7A2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11D448-5ECE-9369-5159-13971C69E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6561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D1C6-65E8-371E-0E75-92846D54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F735D5F-9406-3982-CA37-CF4DA0ACD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1E8CE6F-75BC-C49C-7036-5161126A3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E3A19A-BFD1-57B7-D2BB-3E4BE91FF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3394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C5386-AFED-0505-FEAA-A45D38764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E8A72F1-D426-3E9A-F973-12BFD74CD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ED91A0-6AED-2894-FF2E-D57810FF6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FBE9B8-346D-E2A2-6AED-3B7E930BA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8288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7E259-EB93-13FC-BCFC-949C7050D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B8C8F6-CBE7-3ECE-0F60-36791BBC4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00ADA28-8FDF-87CE-04B8-668BBE775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D16DF9-A376-7C25-30CC-E282291841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7718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6E08D-1052-884F-22FE-67A87D9E3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B6B5BAF-E1DC-5EF7-4EDF-89F4AB3C4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D23EA42-F8F2-2985-17DB-7E85D4D40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914DCC-D454-E7F6-8DD1-D80CC4A51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0257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B7739-7E83-BA1B-6DF9-8858456A3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770CD62-4DB1-B230-3B4D-A9CA9AFBC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738308-7E0D-B988-3F0D-DA7693ACE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B30AD9-A17A-730A-BAF2-0F52BAF0BB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7370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11984-46F2-40E9-FBBB-A5FC70EC6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A39C1FE-DAB1-3ADB-A751-D06BA660A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7AC4197-EBBE-920C-77F9-56BDA5B0F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9CD495-DE06-CD05-AE23-D40AC4C5A3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0367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DC1A9-E7B4-74A3-07D9-A0A820BF1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E5792CC-6EC1-60E0-B4CE-6E50EA70A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FC612E-182B-A24F-6948-123D317A5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503B89-B3CE-226C-6678-C2B5E8347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5021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81BF2-69CB-7657-7857-A40F659C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6445E8-797B-EA83-38FF-7BF574292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2BA9DC1-5D7C-8B93-2927-6A9723E76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A72193-8A3F-20AC-4AA3-0D938D82CB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5792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9B53C-2580-8A5C-9ABF-5B4FD9E3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EF07A7A-182F-630A-E1B5-217FC9E9B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EA5F3D-B3EF-2BCF-99B4-EFAD056E4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7268EB-D76A-48C1-D3CA-27BF2862D6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0638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EDA14-BB1E-BD47-2F19-603746AB4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BA07E8C-45AA-3BB5-4847-C8C257503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9955AFB-53E0-44EF-3651-3767CEF3C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101F51-D560-0370-B27B-D409F4ED99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133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26EB-67B1-BBB4-8125-6DFEC1837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47071-FCB6-1903-8AEA-4E76F7B18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B1654-9723-37C9-8DBD-7AA1A0C4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C398C-BF39-AF03-1572-92E191FC2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1E87-6AEB-472A-4459-00E8C99D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94D932CB-3C37-53F8-7523-C759D2D894A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A5C8B3C2-EB75-EA0C-0A5F-19D92AA4D38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DC4C79-B372-5AE1-4AC7-565C7091C5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752772FF-473F-C2F8-6631-25D11D41B568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209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EC04-DDD6-EE8D-456E-8D054E39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8E128-97AE-60E4-923C-54CAA09DB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A917F-F27A-750D-DA17-9A8CF08E5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74BC0-5829-22B1-CC19-C3058A15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28D6B-F2C8-5793-0D32-9A37C7E8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C5504596-869F-85AF-B5FB-5CFE6577DA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00D81D55-67CE-E36C-1693-207149C1104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113663-E332-05DB-96A3-9145ABEB77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8CD2AF08-AC53-63D3-3C50-9EAF4CFF7225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57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26DF0C3A-5C22-7914-ADB6-D08187995D0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DB3D2B7-44A2-B7AE-6607-D4AC1F4A0DE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AutoShape 8">
              <a:extLst>
                <a:ext uri="{FF2B5EF4-FFF2-40B4-BE49-F238E27FC236}">
                  <a16:creationId xmlns:a16="http://schemas.microsoft.com/office/drawing/2014/main" id="{81B5A019-875F-12C3-9759-245653121C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" name="任意多边形: 形状 12">
            <a:extLst>
              <a:ext uri="{FF2B5EF4-FFF2-40B4-BE49-F238E27FC236}">
                <a16:creationId xmlns:a16="http://schemas.microsoft.com/office/drawing/2014/main" id="{0A56A258-1E08-EAD6-F83D-7A4F4739FEAC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41080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90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1B290-F943-42A5-B124-88F0294C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CB8FA-0983-C17F-A66A-0A8B86188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212E-ABE4-9CA2-72E3-C728DDC48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B0DA-7FEB-8CD0-224C-BE5B2A209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ED28F-FBC4-2455-BE81-C38B33983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0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679" y="1321633"/>
            <a:ext cx="11856641" cy="2901395"/>
            <a:chOff x="167679" y="1321633"/>
            <a:chExt cx="11856641" cy="2901395"/>
          </a:xfrm>
        </p:grpSpPr>
        <p:sp>
          <p:nvSpPr>
            <p:cNvPr id="6" name="矩形 5"/>
            <p:cNvSpPr/>
            <p:nvPr/>
          </p:nvSpPr>
          <p:spPr>
            <a:xfrm>
              <a:off x="167679" y="1321633"/>
              <a:ext cx="11856641" cy="1414780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《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人工智能数学原理与算法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》</a:t>
              </a:r>
              <a:b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</a:b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</a:t>
              </a:r>
              <a:r>
                <a:rPr lang="en-US" altLang="zh-CN" sz="36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章：图神经网络</a:t>
              </a:r>
              <a:endParaRPr kumimoji="0" lang="en-US" altLang="zh-CN" sz="3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7679" y="3221943"/>
              <a:ext cx="11856641" cy="1001085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kumimoji="0" lang="en-US" altLang="zh-CN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.4 </a:t>
              </a:r>
              <a:r>
                <a:rPr lang="zh-CN" altLang="en-US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图神经网络</a:t>
              </a:r>
              <a:endParaRPr kumimoji="0" lang="en-US" altLang="zh-CN" sz="54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27F542F7-95AA-4337-AC65-22CFB3B09828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56B07-F2D3-DC7A-0777-EB7A1A896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4E8E7FDE-1F2C-D4CC-CB26-E917BB78C796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C85B015-B574-7949-7085-2AB049B57B18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44F88B1-A5A4-3760-D8A4-D8E21FF50C9D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D7541F9A-4C83-E409-EE5B-243B7064B061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1B6FDDC-D9DC-28B0-C5D6-CEAA1F22D8D4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F928B1F1-90B1-C4B0-B616-EA863F8BFDFA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F88ED444-6594-23A9-C54C-716893EC2166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109356C-6428-B0CF-EBE8-4AE816DECD7F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C5CCC507-B3FA-BB69-F6D8-8A6458C46BF8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</a:t>
              </a:r>
              <a:r>
                <a:rPr lang="en-US" altLang="zh-CN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GNN</a:t>
              </a: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层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1B0BFE0B-9C48-7256-087A-DA0267C39963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4247A4D-A2CE-B68A-CD83-79E939B86A8A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9AA725C4-5169-BEB3-9FEF-E8E3072DC040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图神经网络：训练流程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98466025-BC95-5E53-54F2-3E106155E8DE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7783C1F5-1258-849E-4572-CE0F0C18E83E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0270CD47-393B-A53C-89FF-20677A87A95B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图神经网络：数据划分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D1968919-7740-8991-D91B-B270F141C8BD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636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FB11B-E750-2E7C-EDAA-3F084BB00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1257C34-15DD-B222-9A6A-34AB863FFDCF}"/>
              </a:ext>
            </a:extLst>
          </p:cNvPr>
          <p:cNvSpPr txBox="1"/>
          <p:nvPr/>
        </p:nvSpPr>
        <p:spPr>
          <a:xfrm>
            <a:off x="350439" y="120418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回顾：基于图神经网络的深度编码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02F79A4A-2AAF-5601-62DD-A4D7BE13826C}"/>
              </a:ext>
            </a:extLst>
          </p:cNvPr>
          <p:cNvSpPr txBox="1"/>
          <p:nvPr/>
        </p:nvSpPr>
        <p:spPr>
          <a:xfrm>
            <a:off x="5003754" y="1034847"/>
            <a:ext cx="5212465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基于图结构的多层非线性变换</a:t>
            </a:r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78DD7CFC-E6A9-B563-EB9C-7D674B597440}"/>
              </a:ext>
            </a:extLst>
          </p:cNvPr>
          <p:cNvSpPr txBox="1"/>
          <p:nvPr/>
        </p:nvSpPr>
        <p:spPr>
          <a:xfrm>
            <a:off x="2419742" y="1123296"/>
            <a:ext cx="1968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3780" algn="l"/>
                <a:tab pos="1613535" algn="l"/>
              </a:tabLst>
            </a:pPr>
            <a:r>
              <a:rPr sz="3600" spc="-25" dirty="0">
                <a:latin typeface="Cambria Math"/>
                <a:cs typeface="Cambria Math"/>
              </a:rPr>
              <a:t>ENC</a:t>
            </a:r>
            <a:r>
              <a:rPr lang="en-US" altLang="zh-CN" sz="3600" spc="-25" dirty="0">
                <a:latin typeface="Cambria Math"/>
                <a:cs typeface="Cambria Math"/>
              </a:rPr>
              <a:t>(</a:t>
            </a:r>
            <a:r>
              <a:rPr sz="3600" spc="-50" dirty="0">
                <a:latin typeface="Cambria Math"/>
                <a:cs typeface="Cambria Math"/>
              </a:rPr>
              <a:t>𝑣</a:t>
            </a:r>
            <a:r>
              <a:rPr lang="en-US" altLang="zh-CN" sz="3600" spc="-50" dirty="0">
                <a:latin typeface="Cambria Math"/>
                <a:cs typeface="Cambria Math"/>
              </a:rPr>
              <a:t>)</a:t>
            </a:r>
            <a:r>
              <a:rPr sz="3600" dirty="0">
                <a:latin typeface="Cambria Math"/>
                <a:cs typeface="Cambria Math"/>
              </a:rPr>
              <a:t>	</a:t>
            </a:r>
            <a:r>
              <a:rPr sz="3600" spc="-50" dirty="0">
                <a:latin typeface="Cambria Math"/>
                <a:cs typeface="Cambria Math"/>
              </a:rPr>
              <a:t>=</a:t>
            </a:r>
            <a:endParaRPr sz="3600" dirty="0">
              <a:latin typeface="Cambria Math"/>
              <a:cs typeface="Cambria Math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B8F25D47-DA34-1B63-91BF-6E8212C2D41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05821"/>
            <a:ext cx="8212973" cy="465457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E0964C86-9982-DC00-ECC2-A7FBBDADEDEF}"/>
              </a:ext>
            </a:extLst>
          </p:cNvPr>
          <p:cNvSpPr txBox="1"/>
          <p:nvPr/>
        </p:nvSpPr>
        <p:spPr>
          <a:xfrm>
            <a:off x="8212973" y="4030285"/>
            <a:ext cx="43180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40" dirty="0">
                <a:latin typeface="Arial MT"/>
                <a:cs typeface="Arial MT"/>
              </a:rPr>
              <a:t>…</a:t>
            </a:r>
            <a:endParaRPr sz="3100" dirty="0">
              <a:latin typeface="Arial MT"/>
              <a:cs typeface="Arial MT"/>
            </a:endParaRPr>
          </a:p>
        </p:txBody>
      </p: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EFD38BC0-5FD8-5731-1340-801F4BCAFF2E}"/>
              </a:ext>
            </a:extLst>
          </p:cNvPr>
          <p:cNvSpPr/>
          <p:nvPr/>
        </p:nvSpPr>
        <p:spPr>
          <a:xfrm>
            <a:off x="7840494" y="4994698"/>
            <a:ext cx="4143982" cy="1663605"/>
          </a:xfrm>
          <a:prstGeom prst="wedgeRectCallout">
            <a:avLst>
              <a:gd name="adj1" fmla="val -33713"/>
              <a:gd name="adj2" fmla="val -8252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kern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输出：节点嵌入</a:t>
            </a:r>
            <a:endParaRPr lang="en-SG" altLang="zh-CN" sz="2800" b="1" kern="1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pPr algn="ctr"/>
            <a:r>
              <a:rPr lang="zh-CN" altLang="en-US" sz="2800" b="1" kern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同时，我们也可以对子图和整个图进行嵌入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47358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44DB8-E3F9-9B42-5E2E-A626DDAE0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076B426-1DAD-45BC-9D4B-AA4EE18DA8F2}"/>
              </a:ext>
            </a:extLst>
          </p:cNvPr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回顾：图神经网络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76F10B64-EE17-4C56-0B0B-1F6CA5A5734B}"/>
              </a:ext>
            </a:extLst>
          </p:cNvPr>
          <p:cNvSpPr txBox="1"/>
          <p:nvPr/>
        </p:nvSpPr>
        <p:spPr>
          <a:xfrm>
            <a:off x="830048" y="828293"/>
            <a:ext cx="11361952" cy="260148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思路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节点的邻居定义了一张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计算图（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computation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graph)</a:t>
            </a:r>
            <a:endParaRPr lang="en-SG" altLang="zh-CN" sz="28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学习如何在计算图中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传播与变换信息（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propagate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&amp;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transform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information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以计算节点嵌入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4E1F7E-A5BB-E103-DF25-D7453E5FE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875" y="3470729"/>
            <a:ext cx="5688249" cy="2605990"/>
          </a:xfrm>
          <a:prstGeom prst="rect">
            <a:avLst/>
          </a:prstGeom>
        </p:spPr>
      </p:pic>
      <p:sp>
        <p:nvSpPr>
          <p:cNvPr id="3" name="文本框 33">
            <a:extLst>
              <a:ext uri="{FF2B5EF4-FFF2-40B4-BE49-F238E27FC236}">
                <a16:creationId xmlns:a16="http://schemas.microsoft.com/office/drawing/2014/main" id="{53C639C6-52E2-0036-8A41-31B17E6C8358}"/>
              </a:ext>
            </a:extLst>
          </p:cNvPr>
          <p:cNvSpPr txBox="1"/>
          <p:nvPr/>
        </p:nvSpPr>
        <p:spPr>
          <a:xfrm>
            <a:off x="3251875" y="6076719"/>
            <a:ext cx="308371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确定节点的计算图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680C2DAC-7242-DCA7-031F-82BD5EEC892A}"/>
              </a:ext>
            </a:extLst>
          </p:cNvPr>
          <p:cNvSpPr txBox="1"/>
          <p:nvPr/>
        </p:nvSpPr>
        <p:spPr>
          <a:xfrm>
            <a:off x="6511024" y="6075093"/>
            <a:ext cx="308371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传播并变换信息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64777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84D35-4414-EF7E-DE4F-1BAB2F12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09771487-DB25-B07A-6B28-9F1B6700D3B4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：领域聚合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CD17F39E-5C7E-445E-A9AB-CE31A81B8C0E}"/>
              </a:ext>
            </a:extLst>
          </p:cNvPr>
          <p:cNvSpPr txBox="1"/>
          <p:nvPr/>
        </p:nvSpPr>
        <p:spPr>
          <a:xfrm>
            <a:off x="830048" y="828293"/>
            <a:ext cx="11361952" cy="126810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基本方法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对邻居的信息取平均后，应用神经网络进行处理</a:t>
            </a:r>
          </a:p>
        </p:txBody>
      </p:sp>
      <p:sp>
        <p:nvSpPr>
          <p:cNvPr id="2" name="文本框 33">
            <a:extLst>
              <a:ext uri="{FF2B5EF4-FFF2-40B4-BE49-F238E27FC236}">
                <a16:creationId xmlns:a16="http://schemas.microsoft.com/office/drawing/2014/main" id="{D1ED36D5-8563-9676-A199-5DC1E80CCD4B}"/>
              </a:ext>
            </a:extLst>
          </p:cNvPr>
          <p:cNvSpPr txBox="1"/>
          <p:nvPr/>
        </p:nvSpPr>
        <p:spPr>
          <a:xfrm>
            <a:off x="2309099" y="5829862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A9EEF485-A1D8-FB31-782B-F701C8497C85}"/>
              </a:ext>
            </a:extLst>
          </p:cNvPr>
          <p:cNvGrpSpPr/>
          <p:nvPr/>
        </p:nvGrpSpPr>
        <p:grpSpPr>
          <a:xfrm>
            <a:off x="5705467" y="4560033"/>
            <a:ext cx="1050925" cy="800100"/>
            <a:chOff x="4668711" y="4309386"/>
            <a:chExt cx="1050925" cy="80010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2784BE8-FAB3-23DD-09F1-FE491A053C20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06DC469-5882-D839-40D5-403EC1F8734A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EDD390C0-1253-1962-0E6E-8ADC69AA2EAB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8C09757-1523-F6FF-D53A-0A7EFBC25CB7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>
            <a:extLst>
              <a:ext uri="{FF2B5EF4-FFF2-40B4-BE49-F238E27FC236}">
                <a16:creationId xmlns:a16="http://schemas.microsoft.com/office/drawing/2014/main" id="{8E8EF058-C475-7D3D-DD94-8AD10BA51A4F}"/>
              </a:ext>
            </a:extLst>
          </p:cNvPr>
          <p:cNvGrpSpPr/>
          <p:nvPr/>
        </p:nvGrpSpPr>
        <p:grpSpPr>
          <a:xfrm>
            <a:off x="2132545" y="3912146"/>
            <a:ext cx="1714500" cy="1795780"/>
            <a:chOff x="1095789" y="3661499"/>
            <a:chExt cx="1714500" cy="1795780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9FAD1BDD-1128-EEDB-7B40-A70F6F7B4BBA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2DFAF4EA-870F-6270-7301-3BB852A7324B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E445DE7C-E8F2-ADA5-C3C1-8A91C31BE80A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C4DA3EF0-B591-A802-973D-9BF7F2BE14C4}"/>
              </a:ext>
            </a:extLst>
          </p:cNvPr>
          <p:cNvGrpSpPr/>
          <p:nvPr/>
        </p:nvGrpSpPr>
        <p:grpSpPr>
          <a:xfrm>
            <a:off x="6851537" y="3305026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14D3F07B-454E-7215-511D-0F032594BE45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AD306516-57FD-A178-A8A2-AF1B65C0D4C2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F8A0372B-3C78-6565-E19E-D445CF9710C5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024B37B2-E2A7-CE42-B8DC-AC94FF4F1FA5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21D63A87-D902-7C6F-123A-F0273D9D427E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D87FC670-B7B1-AEE5-5975-04BBBE03D24A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6F515624-7BC7-5799-2462-683FBA3D6300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A2CFE1D5-1231-D76A-D8BA-2547104B48F4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C3EC3026-EFC3-F0C8-8419-606C0FE878BB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86CF8CC7-570F-EA9C-0467-8B713807F95C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2816D10C-F267-585A-95F0-967CEF7298AC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A8287EE2-1970-0F87-1C3C-D7CF3B988C65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6EB83E42-B54A-5081-8893-7EE3CA88CA87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FAF1CE3D-2756-D6F9-2D36-D8B72F9B8E88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FE72A28C-8A79-9389-583E-F81E6D1F6657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624DAA26-9AAA-E70F-6671-486D7002AB2A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F9270D63-A33F-3ED8-1971-FBFDC92F45A2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C53B1DC9-5544-F9CB-6AEE-CD153A27BEEE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51FAC544-48F0-E302-750E-EAAE2D2B34D6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A5C3749F-F392-B5FD-6D57-64EA72FDAC30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1D288C47-0767-33D4-EF8F-E9037B34180F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F3C4B1DD-68AA-B0BD-92D4-E6BAB3DB2399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ABD22F98-5E18-CE61-B96D-B208A0E51311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742B86FB-CBCE-88BC-FF90-51F87981BC29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BDBDB3A8-76FA-4076-5D9C-9E05C0B622CD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887630B5-13A3-0D05-97C3-D18C7EA035FD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93C9371B-9160-E3AA-6579-1538C4187D97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5BE71731-BA30-AD55-7D11-EB87DD5916E9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51F4B4B1-3C8A-C776-2DB7-A0BAB50DAEEC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6E60D882-DD4A-4BFC-AA54-34D78E21F13D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38F0A3F9-CC7F-6A80-E563-0413DFD826DC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47">
            <a:extLst>
              <a:ext uri="{FF2B5EF4-FFF2-40B4-BE49-F238E27FC236}">
                <a16:creationId xmlns:a16="http://schemas.microsoft.com/office/drawing/2014/main" id="{30E7FE05-55A7-3A55-D831-C8713F15DFB8}"/>
              </a:ext>
            </a:extLst>
          </p:cNvPr>
          <p:cNvGrpSpPr/>
          <p:nvPr/>
        </p:nvGrpSpPr>
        <p:grpSpPr>
          <a:xfrm>
            <a:off x="2205141" y="3723379"/>
            <a:ext cx="1249045" cy="822325"/>
            <a:chOff x="1168385" y="3472732"/>
            <a:chExt cx="1249045" cy="822325"/>
          </a:xfrm>
        </p:grpSpPr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0D4161BF-79F5-2274-0A2B-ACFB2472F050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9">
              <a:extLst>
                <a:ext uri="{FF2B5EF4-FFF2-40B4-BE49-F238E27FC236}">
                  <a16:creationId xmlns:a16="http://schemas.microsoft.com/office/drawing/2014/main" id="{14C2C5DA-8570-BD95-3993-EFC72160BAAC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50">
            <a:extLst>
              <a:ext uri="{FF2B5EF4-FFF2-40B4-BE49-F238E27FC236}">
                <a16:creationId xmlns:a16="http://schemas.microsoft.com/office/drawing/2014/main" id="{CBEE3784-1119-104A-C8FF-A4C6A84CC2FA}"/>
              </a:ext>
            </a:extLst>
          </p:cNvPr>
          <p:cNvSpPr txBox="1"/>
          <p:nvPr/>
        </p:nvSpPr>
        <p:spPr>
          <a:xfrm>
            <a:off x="3259015" y="369625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0" name="object 51">
            <a:extLst>
              <a:ext uri="{FF2B5EF4-FFF2-40B4-BE49-F238E27FC236}">
                <a16:creationId xmlns:a16="http://schemas.microsoft.com/office/drawing/2014/main" id="{29AC4956-C354-5D76-9E48-3CDEA2D7B656}"/>
              </a:ext>
            </a:extLst>
          </p:cNvPr>
          <p:cNvGrpSpPr/>
          <p:nvPr/>
        </p:nvGrpSpPr>
        <p:grpSpPr>
          <a:xfrm>
            <a:off x="1746179" y="4620826"/>
            <a:ext cx="465455" cy="955040"/>
            <a:chOff x="709423" y="4370179"/>
            <a:chExt cx="465455" cy="955040"/>
          </a:xfrm>
        </p:grpSpPr>
        <p:sp>
          <p:nvSpPr>
            <p:cNvPr id="71" name="object 52">
              <a:extLst>
                <a:ext uri="{FF2B5EF4-FFF2-40B4-BE49-F238E27FC236}">
                  <a16:creationId xmlns:a16="http://schemas.microsoft.com/office/drawing/2014/main" id="{05C65768-FE22-39BD-F3EF-51C31E621BFF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44C1C3B3-B2E1-8843-A030-3DC83984CB29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54">
            <a:extLst>
              <a:ext uri="{FF2B5EF4-FFF2-40B4-BE49-F238E27FC236}">
                <a16:creationId xmlns:a16="http://schemas.microsoft.com/office/drawing/2014/main" id="{2B511541-838D-B75F-1A0D-21DF49AC5E61}"/>
              </a:ext>
            </a:extLst>
          </p:cNvPr>
          <p:cNvSpPr txBox="1"/>
          <p:nvPr/>
        </p:nvSpPr>
        <p:spPr>
          <a:xfrm>
            <a:off x="1821715" y="528131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6" name="object 55">
            <a:extLst>
              <a:ext uri="{FF2B5EF4-FFF2-40B4-BE49-F238E27FC236}">
                <a16:creationId xmlns:a16="http://schemas.microsoft.com/office/drawing/2014/main" id="{987C50C9-6EF1-E86F-F5D9-86E1A0496792}"/>
              </a:ext>
            </a:extLst>
          </p:cNvPr>
          <p:cNvSpPr/>
          <p:nvPr/>
        </p:nvSpPr>
        <p:spPr>
          <a:xfrm>
            <a:off x="2906216" y="557840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56">
            <a:extLst>
              <a:ext uri="{FF2B5EF4-FFF2-40B4-BE49-F238E27FC236}">
                <a16:creationId xmlns:a16="http://schemas.microsoft.com/office/drawing/2014/main" id="{632B04BB-5C6C-94CF-B6A5-1A1F75CA3560}"/>
              </a:ext>
            </a:extLst>
          </p:cNvPr>
          <p:cNvSpPr txBox="1"/>
          <p:nvPr/>
        </p:nvSpPr>
        <p:spPr>
          <a:xfrm>
            <a:off x="2976928" y="55634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8" name="object 57">
            <a:extLst>
              <a:ext uri="{FF2B5EF4-FFF2-40B4-BE49-F238E27FC236}">
                <a16:creationId xmlns:a16="http://schemas.microsoft.com/office/drawing/2014/main" id="{DA12BBA0-19CF-F60C-ADF2-08CDA67E6F7F}"/>
              </a:ext>
            </a:extLst>
          </p:cNvPr>
          <p:cNvGrpSpPr/>
          <p:nvPr/>
        </p:nvGrpSpPr>
        <p:grpSpPr>
          <a:xfrm>
            <a:off x="3736833" y="4746022"/>
            <a:ext cx="335280" cy="584835"/>
            <a:chOff x="2700077" y="4495375"/>
            <a:chExt cx="335280" cy="584835"/>
          </a:xfrm>
        </p:grpSpPr>
        <p:sp>
          <p:nvSpPr>
            <p:cNvPr id="79" name="object 58">
              <a:extLst>
                <a:ext uri="{FF2B5EF4-FFF2-40B4-BE49-F238E27FC236}">
                  <a16:creationId xmlns:a16="http://schemas.microsoft.com/office/drawing/2014/main" id="{732579D3-FDEA-4B00-7D1C-C3A53293B58E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>
              <a:extLst>
                <a:ext uri="{FF2B5EF4-FFF2-40B4-BE49-F238E27FC236}">
                  <a16:creationId xmlns:a16="http://schemas.microsoft.com/office/drawing/2014/main" id="{27608A0F-36FA-0012-8121-0A49E57D9FBA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60">
            <a:extLst>
              <a:ext uri="{FF2B5EF4-FFF2-40B4-BE49-F238E27FC236}">
                <a16:creationId xmlns:a16="http://schemas.microsoft.com/office/drawing/2014/main" id="{B6BCACC1-A5F8-8D00-0044-61E795BCA817}"/>
              </a:ext>
            </a:extLst>
          </p:cNvPr>
          <p:cNvSpPr txBox="1"/>
          <p:nvPr/>
        </p:nvSpPr>
        <p:spPr>
          <a:xfrm>
            <a:off x="3863488" y="50395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61">
            <a:extLst>
              <a:ext uri="{FF2B5EF4-FFF2-40B4-BE49-F238E27FC236}">
                <a16:creationId xmlns:a16="http://schemas.microsoft.com/office/drawing/2014/main" id="{CF981226-3B3B-486D-A642-5223F26359C1}"/>
              </a:ext>
            </a:extLst>
          </p:cNvPr>
          <p:cNvSpPr/>
          <p:nvPr/>
        </p:nvSpPr>
        <p:spPr>
          <a:xfrm>
            <a:off x="3557429" y="453612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62">
            <a:extLst>
              <a:ext uri="{FF2B5EF4-FFF2-40B4-BE49-F238E27FC236}">
                <a16:creationId xmlns:a16="http://schemas.microsoft.com/office/drawing/2014/main" id="{74CB83DE-B402-B9D5-8C10-FE9251B5CED7}"/>
              </a:ext>
            </a:extLst>
          </p:cNvPr>
          <p:cNvSpPr txBox="1"/>
          <p:nvPr/>
        </p:nvSpPr>
        <p:spPr>
          <a:xfrm>
            <a:off x="3621699" y="451565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63">
            <a:extLst>
              <a:ext uri="{FF2B5EF4-FFF2-40B4-BE49-F238E27FC236}">
                <a16:creationId xmlns:a16="http://schemas.microsoft.com/office/drawing/2014/main" id="{835EEF87-DB20-2D0B-6277-2EEB290FD160}"/>
              </a:ext>
            </a:extLst>
          </p:cNvPr>
          <p:cNvSpPr/>
          <p:nvPr/>
        </p:nvSpPr>
        <p:spPr>
          <a:xfrm>
            <a:off x="5364198" y="485497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64">
            <a:extLst>
              <a:ext uri="{FF2B5EF4-FFF2-40B4-BE49-F238E27FC236}">
                <a16:creationId xmlns:a16="http://schemas.microsoft.com/office/drawing/2014/main" id="{DFB685C7-9966-63B7-9DB9-D537651A26BB}"/>
              </a:ext>
            </a:extLst>
          </p:cNvPr>
          <p:cNvSpPr txBox="1"/>
          <p:nvPr/>
        </p:nvSpPr>
        <p:spPr>
          <a:xfrm>
            <a:off x="5435116" y="4824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6" name="object 65">
            <a:extLst>
              <a:ext uri="{FF2B5EF4-FFF2-40B4-BE49-F238E27FC236}">
                <a16:creationId xmlns:a16="http://schemas.microsoft.com/office/drawing/2014/main" id="{6431EB2D-1E02-1752-E3F7-D9ECC1F0B239}"/>
              </a:ext>
            </a:extLst>
          </p:cNvPr>
          <p:cNvSpPr txBox="1"/>
          <p:nvPr/>
        </p:nvSpPr>
        <p:spPr>
          <a:xfrm>
            <a:off x="8054496" y="3682825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7" name="object 66">
            <a:extLst>
              <a:ext uri="{FF2B5EF4-FFF2-40B4-BE49-F238E27FC236}">
                <a16:creationId xmlns:a16="http://schemas.microsoft.com/office/drawing/2014/main" id="{EDB2E5E7-DBB0-D5B4-2C10-3463FB7EA87A}"/>
              </a:ext>
            </a:extLst>
          </p:cNvPr>
          <p:cNvSpPr/>
          <p:nvPr/>
        </p:nvSpPr>
        <p:spPr>
          <a:xfrm>
            <a:off x="7942425" y="47891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67">
            <a:extLst>
              <a:ext uri="{FF2B5EF4-FFF2-40B4-BE49-F238E27FC236}">
                <a16:creationId xmlns:a16="http://schemas.microsoft.com/office/drawing/2014/main" id="{689CA7FA-4B9F-45F3-42AA-EB23737177E1}"/>
              </a:ext>
            </a:extLst>
          </p:cNvPr>
          <p:cNvSpPr txBox="1"/>
          <p:nvPr/>
        </p:nvSpPr>
        <p:spPr>
          <a:xfrm>
            <a:off x="8000765" y="477087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9" name="object 68">
            <a:extLst>
              <a:ext uri="{FF2B5EF4-FFF2-40B4-BE49-F238E27FC236}">
                <a16:creationId xmlns:a16="http://schemas.microsoft.com/office/drawing/2014/main" id="{CF6D7D47-D3E2-C402-2F99-23429ED96F18}"/>
              </a:ext>
            </a:extLst>
          </p:cNvPr>
          <p:cNvSpPr/>
          <p:nvPr/>
        </p:nvSpPr>
        <p:spPr>
          <a:xfrm>
            <a:off x="7872082" y="579284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69">
            <a:extLst>
              <a:ext uri="{FF2B5EF4-FFF2-40B4-BE49-F238E27FC236}">
                <a16:creationId xmlns:a16="http://schemas.microsoft.com/office/drawing/2014/main" id="{9155228B-1771-15C1-7CD0-D6B580533FA6}"/>
              </a:ext>
            </a:extLst>
          </p:cNvPr>
          <p:cNvSpPr txBox="1"/>
          <p:nvPr/>
        </p:nvSpPr>
        <p:spPr>
          <a:xfrm>
            <a:off x="7947035" y="57783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1" name="object 70">
            <a:extLst>
              <a:ext uri="{FF2B5EF4-FFF2-40B4-BE49-F238E27FC236}">
                <a16:creationId xmlns:a16="http://schemas.microsoft.com/office/drawing/2014/main" id="{7EF6F87D-0C51-1F76-882B-A075EC031EB4}"/>
              </a:ext>
            </a:extLst>
          </p:cNvPr>
          <p:cNvSpPr/>
          <p:nvPr/>
        </p:nvSpPr>
        <p:spPr>
          <a:xfrm>
            <a:off x="2055876" y="44274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71">
            <a:extLst>
              <a:ext uri="{FF2B5EF4-FFF2-40B4-BE49-F238E27FC236}">
                <a16:creationId xmlns:a16="http://schemas.microsoft.com/office/drawing/2014/main" id="{BEC1502D-0E24-4CB7-4AD2-85B01EBEFD91}"/>
              </a:ext>
            </a:extLst>
          </p:cNvPr>
          <p:cNvSpPr txBox="1"/>
          <p:nvPr/>
        </p:nvSpPr>
        <p:spPr>
          <a:xfrm>
            <a:off x="2117234" y="439475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93" name="object 72">
            <a:extLst>
              <a:ext uri="{FF2B5EF4-FFF2-40B4-BE49-F238E27FC236}">
                <a16:creationId xmlns:a16="http://schemas.microsoft.com/office/drawing/2014/main" id="{5A026BD9-78BF-63BE-9323-FE7ED9C51C32}"/>
              </a:ext>
            </a:extLst>
          </p:cNvPr>
          <p:cNvGrpSpPr/>
          <p:nvPr/>
        </p:nvGrpSpPr>
        <p:grpSpPr>
          <a:xfrm>
            <a:off x="8783364" y="3690872"/>
            <a:ext cx="877569" cy="2697480"/>
            <a:chOff x="7746608" y="3440225"/>
            <a:chExt cx="877569" cy="2697480"/>
          </a:xfrm>
        </p:grpSpPr>
        <p:sp>
          <p:nvSpPr>
            <p:cNvPr id="96" name="object 73">
              <a:extLst>
                <a:ext uri="{FF2B5EF4-FFF2-40B4-BE49-F238E27FC236}">
                  <a16:creationId xmlns:a16="http://schemas.microsoft.com/office/drawing/2014/main" id="{878238E8-1C9A-FE74-FC71-EC570C1A6B8A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74">
              <a:extLst>
                <a:ext uri="{FF2B5EF4-FFF2-40B4-BE49-F238E27FC236}">
                  <a16:creationId xmlns:a16="http://schemas.microsoft.com/office/drawing/2014/main" id="{3A4E06F4-D5FC-8832-03DF-F9EFE10C8FCA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75">
              <a:extLst>
                <a:ext uri="{FF2B5EF4-FFF2-40B4-BE49-F238E27FC236}">
                  <a16:creationId xmlns:a16="http://schemas.microsoft.com/office/drawing/2014/main" id="{467F4862-7327-07FE-7FB1-C9031C6BA32F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76">
            <a:extLst>
              <a:ext uri="{FF2B5EF4-FFF2-40B4-BE49-F238E27FC236}">
                <a16:creationId xmlns:a16="http://schemas.microsoft.com/office/drawing/2014/main" id="{B6646C85-494C-725C-885D-303F5E142639}"/>
              </a:ext>
            </a:extLst>
          </p:cNvPr>
          <p:cNvSpPr txBox="1"/>
          <p:nvPr/>
        </p:nvSpPr>
        <p:spPr>
          <a:xfrm>
            <a:off x="9370903" y="608728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0" name="object 77">
            <a:extLst>
              <a:ext uri="{FF2B5EF4-FFF2-40B4-BE49-F238E27FC236}">
                <a16:creationId xmlns:a16="http://schemas.microsoft.com/office/drawing/2014/main" id="{CA81C6E3-B4F7-9580-4AD3-C94102C95FE0}"/>
              </a:ext>
            </a:extLst>
          </p:cNvPr>
          <p:cNvSpPr/>
          <p:nvPr/>
        </p:nvSpPr>
        <p:spPr>
          <a:xfrm>
            <a:off x="9455027" y="322728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78">
            <a:extLst>
              <a:ext uri="{FF2B5EF4-FFF2-40B4-BE49-F238E27FC236}">
                <a16:creationId xmlns:a16="http://schemas.microsoft.com/office/drawing/2014/main" id="{9A382A34-AC41-FF4D-FD24-9B69ADCFA4C0}"/>
              </a:ext>
            </a:extLst>
          </p:cNvPr>
          <p:cNvSpPr txBox="1"/>
          <p:nvPr/>
        </p:nvSpPr>
        <p:spPr>
          <a:xfrm>
            <a:off x="9518663" y="319924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2" name="object 79">
            <a:extLst>
              <a:ext uri="{FF2B5EF4-FFF2-40B4-BE49-F238E27FC236}">
                <a16:creationId xmlns:a16="http://schemas.microsoft.com/office/drawing/2014/main" id="{6A7E8F44-96BD-B3A4-9E5F-FF806CDAE809}"/>
              </a:ext>
            </a:extLst>
          </p:cNvPr>
          <p:cNvSpPr/>
          <p:nvPr/>
        </p:nvSpPr>
        <p:spPr>
          <a:xfrm>
            <a:off x="9461586" y="366548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80">
            <a:extLst>
              <a:ext uri="{FF2B5EF4-FFF2-40B4-BE49-F238E27FC236}">
                <a16:creationId xmlns:a16="http://schemas.microsoft.com/office/drawing/2014/main" id="{8E211936-80D4-3E68-7F30-0D40835368E5}"/>
              </a:ext>
            </a:extLst>
          </p:cNvPr>
          <p:cNvSpPr txBox="1"/>
          <p:nvPr/>
        </p:nvSpPr>
        <p:spPr>
          <a:xfrm>
            <a:off x="9518663" y="364252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4" name="object 81">
            <a:extLst>
              <a:ext uri="{FF2B5EF4-FFF2-40B4-BE49-F238E27FC236}">
                <a16:creationId xmlns:a16="http://schemas.microsoft.com/office/drawing/2014/main" id="{D755548B-5B24-4871-E3BA-ACDACD0860AB}"/>
              </a:ext>
            </a:extLst>
          </p:cNvPr>
          <p:cNvSpPr/>
          <p:nvPr/>
        </p:nvSpPr>
        <p:spPr>
          <a:xfrm>
            <a:off x="9276336" y="532136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82">
            <a:extLst>
              <a:ext uri="{FF2B5EF4-FFF2-40B4-BE49-F238E27FC236}">
                <a16:creationId xmlns:a16="http://schemas.microsoft.com/office/drawing/2014/main" id="{A65A0960-506C-791C-9CB9-8D09A04EFE5F}"/>
              </a:ext>
            </a:extLst>
          </p:cNvPr>
          <p:cNvSpPr txBox="1"/>
          <p:nvPr/>
        </p:nvSpPr>
        <p:spPr>
          <a:xfrm>
            <a:off x="9344038" y="53081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106" name="object 83">
            <a:extLst>
              <a:ext uri="{FF2B5EF4-FFF2-40B4-BE49-F238E27FC236}">
                <a16:creationId xmlns:a16="http://schemas.microsoft.com/office/drawing/2014/main" id="{89FB8886-DF40-5424-736A-75B6C410B296}"/>
              </a:ext>
            </a:extLst>
          </p:cNvPr>
          <p:cNvGrpSpPr/>
          <p:nvPr/>
        </p:nvGrpSpPr>
        <p:grpSpPr>
          <a:xfrm>
            <a:off x="9399946" y="4541554"/>
            <a:ext cx="289560" cy="713740"/>
            <a:chOff x="8363190" y="4290907"/>
            <a:chExt cx="289560" cy="713740"/>
          </a:xfrm>
        </p:grpSpPr>
        <p:sp>
          <p:nvSpPr>
            <p:cNvPr id="107" name="object 84">
              <a:extLst>
                <a:ext uri="{FF2B5EF4-FFF2-40B4-BE49-F238E27FC236}">
                  <a16:creationId xmlns:a16="http://schemas.microsoft.com/office/drawing/2014/main" id="{21637DE6-A658-F3E1-2C73-E9D2FC853E2B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85">
              <a:extLst>
                <a:ext uri="{FF2B5EF4-FFF2-40B4-BE49-F238E27FC236}">
                  <a16:creationId xmlns:a16="http://schemas.microsoft.com/office/drawing/2014/main" id="{47496867-35CE-9484-F82F-2207F5D8154D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86">
            <a:extLst>
              <a:ext uri="{FF2B5EF4-FFF2-40B4-BE49-F238E27FC236}">
                <a16:creationId xmlns:a16="http://schemas.microsoft.com/office/drawing/2014/main" id="{D57E17E0-C046-7D24-3291-4C13785D839C}"/>
              </a:ext>
            </a:extLst>
          </p:cNvPr>
          <p:cNvSpPr txBox="1"/>
          <p:nvPr/>
        </p:nvSpPr>
        <p:spPr>
          <a:xfrm>
            <a:off x="9464932" y="495893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0" name="object 87">
            <a:extLst>
              <a:ext uri="{FF2B5EF4-FFF2-40B4-BE49-F238E27FC236}">
                <a16:creationId xmlns:a16="http://schemas.microsoft.com/office/drawing/2014/main" id="{1D93B0D3-B65B-EE45-252F-9AFCC90E6834}"/>
              </a:ext>
            </a:extLst>
          </p:cNvPr>
          <p:cNvSpPr/>
          <p:nvPr/>
        </p:nvSpPr>
        <p:spPr>
          <a:xfrm>
            <a:off x="9325212" y="42028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88">
            <a:extLst>
              <a:ext uri="{FF2B5EF4-FFF2-40B4-BE49-F238E27FC236}">
                <a16:creationId xmlns:a16="http://schemas.microsoft.com/office/drawing/2014/main" id="{3F73AB4F-DFC4-2622-B6C2-18AAB72ED908}"/>
              </a:ext>
            </a:extLst>
          </p:cNvPr>
          <p:cNvSpPr txBox="1"/>
          <p:nvPr/>
        </p:nvSpPr>
        <p:spPr>
          <a:xfrm>
            <a:off x="9397768" y="4042822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2" name="文本框 33">
            <a:extLst>
              <a:ext uri="{FF2B5EF4-FFF2-40B4-BE49-F238E27FC236}">
                <a16:creationId xmlns:a16="http://schemas.microsoft.com/office/drawing/2014/main" id="{036FBC71-2D0E-98B6-DF1D-DA168C54C762}"/>
              </a:ext>
            </a:extLst>
          </p:cNvPr>
          <p:cNvSpPr txBox="1"/>
          <p:nvPr/>
        </p:nvSpPr>
        <p:spPr>
          <a:xfrm>
            <a:off x="1243519" y="3290725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50" name="object 89">
            <a:extLst>
              <a:ext uri="{FF2B5EF4-FFF2-40B4-BE49-F238E27FC236}">
                <a16:creationId xmlns:a16="http://schemas.microsoft.com/office/drawing/2014/main" id="{DE597338-5F3E-084E-413B-2B78EF79A281}"/>
              </a:ext>
            </a:extLst>
          </p:cNvPr>
          <p:cNvSpPr/>
          <p:nvPr/>
        </p:nvSpPr>
        <p:spPr>
          <a:xfrm>
            <a:off x="5968473" y="3934285"/>
            <a:ext cx="852805" cy="954405"/>
          </a:xfrm>
          <a:custGeom>
            <a:avLst/>
            <a:gdLst/>
            <a:ahLst/>
            <a:cxnLst/>
            <a:rect l="l" t="t" r="r" b="b"/>
            <a:pathLst>
              <a:path w="852804" h="954404">
                <a:moveTo>
                  <a:pt x="664554" y="802409"/>
                </a:moveTo>
                <a:lnTo>
                  <a:pt x="605229" y="855143"/>
                </a:lnTo>
                <a:lnTo>
                  <a:pt x="852419" y="954019"/>
                </a:lnTo>
                <a:lnTo>
                  <a:pt x="823155" y="845324"/>
                </a:lnTo>
                <a:lnTo>
                  <a:pt x="718253" y="845324"/>
                </a:lnTo>
                <a:lnTo>
                  <a:pt x="703515" y="841545"/>
                </a:lnTo>
                <a:lnTo>
                  <a:pt x="690921" y="832071"/>
                </a:lnTo>
                <a:lnTo>
                  <a:pt x="664554" y="802409"/>
                </a:lnTo>
                <a:close/>
              </a:path>
              <a:path w="852804" h="954404">
                <a:moveTo>
                  <a:pt x="723879" y="749675"/>
                </a:moveTo>
                <a:lnTo>
                  <a:pt x="664554" y="802409"/>
                </a:lnTo>
                <a:lnTo>
                  <a:pt x="690921" y="832071"/>
                </a:lnTo>
                <a:lnTo>
                  <a:pt x="703515" y="841545"/>
                </a:lnTo>
                <a:lnTo>
                  <a:pt x="718253" y="845324"/>
                </a:lnTo>
                <a:lnTo>
                  <a:pt x="733333" y="843300"/>
                </a:lnTo>
                <a:lnTo>
                  <a:pt x="746950" y="835368"/>
                </a:lnTo>
                <a:lnTo>
                  <a:pt x="756424" y="822773"/>
                </a:lnTo>
                <a:lnTo>
                  <a:pt x="760202" y="808035"/>
                </a:lnTo>
                <a:lnTo>
                  <a:pt x="758178" y="792956"/>
                </a:lnTo>
                <a:lnTo>
                  <a:pt x="750246" y="779338"/>
                </a:lnTo>
                <a:lnTo>
                  <a:pt x="723879" y="749675"/>
                </a:lnTo>
                <a:close/>
              </a:path>
              <a:path w="852804" h="954404">
                <a:moveTo>
                  <a:pt x="783205" y="696940"/>
                </a:moveTo>
                <a:lnTo>
                  <a:pt x="723879" y="749675"/>
                </a:lnTo>
                <a:lnTo>
                  <a:pt x="750246" y="779338"/>
                </a:lnTo>
                <a:lnTo>
                  <a:pt x="758178" y="792956"/>
                </a:lnTo>
                <a:lnTo>
                  <a:pt x="746950" y="835368"/>
                </a:lnTo>
                <a:lnTo>
                  <a:pt x="718253" y="845324"/>
                </a:lnTo>
                <a:lnTo>
                  <a:pt x="823155" y="845324"/>
                </a:lnTo>
                <a:lnTo>
                  <a:pt x="783205" y="696940"/>
                </a:lnTo>
                <a:close/>
              </a:path>
              <a:path w="852804" h="954404">
                <a:moveTo>
                  <a:pt x="41949" y="0"/>
                </a:moveTo>
                <a:lnTo>
                  <a:pt x="26870" y="2024"/>
                </a:lnTo>
                <a:lnTo>
                  <a:pt x="13251" y="9956"/>
                </a:lnTo>
                <a:lnTo>
                  <a:pt x="3777" y="22550"/>
                </a:lnTo>
                <a:lnTo>
                  <a:pt x="0" y="37288"/>
                </a:lnTo>
                <a:lnTo>
                  <a:pt x="2024" y="52367"/>
                </a:lnTo>
                <a:lnTo>
                  <a:pt x="9956" y="65985"/>
                </a:lnTo>
                <a:lnTo>
                  <a:pt x="664554" y="802409"/>
                </a:lnTo>
                <a:lnTo>
                  <a:pt x="723879" y="749675"/>
                </a:lnTo>
                <a:lnTo>
                  <a:pt x="69281" y="13251"/>
                </a:lnTo>
                <a:lnTo>
                  <a:pt x="56687" y="3777"/>
                </a:lnTo>
                <a:lnTo>
                  <a:pt x="41949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1">
            <a:extLst>
              <a:ext uri="{FF2B5EF4-FFF2-40B4-BE49-F238E27FC236}">
                <a16:creationId xmlns:a16="http://schemas.microsoft.com/office/drawing/2014/main" id="{E83A1654-8C11-988C-24E3-5F5C4883E26B}"/>
              </a:ext>
            </a:extLst>
          </p:cNvPr>
          <p:cNvSpPr/>
          <p:nvPr/>
        </p:nvSpPr>
        <p:spPr>
          <a:xfrm>
            <a:off x="5550346" y="5080327"/>
            <a:ext cx="758825" cy="1173480"/>
          </a:xfrm>
          <a:custGeom>
            <a:avLst/>
            <a:gdLst/>
            <a:ahLst/>
            <a:cxnLst/>
            <a:rect l="l" t="t" r="r" b="b"/>
            <a:pathLst>
              <a:path w="758825" h="1173479">
                <a:moveTo>
                  <a:pt x="597406" y="179814"/>
                </a:moveTo>
                <a:lnTo>
                  <a:pt x="5642" y="1112595"/>
                </a:lnTo>
                <a:lnTo>
                  <a:pt x="0" y="1127310"/>
                </a:lnTo>
                <a:lnTo>
                  <a:pt x="424" y="1142519"/>
                </a:lnTo>
                <a:lnTo>
                  <a:pt x="6520" y="1156459"/>
                </a:lnTo>
                <a:lnTo>
                  <a:pt x="17893" y="1167368"/>
                </a:lnTo>
                <a:lnTo>
                  <a:pt x="32609" y="1173010"/>
                </a:lnTo>
                <a:lnTo>
                  <a:pt x="47818" y="1172586"/>
                </a:lnTo>
                <a:lnTo>
                  <a:pt x="61758" y="1166490"/>
                </a:lnTo>
                <a:lnTo>
                  <a:pt x="72667" y="1155116"/>
                </a:lnTo>
                <a:lnTo>
                  <a:pt x="664431" y="222334"/>
                </a:lnTo>
                <a:lnTo>
                  <a:pt x="597406" y="179814"/>
                </a:lnTo>
                <a:close/>
              </a:path>
              <a:path w="758825" h="1173479">
                <a:moveTo>
                  <a:pt x="745379" y="128407"/>
                </a:moveTo>
                <a:lnTo>
                  <a:pt x="658725" y="128407"/>
                </a:lnTo>
                <a:lnTo>
                  <a:pt x="673439" y="134049"/>
                </a:lnTo>
                <a:lnTo>
                  <a:pt x="684813" y="144958"/>
                </a:lnTo>
                <a:lnTo>
                  <a:pt x="690910" y="158898"/>
                </a:lnTo>
                <a:lnTo>
                  <a:pt x="691333" y="174107"/>
                </a:lnTo>
                <a:lnTo>
                  <a:pt x="685691" y="188822"/>
                </a:lnTo>
                <a:lnTo>
                  <a:pt x="664431" y="222334"/>
                </a:lnTo>
                <a:lnTo>
                  <a:pt x="731456" y="264855"/>
                </a:lnTo>
                <a:lnTo>
                  <a:pt x="745336" y="128831"/>
                </a:lnTo>
                <a:lnTo>
                  <a:pt x="745379" y="128407"/>
                </a:lnTo>
                <a:close/>
              </a:path>
              <a:path w="758825" h="1173479">
                <a:moveTo>
                  <a:pt x="658725" y="128407"/>
                </a:moveTo>
                <a:lnTo>
                  <a:pt x="643516" y="128831"/>
                </a:lnTo>
                <a:lnTo>
                  <a:pt x="629576" y="134927"/>
                </a:lnTo>
                <a:lnTo>
                  <a:pt x="618667" y="146301"/>
                </a:lnTo>
                <a:lnTo>
                  <a:pt x="597406" y="179814"/>
                </a:lnTo>
                <a:lnTo>
                  <a:pt x="664431" y="222334"/>
                </a:lnTo>
                <a:lnTo>
                  <a:pt x="685691" y="188822"/>
                </a:lnTo>
                <a:lnTo>
                  <a:pt x="691333" y="174107"/>
                </a:lnTo>
                <a:lnTo>
                  <a:pt x="690910" y="158898"/>
                </a:lnTo>
                <a:lnTo>
                  <a:pt x="684813" y="144958"/>
                </a:lnTo>
                <a:lnTo>
                  <a:pt x="673439" y="134049"/>
                </a:lnTo>
                <a:lnTo>
                  <a:pt x="658725" y="128407"/>
                </a:lnTo>
                <a:close/>
              </a:path>
              <a:path w="758825" h="1173479">
                <a:moveTo>
                  <a:pt x="758482" y="0"/>
                </a:moveTo>
                <a:lnTo>
                  <a:pt x="530382" y="137293"/>
                </a:lnTo>
                <a:lnTo>
                  <a:pt x="597406" y="179814"/>
                </a:lnTo>
                <a:lnTo>
                  <a:pt x="618667" y="146301"/>
                </a:lnTo>
                <a:lnTo>
                  <a:pt x="629576" y="134927"/>
                </a:lnTo>
                <a:lnTo>
                  <a:pt x="643516" y="128831"/>
                </a:lnTo>
                <a:lnTo>
                  <a:pt x="658725" y="128407"/>
                </a:lnTo>
                <a:lnTo>
                  <a:pt x="745379" y="128407"/>
                </a:lnTo>
                <a:lnTo>
                  <a:pt x="758482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文本框 33">
            <a:extLst>
              <a:ext uri="{FF2B5EF4-FFF2-40B4-BE49-F238E27FC236}">
                <a16:creationId xmlns:a16="http://schemas.microsoft.com/office/drawing/2014/main" id="{AED44420-042B-A414-745F-911E9AD235F8}"/>
              </a:ext>
            </a:extLst>
          </p:cNvPr>
          <p:cNvSpPr txBox="1"/>
          <p:nvPr/>
        </p:nvSpPr>
        <p:spPr>
          <a:xfrm>
            <a:off x="3499359" y="3119462"/>
            <a:ext cx="439979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）对邻居的信息取平均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53" name="文本框 33">
            <a:extLst>
              <a:ext uri="{FF2B5EF4-FFF2-40B4-BE49-F238E27FC236}">
                <a16:creationId xmlns:a16="http://schemas.microsoft.com/office/drawing/2014/main" id="{8BFD7E6E-0536-C03A-FC15-170986B2224D}"/>
              </a:ext>
            </a:extLst>
          </p:cNvPr>
          <p:cNvSpPr txBox="1"/>
          <p:nvPr/>
        </p:nvSpPr>
        <p:spPr>
          <a:xfrm>
            <a:off x="3654698" y="6091592"/>
            <a:ext cx="439979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2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）应用神经网络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419416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E4029-ADA8-B8A4-955F-465BDACF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17">
            <a:extLst>
              <a:ext uri="{FF2B5EF4-FFF2-40B4-BE49-F238E27FC236}">
                <a16:creationId xmlns:a16="http://schemas.microsoft.com/office/drawing/2014/main" id="{1BD87C15-D9C7-10CC-E273-A4A24F233357}"/>
              </a:ext>
            </a:extLst>
          </p:cNvPr>
          <p:cNvSpPr/>
          <p:nvPr/>
        </p:nvSpPr>
        <p:spPr>
          <a:xfrm>
            <a:off x="1081097" y="6126229"/>
            <a:ext cx="516890" cy="459740"/>
          </a:xfrm>
          <a:custGeom>
            <a:avLst/>
            <a:gdLst/>
            <a:ahLst/>
            <a:cxnLst/>
            <a:rect l="l" t="t" r="r" b="b"/>
            <a:pathLst>
              <a:path w="516890" h="459739">
                <a:moveTo>
                  <a:pt x="516296" y="0"/>
                </a:moveTo>
                <a:lnTo>
                  <a:pt x="0" y="0"/>
                </a:lnTo>
                <a:lnTo>
                  <a:pt x="0" y="459738"/>
                </a:lnTo>
                <a:lnTo>
                  <a:pt x="516296" y="459738"/>
                </a:lnTo>
                <a:lnTo>
                  <a:pt x="516296" y="0"/>
                </a:lnTo>
                <a:close/>
              </a:path>
            </a:pathLst>
          </a:custGeom>
          <a:solidFill>
            <a:srgbClr val="E66C7D">
              <a:alpha val="5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2" name="object 22">
            <a:extLst>
              <a:ext uri="{FF2B5EF4-FFF2-40B4-BE49-F238E27FC236}">
                <a16:creationId xmlns:a16="http://schemas.microsoft.com/office/drawing/2014/main" id="{EB707BAE-98DE-9096-B162-3C92C2F6C4AB}"/>
              </a:ext>
            </a:extLst>
          </p:cNvPr>
          <p:cNvSpPr/>
          <p:nvPr/>
        </p:nvSpPr>
        <p:spPr>
          <a:xfrm>
            <a:off x="2630220" y="4415041"/>
            <a:ext cx="310515" cy="607695"/>
          </a:xfrm>
          <a:custGeom>
            <a:avLst/>
            <a:gdLst/>
            <a:ahLst/>
            <a:cxnLst/>
            <a:rect l="l" t="t" r="r" b="b"/>
            <a:pathLst>
              <a:path w="310514" h="607695">
                <a:moveTo>
                  <a:pt x="310014" y="0"/>
                </a:moveTo>
                <a:lnTo>
                  <a:pt x="0" y="0"/>
                </a:lnTo>
                <a:lnTo>
                  <a:pt x="0" y="607581"/>
                </a:lnTo>
                <a:lnTo>
                  <a:pt x="310014" y="607581"/>
                </a:lnTo>
                <a:lnTo>
                  <a:pt x="310014" y="0"/>
                </a:lnTo>
                <a:close/>
              </a:path>
            </a:pathLst>
          </a:custGeom>
          <a:solidFill>
            <a:srgbClr val="F0AD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48">
            <a:extLst>
              <a:ext uri="{FF2B5EF4-FFF2-40B4-BE49-F238E27FC236}">
                <a16:creationId xmlns:a16="http://schemas.microsoft.com/office/drawing/2014/main" id="{C5C278B8-1DBE-D137-4C26-7C24DEA4A74C}"/>
              </a:ext>
            </a:extLst>
          </p:cNvPr>
          <p:cNvSpPr/>
          <p:nvPr/>
        </p:nvSpPr>
        <p:spPr>
          <a:xfrm>
            <a:off x="9463450" y="4498613"/>
            <a:ext cx="271145" cy="459740"/>
          </a:xfrm>
          <a:custGeom>
            <a:avLst/>
            <a:gdLst/>
            <a:ahLst/>
            <a:cxnLst/>
            <a:rect l="l" t="t" r="r" b="b"/>
            <a:pathLst>
              <a:path w="271145" h="459739">
                <a:moveTo>
                  <a:pt x="270668" y="0"/>
                </a:moveTo>
                <a:lnTo>
                  <a:pt x="0" y="0"/>
                </a:lnTo>
                <a:lnTo>
                  <a:pt x="0" y="459740"/>
                </a:lnTo>
                <a:lnTo>
                  <a:pt x="270668" y="459740"/>
                </a:lnTo>
                <a:lnTo>
                  <a:pt x="270668" y="0"/>
                </a:lnTo>
                <a:close/>
              </a:path>
            </a:pathLst>
          </a:custGeom>
          <a:solidFill>
            <a:srgbClr val="7030A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8">
            <a:extLst>
              <a:ext uri="{FF2B5EF4-FFF2-40B4-BE49-F238E27FC236}">
                <a16:creationId xmlns:a16="http://schemas.microsoft.com/office/drawing/2014/main" id="{3B088C95-FA46-9127-1D53-C383059C2200}"/>
              </a:ext>
            </a:extLst>
          </p:cNvPr>
          <p:cNvSpPr/>
          <p:nvPr/>
        </p:nvSpPr>
        <p:spPr>
          <a:xfrm>
            <a:off x="6614131" y="4315342"/>
            <a:ext cx="558800" cy="755015"/>
          </a:xfrm>
          <a:custGeom>
            <a:avLst/>
            <a:gdLst/>
            <a:ahLst/>
            <a:cxnLst/>
            <a:rect l="l" t="t" r="r" b="b"/>
            <a:pathLst>
              <a:path w="558800" h="755014">
                <a:moveTo>
                  <a:pt x="558354" y="0"/>
                </a:moveTo>
                <a:lnTo>
                  <a:pt x="0" y="0"/>
                </a:lnTo>
                <a:lnTo>
                  <a:pt x="0" y="754405"/>
                </a:lnTo>
                <a:lnTo>
                  <a:pt x="558354" y="754405"/>
                </a:lnTo>
                <a:lnTo>
                  <a:pt x="558354" y="0"/>
                </a:lnTo>
                <a:close/>
              </a:path>
            </a:pathLst>
          </a:custGeom>
          <a:solidFill>
            <a:srgbClr val="C64847">
              <a:alpha val="5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4">
            <a:extLst>
              <a:ext uri="{FF2B5EF4-FFF2-40B4-BE49-F238E27FC236}">
                <a16:creationId xmlns:a16="http://schemas.microsoft.com/office/drawing/2014/main" id="{CC057507-980E-8F89-6C9A-0596321845F7}"/>
              </a:ext>
            </a:extLst>
          </p:cNvPr>
          <p:cNvSpPr/>
          <p:nvPr/>
        </p:nvSpPr>
        <p:spPr>
          <a:xfrm>
            <a:off x="3772228" y="3983311"/>
            <a:ext cx="2010410" cy="1490345"/>
          </a:xfrm>
          <a:custGeom>
            <a:avLst/>
            <a:gdLst/>
            <a:ahLst/>
            <a:cxnLst/>
            <a:rect l="l" t="t" r="r" b="b"/>
            <a:pathLst>
              <a:path w="2010410" h="1490345">
                <a:moveTo>
                  <a:pt x="2010267" y="0"/>
                </a:moveTo>
                <a:lnTo>
                  <a:pt x="0" y="0"/>
                </a:lnTo>
                <a:lnTo>
                  <a:pt x="0" y="1489932"/>
                </a:lnTo>
                <a:lnTo>
                  <a:pt x="2010267" y="1489932"/>
                </a:lnTo>
                <a:lnTo>
                  <a:pt x="2010267" y="0"/>
                </a:lnTo>
                <a:close/>
              </a:path>
            </a:pathLst>
          </a:custGeom>
          <a:solidFill>
            <a:srgbClr val="60B5C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2">
            <a:extLst>
              <a:ext uri="{FF2B5EF4-FFF2-40B4-BE49-F238E27FC236}">
                <a16:creationId xmlns:a16="http://schemas.microsoft.com/office/drawing/2014/main" id="{538EE64C-C8AB-0E8D-7899-249BDD436CE9}"/>
              </a:ext>
            </a:extLst>
          </p:cNvPr>
          <p:cNvSpPr/>
          <p:nvPr/>
        </p:nvSpPr>
        <p:spPr>
          <a:xfrm>
            <a:off x="1120008" y="2397110"/>
            <a:ext cx="1469390" cy="585470"/>
          </a:xfrm>
          <a:custGeom>
            <a:avLst/>
            <a:gdLst/>
            <a:ahLst/>
            <a:cxnLst/>
            <a:rect l="l" t="t" r="r" b="b"/>
            <a:pathLst>
              <a:path w="1469389" h="585470">
                <a:moveTo>
                  <a:pt x="1469136" y="0"/>
                </a:moveTo>
                <a:lnTo>
                  <a:pt x="0" y="0"/>
                </a:lnTo>
                <a:lnTo>
                  <a:pt x="0" y="585216"/>
                </a:lnTo>
                <a:lnTo>
                  <a:pt x="1469136" y="585216"/>
                </a:lnTo>
                <a:lnTo>
                  <a:pt x="1469136" y="0"/>
                </a:lnTo>
                <a:close/>
              </a:path>
            </a:pathLst>
          </a:custGeom>
          <a:solidFill>
            <a:srgbClr val="6BB76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0E32EC-6DC7-A1DF-CC1A-02CE8E3FCD5B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回顾：领域聚合方法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5F0E50D9-5BE0-776A-BE70-0FBE545841A6}"/>
              </a:ext>
            </a:extLst>
          </p:cNvPr>
          <p:cNvSpPr txBox="1"/>
          <p:nvPr/>
        </p:nvSpPr>
        <p:spPr>
          <a:xfrm>
            <a:off x="830048" y="828293"/>
            <a:ext cx="11361952" cy="126810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基本方法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对邻居的信息取平均后，应用神经网络进行处理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39356-E377-3E12-D3F9-E83092625664}"/>
                  </a:ext>
                </a:extLst>
              </p:cNvPr>
              <p:cNvSpPr txBox="1"/>
              <p:nvPr/>
            </p:nvSpPr>
            <p:spPr>
              <a:xfrm>
                <a:off x="1120008" y="2474402"/>
                <a:ext cx="14764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39356-E377-3E12-D3F9-E83092625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2474402"/>
                <a:ext cx="1476430" cy="430887"/>
              </a:xfrm>
              <a:prstGeom prst="rect">
                <a:avLst/>
              </a:prstGeom>
              <a:blipFill>
                <a:blip r:embed="rId3"/>
                <a:stretch>
                  <a:fillRect l="-5983" t="-5714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DA712B9-33D4-193E-5A41-F63153F774F8}"/>
                  </a:ext>
                </a:extLst>
              </p:cNvPr>
              <p:cNvSpPr txBox="1"/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  <m:d>
                                <m:d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</a:rPr>
                                        <m:t>𝒉</m:t>
                                      </m:r>
                                    </m:e>
                                    <m:sub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  <m:t>𝒌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𝑵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</m:d>
                                </m:den>
                              </m:f>
                            </m:e>
                          </m:nary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∈{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DA712B9-33D4-193E-5A41-F63153F77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blipFill>
                <a:blip r:embed="rId4"/>
                <a:stretch>
                  <a:fillRect l="-535" t="-93636" r="-937" b="-1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3F816E-E707-3325-DADF-CCDE4F505BC7}"/>
                  </a:ext>
                </a:extLst>
              </p:cNvPr>
              <p:cNvSpPr txBox="1"/>
              <p:nvPr/>
            </p:nvSpPr>
            <p:spPr>
              <a:xfrm>
                <a:off x="1120008" y="6094970"/>
                <a:ext cx="1559786" cy="522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3F816E-E707-3325-DADF-CCDE4F50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6094970"/>
                <a:ext cx="1559786" cy="522259"/>
              </a:xfrm>
              <a:prstGeom prst="rect">
                <a:avLst/>
              </a:prstGeom>
              <a:blipFill>
                <a:blip r:embed="rId5"/>
                <a:stretch>
                  <a:fillRect l="-3226" t="-2381" r="-3226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bject 16">
            <a:extLst>
              <a:ext uri="{FF2B5EF4-FFF2-40B4-BE49-F238E27FC236}">
                <a16:creationId xmlns:a16="http://schemas.microsoft.com/office/drawing/2014/main" id="{58F7E5D9-1754-E9DD-D80E-AE58D3F094BD}"/>
              </a:ext>
            </a:extLst>
          </p:cNvPr>
          <p:cNvSpPr txBox="1"/>
          <p:nvPr/>
        </p:nvSpPr>
        <p:spPr>
          <a:xfrm>
            <a:off x="2856732" y="2498767"/>
            <a:ext cx="4398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80" dirty="0">
                <a:solidFill>
                  <a:srgbClr val="6BB76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初始的第</a:t>
            </a:r>
            <a:r>
              <a:rPr lang="en-US" altLang="zh-CN" sz="2400" spc="-80" dirty="0">
                <a:solidFill>
                  <a:srgbClr val="6BB76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0</a:t>
            </a:r>
            <a:r>
              <a:rPr lang="zh-CN" altLang="en-US" sz="2400" spc="-80" dirty="0">
                <a:solidFill>
                  <a:srgbClr val="6BB76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层嵌入等于节点的特征。</a:t>
            </a:r>
            <a:endParaRPr sz="1600" dirty="0">
              <a:solidFill>
                <a:srgbClr val="6BB76C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57" name="object 16">
            <a:extLst>
              <a:ext uri="{FF2B5EF4-FFF2-40B4-BE49-F238E27FC236}">
                <a16:creationId xmlns:a16="http://schemas.microsoft.com/office/drawing/2014/main" id="{873F1603-3DC2-DA7C-1134-725472C6495F}"/>
              </a:ext>
            </a:extLst>
          </p:cNvPr>
          <p:cNvSpPr txBox="1"/>
          <p:nvPr/>
        </p:nvSpPr>
        <p:spPr>
          <a:xfrm>
            <a:off x="2578410" y="3524131"/>
            <a:ext cx="4398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A1D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对邻居节点的上一层嵌入取平均</a:t>
            </a:r>
            <a:endParaRPr sz="1600" dirty="0">
              <a:solidFill>
                <a:srgbClr val="A1D4E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59" name="object 16">
            <a:extLst>
              <a:ext uri="{FF2B5EF4-FFF2-40B4-BE49-F238E27FC236}">
                <a16:creationId xmlns:a16="http://schemas.microsoft.com/office/drawing/2014/main" id="{E175C3D4-0E30-156C-990B-64002B7738EE}"/>
              </a:ext>
            </a:extLst>
          </p:cNvPr>
          <p:cNvSpPr txBox="1"/>
          <p:nvPr/>
        </p:nvSpPr>
        <p:spPr>
          <a:xfrm>
            <a:off x="5971250" y="5159724"/>
            <a:ext cx="20104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DD919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第</a:t>
            </a:r>
            <a:r>
              <a:rPr lang="en-US" altLang="zh-CN" sz="2400" spc="-80" dirty="0">
                <a:solidFill>
                  <a:srgbClr val="DD919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k</a:t>
            </a:r>
            <a:r>
              <a:rPr lang="zh-CN" altLang="en-US" sz="2400" spc="-80" dirty="0">
                <a:solidFill>
                  <a:srgbClr val="DD919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层嵌入</a:t>
            </a:r>
            <a:endParaRPr sz="1600" dirty="0">
              <a:solidFill>
                <a:srgbClr val="DD919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1" name="object 16">
            <a:extLst>
              <a:ext uri="{FF2B5EF4-FFF2-40B4-BE49-F238E27FC236}">
                <a16:creationId xmlns:a16="http://schemas.microsoft.com/office/drawing/2014/main" id="{5EB777DC-6D45-43FA-419D-EA63FC23BCEE}"/>
              </a:ext>
            </a:extLst>
          </p:cNvPr>
          <p:cNvSpPr txBox="1"/>
          <p:nvPr/>
        </p:nvSpPr>
        <p:spPr>
          <a:xfrm>
            <a:off x="8359934" y="5159724"/>
            <a:ext cx="24781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A982C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神经网络总层数</a:t>
            </a:r>
            <a:endParaRPr sz="1600" dirty="0">
              <a:solidFill>
                <a:srgbClr val="A982C7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3" name="object 16">
            <a:extLst>
              <a:ext uri="{FF2B5EF4-FFF2-40B4-BE49-F238E27FC236}">
                <a16:creationId xmlns:a16="http://schemas.microsoft.com/office/drawing/2014/main" id="{4DC2965E-C469-4D57-03B9-DBCF1A72843E}"/>
              </a:ext>
            </a:extLst>
          </p:cNvPr>
          <p:cNvSpPr txBox="1"/>
          <p:nvPr/>
        </p:nvSpPr>
        <p:spPr>
          <a:xfrm>
            <a:off x="1207031" y="5159724"/>
            <a:ext cx="24781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SG" sz="2400" spc="-80" dirty="0">
                <a:solidFill>
                  <a:srgbClr val="F7CE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非线性</a:t>
            </a:r>
            <a:r>
              <a:rPr lang="zh-CN" altLang="en-US" sz="2400" spc="-80" dirty="0">
                <a:solidFill>
                  <a:srgbClr val="F7CE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激活函数</a:t>
            </a:r>
            <a:endParaRPr sz="1600" dirty="0">
              <a:solidFill>
                <a:srgbClr val="F7CE66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4" name="object 16">
            <a:extLst>
              <a:ext uri="{FF2B5EF4-FFF2-40B4-BE49-F238E27FC236}">
                <a16:creationId xmlns:a16="http://schemas.microsoft.com/office/drawing/2014/main" id="{EF027837-A41D-A44E-0B93-D77D43EB1FF1}"/>
              </a:ext>
            </a:extLst>
          </p:cNvPr>
          <p:cNvSpPr txBox="1"/>
          <p:nvPr/>
        </p:nvSpPr>
        <p:spPr>
          <a:xfrm>
            <a:off x="2578410" y="6283311"/>
            <a:ext cx="686052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经过</a:t>
            </a:r>
            <a:r>
              <a:rPr lang="en-SG" altLang="zh-CN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K</a:t>
            </a:r>
            <a:r>
              <a:rPr lang="zh-CN" altLang="en-US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层邻域聚合后的嵌入表示 </a:t>
            </a:r>
            <a:r>
              <a:rPr lang="en-US" altLang="zh-CN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  <a:sym typeface="Wingdings" pitchFamily="2" charset="2"/>
              </a:rPr>
              <a:t></a:t>
            </a:r>
            <a:r>
              <a:rPr lang="zh-CN" altLang="en-US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  <a:sym typeface="Wingdings" pitchFamily="2" charset="2"/>
              </a:rPr>
              <a:t> 最终的节点嵌入</a:t>
            </a:r>
            <a:endParaRPr sz="1600" dirty="0">
              <a:solidFill>
                <a:srgbClr val="F0A7B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79930167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7FE29-E57D-9E47-C2A8-815A2A68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>
            <a:extLst>
              <a:ext uri="{FF2B5EF4-FFF2-40B4-BE49-F238E27FC236}">
                <a16:creationId xmlns:a16="http://schemas.microsoft.com/office/drawing/2014/main" id="{FE1825A2-86A4-D6EA-EE96-0CF2D748A3E4}"/>
              </a:ext>
            </a:extLst>
          </p:cNvPr>
          <p:cNvSpPr/>
          <p:nvPr/>
        </p:nvSpPr>
        <p:spPr>
          <a:xfrm>
            <a:off x="6096000" y="4406884"/>
            <a:ext cx="499353" cy="643199"/>
          </a:xfrm>
          <a:custGeom>
            <a:avLst/>
            <a:gdLst/>
            <a:ahLst/>
            <a:cxnLst/>
            <a:rect l="l" t="t" r="r" b="b"/>
            <a:pathLst>
              <a:path w="471169" h="513080">
                <a:moveTo>
                  <a:pt x="470609" y="0"/>
                </a:moveTo>
                <a:lnTo>
                  <a:pt x="0" y="0"/>
                </a:lnTo>
                <a:lnTo>
                  <a:pt x="0" y="512521"/>
                </a:lnTo>
                <a:lnTo>
                  <a:pt x="470609" y="512521"/>
                </a:lnTo>
                <a:lnTo>
                  <a:pt x="470609" y="0"/>
                </a:lnTo>
                <a:close/>
              </a:path>
            </a:pathLst>
          </a:custGeom>
          <a:solidFill>
            <a:srgbClr val="D60093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FA91AF96-4D9A-A6D8-ED7B-1C9AEEA25F2F}"/>
              </a:ext>
            </a:extLst>
          </p:cNvPr>
          <p:cNvSpPr/>
          <p:nvPr/>
        </p:nvSpPr>
        <p:spPr>
          <a:xfrm>
            <a:off x="3172100" y="4392695"/>
            <a:ext cx="718963" cy="643199"/>
          </a:xfrm>
          <a:custGeom>
            <a:avLst/>
            <a:gdLst/>
            <a:ahLst/>
            <a:cxnLst/>
            <a:rect l="l" t="t" r="r" b="b"/>
            <a:pathLst>
              <a:path w="471169" h="513080">
                <a:moveTo>
                  <a:pt x="470609" y="0"/>
                </a:moveTo>
                <a:lnTo>
                  <a:pt x="0" y="0"/>
                </a:lnTo>
                <a:lnTo>
                  <a:pt x="0" y="512521"/>
                </a:lnTo>
                <a:lnTo>
                  <a:pt x="470609" y="512521"/>
                </a:lnTo>
                <a:lnTo>
                  <a:pt x="470609" y="0"/>
                </a:lnTo>
                <a:close/>
              </a:path>
            </a:pathLst>
          </a:custGeom>
          <a:solidFill>
            <a:srgbClr val="D60093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795A9EA-B83A-D3A5-EC46-C40F5E3E586C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回顾：领域聚合方法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71D9083E-BE62-E312-7616-3633B4BDA2FB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196323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模型参数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：第𝑘层用于邻域聚合的权重矩阵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：第𝑘层用于变换节点自身嵌入的权重矩阵</a:t>
                </a: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71D9083E-BE62-E312-7616-3633B4BDA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1963230"/>
              </a:xfrm>
              <a:prstGeom prst="rect">
                <a:avLst/>
              </a:prstGeom>
              <a:blipFill>
                <a:blip r:embed="rId3"/>
                <a:stretch>
                  <a:fillRect l="-1004" b="-774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94F4F78-AF06-0C48-8EAF-7D420B63B65E}"/>
                  </a:ext>
                </a:extLst>
              </p:cNvPr>
              <p:cNvSpPr txBox="1"/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  <m:d>
                                <m:d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</a:rPr>
                                        <m:t>𝒉</m:t>
                                      </m:r>
                                    </m:e>
                                    <m:sub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  <m:t>𝒌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𝑵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</m:d>
                                </m:den>
                              </m:f>
                            </m:e>
                          </m:nary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∈{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94F4F78-AF06-0C48-8EAF-7D420B63B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blipFill>
                <a:blip r:embed="rId4"/>
                <a:stretch>
                  <a:fillRect l="-535" t="-93636" r="-937" b="-1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bject 16">
            <a:extLst>
              <a:ext uri="{FF2B5EF4-FFF2-40B4-BE49-F238E27FC236}">
                <a16:creationId xmlns:a16="http://schemas.microsoft.com/office/drawing/2014/main" id="{B36DC5CE-15D7-150D-38B0-9F3E18EE9039}"/>
              </a:ext>
            </a:extLst>
          </p:cNvPr>
          <p:cNvSpPr txBox="1"/>
          <p:nvPr/>
        </p:nvSpPr>
        <p:spPr>
          <a:xfrm>
            <a:off x="2833939" y="3522449"/>
            <a:ext cx="5765312" cy="389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可训练的权重矩阵（即，我们需要学习的）</a:t>
            </a:r>
            <a:endParaRPr sz="1600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D200BE2-594B-AE1A-583E-F627398395C7}"/>
              </a:ext>
            </a:extLst>
          </p:cNvPr>
          <p:cNvCxnSpPr>
            <a:cxnSpLocks/>
          </p:cNvCxnSpPr>
          <p:nvPr/>
        </p:nvCxnSpPr>
        <p:spPr>
          <a:xfrm flipH="1">
            <a:off x="3531581" y="3912417"/>
            <a:ext cx="690223" cy="480278"/>
          </a:xfrm>
          <a:prstGeom prst="straightConnector1">
            <a:avLst/>
          </a:prstGeom>
          <a:ln w="38100">
            <a:solidFill>
              <a:srgbClr val="B000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B296BFD-A017-C619-4FAC-9EA3CA32C373}"/>
              </a:ext>
            </a:extLst>
          </p:cNvPr>
          <p:cNvCxnSpPr>
            <a:cxnSpLocks/>
          </p:cNvCxnSpPr>
          <p:nvPr/>
        </p:nvCxnSpPr>
        <p:spPr>
          <a:xfrm>
            <a:off x="5750888" y="3912417"/>
            <a:ext cx="690223" cy="480278"/>
          </a:xfrm>
          <a:prstGeom prst="straightConnector1">
            <a:avLst/>
          </a:prstGeom>
          <a:ln w="38100">
            <a:solidFill>
              <a:srgbClr val="B000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79892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9C18B-0063-2024-2606-2A91EBC56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056F3879-1688-5631-A898-45022F045B33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A4ED88E-43B0-C910-99E2-9A6A7312A2A9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C6B19050-064D-A940-ECAF-90B8E9E5797D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81D05827-F157-6D93-38FB-45A55A1A18AC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AA46E36-FBFD-E771-CE81-916BFD43754E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780C96A3-2FD0-AA58-3366-BCF25AF3C06C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A3962A6B-5C20-A04D-A24D-A7BA1081FA5D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048F539-1ADD-32B7-585C-8229F9368AC5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0B633C1A-D7E9-8C15-69FE-9156FA012252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</a:t>
              </a:r>
              <a:r>
                <a:rPr lang="en-US" altLang="zh-CN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GNN</a:t>
              </a: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层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C18B8B32-1BA3-5196-E052-EFED5AA0E551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9588621-B863-3961-1615-D8024D17C6F9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634C918-8FF8-CDCA-AADD-B4A39582DCB0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图神经网络：训练流程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DE9D34F-2AB3-26C5-A1F8-74872AF82E8D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6BEF8C85-4976-A090-31A1-EC50CB810FCF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5CBE5443-E302-2232-A4CF-241ED3DD9C96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图神经网络：数据划分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1E33E6DB-AA6D-38B1-4A34-1BDE7082390B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2107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69BC8-BC88-0CB4-9D87-7BC7FB703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184504F-1ECA-5AE8-AB27-ECFF43E3E8D7}"/>
              </a:ext>
            </a:extLst>
          </p:cNvPr>
          <p:cNvSpPr txBox="1"/>
          <p:nvPr/>
        </p:nvSpPr>
        <p:spPr>
          <a:xfrm>
            <a:off x="350439" y="120418"/>
            <a:ext cx="5557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通用：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层（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Layer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DE998BA0-9D28-786F-6054-BBA3AF3C1F09}"/>
              </a:ext>
            </a:extLst>
          </p:cNvPr>
          <p:cNvSpPr txBox="1"/>
          <p:nvPr/>
        </p:nvSpPr>
        <p:spPr>
          <a:xfrm>
            <a:off x="830048" y="828293"/>
            <a:ext cx="10551826" cy="250914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/>
            <a:r>
              <a:rPr lang="en-SG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GNN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层 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=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信息传递（</a:t>
            </a:r>
            <a:r>
              <a:rPr lang="en-SG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Message</a:t>
            </a:r>
            <a:r>
              <a:rPr lang="zh-CN" altLang="en-SG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  <a:r>
              <a:rPr lang="en-SG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+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聚合（</a:t>
            </a:r>
            <a:r>
              <a:rPr lang="en-SG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Aggregation</a:t>
            </a:r>
            <a:r>
              <a:rPr lang="zh-CN" altLang="en-SG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在这一视角下有不同的实现方式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SG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GCN</a:t>
            </a:r>
            <a:r>
              <a:rPr lang="zh-CN" altLang="en-SG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、</a:t>
            </a:r>
            <a:r>
              <a:rPr lang="en-SG" altLang="zh-CN" sz="2600" dirty="0" err="1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GraphSAGE</a:t>
            </a:r>
            <a:r>
              <a:rPr lang="zh-CN" altLang="en-SG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、</a:t>
            </a:r>
            <a:r>
              <a:rPr lang="en-SG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GAT 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等</a:t>
            </a:r>
          </a:p>
          <a:p>
            <a:pPr algn="l"/>
            <a:endParaRPr lang="zh-CN" altLang="en-US" sz="28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77BA0A-7E1A-B530-2C72-DF1C4D4A7D2F}"/>
              </a:ext>
            </a:extLst>
          </p:cNvPr>
          <p:cNvGrpSpPr/>
          <p:nvPr/>
        </p:nvGrpSpPr>
        <p:grpSpPr>
          <a:xfrm>
            <a:off x="350439" y="3114124"/>
            <a:ext cx="2828594" cy="3120194"/>
            <a:chOff x="1243519" y="3290725"/>
            <a:chExt cx="2828594" cy="3120194"/>
          </a:xfrm>
        </p:grpSpPr>
        <p:sp>
          <p:nvSpPr>
            <p:cNvPr id="12" name="文本框 33">
              <a:extLst>
                <a:ext uri="{FF2B5EF4-FFF2-40B4-BE49-F238E27FC236}">
                  <a16:creationId xmlns:a16="http://schemas.microsoft.com/office/drawing/2014/main" id="{3AFB1EDA-0B5A-8775-EB92-5198822F8EBB}"/>
                </a:ext>
              </a:extLst>
            </p:cNvPr>
            <p:cNvSpPr txBox="1"/>
            <p:nvPr/>
          </p:nvSpPr>
          <p:spPr>
            <a:xfrm>
              <a:off x="2309099" y="5829862"/>
              <a:ext cx="1378491" cy="58105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457200" marR="0" lvl="0" indent="-45720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p"/>
                <a:defRPr kumimoji="0" sz="2000" b="0" i="0" u="none" strike="noStrike" kern="1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 marL="0" indent="0">
                <a:buNone/>
              </a:pPr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rPr>
                <a:t>输入图</a:t>
              </a:r>
              <a:endParaRPr lang="en-SG" altLang="zh-CN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endParaRPr>
            </a:p>
          </p:txBody>
        </p:sp>
        <p:grpSp>
          <p:nvGrpSpPr>
            <p:cNvPr id="13" name="object 9">
              <a:extLst>
                <a:ext uri="{FF2B5EF4-FFF2-40B4-BE49-F238E27FC236}">
                  <a16:creationId xmlns:a16="http://schemas.microsoft.com/office/drawing/2014/main" id="{AA642D9B-94CA-ADAA-4B2A-2C995412A344}"/>
                </a:ext>
              </a:extLst>
            </p:cNvPr>
            <p:cNvGrpSpPr/>
            <p:nvPr/>
          </p:nvGrpSpPr>
          <p:grpSpPr>
            <a:xfrm>
              <a:off x="2132545" y="3912146"/>
              <a:ext cx="1714500" cy="1795780"/>
              <a:chOff x="1095789" y="3661499"/>
              <a:chExt cx="1714500" cy="1795780"/>
            </a:xfrm>
          </p:grpSpPr>
          <p:sp>
            <p:nvSpPr>
              <p:cNvPr id="35" name="object 10">
                <a:extLst>
                  <a:ext uri="{FF2B5EF4-FFF2-40B4-BE49-F238E27FC236}">
                    <a16:creationId xmlns:a16="http://schemas.microsoft.com/office/drawing/2014/main" id="{54418930-B8BF-9748-0DD1-3BB0675E9C61}"/>
                  </a:ext>
                </a:extLst>
              </p:cNvPr>
              <p:cNvSpPr/>
              <p:nvPr/>
            </p:nvSpPr>
            <p:spPr>
              <a:xfrm>
                <a:off x="1189913" y="3661511"/>
                <a:ext cx="1620520" cy="1795780"/>
              </a:xfrm>
              <a:custGeom>
                <a:avLst/>
                <a:gdLst/>
                <a:ahLst/>
                <a:cxnLst/>
                <a:rect l="l" t="t" r="r" b="b"/>
                <a:pathLst>
                  <a:path w="1620520" h="1795779">
                    <a:moveTo>
                      <a:pt x="1514957" y="767956"/>
                    </a:moveTo>
                    <a:lnTo>
                      <a:pt x="1494472" y="766292"/>
                    </a:lnTo>
                    <a:lnTo>
                      <a:pt x="1505572" y="749465"/>
                    </a:lnTo>
                    <a:lnTo>
                      <a:pt x="1494358" y="742073"/>
                    </a:lnTo>
                    <a:lnTo>
                      <a:pt x="1479207" y="765048"/>
                    </a:lnTo>
                    <a:lnTo>
                      <a:pt x="1454365" y="763028"/>
                    </a:lnTo>
                    <a:lnTo>
                      <a:pt x="1134135" y="0"/>
                    </a:lnTo>
                    <a:lnTo>
                      <a:pt x="1121752" y="5194"/>
                    </a:lnTo>
                    <a:lnTo>
                      <a:pt x="1439265" y="761809"/>
                    </a:lnTo>
                    <a:lnTo>
                      <a:pt x="1092" y="644702"/>
                    </a:lnTo>
                    <a:lnTo>
                      <a:pt x="0" y="658088"/>
                    </a:lnTo>
                    <a:lnTo>
                      <a:pt x="1445120" y="775754"/>
                    </a:lnTo>
                    <a:lnTo>
                      <a:pt x="1445971" y="777748"/>
                    </a:lnTo>
                    <a:lnTo>
                      <a:pt x="1449819" y="776135"/>
                    </a:lnTo>
                    <a:lnTo>
                      <a:pt x="1470787" y="777836"/>
                    </a:lnTo>
                    <a:lnTo>
                      <a:pt x="818540" y="1767471"/>
                    </a:lnTo>
                    <a:lnTo>
                      <a:pt x="829754" y="1774863"/>
                    </a:lnTo>
                    <a:lnTo>
                      <a:pt x="1486052" y="779081"/>
                    </a:lnTo>
                    <a:lnTo>
                      <a:pt x="1513865" y="781342"/>
                    </a:lnTo>
                    <a:lnTo>
                      <a:pt x="1514957" y="767956"/>
                    </a:lnTo>
                    <a:close/>
                  </a:path>
                  <a:path w="1620520" h="1795779">
                    <a:moveTo>
                      <a:pt x="1620164" y="1355572"/>
                    </a:moveTo>
                    <a:lnTo>
                      <a:pt x="1612988" y="1344218"/>
                    </a:lnTo>
                    <a:lnTo>
                      <a:pt x="917168" y="1783981"/>
                    </a:lnTo>
                    <a:lnTo>
                      <a:pt x="924344" y="1795335"/>
                    </a:lnTo>
                    <a:lnTo>
                      <a:pt x="1620164" y="1355572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object 11">
                <a:extLst>
                  <a:ext uri="{FF2B5EF4-FFF2-40B4-BE49-F238E27FC236}">
                    <a16:creationId xmlns:a16="http://schemas.microsoft.com/office/drawing/2014/main" id="{069BE4F1-4728-1CA7-5034-0D2EB28D9911}"/>
                  </a:ext>
                </a:extLst>
              </p:cNvPr>
              <p:cNvSpPr/>
              <p:nvPr/>
            </p:nvSpPr>
            <p:spPr>
              <a:xfrm>
                <a:off x="1134940" y="3686809"/>
                <a:ext cx="1270" cy="34480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344804">
                    <a:moveTo>
                      <a:pt x="0" y="0"/>
                    </a:moveTo>
                    <a:lnTo>
                      <a:pt x="1147" y="338007"/>
                    </a:lnTo>
                    <a:lnTo>
                      <a:pt x="1169" y="344723"/>
                    </a:lnTo>
                  </a:path>
                </a:pathLst>
              </a:custGeom>
              <a:ln w="1343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8" name="object 12">
                <a:extLst>
                  <a:ext uri="{FF2B5EF4-FFF2-40B4-BE49-F238E27FC236}">
                    <a16:creationId xmlns:a16="http://schemas.microsoft.com/office/drawing/2014/main" id="{A57C9846-C924-6428-0843-B8B8FE6E952C}"/>
                  </a:ext>
                </a:extLst>
              </p:cNvPr>
              <p:cNvSpPr/>
              <p:nvPr/>
            </p:nvSpPr>
            <p:spPr>
              <a:xfrm>
                <a:off x="1095789" y="4024679"/>
                <a:ext cx="8064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0644" h="81279">
                    <a:moveTo>
                      <a:pt x="80595" y="0"/>
                    </a:moveTo>
                    <a:lnTo>
                      <a:pt x="0" y="273"/>
                    </a:lnTo>
                    <a:lnTo>
                      <a:pt x="40571" y="80732"/>
                    </a:lnTo>
                    <a:lnTo>
                      <a:pt x="8059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4" name="object 47">
              <a:extLst>
                <a:ext uri="{FF2B5EF4-FFF2-40B4-BE49-F238E27FC236}">
                  <a16:creationId xmlns:a16="http://schemas.microsoft.com/office/drawing/2014/main" id="{6669D9F2-ECF1-E271-41C1-4C376730538E}"/>
                </a:ext>
              </a:extLst>
            </p:cNvPr>
            <p:cNvGrpSpPr/>
            <p:nvPr/>
          </p:nvGrpSpPr>
          <p:grpSpPr>
            <a:xfrm>
              <a:off x="2205141" y="3723379"/>
              <a:ext cx="1249045" cy="822325"/>
              <a:chOff x="1168385" y="3472732"/>
              <a:chExt cx="1249045" cy="822325"/>
            </a:xfrm>
          </p:grpSpPr>
          <p:sp>
            <p:nvSpPr>
              <p:cNvPr id="32" name="object 48">
                <a:extLst>
                  <a:ext uri="{FF2B5EF4-FFF2-40B4-BE49-F238E27FC236}">
                    <a16:creationId xmlns:a16="http://schemas.microsoft.com/office/drawing/2014/main" id="{3CBA1B34-E7F4-310C-F149-2EBDD0A5A58B}"/>
                  </a:ext>
                </a:extLst>
              </p:cNvPr>
              <p:cNvSpPr/>
              <p:nvPr/>
            </p:nvSpPr>
            <p:spPr>
              <a:xfrm>
                <a:off x="1168385" y="3642864"/>
                <a:ext cx="1108710" cy="652145"/>
              </a:xfrm>
              <a:custGeom>
                <a:avLst/>
                <a:gdLst/>
                <a:ahLst/>
                <a:cxnLst/>
                <a:rect l="l" t="t" r="r" b="b"/>
                <a:pathLst>
                  <a:path w="1108710" h="652145">
                    <a:moveTo>
                      <a:pt x="0" y="640342"/>
                    </a:moveTo>
                    <a:lnTo>
                      <a:pt x="1101547" y="0"/>
                    </a:lnTo>
                    <a:lnTo>
                      <a:pt x="1108298" y="11613"/>
                    </a:lnTo>
                    <a:lnTo>
                      <a:pt x="6750" y="651955"/>
                    </a:lnTo>
                    <a:lnTo>
                      <a:pt x="0" y="640342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3" name="object 49">
                <a:extLst>
                  <a:ext uri="{FF2B5EF4-FFF2-40B4-BE49-F238E27FC236}">
                    <a16:creationId xmlns:a16="http://schemas.microsoft.com/office/drawing/2014/main" id="{58560AB9-61F7-E75E-B97B-5C831998EAB7}"/>
                  </a:ext>
                </a:extLst>
              </p:cNvPr>
              <p:cNvSpPr/>
              <p:nvPr/>
            </p:nvSpPr>
            <p:spPr>
              <a:xfrm>
                <a:off x="2144956" y="3472732"/>
                <a:ext cx="272415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72414" h="271779">
                    <a:moveTo>
                      <a:pt x="157220" y="0"/>
                    </a:moveTo>
                    <a:lnTo>
                      <a:pt x="115049" y="0"/>
                    </a:lnTo>
                    <a:lnTo>
                      <a:pt x="74484" y="12875"/>
                    </a:lnTo>
                    <a:lnTo>
                      <a:pt x="38732" y="38626"/>
                    </a:lnTo>
                    <a:lnTo>
                      <a:pt x="12910" y="74283"/>
                    </a:lnTo>
                    <a:lnTo>
                      <a:pt x="0" y="114739"/>
                    </a:lnTo>
                    <a:lnTo>
                      <a:pt x="0" y="156795"/>
                    </a:lnTo>
                    <a:lnTo>
                      <a:pt x="12910" y="197251"/>
                    </a:lnTo>
                    <a:lnTo>
                      <a:pt x="38732" y="232907"/>
                    </a:lnTo>
                    <a:lnTo>
                      <a:pt x="74484" y="258659"/>
                    </a:lnTo>
                    <a:lnTo>
                      <a:pt x="115049" y="271535"/>
                    </a:lnTo>
                    <a:lnTo>
                      <a:pt x="157220" y="271535"/>
                    </a:lnTo>
                    <a:lnTo>
                      <a:pt x="197785" y="258659"/>
                    </a:lnTo>
                    <a:lnTo>
                      <a:pt x="233538" y="232907"/>
                    </a:lnTo>
                    <a:lnTo>
                      <a:pt x="259359" y="197251"/>
                    </a:lnTo>
                    <a:lnTo>
                      <a:pt x="272269" y="156795"/>
                    </a:lnTo>
                    <a:lnTo>
                      <a:pt x="272269" y="114739"/>
                    </a:lnTo>
                    <a:lnTo>
                      <a:pt x="259359" y="74283"/>
                    </a:lnTo>
                    <a:lnTo>
                      <a:pt x="233538" y="38626"/>
                    </a:lnTo>
                    <a:lnTo>
                      <a:pt x="197785" y="12875"/>
                    </a:lnTo>
                    <a:lnTo>
                      <a:pt x="157220" y="0"/>
                    </a:lnTo>
                    <a:close/>
                  </a:path>
                </a:pathLst>
              </a:custGeom>
              <a:solidFill>
                <a:srgbClr val="C82506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5" name="object 50">
              <a:extLst>
                <a:ext uri="{FF2B5EF4-FFF2-40B4-BE49-F238E27FC236}">
                  <a16:creationId xmlns:a16="http://schemas.microsoft.com/office/drawing/2014/main" id="{27A2C745-9487-4C4C-E4E8-95626928F257}"/>
                </a:ext>
              </a:extLst>
            </p:cNvPr>
            <p:cNvSpPr txBox="1"/>
            <p:nvPr/>
          </p:nvSpPr>
          <p:spPr>
            <a:xfrm>
              <a:off x="3259015" y="3696258"/>
              <a:ext cx="138430" cy="239809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Courier New"/>
                </a:rPr>
                <a:t>B</a:t>
              </a:r>
              <a:endParaRPr sz="1450">
                <a:latin typeface="Microsoft YaHei" panose="020B0503020204020204" pitchFamily="34" charset="-122"/>
                <a:ea typeface="Microsoft YaHei" panose="020B0503020204020204" pitchFamily="34" charset="-122"/>
                <a:cs typeface="Courier New"/>
              </a:endParaRPr>
            </a:p>
          </p:txBody>
        </p:sp>
        <p:grpSp>
          <p:nvGrpSpPr>
            <p:cNvPr id="16" name="object 51">
              <a:extLst>
                <a:ext uri="{FF2B5EF4-FFF2-40B4-BE49-F238E27FC236}">
                  <a16:creationId xmlns:a16="http://schemas.microsoft.com/office/drawing/2014/main" id="{F51F6EDD-5F6F-F53E-5111-27E831B17698}"/>
                </a:ext>
              </a:extLst>
            </p:cNvPr>
            <p:cNvGrpSpPr/>
            <p:nvPr/>
          </p:nvGrpSpPr>
          <p:grpSpPr>
            <a:xfrm>
              <a:off x="1746179" y="4620826"/>
              <a:ext cx="465455" cy="955040"/>
              <a:chOff x="709423" y="4370179"/>
              <a:chExt cx="465455" cy="955040"/>
            </a:xfrm>
          </p:grpSpPr>
          <p:sp>
            <p:nvSpPr>
              <p:cNvPr id="30" name="object 52">
                <a:extLst>
                  <a:ext uri="{FF2B5EF4-FFF2-40B4-BE49-F238E27FC236}">
                    <a16:creationId xmlns:a16="http://schemas.microsoft.com/office/drawing/2014/main" id="{671217B3-EEE4-22ED-6EBA-1345F31B7DA9}"/>
                  </a:ext>
                </a:extLst>
              </p:cNvPr>
              <p:cNvSpPr/>
              <p:nvPr/>
            </p:nvSpPr>
            <p:spPr>
              <a:xfrm>
                <a:off x="764765" y="4370179"/>
                <a:ext cx="409575" cy="883919"/>
              </a:xfrm>
              <a:custGeom>
                <a:avLst/>
                <a:gdLst/>
                <a:ahLst/>
                <a:cxnLst/>
                <a:rect l="l" t="t" r="r" b="b"/>
                <a:pathLst>
                  <a:path w="409575" h="883920">
                    <a:moveTo>
                      <a:pt x="0" y="878165"/>
                    </a:moveTo>
                    <a:lnTo>
                      <a:pt x="397314" y="0"/>
                    </a:lnTo>
                    <a:lnTo>
                      <a:pt x="409552" y="5537"/>
                    </a:lnTo>
                    <a:lnTo>
                      <a:pt x="12238" y="883703"/>
                    </a:lnTo>
                    <a:lnTo>
                      <a:pt x="0" y="878165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1" name="object 53">
                <a:extLst>
                  <a:ext uri="{FF2B5EF4-FFF2-40B4-BE49-F238E27FC236}">
                    <a16:creationId xmlns:a16="http://schemas.microsoft.com/office/drawing/2014/main" id="{F44C07A7-C9E5-E6CE-7718-AF1959CA6602}"/>
                  </a:ext>
                </a:extLst>
              </p:cNvPr>
              <p:cNvSpPr/>
              <p:nvPr/>
            </p:nvSpPr>
            <p:spPr>
              <a:xfrm>
                <a:off x="709423" y="5053222"/>
                <a:ext cx="272415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72415" h="271779">
                    <a:moveTo>
                      <a:pt x="157219" y="0"/>
                    </a:moveTo>
                    <a:lnTo>
                      <a:pt x="115049" y="0"/>
                    </a:lnTo>
                    <a:lnTo>
                      <a:pt x="74484" y="12875"/>
                    </a:lnTo>
                    <a:lnTo>
                      <a:pt x="38731" y="38627"/>
                    </a:lnTo>
                    <a:lnTo>
                      <a:pt x="12910" y="74283"/>
                    </a:lnTo>
                    <a:lnTo>
                      <a:pt x="0" y="114739"/>
                    </a:lnTo>
                    <a:lnTo>
                      <a:pt x="0" y="156795"/>
                    </a:lnTo>
                    <a:lnTo>
                      <a:pt x="12910" y="197252"/>
                    </a:lnTo>
                    <a:lnTo>
                      <a:pt x="38731" y="232908"/>
                    </a:lnTo>
                    <a:lnTo>
                      <a:pt x="74484" y="258660"/>
                    </a:lnTo>
                    <a:lnTo>
                      <a:pt x="115049" y="271536"/>
                    </a:lnTo>
                    <a:lnTo>
                      <a:pt x="157219" y="271536"/>
                    </a:lnTo>
                    <a:lnTo>
                      <a:pt x="197785" y="258660"/>
                    </a:lnTo>
                    <a:lnTo>
                      <a:pt x="233537" y="232908"/>
                    </a:lnTo>
                    <a:lnTo>
                      <a:pt x="259358" y="197252"/>
                    </a:lnTo>
                    <a:lnTo>
                      <a:pt x="272269" y="156795"/>
                    </a:lnTo>
                    <a:lnTo>
                      <a:pt x="272269" y="114739"/>
                    </a:lnTo>
                    <a:lnTo>
                      <a:pt x="259358" y="74283"/>
                    </a:lnTo>
                    <a:lnTo>
                      <a:pt x="233537" y="38627"/>
                    </a:lnTo>
                    <a:lnTo>
                      <a:pt x="197785" y="12875"/>
                    </a:lnTo>
                    <a:lnTo>
                      <a:pt x="157219" y="0"/>
                    </a:lnTo>
                    <a:close/>
                  </a:path>
                </a:pathLst>
              </a:custGeom>
              <a:solidFill>
                <a:srgbClr val="0365C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7" name="object 54">
              <a:extLst>
                <a:ext uri="{FF2B5EF4-FFF2-40B4-BE49-F238E27FC236}">
                  <a16:creationId xmlns:a16="http://schemas.microsoft.com/office/drawing/2014/main" id="{FDC7FC4D-175C-B4D7-BCB9-14BF10488A0A}"/>
                </a:ext>
              </a:extLst>
            </p:cNvPr>
            <p:cNvSpPr txBox="1"/>
            <p:nvPr/>
          </p:nvSpPr>
          <p:spPr>
            <a:xfrm>
              <a:off x="1821715" y="5281318"/>
              <a:ext cx="138430" cy="239809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Courier New"/>
                </a:rPr>
                <a:t>D</a:t>
              </a:r>
              <a:endParaRPr sz="1450">
                <a:latin typeface="Microsoft YaHei" panose="020B0503020204020204" pitchFamily="34" charset="-122"/>
                <a:ea typeface="Microsoft YaHei" panose="020B0503020204020204" pitchFamily="34" charset="-122"/>
                <a:cs typeface="Courier New"/>
              </a:endParaRPr>
            </a:p>
          </p:txBody>
        </p:sp>
        <p:sp>
          <p:nvSpPr>
            <p:cNvPr id="18" name="object 55">
              <a:extLst>
                <a:ext uri="{FF2B5EF4-FFF2-40B4-BE49-F238E27FC236}">
                  <a16:creationId xmlns:a16="http://schemas.microsoft.com/office/drawing/2014/main" id="{2106AA8A-D1F8-7971-2BAC-90E6A1BCC810}"/>
                </a:ext>
              </a:extLst>
            </p:cNvPr>
            <p:cNvSpPr/>
            <p:nvPr/>
          </p:nvSpPr>
          <p:spPr>
            <a:xfrm>
              <a:off x="2906216" y="557840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20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object 56">
              <a:extLst>
                <a:ext uri="{FF2B5EF4-FFF2-40B4-BE49-F238E27FC236}">
                  <a16:creationId xmlns:a16="http://schemas.microsoft.com/office/drawing/2014/main" id="{FCE0F07A-1B6C-C1B1-7F0B-2C7E7523CEB8}"/>
                </a:ext>
              </a:extLst>
            </p:cNvPr>
            <p:cNvSpPr txBox="1"/>
            <p:nvPr/>
          </p:nvSpPr>
          <p:spPr>
            <a:xfrm>
              <a:off x="2976928" y="5563406"/>
              <a:ext cx="138430" cy="239809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Courier New"/>
                </a:rPr>
                <a:t>E</a:t>
              </a:r>
              <a:endParaRPr sz="1450">
                <a:latin typeface="Microsoft YaHei" panose="020B0503020204020204" pitchFamily="34" charset="-122"/>
                <a:ea typeface="Microsoft YaHei" panose="020B0503020204020204" pitchFamily="34" charset="-122"/>
                <a:cs typeface="Courier New"/>
              </a:endParaRPr>
            </a:p>
          </p:txBody>
        </p:sp>
        <p:grpSp>
          <p:nvGrpSpPr>
            <p:cNvPr id="21" name="object 57">
              <a:extLst>
                <a:ext uri="{FF2B5EF4-FFF2-40B4-BE49-F238E27FC236}">
                  <a16:creationId xmlns:a16="http://schemas.microsoft.com/office/drawing/2014/main" id="{6B61C213-4C59-920C-40C7-0E1F5BC4FBB6}"/>
                </a:ext>
              </a:extLst>
            </p:cNvPr>
            <p:cNvGrpSpPr/>
            <p:nvPr/>
          </p:nvGrpSpPr>
          <p:grpSpPr>
            <a:xfrm>
              <a:off x="3736833" y="4746022"/>
              <a:ext cx="335280" cy="584835"/>
              <a:chOff x="2700077" y="4495375"/>
              <a:chExt cx="335280" cy="584835"/>
            </a:xfrm>
          </p:grpSpPr>
          <p:sp>
            <p:nvSpPr>
              <p:cNvPr id="28" name="object 58">
                <a:extLst>
                  <a:ext uri="{FF2B5EF4-FFF2-40B4-BE49-F238E27FC236}">
                    <a16:creationId xmlns:a16="http://schemas.microsoft.com/office/drawing/2014/main" id="{CAE50A42-2054-1D6E-60C4-18CF4ABD69B9}"/>
                  </a:ext>
                </a:extLst>
              </p:cNvPr>
              <p:cNvSpPr/>
              <p:nvPr/>
            </p:nvSpPr>
            <p:spPr>
              <a:xfrm>
                <a:off x="2700077" y="4495375"/>
                <a:ext cx="215265" cy="42862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428625">
                    <a:moveTo>
                      <a:pt x="202642" y="428194"/>
                    </a:moveTo>
                    <a:lnTo>
                      <a:pt x="0" y="5810"/>
                    </a:lnTo>
                    <a:lnTo>
                      <a:pt x="12110" y="0"/>
                    </a:lnTo>
                    <a:lnTo>
                      <a:pt x="214753" y="422384"/>
                    </a:lnTo>
                    <a:lnTo>
                      <a:pt x="202642" y="428194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9" name="object 59">
                <a:extLst>
                  <a:ext uri="{FF2B5EF4-FFF2-40B4-BE49-F238E27FC236}">
                    <a16:creationId xmlns:a16="http://schemas.microsoft.com/office/drawing/2014/main" id="{64C725C1-9BED-A073-7EA8-5B36CEADF058}"/>
                  </a:ext>
                </a:extLst>
              </p:cNvPr>
              <p:cNvSpPr/>
              <p:nvPr/>
            </p:nvSpPr>
            <p:spPr>
              <a:xfrm>
                <a:off x="2763020" y="4808295"/>
                <a:ext cx="272415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72414" h="271779">
                    <a:moveTo>
                      <a:pt x="157219" y="0"/>
                    </a:moveTo>
                    <a:lnTo>
                      <a:pt x="115049" y="0"/>
                    </a:lnTo>
                    <a:lnTo>
                      <a:pt x="74483" y="12875"/>
                    </a:lnTo>
                    <a:lnTo>
                      <a:pt x="38731" y="38627"/>
                    </a:lnTo>
                    <a:lnTo>
                      <a:pt x="12910" y="74283"/>
                    </a:lnTo>
                    <a:lnTo>
                      <a:pt x="0" y="114740"/>
                    </a:lnTo>
                    <a:lnTo>
                      <a:pt x="0" y="156796"/>
                    </a:lnTo>
                    <a:lnTo>
                      <a:pt x="12910" y="197252"/>
                    </a:lnTo>
                    <a:lnTo>
                      <a:pt x="38731" y="232908"/>
                    </a:lnTo>
                    <a:lnTo>
                      <a:pt x="74483" y="258660"/>
                    </a:lnTo>
                    <a:lnTo>
                      <a:pt x="115049" y="271536"/>
                    </a:lnTo>
                    <a:lnTo>
                      <a:pt x="157219" y="271536"/>
                    </a:lnTo>
                    <a:lnTo>
                      <a:pt x="197784" y="258660"/>
                    </a:lnTo>
                    <a:lnTo>
                      <a:pt x="233536" y="232908"/>
                    </a:lnTo>
                    <a:lnTo>
                      <a:pt x="259357" y="197252"/>
                    </a:lnTo>
                    <a:lnTo>
                      <a:pt x="272268" y="156796"/>
                    </a:lnTo>
                    <a:lnTo>
                      <a:pt x="272268" y="114740"/>
                    </a:lnTo>
                    <a:lnTo>
                      <a:pt x="259357" y="74283"/>
                    </a:lnTo>
                    <a:lnTo>
                      <a:pt x="233536" y="38627"/>
                    </a:lnTo>
                    <a:lnTo>
                      <a:pt x="197784" y="12875"/>
                    </a:lnTo>
                    <a:lnTo>
                      <a:pt x="157219" y="0"/>
                    </a:lnTo>
                    <a:close/>
                  </a:path>
                </a:pathLst>
              </a:custGeom>
              <a:solidFill>
                <a:srgbClr val="FF2F92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22" name="object 60">
              <a:extLst>
                <a:ext uri="{FF2B5EF4-FFF2-40B4-BE49-F238E27FC236}">
                  <a16:creationId xmlns:a16="http://schemas.microsoft.com/office/drawing/2014/main" id="{54639E61-31D8-26F2-4101-FF5C3DDF6218}"/>
                </a:ext>
              </a:extLst>
            </p:cNvPr>
            <p:cNvSpPr txBox="1"/>
            <p:nvPr/>
          </p:nvSpPr>
          <p:spPr>
            <a:xfrm>
              <a:off x="3863488" y="5039529"/>
              <a:ext cx="138430" cy="239809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Courier New"/>
                </a:rPr>
                <a:t>F</a:t>
              </a:r>
              <a:endParaRPr sz="1450">
                <a:latin typeface="Microsoft YaHei" panose="020B0503020204020204" pitchFamily="34" charset="-122"/>
                <a:ea typeface="Microsoft YaHei" panose="020B0503020204020204" pitchFamily="34" charset="-122"/>
                <a:cs typeface="Courier New"/>
              </a:endParaRPr>
            </a:p>
          </p:txBody>
        </p:sp>
        <p:sp>
          <p:nvSpPr>
            <p:cNvPr id="23" name="object 61">
              <a:extLst>
                <a:ext uri="{FF2B5EF4-FFF2-40B4-BE49-F238E27FC236}">
                  <a16:creationId xmlns:a16="http://schemas.microsoft.com/office/drawing/2014/main" id="{159F990C-3304-780E-9E49-B49B4A41CC3E}"/>
                </a:ext>
              </a:extLst>
            </p:cNvPr>
            <p:cNvSpPr/>
            <p:nvPr/>
          </p:nvSpPr>
          <p:spPr>
            <a:xfrm>
              <a:off x="3557429" y="4536129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50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50" y="271536"/>
                  </a:lnTo>
                  <a:lnTo>
                    <a:pt x="157220" y="271536"/>
                  </a:lnTo>
                  <a:lnTo>
                    <a:pt x="197785" y="258660"/>
                  </a:lnTo>
                  <a:lnTo>
                    <a:pt x="233537" y="232909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00882B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4" name="object 62">
              <a:extLst>
                <a:ext uri="{FF2B5EF4-FFF2-40B4-BE49-F238E27FC236}">
                  <a16:creationId xmlns:a16="http://schemas.microsoft.com/office/drawing/2014/main" id="{7C669DB5-2980-5C09-B7FE-C60BD392FEB5}"/>
                </a:ext>
              </a:extLst>
            </p:cNvPr>
            <p:cNvSpPr txBox="1"/>
            <p:nvPr/>
          </p:nvSpPr>
          <p:spPr>
            <a:xfrm>
              <a:off x="3621699" y="4515653"/>
              <a:ext cx="138430" cy="239809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Courier New"/>
                </a:rPr>
                <a:t>C</a:t>
              </a:r>
              <a:endParaRPr sz="1450">
                <a:latin typeface="Microsoft YaHei" panose="020B0503020204020204" pitchFamily="34" charset="-122"/>
                <a:ea typeface="Microsoft YaHei" panose="020B0503020204020204" pitchFamily="34" charset="-122"/>
                <a:cs typeface="Courier New"/>
              </a:endParaRPr>
            </a:p>
          </p:txBody>
        </p:sp>
        <p:sp>
          <p:nvSpPr>
            <p:cNvPr id="25" name="object 70">
              <a:extLst>
                <a:ext uri="{FF2B5EF4-FFF2-40B4-BE49-F238E27FC236}">
                  <a16:creationId xmlns:a16="http://schemas.microsoft.com/office/drawing/2014/main" id="{3007EC8C-DE10-74D9-A0FD-99969EDF5D0B}"/>
                </a:ext>
              </a:extLst>
            </p:cNvPr>
            <p:cNvSpPr/>
            <p:nvPr/>
          </p:nvSpPr>
          <p:spPr>
            <a:xfrm>
              <a:off x="2055876" y="4427476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1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9" y="74284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6" name="object 71">
              <a:extLst>
                <a:ext uri="{FF2B5EF4-FFF2-40B4-BE49-F238E27FC236}">
                  <a16:creationId xmlns:a16="http://schemas.microsoft.com/office/drawing/2014/main" id="{861A5037-33DD-991F-48F4-0793391B4939}"/>
                </a:ext>
              </a:extLst>
            </p:cNvPr>
            <p:cNvSpPr txBox="1"/>
            <p:nvPr/>
          </p:nvSpPr>
          <p:spPr>
            <a:xfrm>
              <a:off x="2117234" y="4394759"/>
              <a:ext cx="138430" cy="239809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Courier New"/>
                </a:rPr>
                <a:t>A</a:t>
              </a:r>
              <a:endParaRPr sz="1450">
                <a:latin typeface="Microsoft YaHei" panose="020B0503020204020204" pitchFamily="34" charset="-122"/>
                <a:ea typeface="Microsoft YaHei" panose="020B0503020204020204" pitchFamily="34" charset="-122"/>
                <a:cs typeface="Courier New"/>
              </a:endParaRPr>
            </a:p>
          </p:txBody>
        </p:sp>
        <p:sp>
          <p:nvSpPr>
            <p:cNvPr id="27" name="文本框 33">
              <a:extLst>
                <a:ext uri="{FF2B5EF4-FFF2-40B4-BE49-F238E27FC236}">
                  <a16:creationId xmlns:a16="http://schemas.microsoft.com/office/drawing/2014/main" id="{C1A9A8B7-A980-90A7-9CE8-7BBFE43FF2BD}"/>
                </a:ext>
              </a:extLst>
            </p:cNvPr>
            <p:cNvSpPr txBox="1"/>
            <p:nvPr/>
          </p:nvSpPr>
          <p:spPr>
            <a:xfrm>
              <a:off x="1243519" y="3290725"/>
              <a:ext cx="2024290" cy="58105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457200" marR="0" lvl="0" indent="-45720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p"/>
                <a:defRPr kumimoji="0" sz="2000" b="0" i="0" u="none" strike="noStrike" kern="1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 marL="0" indent="0">
                <a:buNone/>
              </a:pPr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rPr>
                <a:t>目标节点</a:t>
              </a:r>
              <a:endParaRPr lang="en-SG" altLang="zh-CN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endParaRPr>
            </a:p>
          </p:txBody>
        </p:sp>
      </p:grpSp>
      <p:pic>
        <p:nvPicPr>
          <p:cNvPr id="39" name="object 26">
            <a:extLst>
              <a:ext uri="{FF2B5EF4-FFF2-40B4-BE49-F238E27FC236}">
                <a16:creationId xmlns:a16="http://schemas.microsoft.com/office/drawing/2014/main" id="{132E1CDA-DEAA-2435-8F56-41CA967D32E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1191" y="2750248"/>
            <a:ext cx="2946144" cy="3762637"/>
          </a:xfrm>
          <a:prstGeom prst="rect">
            <a:avLst/>
          </a:prstGeom>
        </p:spPr>
      </p:pic>
      <p:sp>
        <p:nvSpPr>
          <p:cNvPr id="40" name="object 27">
            <a:extLst>
              <a:ext uri="{FF2B5EF4-FFF2-40B4-BE49-F238E27FC236}">
                <a16:creationId xmlns:a16="http://schemas.microsoft.com/office/drawing/2014/main" id="{18A5BEE7-3442-00B0-6F05-D11507F72F93}"/>
              </a:ext>
            </a:extLst>
          </p:cNvPr>
          <p:cNvSpPr txBox="1"/>
          <p:nvPr/>
        </p:nvSpPr>
        <p:spPr>
          <a:xfrm>
            <a:off x="8756770" y="3432175"/>
            <a:ext cx="197167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(2)</a:t>
            </a:r>
            <a:r>
              <a:rPr sz="2400" b="1" spc="-25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信息聚合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(1)</a:t>
            </a:r>
            <a:r>
              <a:rPr sz="2400" b="1" spc="-2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信息传递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41" name="object 28">
            <a:extLst>
              <a:ext uri="{FF2B5EF4-FFF2-40B4-BE49-F238E27FC236}">
                <a16:creationId xmlns:a16="http://schemas.microsoft.com/office/drawing/2014/main" id="{9253147F-7BBF-C5D9-5A7D-64B640C03969}"/>
              </a:ext>
            </a:extLst>
          </p:cNvPr>
          <p:cNvSpPr/>
          <p:nvPr/>
        </p:nvSpPr>
        <p:spPr>
          <a:xfrm>
            <a:off x="4312922" y="3302352"/>
            <a:ext cx="6600462" cy="1302385"/>
          </a:xfrm>
          <a:custGeom>
            <a:avLst/>
            <a:gdLst/>
            <a:ahLst/>
            <a:cxnLst/>
            <a:rect l="l" t="t" r="r" b="b"/>
            <a:pathLst>
              <a:path w="5986145" h="1302385">
                <a:moveTo>
                  <a:pt x="0" y="0"/>
                </a:moveTo>
                <a:lnTo>
                  <a:pt x="5985711" y="0"/>
                </a:lnTo>
                <a:lnTo>
                  <a:pt x="5985711" y="1302052"/>
                </a:lnTo>
                <a:lnTo>
                  <a:pt x="0" y="1302052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 sz="240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2" name="object 29">
            <a:extLst>
              <a:ext uri="{FF2B5EF4-FFF2-40B4-BE49-F238E27FC236}">
                <a16:creationId xmlns:a16="http://schemas.microsoft.com/office/drawing/2014/main" id="{23F6DC1C-35BF-3DFD-23CD-E33EF1240E89}"/>
              </a:ext>
            </a:extLst>
          </p:cNvPr>
          <p:cNvSpPr txBox="1"/>
          <p:nvPr/>
        </p:nvSpPr>
        <p:spPr>
          <a:xfrm>
            <a:off x="4417611" y="3743684"/>
            <a:ext cx="18836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SG" sz="24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第</a:t>
            </a:r>
            <a:r>
              <a:rPr lang="en-US" altLang="zh-CN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个</a:t>
            </a:r>
            <a:r>
              <a:rPr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GNN</a:t>
            </a:r>
            <a:r>
              <a:rPr lang="en-SG" sz="2400" b="1" spc="-65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层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43" name="object 29">
            <a:extLst>
              <a:ext uri="{FF2B5EF4-FFF2-40B4-BE49-F238E27FC236}">
                <a16:creationId xmlns:a16="http://schemas.microsoft.com/office/drawing/2014/main" id="{52E9A24A-6DCD-3603-F06D-BDE84A4A9245}"/>
              </a:ext>
            </a:extLst>
          </p:cNvPr>
          <p:cNvSpPr txBox="1"/>
          <p:nvPr/>
        </p:nvSpPr>
        <p:spPr>
          <a:xfrm>
            <a:off x="4312921" y="5059765"/>
            <a:ext cx="6600462" cy="1492074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94"/>
              </a:spcBef>
            </a:pPr>
            <a:endParaRPr lang="en-SG"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94"/>
              </a:spcBef>
            </a:pPr>
            <a:endParaRPr lang="en-SG"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94"/>
              </a:spcBef>
            </a:pP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EF01787B-8705-E6BA-2B58-CA8E7D014FDD}"/>
              </a:ext>
            </a:extLst>
          </p:cNvPr>
          <p:cNvSpPr txBox="1"/>
          <p:nvPr/>
        </p:nvSpPr>
        <p:spPr>
          <a:xfrm>
            <a:off x="8804306" y="5212050"/>
            <a:ext cx="197167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(2)</a:t>
            </a:r>
            <a:r>
              <a:rPr sz="2400" b="1" spc="-25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信息聚合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(1)</a:t>
            </a:r>
            <a:r>
              <a:rPr sz="2400" b="1" spc="-2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信息传递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45" name="object 29">
            <a:extLst>
              <a:ext uri="{FF2B5EF4-FFF2-40B4-BE49-F238E27FC236}">
                <a16:creationId xmlns:a16="http://schemas.microsoft.com/office/drawing/2014/main" id="{28D5D586-931F-D256-9DEC-2673FF617BE1}"/>
              </a:ext>
            </a:extLst>
          </p:cNvPr>
          <p:cNvSpPr txBox="1"/>
          <p:nvPr/>
        </p:nvSpPr>
        <p:spPr>
          <a:xfrm>
            <a:off x="4394919" y="5550604"/>
            <a:ext cx="19042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SG" sz="24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第</a:t>
            </a:r>
            <a:r>
              <a:rPr lang="en-US" altLang="zh-CN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个</a:t>
            </a:r>
            <a:r>
              <a:rPr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GNN</a:t>
            </a:r>
            <a:r>
              <a:rPr lang="en-SG" sz="2400" b="1" spc="-65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层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815276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BD875-E249-C7EF-48D7-26B062D8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DC1286D-0154-8389-285C-25CFB8CB1021}"/>
              </a:ext>
            </a:extLst>
          </p:cNvPr>
          <p:cNvSpPr txBox="1"/>
          <p:nvPr/>
        </p:nvSpPr>
        <p:spPr>
          <a:xfrm>
            <a:off x="350439" y="120418"/>
            <a:ext cx="5557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通用：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层（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Layer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63F1F855-88AD-9744-B336-D43080D4CEA9}"/>
              </a:ext>
            </a:extLst>
          </p:cNvPr>
          <p:cNvSpPr txBox="1"/>
          <p:nvPr/>
        </p:nvSpPr>
        <p:spPr>
          <a:xfrm>
            <a:off x="830048" y="828293"/>
            <a:ext cx="10551826" cy="30685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/>
            <a:r>
              <a:rPr lang="en-SG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GNN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层的基本思想</a:t>
            </a:r>
            <a:endParaRPr lang="zh-CN" altLang="en-SG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将一组向量压缩为一个单一向量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两个步骤组成的过程：</a:t>
            </a:r>
          </a:p>
          <a:p>
            <a:pPr marL="137160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信息传递（</a:t>
            </a:r>
            <a:r>
              <a:rPr lang="en-SG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Message</a:t>
            </a:r>
            <a:r>
              <a:rPr lang="zh-CN" altLang="en-SG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</a:p>
          <a:p>
            <a:pPr marL="137160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信息聚合（</a:t>
            </a:r>
            <a:r>
              <a:rPr lang="en-SG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Aggregation</a:t>
            </a:r>
            <a:r>
              <a:rPr lang="zh-CN" altLang="en-SG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</a:p>
        </p:txBody>
      </p:sp>
      <p:grpSp>
        <p:nvGrpSpPr>
          <p:cNvPr id="2" name="object 9">
            <a:extLst>
              <a:ext uri="{FF2B5EF4-FFF2-40B4-BE49-F238E27FC236}">
                <a16:creationId xmlns:a16="http://schemas.microsoft.com/office/drawing/2014/main" id="{65CD9619-C99A-F682-A4E5-062E72ABD230}"/>
              </a:ext>
            </a:extLst>
          </p:cNvPr>
          <p:cNvGrpSpPr/>
          <p:nvPr/>
        </p:nvGrpSpPr>
        <p:grpSpPr>
          <a:xfrm>
            <a:off x="2585838" y="4248916"/>
            <a:ext cx="2009139" cy="2220595"/>
            <a:chOff x="64144" y="4371798"/>
            <a:chExt cx="2009139" cy="2220595"/>
          </a:xfrm>
        </p:grpSpPr>
        <p:pic>
          <p:nvPicPr>
            <p:cNvPr id="3" name="object 10">
              <a:extLst>
                <a:ext uri="{FF2B5EF4-FFF2-40B4-BE49-F238E27FC236}">
                  <a16:creationId xmlns:a16="http://schemas.microsoft.com/office/drawing/2014/main" id="{C3E791A6-03CD-C084-6985-372D784F250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422" y="4371798"/>
              <a:ext cx="1340244" cy="1988643"/>
            </a:xfrm>
            <a:prstGeom prst="rect">
              <a:avLst/>
            </a:prstGeom>
          </p:spPr>
        </p:pic>
        <p:sp>
          <p:nvSpPr>
            <p:cNvPr id="4" name="object 11">
              <a:extLst>
                <a:ext uri="{FF2B5EF4-FFF2-40B4-BE49-F238E27FC236}">
                  <a16:creationId xmlns:a16="http://schemas.microsoft.com/office/drawing/2014/main" id="{564DE7DF-D81D-7743-E12F-91E032AAF720}"/>
                </a:ext>
              </a:extLst>
            </p:cNvPr>
            <p:cNvSpPr/>
            <p:nvPr/>
          </p:nvSpPr>
          <p:spPr>
            <a:xfrm>
              <a:off x="64135" y="6197409"/>
              <a:ext cx="2009139" cy="394970"/>
            </a:xfrm>
            <a:custGeom>
              <a:avLst/>
              <a:gdLst/>
              <a:ahLst/>
              <a:cxnLst/>
              <a:rect l="l" t="t" r="r" b="b"/>
              <a:pathLst>
                <a:path w="2009139" h="394970">
                  <a:moveTo>
                    <a:pt x="451192" y="0"/>
                  </a:moveTo>
                  <a:lnTo>
                    <a:pt x="0" y="0"/>
                  </a:lnTo>
                  <a:lnTo>
                    <a:pt x="0" y="350139"/>
                  </a:lnTo>
                  <a:lnTo>
                    <a:pt x="451192" y="350139"/>
                  </a:lnTo>
                  <a:lnTo>
                    <a:pt x="451192" y="0"/>
                  </a:lnTo>
                  <a:close/>
                </a:path>
                <a:path w="2009139" h="394970">
                  <a:moveTo>
                    <a:pt x="2009000" y="44538"/>
                  </a:moveTo>
                  <a:lnTo>
                    <a:pt x="1557807" y="44538"/>
                  </a:lnTo>
                  <a:lnTo>
                    <a:pt x="1557807" y="394690"/>
                  </a:lnTo>
                  <a:lnTo>
                    <a:pt x="2009000" y="394690"/>
                  </a:lnTo>
                  <a:lnTo>
                    <a:pt x="2009000" y="44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文本框 33">
            <a:extLst>
              <a:ext uri="{FF2B5EF4-FFF2-40B4-BE49-F238E27FC236}">
                <a16:creationId xmlns:a16="http://schemas.microsoft.com/office/drawing/2014/main" id="{54814342-E757-5967-35EE-6D6D4939F228}"/>
              </a:ext>
            </a:extLst>
          </p:cNvPr>
          <p:cNvSpPr txBox="1"/>
          <p:nvPr/>
        </p:nvSpPr>
        <p:spPr>
          <a:xfrm>
            <a:off x="2277325" y="4016978"/>
            <a:ext cx="1081172" cy="62927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节点𝑣</a:t>
            </a:r>
            <a:endParaRPr lang="zh-CN" altLang="en-US" sz="26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6" name="object 27">
            <a:extLst>
              <a:ext uri="{FF2B5EF4-FFF2-40B4-BE49-F238E27FC236}">
                <a16:creationId xmlns:a16="http://schemas.microsoft.com/office/drawing/2014/main" id="{4C04AAC3-4448-EAF9-D053-6433CF2F9857}"/>
              </a:ext>
            </a:extLst>
          </p:cNvPr>
          <p:cNvSpPr txBox="1"/>
          <p:nvPr/>
        </p:nvSpPr>
        <p:spPr>
          <a:xfrm>
            <a:off x="3967288" y="4632090"/>
            <a:ext cx="197167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(2)</a:t>
            </a:r>
            <a:r>
              <a:rPr sz="2400" b="1" spc="-25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信息聚合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(1)</a:t>
            </a:r>
            <a:r>
              <a:rPr sz="2400" b="1" spc="-2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信息传递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0260005F-98C4-9C3C-8B83-9C67D629F21C}"/>
              </a:ext>
            </a:extLst>
          </p:cNvPr>
          <p:cNvSpPr/>
          <p:nvPr/>
        </p:nvSpPr>
        <p:spPr>
          <a:xfrm>
            <a:off x="8032961" y="488740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lnTo>
                  <a:pt x="93807" y="6992"/>
                </a:lnTo>
                <a:lnTo>
                  <a:pt x="56155" y="26463"/>
                </a:lnTo>
                <a:lnTo>
                  <a:pt x="26464" y="56154"/>
                </a:lnTo>
                <a:lnTo>
                  <a:pt x="6992" y="93806"/>
                </a:lnTo>
                <a:lnTo>
                  <a:pt x="0" y="137160"/>
                </a:lnTo>
                <a:lnTo>
                  <a:pt x="6992" y="180513"/>
                </a:lnTo>
                <a:lnTo>
                  <a:pt x="26464" y="218165"/>
                </a:lnTo>
                <a:lnTo>
                  <a:pt x="56155" y="247856"/>
                </a:lnTo>
                <a:lnTo>
                  <a:pt x="93807" y="267327"/>
                </a:lnTo>
                <a:lnTo>
                  <a:pt x="137160" y="274320"/>
                </a:lnTo>
                <a:lnTo>
                  <a:pt x="180513" y="267327"/>
                </a:lnTo>
                <a:lnTo>
                  <a:pt x="218165" y="247856"/>
                </a:lnTo>
                <a:lnTo>
                  <a:pt x="247856" y="218165"/>
                </a:lnTo>
                <a:lnTo>
                  <a:pt x="267327" y="180513"/>
                </a:lnTo>
                <a:lnTo>
                  <a:pt x="274320" y="137160"/>
                </a:lnTo>
                <a:lnTo>
                  <a:pt x="267327" y="93806"/>
                </a:lnTo>
                <a:lnTo>
                  <a:pt x="247856" y="56154"/>
                </a:lnTo>
                <a:lnTo>
                  <a:pt x="218165" y="26463"/>
                </a:lnTo>
                <a:lnTo>
                  <a:pt x="180513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F0A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8A6C1BEB-90A9-0A33-6654-459A6EBDFA12}"/>
              </a:ext>
            </a:extLst>
          </p:cNvPr>
          <p:cNvSpPr/>
          <p:nvPr/>
        </p:nvSpPr>
        <p:spPr>
          <a:xfrm>
            <a:off x="8765652" y="488740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lnTo>
                  <a:pt x="93806" y="6992"/>
                </a:lnTo>
                <a:lnTo>
                  <a:pt x="56154" y="26463"/>
                </a:lnTo>
                <a:lnTo>
                  <a:pt x="26463" y="56154"/>
                </a:lnTo>
                <a:lnTo>
                  <a:pt x="6992" y="93806"/>
                </a:lnTo>
                <a:lnTo>
                  <a:pt x="0" y="137160"/>
                </a:lnTo>
                <a:lnTo>
                  <a:pt x="6992" y="180513"/>
                </a:lnTo>
                <a:lnTo>
                  <a:pt x="26463" y="218165"/>
                </a:lnTo>
                <a:lnTo>
                  <a:pt x="56154" y="247856"/>
                </a:lnTo>
                <a:lnTo>
                  <a:pt x="93806" y="267327"/>
                </a:lnTo>
                <a:lnTo>
                  <a:pt x="137160" y="274320"/>
                </a:lnTo>
                <a:lnTo>
                  <a:pt x="180512" y="267327"/>
                </a:lnTo>
                <a:lnTo>
                  <a:pt x="218164" y="247856"/>
                </a:lnTo>
                <a:lnTo>
                  <a:pt x="247855" y="218165"/>
                </a:lnTo>
                <a:lnTo>
                  <a:pt x="267327" y="180513"/>
                </a:lnTo>
                <a:lnTo>
                  <a:pt x="274320" y="137160"/>
                </a:lnTo>
                <a:lnTo>
                  <a:pt x="267327" y="93806"/>
                </a:lnTo>
                <a:lnTo>
                  <a:pt x="247855" y="56154"/>
                </a:lnTo>
                <a:lnTo>
                  <a:pt x="218164" y="26463"/>
                </a:lnTo>
                <a:lnTo>
                  <a:pt x="180512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35723E98-7480-5561-0E9A-89D683AB1290}"/>
              </a:ext>
            </a:extLst>
          </p:cNvPr>
          <p:cNvSpPr/>
          <p:nvPr/>
        </p:nvSpPr>
        <p:spPr>
          <a:xfrm>
            <a:off x="10145887" y="488853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lnTo>
                  <a:pt x="93806" y="6992"/>
                </a:lnTo>
                <a:lnTo>
                  <a:pt x="56154" y="26463"/>
                </a:lnTo>
                <a:lnTo>
                  <a:pt x="26463" y="56154"/>
                </a:lnTo>
                <a:lnTo>
                  <a:pt x="6992" y="93806"/>
                </a:lnTo>
                <a:lnTo>
                  <a:pt x="0" y="137160"/>
                </a:lnTo>
                <a:lnTo>
                  <a:pt x="6992" y="180513"/>
                </a:lnTo>
                <a:lnTo>
                  <a:pt x="26463" y="218165"/>
                </a:lnTo>
                <a:lnTo>
                  <a:pt x="56154" y="247856"/>
                </a:lnTo>
                <a:lnTo>
                  <a:pt x="93806" y="267327"/>
                </a:lnTo>
                <a:lnTo>
                  <a:pt x="137160" y="274320"/>
                </a:lnTo>
                <a:lnTo>
                  <a:pt x="180513" y="267327"/>
                </a:lnTo>
                <a:lnTo>
                  <a:pt x="218165" y="247856"/>
                </a:lnTo>
                <a:lnTo>
                  <a:pt x="247856" y="218165"/>
                </a:lnTo>
                <a:lnTo>
                  <a:pt x="267327" y="180513"/>
                </a:lnTo>
                <a:lnTo>
                  <a:pt x="274320" y="137160"/>
                </a:lnTo>
                <a:lnTo>
                  <a:pt x="267327" y="93806"/>
                </a:lnTo>
                <a:lnTo>
                  <a:pt x="247856" y="56154"/>
                </a:lnTo>
                <a:lnTo>
                  <a:pt x="218165" y="26463"/>
                </a:lnTo>
                <a:lnTo>
                  <a:pt x="180513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CCB4D090-4FB9-7910-19BB-F8F597B834FE}"/>
              </a:ext>
            </a:extLst>
          </p:cNvPr>
          <p:cNvSpPr/>
          <p:nvPr/>
        </p:nvSpPr>
        <p:spPr>
          <a:xfrm>
            <a:off x="9478512" y="488853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59" y="0"/>
                </a:moveTo>
                <a:lnTo>
                  <a:pt x="93806" y="6992"/>
                </a:lnTo>
                <a:lnTo>
                  <a:pt x="56154" y="26463"/>
                </a:lnTo>
                <a:lnTo>
                  <a:pt x="26463" y="56154"/>
                </a:lnTo>
                <a:lnTo>
                  <a:pt x="6992" y="93806"/>
                </a:lnTo>
                <a:lnTo>
                  <a:pt x="0" y="137160"/>
                </a:lnTo>
                <a:lnTo>
                  <a:pt x="6992" y="180513"/>
                </a:lnTo>
                <a:lnTo>
                  <a:pt x="26463" y="218165"/>
                </a:lnTo>
                <a:lnTo>
                  <a:pt x="56154" y="247856"/>
                </a:lnTo>
                <a:lnTo>
                  <a:pt x="93806" y="267327"/>
                </a:lnTo>
                <a:lnTo>
                  <a:pt x="137159" y="274320"/>
                </a:lnTo>
                <a:lnTo>
                  <a:pt x="180512" y="267327"/>
                </a:lnTo>
                <a:lnTo>
                  <a:pt x="218164" y="247856"/>
                </a:lnTo>
                <a:lnTo>
                  <a:pt x="247855" y="218165"/>
                </a:lnTo>
                <a:lnTo>
                  <a:pt x="267327" y="180513"/>
                </a:lnTo>
                <a:lnTo>
                  <a:pt x="274319" y="137160"/>
                </a:lnTo>
                <a:lnTo>
                  <a:pt x="267327" y="93806"/>
                </a:lnTo>
                <a:lnTo>
                  <a:pt x="247855" y="56154"/>
                </a:lnTo>
                <a:lnTo>
                  <a:pt x="218164" y="26463"/>
                </a:lnTo>
                <a:lnTo>
                  <a:pt x="180512" y="6992"/>
                </a:lnTo>
                <a:lnTo>
                  <a:pt x="137159" y="0"/>
                </a:lnTo>
                <a:close/>
              </a:path>
            </a:pathLst>
          </a:custGeom>
          <a:solidFill>
            <a:srgbClr val="479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2">
            <a:extLst>
              <a:ext uri="{FF2B5EF4-FFF2-40B4-BE49-F238E27FC236}">
                <a16:creationId xmlns:a16="http://schemas.microsoft.com/office/drawing/2014/main" id="{179196A8-2889-0571-2264-FE974FD1F655}"/>
              </a:ext>
            </a:extLst>
          </p:cNvPr>
          <p:cNvSpPr/>
          <p:nvPr/>
        </p:nvSpPr>
        <p:spPr>
          <a:xfrm>
            <a:off x="7607839" y="4693383"/>
            <a:ext cx="222885" cy="633730"/>
          </a:xfrm>
          <a:custGeom>
            <a:avLst/>
            <a:gdLst/>
            <a:ahLst/>
            <a:cxnLst/>
            <a:rect l="l" t="t" r="r" b="b"/>
            <a:pathLst>
              <a:path w="222885" h="633729">
                <a:moveTo>
                  <a:pt x="222584" y="633481"/>
                </a:moveTo>
                <a:lnTo>
                  <a:pt x="179263" y="632023"/>
                </a:lnTo>
                <a:lnTo>
                  <a:pt x="143888" y="628048"/>
                </a:lnTo>
                <a:lnTo>
                  <a:pt x="120037" y="622152"/>
                </a:lnTo>
                <a:lnTo>
                  <a:pt x="111291" y="614933"/>
                </a:lnTo>
                <a:lnTo>
                  <a:pt x="111292" y="335288"/>
                </a:lnTo>
                <a:lnTo>
                  <a:pt x="102546" y="328068"/>
                </a:lnTo>
                <a:lnTo>
                  <a:pt x="78695" y="322173"/>
                </a:lnTo>
                <a:lnTo>
                  <a:pt x="43319" y="318198"/>
                </a:lnTo>
                <a:lnTo>
                  <a:pt x="0" y="316740"/>
                </a:lnTo>
                <a:lnTo>
                  <a:pt x="43319" y="315282"/>
                </a:lnTo>
                <a:lnTo>
                  <a:pt x="78695" y="311307"/>
                </a:lnTo>
                <a:lnTo>
                  <a:pt x="102546" y="305412"/>
                </a:lnTo>
                <a:lnTo>
                  <a:pt x="111292" y="298192"/>
                </a:lnTo>
                <a:lnTo>
                  <a:pt x="111292" y="18547"/>
                </a:lnTo>
                <a:lnTo>
                  <a:pt x="120038" y="11328"/>
                </a:lnTo>
                <a:lnTo>
                  <a:pt x="143889" y="5432"/>
                </a:lnTo>
                <a:lnTo>
                  <a:pt x="179264" y="1457"/>
                </a:lnTo>
                <a:lnTo>
                  <a:pt x="222584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3">
            <a:extLst>
              <a:ext uri="{FF2B5EF4-FFF2-40B4-BE49-F238E27FC236}">
                <a16:creationId xmlns:a16="http://schemas.microsoft.com/office/drawing/2014/main" id="{BB019632-C88E-0333-2213-3E4C57430032}"/>
              </a:ext>
            </a:extLst>
          </p:cNvPr>
          <p:cNvSpPr/>
          <p:nvPr/>
        </p:nvSpPr>
        <p:spPr>
          <a:xfrm>
            <a:off x="9216059" y="4439580"/>
            <a:ext cx="85725" cy="412750"/>
          </a:xfrm>
          <a:custGeom>
            <a:avLst/>
            <a:gdLst/>
            <a:ahLst/>
            <a:cxnLst/>
            <a:rect l="l" t="t" r="r" b="b"/>
            <a:pathLst>
              <a:path w="85725" h="412750">
                <a:moveTo>
                  <a:pt x="50753" y="57151"/>
                </a:moveTo>
                <a:lnTo>
                  <a:pt x="34971" y="57151"/>
                </a:lnTo>
                <a:lnTo>
                  <a:pt x="28575" y="63546"/>
                </a:lnTo>
                <a:lnTo>
                  <a:pt x="28574" y="406021"/>
                </a:lnTo>
                <a:lnTo>
                  <a:pt x="34971" y="412418"/>
                </a:lnTo>
                <a:lnTo>
                  <a:pt x="50752" y="412418"/>
                </a:lnTo>
                <a:lnTo>
                  <a:pt x="57149" y="406021"/>
                </a:lnTo>
                <a:lnTo>
                  <a:pt x="57150" y="63546"/>
                </a:lnTo>
                <a:lnTo>
                  <a:pt x="50753" y="57151"/>
                </a:lnTo>
                <a:close/>
              </a:path>
              <a:path w="85725" h="412750">
                <a:moveTo>
                  <a:pt x="42863" y="0"/>
                </a:moveTo>
                <a:lnTo>
                  <a:pt x="0" y="85726"/>
                </a:lnTo>
                <a:lnTo>
                  <a:pt x="28575" y="85726"/>
                </a:lnTo>
                <a:lnTo>
                  <a:pt x="28575" y="63546"/>
                </a:lnTo>
                <a:lnTo>
                  <a:pt x="34971" y="57151"/>
                </a:lnTo>
                <a:lnTo>
                  <a:pt x="71438" y="57151"/>
                </a:lnTo>
                <a:lnTo>
                  <a:pt x="42863" y="0"/>
                </a:lnTo>
                <a:close/>
              </a:path>
              <a:path w="85725" h="412750">
                <a:moveTo>
                  <a:pt x="71438" y="57151"/>
                </a:moveTo>
                <a:lnTo>
                  <a:pt x="50753" y="57151"/>
                </a:lnTo>
                <a:lnTo>
                  <a:pt x="57150" y="63546"/>
                </a:lnTo>
                <a:lnTo>
                  <a:pt x="57150" y="85726"/>
                </a:lnTo>
                <a:lnTo>
                  <a:pt x="85725" y="85726"/>
                </a:lnTo>
                <a:lnTo>
                  <a:pt x="71438" y="57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4">
            <a:extLst>
              <a:ext uri="{FF2B5EF4-FFF2-40B4-BE49-F238E27FC236}">
                <a16:creationId xmlns:a16="http://schemas.microsoft.com/office/drawing/2014/main" id="{703EBA99-54AF-99CF-45C9-663FEE3C1B6D}"/>
              </a:ext>
            </a:extLst>
          </p:cNvPr>
          <p:cNvSpPr/>
          <p:nvPr/>
        </p:nvSpPr>
        <p:spPr>
          <a:xfrm>
            <a:off x="9121761" y="283687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lnTo>
                  <a:pt x="93806" y="6992"/>
                </a:lnTo>
                <a:lnTo>
                  <a:pt x="56154" y="26464"/>
                </a:lnTo>
                <a:lnTo>
                  <a:pt x="26463" y="56155"/>
                </a:lnTo>
                <a:lnTo>
                  <a:pt x="6992" y="93807"/>
                </a:lnTo>
                <a:lnTo>
                  <a:pt x="0" y="137160"/>
                </a:lnTo>
                <a:lnTo>
                  <a:pt x="6992" y="180513"/>
                </a:lnTo>
                <a:lnTo>
                  <a:pt x="26463" y="218165"/>
                </a:lnTo>
                <a:lnTo>
                  <a:pt x="56154" y="247856"/>
                </a:lnTo>
                <a:lnTo>
                  <a:pt x="93806" y="267327"/>
                </a:lnTo>
                <a:lnTo>
                  <a:pt x="137160" y="274320"/>
                </a:lnTo>
                <a:lnTo>
                  <a:pt x="180513" y="267327"/>
                </a:lnTo>
                <a:lnTo>
                  <a:pt x="218165" y="247856"/>
                </a:lnTo>
                <a:lnTo>
                  <a:pt x="247856" y="218165"/>
                </a:lnTo>
                <a:lnTo>
                  <a:pt x="267327" y="180513"/>
                </a:lnTo>
                <a:lnTo>
                  <a:pt x="274320" y="137160"/>
                </a:lnTo>
                <a:lnTo>
                  <a:pt x="267327" y="93807"/>
                </a:lnTo>
                <a:lnTo>
                  <a:pt x="247856" y="56155"/>
                </a:lnTo>
                <a:lnTo>
                  <a:pt x="218165" y="26464"/>
                </a:lnTo>
                <a:lnTo>
                  <a:pt x="180513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F0A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22">
            <a:extLst>
              <a:ext uri="{FF2B5EF4-FFF2-40B4-BE49-F238E27FC236}">
                <a16:creationId xmlns:a16="http://schemas.microsoft.com/office/drawing/2014/main" id="{B361EB66-AB6F-48DF-B454-25CDEE948706}"/>
              </a:ext>
            </a:extLst>
          </p:cNvPr>
          <p:cNvSpPr/>
          <p:nvPr/>
        </p:nvSpPr>
        <p:spPr>
          <a:xfrm>
            <a:off x="10680780" y="4693382"/>
            <a:ext cx="222885" cy="633730"/>
          </a:xfrm>
          <a:custGeom>
            <a:avLst/>
            <a:gdLst/>
            <a:ahLst/>
            <a:cxnLst/>
            <a:rect l="l" t="t" r="r" b="b"/>
            <a:pathLst>
              <a:path w="222884" h="633729">
                <a:moveTo>
                  <a:pt x="0" y="0"/>
                </a:moveTo>
                <a:lnTo>
                  <a:pt x="43320" y="1457"/>
                </a:lnTo>
                <a:lnTo>
                  <a:pt x="78696" y="5432"/>
                </a:lnTo>
                <a:lnTo>
                  <a:pt x="102547" y="11328"/>
                </a:lnTo>
                <a:lnTo>
                  <a:pt x="111293" y="18547"/>
                </a:lnTo>
                <a:lnTo>
                  <a:pt x="111292" y="298192"/>
                </a:lnTo>
                <a:lnTo>
                  <a:pt x="120038" y="305412"/>
                </a:lnTo>
                <a:lnTo>
                  <a:pt x="143889" y="311307"/>
                </a:lnTo>
                <a:lnTo>
                  <a:pt x="179264" y="315282"/>
                </a:lnTo>
                <a:lnTo>
                  <a:pt x="222584" y="316740"/>
                </a:lnTo>
                <a:lnTo>
                  <a:pt x="179264" y="318198"/>
                </a:lnTo>
                <a:lnTo>
                  <a:pt x="143889" y="322173"/>
                </a:lnTo>
                <a:lnTo>
                  <a:pt x="120038" y="328068"/>
                </a:lnTo>
                <a:lnTo>
                  <a:pt x="111292" y="335288"/>
                </a:lnTo>
                <a:lnTo>
                  <a:pt x="111292" y="614933"/>
                </a:lnTo>
                <a:lnTo>
                  <a:pt x="102546" y="622152"/>
                </a:lnTo>
                <a:lnTo>
                  <a:pt x="78695" y="628048"/>
                </a:lnTo>
                <a:lnTo>
                  <a:pt x="43320" y="632023"/>
                </a:lnTo>
                <a:lnTo>
                  <a:pt x="0" y="633481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3">
            <a:extLst>
              <a:ext uri="{FF2B5EF4-FFF2-40B4-BE49-F238E27FC236}">
                <a16:creationId xmlns:a16="http://schemas.microsoft.com/office/drawing/2014/main" id="{79CC4CB8-1E19-1414-9C02-75EEE54453F6}"/>
              </a:ext>
            </a:extLst>
          </p:cNvPr>
          <p:cNvSpPr/>
          <p:nvPr/>
        </p:nvSpPr>
        <p:spPr>
          <a:xfrm>
            <a:off x="9216059" y="3227017"/>
            <a:ext cx="85725" cy="412750"/>
          </a:xfrm>
          <a:custGeom>
            <a:avLst/>
            <a:gdLst/>
            <a:ahLst/>
            <a:cxnLst/>
            <a:rect l="l" t="t" r="r" b="b"/>
            <a:pathLst>
              <a:path w="85725" h="412750">
                <a:moveTo>
                  <a:pt x="50753" y="57151"/>
                </a:moveTo>
                <a:lnTo>
                  <a:pt x="34971" y="57151"/>
                </a:lnTo>
                <a:lnTo>
                  <a:pt x="28575" y="63546"/>
                </a:lnTo>
                <a:lnTo>
                  <a:pt x="28574" y="406021"/>
                </a:lnTo>
                <a:lnTo>
                  <a:pt x="34971" y="412418"/>
                </a:lnTo>
                <a:lnTo>
                  <a:pt x="50752" y="412418"/>
                </a:lnTo>
                <a:lnTo>
                  <a:pt x="57149" y="406021"/>
                </a:lnTo>
                <a:lnTo>
                  <a:pt x="57150" y="63546"/>
                </a:lnTo>
                <a:lnTo>
                  <a:pt x="50753" y="57151"/>
                </a:lnTo>
                <a:close/>
              </a:path>
              <a:path w="85725" h="412750">
                <a:moveTo>
                  <a:pt x="42863" y="0"/>
                </a:moveTo>
                <a:lnTo>
                  <a:pt x="0" y="85726"/>
                </a:lnTo>
                <a:lnTo>
                  <a:pt x="28575" y="85726"/>
                </a:lnTo>
                <a:lnTo>
                  <a:pt x="28575" y="63546"/>
                </a:lnTo>
                <a:lnTo>
                  <a:pt x="34971" y="57151"/>
                </a:lnTo>
                <a:lnTo>
                  <a:pt x="71438" y="57151"/>
                </a:lnTo>
                <a:lnTo>
                  <a:pt x="42863" y="0"/>
                </a:lnTo>
                <a:close/>
              </a:path>
              <a:path w="85725" h="412750">
                <a:moveTo>
                  <a:pt x="71438" y="57151"/>
                </a:moveTo>
                <a:lnTo>
                  <a:pt x="50753" y="57151"/>
                </a:lnTo>
                <a:lnTo>
                  <a:pt x="57150" y="63546"/>
                </a:lnTo>
                <a:lnTo>
                  <a:pt x="57150" y="85726"/>
                </a:lnTo>
                <a:lnTo>
                  <a:pt x="85725" y="85726"/>
                </a:lnTo>
                <a:lnTo>
                  <a:pt x="71438" y="57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24">
            <a:extLst>
              <a:ext uri="{FF2B5EF4-FFF2-40B4-BE49-F238E27FC236}">
                <a16:creationId xmlns:a16="http://schemas.microsoft.com/office/drawing/2014/main" id="{6F9127DB-3906-C0A0-23A9-FB705B4CD4BE}"/>
              </a:ext>
            </a:extLst>
          </p:cNvPr>
          <p:cNvGrpSpPr/>
          <p:nvPr/>
        </p:nvGrpSpPr>
        <p:grpSpPr>
          <a:xfrm>
            <a:off x="7679345" y="3724580"/>
            <a:ext cx="3159760" cy="597535"/>
            <a:chOff x="4734561" y="4326233"/>
            <a:chExt cx="3159760" cy="597535"/>
          </a:xfrm>
        </p:grpSpPr>
        <p:sp>
          <p:nvSpPr>
            <p:cNvPr id="51" name="object 25">
              <a:extLst>
                <a:ext uri="{FF2B5EF4-FFF2-40B4-BE49-F238E27FC236}">
                  <a16:creationId xmlns:a16="http://schemas.microsoft.com/office/drawing/2014/main" id="{62FAE66B-D2D4-04FE-B4A4-4F5E3F428866}"/>
                </a:ext>
              </a:extLst>
            </p:cNvPr>
            <p:cNvSpPr/>
            <p:nvPr/>
          </p:nvSpPr>
          <p:spPr>
            <a:xfrm>
              <a:off x="4758561" y="4350232"/>
              <a:ext cx="3111500" cy="549910"/>
            </a:xfrm>
            <a:custGeom>
              <a:avLst/>
              <a:gdLst/>
              <a:ahLst/>
              <a:cxnLst/>
              <a:rect l="l" t="t" r="r" b="b"/>
              <a:pathLst>
                <a:path w="3111500" h="549910">
                  <a:moveTo>
                    <a:pt x="3111152" y="0"/>
                  </a:moveTo>
                  <a:lnTo>
                    <a:pt x="0" y="0"/>
                  </a:lnTo>
                  <a:lnTo>
                    <a:pt x="0" y="549465"/>
                  </a:lnTo>
                  <a:lnTo>
                    <a:pt x="3111152" y="549465"/>
                  </a:lnTo>
                  <a:lnTo>
                    <a:pt x="3111152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6">
              <a:extLst>
                <a:ext uri="{FF2B5EF4-FFF2-40B4-BE49-F238E27FC236}">
                  <a16:creationId xmlns:a16="http://schemas.microsoft.com/office/drawing/2014/main" id="{3F00060D-87F8-0201-CD9B-9F7176C50E60}"/>
                </a:ext>
              </a:extLst>
            </p:cNvPr>
            <p:cNvSpPr/>
            <p:nvPr/>
          </p:nvSpPr>
          <p:spPr>
            <a:xfrm>
              <a:off x="4734561" y="4326233"/>
              <a:ext cx="3159760" cy="597535"/>
            </a:xfrm>
            <a:custGeom>
              <a:avLst/>
              <a:gdLst/>
              <a:ahLst/>
              <a:cxnLst/>
              <a:rect l="l" t="t" r="r" b="b"/>
              <a:pathLst>
                <a:path w="3159759" h="597535">
                  <a:moveTo>
                    <a:pt x="3135152" y="0"/>
                  </a:moveTo>
                  <a:lnTo>
                    <a:pt x="24000" y="0"/>
                  </a:lnTo>
                  <a:lnTo>
                    <a:pt x="14658" y="1885"/>
                  </a:lnTo>
                  <a:lnTo>
                    <a:pt x="7029" y="7028"/>
                  </a:lnTo>
                  <a:lnTo>
                    <a:pt x="1886" y="14657"/>
                  </a:lnTo>
                  <a:lnTo>
                    <a:pt x="0" y="23999"/>
                  </a:lnTo>
                  <a:lnTo>
                    <a:pt x="0" y="573464"/>
                  </a:lnTo>
                  <a:lnTo>
                    <a:pt x="1886" y="582806"/>
                  </a:lnTo>
                  <a:lnTo>
                    <a:pt x="7029" y="590435"/>
                  </a:lnTo>
                  <a:lnTo>
                    <a:pt x="14658" y="595579"/>
                  </a:lnTo>
                  <a:lnTo>
                    <a:pt x="24000" y="597465"/>
                  </a:lnTo>
                  <a:lnTo>
                    <a:pt x="3135152" y="597465"/>
                  </a:lnTo>
                  <a:lnTo>
                    <a:pt x="3144494" y="595579"/>
                  </a:lnTo>
                  <a:lnTo>
                    <a:pt x="3152123" y="590435"/>
                  </a:lnTo>
                  <a:lnTo>
                    <a:pt x="3157266" y="582806"/>
                  </a:lnTo>
                  <a:lnTo>
                    <a:pt x="3159152" y="573464"/>
                  </a:lnTo>
                  <a:lnTo>
                    <a:pt x="3159152" y="568664"/>
                  </a:lnTo>
                  <a:lnTo>
                    <a:pt x="28801" y="568664"/>
                  </a:lnTo>
                  <a:lnTo>
                    <a:pt x="28801" y="28799"/>
                  </a:lnTo>
                  <a:lnTo>
                    <a:pt x="3159152" y="28799"/>
                  </a:lnTo>
                  <a:lnTo>
                    <a:pt x="3159152" y="23999"/>
                  </a:lnTo>
                  <a:lnTo>
                    <a:pt x="3157266" y="14657"/>
                  </a:lnTo>
                  <a:lnTo>
                    <a:pt x="3152123" y="7028"/>
                  </a:lnTo>
                  <a:lnTo>
                    <a:pt x="3144494" y="1885"/>
                  </a:lnTo>
                  <a:lnTo>
                    <a:pt x="3135152" y="0"/>
                  </a:lnTo>
                  <a:close/>
                </a:path>
                <a:path w="3159759" h="597535">
                  <a:moveTo>
                    <a:pt x="3159152" y="28799"/>
                  </a:moveTo>
                  <a:lnTo>
                    <a:pt x="3130353" y="28799"/>
                  </a:lnTo>
                  <a:lnTo>
                    <a:pt x="3130353" y="568664"/>
                  </a:lnTo>
                  <a:lnTo>
                    <a:pt x="3159152" y="568664"/>
                  </a:lnTo>
                  <a:lnTo>
                    <a:pt x="3159152" y="28799"/>
                  </a:lnTo>
                  <a:close/>
                </a:path>
                <a:path w="3159759" h="597535">
                  <a:moveTo>
                    <a:pt x="3120751" y="38399"/>
                  </a:moveTo>
                  <a:lnTo>
                    <a:pt x="38400" y="38399"/>
                  </a:lnTo>
                  <a:lnTo>
                    <a:pt x="38400" y="559064"/>
                  </a:lnTo>
                  <a:lnTo>
                    <a:pt x="3120751" y="559064"/>
                  </a:lnTo>
                  <a:lnTo>
                    <a:pt x="3120751" y="549464"/>
                  </a:lnTo>
                  <a:lnTo>
                    <a:pt x="48000" y="549464"/>
                  </a:lnTo>
                  <a:lnTo>
                    <a:pt x="48000" y="47999"/>
                  </a:lnTo>
                  <a:lnTo>
                    <a:pt x="3120751" y="47999"/>
                  </a:lnTo>
                  <a:lnTo>
                    <a:pt x="3120751" y="38399"/>
                  </a:lnTo>
                  <a:close/>
                </a:path>
                <a:path w="3159759" h="597535">
                  <a:moveTo>
                    <a:pt x="3120751" y="47999"/>
                  </a:moveTo>
                  <a:lnTo>
                    <a:pt x="3111152" y="47999"/>
                  </a:lnTo>
                  <a:lnTo>
                    <a:pt x="3111152" y="549464"/>
                  </a:lnTo>
                  <a:lnTo>
                    <a:pt x="3120751" y="549464"/>
                  </a:lnTo>
                  <a:lnTo>
                    <a:pt x="3120751" y="47999"/>
                  </a:lnTo>
                  <a:close/>
                </a:path>
              </a:pathLst>
            </a:custGeom>
            <a:solidFill>
              <a:srgbClr val="B07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27">
                <a:extLst>
                  <a:ext uri="{FF2B5EF4-FFF2-40B4-BE49-F238E27FC236}">
                    <a16:creationId xmlns:a16="http://schemas.microsoft.com/office/drawing/2014/main" id="{6914BFFC-0F8E-5CBF-622D-2217B4C11EA9}"/>
                  </a:ext>
                </a:extLst>
              </p:cNvPr>
              <p:cNvSpPr txBox="1"/>
              <p:nvPr/>
            </p:nvSpPr>
            <p:spPr>
              <a:xfrm>
                <a:off x="8435803" y="3872302"/>
                <a:ext cx="1645920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spcBef>
                    <a:spcPts val="10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Arial"/>
                    <a:cs typeface="Arial"/>
                  </a:rPr>
                  <a:t>第</a:t>
                </a:r>
                <a14:m>
                  <m:oMath xmlns:m="http://schemas.openxmlformats.org/officeDocument/2006/math">
                    <m:r>
                      <a:rPr lang="zh-CN" altLang="en-US" sz="1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𝐤</m:t>
                    </m:r>
                  </m:oMath>
                </a14:m>
                <a:r>
                  <a:rPr lang="zh-CN" altLang="en-US" sz="18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个</a:t>
                </a:r>
                <a:r>
                  <a:rPr lang="en-SG" sz="1800" b="1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GNN</a:t>
                </a:r>
                <a:r>
                  <a:rPr lang="zh-CN" altLang="en-US" b="1" spc="-10" dirty="0" err="1">
                    <a:solidFill>
                      <a:schemeClr val="bg1"/>
                    </a:solidFill>
                    <a:latin typeface="Arial"/>
                    <a:cs typeface="Arial"/>
                  </a:rPr>
                  <a:t>层</a:t>
                </a:r>
                <a:endParaRPr lang="zh-CN" altLang="en-US" sz="1800" dirty="0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53" name="object 27">
                <a:extLst>
                  <a:ext uri="{FF2B5EF4-FFF2-40B4-BE49-F238E27FC236}">
                    <a16:creationId xmlns:a16="http://schemas.microsoft.com/office/drawing/2014/main" id="{6914BFFC-0F8E-5CBF-622D-2217B4C11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803" y="3872302"/>
                <a:ext cx="1645920" cy="289823"/>
              </a:xfrm>
              <a:prstGeom prst="rect">
                <a:avLst/>
              </a:prstGeom>
              <a:blipFill>
                <a:blip r:embed="rId4"/>
                <a:stretch>
                  <a:fillRect l="-8462" t="-2083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2E07F8D-FB33-8E15-847D-065E13F557CC}"/>
                  </a:ext>
                </a:extLst>
              </p:cNvPr>
              <p:cNvSpPr txBox="1"/>
              <p:nvPr/>
            </p:nvSpPr>
            <p:spPr>
              <a:xfrm>
                <a:off x="7017765" y="5565500"/>
                <a:ext cx="4481996" cy="8839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b="1" dirty="0" err="1"/>
                  <a:t>输入</a:t>
                </a:r>
                <a:r>
                  <a:rPr lang="zh-CN" altLang="en-US" sz="2400" b="1" dirty="0"/>
                  <a:t>：</a:t>
                </a:r>
                <a:r>
                  <a:rPr lang="en-US" sz="2400" b="1" dirty="0" err="1"/>
                  <a:t>节点嵌入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US" altLang="zh-CN" sz="2400" b="1" i="1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  <m:d>
                          <m:d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7"/>
                              </m:rPr>
                              <a:rPr lang="en-US" altLang="zh-CN" sz="2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</m:d>
                      </m:sub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400" b="1" dirty="0"/>
              </a:p>
              <a:p>
                <a:pPr algn="ctr"/>
                <a:r>
                  <a:rPr lang="zh-CN" altLang="en-US" sz="2400" b="1" dirty="0"/>
                  <a:t>（从</a:t>
                </a:r>
                <a:r>
                  <a:rPr lang="zh-CN" altLang="en-US" sz="24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节点𝑣本身和它的领居节点</a:t>
                </a:r>
                <a:r>
                  <a:rPr lang="zh-CN" altLang="en-US" sz="2400" b="1" dirty="0"/>
                  <a:t>）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2E07F8D-FB33-8E15-847D-065E13F55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7765" y="5565500"/>
                <a:ext cx="4481996" cy="883960"/>
              </a:xfrm>
              <a:prstGeom prst="rect">
                <a:avLst/>
              </a:prstGeom>
              <a:blipFill>
                <a:blip r:embed="rId5"/>
                <a:stretch>
                  <a:fillRect l="-3672" t="-2857" r="-3672" b="-1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DD59B3-4022-F082-4E1F-C475DBD39070}"/>
                  </a:ext>
                </a:extLst>
              </p:cNvPr>
              <p:cNvSpPr txBox="1"/>
              <p:nvPr/>
            </p:nvSpPr>
            <p:spPr>
              <a:xfrm>
                <a:off x="7873576" y="2271785"/>
                <a:ext cx="2684966" cy="4476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b="1" dirty="0" err="1"/>
                  <a:t>输出</a:t>
                </a:r>
                <a:r>
                  <a:rPr lang="zh-CN" altLang="en-US" sz="2400" b="1" dirty="0"/>
                  <a:t>：</a:t>
                </a:r>
                <a:r>
                  <a:rPr lang="en-US" sz="2400" b="1" dirty="0" err="1"/>
                  <a:t>节点嵌入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DD59B3-4022-F082-4E1F-C475DBD39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576" y="2271785"/>
                <a:ext cx="2684966" cy="447623"/>
              </a:xfrm>
              <a:prstGeom prst="rect">
                <a:avLst/>
              </a:prstGeom>
              <a:blipFill>
                <a:blip r:embed="rId6"/>
                <a:stretch>
                  <a:fillRect l="-6604" t="-8333" r="-3302" b="-3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94890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7A36F-1D12-7C47-8D8E-AB63F1F06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24B85AA-8894-3E80-C8AA-DA28C5D8D64A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通用：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信息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传递与聚合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F318340C-65E1-71BC-5D7C-98CB02F3E5B6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196301" cy="322710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/>
                <a:r>
                  <a:rPr lang="zh-CN" altLang="en-SG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信息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传递</a:t>
                </a:r>
                <a:endParaRPr lang="zh-CN" altLang="en-SG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直观理解：每个节点𝒖会生成一个信息，之后会将该信息发送给其他节点：</a:t>
                </a:r>
                <a:r>
                  <a:rPr lang="en-US" sz="2400" b="1" dirty="0"/>
                  <a:t> 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MSG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</m:d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例如：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MSG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k</m:t>
                            </m:r>
                          </m:e>
                        </m:d>
                      </m:sup>
                    </m:sSup>
                    <m:r>
                      <a:rPr lang="en-US" altLang="zh-C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SG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由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一个线性层实现， 即用权重矩阵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𝑾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k</m:t>
                            </m:r>
                          </m:e>
                        </m:d>
                      </m:sup>
                    </m:sSup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乘以节点当前的嵌入</a:t>
                </a:r>
                <a:endParaRPr lang="en-SG" altLang="zh-CN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</m:d>
                        </m:sup>
                      </m:sSup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F318340C-65E1-71BC-5D7C-98CB02F3E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196301" cy="3227102"/>
              </a:xfrm>
              <a:prstGeom prst="rect">
                <a:avLst/>
              </a:prstGeom>
              <a:blipFill>
                <a:blip r:embed="rId3"/>
                <a:stretch>
                  <a:fillRect l="-101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object 9">
            <a:extLst>
              <a:ext uri="{FF2B5EF4-FFF2-40B4-BE49-F238E27FC236}">
                <a16:creationId xmlns:a16="http://schemas.microsoft.com/office/drawing/2014/main" id="{BBF2C8B1-F480-CD42-EB54-2B362320281A}"/>
              </a:ext>
            </a:extLst>
          </p:cNvPr>
          <p:cNvGrpSpPr/>
          <p:nvPr/>
        </p:nvGrpSpPr>
        <p:grpSpPr>
          <a:xfrm>
            <a:off x="5368794" y="4471988"/>
            <a:ext cx="2009139" cy="2220595"/>
            <a:chOff x="64144" y="4371798"/>
            <a:chExt cx="2009139" cy="2220595"/>
          </a:xfrm>
        </p:grpSpPr>
        <p:pic>
          <p:nvPicPr>
            <p:cNvPr id="40" name="object 10">
              <a:extLst>
                <a:ext uri="{FF2B5EF4-FFF2-40B4-BE49-F238E27FC236}">
                  <a16:creationId xmlns:a16="http://schemas.microsoft.com/office/drawing/2014/main" id="{B7571514-1F41-A28B-5EF9-BF3A032040D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22" y="4371798"/>
              <a:ext cx="1340244" cy="1988643"/>
            </a:xfrm>
            <a:prstGeom prst="rect">
              <a:avLst/>
            </a:prstGeom>
          </p:spPr>
        </p:pic>
        <p:sp>
          <p:nvSpPr>
            <p:cNvPr id="41" name="object 11">
              <a:extLst>
                <a:ext uri="{FF2B5EF4-FFF2-40B4-BE49-F238E27FC236}">
                  <a16:creationId xmlns:a16="http://schemas.microsoft.com/office/drawing/2014/main" id="{E088B398-8B8F-1AF4-C365-3BB5B722A380}"/>
                </a:ext>
              </a:extLst>
            </p:cNvPr>
            <p:cNvSpPr/>
            <p:nvPr/>
          </p:nvSpPr>
          <p:spPr>
            <a:xfrm>
              <a:off x="64135" y="6197409"/>
              <a:ext cx="2009139" cy="394970"/>
            </a:xfrm>
            <a:custGeom>
              <a:avLst/>
              <a:gdLst/>
              <a:ahLst/>
              <a:cxnLst/>
              <a:rect l="l" t="t" r="r" b="b"/>
              <a:pathLst>
                <a:path w="2009139" h="394970">
                  <a:moveTo>
                    <a:pt x="451192" y="0"/>
                  </a:moveTo>
                  <a:lnTo>
                    <a:pt x="0" y="0"/>
                  </a:lnTo>
                  <a:lnTo>
                    <a:pt x="0" y="350139"/>
                  </a:lnTo>
                  <a:lnTo>
                    <a:pt x="451192" y="350139"/>
                  </a:lnTo>
                  <a:lnTo>
                    <a:pt x="451192" y="0"/>
                  </a:lnTo>
                  <a:close/>
                </a:path>
                <a:path w="2009139" h="394970">
                  <a:moveTo>
                    <a:pt x="2009000" y="44538"/>
                  </a:moveTo>
                  <a:lnTo>
                    <a:pt x="1557807" y="44538"/>
                  </a:lnTo>
                  <a:lnTo>
                    <a:pt x="1557807" y="394690"/>
                  </a:lnTo>
                  <a:lnTo>
                    <a:pt x="2009000" y="394690"/>
                  </a:lnTo>
                  <a:lnTo>
                    <a:pt x="2009000" y="44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文本框 33">
            <a:extLst>
              <a:ext uri="{FF2B5EF4-FFF2-40B4-BE49-F238E27FC236}">
                <a16:creationId xmlns:a16="http://schemas.microsoft.com/office/drawing/2014/main" id="{CE097430-FC06-96C3-7C94-567816E18ACF}"/>
              </a:ext>
            </a:extLst>
          </p:cNvPr>
          <p:cNvSpPr txBox="1"/>
          <p:nvPr/>
        </p:nvSpPr>
        <p:spPr>
          <a:xfrm>
            <a:off x="5060281" y="4240050"/>
            <a:ext cx="1081172" cy="62927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节点𝑣</a:t>
            </a:r>
            <a:endParaRPr lang="zh-CN" altLang="en-US" sz="26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43" name="object 27">
            <a:extLst>
              <a:ext uri="{FF2B5EF4-FFF2-40B4-BE49-F238E27FC236}">
                <a16:creationId xmlns:a16="http://schemas.microsoft.com/office/drawing/2014/main" id="{1569C2B1-33B3-8EFD-9025-596AC5A2C740}"/>
              </a:ext>
            </a:extLst>
          </p:cNvPr>
          <p:cNvSpPr txBox="1"/>
          <p:nvPr/>
        </p:nvSpPr>
        <p:spPr>
          <a:xfrm>
            <a:off x="7141451" y="4855162"/>
            <a:ext cx="197167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(2)</a:t>
            </a:r>
            <a:r>
              <a:rPr sz="2400" b="1" spc="-25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信息聚合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(1)</a:t>
            </a:r>
            <a:r>
              <a:rPr sz="2400" b="1" spc="-2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信息传递</a:t>
            </a:r>
            <a:endParaRPr sz="2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44" name="object 13">
            <a:extLst>
              <a:ext uri="{FF2B5EF4-FFF2-40B4-BE49-F238E27FC236}">
                <a16:creationId xmlns:a16="http://schemas.microsoft.com/office/drawing/2014/main" id="{5787C083-F645-3DF8-037A-80F2CE82C26F}"/>
              </a:ext>
            </a:extLst>
          </p:cNvPr>
          <p:cNvSpPr/>
          <p:nvPr/>
        </p:nvSpPr>
        <p:spPr>
          <a:xfrm>
            <a:off x="5801207" y="5652040"/>
            <a:ext cx="1073150" cy="353060"/>
          </a:xfrm>
          <a:custGeom>
            <a:avLst/>
            <a:gdLst/>
            <a:ahLst/>
            <a:cxnLst/>
            <a:rect l="l" t="t" r="r" b="b"/>
            <a:pathLst>
              <a:path w="1073150" h="353060">
                <a:moveTo>
                  <a:pt x="0" y="0"/>
                </a:moveTo>
                <a:lnTo>
                  <a:pt x="1072816" y="0"/>
                </a:lnTo>
                <a:lnTo>
                  <a:pt x="1072816" y="352613"/>
                </a:lnTo>
                <a:lnTo>
                  <a:pt x="0" y="352613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65496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F01F3-552D-696A-720D-7A48642D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B74980D1-532C-C716-7F3F-3D1DD0C053E8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通用：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信息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传递与聚合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06B2723A-F610-C133-7164-7CC0A32CC991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361953" cy="327269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/>
                <a:r>
                  <a:rPr lang="zh-CN" altLang="en-SG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信息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聚合</a:t>
                </a:r>
                <a:endParaRPr lang="zh-CN" altLang="en-SG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直观理解： 节点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会聚合来自其邻居节点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的消息：</a:t>
                </a:r>
                <a:r>
                  <a:rPr lang="en-US" sz="2400" b="1" dirty="0"/>
                  <a:t> 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AGG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</m:d>
                        </m:sup>
                      </m:s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({</m:t>
                      </m:r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</m:d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brk m:alnAt="7"/>
                        </m:rPr>
                        <a:rPr lang="en-US" altLang="zh-CN" sz="2400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})</m:t>
                      </m:r>
                    </m:oMath>
                  </m:oMathPara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例如：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聚合函数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AG</m:t>
                        </m:r>
                        <m:r>
                          <m:rPr>
                            <m:sty m:val="p"/>
                          </m:rPr>
                          <a:rPr lang="en-US" altLang="zh-CN" sz="2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G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k</m:t>
                            </m:r>
                          </m:e>
                        </m:d>
                      </m:sup>
                    </m:sSup>
                    <m:r>
                      <a:rPr lang="en-US" altLang="zh-C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为求和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Sum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(∙) </m:t>
                    </m:r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、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求平均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Mean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(∙)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或取最大值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Max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(∙)</m:t>
                    </m:r>
                  </m:oMath>
                </a14:m>
                <a:endParaRPr lang="en-SG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({</m:t>
                      </m:r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</m:d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brk m:alnAt="7"/>
                        </m:rPr>
                        <a:rPr lang="en-US" altLang="zh-CN" sz="2400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en-US" altLang="zh-CN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})</m:t>
                      </m:r>
                    </m:oMath>
                  </m:oMathPara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06B2723A-F610-C133-7164-7CC0A32CC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361953" cy="3272691"/>
              </a:xfrm>
              <a:prstGeom prst="rect">
                <a:avLst/>
              </a:prstGeom>
              <a:blipFill>
                <a:blip r:embed="rId3"/>
                <a:stretch>
                  <a:fillRect l="-100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object 9">
            <a:extLst>
              <a:ext uri="{FF2B5EF4-FFF2-40B4-BE49-F238E27FC236}">
                <a16:creationId xmlns:a16="http://schemas.microsoft.com/office/drawing/2014/main" id="{F03EDF97-DB6B-4E43-517A-E753BEF3D4C8}"/>
              </a:ext>
            </a:extLst>
          </p:cNvPr>
          <p:cNvGrpSpPr/>
          <p:nvPr/>
        </p:nvGrpSpPr>
        <p:grpSpPr>
          <a:xfrm>
            <a:off x="5368794" y="4471988"/>
            <a:ext cx="2009139" cy="2220595"/>
            <a:chOff x="64144" y="4371798"/>
            <a:chExt cx="2009139" cy="2220595"/>
          </a:xfrm>
        </p:grpSpPr>
        <p:pic>
          <p:nvPicPr>
            <p:cNvPr id="40" name="object 10">
              <a:extLst>
                <a:ext uri="{FF2B5EF4-FFF2-40B4-BE49-F238E27FC236}">
                  <a16:creationId xmlns:a16="http://schemas.microsoft.com/office/drawing/2014/main" id="{68830C7D-251C-388B-1CD5-53C923BB3A9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22" y="4371798"/>
              <a:ext cx="1340244" cy="1988643"/>
            </a:xfrm>
            <a:prstGeom prst="rect">
              <a:avLst/>
            </a:prstGeom>
          </p:spPr>
        </p:pic>
        <p:sp>
          <p:nvSpPr>
            <p:cNvPr id="41" name="object 11">
              <a:extLst>
                <a:ext uri="{FF2B5EF4-FFF2-40B4-BE49-F238E27FC236}">
                  <a16:creationId xmlns:a16="http://schemas.microsoft.com/office/drawing/2014/main" id="{A780EBC1-BE7D-5160-48E2-1EE42C786E75}"/>
                </a:ext>
              </a:extLst>
            </p:cNvPr>
            <p:cNvSpPr/>
            <p:nvPr/>
          </p:nvSpPr>
          <p:spPr>
            <a:xfrm>
              <a:off x="64135" y="6197409"/>
              <a:ext cx="2009139" cy="394970"/>
            </a:xfrm>
            <a:custGeom>
              <a:avLst/>
              <a:gdLst/>
              <a:ahLst/>
              <a:cxnLst/>
              <a:rect l="l" t="t" r="r" b="b"/>
              <a:pathLst>
                <a:path w="2009139" h="394970">
                  <a:moveTo>
                    <a:pt x="451192" y="0"/>
                  </a:moveTo>
                  <a:lnTo>
                    <a:pt x="0" y="0"/>
                  </a:lnTo>
                  <a:lnTo>
                    <a:pt x="0" y="350139"/>
                  </a:lnTo>
                  <a:lnTo>
                    <a:pt x="451192" y="350139"/>
                  </a:lnTo>
                  <a:lnTo>
                    <a:pt x="451192" y="0"/>
                  </a:lnTo>
                  <a:close/>
                </a:path>
                <a:path w="2009139" h="394970">
                  <a:moveTo>
                    <a:pt x="2009000" y="44538"/>
                  </a:moveTo>
                  <a:lnTo>
                    <a:pt x="1557807" y="44538"/>
                  </a:lnTo>
                  <a:lnTo>
                    <a:pt x="1557807" y="394690"/>
                  </a:lnTo>
                  <a:lnTo>
                    <a:pt x="2009000" y="394690"/>
                  </a:lnTo>
                  <a:lnTo>
                    <a:pt x="2009000" y="445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文本框 33">
            <a:extLst>
              <a:ext uri="{FF2B5EF4-FFF2-40B4-BE49-F238E27FC236}">
                <a16:creationId xmlns:a16="http://schemas.microsoft.com/office/drawing/2014/main" id="{843BC079-C066-5B81-B818-1A38E192738A}"/>
              </a:ext>
            </a:extLst>
          </p:cNvPr>
          <p:cNvSpPr txBox="1"/>
          <p:nvPr/>
        </p:nvSpPr>
        <p:spPr>
          <a:xfrm>
            <a:off x="5060281" y="4240050"/>
            <a:ext cx="1081172" cy="62927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节点𝑣</a:t>
            </a:r>
            <a:endParaRPr lang="zh-CN" altLang="en-US" sz="26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43" name="object 27">
            <a:extLst>
              <a:ext uri="{FF2B5EF4-FFF2-40B4-BE49-F238E27FC236}">
                <a16:creationId xmlns:a16="http://schemas.microsoft.com/office/drawing/2014/main" id="{132DC6C1-FB14-E82D-FBEC-633E3A64A33B}"/>
              </a:ext>
            </a:extLst>
          </p:cNvPr>
          <p:cNvSpPr txBox="1"/>
          <p:nvPr/>
        </p:nvSpPr>
        <p:spPr>
          <a:xfrm>
            <a:off x="7141451" y="4855162"/>
            <a:ext cx="197167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(2)</a:t>
            </a:r>
            <a:r>
              <a:rPr sz="2400" b="1" spc="-25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</a:t>
            </a:r>
            <a:r>
              <a:rPr lang="en-SG" sz="24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信息聚合</a:t>
            </a:r>
            <a:endParaRPr sz="2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(1) </a:t>
            </a:r>
            <a:r>
              <a:rPr lang="en-SG" sz="2400" b="1" spc="-10" dirty="0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信息传递</a:t>
            </a:r>
            <a:endParaRPr sz="2400" b="1" spc="-10" dirty="0">
              <a:solidFill>
                <a:srgbClr val="5A6378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44" name="object 13">
            <a:extLst>
              <a:ext uri="{FF2B5EF4-FFF2-40B4-BE49-F238E27FC236}">
                <a16:creationId xmlns:a16="http://schemas.microsoft.com/office/drawing/2014/main" id="{A6E65BEB-CD7A-5BCB-B1AE-A79C49B2390F}"/>
              </a:ext>
            </a:extLst>
          </p:cNvPr>
          <p:cNvSpPr/>
          <p:nvPr/>
        </p:nvSpPr>
        <p:spPr>
          <a:xfrm>
            <a:off x="5836779" y="4899438"/>
            <a:ext cx="1073150" cy="629274"/>
          </a:xfrm>
          <a:custGeom>
            <a:avLst/>
            <a:gdLst/>
            <a:ahLst/>
            <a:cxnLst/>
            <a:rect l="l" t="t" r="r" b="b"/>
            <a:pathLst>
              <a:path w="1073150" h="353060">
                <a:moveTo>
                  <a:pt x="0" y="0"/>
                </a:moveTo>
                <a:lnTo>
                  <a:pt x="1072816" y="0"/>
                </a:lnTo>
                <a:lnTo>
                  <a:pt x="1072816" y="352613"/>
                </a:lnTo>
                <a:lnTo>
                  <a:pt x="0" y="352613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443518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109D2-2312-5B57-7D08-5D625C2A0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FF8946D-61B6-D260-6250-1616A7502E17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通用：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信息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传递与聚合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5F18A0C0-E392-28AA-14B1-2A72146616DA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361953" cy="590822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/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潜在问题：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来自节点𝒗自身的信息可能会丢失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buFont typeface="Wingdings" pitchFamily="2" charset="2"/>
                  <a:buChar char="Ø"/>
                </a:pPr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当前的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的计算并不直接依赖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6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SG" altLang="zh-CN" sz="26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/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/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解决方案：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在计算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时引入节点自身的特征</a:t>
                </a:r>
                <a:r>
                  <a:rPr lang="en-US" altLang="zh-CN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表征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b="1" dirty="0" err="1"/>
                  <a:t>信息传递</a:t>
                </a:r>
                <a:r>
                  <a:rPr lang="zh-CN" altLang="en-US" sz="2400" b="1" dirty="0"/>
                  <a:t>：</a:t>
                </a:r>
                <a:r>
                  <a:rPr lang="zh-CN" altLang="en-US" sz="2800" dirty="0"/>
                  <a:t> 从节点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𝒗</a:t>
                </a:r>
                <a:r>
                  <a:rPr lang="zh-CN" altLang="en-US" sz="2800" dirty="0"/>
                  <a:t>自身生成消息，通常与邻居信息产生方式不同</a:t>
                </a:r>
                <a:endParaRPr lang="en-US" sz="2600" b="1" dirty="0"/>
              </a:p>
              <a:p>
                <a:pPr lvl="1">
                  <a:lnSpc>
                    <a:spcPct val="150000"/>
                  </a:lnSpc>
                </a:pPr>
                <a:r>
                  <a:rPr lang="en-US" sz="2400" b="1" dirty="0"/>
                  <a:t>	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𝒖</m:t>
                        </m:r>
                      </m:sub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</m:d>
                      </m:sup>
                    </m:sSup>
                    <m:sSubSup>
                      <m:sSub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𝒖</m:t>
                        </m:r>
                      </m:sub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altLang="zh-CN" sz="24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,</a:t>
                </a:r>
                <a:r>
                  <a:rPr lang="zh-CN" altLang="en-US" sz="24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altLang="zh-CN" sz="24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</m:d>
                      </m:sup>
                    </m:sSup>
                    <m:sSubSup>
                      <m:sSub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信息聚合：在从邻居聚合后，还可以聚合节点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𝒗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自身的消息，例如通过拼接（</a:t>
                </a:r>
                <a:r>
                  <a:rPr lang="en-SG" altLang="zh-CN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CONCAT</a:t>
                </a:r>
                <a:r>
                  <a:rPr lang="zh-CN" altLang="en-SG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或求和</a:t>
                </a:r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CONCAT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AGG</m:t>
                      </m:r>
                      <m:d>
                        <m:d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b="1" i="1">
                                          <a:latin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  <m:d>
                                <m:dPr>
                                  <m:ctrlP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5F18A0C0-E392-28AA-14B1-2A7214661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361953" cy="5908220"/>
              </a:xfrm>
              <a:prstGeom prst="rect">
                <a:avLst/>
              </a:prstGeom>
              <a:blipFill>
                <a:blip r:embed="rId3"/>
                <a:stretch>
                  <a:fillRect l="-100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8C9E933-6CFA-7987-9474-3594557FBD09}"/>
              </a:ext>
            </a:extLst>
          </p:cNvPr>
          <p:cNvGrpSpPr/>
          <p:nvPr/>
        </p:nvGrpSpPr>
        <p:grpSpPr>
          <a:xfrm>
            <a:off x="2456796" y="4333550"/>
            <a:ext cx="941734" cy="274320"/>
            <a:chOff x="1703946" y="3915506"/>
            <a:chExt cx="941734" cy="274320"/>
          </a:xfrm>
        </p:grpSpPr>
        <p:sp>
          <p:nvSpPr>
            <p:cNvPr id="3" name="object 16">
              <a:extLst>
                <a:ext uri="{FF2B5EF4-FFF2-40B4-BE49-F238E27FC236}">
                  <a16:creationId xmlns:a16="http://schemas.microsoft.com/office/drawing/2014/main" id="{C5811347-57B7-2846-43CD-B9E8F6B0FD54}"/>
                </a:ext>
              </a:extLst>
            </p:cNvPr>
            <p:cNvSpPr/>
            <p:nvPr/>
          </p:nvSpPr>
          <p:spPr>
            <a:xfrm>
              <a:off x="1703946" y="391550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19" h="274320">
                  <a:moveTo>
                    <a:pt x="137159" y="0"/>
                  </a:moveTo>
                  <a:lnTo>
                    <a:pt x="93807" y="6992"/>
                  </a:lnTo>
                  <a:lnTo>
                    <a:pt x="56155" y="26463"/>
                  </a:lnTo>
                  <a:lnTo>
                    <a:pt x="26464" y="56154"/>
                  </a:lnTo>
                  <a:lnTo>
                    <a:pt x="6992" y="93806"/>
                  </a:lnTo>
                  <a:lnTo>
                    <a:pt x="0" y="137160"/>
                  </a:lnTo>
                  <a:lnTo>
                    <a:pt x="6992" y="180513"/>
                  </a:lnTo>
                  <a:lnTo>
                    <a:pt x="26464" y="218165"/>
                  </a:lnTo>
                  <a:lnTo>
                    <a:pt x="56155" y="247856"/>
                  </a:lnTo>
                  <a:lnTo>
                    <a:pt x="93807" y="267327"/>
                  </a:lnTo>
                  <a:lnTo>
                    <a:pt x="137159" y="274320"/>
                  </a:lnTo>
                  <a:lnTo>
                    <a:pt x="180513" y="267327"/>
                  </a:lnTo>
                  <a:lnTo>
                    <a:pt x="218165" y="247856"/>
                  </a:lnTo>
                  <a:lnTo>
                    <a:pt x="247856" y="218165"/>
                  </a:lnTo>
                  <a:lnTo>
                    <a:pt x="267328" y="180513"/>
                  </a:lnTo>
                  <a:lnTo>
                    <a:pt x="274321" y="137160"/>
                  </a:lnTo>
                  <a:lnTo>
                    <a:pt x="267328" y="93806"/>
                  </a:lnTo>
                  <a:lnTo>
                    <a:pt x="247856" y="56154"/>
                  </a:lnTo>
                  <a:lnTo>
                    <a:pt x="218165" y="26463"/>
                  </a:lnTo>
                  <a:lnTo>
                    <a:pt x="180513" y="6992"/>
                  </a:lnTo>
                  <a:lnTo>
                    <a:pt x="137159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17">
              <a:extLst>
                <a:ext uri="{FF2B5EF4-FFF2-40B4-BE49-F238E27FC236}">
                  <a16:creationId xmlns:a16="http://schemas.microsoft.com/office/drawing/2014/main" id="{5E0E5FB3-AD11-9DA6-1511-88F8E102C303}"/>
                </a:ext>
              </a:extLst>
            </p:cNvPr>
            <p:cNvSpPr/>
            <p:nvPr/>
          </p:nvSpPr>
          <p:spPr>
            <a:xfrm>
              <a:off x="2371360" y="391550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19" h="274320">
                  <a:moveTo>
                    <a:pt x="137159" y="0"/>
                  </a:moveTo>
                  <a:lnTo>
                    <a:pt x="93807" y="6992"/>
                  </a:lnTo>
                  <a:lnTo>
                    <a:pt x="56155" y="26463"/>
                  </a:lnTo>
                  <a:lnTo>
                    <a:pt x="26464" y="56154"/>
                  </a:lnTo>
                  <a:lnTo>
                    <a:pt x="6992" y="93806"/>
                  </a:lnTo>
                  <a:lnTo>
                    <a:pt x="0" y="137160"/>
                  </a:lnTo>
                  <a:lnTo>
                    <a:pt x="6992" y="180513"/>
                  </a:lnTo>
                  <a:lnTo>
                    <a:pt x="26464" y="218165"/>
                  </a:lnTo>
                  <a:lnTo>
                    <a:pt x="56155" y="247856"/>
                  </a:lnTo>
                  <a:lnTo>
                    <a:pt x="93807" y="267327"/>
                  </a:lnTo>
                  <a:lnTo>
                    <a:pt x="137159" y="274320"/>
                  </a:lnTo>
                  <a:lnTo>
                    <a:pt x="180513" y="267327"/>
                  </a:lnTo>
                  <a:lnTo>
                    <a:pt x="218165" y="247856"/>
                  </a:lnTo>
                  <a:lnTo>
                    <a:pt x="247856" y="218165"/>
                  </a:lnTo>
                  <a:lnTo>
                    <a:pt x="267327" y="180513"/>
                  </a:lnTo>
                  <a:lnTo>
                    <a:pt x="274319" y="137160"/>
                  </a:lnTo>
                  <a:lnTo>
                    <a:pt x="267327" y="93806"/>
                  </a:lnTo>
                  <a:lnTo>
                    <a:pt x="247856" y="56154"/>
                  </a:lnTo>
                  <a:lnTo>
                    <a:pt x="218165" y="26463"/>
                  </a:lnTo>
                  <a:lnTo>
                    <a:pt x="180513" y="6992"/>
                  </a:lnTo>
                  <a:lnTo>
                    <a:pt x="13715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18">
              <a:extLst>
                <a:ext uri="{FF2B5EF4-FFF2-40B4-BE49-F238E27FC236}">
                  <a16:creationId xmlns:a16="http://schemas.microsoft.com/office/drawing/2014/main" id="{61955D87-0668-F370-8EAD-8ADDD2428451}"/>
                </a:ext>
              </a:extLst>
            </p:cNvPr>
            <p:cNvSpPr/>
            <p:nvPr/>
          </p:nvSpPr>
          <p:spPr>
            <a:xfrm>
              <a:off x="2046541" y="391550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19" h="274320">
                  <a:moveTo>
                    <a:pt x="137159" y="0"/>
                  </a:moveTo>
                  <a:lnTo>
                    <a:pt x="93807" y="6992"/>
                  </a:lnTo>
                  <a:lnTo>
                    <a:pt x="56155" y="26463"/>
                  </a:lnTo>
                  <a:lnTo>
                    <a:pt x="26464" y="56154"/>
                  </a:lnTo>
                  <a:lnTo>
                    <a:pt x="6992" y="93806"/>
                  </a:lnTo>
                  <a:lnTo>
                    <a:pt x="0" y="137160"/>
                  </a:lnTo>
                  <a:lnTo>
                    <a:pt x="6992" y="180513"/>
                  </a:lnTo>
                  <a:lnTo>
                    <a:pt x="26464" y="218165"/>
                  </a:lnTo>
                  <a:lnTo>
                    <a:pt x="56155" y="247856"/>
                  </a:lnTo>
                  <a:lnTo>
                    <a:pt x="93807" y="267327"/>
                  </a:lnTo>
                  <a:lnTo>
                    <a:pt x="137159" y="274320"/>
                  </a:lnTo>
                  <a:lnTo>
                    <a:pt x="180513" y="267327"/>
                  </a:lnTo>
                  <a:lnTo>
                    <a:pt x="218165" y="247856"/>
                  </a:lnTo>
                  <a:lnTo>
                    <a:pt x="247856" y="218165"/>
                  </a:lnTo>
                  <a:lnTo>
                    <a:pt x="267327" y="180513"/>
                  </a:lnTo>
                  <a:lnTo>
                    <a:pt x="274319" y="137160"/>
                  </a:lnTo>
                  <a:lnTo>
                    <a:pt x="267327" y="93806"/>
                  </a:lnTo>
                  <a:lnTo>
                    <a:pt x="247856" y="56154"/>
                  </a:lnTo>
                  <a:lnTo>
                    <a:pt x="218165" y="26463"/>
                  </a:lnTo>
                  <a:lnTo>
                    <a:pt x="180513" y="6992"/>
                  </a:lnTo>
                  <a:lnTo>
                    <a:pt x="137159" y="0"/>
                  </a:lnTo>
                  <a:close/>
                </a:path>
              </a:pathLst>
            </a:custGeom>
            <a:solidFill>
              <a:srgbClr val="4792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15">
            <a:extLst>
              <a:ext uri="{FF2B5EF4-FFF2-40B4-BE49-F238E27FC236}">
                <a16:creationId xmlns:a16="http://schemas.microsoft.com/office/drawing/2014/main" id="{08086E3F-AD11-69BA-AD1F-6EE773E8EF94}"/>
              </a:ext>
            </a:extLst>
          </p:cNvPr>
          <p:cNvSpPr/>
          <p:nvPr/>
        </p:nvSpPr>
        <p:spPr>
          <a:xfrm>
            <a:off x="6711528" y="433355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lnTo>
                  <a:pt x="93807" y="6992"/>
                </a:lnTo>
                <a:lnTo>
                  <a:pt x="56155" y="26463"/>
                </a:lnTo>
                <a:lnTo>
                  <a:pt x="26464" y="56154"/>
                </a:lnTo>
                <a:lnTo>
                  <a:pt x="6992" y="93806"/>
                </a:lnTo>
                <a:lnTo>
                  <a:pt x="0" y="137160"/>
                </a:lnTo>
                <a:lnTo>
                  <a:pt x="6992" y="180513"/>
                </a:lnTo>
                <a:lnTo>
                  <a:pt x="26464" y="218165"/>
                </a:lnTo>
                <a:lnTo>
                  <a:pt x="56155" y="247856"/>
                </a:lnTo>
                <a:lnTo>
                  <a:pt x="93807" y="267327"/>
                </a:lnTo>
                <a:lnTo>
                  <a:pt x="137160" y="274320"/>
                </a:lnTo>
                <a:lnTo>
                  <a:pt x="180513" y="267327"/>
                </a:lnTo>
                <a:lnTo>
                  <a:pt x="218165" y="247856"/>
                </a:lnTo>
                <a:lnTo>
                  <a:pt x="247856" y="218165"/>
                </a:lnTo>
                <a:lnTo>
                  <a:pt x="267327" y="180513"/>
                </a:lnTo>
                <a:lnTo>
                  <a:pt x="274320" y="137160"/>
                </a:lnTo>
                <a:lnTo>
                  <a:pt x="267327" y="93806"/>
                </a:lnTo>
                <a:lnTo>
                  <a:pt x="247856" y="56154"/>
                </a:lnTo>
                <a:lnTo>
                  <a:pt x="218165" y="26463"/>
                </a:lnTo>
                <a:lnTo>
                  <a:pt x="180513" y="6992"/>
                </a:lnTo>
                <a:lnTo>
                  <a:pt x="137160" y="0"/>
                </a:lnTo>
                <a:close/>
              </a:path>
            </a:pathLst>
          </a:custGeom>
          <a:solidFill>
            <a:srgbClr val="F0A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3D161734-892D-E74C-2E41-2756B26B435E}"/>
              </a:ext>
            </a:extLst>
          </p:cNvPr>
          <p:cNvSpPr/>
          <p:nvPr/>
        </p:nvSpPr>
        <p:spPr>
          <a:xfrm>
            <a:off x="5290957" y="5903793"/>
            <a:ext cx="2977515" cy="742090"/>
          </a:xfrm>
          <a:custGeom>
            <a:avLst/>
            <a:gdLst/>
            <a:ahLst/>
            <a:cxnLst/>
            <a:rect l="l" t="t" r="r" b="b"/>
            <a:pathLst>
              <a:path w="2977515" h="546735">
                <a:moveTo>
                  <a:pt x="0" y="0"/>
                </a:moveTo>
                <a:lnTo>
                  <a:pt x="2977356" y="0"/>
                </a:lnTo>
                <a:lnTo>
                  <a:pt x="2977356" y="546292"/>
                </a:lnTo>
                <a:lnTo>
                  <a:pt x="0" y="546292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0A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6BD60044-1BB2-858E-1291-4C47BF34DC4E}"/>
              </a:ext>
            </a:extLst>
          </p:cNvPr>
          <p:cNvSpPr/>
          <p:nvPr/>
        </p:nvSpPr>
        <p:spPr>
          <a:xfrm>
            <a:off x="8469269" y="5903794"/>
            <a:ext cx="774122" cy="742089"/>
          </a:xfrm>
          <a:custGeom>
            <a:avLst/>
            <a:gdLst/>
            <a:ahLst/>
            <a:cxnLst/>
            <a:rect l="l" t="t" r="r" b="b"/>
            <a:pathLst>
              <a:path w="1073150" h="353060">
                <a:moveTo>
                  <a:pt x="0" y="0"/>
                </a:moveTo>
                <a:lnTo>
                  <a:pt x="1072816" y="0"/>
                </a:lnTo>
                <a:lnTo>
                  <a:pt x="1072816" y="352613"/>
                </a:lnTo>
                <a:lnTo>
                  <a:pt x="0" y="352613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34B60E19-0F37-408E-EF53-206A21D781A9}"/>
              </a:ext>
            </a:extLst>
          </p:cNvPr>
          <p:cNvSpPr txBox="1"/>
          <p:nvPr/>
        </p:nvSpPr>
        <p:spPr>
          <a:xfrm>
            <a:off x="6000010" y="5467583"/>
            <a:ext cx="1971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US" sz="2400" b="1" spc="-10" dirty="0" err="1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首先邻居聚合</a:t>
            </a:r>
            <a:endParaRPr sz="2400" b="1" spc="-1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10" name="object 27">
            <a:extLst>
              <a:ext uri="{FF2B5EF4-FFF2-40B4-BE49-F238E27FC236}">
                <a16:creationId xmlns:a16="http://schemas.microsoft.com/office/drawing/2014/main" id="{24315DD2-7D1F-B50D-9EFD-FDF1DC0E07AF}"/>
              </a:ext>
            </a:extLst>
          </p:cNvPr>
          <p:cNvSpPr txBox="1"/>
          <p:nvPr/>
        </p:nvSpPr>
        <p:spPr>
          <a:xfrm>
            <a:off x="8268472" y="5467583"/>
            <a:ext cx="1971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US" sz="2400" b="1" spc="-1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再聚合自身</a:t>
            </a:r>
            <a:endParaRPr sz="24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186233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通用：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信息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传递与聚合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A8B36E3E-6E4D-BE7E-0EEF-2F1A7E807236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51826" cy="629012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整体流程总结：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信息传递</a:t>
                </a:r>
                <a:r>
                  <a:rPr lang="zh-CN" altLang="en-SG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每个节点（</a:t>
                </a:r>
                <a:r>
                  <a:rPr lang="zh-CN" altLang="en-US" sz="26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自身</a:t>
                </a:r>
                <a:r>
                  <a:rPr lang="en-US" altLang="zh-CN" sz="26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+</a:t>
                </a:r>
                <a:r>
                  <a:rPr lang="zh-CN" altLang="en-US" sz="26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邻居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）计算消息</a:t>
                </a:r>
                <a:endParaRPr lang="en-SG" altLang="zh-CN" sz="26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MSG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  <m:r>
                                    <a:rPr lang="en-US" altLang="zh-CN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brk m:alnAt="7"/>
                        </m:rP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altLang="zh-C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altLang="zh-CN" sz="28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en-US" altLang="zh-CN" sz="28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altLang="zh-CN" sz="28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altLang="zh-CN" sz="28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信息聚合</a:t>
                </a:r>
                <a:r>
                  <a:rPr lang="zh-CN" altLang="en-SG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从所有</a:t>
                </a:r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（</a:t>
                </a:r>
                <a:r>
                  <a:rPr lang="zh-CN" altLang="en-US" sz="26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自身</a:t>
                </a:r>
                <a:r>
                  <a:rPr lang="en-US" altLang="zh-CN" sz="26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+</a:t>
                </a:r>
                <a:r>
                  <a:rPr lang="zh-CN" altLang="en-US" sz="26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邻居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）聚合消息</a:t>
                </a:r>
                <a:endParaRPr lang="en-SG" altLang="zh-CN" sz="26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AGG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</m:d>
                        </m:sup>
                      </m:sSup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brk m:alnAt="7"/>
                            </m:rP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𝑵</m:t>
                          </m:r>
                          <m:d>
                            <m:d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d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8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altLang="zh-CN" sz="28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altLang="zh-CN" sz="26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非线性激活</a:t>
                </a:r>
                <a:r>
                  <a:rPr lang="zh-CN" altLang="en-SG" sz="2600" b="1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r>
                  <a:rPr lang="zh-CN" altLang="en-US" sz="2600" b="1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增强模型表达能力</a:t>
                </a:r>
                <a:endParaRPr lang="en-SG" altLang="zh-CN" sz="2600" b="1" dirty="0">
                  <a:solidFill>
                    <a:srgbClr val="00B05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371600" lvl="2" indent="-457200">
                  <a:lnSpc>
                    <a:spcPct val="150000"/>
                  </a:lnSpc>
                  <a:buFont typeface="Courier New" panose="02070309020205020404" pitchFamily="49" charset="0"/>
                  <a:buChar char="o"/>
                </a:pPr>
                <a:r>
                  <a:rPr lang="zh-CN" altLang="en-US" sz="2800" dirty="0"/>
                  <a:t>通常表示为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/>
                  <a:t>，例如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ReLU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Sigmoid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dirty="0"/>
                  <a:t>,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…</a:t>
                </a:r>
                <a:endParaRPr lang="en-SG" altLang="zh-CN" sz="2800" dirty="0"/>
              </a:p>
              <a:p>
                <a:pPr marL="1371600" lvl="2" indent="-457200">
                  <a:lnSpc>
                    <a:spcPct val="150000"/>
                  </a:lnSpc>
                  <a:buFont typeface="Courier New" panose="02070309020205020404" pitchFamily="49" charset="0"/>
                  <a:buChar char="o"/>
                </a:pPr>
                <a:r>
                  <a:rPr lang="zh-CN" altLang="en-US" sz="2800" dirty="0"/>
                  <a:t>可以加在消息计算或聚合结果之后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endParaRPr lang="zh-CN" altLang="en-US" sz="26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A8B36E3E-6E4D-BE7E-0EEF-2F1A7E807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51826" cy="6290120"/>
              </a:xfrm>
              <a:prstGeom prst="rect">
                <a:avLst/>
              </a:prstGeom>
              <a:blipFill>
                <a:blip r:embed="rId3"/>
                <a:stretch>
                  <a:fillRect l="-108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EE1F7-E3F7-2283-4C79-50056D1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4B40E369-E499-887E-43F3-6C8D6848A0BD}"/>
              </a:ext>
            </a:extLst>
          </p:cNvPr>
          <p:cNvSpPr txBox="1"/>
          <p:nvPr/>
        </p:nvSpPr>
        <p:spPr>
          <a:xfrm>
            <a:off x="350439" y="120418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堆叠多个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4F74EC13-7C2A-58CA-497D-FE3AD04E2485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51826" cy="252203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如何构建图神经网络：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标准方法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：顺序堆叠多个</a:t>
                </a:r>
                <a:r>
                  <a:rPr lang="en-SG" altLang="zh-CN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 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层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输入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初始的原始节点特征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6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𝒙</m:t>
                        </m:r>
                      </m:e>
                      <m:sub>
                        <m:r>
                          <a:rPr lang="en-US" altLang="zh-CN" sz="26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𝒗</m:t>
                        </m:r>
                      </m:sub>
                    </m:sSub>
                  </m:oMath>
                </a14:m>
                <a:endParaRPr lang="en-SG" altLang="zh-CN" sz="2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输出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经过</a:t>
                </a:r>
                <a14:m>
                  <m:oMath xmlns:m="http://schemas.openxmlformats.org/officeDocument/2006/math">
                    <m:r>
                      <a:rPr lang="en-US" altLang="zh-CN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𝐾</m:t>
                    </m:r>
                  </m:oMath>
                </a14:m>
                <a:r>
                  <a:rPr lang="zh-CN" altLang="en-SG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个</a:t>
                </a:r>
                <a:r>
                  <a:rPr lang="en-SG" altLang="zh-CN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</a:t>
                </a:r>
                <a:r>
                  <a:rPr lang="zh-CN" altLang="en-SG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层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后得到的节点嵌入表示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  <m:r>
                          <a:rPr lang="en-US" altLang="zh-CN" sz="2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zh-CN" altLang="en-US" sz="26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4F74EC13-7C2A-58CA-497D-FE3AD04E2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51826" cy="2522037"/>
              </a:xfrm>
              <a:prstGeom prst="rect">
                <a:avLst/>
              </a:prstGeom>
              <a:blipFill>
                <a:blip r:embed="rId3"/>
                <a:stretch>
                  <a:fillRect l="-1082" b="-502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1B0AF970-3A05-5C43-843A-3DB25E09B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5603" y="3350330"/>
            <a:ext cx="2338987" cy="334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1840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72400-CAFA-2B54-8B41-2E804EAD7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A6E8AB0-9AF3-C135-0BB4-4A9E81F3A549}"/>
              </a:ext>
            </a:extLst>
          </p:cNvPr>
          <p:cNvSpPr txBox="1"/>
          <p:nvPr/>
        </p:nvSpPr>
        <p:spPr>
          <a:xfrm>
            <a:off x="350439" y="120418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堆叠多个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7E981F7B-F5B3-7145-A4AA-B8080473443A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51826" cy="126810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感受野</a:t>
                </a:r>
                <a:r>
                  <a:rPr lang="zh-CN" altLang="en-SG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指决定某个目标节点表示的所有节点的集合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在一个</a:t>
                </a:r>
                <a14:m>
                  <m:oMath xmlns:m="http://schemas.openxmlformats.org/officeDocument/2006/math">
                    <m:r>
                      <a:rPr lang="en-US" altLang="zh-CN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𝐾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层的</a:t>
                </a:r>
                <a:r>
                  <a:rPr lang="en-SG" altLang="zh-CN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中，每个节点的感受野为其</a:t>
                </a:r>
                <a14:m>
                  <m:oMath xmlns:m="http://schemas.openxmlformats.org/officeDocument/2006/math">
                    <m:r>
                      <a:rPr lang="en-US" altLang="zh-CN" sz="2600" i="1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𝐾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跳邻居的集合</a:t>
                </a:r>
              </a:p>
            </p:txBody>
          </p:sp>
        </mc:Choice>
        <mc:Fallback xmlns="">
          <p:sp>
            <p:nvSpPr>
              <p:cNvPr id="37" name="文本框 33">
                <a:extLst>
                  <a:ext uri="{FF2B5EF4-FFF2-40B4-BE49-F238E27FC236}">
                    <a16:creationId xmlns:a16="http://schemas.microsoft.com/office/drawing/2014/main" id="{7E981F7B-F5B3-7145-A4AA-B80804734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51826" cy="1268104"/>
              </a:xfrm>
              <a:prstGeom prst="rect">
                <a:avLst/>
              </a:prstGeom>
              <a:blipFill>
                <a:blip r:embed="rId3"/>
                <a:stretch>
                  <a:fillRect l="-1082" b="-10891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272EEEF-7B49-E1D0-24C2-BA6CA41B1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14" y="2281052"/>
            <a:ext cx="11897171" cy="3696208"/>
          </a:xfrm>
          <a:prstGeom prst="rect">
            <a:avLst/>
          </a:prstGeom>
        </p:spPr>
      </p:pic>
      <p:sp>
        <p:nvSpPr>
          <p:cNvPr id="4" name="object 27">
            <a:extLst>
              <a:ext uri="{FF2B5EF4-FFF2-40B4-BE49-F238E27FC236}">
                <a16:creationId xmlns:a16="http://schemas.microsoft.com/office/drawing/2014/main" id="{F6D94963-5CB4-AE7E-C067-54FABDD108B3}"/>
              </a:ext>
            </a:extLst>
          </p:cNvPr>
          <p:cNvSpPr txBox="1"/>
          <p:nvPr/>
        </p:nvSpPr>
        <p:spPr>
          <a:xfrm>
            <a:off x="796243" y="6029707"/>
            <a:ext cx="278184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SG" sz="2400" b="1" spc="-10" dirty="0" err="1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一层GNN的感受野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5" name="object 27">
            <a:extLst>
              <a:ext uri="{FF2B5EF4-FFF2-40B4-BE49-F238E27FC236}">
                <a16:creationId xmlns:a16="http://schemas.microsoft.com/office/drawing/2014/main" id="{9999F8BD-C6AA-AA4E-131D-8DE06F5FE5BB}"/>
              </a:ext>
            </a:extLst>
          </p:cNvPr>
          <p:cNvSpPr txBox="1"/>
          <p:nvPr/>
        </p:nvSpPr>
        <p:spPr>
          <a:xfrm>
            <a:off x="5110161" y="6029707"/>
            <a:ext cx="278184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SG" sz="2400" b="1" spc="-10" dirty="0" err="1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二层GNN的感受野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" name="object 27">
            <a:extLst>
              <a:ext uri="{FF2B5EF4-FFF2-40B4-BE49-F238E27FC236}">
                <a16:creationId xmlns:a16="http://schemas.microsoft.com/office/drawing/2014/main" id="{BFAA74BC-E81A-ADAA-241C-DBE87A5AA1CA}"/>
              </a:ext>
            </a:extLst>
          </p:cNvPr>
          <p:cNvSpPr txBox="1"/>
          <p:nvPr/>
        </p:nvSpPr>
        <p:spPr>
          <a:xfrm>
            <a:off x="8775254" y="6029707"/>
            <a:ext cx="262050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SG" sz="2400" b="1" spc="-10" dirty="0" err="1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三层GNN的感受野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162414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A6965-B292-B3D6-A44E-DE9BAB7F7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6F74963C-6A8E-127E-0B4B-48AAA8EB245C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0E92ADE-88AC-857C-8A91-3AEFDC74BAD0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C05BFFA-A563-BBC2-F950-3D760D8D1591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59355859-99BA-A600-EFC6-A729668646F9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156DB23-540B-FCE3-E777-8AB3E7E2069B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0A677C4F-CF36-12F6-4A84-C7E33310D17E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2F0D8D77-60AE-84E1-913D-8FD92D2D5EBC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4F3BEA2-DB6B-DB6D-E446-9E699035134D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23C97D1F-CD8C-2F2C-404F-C32A7631DE00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</a:t>
              </a:r>
              <a:r>
                <a:rPr lang="en-US" altLang="zh-CN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GNN</a:t>
              </a: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层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025D96F6-2157-F71E-D23F-082D6B9062DA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FBA4BBB-D7D9-0475-8B87-262470ECA68C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50CFCDA-693C-EE39-F313-745FBE48D933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图神经网络：训练流程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CD8069A4-D2C3-DD0E-FE63-2B05D6A15BDE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990B8CFC-CED3-BCBC-24A7-D7C2E6C894BE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56A30CDC-66AA-EAD6-EA3F-3B9204EB1AD4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图神经网络：数据划分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0E87CEF2-852A-7AD0-0ACD-0B7EA8495395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30880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BDE3-4C12-9F7C-52FA-5916F3FF1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1E17E37-B852-39C1-68AF-48C3798F0E8E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图神经网络：训练流程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DA65B5C7-176C-F4DB-CC0A-96AAA56FF674}"/>
              </a:ext>
            </a:extLst>
          </p:cNvPr>
          <p:cNvSpPr txBox="1"/>
          <p:nvPr/>
        </p:nvSpPr>
        <p:spPr>
          <a:xfrm>
            <a:off x="1207470" y="1942366"/>
            <a:ext cx="4984781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buNone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到此为止我们已经讲过的内容</a:t>
            </a: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EEA8F815-58CD-21DD-A181-F21BB8C90605}"/>
              </a:ext>
            </a:extLst>
          </p:cNvPr>
          <p:cNvGrpSpPr/>
          <p:nvPr/>
        </p:nvGrpSpPr>
        <p:grpSpPr>
          <a:xfrm>
            <a:off x="4782454" y="3779634"/>
            <a:ext cx="1080135" cy="944880"/>
            <a:chOff x="3351219" y="3580851"/>
            <a:chExt cx="1080135" cy="94488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E37BA8A1-6CAC-F5E1-1640-3DBD4C8D9BE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219" y="3580851"/>
              <a:ext cx="1032375" cy="944659"/>
            </a:xfrm>
            <a:prstGeom prst="rect">
              <a:avLst/>
            </a:prstGeom>
          </p:spPr>
        </p:pic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C8730050-24AB-121D-7C57-372455703D24}"/>
                </a:ext>
              </a:extLst>
            </p:cNvPr>
            <p:cNvSpPr/>
            <p:nvPr/>
          </p:nvSpPr>
          <p:spPr>
            <a:xfrm>
              <a:off x="4333760" y="374035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06875A2-E07A-F119-89B7-D4D4C506C2AA}"/>
                </a:ext>
              </a:extLst>
            </p:cNvPr>
            <p:cNvSpPr/>
            <p:nvPr/>
          </p:nvSpPr>
          <p:spPr>
            <a:xfrm>
              <a:off x="4333761" y="3740354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6" name="object 7">
            <a:extLst>
              <a:ext uri="{FF2B5EF4-FFF2-40B4-BE49-F238E27FC236}">
                <a16:creationId xmlns:a16="http://schemas.microsoft.com/office/drawing/2014/main" id="{B3DB93B1-54A1-4196-E018-A32164DCCF9B}"/>
              </a:ext>
            </a:extLst>
          </p:cNvPr>
          <p:cNvSpPr txBox="1"/>
          <p:nvPr/>
        </p:nvSpPr>
        <p:spPr>
          <a:xfrm>
            <a:off x="6256943" y="3456692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  </a:t>
            </a:r>
            <a:r>
              <a:rPr lang="en-SG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预测头</a:t>
            </a: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A335FED1-30C6-2590-7434-D4F30E38691E}"/>
              </a:ext>
            </a:extLst>
          </p:cNvPr>
          <p:cNvSpPr txBox="1"/>
          <p:nvPr/>
        </p:nvSpPr>
        <p:spPr>
          <a:xfrm>
            <a:off x="8525548" y="1816116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评测指标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pic>
        <p:nvPicPr>
          <p:cNvPr id="25" name="object 12">
            <a:extLst>
              <a:ext uri="{FF2B5EF4-FFF2-40B4-BE49-F238E27FC236}">
                <a16:creationId xmlns:a16="http://schemas.microsoft.com/office/drawing/2014/main" id="{B14697AF-D4B7-883E-3951-8099C865893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1477" y="3888708"/>
            <a:ext cx="816769" cy="1043129"/>
          </a:xfrm>
          <a:prstGeom prst="rect">
            <a:avLst/>
          </a:prstGeom>
        </p:spPr>
      </p:pic>
      <p:grpSp>
        <p:nvGrpSpPr>
          <p:cNvPr id="27" name="object 14">
            <a:extLst>
              <a:ext uri="{FF2B5EF4-FFF2-40B4-BE49-F238E27FC236}">
                <a16:creationId xmlns:a16="http://schemas.microsoft.com/office/drawing/2014/main" id="{58BBC887-28E9-6C2F-0DE2-5F97954619D1}"/>
              </a:ext>
            </a:extLst>
          </p:cNvPr>
          <p:cNvGrpSpPr/>
          <p:nvPr/>
        </p:nvGrpSpPr>
        <p:grpSpPr>
          <a:xfrm>
            <a:off x="4770252" y="3927443"/>
            <a:ext cx="109855" cy="323215"/>
            <a:chOff x="3339017" y="3728660"/>
            <a:chExt cx="109855" cy="323215"/>
          </a:xfrm>
        </p:grpSpPr>
        <p:sp>
          <p:nvSpPr>
            <p:cNvPr id="28" name="object 15">
              <a:extLst>
                <a:ext uri="{FF2B5EF4-FFF2-40B4-BE49-F238E27FC236}">
                  <a16:creationId xmlns:a16="http://schemas.microsoft.com/office/drawing/2014/main" id="{6154E11C-A26E-842F-6822-72238BA5BC9E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object 16">
              <a:extLst>
                <a:ext uri="{FF2B5EF4-FFF2-40B4-BE49-F238E27FC236}">
                  <a16:creationId xmlns:a16="http://schemas.microsoft.com/office/drawing/2014/main" id="{5551C920-E839-5152-4736-D7A84E9A1BDC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1" name="object 18">
            <a:extLst>
              <a:ext uri="{FF2B5EF4-FFF2-40B4-BE49-F238E27FC236}">
                <a16:creationId xmlns:a16="http://schemas.microsoft.com/office/drawing/2014/main" id="{F4C94CC4-D355-3639-9F95-B087E9ADF204}"/>
              </a:ext>
            </a:extLst>
          </p:cNvPr>
          <p:cNvSpPr/>
          <p:nvPr/>
        </p:nvSpPr>
        <p:spPr>
          <a:xfrm>
            <a:off x="7565945" y="3902334"/>
            <a:ext cx="310515" cy="85725"/>
          </a:xfrm>
          <a:custGeom>
            <a:avLst/>
            <a:gdLst/>
            <a:ahLst/>
            <a:cxnLst/>
            <a:rect l="l" t="t" r="r" b="b"/>
            <a:pathLst>
              <a:path w="310514" h="85725">
                <a:moveTo>
                  <a:pt x="282694" y="28218"/>
                </a:moveTo>
                <a:lnTo>
                  <a:pt x="246569" y="28218"/>
                </a:lnTo>
                <a:lnTo>
                  <a:pt x="253066" y="34512"/>
                </a:lnTo>
                <a:lnTo>
                  <a:pt x="253192" y="42401"/>
                </a:lnTo>
                <a:lnTo>
                  <a:pt x="253318" y="50292"/>
                </a:lnTo>
                <a:lnTo>
                  <a:pt x="246902" y="56915"/>
                </a:lnTo>
                <a:lnTo>
                  <a:pt x="239134" y="56915"/>
                </a:lnTo>
                <a:lnTo>
                  <a:pt x="224847" y="57142"/>
                </a:lnTo>
                <a:lnTo>
                  <a:pt x="225303" y="85714"/>
                </a:lnTo>
                <a:lnTo>
                  <a:pt x="310334" y="41492"/>
                </a:lnTo>
                <a:lnTo>
                  <a:pt x="282694" y="28218"/>
                </a:lnTo>
                <a:close/>
              </a:path>
              <a:path w="310514" h="85725">
                <a:moveTo>
                  <a:pt x="224392" y="28571"/>
                </a:moveTo>
                <a:lnTo>
                  <a:pt x="6294" y="32045"/>
                </a:lnTo>
                <a:lnTo>
                  <a:pt x="0" y="38543"/>
                </a:lnTo>
                <a:lnTo>
                  <a:pt x="125" y="46433"/>
                </a:lnTo>
                <a:lnTo>
                  <a:pt x="251" y="54322"/>
                </a:lnTo>
                <a:lnTo>
                  <a:pt x="6748" y="60617"/>
                </a:lnTo>
                <a:lnTo>
                  <a:pt x="224847" y="57142"/>
                </a:lnTo>
                <a:lnTo>
                  <a:pt x="224738" y="50292"/>
                </a:lnTo>
                <a:lnTo>
                  <a:pt x="224613" y="42401"/>
                </a:lnTo>
                <a:lnTo>
                  <a:pt x="224487" y="34512"/>
                </a:lnTo>
                <a:lnTo>
                  <a:pt x="224392" y="28571"/>
                </a:lnTo>
                <a:close/>
              </a:path>
              <a:path w="310514" h="85725">
                <a:moveTo>
                  <a:pt x="246569" y="28218"/>
                </a:moveTo>
                <a:lnTo>
                  <a:pt x="224392" y="28571"/>
                </a:lnTo>
                <a:lnTo>
                  <a:pt x="224487" y="34512"/>
                </a:lnTo>
                <a:lnTo>
                  <a:pt x="224613" y="42401"/>
                </a:lnTo>
                <a:lnTo>
                  <a:pt x="224738" y="50292"/>
                </a:lnTo>
                <a:lnTo>
                  <a:pt x="224847" y="57142"/>
                </a:lnTo>
                <a:lnTo>
                  <a:pt x="239134" y="56915"/>
                </a:lnTo>
                <a:lnTo>
                  <a:pt x="246902" y="56915"/>
                </a:lnTo>
                <a:lnTo>
                  <a:pt x="253318" y="50292"/>
                </a:lnTo>
                <a:lnTo>
                  <a:pt x="253192" y="42401"/>
                </a:lnTo>
                <a:lnTo>
                  <a:pt x="253066" y="34512"/>
                </a:lnTo>
                <a:lnTo>
                  <a:pt x="246569" y="28218"/>
                </a:lnTo>
                <a:close/>
              </a:path>
              <a:path w="310514" h="85725">
                <a:moveTo>
                  <a:pt x="223937" y="0"/>
                </a:moveTo>
                <a:lnTo>
                  <a:pt x="224387" y="28218"/>
                </a:lnTo>
                <a:lnTo>
                  <a:pt x="224392" y="28571"/>
                </a:lnTo>
                <a:lnTo>
                  <a:pt x="246569" y="28218"/>
                </a:lnTo>
                <a:lnTo>
                  <a:pt x="282694" y="28218"/>
                </a:lnTo>
                <a:lnTo>
                  <a:pt x="2239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2C41330B-5805-6284-3DBA-53259543860A}"/>
              </a:ext>
            </a:extLst>
          </p:cNvPr>
          <p:cNvSpPr/>
          <p:nvPr/>
        </p:nvSpPr>
        <p:spPr>
          <a:xfrm>
            <a:off x="8525548" y="2830258"/>
            <a:ext cx="1437005" cy="612775"/>
          </a:xfrm>
          <a:custGeom>
            <a:avLst/>
            <a:gdLst/>
            <a:ahLst/>
            <a:cxnLst/>
            <a:rect l="l" t="t" r="r" b="b"/>
            <a:pathLst>
              <a:path w="1437004" h="612775">
                <a:moveTo>
                  <a:pt x="595287" y="0"/>
                </a:moveTo>
                <a:lnTo>
                  <a:pt x="504685" y="31267"/>
                </a:lnTo>
                <a:lnTo>
                  <a:pt x="525094" y="51257"/>
                </a:lnTo>
                <a:lnTo>
                  <a:pt x="0" y="587451"/>
                </a:lnTo>
                <a:lnTo>
                  <a:pt x="101" y="596493"/>
                </a:lnTo>
                <a:lnTo>
                  <a:pt x="11366" y="607542"/>
                </a:lnTo>
                <a:lnTo>
                  <a:pt x="20320" y="607542"/>
                </a:lnTo>
                <a:lnTo>
                  <a:pt x="545515" y="71247"/>
                </a:lnTo>
                <a:lnTo>
                  <a:pt x="565937" y="91236"/>
                </a:lnTo>
                <a:lnTo>
                  <a:pt x="583895" y="35407"/>
                </a:lnTo>
                <a:lnTo>
                  <a:pt x="595287" y="0"/>
                </a:lnTo>
                <a:close/>
              </a:path>
              <a:path w="1437004" h="612775">
                <a:moveTo>
                  <a:pt x="1436789" y="598500"/>
                </a:moveTo>
                <a:lnTo>
                  <a:pt x="1435354" y="589572"/>
                </a:lnTo>
                <a:lnTo>
                  <a:pt x="673138" y="38646"/>
                </a:lnTo>
                <a:lnTo>
                  <a:pt x="682523" y="25654"/>
                </a:lnTo>
                <a:lnTo>
                  <a:pt x="689876" y="15481"/>
                </a:lnTo>
                <a:lnTo>
                  <a:pt x="595287" y="0"/>
                </a:lnTo>
                <a:lnTo>
                  <a:pt x="639660" y="84963"/>
                </a:lnTo>
                <a:lnTo>
                  <a:pt x="656399" y="61798"/>
                </a:lnTo>
                <a:lnTo>
                  <a:pt x="1418615" y="612724"/>
                </a:lnTo>
                <a:lnTo>
                  <a:pt x="1427543" y="611289"/>
                </a:lnTo>
                <a:lnTo>
                  <a:pt x="1436789" y="598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id="{43C3A030-662F-D72F-7C02-C5B9D6BD1D2B}"/>
              </a:ext>
            </a:extLst>
          </p:cNvPr>
          <p:cNvSpPr/>
          <p:nvPr/>
        </p:nvSpPr>
        <p:spPr>
          <a:xfrm>
            <a:off x="8509673" y="4444219"/>
            <a:ext cx="1437640" cy="522605"/>
          </a:xfrm>
          <a:custGeom>
            <a:avLst/>
            <a:gdLst/>
            <a:ahLst/>
            <a:cxnLst/>
            <a:rect l="l" t="t" r="r" b="b"/>
            <a:pathLst>
              <a:path w="1437640" h="522604">
                <a:moveTo>
                  <a:pt x="595503" y="521995"/>
                </a:moveTo>
                <a:lnTo>
                  <a:pt x="582764" y="490956"/>
                </a:lnTo>
                <a:lnTo>
                  <a:pt x="559117" y="433324"/>
                </a:lnTo>
                <a:lnTo>
                  <a:pt x="540321" y="454850"/>
                </a:lnTo>
                <a:lnTo>
                  <a:pt x="19405" y="0"/>
                </a:lnTo>
                <a:lnTo>
                  <a:pt x="10375" y="609"/>
                </a:lnTo>
                <a:lnTo>
                  <a:pt x="0" y="12496"/>
                </a:lnTo>
                <a:lnTo>
                  <a:pt x="609" y="21526"/>
                </a:lnTo>
                <a:lnTo>
                  <a:pt x="521525" y="476377"/>
                </a:lnTo>
                <a:lnTo>
                  <a:pt x="502742" y="497903"/>
                </a:lnTo>
                <a:lnTo>
                  <a:pt x="595503" y="521995"/>
                </a:lnTo>
                <a:close/>
              </a:path>
              <a:path w="1437640" h="522604">
                <a:moveTo>
                  <a:pt x="1437119" y="19989"/>
                </a:moveTo>
                <a:lnTo>
                  <a:pt x="1428915" y="6502"/>
                </a:lnTo>
                <a:lnTo>
                  <a:pt x="1420126" y="4356"/>
                </a:lnTo>
                <a:lnTo>
                  <a:pt x="661352" y="465277"/>
                </a:lnTo>
                <a:lnTo>
                  <a:pt x="646518" y="440855"/>
                </a:lnTo>
                <a:lnTo>
                  <a:pt x="595503" y="521995"/>
                </a:lnTo>
                <a:lnTo>
                  <a:pt x="691019" y="514121"/>
                </a:lnTo>
                <a:lnTo>
                  <a:pt x="683183" y="501218"/>
                </a:lnTo>
                <a:lnTo>
                  <a:pt x="676186" y="489699"/>
                </a:lnTo>
                <a:lnTo>
                  <a:pt x="1434973" y="28778"/>
                </a:lnTo>
                <a:lnTo>
                  <a:pt x="1437119" y="19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4" name="object 21">
            <a:extLst>
              <a:ext uri="{FF2B5EF4-FFF2-40B4-BE49-F238E27FC236}">
                <a16:creationId xmlns:a16="http://schemas.microsoft.com/office/drawing/2014/main" id="{1829AD88-36AE-6FB3-5F48-492FF3CC4669}"/>
              </a:ext>
            </a:extLst>
          </p:cNvPr>
          <p:cNvGrpSpPr/>
          <p:nvPr/>
        </p:nvGrpSpPr>
        <p:grpSpPr>
          <a:xfrm>
            <a:off x="1751227" y="3610072"/>
            <a:ext cx="4525010" cy="1351280"/>
            <a:chOff x="319992" y="3411289"/>
            <a:chExt cx="4525010" cy="1351280"/>
          </a:xfrm>
        </p:grpSpPr>
        <p:sp>
          <p:nvSpPr>
            <p:cNvPr id="35" name="object 22">
              <a:extLst>
                <a:ext uri="{FF2B5EF4-FFF2-40B4-BE49-F238E27FC236}">
                  <a16:creationId xmlns:a16="http://schemas.microsoft.com/office/drawing/2014/main" id="{1E3B055A-132B-55E6-AD46-1B4AA5C2640E}"/>
                </a:ext>
              </a:extLst>
            </p:cNvPr>
            <p:cNvSpPr/>
            <p:nvPr/>
          </p:nvSpPr>
          <p:spPr>
            <a:xfrm>
              <a:off x="4203065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6" name="object 23">
              <a:extLst>
                <a:ext uri="{FF2B5EF4-FFF2-40B4-BE49-F238E27FC236}">
                  <a16:creationId xmlns:a16="http://schemas.microsoft.com/office/drawing/2014/main" id="{4615E46A-7252-BA0D-796D-858BF14611E5}"/>
                </a:ext>
              </a:extLst>
            </p:cNvPr>
            <p:cNvSpPr/>
            <p:nvPr/>
          </p:nvSpPr>
          <p:spPr>
            <a:xfrm>
              <a:off x="4203064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7" name="object 24">
              <a:extLst>
                <a:ext uri="{FF2B5EF4-FFF2-40B4-BE49-F238E27FC236}">
                  <a16:creationId xmlns:a16="http://schemas.microsoft.com/office/drawing/2014/main" id="{AE1E7969-54C3-5205-7986-40A856587A3B}"/>
                </a:ext>
              </a:extLst>
            </p:cNvPr>
            <p:cNvSpPr/>
            <p:nvPr/>
          </p:nvSpPr>
          <p:spPr>
            <a:xfrm>
              <a:off x="3731728" y="437467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object 25">
              <a:extLst>
                <a:ext uri="{FF2B5EF4-FFF2-40B4-BE49-F238E27FC236}">
                  <a16:creationId xmlns:a16="http://schemas.microsoft.com/office/drawing/2014/main" id="{99395515-900B-6ABE-8A99-6C2CD4D750C1}"/>
                </a:ext>
              </a:extLst>
            </p:cNvPr>
            <p:cNvSpPr/>
            <p:nvPr/>
          </p:nvSpPr>
          <p:spPr>
            <a:xfrm>
              <a:off x="3731728" y="437466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object 26">
              <a:extLst>
                <a:ext uri="{FF2B5EF4-FFF2-40B4-BE49-F238E27FC236}">
                  <a16:creationId xmlns:a16="http://schemas.microsoft.com/office/drawing/2014/main" id="{8EAE50B5-6D40-C0E8-F434-51CC56C21C24}"/>
                </a:ext>
              </a:extLst>
            </p:cNvPr>
            <p:cNvSpPr/>
            <p:nvPr/>
          </p:nvSpPr>
          <p:spPr>
            <a:xfrm>
              <a:off x="3241554" y="439588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" name="object 27">
              <a:extLst>
                <a:ext uri="{FF2B5EF4-FFF2-40B4-BE49-F238E27FC236}">
                  <a16:creationId xmlns:a16="http://schemas.microsoft.com/office/drawing/2014/main" id="{749375F7-1B74-6B94-B2BE-C2CC065B1754}"/>
                </a:ext>
              </a:extLst>
            </p:cNvPr>
            <p:cNvSpPr/>
            <p:nvPr/>
          </p:nvSpPr>
          <p:spPr>
            <a:xfrm>
              <a:off x="3241553" y="4395882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object 28">
              <a:extLst>
                <a:ext uri="{FF2B5EF4-FFF2-40B4-BE49-F238E27FC236}">
                  <a16:creationId xmlns:a16="http://schemas.microsoft.com/office/drawing/2014/main" id="{6ECD33C0-8A2A-5001-405F-6351B34D62C0}"/>
                </a:ext>
              </a:extLst>
            </p:cNvPr>
            <p:cNvSpPr/>
            <p:nvPr/>
          </p:nvSpPr>
          <p:spPr>
            <a:xfrm>
              <a:off x="3773933" y="342399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object 29">
              <a:extLst>
                <a:ext uri="{FF2B5EF4-FFF2-40B4-BE49-F238E27FC236}">
                  <a16:creationId xmlns:a16="http://schemas.microsoft.com/office/drawing/2014/main" id="{1D185421-374D-5A49-DEAD-E2562BA6C9D9}"/>
                </a:ext>
              </a:extLst>
            </p:cNvPr>
            <p:cNvSpPr/>
            <p:nvPr/>
          </p:nvSpPr>
          <p:spPr>
            <a:xfrm>
              <a:off x="3773932" y="342398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object 30">
              <a:extLst>
                <a:ext uri="{FF2B5EF4-FFF2-40B4-BE49-F238E27FC236}">
                  <a16:creationId xmlns:a16="http://schemas.microsoft.com/office/drawing/2014/main" id="{5513775F-6E03-E442-DA17-6827ED5DBE34}"/>
                </a:ext>
              </a:extLst>
            </p:cNvPr>
            <p:cNvSpPr/>
            <p:nvPr/>
          </p:nvSpPr>
          <p:spPr>
            <a:xfrm>
              <a:off x="2834805" y="3706952"/>
              <a:ext cx="2009775" cy="86360"/>
            </a:xfrm>
            <a:custGeom>
              <a:avLst/>
              <a:gdLst/>
              <a:ahLst/>
              <a:cxnLst/>
              <a:rect l="l" t="t" r="r" b="b"/>
              <a:pathLst>
                <a:path w="2009775" h="86360">
                  <a:moveTo>
                    <a:pt x="283400" y="43002"/>
                  </a:moveTo>
                  <a:lnTo>
                    <a:pt x="254825" y="28714"/>
                  </a:lnTo>
                  <a:lnTo>
                    <a:pt x="197675" y="139"/>
                  </a:lnTo>
                  <a:lnTo>
                    <a:pt x="197675" y="28714"/>
                  </a:lnTo>
                  <a:lnTo>
                    <a:pt x="6388" y="28714"/>
                  </a:lnTo>
                  <a:lnTo>
                    <a:pt x="0" y="35102"/>
                  </a:lnTo>
                  <a:lnTo>
                    <a:pt x="0" y="50888"/>
                  </a:lnTo>
                  <a:lnTo>
                    <a:pt x="6400" y="57289"/>
                  </a:lnTo>
                  <a:lnTo>
                    <a:pt x="197675" y="57289"/>
                  </a:lnTo>
                  <a:lnTo>
                    <a:pt x="197675" y="85864"/>
                  </a:lnTo>
                  <a:lnTo>
                    <a:pt x="254825" y="57289"/>
                  </a:lnTo>
                  <a:lnTo>
                    <a:pt x="283400" y="43002"/>
                  </a:lnTo>
                  <a:close/>
                </a:path>
                <a:path w="2009775" h="86360">
                  <a:moveTo>
                    <a:pt x="2009686" y="42811"/>
                  </a:moveTo>
                  <a:lnTo>
                    <a:pt x="1981161" y="28575"/>
                  </a:lnTo>
                  <a:lnTo>
                    <a:pt x="1923935" y="0"/>
                  </a:lnTo>
                  <a:lnTo>
                    <a:pt x="1923948" y="28575"/>
                  </a:lnTo>
                  <a:lnTo>
                    <a:pt x="1681200" y="28714"/>
                  </a:lnTo>
                  <a:lnTo>
                    <a:pt x="1674799" y="35115"/>
                  </a:lnTo>
                  <a:lnTo>
                    <a:pt x="1674812" y="50888"/>
                  </a:lnTo>
                  <a:lnTo>
                    <a:pt x="1681200" y="57289"/>
                  </a:lnTo>
                  <a:lnTo>
                    <a:pt x="1923961" y="57150"/>
                  </a:lnTo>
                  <a:lnTo>
                    <a:pt x="1923986" y="85725"/>
                  </a:lnTo>
                  <a:lnTo>
                    <a:pt x="1981047" y="57150"/>
                  </a:lnTo>
                  <a:lnTo>
                    <a:pt x="2009686" y="428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44" name="object 31">
              <a:extLst>
                <a:ext uri="{FF2B5EF4-FFF2-40B4-BE49-F238E27FC236}">
                  <a16:creationId xmlns:a16="http://schemas.microsoft.com/office/drawing/2014/main" id="{BB4ED8D5-E132-6585-EE44-7340B1DB82C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992" y="3734904"/>
              <a:ext cx="932520" cy="1027355"/>
            </a:xfrm>
            <a:prstGeom prst="rect">
              <a:avLst/>
            </a:prstGeom>
          </p:spPr>
        </p:pic>
      </p:grpSp>
      <p:grpSp>
        <p:nvGrpSpPr>
          <p:cNvPr id="46" name="object 33">
            <a:extLst>
              <a:ext uri="{FF2B5EF4-FFF2-40B4-BE49-F238E27FC236}">
                <a16:creationId xmlns:a16="http://schemas.microsoft.com/office/drawing/2014/main" id="{B87D24B3-624D-ABDA-1B34-0F028BB35895}"/>
              </a:ext>
            </a:extLst>
          </p:cNvPr>
          <p:cNvGrpSpPr/>
          <p:nvPr/>
        </p:nvGrpSpPr>
        <p:grpSpPr>
          <a:xfrm>
            <a:off x="1484707" y="2558668"/>
            <a:ext cx="4615815" cy="2760345"/>
            <a:chOff x="53472" y="2359885"/>
            <a:chExt cx="4615815" cy="2760345"/>
          </a:xfrm>
        </p:grpSpPr>
        <p:pic>
          <p:nvPicPr>
            <p:cNvPr id="47" name="object 34">
              <a:extLst>
                <a:ext uri="{FF2B5EF4-FFF2-40B4-BE49-F238E27FC236}">
                  <a16:creationId xmlns:a16="http://schemas.microsoft.com/office/drawing/2014/main" id="{39174CCE-39E5-A379-A697-D9F8A88C89F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0628" y="3707080"/>
              <a:ext cx="217168" cy="85725"/>
            </a:xfrm>
            <a:prstGeom prst="rect">
              <a:avLst/>
            </a:prstGeom>
          </p:spPr>
        </p:pic>
        <p:sp>
          <p:nvSpPr>
            <p:cNvPr id="48" name="object 35">
              <a:extLst>
                <a:ext uri="{FF2B5EF4-FFF2-40B4-BE49-F238E27FC236}">
                  <a16:creationId xmlns:a16="http://schemas.microsoft.com/office/drawing/2014/main" id="{993647A1-5D7B-7195-732F-CF1054E4B9CC}"/>
                </a:ext>
              </a:extLst>
            </p:cNvPr>
            <p:cNvSpPr/>
            <p:nvPr/>
          </p:nvSpPr>
          <p:spPr>
            <a:xfrm>
              <a:off x="66172" y="2372585"/>
              <a:ext cx="4590415" cy="2734945"/>
            </a:xfrm>
            <a:custGeom>
              <a:avLst/>
              <a:gdLst/>
              <a:ahLst/>
              <a:cxnLst/>
              <a:rect l="l" t="t" r="r" b="b"/>
              <a:pathLst>
                <a:path w="4590415" h="2734945">
                  <a:moveTo>
                    <a:pt x="0" y="0"/>
                  </a:moveTo>
                  <a:lnTo>
                    <a:pt x="4590047" y="0"/>
                  </a:lnTo>
                  <a:lnTo>
                    <a:pt x="4590047" y="2734819"/>
                  </a:lnTo>
                  <a:lnTo>
                    <a:pt x="0" y="273481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432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1" name="文本框 33">
            <a:extLst>
              <a:ext uri="{FF2B5EF4-FFF2-40B4-BE49-F238E27FC236}">
                <a16:creationId xmlns:a16="http://schemas.microsoft.com/office/drawing/2014/main" id="{1D0E5ECA-CE81-829E-0D29-F1C4CBC0CAA0}"/>
              </a:ext>
            </a:extLst>
          </p:cNvPr>
          <p:cNvSpPr txBox="1"/>
          <p:nvPr/>
        </p:nvSpPr>
        <p:spPr>
          <a:xfrm>
            <a:off x="1687531" y="2771269"/>
            <a:ext cx="1278791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0A7AFFB-4C76-BDDA-6F5F-1DD93EABB413}"/>
              </a:ext>
            </a:extLst>
          </p:cNvPr>
          <p:cNvSpPr/>
          <p:nvPr/>
        </p:nvSpPr>
        <p:spPr>
          <a:xfrm>
            <a:off x="1672168" y="2771269"/>
            <a:ext cx="1164983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文本框 33">
            <a:extLst>
              <a:ext uri="{FF2B5EF4-FFF2-40B4-BE49-F238E27FC236}">
                <a16:creationId xmlns:a16="http://schemas.microsoft.com/office/drawing/2014/main" id="{849F8613-888D-7019-D164-346895619C52}"/>
              </a:ext>
            </a:extLst>
          </p:cNvPr>
          <p:cNvSpPr txBox="1"/>
          <p:nvPr/>
        </p:nvSpPr>
        <p:spPr>
          <a:xfrm>
            <a:off x="3073876" y="2720237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图神经网络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AD9D57-39C3-F228-FD16-2B2F1E2D47DF}"/>
              </a:ext>
            </a:extLst>
          </p:cNvPr>
          <p:cNvSpPr/>
          <p:nvPr/>
        </p:nvSpPr>
        <p:spPr>
          <a:xfrm>
            <a:off x="3076719" y="2764640"/>
            <a:ext cx="1189034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D51848-2CFF-7454-2568-EBD7BA815BA8}"/>
              </a:ext>
            </a:extLst>
          </p:cNvPr>
          <p:cNvSpPr/>
          <p:nvPr/>
        </p:nvSpPr>
        <p:spPr>
          <a:xfrm>
            <a:off x="4563356" y="2771270"/>
            <a:ext cx="1416743" cy="23612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文本框 33">
            <a:extLst>
              <a:ext uri="{FF2B5EF4-FFF2-40B4-BE49-F238E27FC236}">
                <a16:creationId xmlns:a16="http://schemas.microsoft.com/office/drawing/2014/main" id="{1650E23B-65B3-BF32-BE60-5219CD8F4D7A}"/>
              </a:ext>
            </a:extLst>
          </p:cNvPr>
          <p:cNvSpPr txBox="1"/>
          <p:nvPr/>
        </p:nvSpPr>
        <p:spPr>
          <a:xfrm>
            <a:off x="4695319" y="2713344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节点嵌入</a:t>
            </a:r>
          </a:p>
        </p:txBody>
      </p:sp>
      <p:sp>
        <p:nvSpPr>
          <p:cNvPr id="63" name="object 7">
            <a:extLst>
              <a:ext uri="{FF2B5EF4-FFF2-40B4-BE49-F238E27FC236}">
                <a16:creationId xmlns:a16="http://schemas.microsoft.com/office/drawing/2014/main" id="{21734F3C-DD61-713C-DF1B-C3BDD4DEA4BA}"/>
              </a:ext>
            </a:extLst>
          </p:cNvPr>
          <p:cNvSpPr txBox="1"/>
          <p:nvPr/>
        </p:nvSpPr>
        <p:spPr>
          <a:xfrm>
            <a:off x="7873086" y="3435153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输出</a:t>
            </a:r>
            <a:r>
              <a:rPr lang="en-SG" sz="2000" b="1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</a:t>
            </a: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4" name="object 11">
            <a:extLst>
              <a:ext uri="{FF2B5EF4-FFF2-40B4-BE49-F238E27FC236}">
                <a16:creationId xmlns:a16="http://schemas.microsoft.com/office/drawing/2014/main" id="{93B7D84F-C670-5F20-9335-C0ED79557337}"/>
              </a:ext>
            </a:extLst>
          </p:cNvPr>
          <p:cNvSpPr txBox="1"/>
          <p:nvPr/>
        </p:nvSpPr>
        <p:spPr>
          <a:xfrm>
            <a:off x="8648023" y="4978822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损失函数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5" name="object 7">
            <a:extLst>
              <a:ext uri="{FF2B5EF4-FFF2-40B4-BE49-F238E27FC236}">
                <a16:creationId xmlns:a16="http://schemas.microsoft.com/office/drawing/2014/main" id="{A1E97358-224C-41D0-DB07-0EAD2F45A33D}"/>
              </a:ext>
            </a:extLst>
          </p:cNvPr>
          <p:cNvSpPr txBox="1"/>
          <p:nvPr/>
        </p:nvSpPr>
        <p:spPr>
          <a:xfrm>
            <a:off x="9473727" y="3430059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en-SG" sz="2000" b="1" spc="-1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目标标签</a:t>
            </a: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33">
                <a:extLst>
                  <a:ext uri="{FF2B5EF4-FFF2-40B4-BE49-F238E27FC236}">
                    <a16:creationId xmlns:a16="http://schemas.microsoft.com/office/drawing/2014/main" id="{33FFB4FE-24B0-5AA3-7978-12D6FFC90254}"/>
                  </a:ext>
                </a:extLst>
              </p:cNvPr>
              <p:cNvSpPr txBox="1"/>
              <p:nvPr/>
            </p:nvSpPr>
            <p:spPr>
              <a:xfrm>
                <a:off x="220219" y="5197110"/>
                <a:ext cx="6902033" cy="84786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lvl="1">
                  <a:lnSpc>
                    <a:spcPct val="150000"/>
                  </a:lnSpc>
                </a:pPr>
                <a:r>
                  <a:rPr lang="en-SG" altLang="zh-CN" sz="24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 </a:t>
                </a:r>
                <a:r>
                  <a:rPr lang="zh-CN" altLang="en-US" sz="2400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的输出：节点嵌入的集合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2400" b="1" i="1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</m:d>
                          </m:sup>
                        </m:sSubSup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4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</m:d>
                  </m:oMath>
                </a14:m>
                <a:endParaRPr lang="zh-CN" altLang="en-US" sz="2400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67" name="文本框 33">
                <a:extLst>
                  <a:ext uri="{FF2B5EF4-FFF2-40B4-BE49-F238E27FC236}">
                    <a16:creationId xmlns:a16="http://schemas.microsoft.com/office/drawing/2014/main" id="{33FFB4FE-24B0-5AA3-7978-12D6FFC90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19" y="5197110"/>
                <a:ext cx="6902033" cy="847861"/>
              </a:xfrm>
              <a:prstGeom prst="rect">
                <a:avLst/>
              </a:prstGeom>
              <a:blipFill>
                <a:blip r:embed="rId7"/>
                <a:stretch>
                  <a:fillRect b="-441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64659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634A9-FB5F-1822-BDDC-8DA3AD09E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5E95D837-046D-6BC7-599C-1F80856D6B7F}"/>
              </a:ext>
            </a:extLst>
          </p:cNvPr>
          <p:cNvSpPr txBox="1"/>
          <p:nvPr/>
        </p:nvSpPr>
        <p:spPr>
          <a:xfrm>
            <a:off x="350439" y="120418"/>
            <a:ext cx="3782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图神经网络：训练流程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0CF45F83-2979-C83E-E77B-82739C24AE1A}"/>
              </a:ext>
            </a:extLst>
          </p:cNvPr>
          <p:cNvSpPr txBox="1"/>
          <p:nvPr/>
        </p:nvSpPr>
        <p:spPr>
          <a:xfrm>
            <a:off x="6108667" y="4536587"/>
            <a:ext cx="2281796" cy="224305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不同预测头：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/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节点级任务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/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边级任务</a:t>
            </a:r>
            <a:endParaRPr lang="zh-CN" altLang="en-SG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/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图级任务</a:t>
            </a:r>
            <a:endParaRPr lang="zh-CN" altLang="en-SG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8C1C690B-945A-952A-C62A-337BB9487CE3}"/>
              </a:ext>
            </a:extLst>
          </p:cNvPr>
          <p:cNvGrpSpPr/>
          <p:nvPr/>
        </p:nvGrpSpPr>
        <p:grpSpPr>
          <a:xfrm>
            <a:off x="4782454" y="3779634"/>
            <a:ext cx="1080135" cy="944880"/>
            <a:chOff x="3351219" y="3580851"/>
            <a:chExt cx="1080135" cy="94488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99BB40C7-26E9-2C2D-125E-AE5A77DAA4F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219" y="3580851"/>
              <a:ext cx="1032375" cy="944659"/>
            </a:xfrm>
            <a:prstGeom prst="rect">
              <a:avLst/>
            </a:prstGeom>
          </p:spPr>
        </p:pic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B4B80591-4A20-E2E8-6975-05A07942B821}"/>
                </a:ext>
              </a:extLst>
            </p:cNvPr>
            <p:cNvSpPr/>
            <p:nvPr/>
          </p:nvSpPr>
          <p:spPr>
            <a:xfrm>
              <a:off x="4333760" y="374035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0006CC7-5EEB-EA83-5607-0991035A0911}"/>
                </a:ext>
              </a:extLst>
            </p:cNvPr>
            <p:cNvSpPr/>
            <p:nvPr/>
          </p:nvSpPr>
          <p:spPr>
            <a:xfrm>
              <a:off x="4333761" y="3740354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6" name="object 7">
            <a:extLst>
              <a:ext uri="{FF2B5EF4-FFF2-40B4-BE49-F238E27FC236}">
                <a16:creationId xmlns:a16="http://schemas.microsoft.com/office/drawing/2014/main" id="{94918F53-97DF-7817-81BA-30197AC67A2E}"/>
              </a:ext>
            </a:extLst>
          </p:cNvPr>
          <p:cNvSpPr txBox="1"/>
          <p:nvPr/>
        </p:nvSpPr>
        <p:spPr>
          <a:xfrm>
            <a:off x="6256943" y="3456692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  </a:t>
            </a:r>
            <a:r>
              <a:rPr lang="en-SG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预测头</a:t>
            </a: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DE2B2713-D6D4-07D3-D5B0-5D8593CC673C}"/>
              </a:ext>
            </a:extLst>
          </p:cNvPr>
          <p:cNvSpPr txBox="1"/>
          <p:nvPr/>
        </p:nvSpPr>
        <p:spPr>
          <a:xfrm>
            <a:off x="8525548" y="1816116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评测指标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pic>
        <p:nvPicPr>
          <p:cNvPr id="25" name="object 12">
            <a:extLst>
              <a:ext uri="{FF2B5EF4-FFF2-40B4-BE49-F238E27FC236}">
                <a16:creationId xmlns:a16="http://schemas.microsoft.com/office/drawing/2014/main" id="{8C24A972-6561-DB5A-1F37-6F19CD693E6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1477" y="3888708"/>
            <a:ext cx="816769" cy="1043129"/>
          </a:xfrm>
          <a:prstGeom prst="rect">
            <a:avLst/>
          </a:prstGeom>
        </p:spPr>
      </p:pic>
      <p:grpSp>
        <p:nvGrpSpPr>
          <p:cNvPr id="27" name="object 14">
            <a:extLst>
              <a:ext uri="{FF2B5EF4-FFF2-40B4-BE49-F238E27FC236}">
                <a16:creationId xmlns:a16="http://schemas.microsoft.com/office/drawing/2014/main" id="{2460889F-7D75-A619-EEC5-AF743DD27CC6}"/>
              </a:ext>
            </a:extLst>
          </p:cNvPr>
          <p:cNvGrpSpPr/>
          <p:nvPr/>
        </p:nvGrpSpPr>
        <p:grpSpPr>
          <a:xfrm>
            <a:off x="4770252" y="3927443"/>
            <a:ext cx="109855" cy="323215"/>
            <a:chOff x="3339017" y="3728660"/>
            <a:chExt cx="109855" cy="323215"/>
          </a:xfrm>
        </p:grpSpPr>
        <p:sp>
          <p:nvSpPr>
            <p:cNvPr id="28" name="object 15">
              <a:extLst>
                <a:ext uri="{FF2B5EF4-FFF2-40B4-BE49-F238E27FC236}">
                  <a16:creationId xmlns:a16="http://schemas.microsoft.com/office/drawing/2014/main" id="{AB3A708A-5BF4-BDF3-F577-859AC9BBA380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object 16">
              <a:extLst>
                <a:ext uri="{FF2B5EF4-FFF2-40B4-BE49-F238E27FC236}">
                  <a16:creationId xmlns:a16="http://schemas.microsoft.com/office/drawing/2014/main" id="{41DEDF12-CE84-2547-8097-1CB5AAC27504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1" name="object 18">
            <a:extLst>
              <a:ext uri="{FF2B5EF4-FFF2-40B4-BE49-F238E27FC236}">
                <a16:creationId xmlns:a16="http://schemas.microsoft.com/office/drawing/2014/main" id="{AC96993C-6820-B155-5082-1F5E372E51AD}"/>
              </a:ext>
            </a:extLst>
          </p:cNvPr>
          <p:cNvSpPr/>
          <p:nvPr/>
        </p:nvSpPr>
        <p:spPr>
          <a:xfrm>
            <a:off x="7565945" y="3902334"/>
            <a:ext cx="310515" cy="85725"/>
          </a:xfrm>
          <a:custGeom>
            <a:avLst/>
            <a:gdLst/>
            <a:ahLst/>
            <a:cxnLst/>
            <a:rect l="l" t="t" r="r" b="b"/>
            <a:pathLst>
              <a:path w="310514" h="85725">
                <a:moveTo>
                  <a:pt x="282694" y="28218"/>
                </a:moveTo>
                <a:lnTo>
                  <a:pt x="246569" y="28218"/>
                </a:lnTo>
                <a:lnTo>
                  <a:pt x="253066" y="34512"/>
                </a:lnTo>
                <a:lnTo>
                  <a:pt x="253192" y="42401"/>
                </a:lnTo>
                <a:lnTo>
                  <a:pt x="253318" y="50292"/>
                </a:lnTo>
                <a:lnTo>
                  <a:pt x="246902" y="56915"/>
                </a:lnTo>
                <a:lnTo>
                  <a:pt x="239134" y="56915"/>
                </a:lnTo>
                <a:lnTo>
                  <a:pt x="224847" y="57142"/>
                </a:lnTo>
                <a:lnTo>
                  <a:pt x="225303" y="85714"/>
                </a:lnTo>
                <a:lnTo>
                  <a:pt x="310334" y="41492"/>
                </a:lnTo>
                <a:lnTo>
                  <a:pt x="282694" y="28218"/>
                </a:lnTo>
                <a:close/>
              </a:path>
              <a:path w="310514" h="85725">
                <a:moveTo>
                  <a:pt x="224392" y="28571"/>
                </a:moveTo>
                <a:lnTo>
                  <a:pt x="6294" y="32045"/>
                </a:lnTo>
                <a:lnTo>
                  <a:pt x="0" y="38543"/>
                </a:lnTo>
                <a:lnTo>
                  <a:pt x="125" y="46433"/>
                </a:lnTo>
                <a:lnTo>
                  <a:pt x="251" y="54322"/>
                </a:lnTo>
                <a:lnTo>
                  <a:pt x="6748" y="60617"/>
                </a:lnTo>
                <a:lnTo>
                  <a:pt x="224847" y="57142"/>
                </a:lnTo>
                <a:lnTo>
                  <a:pt x="224738" y="50292"/>
                </a:lnTo>
                <a:lnTo>
                  <a:pt x="224613" y="42401"/>
                </a:lnTo>
                <a:lnTo>
                  <a:pt x="224487" y="34512"/>
                </a:lnTo>
                <a:lnTo>
                  <a:pt x="224392" y="28571"/>
                </a:lnTo>
                <a:close/>
              </a:path>
              <a:path w="310514" h="85725">
                <a:moveTo>
                  <a:pt x="246569" y="28218"/>
                </a:moveTo>
                <a:lnTo>
                  <a:pt x="224392" y="28571"/>
                </a:lnTo>
                <a:lnTo>
                  <a:pt x="224487" y="34512"/>
                </a:lnTo>
                <a:lnTo>
                  <a:pt x="224613" y="42401"/>
                </a:lnTo>
                <a:lnTo>
                  <a:pt x="224738" y="50292"/>
                </a:lnTo>
                <a:lnTo>
                  <a:pt x="224847" y="57142"/>
                </a:lnTo>
                <a:lnTo>
                  <a:pt x="239134" y="56915"/>
                </a:lnTo>
                <a:lnTo>
                  <a:pt x="246902" y="56915"/>
                </a:lnTo>
                <a:lnTo>
                  <a:pt x="253318" y="50292"/>
                </a:lnTo>
                <a:lnTo>
                  <a:pt x="253192" y="42401"/>
                </a:lnTo>
                <a:lnTo>
                  <a:pt x="253066" y="34512"/>
                </a:lnTo>
                <a:lnTo>
                  <a:pt x="246569" y="28218"/>
                </a:lnTo>
                <a:close/>
              </a:path>
              <a:path w="310514" h="85725">
                <a:moveTo>
                  <a:pt x="223937" y="0"/>
                </a:moveTo>
                <a:lnTo>
                  <a:pt x="224387" y="28218"/>
                </a:lnTo>
                <a:lnTo>
                  <a:pt x="224392" y="28571"/>
                </a:lnTo>
                <a:lnTo>
                  <a:pt x="246569" y="28218"/>
                </a:lnTo>
                <a:lnTo>
                  <a:pt x="282694" y="28218"/>
                </a:lnTo>
                <a:lnTo>
                  <a:pt x="2239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71E9E6CD-6458-8A9E-475C-B8355F060D41}"/>
              </a:ext>
            </a:extLst>
          </p:cNvPr>
          <p:cNvSpPr/>
          <p:nvPr/>
        </p:nvSpPr>
        <p:spPr>
          <a:xfrm>
            <a:off x="8525548" y="2830258"/>
            <a:ext cx="1437005" cy="612775"/>
          </a:xfrm>
          <a:custGeom>
            <a:avLst/>
            <a:gdLst/>
            <a:ahLst/>
            <a:cxnLst/>
            <a:rect l="l" t="t" r="r" b="b"/>
            <a:pathLst>
              <a:path w="1437004" h="612775">
                <a:moveTo>
                  <a:pt x="595287" y="0"/>
                </a:moveTo>
                <a:lnTo>
                  <a:pt x="504685" y="31267"/>
                </a:lnTo>
                <a:lnTo>
                  <a:pt x="525094" y="51257"/>
                </a:lnTo>
                <a:lnTo>
                  <a:pt x="0" y="587451"/>
                </a:lnTo>
                <a:lnTo>
                  <a:pt x="101" y="596493"/>
                </a:lnTo>
                <a:lnTo>
                  <a:pt x="11366" y="607542"/>
                </a:lnTo>
                <a:lnTo>
                  <a:pt x="20320" y="607542"/>
                </a:lnTo>
                <a:lnTo>
                  <a:pt x="545515" y="71247"/>
                </a:lnTo>
                <a:lnTo>
                  <a:pt x="565937" y="91236"/>
                </a:lnTo>
                <a:lnTo>
                  <a:pt x="583895" y="35407"/>
                </a:lnTo>
                <a:lnTo>
                  <a:pt x="595287" y="0"/>
                </a:lnTo>
                <a:close/>
              </a:path>
              <a:path w="1437004" h="612775">
                <a:moveTo>
                  <a:pt x="1436789" y="598500"/>
                </a:moveTo>
                <a:lnTo>
                  <a:pt x="1435354" y="589572"/>
                </a:lnTo>
                <a:lnTo>
                  <a:pt x="673138" y="38646"/>
                </a:lnTo>
                <a:lnTo>
                  <a:pt x="682523" y="25654"/>
                </a:lnTo>
                <a:lnTo>
                  <a:pt x="689876" y="15481"/>
                </a:lnTo>
                <a:lnTo>
                  <a:pt x="595287" y="0"/>
                </a:lnTo>
                <a:lnTo>
                  <a:pt x="639660" y="84963"/>
                </a:lnTo>
                <a:lnTo>
                  <a:pt x="656399" y="61798"/>
                </a:lnTo>
                <a:lnTo>
                  <a:pt x="1418615" y="612724"/>
                </a:lnTo>
                <a:lnTo>
                  <a:pt x="1427543" y="611289"/>
                </a:lnTo>
                <a:lnTo>
                  <a:pt x="1436789" y="598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id="{554DFFD5-457D-13CD-0982-1F73DC2EBA4F}"/>
              </a:ext>
            </a:extLst>
          </p:cNvPr>
          <p:cNvSpPr/>
          <p:nvPr/>
        </p:nvSpPr>
        <p:spPr>
          <a:xfrm>
            <a:off x="8509673" y="4444219"/>
            <a:ext cx="1437640" cy="522605"/>
          </a:xfrm>
          <a:custGeom>
            <a:avLst/>
            <a:gdLst/>
            <a:ahLst/>
            <a:cxnLst/>
            <a:rect l="l" t="t" r="r" b="b"/>
            <a:pathLst>
              <a:path w="1437640" h="522604">
                <a:moveTo>
                  <a:pt x="595503" y="521995"/>
                </a:moveTo>
                <a:lnTo>
                  <a:pt x="582764" y="490956"/>
                </a:lnTo>
                <a:lnTo>
                  <a:pt x="559117" y="433324"/>
                </a:lnTo>
                <a:lnTo>
                  <a:pt x="540321" y="454850"/>
                </a:lnTo>
                <a:lnTo>
                  <a:pt x="19405" y="0"/>
                </a:lnTo>
                <a:lnTo>
                  <a:pt x="10375" y="609"/>
                </a:lnTo>
                <a:lnTo>
                  <a:pt x="0" y="12496"/>
                </a:lnTo>
                <a:lnTo>
                  <a:pt x="609" y="21526"/>
                </a:lnTo>
                <a:lnTo>
                  <a:pt x="521525" y="476377"/>
                </a:lnTo>
                <a:lnTo>
                  <a:pt x="502742" y="497903"/>
                </a:lnTo>
                <a:lnTo>
                  <a:pt x="595503" y="521995"/>
                </a:lnTo>
                <a:close/>
              </a:path>
              <a:path w="1437640" h="522604">
                <a:moveTo>
                  <a:pt x="1437119" y="19989"/>
                </a:moveTo>
                <a:lnTo>
                  <a:pt x="1428915" y="6502"/>
                </a:lnTo>
                <a:lnTo>
                  <a:pt x="1420126" y="4356"/>
                </a:lnTo>
                <a:lnTo>
                  <a:pt x="661352" y="465277"/>
                </a:lnTo>
                <a:lnTo>
                  <a:pt x="646518" y="440855"/>
                </a:lnTo>
                <a:lnTo>
                  <a:pt x="595503" y="521995"/>
                </a:lnTo>
                <a:lnTo>
                  <a:pt x="691019" y="514121"/>
                </a:lnTo>
                <a:lnTo>
                  <a:pt x="683183" y="501218"/>
                </a:lnTo>
                <a:lnTo>
                  <a:pt x="676186" y="489699"/>
                </a:lnTo>
                <a:lnTo>
                  <a:pt x="1434973" y="28778"/>
                </a:lnTo>
                <a:lnTo>
                  <a:pt x="1437119" y="19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4" name="object 21">
            <a:extLst>
              <a:ext uri="{FF2B5EF4-FFF2-40B4-BE49-F238E27FC236}">
                <a16:creationId xmlns:a16="http://schemas.microsoft.com/office/drawing/2014/main" id="{746D07C6-90B9-75D4-F8C4-56C5993670D1}"/>
              </a:ext>
            </a:extLst>
          </p:cNvPr>
          <p:cNvGrpSpPr/>
          <p:nvPr/>
        </p:nvGrpSpPr>
        <p:grpSpPr>
          <a:xfrm>
            <a:off x="1751227" y="3610072"/>
            <a:ext cx="4525010" cy="1351280"/>
            <a:chOff x="319992" y="3411289"/>
            <a:chExt cx="4525010" cy="1351280"/>
          </a:xfrm>
        </p:grpSpPr>
        <p:sp>
          <p:nvSpPr>
            <p:cNvPr id="35" name="object 22">
              <a:extLst>
                <a:ext uri="{FF2B5EF4-FFF2-40B4-BE49-F238E27FC236}">
                  <a16:creationId xmlns:a16="http://schemas.microsoft.com/office/drawing/2014/main" id="{8E4B4FB9-F4B4-3ABC-6143-7164FB1C3689}"/>
                </a:ext>
              </a:extLst>
            </p:cNvPr>
            <p:cNvSpPr/>
            <p:nvPr/>
          </p:nvSpPr>
          <p:spPr>
            <a:xfrm>
              <a:off x="4203065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6" name="object 23">
              <a:extLst>
                <a:ext uri="{FF2B5EF4-FFF2-40B4-BE49-F238E27FC236}">
                  <a16:creationId xmlns:a16="http://schemas.microsoft.com/office/drawing/2014/main" id="{99AF97DA-ECB1-232C-53C8-2A4F9F8F6357}"/>
                </a:ext>
              </a:extLst>
            </p:cNvPr>
            <p:cNvSpPr/>
            <p:nvPr/>
          </p:nvSpPr>
          <p:spPr>
            <a:xfrm>
              <a:off x="4203064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7" name="object 24">
              <a:extLst>
                <a:ext uri="{FF2B5EF4-FFF2-40B4-BE49-F238E27FC236}">
                  <a16:creationId xmlns:a16="http://schemas.microsoft.com/office/drawing/2014/main" id="{1CD5F75A-41C0-F4A0-1837-BAB8789D76DB}"/>
                </a:ext>
              </a:extLst>
            </p:cNvPr>
            <p:cNvSpPr/>
            <p:nvPr/>
          </p:nvSpPr>
          <p:spPr>
            <a:xfrm>
              <a:off x="3731728" y="437467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object 25">
              <a:extLst>
                <a:ext uri="{FF2B5EF4-FFF2-40B4-BE49-F238E27FC236}">
                  <a16:creationId xmlns:a16="http://schemas.microsoft.com/office/drawing/2014/main" id="{423AD3EC-3619-499C-9993-8A873F295BFD}"/>
                </a:ext>
              </a:extLst>
            </p:cNvPr>
            <p:cNvSpPr/>
            <p:nvPr/>
          </p:nvSpPr>
          <p:spPr>
            <a:xfrm>
              <a:off x="3731728" y="437466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object 26">
              <a:extLst>
                <a:ext uri="{FF2B5EF4-FFF2-40B4-BE49-F238E27FC236}">
                  <a16:creationId xmlns:a16="http://schemas.microsoft.com/office/drawing/2014/main" id="{39207DBB-442A-9B25-8529-106E6BB01414}"/>
                </a:ext>
              </a:extLst>
            </p:cNvPr>
            <p:cNvSpPr/>
            <p:nvPr/>
          </p:nvSpPr>
          <p:spPr>
            <a:xfrm>
              <a:off x="3241554" y="439588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" name="object 27">
              <a:extLst>
                <a:ext uri="{FF2B5EF4-FFF2-40B4-BE49-F238E27FC236}">
                  <a16:creationId xmlns:a16="http://schemas.microsoft.com/office/drawing/2014/main" id="{D5AD346A-E26B-17E8-D7E5-9ADE15E5200D}"/>
                </a:ext>
              </a:extLst>
            </p:cNvPr>
            <p:cNvSpPr/>
            <p:nvPr/>
          </p:nvSpPr>
          <p:spPr>
            <a:xfrm>
              <a:off x="3241553" y="4395882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object 28">
              <a:extLst>
                <a:ext uri="{FF2B5EF4-FFF2-40B4-BE49-F238E27FC236}">
                  <a16:creationId xmlns:a16="http://schemas.microsoft.com/office/drawing/2014/main" id="{2F3A08DA-4AD3-75DF-B6C1-61A3052E1FB4}"/>
                </a:ext>
              </a:extLst>
            </p:cNvPr>
            <p:cNvSpPr/>
            <p:nvPr/>
          </p:nvSpPr>
          <p:spPr>
            <a:xfrm>
              <a:off x="3773933" y="342399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object 29">
              <a:extLst>
                <a:ext uri="{FF2B5EF4-FFF2-40B4-BE49-F238E27FC236}">
                  <a16:creationId xmlns:a16="http://schemas.microsoft.com/office/drawing/2014/main" id="{93570C5F-2404-4C9D-E3B4-296DC1EBB1D0}"/>
                </a:ext>
              </a:extLst>
            </p:cNvPr>
            <p:cNvSpPr/>
            <p:nvPr/>
          </p:nvSpPr>
          <p:spPr>
            <a:xfrm>
              <a:off x="3773932" y="342398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object 30">
              <a:extLst>
                <a:ext uri="{FF2B5EF4-FFF2-40B4-BE49-F238E27FC236}">
                  <a16:creationId xmlns:a16="http://schemas.microsoft.com/office/drawing/2014/main" id="{269A51AF-112D-47B5-BF2B-63EAB4C9F577}"/>
                </a:ext>
              </a:extLst>
            </p:cNvPr>
            <p:cNvSpPr/>
            <p:nvPr/>
          </p:nvSpPr>
          <p:spPr>
            <a:xfrm>
              <a:off x="2834805" y="3706952"/>
              <a:ext cx="2009775" cy="86360"/>
            </a:xfrm>
            <a:custGeom>
              <a:avLst/>
              <a:gdLst/>
              <a:ahLst/>
              <a:cxnLst/>
              <a:rect l="l" t="t" r="r" b="b"/>
              <a:pathLst>
                <a:path w="2009775" h="86360">
                  <a:moveTo>
                    <a:pt x="283400" y="43002"/>
                  </a:moveTo>
                  <a:lnTo>
                    <a:pt x="254825" y="28714"/>
                  </a:lnTo>
                  <a:lnTo>
                    <a:pt x="197675" y="139"/>
                  </a:lnTo>
                  <a:lnTo>
                    <a:pt x="197675" y="28714"/>
                  </a:lnTo>
                  <a:lnTo>
                    <a:pt x="6388" y="28714"/>
                  </a:lnTo>
                  <a:lnTo>
                    <a:pt x="0" y="35102"/>
                  </a:lnTo>
                  <a:lnTo>
                    <a:pt x="0" y="50888"/>
                  </a:lnTo>
                  <a:lnTo>
                    <a:pt x="6400" y="57289"/>
                  </a:lnTo>
                  <a:lnTo>
                    <a:pt x="197675" y="57289"/>
                  </a:lnTo>
                  <a:lnTo>
                    <a:pt x="197675" y="85864"/>
                  </a:lnTo>
                  <a:lnTo>
                    <a:pt x="254825" y="57289"/>
                  </a:lnTo>
                  <a:lnTo>
                    <a:pt x="283400" y="43002"/>
                  </a:lnTo>
                  <a:close/>
                </a:path>
                <a:path w="2009775" h="86360">
                  <a:moveTo>
                    <a:pt x="2009686" y="42811"/>
                  </a:moveTo>
                  <a:lnTo>
                    <a:pt x="1981161" y="28575"/>
                  </a:lnTo>
                  <a:lnTo>
                    <a:pt x="1923935" y="0"/>
                  </a:lnTo>
                  <a:lnTo>
                    <a:pt x="1923948" y="28575"/>
                  </a:lnTo>
                  <a:lnTo>
                    <a:pt x="1681200" y="28714"/>
                  </a:lnTo>
                  <a:lnTo>
                    <a:pt x="1674799" y="35115"/>
                  </a:lnTo>
                  <a:lnTo>
                    <a:pt x="1674812" y="50888"/>
                  </a:lnTo>
                  <a:lnTo>
                    <a:pt x="1681200" y="57289"/>
                  </a:lnTo>
                  <a:lnTo>
                    <a:pt x="1923961" y="57150"/>
                  </a:lnTo>
                  <a:lnTo>
                    <a:pt x="1923986" y="85725"/>
                  </a:lnTo>
                  <a:lnTo>
                    <a:pt x="1981047" y="57150"/>
                  </a:lnTo>
                  <a:lnTo>
                    <a:pt x="2009686" y="428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44" name="object 31">
              <a:extLst>
                <a:ext uri="{FF2B5EF4-FFF2-40B4-BE49-F238E27FC236}">
                  <a16:creationId xmlns:a16="http://schemas.microsoft.com/office/drawing/2014/main" id="{DF574503-7E06-DF4C-630F-9D0C1CCCAA0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992" y="3734904"/>
              <a:ext cx="932520" cy="1027355"/>
            </a:xfrm>
            <a:prstGeom prst="rect">
              <a:avLst/>
            </a:prstGeom>
          </p:spPr>
        </p:pic>
      </p:grpSp>
      <p:grpSp>
        <p:nvGrpSpPr>
          <p:cNvPr id="46" name="object 33">
            <a:extLst>
              <a:ext uri="{FF2B5EF4-FFF2-40B4-BE49-F238E27FC236}">
                <a16:creationId xmlns:a16="http://schemas.microsoft.com/office/drawing/2014/main" id="{00055516-4B91-8D9B-0CA8-9C027CB7825E}"/>
              </a:ext>
            </a:extLst>
          </p:cNvPr>
          <p:cNvGrpSpPr/>
          <p:nvPr/>
        </p:nvGrpSpPr>
        <p:grpSpPr>
          <a:xfrm>
            <a:off x="2841863" y="3352326"/>
            <a:ext cx="4851711" cy="1188038"/>
            <a:chOff x="1410628" y="3153543"/>
            <a:chExt cx="4851711" cy="1188038"/>
          </a:xfrm>
        </p:grpSpPr>
        <p:pic>
          <p:nvPicPr>
            <p:cNvPr id="47" name="object 34">
              <a:extLst>
                <a:ext uri="{FF2B5EF4-FFF2-40B4-BE49-F238E27FC236}">
                  <a16:creationId xmlns:a16="http://schemas.microsoft.com/office/drawing/2014/main" id="{E192ECEB-C7D1-4AC4-CC45-177D153320F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0628" y="3707080"/>
              <a:ext cx="217168" cy="85725"/>
            </a:xfrm>
            <a:prstGeom prst="rect">
              <a:avLst/>
            </a:prstGeom>
          </p:spPr>
        </p:pic>
        <p:sp>
          <p:nvSpPr>
            <p:cNvPr id="48" name="object 35">
              <a:extLst>
                <a:ext uri="{FF2B5EF4-FFF2-40B4-BE49-F238E27FC236}">
                  <a16:creationId xmlns:a16="http://schemas.microsoft.com/office/drawing/2014/main" id="{1AC531F2-F0CE-B105-2DE0-59ED962C1535}"/>
                </a:ext>
              </a:extLst>
            </p:cNvPr>
            <p:cNvSpPr/>
            <p:nvPr/>
          </p:nvSpPr>
          <p:spPr>
            <a:xfrm>
              <a:off x="4737336" y="3153543"/>
              <a:ext cx="1525003" cy="1188038"/>
            </a:xfrm>
            <a:custGeom>
              <a:avLst/>
              <a:gdLst/>
              <a:ahLst/>
              <a:cxnLst/>
              <a:rect l="l" t="t" r="r" b="b"/>
              <a:pathLst>
                <a:path w="4590415" h="2734945">
                  <a:moveTo>
                    <a:pt x="0" y="0"/>
                  </a:moveTo>
                  <a:lnTo>
                    <a:pt x="4590047" y="0"/>
                  </a:lnTo>
                  <a:lnTo>
                    <a:pt x="4590047" y="2734819"/>
                  </a:lnTo>
                  <a:lnTo>
                    <a:pt x="0" y="273481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432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1" name="文本框 33">
            <a:extLst>
              <a:ext uri="{FF2B5EF4-FFF2-40B4-BE49-F238E27FC236}">
                <a16:creationId xmlns:a16="http://schemas.microsoft.com/office/drawing/2014/main" id="{32704BA5-FF28-6306-8825-0A767F7AB0FC}"/>
              </a:ext>
            </a:extLst>
          </p:cNvPr>
          <p:cNvSpPr txBox="1"/>
          <p:nvPr/>
        </p:nvSpPr>
        <p:spPr>
          <a:xfrm>
            <a:off x="1687531" y="2771269"/>
            <a:ext cx="1278791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CD73BF-96FB-715B-A7AD-0C99F7FF6EF7}"/>
              </a:ext>
            </a:extLst>
          </p:cNvPr>
          <p:cNvSpPr/>
          <p:nvPr/>
        </p:nvSpPr>
        <p:spPr>
          <a:xfrm>
            <a:off x="1672168" y="2771269"/>
            <a:ext cx="1164983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文本框 33">
            <a:extLst>
              <a:ext uri="{FF2B5EF4-FFF2-40B4-BE49-F238E27FC236}">
                <a16:creationId xmlns:a16="http://schemas.microsoft.com/office/drawing/2014/main" id="{F8461F1C-6511-D1C3-EE80-21962176937F}"/>
              </a:ext>
            </a:extLst>
          </p:cNvPr>
          <p:cNvSpPr txBox="1"/>
          <p:nvPr/>
        </p:nvSpPr>
        <p:spPr>
          <a:xfrm>
            <a:off x="3073876" y="2720237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图神经网络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B85BFB0-78D9-0E45-157E-7A9DF34B976A}"/>
              </a:ext>
            </a:extLst>
          </p:cNvPr>
          <p:cNvSpPr/>
          <p:nvPr/>
        </p:nvSpPr>
        <p:spPr>
          <a:xfrm>
            <a:off x="3076719" y="2764640"/>
            <a:ext cx="1189034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0CC765C-8CFC-15C1-1452-C4CB3EC1BC1E}"/>
              </a:ext>
            </a:extLst>
          </p:cNvPr>
          <p:cNvSpPr/>
          <p:nvPr/>
        </p:nvSpPr>
        <p:spPr>
          <a:xfrm>
            <a:off x="4563356" y="2771270"/>
            <a:ext cx="1416743" cy="23612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文本框 33">
            <a:extLst>
              <a:ext uri="{FF2B5EF4-FFF2-40B4-BE49-F238E27FC236}">
                <a16:creationId xmlns:a16="http://schemas.microsoft.com/office/drawing/2014/main" id="{8416BDAD-725B-867E-23F7-8434F54FE3D7}"/>
              </a:ext>
            </a:extLst>
          </p:cNvPr>
          <p:cNvSpPr txBox="1"/>
          <p:nvPr/>
        </p:nvSpPr>
        <p:spPr>
          <a:xfrm>
            <a:off x="4695319" y="2713344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节点嵌入</a:t>
            </a:r>
          </a:p>
        </p:txBody>
      </p:sp>
      <p:sp>
        <p:nvSpPr>
          <p:cNvPr id="63" name="object 7">
            <a:extLst>
              <a:ext uri="{FF2B5EF4-FFF2-40B4-BE49-F238E27FC236}">
                <a16:creationId xmlns:a16="http://schemas.microsoft.com/office/drawing/2014/main" id="{7FD87C12-BE98-2B89-4D6A-6AF4AF105DBA}"/>
              </a:ext>
            </a:extLst>
          </p:cNvPr>
          <p:cNvSpPr txBox="1"/>
          <p:nvPr/>
        </p:nvSpPr>
        <p:spPr>
          <a:xfrm>
            <a:off x="7873086" y="3435153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输出</a:t>
            </a:r>
            <a:r>
              <a:rPr lang="en-SG" sz="2000" b="1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</a:t>
            </a: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4" name="object 11">
            <a:extLst>
              <a:ext uri="{FF2B5EF4-FFF2-40B4-BE49-F238E27FC236}">
                <a16:creationId xmlns:a16="http://schemas.microsoft.com/office/drawing/2014/main" id="{8B16294E-F5E9-F0B4-80A8-082B3289E425}"/>
              </a:ext>
            </a:extLst>
          </p:cNvPr>
          <p:cNvSpPr txBox="1"/>
          <p:nvPr/>
        </p:nvSpPr>
        <p:spPr>
          <a:xfrm>
            <a:off x="8648023" y="4978822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损失函数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5" name="object 7">
            <a:extLst>
              <a:ext uri="{FF2B5EF4-FFF2-40B4-BE49-F238E27FC236}">
                <a16:creationId xmlns:a16="http://schemas.microsoft.com/office/drawing/2014/main" id="{032B8308-EED5-8C16-CD3D-9A14A741F6CC}"/>
              </a:ext>
            </a:extLst>
          </p:cNvPr>
          <p:cNvSpPr txBox="1"/>
          <p:nvPr/>
        </p:nvSpPr>
        <p:spPr>
          <a:xfrm>
            <a:off x="9473727" y="3430059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en-SG" sz="2000" b="1" spc="-1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目标标签</a:t>
            </a: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436927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3B76E-6FFA-2B1F-A0AC-E4511553A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92AA3B1-EDBA-2AD1-1A3C-743AC0C80B69}"/>
              </a:ext>
            </a:extLst>
          </p:cNvPr>
          <p:cNvSpPr txBox="1"/>
          <p:nvPr/>
        </p:nvSpPr>
        <p:spPr>
          <a:xfrm>
            <a:off x="350439" y="120418"/>
            <a:ext cx="3782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图神经网络：预测流程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10AC8ED2-C486-B654-8A7C-9F05CBC6E565}"/>
              </a:ext>
            </a:extLst>
          </p:cNvPr>
          <p:cNvSpPr txBox="1"/>
          <p:nvPr/>
        </p:nvSpPr>
        <p:spPr>
          <a:xfrm>
            <a:off x="8033302" y="2346889"/>
            <a:ext cx="2281796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节点级预测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79234-192B-A0BA-39B4-E43CBDBDE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698" y="2321878"/>
            <a:ext cx="3874604" cy="45361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5F6AC59E-4B42-EEB1-FDD9-8FBECC5D528D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51826" cy="126810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核心思想：不同的任务层级需要不同的预测头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在一个</a:t>
                </a:r>
                <a14:m>
                  <m:oMath xmlns:m="http://schemas.openxmlformats.org/officeDocument/2006/math">
                    <m:r>
                      <a:rPr lang="en-US" altLang="zh-CN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𝐾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层的</a:t>
                </a:r>
                <a:r>
                  <a:rPr lang="en-SG" altLang="zh-CN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</a:t>
                </a: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中，每个节点的感受野为其</a:t>
                </a:r>
                <a14:m>
                  <m:oMath xmlns:m="http://schemas.openxmlformats.org/officeDocument/2006/math">
                    <m:r>
                      <a:rPr lang="en-US" altLang="zh-CN" sz="2600" i="1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𝐾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跳邻居的集合</a:t>
                </a: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5F6AC59E-4B42-EEB1-FDD9-8FBECC5D5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51826" cy="1268104"/>
              </a:xfrm>
              <a:prstGeom prst="rect">
                <a:avLst/>
              </a:prstGeom>
              <a:blipFill>
                <a:blip r:embed="rId4"/>
                <a:stretch>
                  <a:fillRect l="-1082" b="-10891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33">
            <a:extLst>
              <a:ext uri="{FF2B5EF4-FFF2-40B4-BE49-F238E27FC236}">
                <a16:creationId xmlns:a16="http://schemas.microsoft.com/office/drawing/2014/main" id="{71A0EEA9-4A91-78EA-0C06-4DC324286601}"/>
              </a:ext>
            </a:extLst>
          </p:cNvPr>
          <p:cNvSpPr txBox="1"/>
          <p:nvPr/>
        </p:nvSpPr>
        <p:spPr>
          <a:xfrm>
            <a:off x="8033302" y="4984072"/>
            <a:ext cx="2281796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边级预测</a:t>
            </a:r>
            <a:endParaRPr lang="zh-CN" altLang="en-SG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6" name="文本框 33">
            <a:extLst>
              <a:ext uri="{FF2B5EF4-FFF2-40B4-BE49-F238E27FC236}">
                <a16:creationId xmlns:a16="http://schemas.microsoft.com/office/drawing/2014/main" id="{D2F9358F-F024-F552-CA53-7901D82F38EE}"/>
              </a:ext>
            </a:extLst>
          </p:cNvPr>
          <p:cNvSpPr txBox="1"/>
          <p:nvPr/>
        </p:nvSpPr>
        <p:spPr>
          <a:xfrm>
            <a:off x="2083076" y="4180547"/>
            <a:ext cx="2281796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图级预测</a:t>
            </a:r>
            <a:endParaRPr lang="zh-CN" altLang="en-SG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404740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41274-D3A2-6348-27E1-335C18598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0902F86-7B43-458E-54AB-35D8D495DF70}"/>
              </a:ext>
            </a:extLst>
          </p:cNvPr>
          <p:cNvSpPr txBox="1"/>
          <p:nvPr/>
        </p:nvSpPr>
        <p:spPr>
          <a:xfrm>
            <a:off x="350439" y="120418"/>
            <a:ext cx="6320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预测头（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Prediction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Head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节点级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005AC717-D47E-8251-6B07-E1485F9DC1B4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733013" cy="573477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节点级预测</a:t>
                </a:r>
                <a:r>
                  <a:rPr lang="zh-CN" altLang="en-SG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我们可以直接使用节点表示进行预测！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经过 </a:t>
                </a:r>
                <a:r>
                  <a:rPr lang="en-SG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计算后，我们得到了维度为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𝑑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的节点嵌入：</a:t>
                </a:r>
                <a:endParaRPr lang="en-SG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</m:oMath>
                  </m:oMathPara>
                </a14:m>
                <a:endParaRPr lang="en-SG" altLang="zh-CN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假设我们要进行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分类或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维回归预测：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分类任务： 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个类别中进行分类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回归任务： 对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个目标值进行回归</a:t>
                </a:r>
                <a:endParaRPr lang="en-SG" altLang="zh-CN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预测过程如下：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𝑯𝒆𝒂𝒅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𝒏𝒐𝒅𝒆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𝑳𝒊𝒏𝒆𝒂𝒓</m:t>
                      </m:r>
                      <m:d>
                        <m:dPr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sSubSup>
                        <m:sSubSupPr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altLang="zh-CN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将节点嵌入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d>
                          <m:dPr>
                            <m:ctrlP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</m:sup>
                    </m:sSubSup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映射为预测结果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sup>
                    </m:sSup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以计算损失函数</a:t>
                </a: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005AC717-D47E-8251-6B07-E1485F9D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733013" cy="5734775"/>
              </a:xfrm>
              <a:prstGeom prst="rect">
                <a:avLst/>
              </a:prstGeom>
              <a:blipFill>
                <a:blip r:embed="rId3"/>
                <a:stretch>
                  <a:fillRect l="-973" b="-154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03687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5222A-0BA8-9485-1B18-C7CB1786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35DACDF-B0D6-6E69-6A22-42E53E0973A5}"/>
              </a:ext>
            </a:extLst>
          </p:cNvPr>
          <p:cNvSpPr txBox="1"/>
          <p:nvPr/>
        </p:nvSpPr>
        <p:spPr>
          <a:xfrm>
            <a:off x="350439" y="120418"/>
            <a:ext cx="5961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预测头（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Prediction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Head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）：边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A4F29EF0-D292-A79E-ED64-7AC426179BE8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31906" cy="59305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边级预测</a:t>
                </a:r>
                <a:r>
                  <a:rPr lang="zh-CN" altLang="en-SG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使用一对节点表示进行预测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假设我们要进行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类预测任务</a:t>
                </a:r>
                <a:endParaRPr lang="en-SG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预测过程如下：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𝒖𝒗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𝑯𝒆𝒂𝒅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𝒆𝒅𝒈𝒆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</m:oMath>
                  </m:oMathPara>
                </a14:m>
                <a:endParaRPr lang="en-SG" altLang="zh-CN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SG" sz="2400" b="1" dirty="0">
                    <a:solidFill>
                      <a:schemeClr val="tx1"/>
                    </a:solidFill>
                  </a:rPr>
                  <a:t>为</a:t>
                </a:r>
                <a:r>
                  <a:rPr lang="zh-CN" altLang="en-US" sz="2400" b="1" dirty="0">
                    <a:solidFill>
                      <a:schemeClr val="tx1"/>
                    </a:solidFill>
                  </a:rPr>
                  <a:t>任意</a:t>
                </a:r>
                <a:r>
                  <a:rPr lang="zh-CN" altLang="en-US" sz="2400" b="1" dirty="0"/>
                  <a:t>大小时，实现方案：</a:t>
                </a:r>
                <a:endParaRPr lang="en-SG" altLang="zh-CN" sz="2400" b="1" dirty="0">
                  <a:solidFill>
                    <a:schemeClr val="tx1"/>
                  </a:solidFill>
                </a:endParaRPr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𝒖𝒗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𝑳𝒊𝒏𝒆𝒂𝒓</m:t>
                      </m:r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𝑪𝒐𝒏𝒄𝒂𝒕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altLang="zh-CN" sz="2400" b="1" dirty="0">
                  <a:solidFill>
                    <a:schemeClr val="tx1"/>
                  </a:solidFill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  <m:r>
                      <a:rPr lang="en-US" altLang="zh-CN" sz="2400" b="1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=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1</m:t>
                    </m:r>
                  </m:oMath>
                </a14:m>
                <a:r>
                  <a:rPr lang="zh-CN" altLang="en-US" sz="2400" b="1" dirty="0"/>
                  <a:t>，实现方案：</a:t>
                </a:r>
                <a:endParaRPr lang="en-SG" altLang="zh-CN" sz="2400" b="1" dirty="0"/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𝒖𝒗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sSubSup>
                        <m:sSubSupPr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altLang="zh-CN" sz="2400" b="1" dirty="0">
                  <a:solidFill>
                    <a:schemeClr val="tx1"/>
                  </a:solidFill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endParaRPr lang="zh-CN" altLang="en-US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A4F29EF0-D292-A79E-ED64-7AC426179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31906" cy="5930598"/>
              </a:xfrm>
              <a:prstGeom prst="rect">
                <a:avLst/>
              </a:prstGeom>
              <a:blipFill>
                <a:blip r:embed="rId3"/>
                <a:stretch>
                  <a:fillRect l="-108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9FABA624-EB4D-8BD7-2179-F56ACD9AE6BE}"/>
              </a:ext>
            </a:extLst>
          </p:cNvPr>
          <p:cNvGrpSpPr/>
          <p:nvPr/>
        </p:nvGrpSpPr>
        <p:grpSpPr>
          <a:xfrm>
            <a:off x="9480768" y="1627719"/>
            <a:ext cx="1718030" cy="1649730"/>
            <a:chOff x="3616681" y="3715467"/>
            <a:chExt cx="1718030" cy="1649730"/>
          </a:xfrm>
        </p:grpSpPr>
        <p:grpSp>
          <p:nvGrpSpPr>
            <p:cNvPr id="9" name="object 9">
              <a:extLst>
                <a:ext uri="{FF2B5EF4-FFF2-40B4-BE49-F238E27FC236}">
                  <a16:creationId xmlns:a16="http://schemas.microsoft.com/office/drawing/2014/main" id="{C471ECAF-6917-1959-F144-6ABFDF7336AF}"/>
                </a:ext>
              </a:extLst>
            </p:cNvPr>
            <p:cNvGrpSpPr/>
            <p:nvPr/>
          </p:nvGrpSpPr>
          <p:grpSpPr>
            <a:xfrm>
              <a:off x="3791661" y="3715467"/>
              <a:ext cx="1543050" cy="1649730"/>
              <a:chOff x="3791661" y="3715467"/>
              <a:chExt cx="1543050" cy="1649730"/>
            </a:xfrm>
          </p:grpSpPr>
          <p:pic>
            <p:nvPicPr>
              <p:cNvPr id="14" name="object 10">
                <a:extLst>
                  <a:ext uri="{FF2B5EF4-FFF2-40B4-BE49-F238E27FC236}">
                    <a16:creationId xmlns:a16="http://schemas.microsoft.com/office/drawing/2014/main" id="{80AD8451-A419-33F7-B1DC-C5E79338215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791661" y="3715467"/>
                <a:ext cx="1542480" cy="1409687"/>
              </a:xfrm>
              <a:prstGeom prst="rect">
                <a:avLst/>
              </a:prstGeom>
            </p:spPr>
          </p:pic>
          <p:sp>
            <p:nvSpPr>
              <p:cNvPr id="15" name="object 11">
                <a:extLst>
                  <a:ext uri="{FF2B5EF4-FFF2-40B4-BE49-F238E27FC236}">
                    <a16:creationId xmlns:a16="http://schemas.microsoft.com/office/drawing/2014/main" id="{4B210506-77DF-7587-7464-2A641E67DF36}"/>
                  </a:ext>
                </a:extLst>
              </p:cNvPr>
              <p:cNvSpPr/>
              <p:nvPr/>
            </p:nvSpPr>
            <p:spPr>
              <a:xfrm>
                <a:off x="4840644" y="5054648"/>
                <a:ext cx="84455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84454" h="297814">
                    <a:moveTo>
                      <a:pt x="84410" y="0"/>
                    </a:moveTo>
                    <a:lnTo>
                      <a:pt x="0" y="0"/>
                    </a:lnTo>
                    <a:lnTo>
                      <a:pt x="0" y="297542"/>
                    </a:lnTo>
                    <a:lnTo>
                      <a:pt x="84410" y="297542"/>
                    </a:lnTo>
                    <a:lnTo>
                      <a:pt x="84410" y="0"/>
                    </a:lnTo>
                    <a:close/>
                  </a:path>
                </a:pathLst>
              </a:custGeom>
              <a:solidFill>
                <a:srgbClr val="F0A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2">
                <a:extLst>
                  <a:ext uri="{FF2B5EF4-FFF2-40B4-BE49-F238E27FC236}">
                    <a16:creationId xmlns:a16="http://schemas.microsoft.com/office/drawing/2014/main" id="{478F09A0-4F41-BD4D-DF89-960801ED143E}"/>
                  </a:ext>
                </a:extLst>
              </p:cNvPr>
              <p:cNvSpPr/>
              <p:nvPr/>
            </p:nvSpPr>
            <p:spPr>
              <a:xfrm>
                <a:off x="4840643" y="5054648"/>
                <a:ext cx="84455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84454" h="297814">
                    <a:moveTo>
                      <a:pt x="84411" y="0"/>
                    </a:moveTo>
                    <a:lnTo>
                      <a:pt x="0" y="0"/>
                    </a:lnTo>
                    <a:lnTo>
                      <a:pt x="0" y="297543"/>
                    </a:lnTo>
                    <a:lnTo>
                      <a:pt x="84411" y="297543"/>
                    </a:lnTo>
                    <a:lnTo>
                      <a:pt x="84411" y="0"/>
                    </a:lnTo>
                    <a:close/>
                  </a:path>
                </a:pathLst>
              </a:custGeom>
              <a:ln w="25400">
                <a:solidFill>
                  <a:srgbClr val="B07E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3">
                <a:extLst>
                  <a:ext uri="{FF2B5EF4-FFF2-40B4-BE49-F238E27FC236}">
                    <a16:creationId xmlns:a16="http://schemas.microsoft.com/office/drawing/2014/main" id="{9DAED9E1-17F5-D394-5B94-EA4A866BB192}"/>
                  </a:ext>
                </a:extLst>
              </p:cNvPr>
              <p:cNvSpPr/>
              <p:nvPr/>
            </p:nvSpPr>
            <p:spPr>
              <a:xfrm>
                <a:off x="3945766" y="4872193"/>
                <a:ext cx="636270" cy="153035"/>
              </a:xfrm>
              <a:custGeom>
                <a:avLst/>
                <a:gdLst/>
                <a:ahLst/>
                <a:cxnLst/>
                <a:rect l="l" t="t" r="r" b="b"/>
                <a:pathLst>
                  <a:path w="636270" h="153035">
                    <a:moveTo>
                      <a:pt x="22407" y="0"/>
                    </a:moveTo>
                    <a:lnTo>
                      <a:pt x="14678" y="0"/>
                    </a:lnTo>
                    <a:lnTo>
                      <a:pt x="7959" y="2863"/>
                    </a:lnTo>
                    <a:lnTo>
                      <a:pt x="2805" y="8037"/>
                    </a:lnTo>
                    <a:lnTo>
                      <a:pt x="76" y="14684"/>
                    </a:lnTo>
                    <a:lnTo>
                      <a:pt x="0" y="22599"/>
                    </a:lnTo>
                    <a:lnTo>
                      <a:pt x="2863" y="29318"/>
                    </a:lnTo>
                    <a:lnTo>
                      <a:pt x="8037" y="34472"/>
                    </a:lnTo>
                    <a:lnTo>
                      <a:pt x="15073" y="37351"/>
                    </a:lnTo>
                    <a:lnTo>
                      <a:pt x="22479" y="37351"/>
                    </a:lnTo>
                    <a:lnTo>
                      <a:pt x="29233" y="34472"/>
                    </a:lnTo>
                    <a:lnTo>
                      <a:pt x="34438" y="29318"/>
                    </a:lnTo>
                    <a:lnTo>
                      <a:pt x="37238" y="22599"/>
                    </a:lnTo>
                    <a:lnTo>
                      <a:pt x="37314" y="14684"/>
                    </a:lnTo>
                    <a:lnTo>
                      <a:pt x="34481" y="8037"/>
                    </a:lnTo>
                    <a:lnTo>
                      <a:pt x="29329" y="2863"/>
                    </a:lnTo>
                    <a:lnTo>
                      <a:pt x="22407" y="0"/>
                    </a:lnTo>
                    <a:close/>
                  </a:path>
                  <a:path w="636270" h="153035">
                    <a:moveTo>
                      <a:pt x="97268" y="14420"/>
                    </a:moveTo>
                    <a:lnTo>
                      <a:pt x="89539" y="14420"/>
                    </a:lnTo>
                    <a:lnTo>
                      <a:pt x="82821" y="17284"/>
                    </a:lnTo>
                    <a:lnTo>
                      <a:pt x="77666" y="22457"/>
                    </a:lnTo>
                    <a:lnTo>
                      <a:pt x="74938" y="29105"/>
                    </a:lnTo>
                    <a:lnTo>
                      <a:pt x="74862" y="37020"/>
                    </a:lnTo>
                    <a:lnTo>
                      <a:pt x="77725" y="43738"/>
                    </a:lnTo>
                    <a:lnTo>
                      <a:pt x="82899" y="48892"/>
                    </a:lnTo>
                    <a:lnTo>
                      <a:pt x="89934" y="51772"/>
                    </a:lnTo>
                    <a:lnTo>
                      <a:pt x="97341" y="51772"/>
                    </a:lnTo>
                    <a:lnTo>
                      <a:pt x="104097" y="48892"/>
                    </a:lnTo>
                    <a:lnTo>
                      <a:pt x="109301" y="43738"/>
                    </a:lnTo>
                    <a:lnTo>
                      <a:pt x="112099" y="37020"/>
                    </a:lnTo>
                    <a:lnTo>
                      <a:pt x="112176" y="29105"/>
                    </a:lnTo>
                    <a:lnTo>
                      <a:pt x="109343" y="22457"/>
                    </a:lnTo>
                    <a:lnTo>
                      <a:pt x="104191" y="17284"/>
                    </a:lnTo>
                    <a:lnTo>
                      <a:pt x="97268" y="14420"/>
                    </a:lnTo>
                    <a:close/>
                  </a:path>
                  <a:path w="636270" h="153035">
                    <a:moveTo>
                      <a:pt x="172131" y="28840"/>
                    </a:moveTo>
                    <a:lnTo>
                      <a:pt x="164402" y="28840"/>
                    </a:lnTo>
                    <a:lnTo>
                      <a:pt x="157683" y="31703"/>
                    </a:lnTo>
                    <a:lnTo>
                      <a:pt x="152529" y="36877"/>
                    </a:lnTo>
                    <a:lnTo>
                      <a:pt x="149800" y="43525"/>
                    </a:lnTo>
                    <a:lnTo>
                      <a:pt x="149724" y="51439"/>
                    </a:lnTo>
                    <a:lnTo>
                      <a:pt x="152587" y="58157"/>
                    </a:lnTo>
                    <a:lnTo>
                      <a:pt x="157760" y="63312"/>
                    </a:lnTo>
                    <a:lnTo>
                      <a:pt x="164796" y="66192"/>
                    </a:lnTo>
                    <a:lnTo>
                      <a:pt x="172202" y="66192"/>
                    </a:lnTo>
                    <a:lnTo>
                      <a:pt x="178960" y="63312"/>
                    </a:lnTo>
                    <a:lnTo>
                      <a:pt x="184164" y="58157"/>
                    </a:lnTo>
                    <a:lnTo>
                      <a:pt x="186963" y="51439"/>
                    </a:lnTo>
                    <a:lnTo>
                      <a:pt x="187039" y="43525"/>
                    </a:lnTo>
                    <a:lnTo>
                      <a:pt x="184205" y="36877"/>
                    </a:lnTo>
                    <a:lnTo>
                      <a:pt x="179052" y="31703"/>
                    </a:lnTo>
                    <a:lnTo>
                      <a:pt x="172131" y="28840"/>
                    </a:lnTo>
                    <a:close/>
                  </a:path>
                  <a:path w="636270" h="153035">
                    <a:moveTo>
                      <a:pt x="246991" y="43260"/>
                    </a:moveTo>
                    <a:lnTo>
                      <a:pt x="239264" y="43260"/>
                    </a:lnTo>
                    <a:lnTo>
                      <a:pt x="232546" y="46123"/>
                    </a:lnTo>
                    <a:lnTo>
                      <a:pt x="227391" y="51297"/>
                    </a:lnTo>
                    <a:lnTo>
                      <a:pt x="224661" y="57946"/>
                    </a:lnTo>
                    <a:lnTo>
                      <a:pt x="224585" y="65859"/>
                    </a:lnTo>
                    <a:lnTo>
                      <a:pt x="227448" y="72578"/>
                    </a:lnTo>
                    <a:lnTo>
                      <a:pt x="232622" y="77732"/>
                    </a:lnTo>
                    <a:lnTo>
                      <a:pt x="239657" y="80612"/>
                    </a:lnTo>
                    <a:lnTo>
                      <a:pt x="247064" y="80612"/>
                    </a:lnTo>
                    <a:lnTo>
                      <a:pt x="253822" y="77732"/>
                    </a:lnTo>
                    <a:lnTo>
                      <a:pt x="259025" y="72578"/>
                    </a:lnTo>
                    <a:lnTo>
                      <a:pt x="261824" y="65859"/>
                    </a:lnTo>
                    <a:lnTo>
                      <a:pt x="261900" y="57946"/>
                    </a:lnTo>
                    <a:lnTo>
                      <a:pt x="259066" y="51297"/>
                    </a:lnTo>
                    <a:lnTo>
                      <a:pt x="253914" y="46123"/>
                    </a:lnTo>
                    <a:lnTo>
                      <a:pt x="246991" y="43260"/>
                    </a:lnTo>
                    <a:close/>
                  </a:path>
                  <a:path w="636270" h="153035">
                    <a:moveTo>
                      <a:pt x="321855" y="57680"/>
                    </a:moveTo>
                    <a:lnTo>
                      <a:pt x="314126" y="57680"/>
                    </a:lnTo>
                    <a:lnTo>
                      <a:pt x="307407" y="60543"/>
                    </a:lnTo>
                    <a:lnTo>
                      <a:pt x="302253" y="65717"/>
                    </a:lnTo>
                    <a:lnTo>
                      <a:pt x="299523" y="72366"/>
                    </a:lnTo>
                    <a:lnTo>
                      <a:pt x="299447" y="80279"/>
                    </a:lnTo>
                    <a:lnTo>
                      <a:pt x="302310" y="86997"/>
                    </a:lnTo>
                    <a:lnTo>
                      <a:pt x="307484" y="92152"/>
                    </a:lnTo>
                    <a:lnTo>
                      <a:pt x="314520" y="95032"/>
                    </a:lnTo>
                    <a:lnTo>
                      <a:pt x="321926" y="95032"/>
                    </a:lnTo>
                    <a:lnTo>
                      <a:pt x="328684" y="92152"/>
                    </a:lnTo>
                    <a:lnTo>
                      <a:pt x="333887" y="86997"/>
                    </a:lnTo>
                    <a:lnTo>
                      <a:pt x="336686" y="80279"/>
                    </a:lnTo>
                    <a:lnTo>
                      <a:pt x="336762" y="72366"/>
                    </a:lnTo>
                    <a:lnTo>
                      <a:pt x="333929" y="65717"/>
                    </a:lnTo>
                    <a:lnTo>
                      <a:pt x="328776" y="60543"/>
                    </a:lnTo>
                    <a:lnTo>
                      <a:pt x="321855" y="57680"/>
                    </a:lnTo>
                    <a:close/>
                  </a:path>
                  <a:path w="636270" h="153035">
                    <a:moveTo>
                      <a:pt x="396717" y="72101"/>
                    </a:moveTo>
                    <a:lnTo>
                      <a:pt x="388986" y="72101"/>
                    </a:lnTo>
                    <a:lnTo>
                      <a:pt x="382268" y="74965"/>
                    </a:lnTo>
                    <a:lnTo>
                      <a:pt x="377114" y="80139"/>
                    </a:lnTo>
                    <a:lnTo>
                      <a:pt x="374386" y="86784"/>
                    </a:lnTo>
                    <a:lnTo>
                      <a:pt x="374309" y="94701"/>
                    </a:lnTo>
                    <a:lnTo>
                      <a:pt x="377173" y="101419"/>
                    </a:lnTo>
                    <a:lnTo>
                      <a:pt x="382347" y="106573"/>
                    </a:lnTo>
                    <a:lnTo>
                      <a:pt x="389383" y="109453"/>
                    </a:lnTo>
                    <a:lnTo>
                      <a:pt x="396788" y="109453"/>
                    </a:lnTo>
                    <a:lnTo>
                      <a:pt x="403543" y="106573"/>
                    </a:lnTo>
                    <a:lnTo>
                      <a:pt x="408748" y="101419"/>
                    </a:lnTo>
                    <a:lnTo>
                      <a:pt x="411547" y="94701"/>
                    </a:lnTo>
                    <a:lnTo>
                      <a:pt x="411624" y="86784"/>
                    </a:lnTo>
                    <a:lnTo>
                      <a:pt x="408791" y="80139"/>
                    </a:lnTo>
                    <a:lnTo>
                      <a:pt x="403638" y="74965"/>
                    </a:lnTo>
                    <a:lnTo>
                      <a:pt x="396717" y="72101"/>
                    </a:lnTo>
                    <a:close/>
                  </a:path>
                  <a:path w="636270" h="153035">
                    <a:moveTo>
                      <a:pt x="471577" y="86521"/>
                    </a:moveTo>
                    <a:lnTo>
                      <a:pt x="463848" y="86521"/>
                    </a:lnTo>
                    <a:lnTo>
                      <a:pt x="457130" y="89385"/>
                    </a:lnTo>
                    <a:lnTo>
                      <a:pt x="451976" y="94559"/>
                    </a:lnTo>
                    <a:lnTo>
                      <a:pt x="449248" y="101204"/>
                    </a:lnTo>
                    <a:lnTo>
                      <a:pt x="449171" y="109122"/>
                    </a:lnTo>
                    <a:lnTo>
                      <a:pt x="452035" y="115840"/>
                    </a:lnTo>
                    <a:lnTo>
                      <a:pt x="457209" y="120994"/>
                    </a:lnTo>
                    <a:lnTo>
                      <a:pt x="464245" y="123873"/>
                    </a:lnTo>
                    <a:lnTo>
                      <a:pt x="471651" y="123873"/>
                    </a:lnTo>
                    <a:lnTo>
                      <a:pt x="478404" y="120994"/>
                    </a:lnTo>
                    <a:lnTo>
                      <a:pt x="483609" y="115840"/>
                    </a:lnTo>
                    <a:lnTo>
                      <a:pt x="486409" y="109122"/>
                    </a:lnTo>
                    <a:lnTo>
                      <a:pt x="486486" y="101204"/>
                    </a:lnTo>
                    <a:lnTo>
                      <a:pt x="483653" y="94559"/>
                    </a:lnTo>
                    <a:lnTo>
                      <a:pt x="478500" y="89385"/>
                    </a:lnTo>
                    <a:lnTo>
                      <a:pt x="471577" y="86521"/>
                    </a:lnTo>
                    <a:close/>
                  </a:path>
                  <a:path w="636270" h="153035">
                    <a:moveTo>
                      <a:pt x="546440" y="100941"/>
                    </a:moveTo>
                    <a:lnTo>
                      <a:pt x="538709" y="100941"/>
                    </a:lnTo>
                    <a:lnTo>
                      <a:pt x="531992" y="103805"/>
                    </a:lnTo>
                    <a:lnTo>
                      <a:pt x="526838" y="108979"/>
                    </a:lnTo>
                    <a:lnTo>
                      <a:pt x="524110" y="115625"/>
                    </a:lnTo>
                    <a:lnTo>
                      <a:pt x="524033" y="123542"/>
                    </a:lnTo>
                    <a:lnTo>
                      <a:pt x="526897" y="130260"/>
                    </a:lnTo>
                    <a:lnTo>
                      <a:pt x="532072" y="135414"/>
                    </a:lnTo>
                    <a:lnTo>
                      <a:pt x="539107" y="138293"/>
                    </a:lnTo>
                    <a:lnTo>
                      <a:pt x="546511" y="138293"/>
                    </a:lnTo>
                    <a:lnTo>
                      <a:pt x="553266" y="135414"/>
                    </a:lnTo>
                    <a:lnTo>
                      <a:pt x="558471" y="130260"/>
                    </a:lnTo>
                    <a:lnTo>
                      <a:pt x="561271" y="123542"/>
                    </a:lnTo>
                    <a:lnTo>
                      <a:pt x="561347" y="115625"/>
                    </a:lnTo>
                    <a:lnTo>
                      <a:pt x="558514" y="108979"/>
                    </a:lnTo>
                    <a:lnTo>
                      <a:pt x="553362" y="103805"/>
                    </a:lnTo>
                    <a:lnTo>
                      <a:pt x="546440" y="100941"/>
                    </a:lnTo>
                    <a:close/>
                  </a:path>
                  <a:path w="636270" h="153035">
                    <a:moveTo>
                      <a:pt x="621303" y="115362"/>
                    </a:moveTo>
                    <a:lnTo>
                      <a:pt x="613569" y="115362"/>
                    </a:lnTo>
                    <a:lnTo>
                      <a:pt x="606851" y="118227"/>
                    </a:lnTo>
                    <a:lnTo>
                      <a:pt x="601698" y="123402"/>
                    </a:lnTo>
                    <a:lnTo>
                      <a:pt x="598974" y="130042"/>
                    </a:lnTo>
                    <a:lnTo>
                      <a:pt x="598896" y="137965"/>
                    </a:lnTo>
                    <a:lnTo>
                      <a:pt x="601761" y="144682"/>
                    </a:lnTo>
                    <a:lnTo>
                      <a:pt x="606935" y="149836"/>
                    </a:lnTo>
                    <a:lnTo>
                      <a:pt x="613972" y="152714"/>
                    </a:lnTo>
                    <a:lnTo>
                      <a:pt x="621374" y="152714"/>
                    </a:lnTo>
                    <a:lnTo>
                      <a:pt x="628123" y="149836"/>
                    </a:lnTo>
                    <a:lnTo>
                      <a:pt x="633330" y="144682"/>
                    </a:lnTo>
                    <a:lnTo>
                      <a:pt x="636131" y="137965"/>
                    </a:lnTo>
                    <a:lnTo>
                      <a:pt x="636209" y="130042"/>
                    </a:lnTo>
                    <a:lnTo>
                      <a:pt x="633377" y="123402"/>
                    </a:lnTo>
                    <a:lnTo>
                      <a:pt x="628225" y="118227"/>
                    </a:lnTo>
                    <a:lnTo>
                      <a:pt x="621303" y="115362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14">
              <a:extLst>
                <a:ext uri="{FF2B5EF4-FFF2-40B4-BE49-F238E27FC236}">
                  <a16:creationId xmlns:a16="http://schemas.microsoft.com/office/drawing/2014/main" id="{FAB83741-C1ED-87A0-A550-2FF7A63B20BB}"/>
                </a:ext>
              </a:extLst>
            </p:cNvPr>
            <p:cNvGrpSpPr/>
            <p:nvPr/>
          </p:nvGrpSpPr>
          <p:grpSpPr>
            <a:xfrm>
              <a:off x="3616681" y="4804124"/>
              <a:ext cx="109855" cy="323215"/>
              <a:chOff x="3616681" y="4804124"/>
              <a:chExt cx="109855" cy="323215"/>
            </a:xfrm>
          </p:grpSpPr>
          <p:sp>
            <p:nvSpPr>
              <p:cNvPr id="12" name="object 15">
                <a:extLst>
                  <a:ext uri="{FF2B5EF4-FFF2-40B4-BE49-F238E27FC236}">
                    <a16:creationId xmlns:a16="http://schemas.microsoft.com/office/drawing/2014/main" id="{C59EC25A-4125-3E15-23A3-F8C6CEC69AFB}"/>
                  </a:ext>
                </a:extLst>
              </p:cNvPr>
              <p:cNvSpPr/>
              <p:nvPr/>
            </p:nvSpPr>
            <p:spPr>
              <a:xfrm>
                <a:off x="3629382" y="4816824"/>
                <a:ext cx="84455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84454" h="297814">
                    <a:moveTo>
                      <a:pt x="84410" y="0"/>
                    </a:moveTo>
                    <a:lnTo>
                      <a:pt x="0" y="0"/>
                    </a:lnTo>
                    <a:lnTo>
                      <a:pt x="0" y="297542"/>
                    </a:lnTo>
                    <a:lnTo>
                      <a:pt x="84410" y="297542"/>
                    </a:lnTo>
                    <a:lnTo>
                      <a:pt x="84410" y="0"/>
                    </a:lnTo>
                    <a:close/>
                  </a:path>
                </a:pathLst>
              </a:custGeom>
              <a:solidFill>
                <a:srgbClr val="F0A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6">
                <a:extLst>
                  <a:ext uri="{FF2B5EF4-FFF2-40B4-BE49-F238E27FC236}">
                    <a16:creationId xmlns:a16="http://schemas.microsoft.com/office/drawing/2014/main" id="{A033EEBE-352E-EB5E-1BAA-4A7557084DFD}"/>
                  </a:ext>
                </a:extLst>
              </p:cNvPr>
              <p:cNvSpPr/>
              <p:nvPr/>
            </p:nvSpPr>
            <p:spPr>
              <a:xfrm>
                <a:off x="3629381" y="4816824"/>
                <a:ext cx="84455" cy="297815"/>
              </a:xfrm>
              <a:custGeom>
                <a:avLst/>
                <a:gdLst/>
                <a:ahLst/>
                <a:cxnLst/>
                <a:rect l="l" t="t" r="r" b="b"/>
                <a:pathLst>
                  <a:path w="84454" h="297814">
                    <a:moveTo>
                      <a:pt x="84411" y="0"/>
                    </a:moveTo>
                    <a:lnTo>
                      <a:pt x="0" y="0"/>
                    </a:lnTo>
                    <a:lnTo>
                      <a:pt x="0" y="297543"/>
                    </a:lnTo>
                    <a:lnTo>
                      <a:pt x="84411" y="297543"/>
                    </a:lnTo>
                    <a:lnTo>
                      <a:pt x="84411" y="0"/>
                    </a:lnTo>
                    <a:close/>
                  </a:path>
                </a:pathLst>
              </a:custGeom>
              <a:ln w="25400">
                <a:solidFill>
                  <a:srgbClr val="B07E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FEE15A35-73B9-5D9C-6BC0-E830B2EF6FC3}"/>
                </a:ext>
              </a:extLst>
            </p:cNvPr>
            <p:cNvSpPr txBox="1"/>
            <p:nvPr/>
          </p:nvSpPr>
          <p:spPr>
            <a:xfrm>
              <a:off x="4183377" y="4970779"/>
              <a:ext cx="1282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solidFill>
                    <a:srgbClr val="C00000"/>
                  </a:solidFill>
                  <a:latin typeface="Corbel"/>
                  <a:cs typeface="Corbel"/>
                </a:rPr>
                <a:t>?</a:t>
              </a:r>
              <a:endParaRPr sz="1800" dirty="0">
                <a:latin typeface="Corbel"/>
                <a:cs typeface="Corbel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060204C-D4DB-50B7-2AAF-D419F383F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2775" y="3929606"/>
            <a:ext cx="3166696" cy="9232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642B10C-D8DB-1D0D-0DAB-CAADD688D7E1}"/>
                  </a:ext>
                </a:extLst>
              </p:cNvPr>
              <p:cNvSpPr txBox="1"/>
              <p:nvPr/>
            </p:nvSpPr>
            <p:spPr>
              <a:xfrm>
                <a:off x="8375730" y="4825258"/>
                <a:ext cx="974090" cy="4244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1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642B10C-D8DB-1D0D-0DAB-CAADD688D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730" y="4825258"/>
                <a:ext cx="974090" cy="4244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004DFC-7A0B-5701-EAF9-1045E2B9299A}"/>
                  </a:ext>
                </a:extLst>
              </p:cNvPr>
              <p:cNvSpPr txBox="1"/>
              <p:nvPr/>
            </p:nvSpPr>
            <p:spPr>
              <a:xfrm>
                <a:off x="9073374" y="4839050"/>
                <a:ext cx="974090" cy="4244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004DFC-7A0B-5701-EAF9-1045E2B92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3374" y="4839050"/>
                <a:ext cx="974090" cy="4244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055BD07-0F92-70AC-49E8-40E0F0A87E88}"/>
                  </a:ext>
                </a:extLst>
              </p:cNvPr>
              <p:cNvSpPr txBox="1"/>
              <p:nvPr/>
            </p:nvSpPr>
            <p:spPr>
              <a:xfrm>
                <a:off x="11361953" y="4866621"/>
                <a:ext cx="8796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𝒖𝒗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055BD07-0F92-70AC-49E8-40E0F0A87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1953" y="4866621"/>
                <a:ext cx="879640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73336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A6A47-CB41-A2FF-40AE-F28E900D4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DDC3C0D-08AA-596E-AF63-7D4030595A5D}"/>
              </a:ext>
            </a:extLst>
          </p:cNvPr>
          <p:cNvSpPr txBox="1"/>
          <p:nvPr/>
        </p:nvSpPr>
        <p:spPr>
          <a:xfrm>
            <a:off x="350439" y="120418"/>
            <a:ext cx="598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预测头（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Prediction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Head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）：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8031D3B7-442B-E020-EB1C-72E3860BE965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31906" cy="60760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图级预测</a:t>
                </a:r>
                <a:r>
                  <a:rPr lang="zh-CN" altLang="en-SG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使用整张图中所有节点的表示进行预测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假设我们要进行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𝐶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类预测任务</a:t>
                </a:r>
                <a:endParaRPr lang="en-SG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预测过程如下：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𝑯𝒆𝒂𝒅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𝒈𝒓𝒂𝒑𝒉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altLang="zh-CN" sz="2400" b="1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400" b="1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∀</m:t>
                              </m:r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SG" altLang="zh-CN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𝑯𝒆𝒂𝒅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𝒈𝒓𝒂𝒑𝒉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</a:rPr>
                  <a:t>与 </a:t>
                </a:r>
                <a:r>
                  <a:rPr lang="en-SG" altLang="zh-CN" sz="2400" b="1" dirty="0">
                    <a:solidFill>
                      <a:schemeClr val="tx1"/>
                    </a:solidFill>
                  </a:rPr>
                  <a:t>GNN </a:t>
                </a:r>
                <a:r>
                  <a:rPr lang="zh-CN" altLang="en-US" sz="2400" b="1" dirty="0">
                    <a:solidFill>
                      <a:schemeClr val="tx1"/>
                    </a:solidFill>
                  </a:rPr>
                  <a:t>层中的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𝑨𝑮𝑮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</a:rPr>
                  <a:t>操作类似！</a:t>
                </a:r>
                <a:endParaRPr lang="en-SG" altLang="zh-CN" sz="2400" b="1" dirty="0">
                  <a:solidFill>
                    <a:schemeClr val="tx1"/>
                  </a:solidFill>
                </a:endParaRPr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𝑨𝑮𝑮</m:t>
                      </m:r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altLang="zh-CN" sz="2400" b="1" dirty="0">
                  <a:solidFill>
                    <a:schemeClr val="tx1"/>
                  </a:solidFill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聚合函数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AGG</m:t>
                        </m:r>
                      </m:e>
                      <m:sup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k</m:t>
                            </m:r>
                          </m:e>
                        </m:d>
                      </m:sup>
                    </m:sSup>
                    <m:r>
                      <a:rPr lang="en-US" altLang="zh-CN" sz="240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为求和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Sum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(∙) </m:t>
                    </m:r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、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求平均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Mean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∙</m:t>
                        </m:r>
                      </m:e>
                    </m:d>
                    <m:r>
                      <a:rPr lang="zh-CN" altLang="en-US" sz="2400" b="0" i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、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最大值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Max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(∙)</m:t>
                    </m:r>
                  </m:oMath>
                </a14:m>
                <a:r>
                  <a:rPr lang="zh-CN" altLang="en-US" sz="2400" b="1" dirty="0"/>
                  <a:t>或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注意力机制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dirty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A</m:t>
                    </m:r>
                    <m:r>
                      <m:rPr>
                        <m:sty m:val="p"/>
                      </m:rPr>
                      <a:rPr lang="en-US" altLang="zh-CN" sz="2400" b="0" i="0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tt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(∙) </m:t>
                    </m:r>
                  </m:oMath>
                </a14:m>
                <a:r>
                  <a:rPr lang="zh-CN" altLang="en-US" sz="2400" b="1" dirty="0"/>
                  <a:t>：</a:t>
                </a:r>
                <a:endParaRPr lang="en-SG" altLang="zh-CN" sz="2400" b="1" dirty="0"/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b="1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altLang="zh-CN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8031D3B7-442B-E020-EB1C-72E3860BE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31906" cy="6076087"/>
              </a:xfrm>
              <a:prstGeom prst="rect">
                <a:avLst/>
              </a:prstGeom>
              <a:blipFill>
                <a:blip r:embed="rId3"/>
                <a:stretch>
                  <a:fillRect l="-1084" r="-72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1F203701-1AAA-F8F4-6DF4-C465AC64A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690" y="2629809"/>
            <a:ext cx="3361083" cy="159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2454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E2E3F-51F7-E2CC-B201-2A894488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0B70D19-BD02-3C3D-0D0C-1C8547DF5DD7}"/>
              </a:ext>
            </a:extLst>
          </p:cNvPr>
          <p:cNvSpPr txBox="1"/>
          <p:nvPr/>
        </p:nvSpPr>
        <p:spPr>
          <a:xfrm>
            <a:off x="350439" y="120418"/>
            <a:ext cx="3782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图神经网络：预测流程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D65E63AE-FEFC-6617-B5A2-EE83AE77FBA1}"/>
              </a:ext>
            </a:extLst>
          </p:cNvPr>
          <p:cNvSpPr txBox="1"/>
          <p:nvPr/>
        </p:nvSpPr>
        <p:spPr>
          <a:xfrm>
            <a:off x="6033927" y="4465758"/>
            <a:ext cx="2714515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真实标签从哪里来？</a:t>
            </a:r>
          </a:p>
          <a:p>
            <a:pPr algn="l">
              <a:buFont typeface="Wingdings" pitchFamily="2" charset="2"/>
              <a:buChar char="q"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有监督学习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自监督学习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2C5778BC-510C-E7D5-E80A-DDABD0DBE119}"/>
              </a:ext>
            </a:extLst>
          </p:cNvPr>
          <p:cNvGrpSpPr/>
          <p:nvPr/>
        </p:nvGrpSpPr>
        <p:grpSpPr>
          <a:xfrm>
            <a:off x="4782454" y="3779634"/>
            <a:ext cx="1080135" cy="944880"/>
            <a:chOff x="3351219" y="3580851"/>
            <a:chExt cx="1080135" cy="94488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96D3483C-BB06-CC89-B0A4-F84EE484FB3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219" y="3580851"/>
              <a:ext cx="1032375" cy="944659"/>
            </a:xfrm>
            <a:prstGeom prst="rect">
              <a:avLst/>
            </a:prstGeom>
          </p:spPr>
        </p:pic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FFA8F47C-D21E-07CC-310B-4BF7D92F2BB0}"/>
                </a:ext>
              </a:extLst>
            </p:cNvPr>
            <p:cNvSpPr/>
            <p:nvPr/>
          </p:nvSpPr>
          <p:spPr>
            <a:xfrm>
              <a:off x="4333760" y="374035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A587943C-2933-B131-E6D9-19DCE419F470}"/>
                </a:ext>
              </a:extLst>
            </p:cNvPr>
            <p:cNvSpPr/>
            <p:nvPr/>
          </p:nvSpPr>
          <p:spPr>
            <a:xfrm>
              <a:off x="4333761" y="3740354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6" name="object 7">
            <a:extLst>
              <a:ext uri="{FF2B5EF4-FFF2-40B4-BE49-F238E27FC236}">
                <a16:creationId xmlns:a16="http://schemas.microsoft.com/office/drawing/2014/main" id="{A6331395-1231-E112-E823-D634C889CD6E}"/>
              </a:ext>
            </a:extLst>
          </p:cNvPr>
          <p:cNvSpPr txBox="1"/>
          <p:nvPr/>
        </p:nvSpPr>
        <p:spPr>
          <a:xfrm>
            <a:off x="6256943" y="3456692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  </a:t>
            </a:r>
            <a:r>
              <a:rPr lang="en-SG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预测头</a:t>
            </a: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91C59FBA-716A-B7AF-2C85-7A289970AA16}"/>
              </a:ext>
            </a:extLst>
          </p:cNvPr>
          <p:cNvSpPr txBox="1"/>
          <p:nvPr/>
        </p:nvSpPr>
        <p:spPr>
          <a:xfrm>
            <a:off x="8525548" y="1816116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评测指标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pic>
        <p:nvPicPr>
          <p:cNvPr id="25" name="object 12">
            <a:extLst>
              <a:ext uri="{FF2B5EF4-FFF2-40B4-BE49-F238E27FC236}">
                <a16:creationId xmlns:a16="http://schemas.microsoft.com/office/drawing/2014/main" id="{B6E1EB24-4F19-8742-5336-EB9D8B98363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1477" y="3888708"/>
            <a:ext cx="816769" cy="1043129"/>
          </a:xfrm>
          <a:prstGeom prst="rect">
            <a:avLst/>
          </a:prstGeom>
        </p:spPr>
      </p:pic>
      <p:grpSp>
        <p:nvGrpSpPr>
          <p:cNvPr id="27" name="object 14">
            <a:extLst>
              <a:ext uri="{FF2B5EF4-FFF2-40B4-BE49-F238E27FC236}">
                <a16:creationId xmlns:a16="http://schemas.microsoft.com/office/drawing/2014/main" id="{69C0897E-2646-34E0-2962-3DC52F1A29C5}"/>
              </a:ext>
            </a:extLst>
          </p:cNvPr>
          <p:cNvGrpSpPr/>
          <p:nvPr/>
        </p:nvGrpSpPr>
        <p:grpSpPr>
          <a:xfrm>
            <a:off x="4770252" y="3927443"/>
            <a:ext cx="109855" cy="323215"/>
            <a:chOff x="3339017" y="3728660"/>
            <a:chExt cx="109855" cy="323215"/>
          </a:xfrm>
        </p:grpSpPr>
        <p:sp>
          <p:nvSpPr>
            <p:cNvPr id="28" name="object 15">
              <a:extLst>
                <a:ext uri="{FF2B5EF4-FFF2-40B4-BE49-F238E27FC236}">
                  <a16:creationId xmlns:a16="http://schemas.microsoft.com/office/drawing/2014/main" id="{87E23963-BB4B-3363-4217-4F3993256D49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object 16">
              <a:extLst>
                <a:ext uri="{FF2B5EF4-FFF2-40B4-BE49-F238E27FC236}">
                  <a16:creationId xmlns:a16="http://schemas.microsoft.com/office/drawing/2014/main" id="{FF7C12AE-95D2-41F6-AF34-9491F15A7D2E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1" name="object 18">
            <a:extLst>
              <a:ext uri="{FF2B5EF4-FFF2-40B4-BE49-F238E27FC236}">
                <a16:creationId xmlns:a16="http://schemas.microsoft.com/office/drawing/2014/main" id="{67029D68-E8F5-14B1-D389-EACD893F0034}"/>
              </a:ext>
            </a:extLst>
          </p:cNvPr>
          <p:cNvSpPr/>
          <p:nvPr/>
        </p:nvSpPr>
        <p:spPr>
          <a:xfrm>
            <a:off x="7565945" y="3902334"/>
            <a:ext cx="310515" cy="85725"/>
          </a:xfrm>
          <a:custGeom>
            <a:avLst/>
            <a:gdLst/>
            <a:ahLst/>
            <a:cxnLst/>
            <a:rect l="l" t="t" r="r" b="b"/>
            <a:pathLst>
              <a:path w="310514" h="85725">
                <a:moveTo>
                  <a:pt x="282694" y="28218"/>
                </a:moveTo>
                <a:lnTo>
                  <a:pt x="246569" y="28218"/>
                </a:lnTo>
                <a:lnTo>
                  <a:pt x="253066" y="34512"/>
                </a:lnTo>
                <a:lnTo>
                  <a:pt x="253192" y="42401"/>
                </a:lnTo>
                <a:lnTo>
                  <a:pt x="253318" y="50292"/>
                </a:lnTo>
                <a:lnTo>
                  <a:pt x="246902" y="56915"/>
                </a:lnTo>
                <a:lnTo>
                  <a:pt x="239134" y="56915"/>
                </a:lnTo>
                <a:lnTo>
                  <a:pt x="224847" y="57142"/>
                </a:lnTo>
                <a:lnTo>
                  <a:pt x="225303" y="85714"/>
                </a:lnTo>
                <a:lnTo>
                  <a:pt x="310334" y="41492"/>
                </a:lnTo>
                <a:lnTo>
                  <a:pt x="282694" y="28218"/>
                </a:lnTo>
                <a:close/>
              </a:path>
              <a:path w="310514" h="85725">
                <a:moveTo>
                  <a:pt x="224392" y="28571"/>
                </a:moveTo>
                <a:lnTo>
                  <a:pt x="6294" y="32045"/>
                </a:lnTo>
                <a:lnTo>
                  <a:pt x="0" y="38543"/>
                </a:lnTo>
                <a:lnTo>
                  <a:pt x="125" y="46433"/>
                </a:lnTo>
                <a:lnTo>
                  <a:pt x="251" y="54322"/>
                </a:lnTo>
                <a:lnTo>
                  <a:pt x="6748" y="60617"/>
                </a:lnTo>
                <a:lnTo>
                  <a:pt x="224847" y="57142"/>
                </a:lnTo>
                <a:lnTo>
                  <a:pt x="224738" y="50292"/>
                </a:lnTo>
                <a:lnTo>
                  <a:pt x="224613" y="42401"/>
                </a:lnTo>
                <a:lnTo>
                  <a:pt x="224487" y="34512"/>
                </a:lnTo>
                <a:lnTo>
                  <a:pt x="224392" y="28571"/>
                </a:lnTo>
                <a:close/>
              </a:path>
              <a:path w="310514" h="85725">
                <a:moveTo>
                  <a:pt x="246569" y="28218"/>
                </a:moveTo>
                <a:lnTo>
                  <a:pt x="224392" y="28571"/>
                </a:lnTo>
                <a:lnTo>
                  <a:pt x="224487" y="34512"/>
                </a:lnTo>
                <a:lnTo>
                  <a:pt x="224613" y="42401"/>
                </a:lnTo>
                <a:lnTo>
                  <a:pt x="224738" y="50292"/>
                </a:lnTo>
                <a:lnTo>
                  <a:pt x="224847" y="57142"/>
                </a:lnTo>
                <a:lnTo>
                  <a:pt x="239134" y="56915"/>
                </a:lnTo>
                <a:lnTo>
                  <a:pt x="246902" y="56915"/>
                </a:lnTo>
                <a:lnTo>
                  <a:pt x="253318" y="50292"/>
                </a:lnTo>
                <a:lnTo>
                  <a:pt x="253192" y="42401"/>
                </a:lnTo>
                <a:lnTo>
                  <a:pt x="253066" y="34512"/>
                </a:lnTo>
                <a:lnTo>
                  <a:pt x="246569" y="28218"/>
                </a:lnTo>
                <a:close/>
              </a:path>
              <a:path w="310514" h="85725">
                <a:moveTo>
                  <a:pt x="223937" y="0"/>
                </a:moveTo>
                <a:lnTo>
                  <a:pt x="224387" y="28218"/>
                </a:lnTo>
                <a:lnTo>
                  <a:pt x="224392" y="28571"/>
                </a:lnTo>
                <a:lnTo>
                  <a:pt x="246569" y="28218"/>
                </a:lnTo>
                <a:lnTo>
                  <a:pt x="282694" y="28218"/>
                </a:lnTo>
                <a:lnTo>
                  <a:pt x="2239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8A5163A2-5DD9-4854-1193-55E7D13AB92C}"/>
              </a:ext>
            </a:extLst>
          </p:cNvPr>
          <p:cNvSpPr/>
          <p:nvPr/>
        </p:nvSpPr>
        <p:spPr>
          <a:xfrm>
            <a:off x="8525548" y="2830258"/>
            <a:ext cx="1437005" cy="612775"/>
          </a:xfrm>
          <a:custGeom>
            <a:avLst/>
            <a:gdLst/>
            <a:ahLst/>
            <a:cxnLst/>
            <a:rect l="l" t="t" r="r" b="b"/>
            <a:pathLst>
              <a:path w="1437004" h="612775">
                <a:moveTo>
                  <a:pt x="595287" y="0"/>
                </a:moveTo>
                <a:lnTo>
                  <a:pt x="504685" y="31267"/>
                </a:lnTo>
                <a:lnTo>
                  <a:pt x="525094" y="51257"/>
                </a:lnTo>
                <a:lnTo>
                  <a:pt x="0" y="587451"/>
                </a:lnTo>
                <a:lnTo>
                  <a:pt x="101" y="596493"/>
                </a:lnTo>
                <a:lnTo>
                  <a:pt x="11366" y="607542"/>
                </a:lnTo>
                <a:lnTo>
                  <a:pt x="20320" y="607542"/>
                </a:lnTo>
                <a:lnTo>
                  <a:pt x="545515" y="71247"/>
                </a:lnTo>
                <a:lnTo>
                  <a:pt x="565937" y="91236"/>
                </a:lnTo>
                <a:lnTo>
                  <a:pt x="583895" y="35407"/>
                </a:lnTo>
                <a:lnTo>
                  <a:pt x="595287" y="0"/>
                </a:lnTo>
                <a:close/>
              </a:path>
              <a:path w="1437004" h="612775">
                <a:moveTo>
                  <a:pt x="1436789" y="598500"/>
                </a:moveTo>
                <a:lnTo>
                  <a:pt x="1435354" y="589572"/>
                </a:lnTo>
                <a:lnTo>
                  <a:pt x="673138" y="38646"/>
                </a:lnTo>
                <a:lnTo>
                  <a:pt x="682523" y="25654"/>
                </a:lnTo>
                <a:lnTo>
                  <a:pt x="689876" y="15481"/>
                </a:lnTo>
                <a:lnTo>
                  <a:pt x="595287" y="0"/>
                </a:lnTo>
                <a:lnTo>
                  <a:pt x="639660" y="84963"/>
                </a:lnTo>
                <a:lnTo>
                  <a:pt x="656399" y="61798"/>
                </a:lnTo>
                <a:lnTo>
                  <a:pt x="1418615" y="612724"/>
                </a:lnTo>
                <a:lnTo>
                  <a:pt x="1427543" y="611289"/>
                </a:lnTo>
                <a:lnTo>
                  <a:pt x="1436789" y="598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id="{2AFE0B18-E734-A5A1-3BCF-2EDE36982DDF}"/>
              </a:ext>
            </a:extLst>
          </p:cNvPr>
          <p:cNvSpPr/>
          <p:nvPr/>
        </p:nvSpPr>
        <p:spPr>
          <a:xfrm>
            <a:off x="8509673" y="4444219"/>
            <a:ext cx="1437640" cy="522605"/>
          </a:xfrm>
          <a:custGeom>
            <a:avLst/>
            <a:gdLst/>
            <a:ahLst/>
            <a:cxnLst/>
            <a:rect l="l" t="t" r="r" b="b"/>
            <a:pathLst>
              <a:path w="1437640" h="522604">
                <a:moveTo>
                  <a:pt x="595503" y="521995"/>
                </a:moveTo>
                <a:lnTo>
                  <a:pt x="582764" y="490956"/>
                </a:lnTo>
                <a:lnTo>
                  <a:pt x="559117" y="433324"/>
                </a:lnTo>
                <a:lnTo>
                  <a:pt x="540321" y="454850"/>
                </a:lnTo>
                <a:lnTo>
                  <a:pt x="19405" y="0"/>
                </a:lnTo>
                <a:lnTo>
                  <a:pt x="10375" y="609"/>
                </a:lnTo>
                <a:lnTo>
                  <a:pt x="0" y="12496"/>
                </a:lnTo>
                <a:lnTo>
                  <a:pt x="609" y="21526"/>
                </a:lnTo>
                <a:lnTo>
                  <a:pt x="521525" y="476377"/>
                </a:lnTo>
                <a:lnTo>
                  <a:pt x="502742" y="497903"/>
                </a:lnTo>
                <a:lnTo>
                  <a:pt x="595503" y="521995"/>
                </a:lnTo>
                <a:close/>
              </a:path>
              <a:path w="1437640" h="522604">
                <a:moveTo>
                  <a:pt x="1437119" y="19989"/>
                </a:moveTo>
                <a:lnTo>
                  <a:pt x="1428915" y="6502"/>
                </a:lnTo>
                <a:lnTo>
                  <a:pt x="1420126" y="4356"/>
                </a:lnTo>
                <a:lnTo>
                  <a:pt x="661352" y="465277"/>
                </a:lnTo>
                <a:lnTo>
                  <a:pt x="646518" y="440855"/>
                </a:lnTo>
                <a:lnTo>
                  <a:pt x="595503" y="521995"/>
                </a:lnTo>
                <a:lnTo>
                  <a:pt x="691019" y="514121"/>
                </a:lnTo>
                <a:lnTo>
                  <a:pt x="683183" y="501218"/>
                </a:lnTo>
                <a:lnTo>
                  <a:pt x="676186" y="489699"/>
                </a:lnTo>
                <a:lnTo>
                  <a:pt x="1434973" y="28778"/>
                </a:lnTo>
                <a:lnTo>
                  <a:pt x="1437119" y="19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4" name="object 21">
            <a:extLst>
              <a:ext uri="{FF2B5EF4-FFF2-40B4-BE49-F238E27FC236}">
                <a16:creationId xmlns:a16="http://schemas.microsoft.com/office/drawing/2014/main" id="{C8BE13E3-2249-23E9-63EB-5360AF4E5976}"/>
              </a:ext>
            </a:extLst>
          </p:cNvPr>
          <p:cNvGrpSpPr/>
          <p:nvPr/>
        </p:nvGrpSpPr>
        <p:grpSpPr>
          <a:xfrm>
            <a:off x="1751227" y="3610072"/>
            <a:ext cx="4525010" cy="1351280"/>
            <a:chOff x="319992" y="3411289"/>
            <a:chExt cx="4525010" cy="1351280"/>
          </a:xfrm>
        </p:grpSpPr>
        <p:sp>
          <p:nvSpPr>
            <p:cNvPr id="35" name="object 22">
              <a:extLst>
                <a:ext uri="{FF2B5EF4-FFF2-40B4-BE49-F238E27FC236}">
                  <a16:creationId xmlns:a16="http://schemas.microsoft.com/office/drawing/2014/main" id="{99F13678-10D6-AA01-6AD5-2F504AD54AB9}"/>
                </a:ext>
              </a:extLst>
            </p:cNvPr>
            <p:cNvSpPr/>
            <p:nvPr/>
          </p:nvSpPr>
          <p:spPr>
            <a:xfrm>
              <a:off x="4203065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6" name="object 23">
              <a:extLst>
                <a:ext uri="{FF2B5EF4-FFF2-40B4-BE49-F238E27FC236}">
                  <a16:creationId xmlns:a16="http://schemas.microsoft.com/office/drawing/2014/main" id="{290D5B02-0D2B-F0BE-E2AB-4BCD2DA6459A}"/>
                </a:ext>
              </a:extLst>
            </p:cNvPr>
            <p:cNvSpPr/>
            <p:nvPr/>
          </p:nvSpPr>
          <p:spPr>
            <a:xfrm>
              <a:off x="4203064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7" name="object 24">
              <a:extLst>
                <a:ext uri="{FF2B5EF4-FFF2-40B4-BE49-F238E27FC236}">
                  <a16:creationId xmlns:a16="http://schemas.microsoft.com/office/drawing/2014/main" id="{33C05712-08AD-EB21-C01D-06EAFED0AB5F}"/>
                </a:ext>
              </a:extLst>
            </p:cNvPr>
            <p:cNvSpPr/>
            <p:nvPr/>
          </p:nvSpPr>
          <p:spPr>
            <a:xfrm>
              <a:off x="3731728" y="437467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object 25">
              <a:extLst>
                <a:ext uri="{FF2B5EF4-FFF2-40B4-BE49-F238E27FC236}">
                  <a16:creationId xmlns:a16="http://schemas.microsoft.com/office/drawing/2014/main" id="{B5758498-766C-5AB6-E469-BF6CD4D44FF3}"/>
                </a:ext>
              </a:extLst>
            </p:cNvPr>
            <p:cNvSpPr/>
            <p:nvPr/>
          </p:nvSpPr>
          <p:spPr>
            <a:xfrm>
              <a:off x="3731728" y="437466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object 26">
              <a:extLst>
                <a:ext uri="{FF2B5EF4-FFF2-40B4-BE49-F238E27FC236}">
                  <a16:creationId xmlns:a16="http://schemas.microsoft.com/office/drawing/2014/main" id="{2B3A2E18-8D0E-0D92-A837-7E5B1B01F959}"/>
                </a:ext>
              </a:extLst>
            </p:cNvPr>
            <p:cNvSpPr/>
            <p:nvPr/>
          </p:nvSpPr>
          <p:spPr>
            <a:xfrm>
              <a:off x="3241554" y="439588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" name="object 27">
              <a:extLst>
                <a:ext uri="{FF2B5EF4-FFF2-40B4-BE49-F238E27FC236}">
                  <a16:creationId xmlns:a16="http://schemas.microsoft.com/office/drawing/2014/main" id="{417046F6-9B97-AEB3-DBE7-48D94CBD5834}"/>
                </a:ext>
              </a:extLst>
            </p:cNvPr>
            <p:cNvSpPr/>
            <p:nvPr/>
          </p:nvSpPr>
          <p:spPr>
            <a:xfrm>
              <a:off x="3241553" y="4395882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object 28">
              <a:extLst>
                <a:ext uri="{FF2B5EF4-FFF2-40B4-BE49-F238E27FC236}">
                  <a16:creationId xmlns:a16="http://schemas.microsoft.com/office/drawing/2014/main" id="{8082A631-28A3-4E56-D7DC-4BBDEAFAC867}"/>
                </a:ext>
              </a:extLst>
            </p:cNvPr>
            <p:cNvSpPr/>
            <p:nvPr/>
          </p:nvSpPr>
          <p:spPr>
            <a:xfrm>
              <a:off x="3773933" y="342399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object 29">
              <a:extLst>
                <a:ext uri="{FF2B5EF4-FFF2-40B4-BE49-F238E27FC236}">
                  <a16:creationId xmlns:a16="http://schemas.microsoft.com/office/drawing/2014/main" id="{4666A22D-FEEF-C0A0-FBAC-67F4858C4A10}"/>
                </a:ext>
              </a:extLst>
            </p:cNvPr>
            <p:cNvSpPr/>
            <p:nvPr/>
          </p:nvSpPr>
          <p:spPr>
            <a:xfrm>
              <a:off x="3773932" y="342398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object 30">
              <a:extLst>
                <a:ext uri="{FF2B5EF4-FFF2-40B4-BE49-F238E27FC236}">
                  <a16:creationId xmlns:a16="http://schemas.microsoft.com/office/drawing/2014/main" id="{D61FE207-D99A-F307-3720-415D8A142A64}"/>
                </a:ext>
              </a:extLst>
            </p:cNvPr>
            <p:cNvSpPr/>
            <p:nvPr/>
          </p:nvSpPr>
          <p:spPr>
            <a:xfrm>
              <a:off x="2834805" y="3706952"/>
              <a:ext cx="2009775" cy="86360"/>
            </a:xfrm>
            <a:custGeom>
              <a:avLst/>
              <a:gdLst/>
              <a:ahLst/>
              <a:cxnLst/>
              <a:rect l="l" t="t" r="r" b="b"/>
              <a:pathLst>
                <a:path w="2009775" h="86360">
                  <a:moveTo>
                    <a:pt x="283400" y="43002"/>
                  </a:moveTo>
                  <a:lnTo>
                    <a:pt x="254825" y="28714"/>
                  </a:lnTo>
                  <a:lnTo>
                    <a:pt x="197675" y="139"/>
                  </a:lnTo>
                  <a:lnTo>
                    <a:pt x="197675" y="28714"/>
                  </a:lnTo>
                  <a:lnTo>
                    <a:pt x="6388" y="28714"/>
                  </a:lnTo>
                  <a:lnTo>
                    <a:pt x="0" y="35102"/>
                  </a:lnTo>
                  <a:lnTo>
                    <a:pt x="0" y="50888"/>
                  </a:lnTo>
                  <a:lnTo>
                    <a:pt x="6400" y="57289"/>
                  </a:lnTo>
                  <a:lnTo>
                    <a:pt x="197675" y="57289"/>
                  </a:lnTo>
                  <a:lnTo>
                    <a:pt x="197675" y="85864"/>
                  </a:lnTo>
                  <a:lnTo>
                    <a:pt x="254825" y="57289"/>
                  </a:lnTo>
                  <a:lnTo>
                    <a:pt x="283400" y="43002"/>
                  </a:lnTo>
                  <a:close/>
                </a:path>
                <a:path w="2009775" h="86360">
                  <a:moveTo>
                    <a:pt x="2009686" y="42811"/>
                  </a:moveTo>
                  <a:lnTo>
                    <a:pt x="1981161" y="28575"/>
                  </a:lnTo>
                  <a:lnTo>
                    <a:pt x="1923935" y="0"/>
                  </a:lnTo>
                  <a:lnTo>
                    <a:pt x="1923948" y="28575"/>
                  </a:lnTo>
                  <a:lnTo>
                    <a:pt x="1681200" y="28714"/>
                  </a:lnTo>
                  <a:lnTo>
                    <a:pt x="1674799" y="35115"/>
                  </a:lnTo>
                  <a:lnTo>
                    <a:pt x="1674812" y="50888"/>
                  </a:lnTo>
                  <a:lnTo>
                    <a:pt x="1681200" y="57289"/>
                  </a:lnTo>
                  <a:lnTo>
                    <a:pt x="1923961" y="57150"/>
                  </a:lnTo>
                  <a:lnTo>
                    <a:pt x="1923986" y="85725"/>
                  </a:lnTo>
                  <a:lnTo>
                    <a:pt x="1981047" y="57150"/>
                  </a:lnTo>
                  <a:lnTo>
                    <a:pt x="2009686" y="428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44" name="object 31">
              <a:extLst>
                <a:ext uri="{FF2B5EF4-FFF2-40B4-BE49-F238E27FC236}">
                  <a16:creationId xmlns:a16="http://schemas.microsoft.com/office/drawing/2014/main" id="{61322CD4-C8CF-A354-6B1F-185EC4DF653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992" y="3734904"/>
              <a:ext cx="932520" cy="1027355"/>
            </a:xfrm>
            <a:prstGeom prst="rect">
              <a:avLst/>
            </a:prstGeom>
          </p:spPr>
        </p:pic>
      </p:grpSp>
      <p:grpSp>
        <p:nvGrpSpPr>
          <p:cNvPr id="46" name="object 33">
            <a:extLst>
              <a:ext uri="{FF2B5EF4-FFF2-40B4-BE49-F238E27FC236}">
                <a16:creationId xmlns:a16="http://schemas.microsoft.com/office/drawing/2014/main" id="{207F397D-FBA0-C9BF-9DFA-E094A10CE7C0}"/>
              </a:ext>
            </a:extLst>
          </p:cNvPr>
          <p:cNvGrpSpPr/>
          <p:nvPr/>
        </p:nvGrpSpPr>
        <p:grpSpPr>
          <a:xfrm>
            <a:off x="2841863" y="3352326"/>
            <a:ext cx="8111059" cy="1188038"/>
            <a:chOff x="1410628" y="3153543"/>
            <a:chExt cx="8111059" cy="1188038"/>
          </a:xfrm>
        </p:grpSpPr>
        <p:pic>
          <p:nvPicPr>
            <p:cNvPr id="47" name="object 34">
              <a:extLst>
                <a:ext uri="{FF2B5EF4-FFF2-40B4-BE49-F238E27FC236}">
                  <a16:creationId xmlns:a16="http://schemas.microsoft.com/office/drawing/2014/main" id="{F88F0BCE-6590-F65E-DF58-7A5706EBA20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0628" y="3707080"/>
              <a:ext cx="217168" cy="85725"/>
            </a:xfrm>
            <a:prstGeom prst="rect">
              <a:avLst/>
            </a:prstGeom>
          </p:spPr>
        </p:pic>
        <p:sp>
          <p:nvSpPr>
            <p:cNvPr id="48" name="object 35">
              <a:extLst>
                <a:ext uri="{FF2B5EF4-FFF2-40B4-BE49-F238E27FC236}">
                  <a16:creationId xmlns:a16="http://schemas.microsoft.com/office/drawing/2014/main" id="{33883B46-2112-6A10-8AFD-D22E79D4E3F3}"/>
                </a:ext>
              </a:extLst>
            </p:cNvPr>
            <p:cNvSpPr/>
            <p:nvPr/>
          </p:nvSpPr>
          <p:spPr>
            <a:xfrm>
              <a:off x="6271982" y="3153543"/>
              <a:ext cx="3249705" cy="1188038"/>
            </a:xfrm>
            <a:custGeom>
              <a:avLst/>
              <a:gdLst/>
              <a:ahLst/>
              <a:cxnLst/>
              <a:rect l="l" t="t" r="r" b="b"/>
              <a:pathLst>
                <a:path w="4590415" h="2734945">
                  <a:moveTo>
                    <a:pt x="0" y="0"/>
                  </a:moveTo>
                  <a:lnTo>
                    <a:pt x="4590047" y="0"/>
                  </a:lnTo>
                  <a:lnTo>
                    <a:pt x="4590047" y="2734819"/>
                  </a:lnTo>
                  <a:lnTo>
                    <a:pt x="0" y="273481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432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1" name="文本框 33">
            <a:extLst>
              <a:ext uri="{FF2B5EF4-FFF2-40B4-BE49-F238E27FC236}">
                <a16:creationId xmlns:a16="http://schemas.microsoft.com/office/drawing/2014/main" id="{F68A1273-9C81-0A91-3A2E-DE69179B634C}"/>
              </a:ext>
            </a:extLst>
          </p:cNvPr>
          <p:cNvSpPr txBox="1"/>
          <p:nvPr/>
        </p:nvSpPr>
        <p:spPr>
          <a:xfrm>
            <a:off x="1687531" y="2771269"/>
            <a:ext cx="1278791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43C8E35-A34A-8576-A986-5E6FB1542409}"/>
              </a:ext>
            </a:extLst>
          </p:cNvPr>
          <p:cNvSpPr/>
          <p:nvPr/>
        </p:nvSpPr>
        <p:spPr>
          <a:xfrm>
            <a:off x="1672168" y="2771269"/>
            <a:ext cx="1164983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文本框 33">
            <a:extLst>
              <a:ext uri="{FF2B5EF4-FFF2-40B4-BE49-F238E27FC236}">
                <a16:creationId xmlns:a16="http://schemas.microsoft.com/office/drawing/2014/main" id="{ECF1D1C5-80F3-E306-5866-9B8F6406E2A1}"/>
              </a:ext>
            </a:extLst>
          </p:cNvPr>
          <p:cNvSpPr txBox="1"/>
          <p:nvPr/>
        </p:nvSpPr>
        <p:spPr>
          <a:xfrm>
            <a:off x="3073876" y="2720237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图神经网络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3D22205-312A-0CA1-4BDC-8B9B71464D55}"/>
              </a:ext>
            </a:extLst>
          </p:cNvPr>
          <p:cNvSpPr/>
          <p:nvPr/>
        </p:nvSpPr>
        <p:spPr>
          <a:xfrm>
            <a:off x="3076719" y="2764640"/>
            <a:ext cx="1189034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4DBBEE2-9B2B-A876-B819-EFA858FF41E3}"/>
              </a:ext>
            </a:extLst>
          </p:cNvPr>
          <p:cNvSpPr/>
          <p:nvPr/>
        </p:nvSpPr>
        <p:spPr>
          <a:xfrm>
            <a:off x="4563356" y="2771270"/>
            <a:ext cx="1416743" cy="23612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文本框 33">
            <a:extLst>
              <a:ext uri="{FF2B5EF4-FFF2-40B4-BE49-F238E27FC236}">
                <a16:creationId xmlns:a16="http://schemas.microsoft.com/office/drawing/2014/main" id="{81C519C3-65B4-A8ED-1FA2-DDDF491343BF}"/>
              </a:ext>
            </a:extLst>
          </p:cNvPr>
          <p:cNvSpPr txBox="1"/>
          <p:nvPr/>
        </p:nvSpPr>
        <p:spPr>
          <a:xfrm>
            <a:off x="4695319" y="2713344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节点嵌入</a:t>
            </a:r>
          </a:p>
        </p:txBody>
      </p:sp>
      <p:sp>
        <p:nvSpPr>
          <p:cNvPr id="63" name="object 7">
            <a:extLst>
              <a:ext uri="{FF2B5EF4-FFF2-40B4-BE49-F238E27FC236}">
                <a16:creationId xmlns:a16="http://schemas.microsoft.com/office/drawing/2014/main" id="{1C2ABADF-367E-E564-9C93-B04FFB9C2EE1}"/>
              </a:ext>
            </a:extLst>
          </p:cNvPr>
          <p:cNvSpPr txBox="1"/>
          <p:nvPr/>
        </p:nvSpPr>
        <p:spPr>
          <a:xfrm>
            <a:off x="7873086" y="3435153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输出</a:t>
            </a:r>
            <a:r>
              <a:rPr lang="en-SG" sz="2000" b="1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</a:t>
            </a: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4" name="object 11">
            <a:extLst>
              <a:ext uri="{FF2B5EF4-FFF2-40B4-BE49-F238E27FC236}">
                <a16:creationId xmlns:a16="http://schemas.microsoft.com/office/drawing/2014/main" id="{8718F237-4CBD-4284-C31E-771390CA1188}"/>
              </a:ext>
            </a:extLst>
          </p:cNvPr>
          <p:cNvSpPr txBox="1"/>
          <p:nvPr/>
        </p:nvSpPr>
        <p:spPr>
          <a:xfrm>
            <a:off x="8648023" y="4978822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损失函数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5" name="object 7">
            <a:extLst>
              <a:ext uri="{FF2B5EF4-FFF2-40B4-BE49-F238E27FC236}">
                <a16:creationId xmlns:a16="http://schemas.microsoft.com/office/drawing/2014/main" id="{5A6AAF85-6526-931F-2B4B-07093C925AFE}"/>
              </a:ext>
            </a:extLst>
          </p:cNvPr>
          <p:cNvSpPr txBox="1"/>
          <p:nvPr/>
        </p:nvSpPr>
        <p:spPr>
          <a:xfrm>
            <a:off x="9473727" y="3430059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en-SG" sz="2000" b="1" spc="-1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目标标签</a:t>
            </a: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86059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F882C-0AFA-F28E-DB7D-71884A3E5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163AB274-94C2-0266-3F54-B84D74EB7018}"/>
              </a:ext>
            </a:extLst>
          </p:cNvPr>
          <p:cNvSpPr txBox="1"/>
          <p:nvPr/>
        </p:nvSpPr>
        <p:spPr>
          <a:xfrm>
            <a:off x="350439" y="120418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有监督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vs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自监督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64AAA1A0-7D47-BEB4-4F93-65790547BC9B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176423" cy="575170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图上的有监督学习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标签来自外部数据源</a:t>
                </a:r>
                <a:endParaRPr lang="en-SG" altLang="zh-CN" sz="2400" b="1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：在引文网络中，表示某个节点所属的学科领域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边标签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𝒖𝒗</m:t>
                        </m:r>
                      </m:sub>
                    </m:sSub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在交易网络中，表示一条边是否为欺诈交易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sub>
                    </m:sSub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在分子图中，表示每个图的药物相似性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图上的自监督学习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信号来自图自身</a:t>
                </a:r>
                <a:endParaRPr lang="en-SG" altLang="zh-CN" sz="2400" b="1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节点统计信息，例如聚类系数</a:t>
                </a:r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、</a:t>
                </a:r>
                <a:r>
                  <a:rPr lang="en-SG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PageRank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等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边标签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𝒖𝒗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隐藏两个节点之间的边，预测它们之间是否应该存在连接</a:t>
                </a: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图标签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sub>
                    </m:sSub>
                  </m:oMath>
                </a14:m>
                <a:r>
                  <a:rPr lang="zh-CN" altLang="en-SG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图的统计信息，例如预测两张图是否同构</a:t>
                </a:r>
                <a:endParaRPr lang="zh-CN" altLang="en-SG" sz="24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64AAA1A0-7D47-BEB4-4F93-65790547B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176423" cy="5751703"/>
              </a:xfrm>
              <a:prstGeom prst="rect">
                <a:avLst/>
              </a:prstGeom>
              <a:blipFill>
                <a:blip r:embed="rId3"/>
                <a:stretch>
                  <a:fillRect l="-1022" b="-176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224315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E8B2D-DB8F-7554-E56D-CD141F62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924BE76-478D-2E60-A34C-9B5653C203FF}"/>
              </a:ext>
            </a:extLst>
          </p:cNvPr>
          <p:cNvSpPr txBox="1"/>
          <p:nvPr/>
        </p:nvSpPr>
        <p:spPr>
          <a:xfrm>
            <a:off x="350439" y="120418"/>
            <a:ext cx="3782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图神经网络：预测流程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1555A00E-EF49-A90F-6C69-F63E5F427304}"/>
              </a:ext>
            </a:extLst>
          </p:cNvPr>
          <p:cNvSpPr txBox="1"/>
          <p:nvPr/>
        </p:nvSpPr>
        <p:spPr>
          <a:xfrm>
            <a:off x="4741499" y="5139184"/>
            <a:ext cx="3782767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我们如何计算最终的损失？</a:t>
            </a:r>
          </a:p>
          <a:p>
            <a:pPr algn="l">
              <a:buFont typeface="Wingdings" pitchFamily="2" charset="2"/>
              <a:buChar char="q"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分类损失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回归损失</a:t>
            </a:r>
            <a:endParaRPr lang="en-SG" altLang="zh-CN" sz="24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970AD5CD-4FE7-938A-FE3A-917D1A9E1DC4}"/>
              </a:ext>
            </a:extLst>
          </p:cNvPr>
          <p:cNvGrpSpPr/>
          <p:nvPr/>
        </p:nvGrpSpPr>
        <p:grpSpPr>
          <a:xfrm>
            <a:off x="4782454" y="3779634"/>
            <a:ext cx="1080135" cy="944880"/>
            <a:chOff x="3351219" y="3580851"/>
            <a:chExt cx="1080135" cy="94488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A0CF2CF5-6D75-75C2-100F-A854963BC3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219" y="3580851"/>
              <a:ext cx="1032375" cy="944659"/>
            </a:xfrm>
            <a:prstGeom prst="rect">
              <a:avLst/>
            </a:prstGeom>
          </p:spPr>
        </p:pic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6AFAD85-2AC5-4460-6A6F-906E4ADD12A8}"/>
                </a:ext>
              </a:extLst>
            </p:cNvPr>
            <p:cNvSpPr/>
            <p:nvPr/>
          </p:nvSpPr>
          <p:spPr>
            <a:xfrm>
              <a:off x="4333760" y="374035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AEBAEB07-F766-9546-D3A4-CE99B3353A34}"/>
                </a:ext>
              </a:extLst>
            </p:cNvPr>
            <p:cNvSpPr/>
            <p:nvPr/>
          </p:nvSpPr>
          <p:spPr>
            <a:xfrm>
              <a:off x="4333761" y="3740354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6" name="object 7">
            <a:extLst>
              <a:ext uri="{FF2B5EF4-FFF2-40B4-BE49-F238E27FC236}">
                <a16:creationId xmlns:a16="http://schemas.microsoft.com/office/drawing/2014/main" id="{99F173DE-B092-FA31-A569-AF88105B48D5}"/>
              </a:ext>
            </a:extLst>
          </p:cNvPr>
          <p:cNvSpPr txBox="1"/>
          <p:nvPr/>
        </p:nvSpPr>
        <p:spPr>
          <a:xfrm>
            <a:off x="6256943" y="3456692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  </a:t>
            </a:r>
            <a:r>
              <a:rPr lang="en-SG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预测头</a:t>
            </a: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46DD1F04-E652-3054-3B40-42DEECCAC78B}"/>
              </a:ext>
            </a:extLst>
          </p:cNvPr>
          <p:cNvSpPr txBox="1"/>
          <p:nvPr/>
        </p:nvSpPr>
        <p:spPr>
          <a:xfrm>
            <a:off x="8525548" y="1816116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评测指标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pic>
        <p:nvPicPr>
          <p:cNvPr id="25" name="object 12">
            <a:extLst>
              <a:ext uri="{FF2B5EF4-FFF2-40B4-BE49-F238E27FC236}">
                <a16:creationId xmlns:a16="http://schemas.microsoft.com/office/drawing/2014/main" id="{EF01AC3E-83F1-7F93-D9BA-DF1D5C48005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1477" y="3888708"/>
            <a:ext cx="816769" cy="1043129"/>
          </a:xfrm>
          <a:prstGeom prst="rect">
            <a:avLst/>
          </a:prstGeom>
        </p:spPr>
      </p:pic>
      <p:grpSp>
        <p:nvGrpSpPr>
          <p:cNvPr id="27" name="object 14">
            <a:extLst>
              <a:ext uri="{FF2B5EF4-FFF2-40B4-BE49-F238E27FC236}">
                <a16:creationId xmlns:a16="http://schemas.microsoft.com/office/drawing/2014/main" id="{DD3A25D6-D8A1-AA16-4A29-A5AC8D0A50AB}"/>
              </a:ext>
            </a:extLst>
          </p:cNvPr>
          <p:cNvGrpSpPr/>
          <p:nvPr/>
        </p:nvGrpSpPr>
        <p:grpSpPr>
          <a:xfrm>
            <a:off x="4770252" y="3927443"/>
            <a:ext cx="109855" cy="323215"/>
            <a:chOff x="3339017" y="3728660"/>
            <a:chExt cx="109855" cy="323215"/>
          </a:xfrm>
        </p:grpSpPr>
        <p:sp>
          <p:nvSpPr>
            <p:cNvPr id="28" name="object 15">
              <a:extLst>
                <a:ext uri="{FF2B5EF4-FFF2-40B4-BE49-F238E27FC236}">
                  <a16:creationId xmlns:a16="http://schemas.microsoft.com/office/drawing/2014/main" id="{C8077FA8-5AEA-E5C1-13D5-FC21CA4237E9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object 16">
              <a:extLst>
                <a:ext uri="{FF2B5EF4-FFF2-40B4-BE49-F238E27FC236}">
                  <a16:creationId xmlns:a16="http://schemas.microsoft.com/office/drawing/2014/main" id="{02EA64A0-B511-678C-571B-C61A59E0E56A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1" name="object 18">
            <a:extLst>
              <a:ext uri="{FF2B5EF4-FFF2-40B4-BE49-F238E27FC236}">
                <a16:creationId xmlns:a16="http://schemas.microsoft.com/office/drawing/2014/main" id="{876A0F7E-E0D1-BCE9-3000-5E93144D7009}"/>
              </a:ext>
            </a:extLst>
          </p:cNvPr>
          <p:cNvSpPr/>
          <p:nvPr/>
        </p:nvSpPr>
        <p:spPr>
          <a:xfrm>
            <a:off x="7565945" y="3902334"/>
            <a:ext cx="310515" cy="85725"/>
          </a:xfrm>
          <a:custGeom>
            <a:avLst/>
            <a:gdLst/>
            <a:ahLst/>
            <a:cxnLst/>
            <a:rect l="l" t="t" r="r" b="b"/>
            <a:pathLst>
              <a:path w="310514" h="85725">
                <a:moveTo>
                  <a:pt x="282694" y="28218"/>
                </a:moveTo>
                <a:lnTo>
                  <a:pt x="246569" y="28218"/>
                </a:lnTo>
                <a:lnTo>
                  <a:pt x="253066" y="34512"/>
                </a:lnTo>
                <a:lnTo>
                  <a:pt x="253192" y="42401"/>
                </a:lnTo>
                <a:lnTo>
                  <a:pt x="253318" y="50292"/>
                </a:lnTo>
                <a:lnTo>
                  <a:pt x="246902" y="56915"/>
                </a:lnTo>
                <a:lnTo>
                  <a:pt x="239134" y="56915"/>
                </a:lnTo>
                <a:lnTo>
                  <a:pt x="224847" y="57142"/>
                </a:lnTo>
                <a:lnTo>
                  <a:pt x="225303" y="85714"/>
                </a:lnTo>
                <a:lnTo>
                  <a:pt x="310334" y="41492"/>
                </a:lnTo>
                <a:lnTo>
                  <a:pt x="282694" y="28218"/>
                </a:lnTo>
                <a:close/>
              </a:path>
              <a:path w="310514" h="85725">
                <a:moveTo>
                  <a:pt x="224392" y="28571"/>
                </a:moveTo>
                <a:lnTo>
                  <a:pt x="6294" y="32045"/>
                </a:lnTo>
                <a:lnTo>
                  <a:pt x="0" y="38543"/>
                </a:lnTo>
                <a:lnTo>
                  <a:pt x="125" y="46433"/>
                </a:lnTo>
                <a:lnTo>
                  <a:pt x="251" y="54322"/>
                </a:lnTo>
                <a:lnTo>
                  <a:pt x="6748" y="60617"/>
                </a:lnTo>
                <a:lnTo>
                  <a:pt x="224847" y="57142"/>
                </a:lnTo>
                <a:lnTo>
                  <a:pt x="224738" y="50292"/>
                </a:lnTo>
                <a:lnTo>
                  <a:pt x="224613" y="42401"/>
                </a:lnTo>
                <a:lnTo>
                  <a:pt x="224487" y="34512"/>
                </a:lnTo>
                <a:lnTo>
                  <a:pt x="224392" y="28571"/>
                </a:lnTo>
                <a:close/>
              </a:path>
              <a:path w="310514" h="85725">
                <a:moveTo>
                  <a:pt x="246569" y="28218"/>
                </a:moveTo>
                <a:lnTo>
                  <a:pt x="224392" y="28571"/>
                </a:lnTo>
                <a:lnTo>
                  <a:pt x="224487" y="34512"/>
                </a:lnTo>
                <a:lnTo>
                  <a:pt x="224613" y="42401"/>
                </a:lnTo>
                <a:lnTo>
                  <a:pt x="224738" y="50292"/>
                </a:lnTo>
                <a:lnTo>
                  <a:pt x="224847" y="57142"/>
                </a:lnTo>
                <a:lnTo>
                  <a:pt x="239134" y="56915"/>
                </a:lnTo>
                <a:lnTo>
                  <a:pt x="246902" y="56915"/>
                </a:lnTo>
                <a:lnTo>
                  <a:pt x="253318" y="50292"/>
                </a:lnTo>
                <a:lnTo>
                  <a:pt x="253192" y="42401"/>
                </a:lnTo>
                <a:lnTo>
                  <a:pt x="253066" y="34512"/>
                </a:lnTo>
                <a:lnTo>
                  <a:pt x="246569" y="28218"/>
                </a:lnTo>
                <a:close/>
              </a:path>
              <a:path w="310514" h="85725">
                <a:moveTo>
                  <a:pt x="223937" y="0"/>
                </a:moveTo>
                <a:lnTo>
                  <a:pt x="224387" y="28218"/>
                </a:lnTo>
                <a:lnTo>
                  <a:pt x="224392" y="28571"/>
                </a:lnTo>
                <a:lnTo>
                  <a:pt x="246569" y="28218"/>
                </a:lnTo>
                <a:lnTo>
                  <a:pt x="282694" y="28218"/>
                </a:lnTo>
                <a:lnTo>
                  <a:pt x="2239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196E35F6-0795-88A6-D197-6E3D779E8B46}"/>
              </a:ext>
            </a:extLst>
          </p:cNvPr>
          <p:cNvSpPr/>
          <p:nvPr/>
        </p:nvSpPr>
        <p:spPr>
          <a:xfrm>
            <a:off x="8525548" y="2830258"/>
            <a:ext cx="1437005" cy="612775"/>
          </a:xfrm>
          <a:custGeom>
            <a:avLst/>
            <a:gdLst/>
            <a:ahLst/>
            <a:cxnLst/>
            <a:rect l="l" t="t" r="r" b="b"/>
            <a:pathLst>
              <a:path w="1437004" h="612775">
                <a:moveTo>
                  <a:pt x="595287" y="0"/>
                </a:moveTo>
                <a:lnTo>
                  <a:pt x="504685" y="31267"/>
                </a:lnTo>
                <a:lnTo>
                  <a:pt x="525094" y="51257"/>
                </a:lnTo>
                <a:lnTo>
                  <a:pt x="0" y="587451"/>
                </a:lnTo>
                <a:lnTo>
                  <a:pt x="101" y="596493"/>
                </a:lnTo>
                <a:lnTo>
                  <a:pt x="11366" y="607542"/>
                </a:lnTo>
                <a:lnTo>
                  <a:pt x="20320" y="607542"/>
                </a:lnTo>
                <a:lnTo>
                  <a:pt x="545515" y="71247"/>
                </a:lnTo>
                <a:lnTo>
                  <a:pt x="565937" y="91236"/>
                </a:lnTo>
                <a:lnTo>
                  <a:pt x="583895" y="35407"/>
                </a:lnTo>
                <a:lnTo>
                  <a:pt x="595287" y="0"/>
                </a:lnTo>
                <a:close/>
              </a:path>
              <a:path w="1437004" h="612775">
                <a:moveTo>
                  <a:pt x="1436789" y="598500"/>
                </a:moveTo>
                <a:lnTo>
                  <a:pt x="1435354" y="589572"/>
                </a:lnTo>
                <a:lnTo>
                  <a:pt x="673138" y="38646"/>
                </a:lnTo>
                <a:lnTo>
                  <a:pt x="682523" y="25654"/>
                </a:lnTo>
                <a:lnTo>
                  <a:pt x="689876" y="15481"/>
                </a:lnTo>
                <a:lnTo>
                  <a:pt x="595287" y="0"/>
                </a:lnTo>
                <a:lnTo>
                  <a:pt x="639660" y="84963"/>
                </a:lnTo>
                <a:lnTo>
                  <a:pt x="656399" y="61798"/>
                </a:lnTo>
                <a:lnTo>
                  <a:pt x="1418615" y="612724"/>
                </a:lnTo>
                <a:lnTo>
                  <a:pt x="1427543" y="611289"/>
                </a:lnTo>
                <a:lnTo>
                  <a:pt x="1436789" y="598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id="{EFAC1414-97C0-2E01-9855-9F282561A5D4}"/>
              </a:ext>
            </a:extLst>
          </p:cNvPr>
          <p:cNvSpPr/>
          <p:nvPr/>
        </p:nvSpPr>
        <p:spPr>
          <a:xfrm>
            <a:off x="8509673" y="4444219"/>
            <a:ext cx="1437640" cy="522605"/>
          </a:xfrm>
          <a:custGeom>
            <a:avLst/>
            <a:gdLst/>
            <a:ahLst/>
            <a:cxnLst/>
            <a:rect l="l" t="t" r="r" b="b"/>
            <a:pathLst>
              <a:path w="1437640" h="522604">
                <a:moveTo>
                  <a:pt x="595503" y="521995"/>
                </a:moveTo>
                <a:lnTo>
                  <a:pt x="582764" y="490956"/>
                </a:lnTo>
                <a:lnTo>
                  <a:pt x="559117" y="433324"/>
                </a:lnTo>
                <a:lnTo>
                  <a:pt x="540321" y="454850"/>
                </a:lnTo>
                <a:lnTo>
                  <a:pt x="19405" y="0"/>
                </a:lnTo>
                <a:lnTo>
                  <a:pt x="10375" y="609"/>
                </a:lnTo>
                <a:lnTo>
                  <a:pt x="0" y="12496"/>
                </a:lnTo>
                <a:lnTo>
                  <a:pt x="609" y="21526"/>
                </a:lnTo>
                <a:lnTo>
                  <a:pt x="521525" y="476377"/>
                </a:lnTo>
                <a:lnTo>
                  <a:pt x="502742" y="497903"/>
                </a:lnTo>
                <a:lnTo>
                  <a:pt x="595503" y="521995"/>
                </a:lnTo>
                <a:close/>
              </a:path>
              <a:path w="1437640" h="522604">
                <a:moveTo>
                  <a:pt x="1437119" y="19989"/>
                </a:moveTo>
                <a:lnTo>
                  <a:pt x="1428915" y="6502"/>
                </a:lnTo>
                <a:lnTo>
                  <a:pt x="1420126" y="4356"/>
                </a:lnTo>
                <a:lnTo>
                  <a:pt x="661352" y="465277"/>
                </a:lnTo>
                <a:lnTo>
                  <a:pt x="646518" y="440855"/>
                </a:lnTo>
                <a:lnTo>
                  <a:pt x="595503" y="521995"/>
                </a:lnTo>
                <a:lnTo>
                  <a:pt x="691019" y="514121"/>
                </a:lnTo>
                <a:lnTo>
                  <a:pt x="683183" y="501218"/>
                </a:lnTo>
                <a:lnTo>
                  <a:pt x="676186" y="489699"/>
                </a:lnTo>
                <a:lnTo>
                  <a:pt x="1434973" y="28778"/>
                </a:lnTo>
                <a:lnTo>
                  <a:pt x="1437119" y="19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4" name="object 21">
            <a:extLst>
              <a:ext uri="{FF2B5EF4-FFF2-40B4-BE49-F238E27FC236}">
                <a16:creationId xmlns:a16="http://schemas.microsoft.com/office/drawing/2014/main" id="{329EB2AB-E055-9344-64A9-6609D3149980}"/>
              </a:ext>
            </a:extLst>
          </p:cNvPr>
          <p:cNvGrpSpPr/>
          <p:nvPr/>
        </p:nvGrpSpPr>
        <p:grpSpPr>
          <a:xfrm>
            <a:off x="1751227" y="3610072"/>
            <a:ext cx="4525010" cy="1351280"/>
            <a:chOff x="319992" y="3411289"/>
            <a:chExt cx="4525010" cy="1351280"/>
          </a:xfrm>
        </p:grpSpPr>
        <p:sp>
          <p:nvSpPr>
            <p:cNvPr id="35" name="object 22">
              <a:extLst>
                <a:ext uri="{FF2B5EF4-FFF2-40B4-BE49-F238E27FC236}">
                  <a16:creationId xmlns:a16="http://schemas.microsoft.com/office/drawing/2014/main" id="{F0450B9D-C988-76F1-7BB1-395FB099BBE3}"/>
                </a:ext>
              </a:extLst>
            </p:cNvPr>
            <p:cNvSpPr/>
            <p:nvPr/>
          </p:nvSpPr>
          <p:spPr>
            <a:xfrm>
              <a:off x="4203065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6" name="object 23">
              <a:extLst>
                <a:ext uri="{FF2B5EF4-FFF2-40B4-BE49-F238E27FC236}">
                  <a16:creationId xmlns:a16="http://schemas.microsoft.com/office/drawing/2014/main" id="{2F1922D9-5D5A-5251-728B-AA0BC0DC8D1F}"/>
                </a:ext>
              </a:extLst>
            </p:cNvPr>
            <p:cNvSpPr/>
            <p:nvPr/>
          </p:nvSpPr>
          <p:spPr>
            <a:xfrm>
              <a:off x="4203064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7" name="object 24">
              <a:extLst>
                <a:ext uri="{FF2B5EF4-FFF2-40B4-BE49-F238E27FC236}">
                  <a16:creationId xmlns:a16="http://schemas.microsoft.com/office/drawing/2014/main" id="{7E976687-2478-A65F-03CA-254C3E73F28E}"/>
                </a:ext>
              </a:extLst>
            </p:cNvPr>
            <p:cNvSpPr/>
            <p:nvPr/>
          </p:nvSpPr>
          <p:spPr>
            <a:xfrm>
              <a:off x="3731728" y="437467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object 25">
              <a:extLst>
                <a:ext uri="{FF2B5EF4-FFF2-40B4-BE49-F238E27FC236}">
                  <a16:creationId xmlns:a16="http://schemas.microsoft.com/office/drawing/2014/main" id="{845FDCFB-69C0-4334-8DA4-38BC0793C26E}"/>
                </a:ext>
              </a:extLst>
            </p:cNvPr>
            <p:cNvSpPr/>
            <p:nvPr/>
          </p:nvSpPr>
          <p:spPr>
            <a:xfrm>
              <a:off x="3731728" y="437466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object 26">
              <a:extLst>
                <a:ext uri="{FF2B5EF4-FFF2-40B4-BE49-F238E27FC236}">
                  <a16:creationId xmlns:a16="http://schemas.microsoft.com/office/drawing/2014/main" id="{97E17500-0C7B-76DC-BFD8-43BE035FDFC2}"/>
                </a:ext>
              </a:extLst>
            </p:cNvPr>
            <p:cNvSpPr/>
            <p:nvPr/>
          </p:nvSpPr>
          <p:spPr>
            <a:xfrm>
              <a:off x="3241554" y="439588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" name="object 27">
              <a:extLst>
                <a:ext uri="{FF2B5EF4-FFF2-40B4-BE49-F238E27FC236}">
                  <a16:creationId xmlns:a16="http://schemas.microsoft.com/office/drawing/2014/main" id="{2024B18D-9509-94E5-3893-BD6687491839}"/>
                </a:ext>
              </a:extLst>
            </p:cNvPr>
            <p:cNvSpPr/>
            <p:nvPr/>
          </p:nvSpPr>
          <p:spPr>
            <a:xfrm>
              <a:off x="3241553" y="4395882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object 28">
              <a:extLst>
                <a:ext uri="{FF2B5EF4-FFF2-40B4-BE49-F238E27FC236}">
                  <a16:creationId xmlns:a16="http://schemas.microsoft.com/office/drawing/2014/main" id="{2F17CD0D-226B-B035-8D4E-20B6A68B85C9}"/>
                </a:ext>
              </a:extLst>
            </p:cNvPr>
            <p:cNvSpPr/>
            <p:nvPr/>
          </p:nvSpPr>
          <p:spPr>
            <a:xfrm>
              <a:off x="3773933" y="342399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object 29">
              <a:extLst>
                <a:ext uri="{FF2B5EF4-FFF2-40B4-BE49-F238E27FC236}">
                  <a16:creationId xmlns:a16="http://schemas.microsoft.com/office/drawing/2014/main" id="{CF9D6564-B715-C7FB-8719-29B513AE669C}"/>
                </a:ext>
              </a:extLst>
            </p:cNvPr>
            <p:cNvSpPr/>
            <p:nvPr/>
          </p:nvSpPr>
          <p:spPr>
            <a:xfrm>
              <a:off x="3773932" y="342398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object 30">
              <a:extLst>
                <a:ext uri="{FF2B5EF4-FFF2-40B4-BE49-F238E27FC236}">
                  <a16:creationId xmlns:a16="http://schemas.microsoft.com/office/drawing/2014/main" id="{7AE16AB7-E106-FD27-D769-0433DD7B214E}"/>
                </a:ext>
              </a:extLst>
            </p:cNvPr>
            <p:cNvSpPr/>
            <p:nvPr/>
          </p:nvSpPr>
          <p:spPr>
            <a:xfrm>
              <a:off x="2834805" y="3706952"/>
              <a:ext cx="2009775" cy="86360"/>
            </a:xfrm>
            <a:custGeom>
              <a:avLst/>
              <a:gdLst/>
              <a:ahLst/>
              <a:cxnLst/>
              <a:rect l="l" t="t" r="r" b="b"/>
              <a:pathLst>
                <a:path w="2009775" h="86360">
                  <a:moveTo>
                    <a:pt x="283400" y="43002"/>
                  </a:moveTo>
                  <a:lnTo>
                    <a:pt x="254825" y="28714"/>
                  </a:lnTo>
                  <a:lnTo>
                    <a:pt x="197675" y="139"/>
                  </a:lnTo>
                  <a:lnTo>
                    <a:pt x="197675" y="28714"/>
                  </a:lnTo>
                  <a:lnTo>
                    <a:pt x="6388" y="28714"/>
                  </a:lnTo>
                  <a:lnTo>
                    <a:pt x="0" y="35102"/>
                  </a:lnTo>
                  <a:lnTo>
                    <a:pt x="0" y="50888"/>
                  </a:lnTo>
                  <a:lnTo>
                    <a:pt x="6400" y="57289"/>
                  </a:lnTo>
                  <a:lnTo>
                    <a:pt x="197675" y="57289"/>
                  </a:lnTo>
                  <a:lnTo>
                    <a:pt x="197675" y="85864"/>
                  </a:lnTo>
                  <a:lnTo>
                    <a:pt x="254825" y="57289"/>
                  </a:lnTo>
                  <a:lnTo>
                    <a:pt x="283400" y="43002"/>
                  </a:lnTo>
                  <a:close/>
                </a:path>
                <a:path w="2009775" h="86360">
                  <a:moveTo>
                    <a:pt x="2009686" y="42811"/>
                  </a:moveTo>
                  <a:lnTo>
                    <a:pt x="1981161" y="28575"/>
                  </a:lnTo>
                  <a:lnTo>
                    <a:pt x="1923935" y="0"/>
                  </a:lnTo>
                  <a:lnTo>
                    <a:pt x="1923948" y="28575"/>
                  </a:lnTo>
                  <a:lnTo>
                    <a:pt x="1681200" y="28714"/>
                  </a:lnTo>
                  <a:lnTo>
                    <a:pt x="1674799" y="35115"/>
                  </a:lnTo>
                  <a:lnTo>
                    <a:pt x="1674812" y="50888"/>
                  </a:lnTo>
                  <a:lnTo>
                    <a:pt x="1681200" y="57289"/>
                  </a:lnTo>
                  <a:lnTo>
                    <a:pt x="1923961" y="57150"/>
                  </a:lnTo>
                  <a:lnTo>
                    <a:pt x="1923986" y="85725"/>
                  </a:lnTo>
                  <a:lnTo>
                    <a:pt x="1981047" y="57150"/>
                  </a:lnTo>
                  <a:lnTo>
                    <a:pt x="2009686" y="428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44" name="object 31">
              <a:extLst>
                <a:ext uri="{FF2B5EF4-FFF2-40B4-BE49-F238E27FC236}">
                  <a16:creationId xmlns:a16="http://schemas.microsoft.com/office/drawing/2014/main" id="{1EB13F22-A996-8F54-B0D4-5386DAAAB10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992" y="3734904"/>
              <a:ext cx="932520" cy="1027355"/>
            </a:xfrm>
            <a:prstGeom prst="rect">
              <a:avLst/>
            </a:prstGeom>
          </p:spPr>
        </p:pic>
      </p:grpSp>
      <p:pic>
        <p:nvPicPr>
          <p:cNvPr id="47" name="object 34">
            <a:extLst>
              <a:ext uri="{FF2B5EF4-FFF2-40B4-BE49-F238E27FC236}">
                <a16:creationId xmlns:a16="http://schemas.microsoft.com/office/drawing/2014/main" id="{50C3E43D-BA18-3AE5-50C8-04FC471D2C5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41863" y="3905863"/>
            <a:ext cx="217168" cy="85725"/>
          </a:xfrm>
          <a:prstGeom prst="rect">
            <a:avLst/>
          </a:prstGeom>
        </p:spPr>
      </p:pic>
      <p:sp>
        <p:nvSpPr>
          <p:cNvPr id="48" name="object 35">
            <a:extLst>
              <a:ext uri="{FF2B5EF4-FFF2-40B4-BE49-F238E27FC236}">
                <a16:creationId xmlns:a16="http://schemas.microsoft.com/office/drawing/2014/main" id="{47E7F4B6-6B32-78D3-0640-B35F98E6E994}"/>
              </a:ext>
            </a:extLst>
          </p:cNvPr>
          <p:cNvSpPr/>
          <p:nvPr/>
        </p:nvSpPr>
        <p:spPr>
          <a:xfrm>
            <a:off x="8505670" y="4900854"/>
            <a:ext cx="1672000" cy="1188038"/>
          </a:xfrm>
          <a:custGeom>
            <a:avLst/>
            <a:gdLst/>
            <a:ahLst/>
            <a:cxnLst/>
            <a:rect l="l" t="t" r="r" b="b"/>
            <a:pathLst>
              <a:path w="4590415" h="2734945">
                <a:moveTo>
                  <a:pt x="0" y="0"/>
                </a:moveTo>
                <a:lnTo>
                  <a:pt x="4590047" y="0"/>
                </a:lnTo>
                <a:lnTo>
                  <a:pt x="4590047" y="2734819"/>
                </a:lnTo>
                <a:lnTo>
                  <a:pt x="0" y="2734819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0432FF"/>
            </a:solidFill>
            <a:prstDash val="sysDot"/>
          </a:ln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" name="文本框 33">
            <a:extLst>
              <a:ext uri="{FF2B5EF4-FFF2-40B4-BE49-F238E27FC236}">
                <a16:creationId xmlns:a16="http://schemas.microsoft.com/office/drawing/2014/main" id="{B91BA695-5D19-5BE5-AD2D-5077638180DB}"/>
              </a:ext>
            </a:extLst>
          </p:cNvPr>
          <p:cNvSpPr txBox="1"/>
          <p:nvPr/>
        </p:nvSpPr>
        <p:spPr>
          <a:xfrm>
            <a:off x="1687531" y="2771269"/>
            <a:ext cx="1278791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14F9DCE-676F-2615-DD45-E6631B1CA880}"/>
              </a:ext>
            </a:extLst>
          </p:cNvPr>
          <p:cNvSpPr/>
          <p:nvPr/>
        </p:nvSpPr>
        <p:spPr>
          <a:xfrm>
            <a:off x="1672168" y="2771269"/>
            <a:ext cx="1164983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文本框 33">
            <a:extLst>
              <a:ext uri="{FF2B5EF4-FFF2-40B4-BE49-F238E27FC236}">
                <a16:creationId xmlns:a16="http://schemas.microsoft.com/office/drawing/2014/main" id="{2A87CD74-FA9C-9ADE-080B-930DEDC9C12C}"/>
              </a:ext>
            </a:extLst>
          </p:cNvPr>
          <p:cNvSpPr txBox="1"/>
          <p:nvPr/>
        </p:nvSpPr>
        <p:spPr>
          <a:xfrm>
            <a:off x="3073876" y="2720237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图神经网络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35FCFA5-0D34-CFAE-A3E3-152845D1CBDA}"/>
              </a:ext>
            </a:extLst>
          </p:cNvPr>
          <p:cNvSpPr/>
          <p:nvPr/>
        </p:nvSpPr>
        <p:spPr>
          <a:xfrm>
            <a:off x="3076719" y="2764640"/>
            <a:ext cx="1189034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E9D735F-2855-AFE2-E70A-A0601291AC42}"/>
              </a:ext>
            </a:extLst>
          </p:cNvPr>
          <p:cNvSpPr/>
          <p:nvPr/>
        </p:nvSpPr>
        <p:spPr>
          <a:xfrm>
            <a:off x="4563356" y="2771270"/>
            <a:ext cx="1416743" cy="23612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文本框 33">
            <a:extLst>
              <a:ext uri="{FF2B5EF4-FFF2-40B4-BE49-F238E27FC236}">
                <a16:creationId xmlns:a16="http://schemas.microsoft.com/office/drawing/2014/main" id="{D67B72C5-F5F9-B6EB-4E68-3B3A61BEAD8A}"/>
              </a:ext>
            </a:extLst>
          </p:cNvPr>
          <p:cNvSpPr txBox="1"/>
          <p:nvPr/>
        </p:nvSpPr>
        <p:spPr>
          <a:xfrm>
            <a:off x="4695319" y="2713344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节点嵌入</a:t>
            </a:r>
          </a:p>
        </p:txBody>
      </p:sp>
      <p:sp>
        <p:nvSpPr>
          <p:cNvPr id="63" name="object 7">
            <a:extLst>
              <a:ext uri="{FF2B5EF4-FFF2-40B4-BE49-F238E27FC236}">
                <a16:creationId xmlns:a16="http://schemas.microsoft.com/office/drawing/2014/main" id="{7539E1CC-9814-9EF8-76D2-C569A38E76E2}"/>
              </a:ext>
            </a:extLst>
          </p:cNvPr>
          <p:cNvSpPr txBox="1"/>
          <p:nvPr/>
        </p:nvSpPr>
        <p:spPr>
          <a:xfrm>
            <a:off x="7873086" y="3435153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输出</a:t>
            </a:r>
            <a:r>
              <a:rPr lang="en-SG" sz="2000" b="1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</a:t>
            </a: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4" name="object 11">
            <a:extLst>
              <a:ext uri="{FF2B5EF4-FFF2-40B4-BE49-F238E27FC236}">
                <a16:creationId xmlns:a16="http://schemas.microsoft.com/office/drawing/2014/main" id="{F778C74F-EB95-DC95-8F28-94BF9EEFC2FD}"/>
              </a:ext>
            </a:extLst>
          </p:cNvPr>
          <p:cNvSpPr txBox="1"/>
          <p:nvPr/>
        </p:nvSpPr>
        <p:spPr>
          <a:xfrm>
            <a:off x="8648023" y="4978822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损失函数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65" name="object 7">
            <a:extLst>
              <a:ext uri="{FF2B5EF4-FFF2-40B4-BE49-F238E27FC236}">
                <a16:creationId xmlns:a16="http://schemas.microsoft.com/office/drawing/2014/main" id="{0AAB5BFB-B65F-60AC-7764-23909D31CF05}"/>
              </a:ext>
            </a:extLst>
          </p:cNvPr>
          <p:cNvSpPr txBox="1"/>
          <p:nvPr/>
        </p:nvSpPr>
        <p:spPr>
          <a:xfrm>
            <a:off x="9473727" y="3430059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en-SG" sz="2000" b="1" spc="-1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目标标签</a:t>
            </a: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672304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9905-1C03-4CE5-CC51-1D6164A44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40A0D3E7-335B-8475-AD8D-F2BBA61CAB05}"/>
              </a:ext>
            </a:extLst>
          </p:cNvPr>
          <p:cNvSpPr txBox="1"/>
          <p:nvPr/>
        </p:nvSpPr>
        <p:spPr>
          <a:xfrm>
            <a:off x="350439" y="120418"/>
            <a:ext cx="293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有监督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vs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自监督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8B7B3557-C2E7-FE19-0AFB-3409F309A0D4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176423" cy="503400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任务设定：我们有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个数据点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每个数据点可以是一个节点 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/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边 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/ </a:t>
                </a:r>
                <a:r>
                  <a:rPr lang="zh-CN" altLang="en-US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</a:t>
                </a:r>
                <a:endParaRPr lang="en-SG" altLang="zh-CN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节点级：预测值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zh-CN" altLang="en-SG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，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目标标签为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边级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：预测值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zh-CN" altLang="en-SG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，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目标标签为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图级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：预测值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zh-CN" altLang="en-SG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，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目标标签为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SG" altLang="zh-CN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我们统一用</a:t>
                </a:r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预测值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sz="2800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(</m:t>
                        </m:r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𝒊</m:t>
                        </m:r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SG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、</a:t>
                </a:r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标签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𝑦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(</m:t>
                        </m:r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𝒊</m:t>
                        </m:r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表示任意层级的预测任务</a:t>
                </a: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8B7B3557-C2E7-FE19-0AFB-3409F309A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176423" cy="5034007"/>
              </a:xfrm>
              <a:prstGeom prst="rect">
                <a:avLst/>
              </a:prstGeom>
              <a:blipFill>
                <a:blip r:embed="rId3"/>
                <a:stretch>
                  <a:fillRect l="-1022" b="-176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35544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F76BB-7151-CD84-626E-646E03EF0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0131F7C-9D9E-FCEA-641D-FD9F6783831A}"/>
              </a:ext>
            </a:extLst>
          </p:cNvPr>
          <p:cNvSpPr txBox="1"/>
          <p:nvPr/>
        </p:nvSpPr>
        <p:spPr>
          <a:xfrm>
            <a:off x="350439" y="120418"/>
            <a:ext cx="3656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分类损失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vs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回归损失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96486F46-4A69-B0A5-5C16-692F72497331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176423" cy="467371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SG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分类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：标签是离散类别</a:t>
                </a: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buFont typeface="Wingdings" pitchFamily="2" charset="2"/>
                  <a:buChar char="Ø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常用：交叉熵损失（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Cross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 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Entropy,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 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CE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𝐿𝑜𝑠𝑠</m:t>
                      </m:r>
                      <m:r>
                        <a:rPr lang="en-US" altLang="zh-CN" sz="2800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𝐶𝐸</m:t>
                          </m:r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𝑦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sym typeface="+mn-lt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sym typeface="+mn-lt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sym typeface="+mn-lt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80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(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𝑖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回归：标签是连续值</a:t>
                </a: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buFont typeface="Wingdings" pitchFamily="2" charset="2"/>
                  <a:buChar char="Ø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常用：最小二乘误差（</a:t>
                </a:r>
                <a:r>
                  <a:rPr lang="en-US" altLang="zh-CN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Mean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 </a:t>
                </a:r>
                <a:r>
                  <a:rPr lang="en-US" altLang="zh-CN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Squared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 </a:t>
                </a:r>
                <a:r>
                  <a:rPr lang="en-US" altLang="zh-CN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Error,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 </a:t>
                </a:r>
                <a:r>
                  <a:rPr lang="en-US" altLang="zh-CN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MSE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𝐿𝑜𝑠𝑠</m:t>
                      </m:r>
                      <m:r>
                        <a:rPr lang="en-US" altLang="zh-CN" sz="2800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𝑀𝑆𝐸</m:t>
                          </m:r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𝑦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80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sym typeface="+mn-lt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sym typeface="+mn-lt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sym typeface="+mn-lt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2800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80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(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𝑖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sym typeface="+mn-lt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altLang="zh-CN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96486F46-4A69-B0A5-5C16-692F72497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176423" cy="4673715"/>
              </a:xfrm>
              <a:prstGeom prst="rect">
                <a:avLst/>
              </a:prstGeom>
              <a:blipFill>
                <a:blip r:embed="rId3"/>
                <a:stretch>
                  <a:fillRect l="-1022" t="-9485" b="-4688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278742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251D1-E728-FEE1-571B-3B2EAD90F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D5EF290B-BED9-B8EC-5A8E-E346AD6502DD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10DAC0D-848A-2CB8-5836-88F72EC782AB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D60D7839-5104-B8A1-4C35-402451F4FFC1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DB01627E-361D-8EA1-5FB2-CAB572BA2EEC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6573829-998E-9ED3-00B8-44A5C9F44722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4CDF766C-99AF-78FA-04C5-FE9DB1538B90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20982A9A-264E-2CE5-2D4D-451204DB2DC6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ED518FB-0405-5768-5149-7F89413D8F7B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524D08A-F343-0846-D0C6-6199DD4FD396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</a:t>
              </a:r>
              <a:r>
                <a:rPr lang="en-US" altLang="zh-CN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GNN</a:t>
              </a: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层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B032A34-2B4D-706D-67B1-0394DEAEF245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8963348A-FEE1-8E82-138B-064104619FE9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80CFA25-0FB1-2600-62E4-CEB1F40304CC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图神经网络：训练流程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9F1DAF58-29DB-CBE6-7936-E9E8BB538C75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AECCD647-F2CC-510E-5607-73D1E3C7A61E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E68ECFAF-97B5-214D-64A7-A0FABBC06780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图神经网络：数据划分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8E696F40-ADB4-96B9-3CEE-F61011E0A3C5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03255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53DF8-68DC-798B-4046-8FB077193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312D2360-16BA-30E5-D21A-79CFCF90F4C9}"/>
              </a:ext>
            </a:extLst>
          </p:cNvPr>
          <p:cNvSpPr txBox="1"/>
          <p:nvPr/>
        </p:nvSpPr>
        <p:spPr>
          <a:xfrm>
            <a:off x="350439" y="120418"/>
            <a:ext cx="3656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分类损失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vs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回归损失</a:t>
            </a:r>
          </a:p>
        </p:txBody>
      </p:sp>
      <p:sp>
        <p:nvSpPr>
          <p:cNvPr id="2" name="文本框 33">
            <a:extLst>
              <a:ext uri="{FF2B5EF4-FFF2-40B4-BE49-F238E27FC236}">
                <a16:creationId xmlns:a16="http://schemas.microsoft.com/office/drawing/2014/main" id="{67B8E44B-526D-3190-AD62-5001D12DED90}"/>
              </a:ext>
            </a:extLst>
          </p:cNvPr>
          <p:cNvSpPr txBox="1"/>
          <p:nvPr/>
        </p:nvSpPr>
        <p:spPr>
          <a:xfrm>
            <a:off x="590689" y="4449661"/>
            <a:ext cx="7350127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我们如何将数据集划分为训练集 </a:t>
            </a:r>
            <a:r>
              <a:rPr lang="en-US" altLang="zh-CN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 </a:t>
            </a: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 </a:t>
            </a:r>
            <a:r>
              <a:rPr lang="en-US" altLang="zh-CN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 </a:t>
            </a:r>
            <a:r>
              <a:rPr lang="zh-CN" altLang="en-US" sz="24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测试集？</a:t>
            </a: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D94D5088-4AB8-9354-1266-808CF4ABEFCD}"/>
              </a:ext>
            </a:extLst>
          </p:cNvPr>
          <p:cNvGrpSpPr/>
          <p:nvPr/>
        </p:nvGrpSpPr>
        <p:grpSpPr>
          <a:xfrm>
            <a:off x="4782454" y="2765844"/>
            <a:ext cx="1080135" cy="944880"/>
            <a:chOff x="3351219" y="3580851"/>
            <a:chExt cx="1080135" cy="944880"/>
          </a:xfrm>
        </p:grpSpPr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D46BB150-B292-2894-A8DF-A00F5DE331E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1219" y="3580851"/>
              <a:ext cx="1032375" cy="944659"/>
            </a:xfrm>
            <a:prstGeom prst="rect">
              <a:avLst/>
            </a:prstGeom>
          </p:spPr>
        </p:pic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38A457F3-D10A-AD68-AAA3-1FDAA38A184D}"/>
                </a:ext>
              </a:extLst>
            </p:cNvPr>
            <p:cNvSpPr/>
            <p:nvPr/>
          </p:nvSpPr>
          <p:spPr>
            <a:xfrm>
              <a:off x="4333760" y="374035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BBDC8B9E-1EF0-DADA-7307-217A8DDD01B8}"/>
                </a:ext>
              </a:extLst>
            </p:cNvPr>
            <p:cNvSpPr/>
            <p:nvPr/>
          </p:nvSpPr>
          <p:spPr>
            <a:xfrm>
              <a:off x="4333761" y="3740354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8" name="object 7">
            <a:extLst>
              <a:ext uri="{FF2B5EF4-FFF2-40B4-BE49-F238E27FC236}">
                <a16:creationId xmlns:a16="http://schemas.microsoft.com/office/drawing/2014/main" id="{0607BE15-837A-B5B8-2DBD-2F9F5108B1D0}"/>
              </a:ext>
            </a:extLst>
          </p:cNvPr>
          <p:cNvSpPr txBox="1"/>
          <p:nvPr/>
        </p:nvSpPr>
        <p:spPr>
          <a:xfrm>
            <a:off x="6256943" y="2442902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   </a:t>
            </a:r>
            <a:r>
              <a:rPr lang="en-SG" sz="2000" b="1" spc="-1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预测头</a:t>
            </a: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40F03C1C-1812-4D6D-DA7F-4872858B5664}"/>
              </a:ext>
            </a:extLst>
          </p:cNvPr>
          <p:cNvSpPr txBox="1"/>
          <p:nvPr/>
        </p:nvSpPr>
        <p:spPr>
          <a:xfrm>
            <a:off x="8525548" y="802326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评测指标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pic>
        <p:nvPicPr>
          <p:cNvPr id="10" name="object 12">
            <a:extLst>
              <a:ext uri="{FF2B5EF4-FFF2-40B4-BE49-F238E27FC236}">
                <a16:creationId xmlns:a16="http://schemas.microsoft.com/office/drawing/2014/main" id="{911CC99F-C3B9-89F8-2413-12BED8B1E5C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1477" y="2874918"/>
            <a:ext cx="816769" cy="1043129"/>
          </a:xfrm>
          <a:prstGeom prst="rect">
            <a:avLst/>
          </a:prstGeom>
        </p:spPr>
      </p:pic>
      <p:grpSp>
        <p:nvGrpSpPr>
          <p:cNvPr id="11" name="object 14">
            <a:extLst>
              <a:ext uri="{FF2B5EF4-FFF2-40B4-BE49-F238E27FC236}">
                <a16:creationId xmlns:a16="http://schemas.microsoft.com/office/drawing/2014/main" id="{E5D8CDA9-A2B7-33A5-3879-447E3EDBCAF4}"/>
              </a:ext>
            </a:extLst>
          </p:cNvPr>
          <p:cNvGrpSpPr/>
          <p:nvPr/>
        </p:nvGrpSpPr>
        <p:grpSpPr>
          <a:xfrm>
            <a:off x="4770252" y="2913653"/>
            <a:ext cx="109855" cy="323215"/>
            <a:chOff x="3339017" y="3728660"/>
            <a:chExt cx="109855" cy="323215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38B3D12F-D567-4B8B-8817-8642E61A85D3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7268B3B2-35EE-E780-B663-C7EA08593CBA}"/>
                </a:ext>
              </a:extLst>
            </p:cNvPr>
            <p:cNvSpPr/>
            <p:nvPr/>
          </p:nvSpPr>
          <p:spPr>
            <a:xfrm>
              <a:off x="3351717" y="374136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4" name="object 18">
            <a:extLst>
              <a:ext uri="{FF2B5EF4-FFF2-40B4-BE49-F238E27FC236}">
                <a16:creationId xmlns:a16="http://schemas.microsoft.com/office/drawing/2014/main" id="{3CFF776C-09AF-8D2B-1BAA-28D91D99B99C}"/>
              </a:ext>
            </a:extLst>
          </p:cNvPr>
          <p:cNvSpPr/>
          <p:nvPr/>
        </p:nvSpPr>
        <p:spPr>
          <a:xfrm>
            <a:off x="7565945" y="2888544"/>
            <a:ext cx="310515" cy="85725"/>
          </a:xfrm>
          <a:custGeom>
            <a:avLst/>
            <a:gdLst/>
            <a:ahLst/>
            <a:cxnLst/>
            <a:rect l="l" t="t" r="r" b="b"/>
            <a:pathLst>
              <a:path w="310514" h="85725">
                <a:moveTo>
                  <a:pt x="282694" y="28218"/>
                </a:moveTo>
                <a:lnTo>
                  <a:pt x="246569" y="28218"/>
                </a:lnTo>
                <a:lnTo>
                  <a:pt x="253066" y="34512"/>
                </a:lnTo>
                <a:lnTo>
                  <a:pt x="253192" y="42401"/>
                </a:lnTo>
                <a:lnTo>
                  <a:pt x="253318" y="50292"/>
                </a:lnTo>
                <a:lnTo>
                  <a:pt x="246902" y="56915"/>
                </a:lnTo>
                <a:lnTo>
                  <a:pt x="239134" y="56915"/>
                </a:lnTo>
                <a:lnTo>
                  <a:pt x="224847" y="57142"/>
                </a:lnTo>
                <a:lnTo>
                  <a:pt x="225303" y="85714"/>
                </a:lnTo>
                <a:lnTo>
                  <a:pt x="310334" y="41492"/>
                </a:lnTo>
                <a:lnTo>
                  <a:pt x="282694" y="28218"/>
                </a:lnTo>
                <a:close/>
              </a:path>
              <a:path w="310514" h="85725">
                <a:moveTo>
                  <a:pt x="224392" y="28571"/>
                </a:moveTo>
                <a:lnTo>
                  <a:pt x="6294" y="32045"/>
                </a:lnTo>
                <a:lnTo>
                  <a:pt x="0" y="38543"/>
                </a:lnTo>
                <a:lnTo>
                  <a:pt x="125" y="46433"/>
                </a:lnTo>
                <a:lnTo>
                  <a:pt x="251" y="54322"/>
                </a:lnTo>
                <a:lnTo>
                  <a:pt x="6748" y="60617"/>
                </a:lnTo>
                <a:lnTo>
                  <a:pt x="224847" y="57142"/>
                </a:lnTo>
                <a:lnTo>
                  <a:pt x="224738" y="50292"/>
                </a:lnTo>
                <a:lnTo>
                  <a:pt x="224613" y="42401"/>
                </a:lnTo>
                <a:lnTo>
                  <a:pt x="224487" y="34512"/>
                </a:lnTo>
                <a:lnTo>
                  <a:pt x="224392" y="28571"/>
                </a:lnTo>
                <a:close/>
              </a:path>
              <a:path w="310514" h="85725">
                <a:moveTo>
                  <a:pt x="246569" y="28218"/>
                </a:moveTo>
                <a:lnTo>
                  <a:pt x="224392" y="28571"/>
                </a:lnTo>
                <a:lnTo>
                  <a:pt x="224487" y="34512"/>
                </a:lnTo>
                <a:lnTo>
                  <a:pt x="224613" y="42401"/>
                </a:lnTo>
                <a:lnTo>
                  <a:pt x="224738" y="50292"/>
                </a:lnTo>
                <a:lnTo>
                  <a:pt x="224847" y="57142"/>
                </a:lnTo>
                <a:lnTo>
                  <a:pt x="239134" y="56915"/>
                </a:lnTo>
                <a:lnTo>
                  <a:pt x="246902" y="56915"/>
                </a:lnTo>
                <a:lnTo>
                  <a:pt x="253318" y="50292"/>
                </a:lnTo>
                <a:lnTo>
                  <a:pt x="253192" y="42401"/>
                </a:lnTo>
                <a:lnTo>
                  <a:pt x="253066" y="34512"/>
                </a:lnTo>
                <a:lnTo>
                  <a:pt x="246569" y="28218"/>
                </a:lnTo>
                <a:close/>
              </a:path>
              <a:path w="310514" h="85725">
                <a:moveTo>
                  <a:pt x="223937" y="0"/>
                </a:moveTo>
                <a:lnTo>
                  <a:pt x="224387" y="28218"/>
                </a:lnTo>
                <a:lnTo>
                  <a:pt x="224392" y="28571"/>
                </a:lnTo>
                <a:lnTo>
                  <a:pt x="246569" y="28218"/>
                </a:lnTo>
                <a:lnTo>
                  <a:pt x="282694" y="28218"/>
                </a:lnTo>
                <a:lnTo>
                  <a:pt x="2239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object 19">
            <a:extLst>
              <a:ext uri="{FF2B5EF4-FFF2-40B4-BE49-F238E27FC236}">
                <a16:creationId xmlns:a16="http://schemas.microsoft.com/office/drawing/2014/main" id="{3F9403B0-5114-39C7-A0FF-ABA8AD460A1C}"/>
              </a:ext>
            </a:extLst>
          </p:cNvPr>
          <p:cNvSpPr/>
          <p:nvPr/>
        </p:nvSpPr>
        <p:spPr>
          <a:xfrm>
            <a:off x="8525548" y="1816468"/>
            <a:ext cx="1437005" cy="612775"/>
          </a:xfrm>
          <a:custGeom>
            <a:avLst/>
            <a:gdLst/>
            <a:ahLst/>
            <a:cxnLst/>
            <a:rect l="l" t="t" r="r" b="b"/>
            <a:pathLst>
              <a:path w="1437004" h="612775">
                <a:moveTo>
                  <a:pt x="595287" y="0"/>
                </a:moveTo>
                <a:lnTo>
                  <a:pt x="504685" y="31267"/>
                </a:lnTo>
                <a:lnTo>
                  <a:pt x="525094" y="51257"/>
                </a:lnTo>
                <a:lnTo>
                  <a:pt x="0" y="587451"/>
                </a:lnTo>
                <a:lnTo>
                  <a:pt x="101" y="596493"/>
                </a:lnTo>
                <a:lnTo>
                  <a:pt x="11366" y="607542"/>
                </a:lnTo>
                <a:lnTo>
                  <a:pt x="20320" y="607542"/>
                </a:lnTo>
                <a:lnTo>
                  <a:pt x="545515" y="71247"/>
                </a:lnTo>
                <a:lnTo>
                  <a:pt x="565937" y="91236"/>
                </a:lnTo>
                <a:lnTo>
                  <a:pt x="583895" y="35407"/>
                </a:lnTo>
                <a:lnTo>
                  <a:pt x="595287" y="0"/>
                </a:lnTo>
                <a:close/>
              </a:path>
              <a:path w="1437004" h="612775">
                <a:moveTo>
                  <a:pt x="1436789" y="598500"/>
                </a:moveTo>
                <a:lnTo>
                  <a:pt x="1435354" y="589572"/>
                </a:lnTo>
                <a:lnTo>
                  <a:pt x="673138" y="38646"/>
                </a:lnTo>
                <a:lnTo>
                  <a:pt x="682523" y="25654"/>
                </a:lnTo>
                <a:lnTo>
                  <a:pt x="689876" y="15481"/>
                </a:lnTo>
                <a:lnTo>
                  <a:pt x="595287" y="0"/>
                </a:lnTo>
                <a:lnTo>
                  <a:pt x="639660" y="84963"/>
                </a:lnTo>
                <a:lnTo>
                  <a:pt x="656399" y="61798"/>
                </a:lnTo>
                <a:lnTo>
                  <a:pt x="1418615" y="612724"/>
                </a:lnTo>
                <a:lnTo>
                  <a:pt x="1427543" y="611289"/>
                </a:lnTo>
                <a:lnTo>
                  <a:pt x="1436789" y="598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object 20">
            <a:extLst>
              <a:ext uri="{FF2B5EF4-FFF2-40B4-BE49-F238E27FC236}">
                <a16:creationId xmlns:a16="http://schemas.microsoft.com/office/drawing/2014/main" id="{D6FC99F5-467F-CCCC-0E23-991F8FD19F8C}"/>
              </a:ext>
            </a:extLst>
          </p:cNvPr>
          <p:cNvSpPr/>
          <p:nvPr/>
        </p:nvSpPr>
        <p:spPr>
          <a:xfrm>
            <a:off x="8509673" y="3430429"/>
            <a:ext cx="1437640" cy="522605"/>
          </a:xfrm>
          <a:custGeom>
            <a:avLst/>
            <a:gdLst/>
            <a:ahLst/>
            <a:cxnLst/>
            <a:rect l="l" t="t" r="r" b="b"/>
            <a:pathLst>
              <a:path w="1437640" h="522604">
                <a:moveTo>
                  <a:pt x="595503" y="521995"/>
                </a:moveTo>
                <a:lnTo>
                  <a:pt x="582764" y="490956"/>
                </a:lnTo>
                <a:lnTo>
                  <a:pt x="559117" y="433324"/>
                </a:lnTo>
                <a:lnTo>
                  <a:pt x="540321" y="454850"/>
                </a:lnTo>
                <a:lnTo>
                  <a:pt x="19405" y="0"/>
                </a:lnTo>
                <a:lnTo>
                  <a:pt x="10375" y="609"/>
                </a:lnTo>
                <a:lnTo>
                  <a:pt x="0" y="12496"/>
                </a:lnTo>
                <a:lnTo>
                  <a:pt x="609" y="21526"/>
                </a:lnTo>
                <a:lnTo>
                  <a:pt x="521525" y="476377"/>
                </a:lnTo>
                <a:lnTo>
                  <a:pt x="502742" y="497903"/>
                </a:lnTo>
                <a:lnTo>
                  <a:pt x="595503" y="521995"/>
                </a:lnTo>
                <a:close/>
              </a:path>
              <a:path w="1437640" h="522604">
                <a:moveTo>
                  <a:pt x="1437119" y="19989"/>
                </a:moveTo>
                <a:lnTo>
                  <a:pt x="1428915" y="6502"/>
                </a:lnTo>
                <a:lnTo>
                  <a:pt x="1420126" y="4356"/>
                </a:lnTo>
                <a:lnTo>
                  <a:pt x="661352" y="465277"/>
                </a:lnTo>
                <a:lnTo>
                  <a:pt x="646518" y="440855"/>
                </a:lnTo>
                <a:lnTo>
                  <a:pt x="595503" y="521995"/>
                </a:lnTo>
                <a:lnTo>
                  <a:pt x="691019" y="514121"/>
                </a:lnTo>
                <a:lnTo>
                  <a:pt x="683183" y="501218"/>
                </a:lnTo>
                <a:lnTo>
                  <a:pt x="676186" y="489699"/>
                </a:lnTo>
                <a:lnTo>
                  <a:pt x="1434973" y="28778"/>
                </a:lnTo>
                <a:lnTo>
                  <a:pt x="1437119" y="19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7" name="object 21">
            <a:extLst>
              <a:ext uri="{FF2B5EF4-FFF2-40B4-BE49-F238E27FC236}">
                <a16:creationId xmlns:a16="http://schemas.microsoft.com/office/drawing/2014/main" id="{DC3C19C9-5A41-A886-45AC-19FA0930D0F9}"/>
              </a:ext>
            </a:extLst>
          </p:cNvPr>
          <p:cNvGrpSpPr/>
          <p:nvPr/>
        </p:nvGrpSpPr>
        <p:grpSpPr>
          <a:xfrm>
            <a:off x="1751227" y="2596282"/>
            <a:ext cx="4525010" cy="1351280"/>
            <a:chOff x="319992" y="3411289"/>
            <a:chExt cx="4525010" cy="1351280"/>
          </a:xfrm>
        </p:grpSpPr>
        <p:sp>
          <p:nvSpPr>
            <p:cNvPr id="18" name="object 22">
              <a:extLst>
                <a:ext uri="{FF2B5EF4-FFF2-40B4-BE49-F238E27FC236}">
                  <a16:creationId xmlns:a16="http://schemas.microsoft.com/office/drawing/2014/main" id="{5D3CE25E-BEE7-BE8C-72CB-2595C353683C}"/>
                </a:ext>
              </a:extLst>
            </p:cNvPr>
            <p:cNvSpPr/>
            <p:nvPr/>
          </p:nvSpPr>
          <p:spPr>
            <a:xfrm>
              <a:off x="4203065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FCB779E5-55B8-1793-AA9D-225D080264B3}"/>
                </a:ext>
              </a:extLst>
            </p:cNvPr>
            <p:cNvSpPr/>
            <p:nvPr/>
          </p:nvSpPr>
          <p:spPr>
            <a:xfrm>
              <a:off x="4203064" y="4341581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EF585E05-9FEE-5CE5-E724-277E3F2A39C9}"/>
                </a:ext>
              </a:extLst>
            </p:cNvPr>
            <p:cNvSpPr/>
            <p:nvPr/>
          </p:nvSpPr>
          <p:spPr>
            <a:xfrm>
              <a:off x="3731728" y="437467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2461CB87-F99C-4482-B86E-BC745E463EEF}"/>
                </a:ext>
              </a:extLst>
            </p:cNvPr>
            <p:cNvSpPr/>
            <p:nvPr/>
          </p:nvSpPr>
          <p:spPr>
            <a:xfrm>
              <a:off x="3731728" y="437466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F3E61173-0313-343B-8995-C8056923F73A}"/>
                </a:ext>
              </a:extLst>
            </p:cNvPr>
            <p:cNvSpPr/>
            <p:nvPr/>
          </p:nvSpPr>
          <p:spPr>
            <a:xfrm>
              <a:off x="3241554" y="4395883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B1F4CFFB-4BD6-8689-FDAF-99262DA185BA}"/>
                </a:ext>
              </a:extLst>
            </p:cNvPr>
            <p:cNvSpPr/>
            <p:nvPr/>
          </p:nvSpPr>
          <p:spPr>
            <a:xfrm>
              <a:off x="3241553" y="4395882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1818DF85-12E4-866F-AFDA-62868E9EB4E6}"/>
                </a:ext>
              </a:extLst>
            </p:cNvPr>
            <p:cNvSpPr/>
            <p:nvPr/>
          </p:nvSpPr>
          <p:spPr>
            <a:xfrm>
              <a:off x="3773933" y="3423990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0" y="0"/>
                  </a:moveTo>
                  <a:lnTo>
                    <a:pt x="0" y="0"/>
                  </a:lnTo>
                  <a:lnTo>
                    <a:pt x="0" y="297542"/>
                  </a:lnTo>
                  <a:lnTo>
                    <a:pt x="84410" y="297542"/>
                  </a:lnTo>
                  <a:lnTo>
                    <a:pt x="84410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431572DF-E7C7-4421-E349-97A29F582196}"/>
                </a:ext>
              </a:extLst>
            </p:cNvPr>
            <p:cNvSpPr/>
            <p:nvPr/>
          </p:nvSpPr>
          <p:spPr>
            <a:xfrm>
              <a:off x="3773932" y="3423989"/>
              <a:ext cx="84455" cy="297815"/>
            </a:xfrm>
            <a:custGeom>
              <a:avLst/>
              <a:gdLst/>
              <a:ahLst/>
              <a:cxnLst/>
              <a:rect l="l" t="t" r="r" b="b"/>
              <a:pathLst>
                <a:path w="84454" h="297814">
                  <a:moveTo>
                    <a:pt x="84411" y="0"/>
                  </a:moveTo>
                  <a:lnTo>
                    <a:pt x="0" y="0"/>
                  </a:lnTo>
                  <a:lnTo>
                    <a:pt x="0" y="297543"/>
                  </a:lnTo>
                  <a:lnTo>
                    <a:pt x="84411" y="297543"/>
                  </a:lnTo>
                  <a:lnTo>
                    <a:pt x="84411" y="0"/>
                  </a:lnTo>
                  <a:close/>
                </a:path>
              </a:pathLst>
            </a:custGeom>
            <a:ln w="25400">
              <a:solidFill>
                <a:srgbClr val="B07E00"/>
              </a:solidFill>
            </a:ln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452A0165-92E1-EC35-EDE9-A56A80F10DCC}"/>
                </a:ext>
              </a:extLst>
            </p:cNvPr>
            <p:cNvSpPr/>
            <p:nvPr/>
          </p:nvSpPr>
          <p:spPr>
            <a:xfrm>
              <a:off x="2834805" y="3706952"/>
              <a:ext cx="2009775" cy="86360"/>
            </a:xfrm>
            <a:custGeom>
              <a:avLst/>
              <a:gdLst/>
              <a:ahLst/>
              <a:cxnLst/>
              <a:rect l="l" t="t" r="r" b="b"/>
              <a:pathLst>
                <a:path w="2009775" h="86360">
                  <a:moveTo>
                    <a:pt x="283400" y="43002"/>
                  </a:moveTo>
                  <a:lnTo>
                    <a:pt x="254825" y="28714"/>
                  </a:lnTo>
                  <a:lnTo>
                    <a:pt x="197675" y="139"/>
                  </a:lnTo>
                  <a:lnTo>
                    <a:pt x="197675" y="28714"/>
                  </a:lnTo>
                  <a:lnTo>
                    <a:pt x="6388" y="28714"/>
                  </a:lnTo>
                  <a:lnTo>
                    <a:pt x="0" y="35102"/>
                  </a:lnTo>
                  <a:lnTo>
                    <a:pt x="0" y="50888"/>
                  </a:lnTo>
                  <a:lnTo>
                    <a:pt x="6400" y="57289"/>
                  </a:lnTo>
                  <a:lnTo>
                    <a:pt x="197675" y="57289"/>
                  </a:lnTo>
                  <a:lnTo>
                    <a:pt x="197675" y="85864"/>
                  </a:lnTo>
                  <a:lnTo>
                    <a:pt x="254825" y="57289"/>
                  </a:lnTo>
                  <a:lnTo>
                    <a:pt x="283400" y="43002"/>
                  </a:lnTo>
                  <a:close/>
                </a:path>
                <a:path w="2009775" h="86360">
                  <a:moveTo>
                    <a:pt x="2009686" y="42811"/>
                  </a:moveTo>
                  <a:lnTo>
                    <a:pt x="1981161" y="28575"/>
                  </a:lnTo>
                  <a:lnTo>
                    <a:pt x="1923935" y="0"/>
                  </a:lnTo>
                  <a:lnTo>
                    <a:pt x="1923948" y="28575"/>
                  </a:lnTo>
                  <a:lnTo>
                    <a:pt x="1681200" y="28714"/>
                  </a:lnTo>
                  <a:lnTo>
                    <a:pt x="1674799" y="35115"/>
                  </a:lnTo>
                  <a:lnTo>
                    <a:pt x="1674812" y="50888"/>
                  </a:lnTo>
                  <a:lnTo>
                    <a:pt x="1681200" y="57289"/>
                  </a:lnTo>
                  <a:lnTo>
                    <a:pt x="1923961" y="57150"/>
                  </a:lnTo>
                  <a:lnTo>
                    <a:pt x="1923986" y="85725"/>
                  </a:lnTo>
                  <a:lnTo>
                    <a:pt x="1981047" y="57150"/>
                  </a:lnTo>
                  <a:lnTo>
                    <a:pt x="2009686" y="428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8" name="object 31">
              <a:extLst>
                <a:ext uri="{FF2B5EF4-FFF2-40B4-BE49-F238E27FC236}">
                  <a16:creationId xmlns:a16="http://schemas.microsoft.com/office/drawing/2014/main" id="{95EA68E0-E764-A182-EB63-C8CE045FCB8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9992" y="3734904"/>
              <a:ext cx="932520" cy="1027355"/>
            </a:xfrm>
            <a:prstGeom prst="rect">
              <a:avLst/>
            </a:prstGeom>
          </p:spPr>
        </p:pic>
      </p:grpSp>
      <p:pic>
        <p:nvPicPr>
          <p:cNvPr id="30" name="object 34">
            <a:extLst>
              <a:ext uri="{FF2B5EF4-FFF2-40B4-BE49-F238E27FC236}">
                <a16:creationId xmlns:a16="http://schemas.microsoft.com/office/drawing/2014/main" id="{37FEAA7F-B444-45B4-1953-A654C68D45E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41863" y="2892073"/>
            <a:ext cx="217168" cy="85725"/>
          </a:xfrm>
          <a:prstGeom prst="rect">
            <a:avLst/>
          </a:prstGeom>
        </p:spPr>
      </p:pic>
      <p:sp>
        <p:nvSpPr>
          <p:cNvPr id="32" name="文本框 33">
            <a:extLst>
              <a:ext uri="{FF2B5EF4-FFF2-40B4-BE49-F238E27FC236}">
                <a16:creationId xmlns:a16="http://schemas.microsoft.com/office/drawing/2014/main" id="{12A3A1C2-6E0E-4420-F44B-9985B8C32B39}"/>
              </a:ext>
            </a:extLst>
          </p:cNvPr>
          <p:cNvSpPr txBox="1"/>
          <p:nvPr/>
        </p:nvSpPr>
        <p:spPr>
          <a:xfrm>
            <a:off x="1687531" y="1757479"/>
            <a:ext cx="1278791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C35B27-2A24-05E0-6DFF-D1E56330C196}"/>
              </a:ext>
            </a:extLst>
          </p:cNvPr>
          <p:cNvSpPr/>
          <p:nvPr/>
        </p:nvSpPr>
        <p:spPr>
          <a:xfrm>
            <a:off x="1672168" y="1757479"/>
            <a:ext cx="1164983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843D66C-BCBB-9A36-44E5-21DA233A3EEE}"/>
              </a:ext>
            </a:extLst>
          </p:cNvPr>
          <p:cNvSpPr txBox="1"/>
          <p:nvPr/>
        </p:nvSpPr>
        <p:spPr>
          <a:xfrm>
            <a:off x="3073876" y="1706447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图神经网络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B1B-B76E-AAD7-94CF-8992F269AF15}"/>
              </a:ext>
            </a:extLst>
          </p:cNvPr>
          <p:cNvSpPr/>
          <p:nvPr/>
        </p:nvSpPr>
        <p:spPr>
          <a:xfrm>
            <a:off x="3076719" y="1750850"/>
            <a:ext cx="1189034" cy="236791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43C12E-AD3F-D31A-2939-A16A29677B4A}"/>
              </a:ext>
            </a:extLst>
          </p:cNvPr>
          <p:cNvSpPr/>
          <p:nvPr/>
        </p:nvSpPr>
        <p:spPr>
          <a:xfrm>
            <a:off x="4563356" y="1757480"/>
            <a:ext cx="1416743" cy="23612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74DAB330-1FF0-1A87-1E87-BE8B69AF9CB3}"/>
              </a:ext>
            </a:extLst>
          </p:cNvPr>
          <p:cNvSpPr txBox="1"/>
          <p:nvPr/>
        </p:nvSpPr>
        <p:spPr>
          <a:xfrm>
            <a:off x="4695319" y="1699554"/>
            <a:ext cx="1164984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节点嵌入</a:t>
            </a:r>
          </a:p>
        </p:txBody>
      </p:sp>
      <p:sp>
        <p:nvSpPr>
          <p:cNvPr id="38" name="object 7">
            <a:extLst>
              <a:ext uri="{FF2B5EF4-FFF2-40B4-BE49-F238E27FC236}">
                <a16:creationId xmlns:a16="http://schemas.microsoft.com/office/drawing/2014/main" id="{340F251B-5070-7314-8ADD-A5E78EA360C1}"/>
              </a:ext>
            </a:extLst>
          </p:cNvPr>
          <p:cNvSpPr txBox="1"/>
          <p:nvPr/>
        </p:nvSpPr>
        <p:spPr>
          <a:xfrm>
            <a:off x="7873086" y="2421363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zh-CN" altLang="en-US" sz="2000" b="1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输出</a:t>
            </a:r>
            <a:r>
              <a:rPr lang="en-SG" sz="2000" b="1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预测</a:t>
            </a:r>
            <a:endParaRPr lang="en-SG" sz="2000" b="1" spc="-1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39" name="object 11">
            <a:extLst>
              <a:ext uri="{FF2B5EF4-FFF2-40B4-BE49-F238E27FC236}">
                <a16:creationId xmlns:a16="http://schemas.microsoft.com/office/drawing/2014/main" id="{1B4CB599-1A34-F3AF-93E9-D1BDAD08426F}"/>
              </a:ext>
            </a:extLst>
          </p:cNvPr>
          <p:cNvSpPr txBox="1"/>
          <p:nvPr/>
        </p:nvSpPr>
        <p:spPr>
          <a:xfrm>
            <a:off x="8648023" y="3965032"/>
            <a:ext cx="1405890" cy="99899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r>
              <a:rPr lang="en-SG" sz="2000" b="1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损失函数</a:t>
            </a:r>
            <a:endParaRPr lang="en-SG"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11785" marR="143510" indent="-161290">
              <a:lnSpc>
                <a:spcPct val="100000"/>
              </a:lnSpc>
              <a:spcBef>
                <a:spcPts val="190"/>
              </a:spcBef>
            </a:pPr>
            <a:endParaRPr sz="20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sp>
        <p:nvSpPr>
          <p:cNvPr id="40" name="object 7">
            <a:extLst>
              <a:ext uri="{FF2B5EF4-FFF2-40B4-BE49-F238E27FC236}">
                <a16:creationId xmlns:a16="http://schemas.microsoft.com/office/drawing/2014/main" id="{C1DCBA58-52A4-A8DD-C348-93C4D5A08E3B}"/>
              </a:ext>
            </a:extLst>
          </p:cNvPr>
          <p:cNvSpPr txBox="1"/>
          <p:nvPr/>
        </p:nvSpPr>
        <p:spPr>
          <a:xfrm>
            <a:off x="9473727" y="2416269"/>
            <a:ext cx="1304925" cy="99706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2225" rIns="0" bIns="0" rtlCol="0" anchor="b">
            <a:spAutoFit/>
          </a:bodyPr>
          <a:lstStyle/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r>
              <a:rPr lang="en-SG" sz="2000" b="1" spc="-1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目标标签</a:t>
            </a:r>
            <a:endParaRPr lang="en-SG" sz="2000" b="1" spc="-1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388620" marR="106045" indent="-275590">
              <a:lnSpc>
                <a:spcPct val="100000"/>
              </a:lnSpc>
              <a:spcBef>
                <a:spcPts val="175"/>
              </a:spcBef>
            </a:pPr>
            <a:endParaRPr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0310533-0E3A-59D9-D469-EA96099BA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327" y="5103902"/>
            <a:ext cx="8941095" cy="169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8572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96EDB-D5CD-16A4-EDEA-D6752393E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020CEDEC-F09E-2DE3-0741-E5DA4B980866}"/>
              </a:ext>
            </a:extLst>
          </p:cNvPr>
          <p:cNvSpPr txBox="1"/>
          <p:nvPr/>
        </p:nvSpPr>
        <p:spPr>
          <a:xfrm>
            <a:off x="350439" y="120418"/>
            <a:ext cx="4733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数据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划分：固定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vs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随机划分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1E1A3261-5749-3DFE-A628-3FCBFE8753F3}"/>
                  </a:ext>
                </a:extLst>
              </p:cNvPr>
              <p:cNvSpPr txBox="1"/>
              <p:nvPr/>
            </p:nvSpPr>
            <p:spPr>
              <a:xfrm>
                <a:off x="830047" y="828293"/>
                <a:ext cx="11176423" cy="598042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SG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数据集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训练集（</a:t>
                </a:r>
                <a:r>
                  <a:rPr lang="en-SG" altLang="zh-CN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Training set</a:t>
                </a:r>
                <a:r>
                  <a:rPr lang="zh-CN" altLang="en-SG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r>
                  <a:rPr lang="zh-CN" altLang="en-SG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用于优化 </a:t>
                </a:r>
                <a:r>
                  <a:rPr lang="en-SG" altLang="zh-CN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 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𝑮𝑵𝑵</m:t>
                        </m:r>
                      </m:sub>
                    </m:sSub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{(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)}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sup>
                    </m:sSubSup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和预测头参数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𝑯𝒆𝒂𝒅</m:t>
                        </m:r>
                      </m:sub>
                    </m:sSub>
                  </m:oMath>
                </a14:m>
                <a:endParaRPr lang="zh-CN" altLang="en-US" sz="24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验证集（</a:t>
                </a:r>
                <a:r>
                  <a:rPr lang="en-SG" altLang="zh-CN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Validation set</a:t>
                </a:r>
                <a:r>
                  <a:rPr lang="zh-CN" altLang="en-SG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r>
                  <a:rPr lang="zh-CN" altLang="en-SG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用于模型调试和超参数选择（如，学习率等）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测试集（</a:t>
                </a:r>
                <a:r>
                  <a:rPr lang="en-SG" altLang="zh-CN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Test set</a:t>
                </a:r>
                <a:r>
                  <a:rPr lang="zh-CN" altLang="en-SG" sz="24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r>
                  <a:rPr lang="zh-CN" altLang="en-SG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保留至最后用于报告最终性能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固定划分</a:t>
                </a:r>
                <a:r>
                  <a:rPr lang="zh-CN" altLang="en-SG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数据集只划分一次</a:t>
                </a: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SG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潜在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问题： 有时无法保证测试集在训练过程中完全不被使用</a:t>
                </a:r>
                <a:endParaRPr lang="en-SG" altLang="zh-CN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随机划分</a:t>
                </a:r>
                <a:r>
                  <a:rPr lang="zh-CN" altLang="en-SG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将数据集随机划分为训练 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/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验证 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/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测试集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报告结果时会在多个随机种子上取平均性能</a:t>
                </a: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1E1A3261-5749-3DFE-A628-3FCBFE875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7" y="828293"/>
                <a:ext cx="11176423" cy="5980420"/>
              </a:xfrm>
              <a:prstGeom prst="rect">
                <a:avLst/>
              </a:prstGeom>
              <a:blipFill>
                <a:blip r:embed="rId3"/>
                <a:stretch>
                  <a:fillRect l="-1022" r="-341" b="-1271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90646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8FC16-8296-DE24-4825-117F5AB35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51822E3D-F125-D845-406F-0EC76CB894EE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</a:t>
            </a: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数据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划分</a:t>
            </a: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的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特殊性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4FC468BF-D492-E40C-1792-706EC5FD5A80}"/>
              </a:ext>
            </a:extLst>
          </p:cNvPr>
          <p:cNvSpPr txBox="1"/>
          <p:nvPr/>
        </p:nvSpPr>
        <p:spPr>
          <a:xfrm>
            <a:off x="830047" y="828293"/>
            <a:ext cx="11176423" cy="2468433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假设我们要划分一个图像数据集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图像分类任务中：每个数据点都是一张图像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在这种情况下，数据点之间是独立的</a:t>
            </a:r>
          </a:p>
          <a:p>
            <a:pPr marL="1371600" lvl="2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例如：图像 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5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的内容不会影响我们对图像 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的预测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9A2139-2077-1A58-D85D-579C5BE4C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17" y="3836504"/>
            <a:ext cx="4489566" cy="2468433"/>
          </a:xfrm>
          <a:prstGeom prst="rect">
            <a:avLst/>
          </a:prstGeom>
        </p:spPr>
      </p:pic>
      <p:sp>
        <p:nvSpPr>
          <p:cNvPr id="3" name="文本框 33">
            <a:extLst>
              <a:ext uri="{FF2B5EF4-FFF2-40B4-BE49-F238E27FC236}">
                <a16:creationId xmlns:a16="http://schemas.microsoft.com/office/drawing/2014/main" id="{8942741F-2392-293C-8C16-209C7F30A921}"/>
              </a:ext>
            </a:extLst>
          </p:cNvPr>
          <p:cNvSpPr txBox="1"/>
          <p:nvPr/>
        </p:nvSpPr>
        <p:spPr>
          <a:xfrm>
            <a:off x="1783385" y="4226194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</p:spTree>
    <p:extLst>
      <p:ext uri="{BB962C8B-B14F-4D97-AF65-F5344CB8AC3E}">
        <p14:creationId xmlns:p14="http://schemas.microsoft.com/office/powerpoint/2010/main" val="251493602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126BC-E533-E069-0E49-038BD0F5D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6A62542A-8975-6586-D410-C7F102B39689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</a:t>
            </a: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数据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划分</a:t>
            </a: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的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特殊性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AC1D5D46-64C9-623F-F948-470F447D1A1C}"/>
              </a:ext>
            </a:extLst>
          </p:cNvPr>
          <p:cNvSpPr txBox="1"/>
          <p:nvPr/>
        </p:nvSpPr>
        <p:spPr>
          <a:xfrm>
            <a:off x="830047" y="828293"/>
            <a:ext cx="11176423" cy="30685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划分图结构数据集则不同！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节点分类任务： 每个数据点是一个节点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在这种情况下，数据点之间不是独立的</a:t>
            </a:r>
          </a:p>
          <a:p>
            <a:pPr marL="1371600" lvl="2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例如：节点 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5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会影响我们对节点 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的预测</a:t>
            </a:r>
            <a:endParaRPr lang="en-SG" altLang="zh-CN" sz="26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1371600" lvl="2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因为它会参与消息传递，从而影响节点 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的嵌入</a:t>
            </a:r>
            <a:endParaRPr lang="zh-CN" altLang="en-SG" sz="26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48557A89-E8F1-C119-5271-C0C10CBAC585}"/>
              </a:ext>
            </a:extLst>
          </p:cNvPr>
          <p:cNvSpPr txBox="1"/>
          <p:nvPr/>
        </p:nvSpPr>
        <p:spPr>
          <a:xfrm>
            <a:off x="1783385" y="4226194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39697-E42D-3B98-E17A-4B889254F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668" y="3896890"/>
            <a:ext cx="4278664" cy="22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1927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9B25D-A0F8-F375-A91B-49E6D731F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B183D78-24D3-E45A-047C-5CBDE2C1E87D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传导式设定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3029FAC9-82FD-86E6-2219-EBA47826EB07}"/>
              </a:ext>
            </a:extLst>
          </p:cNvPr>
          <p:cNvSpPr txBox="1"/>
          <p:nvPr/>
        </p:nvSpPr>
        <p:spPr>
          <a:xfrm>
            <a:off x="830047" y="828293"/>
            <a:ext cx="11361953" cy="3114763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输入图在训练集、验证集和测试集中都是可见的</a:t>
            </a:r>
          </a:p>
          <a:p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我们只对节点标签进行划分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训练阶段：使用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整个图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计算节点表示，但只利用节点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1&amp;2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的标签进行训练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验证阶段：同样使用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整个图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计算表示，然后在节点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3&amp;4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上评估模型性能</a:t>
            </a:r>
            <a:endParaRPr lang="zh-CN" altLang="en-SG" sz="26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A43692C2-7727-FF50-C215-D35079EBF1CE}"/>
              </a:ext>
            </a:extLst>
          </p:cNvPr>
          <p:cNvSpPr txBox="1"/>
          <p:nvPr/>
        </p:nvSpPr>
        <p:spPr>
          <a:xfrm>
            <a:off x="1783385" y="4226194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91B471-F236-4E48-0DBD-0FD208B1A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668" y="3896890"/>
            <a:ext cx="4278664" cy="22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7215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6E15A-13B4-C3AD-D4F0-086106CC7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E72B9C2-00C2-1F3A-8226-75A487FBD5AC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归纳式设定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42545423-7235-01EC-C2C1-0F97F40C7CED}"/>
              </a:ext>
            </a:extLst>
          </p:cNvPr>
          <p:cNvSpPr txBox="1"/>
          <p:nvPr/>
        </p:nvSpPr>
        <p:spPr>
          <a:xfrm>
            <a:off x="830047" y="828293"/>
            <a:ext cx="11361953" cy="366876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打断不同划分之间的边，从而获得多个相互独立的子图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现在我们有 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3 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个相互独立的图，节点 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5 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将不再影响对节点 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 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的预测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训练阶段：使用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包含节点 </a:t>
            </a:r>
            <a:r>
              <a:rPr lang="en-US" altLang="zh-CN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 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和 </a:t>
            </a:r>
            <a:r>
              <a:rPr lang="en-US" altLang="zh-CN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2 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的子图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计算表示，并用它们的标签进行训练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验证阶段：使用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包含节点 </a:t>
            </a:r>
            <a:r>
              <a:rPr lang="en-US" altLang="zh-CN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3 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和 </a:t>
            </a:r>
            <a:r>
              <a:rPr lang="en-US" altLang="zh-CN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4 </a:t>
            </a:r>
            <a:r>
              <a:rPr lang="zh-CN" altLang="en-US" sz="26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的子图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计算表示，并在它们的标签上评估模型性能</a:t>
            </a: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C4733240-90EE-186F-B7A5-605B81039FA4}"/>
              </a:ext>
            </a:extLst>
          </p:cNvPr>
          <p:cNvSpPr txBox="1"/>
          <p:nvPr/>
        </p:nvSpPr>
        <p:spPr>
          <a:xfrm>
            <a:off x="1783385" y="4226194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855BA-4F0A-95B2-E288-0F24478A0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668" y="3896890"/>
            <a:ext cx="4278664" cy="22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3380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FA29-D59B-AF58-0F64-7571DBD7A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A67CC815-82FE-6142-2AFE-D204808B50DB}"/>
              </a:ext>
            </a:extLst>
          </p:cNvPr>
          <p:cNvSpPr txBox="1"/>
          <p:nvPr/>
        </p:nvSpPr>
        <p:spPr>
          <a:xfrm>
            <a:off x="350439" y="120418"/>
            <a:ext cx="3656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传导式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vs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归纳式设定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6EC47D64-D8DB-DB5E-8438-3ED6986357CD}"/>
              </a:ext>
            </a:extLst>
          </p:cNvPr>
          <p:cNvSpPr txBox="1"/>
          <p:nvPr/>
        </p:nvSpPr>
        <p:spPr>
          <a:xfrm>
            <a:off x="830047" y="828293"/>
            <a:ext cx="11361953" cy="616175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传导式设定</a:t>
            </a:r>
            <a:r>
              <a:rPr lang="zh-CN" altLang="en-SG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训练集 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 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测试集位于同一个图上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数据集由一个图组成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在所有数据划分中，</a:t>
            </a:r>
            <a:r>
              <a:rPr lang="zh-CN" altLang="en-US" sz="2600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整个图都是可见的，只对标签进行划分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仅适用于节点和边预测任务</a:t>
            </a:r>
          </a:p>
          <a:p>
            <a:endParaRPr lang="en-SG" altLang="zh-CN" sz="1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归纳式设定</a:t>
            </a:r>
            <a:r>
              <a:rPr lang="zh-CN" altLang="en-SG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训练集 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 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 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测试集位于不同的图上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数据集由多个图组成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每个划分只能访问其自身包含的图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一个成功的模型应当能够泛化到未见过的图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适用于节点、边、图级别的任务</a:t>
            </a:r>
          </a:p>
        </p:txBody>
      </p:sp>
    </p:spTree>
    <p:extLst>
      <p:ext uri="{BB962C8B-B14F-4D97-AF65-F5344CB8AC3E}">
        <p14:creationId xmlns:p14="http://schemas.microsoft.com/office/powerpoint/2010/main" val="40743642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5288C-59F4-DF99-582E-5B346E116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5C444223-4553-D12E-C727-40449A77620B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举例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：节点分类</a:t>
            </a:r>
            <a:endParaRPr lang="en-SG" altLang="zh-CN" sz="28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793D99C4-AAAE-D0DA-67D1-5B7ACF8EFC02}"/>
              </a:ext>
            </a:extLst>
          </p:cNvPr>
          <p:cNvSpPr txBox="1"/>
          <p:nvPr/>
        </p:nvSpPr>
        <p:spPr>
          <a:xfrm>
            <a:off x="830047" y="828293"/>
            <a:ext cx="11361953" cy="416120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传导式节点分类</a:t>
            </a:r>
            <a:endParaRPr lang="zh-CN" altLang="en-SG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所有划分都可以观察到整个图，但只能看到各自划分中节点的标签</a:t>
            </a:r>
          </a:p>
          <a:p>
            <a:pPr marL="0" indent="0">
              <a:buNone/>
            </a:pPr>
            <a:endParaRPr lang="en-SG" altLang="zh-CN" sz="1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>
              <a:buNone/>
            </a:pPr>
            <a:endParaRPr lang="en-SG" altLang="zh-CN" sz="1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>
              <a:buNone/>
            </a:pPr>
            <a:endParaRPr lang="en-SG" altLang="zh-CN" sz="1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归纳式节点分类</a:t>
            </a:r>
            <a:endParaRPr lang="zh-CN" altLang="en-SG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假设我们有一个包含 </a:t>
            </a:r>
            <a:r>
              <a:rPr lang="en-US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3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个图的数据集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每个划分包含一个相互独立的图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D56085-3A65-881E-E39F-9344F0698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045295"/>
            <a:ext cx="1981200" cy="1727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1711C9-344E-56B8-051D-7A20B5C71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743" y="4896069"/>
            <a:ext cx="6620013" cy="1961931"/>
          </a:xfrm>
          <a:prstGeom prst="rect">
            <a:avLst/>
          </a:prstGeom>
        </p:spPr>
      </p:pic>
      <p:sp>
        <p:nvSpPr>
          <p:cNvPr id="5" name="文本框 33">
            <a:extLst>
              <a:ext uri="{FF2B5EF4-FFF2-40B4-BE49-F238E27FC236}">
                <a16:creationId xmlns:a16="http://schemas.microsoft.com/office/drawing/2014/main" id="{9C724E5C-2494-B8A7-BA6B-F586CAFA967B}"/>
              </a:ext>
            </a:extLst>
          </p:cNvPr>
          <p:cNvSpPr txBox="1"/>
          <p:nvPr/>
        </p:nvSpPr>
        <p:spPr>
          <a:xfrm>
            <a:off x="8164306" y="2017655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  <p:sp>
        <p:nvSpPr>
          <p:cNvPr id="6" name="文本框 33">
            <a:extLst>
              <a:ext uri="{FF2B5EF4-FFF2-40B4-BE49-F238E27FC236}">
                <a16:creationId xmlns:a16="http://schemas.microsoft.com/office/drawing/2014/main" id="{D33022C1-CA20-F8A6-800C-70647D1B8FB2}"/>
              </a:ext>
            </a:extLst>
          </p:cNvPr>
          <p:cNvSpPr txBox="1"/>
          <p:nvPr/>
        </p:nvSpPr>
        <p:spPr>
          <a:xfrm>
            <a:off x="9489524" y="4896069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</p:spTree>
    <p:extLst>
      <p:ext uri="{BB962C8B-B14F-4D97-AF65-F5344CB8AC3E}">
        <p14:creationId xmlns:p14="http://schemas.microsoft.com/office/powerpoint/2010/main" val="239949019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12560-B69A-6207-AC81-6D68A07C4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02E0B99-F6B5-7A33-1145-685F05AF9D57}"/>
              </a:ext>
            </a:extLst>
          </p:cNvPr>
          <p:cNvSpPr txBox="1"/>
          <p:nvPr/>
        </p:nvSpPr>
        <p:spPr>
          <a:xfrm>
            <a:off x="350439" y="120418"/>
            <a:ext cx="2361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举例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：图分类</a:t>
            </a:r>
            <a:endParaRPr lang="en-SG" altLang="zh-CN" sz="28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6EC437A3-0DE7-CCE3-212A-E3C8197C214A}"/>
              </a:ext>
            </a:extLst>
          </p:cNvPr>
          <p:cNvSpPr txBox="1"/>
          <p:nvPr/>
        </p:nvSpPr>
        <p:spPr>
          <a:xfrm>
            <a:off x="830047" y="828293"/>
            <a:ext cx="11361953" cy="186826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只有归纳式设定在图分类任务中是明确定义的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因为我们必须在未见过的图上进行测试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假设我们有一个包含 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5 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个图的数据集，每个划分将包含相互独立的图</a:t>
            </a:r>
          </a:p>
        </p:txBody>
      </p:sp>
      <p:sp>
        <p:nvSpPr>
          <p:cNvPr id="6" name="文本框 33">
            <a:extLst>
              <a:ext uri="{FF2B5EF4-FFF2-40B4-BE49-F238E27FC236}">
                <a16:creationId xmlns:a16="http://schemas.microsoft.com/office/drawing/2014/main" id="{F8A65504-0DF5-E302-59F3-7927D9465153}"/>
              </a:ext>
            </a:extLst>
          </p:cNvPr>
          <p:cNvSpPr txBox="1"/>
          <p:nvPr/>
        </p:nvSpPr>
        <p:spPr>
          <a:xfrm>
            <a:off x="10835048" y="3429000"/>
            <a:ext cx="1198354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SG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训练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集</a:t>
            </a:r>
            <a:endParaRPr lang="en-SG" altLang="zh-CN" sz="24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60B5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验证集</a:t>
            </a:r>
            <a:endParaRPr lang="en-SG" altLang="zh-CN" sz="2400" b="1" dirty="0">
              <a:solidFill>
                <a:srgbClr val="60B5CC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l">
              <a:buNone/>
            </a:pPr>
            <a:r>
              <a:rPr lang="zh-CN" altLang="en-US" sz="24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测试集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C2B7E-22DF-9047-5DF6-3C12A7A51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98" y="3429000"/>
            <a:ext cx="10529280" cy="203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743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6527</TotalTime>
  <Words>2431</Words>
  <Application>Microsoft Macintosh PowerPoint</Application>
  <PresentationFormat>Widescreen</PresentationFormat>
  <Paragraphs>439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Arial MT</vt:lpstr>
      <vt:lpstr>等线</vt:lpstr>
      <vt:lpstr>微软雅黑</vt:lpstr>
      <vt:lpstr>微软雅黑</vt:lpstr>
      <vt:lpstr>Aptos</vt:lpstr>
      <vt:lpstr>Aptos Display</vt:lpstr>
      <vt:lpstr>Arial</vt:lpstr>
      <vt:lpstr>Cambria Math</vt:lpstr>
      <vt:lpstr>Corbel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2398</cp:revision>
  <cp:lastPrinted>2025-04-23T13:29:29Z</cp:lastPrinted>
  <dcterms:created xsi:type="dcterms:W3CDTF">2025-02-23T09:04:20Z</dcterms:created>
  <dcterms:modified xsi:type="dcterms:W3CDTF">2026-09-28T02:44:24Z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7A6318D4EF8D7D3DCF77B967B01187DE_42</vt:lpwstr>
  </property>
  <property fmtid="{D5CDD505-2E9C-101B-9397-08002B2CF9AE}" pid="3" name="KSOProductBuildVer">
    <vt:lpwstr>2052-6.8.2.8850</vt:lpwstr>
  </property>
</Properties>
</file>