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4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5.xml" ContentType="application/vnd.openxmlformats-officedocument.presentationml.tag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5" r:id="rId1"/>
  </p:sldMasterIdLst>
  <p:notesMasterIdLst>
    <p:notesMasterId r:id="rId38"/>
  </p:notesMasterIdLst>
  <p:sldIdLst>
    <p:sldId id="5028" r:id="rId2"/>
    <p:sldId id="5040" r:id="rId3"/>
    <p:sldId id="4926" r:id="rId4"/>
    <p:sldId id="5037" r:id="rId5"/>
    <p:sldId id="5032" r:id="rId6"/>
    <p:sldId id="5038" r:id="rId7"/>
    <p:sldId id="5039" r:id="rId8"/>
    <p:sldId id="5068" r:id="rId9"/>
    <p:sldId id="5033" r:id="rId10"/>
    <p:sldId id="5042" r:id="rId11"/>
    <p:sldId id="5043" r:id="rId12"/>
    <p:sldId id="5044" r:id="rId13"/>
    <p:sldId id="5045" r:id="rId14"/>
    <p:sldId id="5046" r:id="rId15"/>
    <p:sldId id="5047" r:id="rId16"/>
    <p:sldId id="5048" r:id="rId17"/>
    <p:sldId id="5049" r:id="rId18"/>
    <p:sldId id="5050" r:id="rId19"/>
    <p:sldId id="5069" r:id="rId20"/>
    <p:sldId id="5052" r:id="rId21"/>
    <p:sldId id="5053" r:id="rId22"/>
    <p:sldId id="5054" r:id="rId23"/>
    <p:sldId id="5055" r:id="rId24"/>
    <p:sldId id="5056" r:id="rId25"/>
    <p:sldId id="5057" r:id="rId26"/>
    <p:sldId id="5058" r:id="rId27"/>
    <p:sldId id="5059" r:id="rId28"/>
    <p:sldId id="5070" r:id="rId29"/>
    <p:sldId id="5060" r:id="rId30"/>
    <p:sldId id="5061" r:id="rId31"/>
    <p:sldId id="5062" r:id="rId32"/>
    <p:sldId id="5063" r:id="rId33"/>
    <p:sldId id="5064" r:id="rId34"/>
    <p:sldId id="5065" r:id="rId35"/>
    <p:sldId id="5066" r:id="rId36"/>
    <p:sldId id="5067" r:id="rId37"/>
  </p:sldIdLst>
  <p:sldSz cx="12192000" cy="6858000"/>
  <p:notesSz cx="6858000" cy="9144000"/>
  <p:custDataLst>
    <p:tags r:id="rId3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DC6A1D21-F8D5-4699-9A24-19FFA6F3A92A}">
          <p14:sldIdLst>
            <p14:sldId id="5028"/>
            <p14:sldId id="5040"/>
            <p14:sldId id="4926"/>
            <p14:sldId id="5037"/>
            <p14:sldId id="5032"/>
            <p14:sldId id="5038"/>
            <p14:sldId id="5039"/>
            <p14:sldId id="5068"/>
            <p14:sldId id="5033"/>
            <p14:sldId id="5042"/>
            <p14:sldId id="5043"/>
            <p14:sldId id="5044"/>
            <p14:sldId id="5045"/>
            <p14:sldId id="5046"/>
            <p14:sldId id="5047"/>
            <p14:sldId id="5048"/>
            <p14:sldId id="5049"/>
            <p14:sldId id="5050"/>
            <p14:sldId id="5069"/>
            <p14:sldId id="5052"/>
            <p14:sldId id="5053"/>
            <p14:sldId id="5054"/>
            <p14:sldId id="5055"/>
            <p14:sldId id="5056"/>
            <p14:sldId id="5057"/>
            <p14:sldId id="5058"/>
            <p14:sldId id="5059"/>
            <p14:sldId id="5070"/>
            <p14:sldId id="5060"/>
            <p14:sldId id="5061"/>
            <p14:sldId id="5062"/>
            <p14:sldId id="5063"/>
            <p14:sldId id="5064"/>
            <p14:sldId id="5065"/>
            <p14:sldId id="5066"/>
            <p14:sldId id="50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60B5CC"/>
    <a:srgbClr val="F0AD00"/>
    <a:srgbClr val="E76C7D"/>
    <a:srgbClr val="F6C8CE"/>
    <a:srgbClr val="C3E3ED"/>
    <a:srgbClr val="85BE00"/>
    <a:srgbClr val="EDF5E7"/>
    <a:srgbClr val="B0007E"/>
    <a:srgbClr val="F2E7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85986" autoAdjust="0"/>
  </p:normalViewPr>
  <p:slideViewPr>
    <p:cSldViewPr snapToGrid="0">
      <p:cViewPr varScale="1">
        <p:scale>
          <a:sx n="109" d="100"/>
          <a:sy n="109" d="100"/>
        </p:scale>
        <p:origin x="2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EC146-7103-4549-868D-FD3600C3A425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6AA05-AB2B-4215-978B-A09B2D34874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在本模块中，我将概述我们计划在机器学习中涉及的主题</a:t>
            </a:r>
            <a:r>
              <a:rPr kumimoji="1" lang="zh-CN" altLang="en-US" dirty="0"/>
              <a:t>。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C82B69B-4CDB-45EF-AF2E-DEBF6EE82A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2EF7E2-3DC0-CA54-7406-A246C1EA9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59CD7A5-FF12-0CDC-BEB2-E07849A081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1C9EF16-C23A-BD21-00C3-468A09AA6C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2A1442F-296E-5E0A-CA4D-4180C436C2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5089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7C5BB-0689-4DB5-2D7C-82E166E53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F9232C9-94C9-6EA5-FDC8-123C1BE10E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406A5D8-B8C5-720E-80B3-5C12295FB0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8F31ADF-357B-ADE4-1740-8A8165DC4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30579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330C8-F8C0-57FF-9544-274D77D0A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719103B-236C-B63D-2BE9-E191158457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29DAC51-F319-7D78-809E-278A19A12A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382ED4-6040-8214-2DA1-5B619A70FD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50704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A2B90-095E-BE7C-3758-0E96EADA3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7BCEBA4-4FB0-DE95-51AE-94EC52D49E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F948505-F479-7794-074B-97B3C36588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C0C7647-FE0A-97FF-E58C-A718D4549A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23131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5D62A-B07C-476F-A96E-3ACEF134A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02BC64F-FE9E-D5C4-3C86-05B1A296F3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F17C688-B930-E6DA-93F7-50B7788307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8875718-634A-9F2E-61EA-9CB5967B52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28191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DEB92-BBB6-5279-2CF5-7D40A3654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0D6CAC1-4A80-D507-8575-879659787F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765EFC5-3CCA-3ECE-784D-43A93B43E5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B5D592C-72D7-E8B9-C331-3CEB08CA4F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25873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1BD38-35DD-758A-24C8-0CC3BF564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8275D62-233D-21EE-4D8B-F60FA2BD3D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F933BCC-7407-D811-D033-A044FF6C17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ACE275-FE7E-CE8E-203D-284BD747ED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66010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9E2D7-FF4F-2B5A-C798-39C5363D7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A83F6CD-46DC-AFD4-67AE-970BE3C506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242F8CF-9294-7788-6AE2-BE078AEFAB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41B3191-ECE6-FAD9-424E-671B948D1C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53525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BB9AD-0DEA-68A7-98F2-3605C45BE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E2BB1AF-303D-E61E-0FEF-5EFBE5D88C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9C5FA71-E799-591D-F545-FFF9173B25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E009341-1D18-8FE5-10D5-748CA5B430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24323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70092-0233-14C8-DD42-E4590012E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738201C-86F8-6F1C-83A8-608BBED240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DE1CE4A-F1B7-77D0-8E20-AF5217FB91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A5EF28-59AE-BCEE-9AF1-C4B3866554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56590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B5FDE-B2FF-3FB9-FC58-AC433095A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EC06ACF-0797-AAEC-2CEC-EA02EBEE22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B0C613C-E1B4-DE1F-7525-39BE3A26FE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6936433-C63A-EC20-C855-9A4D07CEE4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28270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07287-FF1C-A21E-A366-4B78BE87C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6F86CC5-C608-EEE6-8837-7425C9837E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7201F91-F1EA-E09C-F066-EFEB9F58D8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FE4BA0C-3F6A-F554-7C42-956D9101F5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20716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B6CF1-604D-1B2E-1D09-E472D2C55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1B32A8C-2E14-2803-769A-9EA721FFAA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FD6E9B2-3CF3-A1E8-68F3-EC82A6F7C5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C109A4C-D177-868C-3F98-D015BEBD61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0601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9E588-C2A7-2963-E17D-7EE6575D3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19F7F03-56B4-73EB-15F5-195D5BC1DF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C081181-0006-3070-EE73-4093CE66B8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C63CFA8-8582-E160-7AE2-6D35A58848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54102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DEE4F-AEEF-68AD-BAF3-BB308E454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8BCEFAB-3ED1-16B3-AF0A-7C8B348BF9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692A8BC-A876-5B0B-B637-5E70A2C03C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59E79EE-6A7C-3454-CCD5-88FF4EA870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12962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38F7D-567A-90B5-946C-D6E9F5FF4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444E94F-D2DB-FB8A-083A-066A24751F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D7CAF7F-D90C-3414-DE62-003A55CD85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FD0A44-0C04-1575-8881-513855B74D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81652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ABC8B-1AAD-6CAE-57E1-63144CC36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443B9F7-E9C5-7D3C-EE77-2D470A58D0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8CB4797-5E2D-F5FA-9D49-223DC9FC9D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DC56CE-5DDF-0AFE-1C28-757AB2979E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19643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96AB5-C3FB-2900-C5EF-8520A378F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B3A441F-2874-562F-8B93-E277CA7C47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B03E377-BA52-F458-2F69-CEF70CD09D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53F535-95EE-F856-17F9-FC922CB2DE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46964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3359C-41EB-261D-4056-5979A13D3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7A89803-F4FB-8994-63B6-A4ED0B9407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7A89B16-7BAA-DE03-5BE5-BF970E38A5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B3162B3-0592-3FEB-C26A-6A2126AB67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23194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62670-5707-24A6-EE18-2B6B4715E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8D50E9C-5B3A-71D2-992F-18F823D9E7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A3ECA44-75C2-58A3-53B5-F2EC01408C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1623F1D-0DC0-113D-217A-FED399674C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50497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2FD193-106C-4268-590A-F6CC441F6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751EBE3-0447-0A44-043D-12DB5E6930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8FC8B2F-177F-4FE9-A5AE-32A76028CD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075ACA-5968-1775-1CC8-35D7B1F5FB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2447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7EB62-2D83-E8DF-DBFA-F1D18DEB1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019C687-6855-9543-ED7C-87A7DB431C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85BBEC7-63FE-EF29-62A1-2F8D2AB77F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BC92838-FBA4-419E-16C0-317E8C473B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77685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A8359-65D1-77C1-5CB4-3F6A73A4E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DFC8853-C0CB-4CA1-25D5-6435863C6D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052ED8D-D936-2518-8A13-35F7ED6C61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F946CF2-6C2D-DEC9-3331-511398506D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74659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4E251-520B-E9AD-8FE0-4523FF34B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405156A-C308-55BD-4BE3-DBBA59118A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8667DBD-4106-A521-7F2A-9A5FB56CD3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FCC58C9-5BAE-B6F9-6416-D7D50F55C6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97488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BF291-D777-940D-6A9B-C30CB636C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0B6DAED-FF82-D492-09CD-87D27AD1A2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1DBC536-4D70-1152-F1D9-5CB6D7D3F4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2140D2A-12AC-F6E8-1094-52386E0330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49446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4DD00-89BA-2F0C-44EE-12A6AA734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08D7E54-7154-39D6-DBFB-EA5A6C2B5B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AF5F2A1-AADA-CAFF-A9C2-9FF913F4E1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3B761E7-5F14-2B7B-D3CA-A4912BCE32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75097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215D6-30CD-025D-0B4E-507AF7DC0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65027AA-291D-5436-0BE8-F6B6A08077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442BCCB-977C-89B9-440B-759DCEF687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8983B25-0F31-17A1-0A50-2E64B3AAFE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509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BD0D8-C5E1-6BF1-2668-F2E8F9642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261B984-C863-3CAB-B866-B7FCE33863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DECEB2C-FD2F-898E-8501-F3E419563F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F867BA3-98A9-A958-E464-5A0A00240E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867897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AAF7B-5862-D109-8246-37EAFF0A0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99B2AA3-A621-F01A-542D-A5408F45B0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B51F798-00DD-53BF-526E-3752227347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95832A-4625-2074-24F8-E20B74CD8D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470120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4C70F-C8EC-B8C9-D076-FD8354EB1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B5A6BEB-42BB-FAEF-D46F-6C0856BD49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B1079C6-6787-77AE-56D8-8CF4E29BDF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3273B8-F881-480D-6EC3-C8C12A254F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792533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BE6AD-9555-9346-3880-22C570581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784119D-68F2-6C0C-D920-BA4A82563D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D7EE5D6-54DB-396A-1274-BC2CEC9FDE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4AB262-B808-790C-5256-E6668FD76D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545433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EF0B6-B526-6507-2853-8B7AFB0C2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994A074-5472-C4D5-E36D-CF4F1A4853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4417B82-CA35-2696-E7E5-ADE0F3B32A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E94815A-D3CC-6074-57BF-714CE60DAF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22615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FEBDD-21A0-0E49-8B83-60F769330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2BCC116-2F9A-51CA-C81E-64AA9445AC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216FA6C-4D82-F7DC-888D-89DCF11A0E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0593560-76B1-1D22-5631-5A75BED097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28033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99C0D-4D37-276B-6D61-45736BAB3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1AD429A-5D85-1C48-E361-2684A62943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04F35BB-563D-27BA-0B4B-D32D079216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BBC9D2F-DCE1-F190-BE81-425D8DDCC9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0934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326EB-67B1-BBB4-8125-6DFEC18374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C47071-FCB6-1903-8AEA-4E76F7B186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1B1654-9723-37C9-8DBD-7AA1A0C4B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C398C-BF39-AF03-1572-92E191FC2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B31E87-6AEB-472A-4459-00E8C99D8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Group 9">
            <a:extLst>
              <a:ext uri="{FF2B5EF4-FFF2-40B4-BE49-F238E27FC236}">
                <a16:creationId xmlns:a16="http://schemas.microsoft.com/office/drawing/2014/main" id="{94D932CB-3C37-53F8-7523-C759D2D894A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-21265" y="-22854"/>
            <a:ext cx="12191999" cy="767234"/>
            <a:chOff x="-1" y="-1"/>
            <a:chExt cx="7719" cy="568"/>
          </a:xfrm>
        </p:grpSpPr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A5C8B3C2-EB75-EA0C-0A5F-19D92AA4D388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" name="AutoShape 8">
              <a:extLst>
                <a:ext uri="{FF2B5EF4-FFF2-40B4-BE49-F238E27FC236}">
                  <a16:creationId xmlns:a16="http://schemas.microsoft.com/office/drawing/2014/main" id="{60DC4C79-B372-5AE1-4AC7-565C7091C57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0" name="任意多边形: 形状 12">
            <a:extLst>
              <a:ext uri="{FF2B5EF4-FFF2-40B4-BE49-F238E27FC236}">
                <a16:creationId xmlns:a16="http://schemas.microsoft.com/office/drawing/2014/main" id="{752772FF-473F-C2F8-6631-25D11D41B568}"/>
              </a:ext>
            </a:extLst>
          </p:cNvPr>
          <p:cNvSpPr/>
          <p:nvPr userDrawn="1"/>
        </p:nvSpPr>
        <p:spPr bwMode="auto">
          <a:xfrm>
            <a:off x="-30742" y="-24205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82098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EEC04-DDD6-EE8D-456E-8D054E392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8E128-97AE-60E4-923C-54CAA09DB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A917F-F27A-750D-DA17-9A8CF08E5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874BC0-5829-22B1-CC19-C3058A151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F28D6B-F2C8-5793-0D32-9A37C7E86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Group 9">
            <a:extLst>
              <a:ext uri="{FF2B5EF4-FFF2-40B4-BE49-F238E27FC236}">
                <a16:creationId xmlns:a16="http://schemas.microsoft.com/office/drawing/2014/main" id="{C5504596-869F-85AF-B5FB-5CFE6577DAE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-21265" y="-22854"/>
            <a:ext cx="12191999" cy="767234"/>
            <a:chOff x="-1" y="-1"/>
            <a:chExt cx="7719" cy="568"/>
          </a:xfrm>
        </p:grpSpPr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00D81D55-67CE-E36C-1693-207149C11046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" name="AutoShape 8">
              <a:extLst>
                <a:ext uri="{FF2B5EF4-FFF2-40B4-BE49-F238E27FC236}">
                  <a16:creationId xmlns:a16="http://schemas.microsoft.com/office/drawing/2014/main" id="{60113663-E332-05DB-96A3-9145ABEB770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0" name="任意多边形: 形状 12">
            <a:extLst>
              <a:ext uri="{FF2B5EF4-FFF2-40B4-BE49-F238E27FC236}">
                <a16:creationId xmlns:a16="http://schemas.microsoft.com/office/drawing/2014/main" id="{8CD2AF08-AC53-63D3-3C50-9EAF4CFF7225}"/>
              </a:ext>
            </a:extLst>
          </p:cNvPr>
          <p:cNvSpPr/>
          <p:nvPr userDrawn="1"/>
        </p:nvSpPr>
        <p:spPr bwMode="auto">
          <a:xfrm>
            <a:off x="-30742" y="-24205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83576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>
            <a:extLst>
              <a:ext uri="{FF2B5EF4-FFF2-40B4-BE49-F238E27FC236}">
                <a16:creationId xmlns:a16="http://schemas.microsoft.com/office/drawing/2014/main" id="{26DF0C3A-5C22-7914-ADB6-D08187995D01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-21265" y="-22854"/>
            <a:ext cx="12191999" cy="767234"/>
            <a:chOff x="-1" y="-1"/>
            <a:chExt cx="7719" cy="568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4DB3D2B7-44A2-B7AE-6607-D4AC1F4A0DE8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" name="AutoShape 8">
              <a:extLst>
                <a:ext uri="{FF2B5EF4-FFF2-40B4-BE49-F238E27FC236}">
                  <a16:creationId xmlns:a16="http://schemas.microsoft.com/office/drawing/2014/main" id="{81B5A019-875F-12C3-9759-245653121C4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5" name="任意多边形: 形状 12">
            <a:extLst>
              <a:ext uri="{FF2B5EF4-FFF2-40B4-BE49-F238E27FC236}">
                <a16:creationId xmlns:a16="http://schemas.microsoft.com/office/drawing/2014/main" id="{0A56A258-1E08-EAD6-F83D-7A4F4739FEAC}"/>
              </a:ext>
            </a:extLst>
          </p:cNvPr>
          <p:cNvSpPr/>
          <p:nvPr userDrawn="1"/>
        </p:nvSpPr>
        <p:spPr bwMode="auto">
          <a:xfrm>
            <a:off x="-30742" y="-24205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0241080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-Office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9909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A1B290-F943-42A5-B124-88F0294C3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ECB8FA-0983-C17F-A66A-0A8B86188E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A5212E-ABE4-9CA2-72E3-C728DDC48A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ED6292-6C13-4F21-ABA9-7D7BEAFB5B41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CB0DA-7FEB-8CD0-224C-BE5B2A2094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9ED28F-FBC4-2455-BE81-C38B339838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7800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77" r:id="rId3"/>
    <p:sldLayoutId id="214748367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5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3864"/>
          </a:solidFill>
          <a:ln w="57150"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50616" y="376157"/>
            <a:ext cx="3400585" cy="569319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67679" y="1321633"/>
            <a:ext cx="11856641" cy="2901395"/>
            <a:chOff x="167679" y="1321633"/>
            <a:chExt cx="11856641" cy="2901395"/>
          </a:xfrm>
        </p:grpSpPr>
        <p:sp>
          <p:nvSpPr>
            <p:cNvPr id="6" name="矩形 5"/>
            <p:cNvSpPr/>
            <p:nvPr/>
          </p:nvSpPr>
          <p:spPr>
            <a:xfrm>
              <a:off x="167679" y="1321633"/>
              <a:ext cx="11856641" cy="1414780"/>
            </a:xfrm>
            <a:prstGeom prst="rect">
              <a:avLst/>
            </a:prstGeom>
          </p:spPr>
          <p:txBody>
            <a:bodyPr wrap="square" lIns="87545" tIns="43772" rIns="87545" bIns="43772">
              <a:spAutoFit/>
            </a:bodyPr>
            <a:lstStyle/>
            <a:p>
              <a:pPr marL="0" marR="0" lvl="0" indent="0" algn="ctr" defTabSz="1750695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《</a:t>
              </a:r>
              <a:r>
                <a:rPr kumimoji="0" lang="zh-CN" altLang="en-US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人工智能数学原理与算法</a:t>
              </a:r>
              <a:r>
                <a:rPr kumimoji="0" lang="en-US" altLang="zh-CN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》</a:t>
              </a:r>
              <a:br>
                <a:rPr kumimoji="0" lang="en-US" altLang="zh-CN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</a:br>
              <a:r>
                <a:rPr kumimoji="0" lang="zh-CN" altLang="en-US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第</a:t>
              </a:r>
              <a:r>
                <a:rPr lang="en-US" altLang="zh-CN" sz="3600" b="1" spc="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r>
                <a:rPr kumimoji="0" lang="zh-CN" altLang="en-US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章：图神经网络</a:t>
              </a:r>
              <a:endParaRPr kumimoji="0" lang="en-US" altLang="zh-CN" sz="36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67679" y="3221943"/>
              <a:ext cx="11856641" cy="1001085"/>
            </a:xfrm>
            <a:prstGeom prst="rect">
              <a:avLst/>
            </a:prstGeom>
          </p:spPr>
          <p:txBody>
            <a:bodyPr wrap="square" lIns="87545" tIns="43772" rIns="87545" bIns="43772">
              <a:spAutoFit/>
            </a:bodyPr>
            <a:lstStyle/>
            <a:p>
              <a:pPr marL="0" marR="0" lvl="0" indent="0" algn="ctr" defTabSz="1750695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5400" b="1" spc="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r>
                <a:rPr kumimoji="0" lang="en-US" altLang="zh-CN" sz="54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.2 </a:t>
              </a:r>
              <a:r>
                <a:rPr lang="zh-CN" altLang="en-US" sz="5400" b="1" spc="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图表征学习</a:t>
              </a:r>
              <a:endParaRPr kumimoji="0" lang="en-US" altLang="zh-CN" sz="54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25145A23-BF3A-0D1E-A599-ADA00619978F}"/>
              </a:ext>
            </a:extLst>
          </p:cNvPr>
          <p:cNvSpPr/>
          <p:nvPr/>
        </p:nvSpPr>
        <p:spPr>
          <a:xfrm>
            <a:off x="3627188" y="4463916"/>
            <a:ext cx="5404863" cy="1381060"/>
          </a:xfrm>
          <a:prstGeom prst="rect">
            <a:avLst/>
          </a:prstGeom>
        </p:spPr>
        <p:txBody>
          <a:bodyPr wrap="square" lIns="87545" tIns="43772" rIns="87545" bIns="43772">
            <a:spAutoFit/>
          </a:bodyPr>
          <a:lstStyle/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康奇宇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 err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qiyukang@ustc.edu.cn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 advTm="1191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442E0-A697-2B2D-1445-CC0D0FDEC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363E00F2-5B6B-2638-3E30-B556A172A9DC}"/>
              </a:ext>
            </a:extLst>
          </p:cNvPr>
          <p:cNvSpPr/>
          <p:nvPr/>
        </p:nvSpPr>
        <p:spPr>
          <a:xfrm>
            <a:off x="0" y="0"/>
            <a:ext cx="1819275" cy="1819275"/>
          </a:xfrm>
          <a:custGeom>
            <a:avLst/>
            <a:gdLst>
              <a:gd name="connsiteX0" fmla="*/ 0 w 3638550"/>
              <a:gd name="connsiteY0" fmla="*/ 1819275 h 3638550"/>
              <a:gd name="connsiteX1" fmla="*/ 1819275 w 3638550"/>
              <a:gd name="connsiteY1" fmla="*/ 0 h 3638550"/>
              <a:gd name="connsiteX2" fmla="*/ 3638550 w 3638550"/>
              <a:gd name="connsiteY2" fmla="*/ 1819275 h 3638550"/>
              <a:gd name="connsiteX3" fmla="*/ 1819275 w 3638550"/>
              <a:gd name="connsiteY3" fmla="*/ 3638550 h 3638550"/>
              <a:gd name="connsiteX4" fmla="*/ 0 w 3638550"/>
              <a:gd name="connsiteY4" fmla="*/ 1819275 h 3638550"/>
              <a:gd name="connsiteX0-1" fmla="*/ 1819275 w 3638550"/>
              <a:gd name="connsiteY0-2" fmla="*/ 0 h 3638550"/>
              <a:gd name="connsiteX1-3" fmla="*/ 3638550 w 3638550"/>
              <a:gd name="connsiteY1-4" fmla="*/ 1819275 h 3638550"/>
              <a:gd name="connsiteX2-5" fmla="*/ 1819275 w 3638550"/>
              <a:gd name="connsiteY2-6" fmla="*/ 3638550 h 3638550"/>
              <a:gd name="connsiteX3-7" fmla="*/ 0 w 3638550"/>
              <a:gd name="connsiteY3-8" fmla="*/ 1819275 h 3638550"/>
              <a:gd name="connsiteX4-9" fmla="*/ 1910715 w 3638550"/>
              <a:gd name="connsiteY4-10" fmla="*/ 91440 h 3638550"/>
              <a:gd name="connsiteX0-11" fmla="*/ 1819275 w 3638550"/>
              <a:gd name="connsiteY0-12" fmla="*/ 0 h 3638550"/>
              <a:gd name="connsiteX1-13" fmla="*/ 3638550 w 3638550"/>
              <a:gd name="connsiteY1-14" fmla="*/ 1819275 h 3638550"/>
              <a:gd name="connsiteX2-15" fmla="*/ 1819275 w 3638550"/>
              <a:gd name="connsiteY2-16" fmla="*/ 3638550 h 3638550"/>
              <a:gd name="connsiteX3-17" fmla="*/ 0 w 3638550"/>
              <a:gd name="connsiteY3-18" fmla="*/ 1819275 h 3638550"/>
              <a:gd name="connsiteX0-19" fmla="*/ 3638550 w 3638550"/>
              <a:gd name="connsiteY0-20" fmla="*/ 0 h 1819275"/>
              <a:gd name="connsiteX1-21" fmla="*/ 1819275 w 3638550"/>
              <a:gd name="connsiteY1-22" fmla="*/ 1819275 h 1819275"/>
              <a:gd name="connsiteX2-23" fmla="*/ 0 w 3638550"/>
              <a:gd name="connsiteY2-24" fmla="*/ 0 h 1819275"/>
              <a:gd name="connsiteX0-25" fmla="*/ 1819275 w 1819275"/>
              <a:gd name="connsiteY0-26" fmla="*/ 0 h 1819275"/>
              <a:gd name="connsiteX1-27" fmla="*/ 0 w 1819275"/>
              <a:gd name="connsiteY1-28" fmla="*/ 1819275 h 18192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819275" h="1819275">
                <a:moveTo>
                  <a:pt x="1819275" y="0"/>
                </a:moveTo>
                <a:cubicBezTo>
                  <a:pt x="1819275" y="1004758"/>
                  <a:pt x="1004758" y="1819275"/>
                  <a:pt x="0" y="1819275"/>
                </a:cubicBezTo>
              </a:path>
            </a:pathLst>
          </a:custGeom>
          <a:noFill/>
          <a:ln w="3810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1005849-E711-A526-59D6-C3423304CCC7}"/>
              </a:ext>
            </a:extLst>
          </p:cNvPr>
          <p:cNvGrpSpPr/>
          <p:nvPr/>
        </p:nvGrpSpPr>
        <p:grpSpPr>
          <a:xfrm>
            <a:off x="1727455" y="1730451"/>
            <a:ext cx="5663945" cy="716782"/>
            <a:chOff x="1727455" y="2471291"/>
            <a:chExt cx="5663945" cy="716782"/>
          </a:xfrm>
        </p:grpSpPr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75BAA038-A6A1-913E-5015-EA35716D7AD7}"/>
                </a:ext>
              </a:extLst>
            </p:cNvPr>
            <p:cNvSpPr txBox="1"/>
            <p:nvPr/>
          </p:nvSpPr>
          <p:spPr>
            <a:xfrm>
              <a:off x="2573268" y="2673753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rgbClr val="C00000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概述</a:t>
              </a:r>
            </a:p>
          </p:txBody>
        </p:sp>
        <p:sp>
          <p:nvSpPr>
            <p:cNvPr id="63" name="椭圆 62">
              <a:extLst>
                <a:ext uri="{FF2B5EF4-FFF2-40B4-BE49-F238E27FC236}">
                  <a16:creationId xmlns:a16="http://schemas.microsoft.com/office/drawing/2014/main" id="{FD650554-50CA-A48B-B44C-8EE23FF46AC6}"/>
                </a:ext>
              </a:extLst>
            </p:cNvPr>
            <p:cNvSpPr/>
            <p:nvPr/>
          </p:nvSpPr>
          <p:spPr>
            <a:xfrm>
              <a:off x="1727455" y="2471291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accent1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CC10E4E5-6211-A6BF-6D6F-708D5AE2AE4B}"/>
              </a:ext>
            </a:extLst>
          </p:cNvPr>
          <p:cNvGrpSpPr/>
          <p:nvPr/>
        </p:nvGrpSpPr>
        <p:grpSpPr>
          <a:xfrm>
            <a:off x="7540339" y="0"/>
            <a:ext cx="4651661" cy="6858000"/>
            <a:chOff x="7540339" y="0"/>
            <a:chExt cx="4651661" cy="6858000"/>
          </a:xfrm>
        </p:grpSpPr>
        <p:sp>
          <p:nvSpPr>
            <p:cNvPr id="60" name="任意多边形: 形状 59">
              <a:extLst>
                <a:ext uri="{FF2B5EF4-FFF2-40B4-BE49-F238E27FC236}">
                  <a16:creationId xmlns:a16="http://schemas.microsoft.com/office/drawing/2014/main" id="{23231F4F-F5DD-B2A4-714B-744AAA3B8BB1}"/>
                </a:ext>
              </a:extLst>
            </p:cNvPr>
            <p:cNvSpPr/>
            <p:nvPr/>
          </p:nvSpPr>
          <p:spPr>
            <a:xfrm>
              <a:off x="7779658" y="0"/>
              <a:ext cx="4412342" cy="6858000"/>
            </a:xfrm>
            <a:custGeom>
              <a:avLst/>
              <a:gdLst>
                <a:gd name="connsiteX0" fmla="*/ 1295690 w 4412342"/>
                <a:gd name="connsiteY0" fmla="*/ 0 h 6858000"/>
                <a:gd name="connsiteX1" fmla="*/ 4412342 w 4412342"/>
                <a:gd name="connsiteY1" fmla="*/ 0 h 6858000"/>
                <a:gd name="connsiteX2" fmla="*/ 4412342 w 4412342"/>
                <a:gd name="connsiteY2" fmla="*/ 1636729 h 6858000"/>
                <a:gd name="connsiteX3" fmla="*/ 4272563 w 4412342"/>
                <a:gd name="connsiteY3" fmla="*/ 1672670 h 6858000"/>
                <a:gd name="connsiteX4" fmla="*/ 3111228 w 4412342"/>
                <a:gd name="connsiteY4" fmla="*/ 3251199 h 6858000"/>
                <a:gd name="connsiteX5" fmla="*/ 4272563 w 4412342"/>
                <a:gd name="connsiteY5" fmla="*/ 4829728 h 6858000"/>
                <a:gd name="connsiteX6" fmla="*/ 4412342 w 4412342"/>
                <a:gd name="connsiteY6" fmla="*/ 4865669 h 6858000"/>
                <a:gd name="connsiteX7" fmla="*/ 4412342 w 4412342"/>
                <a:gd name="connsiteY7" fmla="*/ 6858000 h 6858000"/>
                <a:gd name="connsiteX8" fmla="*/ 1670654 w 4412342"/>
                <a:gd name="connsiteY8" fmla="*/ 6858000 h 6858000"/>
                <a:gd name="connsiteX9" fmla="*/ 1550198 w 4412342"/>
                <a:gd name="connsiteY9" fmla="*/ 6753659 h 6858000"/>
                <a:gd name="connsiteX10" fmla="*/ 0 w 4412342"/>
                <a:gd name="connsiteY10" fmla="*/ 3251200 h 6858000"/>
                <a:gd name="connsiteX11" fmla="*/ 1229199 w 4412342"/>
                <a:gd name="connsiteY11" fmla="*/ 6974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12342" h="6858000">
                  <a:moveTo>
                    <a:pt x="1295690" y="0"/>
                  </a:moveTo>
                  <a:lnTo>
                    <a:pt x="4412342" y="0"/>
                  </a:lnTo>
                  <a:lnTo>
                    <a:pt x="4412342" y="1636729"/>
                  </a:lnTo>
                  <a:lnTo>
                    <a:pt x="4272563" y="1672670"/>
                  </a:lnTo>
                  <a:cubicBezTo>
                    <a:pt x="3599745" y="1881938"/>
                    <a:pt x="3111228" y="2509519"/>
                    <a:pt x="3111228" y="3251199"/>
                  </a:cubicBezTo>
                  <a:cubicBezTo>
                    <a:pt x="3111228" y="3992879"/>
                    <a:pt x="3599745" y="4620460"/>
                    <a:pt x="4272563" y="4829728"/>
                  </a:cubicBezTo>
                  <a:lnTo>
                    <a:pt x="4412342" y="4865669"/>
                  </a:lnTo>
                  <a:lnTo>
                    <a:pt x="4412342" y="6858000"/>
                  </a:lnTo>
                  <a:lnTo>
                    <a:pt x="1670654" y="6858000"/>
                  </a:lnTo>
                  <a:lnTo>
                    <a:pt x="1550198" y="6753659"/>
                  </a:lnTo>
                  <a:cubicBezTo>
                    <a:pt x="597879" y="5888107"/>
                    <a:pt x="0" y="4639475"/>
                    <a:pt x="0" y="3251200"/>
                  </a:cubicBezTo>
                  <a:cubicBezTo>
                    <a:pt x="0" y="2026252"/>
                    <a:pt x="465477" y="910022"/>
                    <a:pt x="1229199" y="69741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2D2E9785-B927-06F9-D790-F8FEBC8ACEAB}"/>
                </a:ext>
              </a:extLst>
            </p:cNvPr>
            <p:cNvSpPr/>
            <p:nvPr/>
          </p:nvSpPr>
          <p:spPr>
            <a:xfrm>
              <a:off x="7540339" y="3124369"/>
              <a:ext cx="3592287" cy="10156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r>
                <a:rPr kumimoji="1" lang="zh-CN" altLang="en-US" sz="6000" b="1" dirty="0">
                  <a:solidFill>
                    <a:schemeClr val="tx1"/>
                  </a:solidFill>
                  <a:latin typeface="Arial" panose="020B0604020202090204" pitchFamily="34" charset="0"/>
                  <a:ea typeface="微软雅黑" panose="020B0503020204020204" pitchFamily="34" charset="-122"/>
                  <a:sym typeface="Arial" panose="020B0604020202090204" pitchFamily="34" charset="0"/>
                </a:rPr>
                <a:t>目录</a:t>
              </a:r>
              <a:endParaRPr kumimoji="1" lang="en-US" altLang="zh-CN" sz="6000" b="1" dirty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  <a:sym typeface="Arial" panose="020B0604020202090204" pitchFamily="34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90721D8B-5D5A-7FC4-F2E4-DCE065AD0C57}"/>
              </a:ext>
            </a:extLst>
          </p:cNvPr>
          <p:cNvGrpSpPr/>
          <p:nvPr/>
        </p:nvGrpSpPr>
        <p:grpSpPr>
          <a:xfrm>
            <a:off x="1727455" y="2843108"/>
            <a:ext cx="5661007" cy="716782"/>
            <a:chOff x="1727455" y="3483328"/>
            <a:chExt cx="5661007" cy="716782"/>
          </a:xfrm>
        </p:grpSpPr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288BD2F9-12F8-5BA9-4570-AA8AA1BBACF2}"/>
                </a:ext>
              </a:extLst>
            </p:cNvPr>
            <p:cNvSpPr txBox="1"/>
            <p:nvPr/>
          </p:nvSpPr>
          <p:spPr>
            <a:xfrm>
              <a:off x="2570330" y="3658299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90204" pitchFamily="34" charset="0"/>
                  <a:ea typeface="微软雅黑" panose="020B0503020204020204" pitchFamily="34" charset="-122"/>
                </a:rPr>
                <a:t>节点嵌入</a:t>
              </a:r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95BB2957-CD0D-8912-BC64-0009F20CCE10}"/>
                </a:ext>
              </a:extLst>
            </p:cNvPr>
            <p:cNvSpPr/>
            <p:nvPr/>
          </p:nvSpPr>
          <p:spPr>
            <a:xfrm>
              <a:off x="1727455" y="3483328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D7726C58-80A0-7320-25D2-658E9F0D8C58}"/>
              </a:ext>
            </a:extLst>
          </p:cNvPr>
          <p:cNvGrpSpPr/>
          <p:nvPr/>
        </p:nvGrpSpPr>
        <p:grpSpPr>
          <a:xfrm>
            <a:off x="1727455" y="3955765"/>
            <a:ext cx="4071766" cy="716782"/>
            <a:chOff x="1727455" y="4495365"/>
            <a:chExt cx="4071766" cy="716782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F69EFD21-B260-035D-0481-2EA7FC9D50AF}"/>
                </a:ext>
              </a:extLst>
            </p:cNvPr>
            <p:cNvSpPr txBox="1"/>
            <p:nvPr/>
          </p:nvSpPr>
          <p:spPr>
            <a:xfrm>
              <a:off x="2570331" y="4706973"/>
              <a:ext cx="32288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90204" pitchFamily="34" charset="0"/>
                  <a:ea typeface="微软雅黑" panose="020B0503020204020204" pitchFamily="34" charset="-122"/>
                </a:rPr>
                <a:t>基于随机游走的节点嵌入</a:t>
              </a: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A3B74B40-A19C-1C09-9430-6204B2CDB4CF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03</a:t>
              </a:r>
            </a:p>
          </p:txBody>
        </p:sp>
      </p:grpSp>
      <p:grpSp>
        <p:nvGrpSpPr>
          <p:cNvPr id="2" name="组合 6">
            <a:extLst>
              <a:ext uri="{FF2B5EF4-FFF2-40B4-BE49-F238E27FC236}">
                <a16:creationId xmlns:a16="http://schemas.microsoft.com/office/drawing/2014/main" id="{5A785213-8D4D-305F-9483-FB96DF1A1540}"/>
              </a:ext>
            </a:extLst>
          </p:cNvPr>
          <p:cNvGrpSpPr/>
          <p:nvPr/>
        </p:nvGrpSpPr>
        <p:grpSpPr>
          <a:xfrm>
            <a:off x="1819275" y="5068422"/>
            <a:ext cx="4071766" cy="716782"/>
            <a:chOff x="1727455" y="4495365"/>
            <a:chExt cx="4071766" cy="716782"/>
          </a:xfrm>
        </p:grpSpPr>
        <p:sp>
          <p:nvSpPr>
            <p:cNvPr id="3" name="文本框 50">
              <a:extLst>
                <a:ext uri="{FF2B5EF4-FFF2-40B4-BE49-F238E27FC236}">
                  <a16:creationId xmlns:a16="http://schemas.microsoft.com/office/drawing/2014/main" id="{5E2BDD74-A094-60D8-2438-105E11CE5A18}"/>
                </a:ext>
              </a:extLst>
            </p:cNvPr>
            <p:cNvSpPr txBox="1"/>
            <p:nvPr/>
          </p:nvSpPr>
          <p:spPr>
            <a:xfrm>
              <a:off x="2570331" y="4706973"/>
              <a:ext cx="32288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90204" pitchFamily="34" charset="0"/>
                  <a:ea typeface="微软雅黑" panose="020B0503020204020204" pitchFamily="34" charset="-122"/>
                </a:rPr>
                <a:t>图嵌入</a:t>
              </a:r>
            </a:p>
          </p:txBody>
        </p:sp>
        <p:sp>
          <p:nvSpPr>
            <p:cNvPr id="4" name="椭圆 52">
              <a:extLst>
                <a:ext uri="{FF2B5EF4-FFF2-40B4-BE49-F238E27FC236}">
                  <a16:creationId xmlns:a16="http://schemas.microsoft.com/office/drawing/2014/main" id="{71D99FFC-4707-49B6-D08D-AE28520ED9BF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04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8355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5570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回顾：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面向图数据的传统机器学习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AF7731DF-51F6-6251-8AE7-30B197198A91}"/>
              </a:ext>
            </a:extLst>
          </p:cNvPr>
          <p:cNvSpPr/>
          <p:nvPr/>
        </p:nvSpPr>
        <p:spPr>
          <a:xfrm>
            <a:off x="3034631" y="3681666"/>
            <a:ext cx="933450" cy="142875"/>
          </a:xfrm>
          <a:custGeom>
            <a:avLst/>
            <a:gdLst/>
            <a:ahLst/>
            <a:cxnLst/>
            <a:rect l="l" t="t" r="r" b="b"/>
            <a:pathLst>
              <a:path w="933450" h="142875">
                <a:moveTo>
                  <a:pt x="847399" y="71437"/>
                </a:moveTo>
                <a:lnTo>
                  <a:pt x="790249" y="142875"/>
                </a:lnTo>
                <a:lnTo>
                  <a:pt x="904549" y="85725"/>
                </a:lnTo>
                <a:lnTo>
                  <a:pt x="847399" y="85725"/>
                </a:lnTo>
                <a:lnTo>
                  <a:pt x="847399" y="71437"/>
                </a:lnTo>
                <a:close/>
              </a:path>
              <a:path w="933450" h="142875">
                <a:moveTo>
                  <a:pt x="835969" y="57150"/>
                </a:moveTo>
                <a:lnTo>
                  <a:pt x="0" y="57150"/>
                </a:lnTo>
                <a:lnTo>
                  <a:pt x="0" y="85725"/>
                </a:lnTo>
                <a:lnTo>
                  <a:pt x="835969" y="85725"/>
                </a:lnTo>
                <a:lnTo>
                  <a:pt x="847399" y="71437"/>
                </a:lnTo>
                <a:lnTo>
                  <a:pt x="835969" y="57150"/>
                </a:lnTo>
                <a:close/>
              </a:path>
              <a:path w="933450" h="142875">
                <a:moveTo>
                  <a:pt x="904549" y="57150"/>
                </a:moveTo>
                <a:lnTo>
                  <a:pt x="847399" y="57150"/>
                </a:lnTo>
                <a:lnTo>
                  <a:pt x="847399" y="85725"/>
                </a:lnTo>
                <a:lnTo>
                  <a:pt x="904549" y="85725"/>
                </a:lnTo>
                <a:lnTo>
                  <a:pt x="933124" y="71437"/>
                </a:lnTo>
                <a:lnTo>
                  <a:pt x="904549" y="57150"/>
                </a:lnTo>
                <a:close/>
              </a:path>
              <a:path w="933450" h="142875">
                <a:moveTo>
                  <a:pt x="790249" y="0"/>
                </a:moveTo>
                <a:lnTo>
                  <a:pt x="847399" y="71437"/>
                </a:lnTo>
                <a:lnTo>
                  <a:pt x="847399" y="57150"/>
                </a:lnTo>
                <a:lnTo>
                  <a:pt x="904549" y="57150"/>
                </a:lnTo>
                <a:lnTo>
                  <a:pt x="79024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5D43440F-E80F-5EBD-365B-1DEE389C3665}"/>
              </a:ext>
            </a:extLst>
          </p:cNvPr>
          <p:cNvSpPr/>
          <p:nvPr/>
        </p:nvSpPr>
        <p:spPr>
          <a:xfrm>
            <a:off x="5911757" y="3681666"/>
            <a:ext cx="800100" cy="142875"/>
          </a:xfrm>
          <a:custGeom>
            <a:avLst/>
            <a:gdLst/>
            <a:ahLst/>
            <a:cxnLst/>
            <a:rect l="l" t="t" r="r" b="b"/>
            <a:pathLst>
              <a:path w="800100" h="142875">
                <a:moveTo>
                  <a:pt x="713775" y="71437"/>
                </a:moveTo>
                <a:lnTo>
                  <a:pt x="656625" y="142875"/>
                </a:lnTo>
                <a:lnTo>
                  <a:pt x="770925" y="85725"/>
                </a:lnTo>
                <a:lnTo>
                  <a:pt x="713775" y="85725"/>
                </a:lnTo>
                <a:lnTo>
                  <a:pt x="713775" y="71437"/>
                </a:lnTo>
                <a:close/>
              </a:path>
              <a:path w="800100" h="142875">
                <a:moveTo>
                  <a:pt x="702345" y="57150"/>
                </a:moveTo>
                <a:lnTo>
                  <a:pt x="0" y="57150"/>
                </a:lnTo>
                <a:lnTo>
                  <a:pt x="0" y="85725"/>
                </a:lnTo>
                <a:lnTo>
                  <a:pt x="702345" y="85725"/>
                </a:lnTo>
                <a:lnTo>
                  <a:pt x="713775" y="71437"/>
                </a:lnTo>
                <a:lnTo>
                  <a:pt x="702345" y="57150"/>
                </a:lnTo>
                <a:close/>
              </a:path>
              <a:path w="800100" h="142875">
                <a:moveTo>
                  <a:pt x="770925" y="57150"/>
                </a:moveTo>
                <a:lnTo>
                  <a:pt x="713775" y="57150"/>
                </a:lnTo>
                <a:lnTo>
                  <a:pt x="713775" y="85725"/>
                </a:lnTo>
                <a:lnTo>
                  <a:pt x="770925" y="85725"/>
                </a:lnTo>
                <a:lnTo>
                  <a:pt x="799500" y="71437"/>
                </a:lnTo>
                <a:lnTo>
                  <a:pt x="770925" y="57150"/>
                </a:lnTo>
                <a:close/>
              </a:path>
              <a:path w="800100" h="142875">
                <a:moveTo>
                  <a:pt x="656625" y="0"/>
                </a:moveTo>
                <a:lnTo>
                  <a:pt x="713775" y="71437"/>
                </a:lnTo>
                <a:lnTo>
                  <a:pt x="713775" y="57150"/>
                </a:lnTo>
                <a:lnTo>
                  <a:pt x="770925" y="57150"/>
                </a:lnTo>
                <a:lnTo>
                  <a:pt x="6566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A806273B-FE9D-BDD2-0137-1AF4A1D28696}"/>
              </a:ext>
            </a:extLst>
          </p:cNvPr>
          <p:cNvSpPr/>
          <p:nvPr/>
        </p:nvSpPr>
        <p:spPr>
          <a:xfrm>
            <a:off x="8521031" y="3681666"/>
            <a:ext cx="583565" cy="142875"/>
          </a:xfrm>
          <a:custGeom>
            <a:avLst/>
            <a:gdLst/>
            <a:ahLst/>
            <a:cxnLst/>
            <a:rect l="l" t="t" r="r" b="b"/>
            <a:pathLst>
              <a:path w="583565" h="142875">
                <a:moveTo>
                  <a:pt x="497288" y="71437"/>
                </a:moveTo>
                <a:lnTo>
                  <a:pt x="440138" y="142875"/>
                </a:lnTo>
                <a:lnTo>
                  <a:pt x="554438" y="85725"/>
                </a:lnTo>
                <a:lnTo>
                  <a:pt x="497288" y="85725"/>
                </a:lnTo>
                <a:lnTo>
                  <a:pt x="497288" y="71437"/>
                </a:lnTo>
                <a:close/>
              </a:path>
              <a:path w="583565" h="142875">
                <a:moveTo>
                  <a:pt x="485858" y="57150"/>
                </a:moveTo>
                <a:lnTo>
                  <a:pt x="0" y="57150"/>
                </a:lnTo>
                <a:lnTo>
                  <a:pt x="0" y="85725"/>
                </a:lnTo>
                <a:lnTo>
                  <a:pt x="485858" y="85725"/>
                </a:lnTo>
                <a:lnTo>
                  <a:pt x="497288" y="71437"/>
                </a:lnTo>
                <a:lnTo>
                  <a:pt x="485858" y="57150"/>
                </a:lnTo>
                <a:close/>
              </a:path>
              <a:path w="583565" h="142875">
                <a:moveTo>
                  <a:pt x="554438" y="57150"/>
                </a:moveTo>
                <a:lnTo>
                  <a:pt x="497288" y="57150"/>
                </a:lnTo>
                <a:lnTo>
                  <a:pt x="497288" y="85725"/>
                </a:lnTo>
                <a:lnTo>
                  <a:pt x="554438" y="85725"/>
                </a:lnTo>
                <a:lnTo>
                  <a:pt x="583013" y="71437"/>
                </a:lnTo>
                <a:lnTo>
                  <a:pt x="554438" y="57150"/>
                </a:lnTo>
                <a:close/>
              </a:path>
              <a:path w="583565" h="142875">
                <a:moveTo>
                  <a:pt x="440138" y="0"/>
                </a:moveTo>
                <a:lnTo>
                  <a:pt x="497288" y="71437"/>
                </a:lnTo>
                <a:lnTo>
                  <a:pt x="497288" y="57150"/>
                </a:lnTo>
                <a:lnTo>
                  <a:pt x="554438" y="57150"/>
                </a:lnTo>
                <a:lnTo>
                  <a:pt x="4401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14" name="object 6">
            <a:extLst>
              <a:ext uri="{FF2B5EF4-FFF2-40B4-BE49-F238E27FC236}">
                <a16:creationId xmlns:a16="http://schemas.microsoft.com/office/drawing/2014/main" id="{D65F3A75-5FFA-57DE-A501-43E4182604A4}"/>
              </a:ext>
            </a:extLst>
          </p:cNvPr>
          <p:cNvGrpSpPr/>
          <p:nvPr/>
        </p:nvGrpSpPr>
        <p:grpSpPr>
          <a:xfrm>
            <a:off x="1761245" y="3206165"/>
            <a:ext cx="1727200" cy="1538605"/>
            <a:chOff x="149014" y="4024313"/>
            <a:chExt cx="1727200" cy="1538605"/>
          </a:xfrm>
        </p:grpSpPr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DD2955AF-4379-655D-A2C7-F087F7E72435}"/>
                </a:ext>
              </a:extLst>
            </p:cNvPr>
            <p:cNvSpPr/>
            <p:nvPr/>
          </p:nvSpPr>
          <p:spPr>
            <a:xfrm>
              <a:off x="1259639" y="4643267"/>
              <a:ext cx="616585" cy="919480"/>
            </a:xfrm>
            <a:custGeom>
              <a:avLst/>
              <a:gdLst/>
              <a:ahLst/>
              <a:cxnLst/>
              <a:rect l="l" t="t" r="r" b="b"/>
              <a:pathLst>
                <a:path w="616585" h="919479">
                  <a:moveTo>
                    <a:pt x="0" y="771770"/>
                  </a:moveTo>
                  <a:lnTo>
                    <a:pt x="61163" y="919335"/>
                  </a:lnTo>
                  <a:lnTo>
                    <a:pt x="110427" y="836090"/>
                  </a:lnTo>
                  <a:lnTo>
                    <a:pt x="81316" y="836090"/>
                  </a:lnTo>
                  <a:lnTo>
                    <a:pt x="53012" y="832319"/>
                  </a:lnTo>
                  <a:lnTo>
                    <a:pt x="53163" y="831199"/>
                  </a:lnTo>
                  <a:lnTo>
                    <a:pt x="54686" y="822471"/>
                  </a:lnTo>
                  <a:lnTo>
                    <a:pt x="54718" y="822283"/>
                  </a:lnTo>
                  <a:lnTo>
                    <a:pt x="0" y="771770"/>
                  </a:lnTo>
                  <a:close/>
                </a:path>
                <a:path w="616585" h="919479">
                  <a:moveTo>
                    <a:pt x="54718" y="822283"/>
                  </a:moveTo>
                  <a:lnTo>
                    <a:pt x="53163" y="831199"/>
                  </a:lnTo>
                  <a:lnTo>
                    <a:pt x="53012" y="832319"/>
                  </a:lnTo>
                  <a:lnTo>
                    <a:pt x="81316" y="836090"/>
                  </a:lnTo>
                  <a:lnTo>
                    <a:pt x="81708" y="833824"/>
                  </a:lnTo>
                  <a:lnTo>
                    <a:pt x="67221" y="833824"/>
                  </a:lnTo>
                  <a:lnTo>
                    <a:pt x="54718" y="822283"/>
                  </a:lnTo>
                  <a:close/>
                </a:path>
                <a:path w="616585" h="919479">
                  <a:moveTo>
                    <a:pt x="142518" y="781865"/>
                  </a:moveTo>
                  <a:lnTo>
                    <a:pt x="83673" y="822471"/>
                  </a:lnTo>
                  <a:lnTo>
                    <a:pt x="81316" y="836090"/>
                  </a:lnTo>
                  <a:lnTo>
                    <a:pt x="110427" y="836090"/>
                  </a:lnTo>
                  <a:lnTo>
                    <a:pt x="142518" y="781865"/>
                  </a:lnTo>
                  <a:close/>
                </a:path>
                <a:path w="616585" h="919479">
                  <a:moveTo>
                    <a:pt x="587937" y="0"/>
                  </a:moveTo>
                  <a:lnTo>
                    <a:pt x="586385" y="43013"/>
                  </a:lnTo>
                  <a:lnTo>
                    <a:pt x="581931" y="84700"/>
                  </a:lnTo>
                  <a:lnTo>
                    <a:pt x="574765" y="125764"/>
                  </a:lnTo>
                  <a:lnTo>
                    <a:pt x="565076" y="165859"/>
                  </a:lnTo>
                  <a:lnTo>
                    <a:pt x="553064" y="204636"/>
                  </a:lnTo>
                  <a:lnTo>
                    <a:pt x="538929" y="241744"/>
                  </a:lnTo>
                  <a:lnTo>
                    <a:pt x="522875" y="276834"/>
                  </a:lnTo>
                  <a:lnTo>
                    <a:pt x="485862" y="339557"/>
                  </a:lnTo>
                  <a:lnTo>
                    <a:pt x="443815" y="390010"/>
                  </a:lnTo>
                  <a:lnTo>
                    <a:pt x="398731" y="425479"/>
                  </a:lnTo>
                  <a:lnTo>
                    <a:pt x="353469" y="443449"/>
                  </a:lnTo>
                  <a:lnTo>
                    <a:pt x="318263" y="446323"/>
                  </a:lnTo>
                  <a:lnTo>
                    <a:pt x="304162" y="448444"/>
                  </a:lnTo>
                  <a:lnTo>
                    <a:pt x="262906" y="462859"/>
                  </a:lnTo>
                  <a:lnTo>
                    <a:pt x="224204" y="487672"/>
                  </a:lnTo>
                  <a:lnTo>
                    <a:pt x="176095" y="535090"/>
                  </a:lnTo>
                  <a:lnTo>
                    <a:pt x="133670" y="595788"/>
                  </a:lnTo>
                  <a:lnTo>
                    <a:pt x="114944" y="630278"/>
                  </a:lnTo>
                  <a:lnTo>
                    <a:pt x="98097" y="667096"/>
                  </a:lnTo>
                  <a:lnTo>
                    <a:pt x="83308" y="705920"/>
                  </a:lnTo>
                  <a:lnTo>
                    <a:pt x="70760" y="746428"/>
                  </a:lnTo>
                  <a:lnTo>
                    <a:pt x="60647" y="788295"/>
                  </a:lnTo>
                  <a:lnTo>
                    <a:pt x="54718" y="822283"/>
                  </a:lnTo>
                  <a:lnTo>
                    <a:pt x="67221" y="833824"/>
                  </a:lnTo>
                  <a:lnTo>
                    <a:pt x="83673" y="822471"/>
                  </a:lnTo>
                  <a:lnTo>
                    <a:pt x="88428" y="794986"/>
                  </a:lnTo>
                  <a:lnTo>
                    <a:pt x="98063" y="754863"/>
                  </a:lnTo>
                  <a:lnTo>
                    <a:pt x="110018" y="716074"/>
                  </a:lnTo>
                  <a:lnTo>
                    <a:pt x="124091" y="678964"/>
                  </a:lnTo>
                  <a:lnTo>
                    <a:pt x="140069" y="643888"/>
                  </a:lnTo>
                  <a:lnTo>
                    <a:pt x="176861" y="581232"/>
                  </a:lnTo>
                  <a:lnTo>
                    <a:pt x="218513" y="530879"/>
                  </a:lnTo>
                  <a:lnTo>
                    <a:pt x="263377" y="495159"/>
                  </a:lnTo>
                  <a:lnTo>
                    <a:pt x="308558" y="476679"/>
                  </a:lnTo>
                  <a:lnTo>
                    <a:pt x="346564" y="473377"/>
                  </a:lnTo>
                  <a:lnTo>
                    <a:pt x="360567" y="471129"/>
                  </a:lnTo>
                  <a:lnTo>
                    <a:pt x="401461" y="456497"/>
                  </a:lnTo>
                  <a:lnTo>
                    <a:pt x="440528" y="431111"/>
                  </a:lnTo>
                  <a:lnTo>
                    <a:pt x="488105" y="383773"/>
                  </a:lnTo>
                  <a:lnTo>
                    <a:pt x="530239" y="323165"/>
                  </a:lnTo>
                  <a:lnTo>
                    <a:pt x="548868" y="288701"/>
                  </a:lnTo>
                  <a:lnTo>
                    <a:pt x="565640" y="251896"/>
                  </a:lnTo>
                  <a:lnTo>
                    <a:pt x="580365" y="213071"/>
                  </a:lnTo>
                  <a:lnTo>
                    <a:pt x="592857" y="172551"/>
                  </a:lnTo>
                  <a:lnTo>
                    <a:pt x="602917" y="130656"/>
                  </a:lnTo>
                  <a:lnTo>
                    <a:pt x="610346" y="87712"/>
                  </a:lnTo>
                  <a:lnTo>
                    <a:pt x="614941" y="44044"/>
                  </a:lnTo>
                  <a:lnTo>
                    <a:pt x="616493" y="1031"/>
                  </a:lnTo>
                  <a:lnTo>
                    <a:pt x="587937" y="0"/>
                  </a:lnTo>
                  <a:close/>
                </a:path>
                <a:path w="616585" h="919479">
                  <a:moveTo>
                    <a:pt x="83673" y="822471"/>
                  </a:moveTo>
                  <a:lnTo>
                    <a:pt x="67221" y="833824"/>
                  </a:lnTo>
                  <a:lnTo>
                    <a:pt x="81708" y="833824"/>
                  </a:lnTo>
                  <a:lnTo>
                    <a:pt x="83673" y="822471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>
              <a:endParaRPr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7" name="object 8">
              <a:extLst>
                <a:ext uri="{FF2B5EF4-FFF2-40B4-BE49-F238E27FC236}">
                  <a16:creationId xmlns:a16="http://schemas.microsoft.com/office/drawing/2014/main" id="{BF2F7C37-4F21-2788-9DA1-FB69CC9051DE}"/>
                </a:ext>
              </a:extLst>
            </p:cNvPr>
            <p:cNvSpPr/>
            <p:nvPr/>
          </p:nvSpPr>
          <p:spPr>
            <a:xfrm>
              <a:off x="163301" y="4038601"/>
              <a:ext cx="1259205" cy="1065530"/>
            </a:xfrm>
            <a:custGeom>
              <a:avLst/>
              <a:gdLst/>
              <a:ahLst/>
              <a:cxnLst/>
              <a:rect l="l" t="t" r="r" b="b"/>
              <a:pathLst>
                <a:path w="1259205" h="1065529">
                  <a:moveTo>
                    <a:pt x="0" y="177553"/>
                  </a:moveTo>
                  <a:lnTo>
                    <a:pt x="6342" y="130352"/>
                  </a:lnTo>
                  <a:lnTo>
                    <a:pt x="24241" y="87938"/>
                  </a:lnTo>
                  <a:lnTo>
                    <a:pt x="52004" y="52004"/>
                  </a:lnTo>
                  <a:lnTo>
                    <a:pt x="87938" y="24241"/>
                  </a:lnTo>
                  <a:lnTo>
                    <a:pt x="130352" y="6342"/>
                  </a:lnTo>
                  <a:lnTo>
                    <a:pt x="177553" y="0"/>
                  </a:lnTo>
                  <a:lnTo>
                    <a:pt x="1081547" y="0"/>
                  </a:lnTo>
                  <a:lnTo>
                    <a:pt x="1128747" y="6342"/>
                  </a:lnTo>
                  <a:lnTo>
                    <a:pt x="1171161" y="24241"/>
                  </a:lnTo>
                  <a:lnTo>
                    <a:pt x="1207096" y="52004"/>
                  </a:lnTo>
                  <a:lnTo>
                    <a:pt x="1234858" y="87938"/>
                  </a:lnTo>
                  <a:lnTo>
                    <a:pt x="1252757" y="130352"/>
                  </a:lnTo>
                  <a:lnTo>
                    <a:pt x="1259100" y="177553"/>
                  </a:lnTo>
                  <a:lnTo>
                    <a:pt x="1259100" y="887746"/>
                  </a:lnTo>
                  <a:lnTo>
                    <a:pt x="1252757" y="934947"/>
                  </a:lnTo>
                  <a:lnTo>
                    <a:pt x="1234858" y="977361"/>
                  </a:lnTo>
                  <a:lnTo>
                    <a:pt x="1207096" y="1013295"/>
                  </a:lnTo>
                  <a:lnTo>
                    <a:pt x="1171161" y="1041058"/>
                  </a:lnTo>
                  <a:lnTo>
                    <a:pt x="1128747" y="1058957"/>
                  </a:lnTo>
                  <a:lnTo>
                    <a:pt x="1081547" y="1065300"/>
                  </a:lnTo>
                  <a:lnTo>
                    <a:pt x="177553" y="1065300"/>
                  </a:lnTo>
                  <a:lnTo>
                    <a:pt x="130352" y="1058957"/>
                  </a:lnTo>
                  <a:lnTo>
                    <a:pt x="87938" y="1041058"/>
                  </a:lnTo>
                  <a:lnTo>
                    <a:pt x="52004" y="1013295"/>
                  </a:lnTo>
                  <a:lnTo>
                    <a:pt x="24241" y="977361"/>
                  </a:lnTo>
                  <a:lnTo>
                    <a:pt x="6342" y="934947"/>
                  </a:lnTo>
                  <a:lnTo>
                    <a:pt x="0" y="887746"/>
                  </a:lnTo>
                  <a:lnTo>
                    <a:pt x="0" y="177553"/>
                  </a:lnTo>
                  <a:close/>
                </a:path>
              </a:pathLst>
            </a:custGeom>
            <a:ln w="28575">
              <a:solidFill>
                <a:srgbClr val="6BB76D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27" name="object 9">
            <a:extLst>
              <a:ext uri="{FF2B5EF4-FFF2-40B4-BE49-F238E27FC236}">
                <a16:creationId xmlns:a16="http://schemas.microsoft.com/office/drawing/2014/main" id="{071D99C0-6615-C7D8-674F-92ABA1ECE1D8}"/>
              </a:ext>
            </a:extLst>
          </p:cNvPr>
          <p:cNvSpPr txBox="1"/>
          <p:nvPr/>
        </p:nvSpPr>
        <p:spPr>
          <a:xfrm>
            <a:off x="1675245" y="3555814"/>
            <a:ext cx="1393100" cy="36266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78105" algn="ctr">
              <a:lnSpc>
                <a:spcPct val="100800"/>
              </a:lnSpc>
              <a:spcBef>
                <a:spcPts val="75"/>
              </a:spcBef>
            </a:pPr>
            <a:r>
              <a:rPr lang="en-SG" sz="2400" spc="-1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输入图</a:t>
            </a:r>
            <a:endParaRPr sz="2400" dirty="0"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28" name="object 10">
            <a:extLst>
              <a:ext uri="{FF2B5EF4-FFF2-40B4-BE49-F238E27FC236}">
                <a16:creationId xmlns:a16="http://schemas.microsoft.com/office/drawing/2014/main" id="{489B40E1-A0EA-3751-AE6E-34288FBACB06}"/>
              </a:ext>
            </a:extLst>
          </p:cNvPr>
          <p:cNvSpPr/>
          <p:nvPr/>
        </p:nvSpPr>
        <p:spPr>
          <a:xfrm>
            <a:off x="3967755" y="3220453"/>
            <a:ext cx="1944370" cy="1065530"/>
          </a:xfrm>
          <a:custGeom>
            <a:avLst/>
            <a:gdLst/>
            <a:ahLst/>
            <a:cxnLst/>
            <a:rect l="l" t="t" r="r" b="b"/>
            <a:pathLst>
              <a:path w="1944370" h="1065529">
                <a:moveTo>
                  <a:pt x="0" y="177553"/>
                </a:moveTo>
                <a:lnTo>
                  <a:pt x="6342" y="130353"/>
                </a:lnTo>
                <a:lnTo>
                  <a:pt x="24241" y="87939"/>
                </a:lnTo>
                <a:lnTo>
                  <a:pt x="52004" y="52004"/>
                </a:lnTo>
                <a:lnTo>
                  <a:pt x="87938" y="24241"/>
                </a:lnTo>
                <a:lnTo>
                  <a:pt x="130352" y="6342"/>
                </a:lnTo>
                <a:lnTo>
                  <a:pt x="177553" y="0"/>
                </a:lnTo>
                <a:lnTo>
                  <a:pt x="1766446" y="0"/>
                </a:lnTo>
                <a:lnTo>
                  <a:pt x="1813646" y="6342"/>
                </a:lnTo>
                <a:lnTo>
                  <a:pt x="1856060" y="24241"/>
                </a:lnTo>
                <a:lnTo>
                  <a:pt x="1891995" y="52004"/>
                </a:lnTo>
                <a:lnTo>
                  <a:pt x="1919758" y="87939"/>
                </a:lnTo>
                <a:lnTo>
                  <a:pt x="1937657" y="130353"/>
                </a:lnTo>
                <a:lnTo>
                  <a:pt x="1944000" y="177553"/>
                </a:lnTo>
                <a:lnTo>
                  <a:pt x="1944000" y="887746"/>
                </a:lnTo>
                <a:lnTo>
                  <a:pt x="1937657" y="934946"/>
                </a:lnTo>
                <a:lnTo>
                  <a:pt x="1919758" y="977360"/>
                </a:lnTo>
                <a:lnTo>
                  <a:pt x="1891995" y="1013295"/>
                </a:lnTo>
                <a:lnTo>
                  <a:pt x="1856060" y="1041058"/>
                </a:lnTo>
                <a:lnTo>
                  <a:pt x="1813646" y="1058957"/>
                </a:lnTo>
                <a:lnTo>
                  <a:pt x="1766446" y="1065300"/>
                </a:lnTo>
                <a:lnTo>
                  <a:pt x="177553" y="1065300"/>
                </a:lnTo>
                <a:lnTo>
                  <a:pt x="130352" y="1058957"/>
                </a:lnTo>
                <a:lnTo>
                  <a:pt x="87938" y="1041058"/>
                </a:lnTo>
                <a:lnTo>
                  <a:pt x="52004" y="1013295"/>
                </a:lnTo>
                <a:lnTo>
                  <a:pt x="24241" y="977360"/>
                </a:lnTo>
                <a:lnTo>
                  <a:pt x="6342" y="934946"/>
                </a:lnTo>
                <a:lnTo>
                  <a:pt x="0" y="887746"/>
                </a:lnTo>
                <a:lnTo>
                  <a:pt x="0" y="177553"/>
                </a:lnTo>
                <a:close/>
              </a:path>
            </a:pathLst>
          </a:custGeom>
          <a:ln w="28575">
            <a:solidFill>
              <a:srgbClr val="6BB76D"/>
            </a:solidFill>
          </a:ln>
        </p:spPr>
        <p:txBody>
          <a:bodyPr wrap="square" lIns="0" tIns="0" rIns="0" bIns="0" rtlCol="0"/>
          <a:lstStyle/>
          <a:p>
            <a:endParaRPr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9" name="object 11">
            <a:extLst>
              <a:ext uri="{FF2B5EF4-FFF2-40B4-BE49-F238E27FC236}">
                <a16:creationId xmlns:a16="http://schemas.microsoft.com/office/drawing/2014/main" id="{6BD8F0E5-FCB6-3231-9B0B-8B39677442E6}"/>
              </a:ext>
            </a:extLst>
          </p:cNvPr>
          <p:cNvSpPr txBox="1"/>
          <p:nvPr/>
        </p:nvSpPr>
        <p:spPr>
          <a:xfrm>
            <a:off x="4070857" y="3555933"/>
            <a:ext cx="1682766" cy="394339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36525" marR="5080" indent="-123825" algn="ctr">
              <a:lnSpc>
                <a:spcPts val="2780"/>
              </a:lnSpc>
              <a:spcBef>
                <a:spcPts val="275"/>
              </a:spcBef>
            </a:pPr>
            <a:r>
              <a:rPr lang="en-SG" sz="2400" spc="-35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结构化特征</a:t>
            </a:r>
            <a:endParaRPr sz="2400" dirty="0"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30" name="object 12">
            <a:extLst>
              <a:ext uri="{FF2B5EF4-FFF2-40B4-BE49-F238E27FC236}">
                <a16:creationId xmlns:a16="http://schemas.microsoft.com/office/drawing/2014/main" id="{50B05D1F-B2D3-AF33-1DE5-F4B913C3B5D8}"/>
              </a:ext>
            </a:extLst>
          </p:cNvPr>
          <p:cNvSpPr/>
          <p:nvPr/>
        </p:nvSpPr>
        <p:spPr>
          <a:xfrm>
            <a:off x="6711258" y="3220453"/>
            <a:ext cx="1810385" cy="1065530"/>
          </a:xfrm>
          <a:custGeom>
            <a:avLst/>
            <a:gdLst/>
            <a:ahLst/>
            <a:cxnLst/>
            <a:rect l="l" t="t" r="r" b="b"/>
            <a:pathLst>
              <a:path w="1810384" h="1065529">
                <a:moveTo>
                  <a:pt x="0" y="177553"/>
                </a:moveTo>
                <a:lnTo>
                  <a:pt x="6342" y="130352"/>
                </a:lnTo>
                <a:lnTo>
                  <a:pt x="24241" y="87938"/>
                </a:lnTo>
                <a:lnTo>
                  <a:pt x="52004" y="52004"/>
                </a:lnTo>
                <a:lnTo>
                  <a:pt x="87938" y="24241"/>
                </a:lnTo>
                <a:lnTo>
                  <a:pt x="130352" y="6342"/>
                </a:lnTo>
                <a:lnTo>
                  <a:pt x="177553" y="0"/>
                </a:lnTo>
                <a:lnTo>
                  <a:pt x="1632222" y="0"/>
                </a:lnTo>
                <a:lnTo>
                  <a:pt x="1679422" y="6342"/>
                </a:lnTo>
                <a:lnTo>
                  <a:pt x="1721836" y="24241"/>
                </a:lnTo>
                <a:lnTo>
                  <a:pt x="1757771" y="52004"/>
                </a:lnTo>
                <a:lnTo>
                  <a:pt x="1785533" y="87938"/>
                </a:lnTo>
                <a:lnTo>
                  <a:pt x="1803432" y="130352"/>
                </a:lnTo>
                <a:lnTo>
                  <a:pt x="1809775" y="177553"/>
                </a:lnTo>
                <a:lnTo>
                  <a:pt x="1809775" y="887746"/>
                </a:lnTo>
                <a:lnTo>
                  <a:pt x="1803432" y="934947"/>
                </a:lnTo>
                <a:lnTo>
                  <a:pt x="1785533" y="977361"/>
                </a:lnTo>
                <a:lnTo>
                  <a:pt x="1757771" y="1013295"/>
                </a:lnTo>
                <a:lnTo>
                  <a:pt x="1721836" y="1041058"/>
                </a:lnTo>
                <a:lnTo>
                  <a:pt x="1679422" y="1058957"/>
                </a:lnTo>
                <a:lnTo>
                  <a:pt x="1632222" y="1065300"/>
                </a:lnTo>
                <a:lnTo>
                  <a:pt x="177553" y="1065300"/>
                </a:lnTo>
                <a:lnTo>
                  <a:pt x="130352" y="1058957"/>
                </a:lnTo>
                <a:lnTo>
                  <a:pt x="87938" y="1041058"/>
                </a:lnTo>
                <a:lnTo>
                  <a:pt x="52004" y="1013295"/>
                </a:lnTo>
                <a:lnTo>
                  <a:pt x="24241" y="977361"/>
                </a:lnTo>
                <a:lnTo>
                  <a:pt x="6342" y="934947"/>
                </a:lnTo>
                <a:lnTo>
                  <a:pt x="0" y="887746"/>
                </a:lnTo>
                <a:lnTo>
                  <a:pt x="0" y="177553"/>
                </a:lnTo>
                <a:close/>
              </a:path>
            </a:pathLst>
          </a:custGeom>
          <a:ln w="28575">
            <a:solidFill>
              <a:srgbClr val="6BB76D"/>
            </a:solidFill>
          </a:ln>
        </p:spPr>
        <p:txBody>
          <a:bodyPr wrap="square" lIns="0" tIns="0" rIns="0" bIns="0" rtlCol="0"/>
          <a:lstStyle/>
          <a:p>
            <a:endParaRPr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1" name="object 13">
            <a:extLst>
              <a:ext uri="{FF2B5EF4-FFF2-40B4-BE49-F238E27FC236}">
                <a16:creationId xmlns:a16="http://schemas.microsoft.com/office/drawing/2014/main" id="{3C9576BA-2F76-0A72-44DF-EAC53E11D903}"/>
              </a:ext>
            </a:extLst>
          </p:cNvPr>
          <p:cNvSpPr txBox="1"/>
          <p:nvPr/>
        </p:nvSpPr>
        <p:spPr>
          <a:xfrm>
            <a:off x="6741094" y="3429000"/>
            <a:ext cx="1621408" cy="73571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56515" algn="ctr">
              <a:lnSpc>
                <a:spcPct val="100800"/>
              </a:lnSpc>
              <a:spcBef>
                <a:spcPts val="75"/>
              </a:spcBef>
            </a:pPr>
            <a:r>
              <a:rPr lang="en-SG" sz="2400" spc="-1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构建</a:t>
            </a:r>
            <a:r>
              <a:rPr lang="en-US" altLang="zh-CN" sz="2400" spc="-1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&amp;</a:t>
            </a:r>
            <a:r>
              <a:rPr lang="zh-CN" altLang="en-US" sz="2400" spc="-1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优化</a:t>
            </a:r>
            <a:r>
              <a:rPr lang="en-SG" sz="2400" spc="-1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模型</a:t>
            </a:r>
            <a:endParaRPr sz="2400" dirty="0"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BB4CC6B1-4B7A-5456-EE1B-EDF8993F71BE}"/>
              </a:ext>
            </a:extLst>
          </p:cNvPr>
          <p:cNvSpPr/>
          <p:nvPr/>
        </p:nvSpPr>
        <p:spPr>
          <a:xfrm>
            <a:off x="7200143" y="4558719"/>
            <a:ext cx="2950210" cy="132715"/>
          </a:xfrm>
          <a:custGeom>
            <a:avLst/>
            <a:gdLst/>
            <a:ahLst/>
            <a:cxnLst/>
            <a:rect l="l" t="t" r="r" b="b"/>
            <a:pathLst>
              <a:path w="2950209" h="132714">
                <a:moveTo>
                  <a:pt x="2925441" y="51499"/>
                </a:moveTo>
                <a:lnTo>
                  <a:pt x="2921558" y="51499"/>
                </a:lnTo>
                <a:lnTo>
                  <a:pt x="2921647" y="65608"/>
                </a:lnTo>
                <a:lnTo>
                  <a:pt x="2921739" y="80073"/>
                </a:lnTo>
                <a:lnTo>
                  <a:pt x="2868868" y="80405"/>
                </a:lnTo>
                <a:lnTo>
                  <a:pt x="2822149" y="108052"/>
                </a:lnTo>
                <a:lnTo>
                  <a:pt x="2819901" y="116815"/>
                </a:lnTo>
                <a:lnTo>
                  <a:pt x="2827939" y="130397"/>
                </a:lnTo>
                <a:lnTo>
                  <a:pt x="2836702" y="132645"/>
                </a:lnTo>
                <a:lnTo>
                  <a:pt x="2949980" y="65608"/>
                </a:lnTo>
                <a:lnTo>
                  <a:pt x="2925441" y="51499"/>
                </a:lnTo>
                <a:close/>
              </a:path>
              <a:path w="2950209" h="132714">
                <a:moveTo>
                  <a:pt x="2868688" y="51831"/>
                </a:moveTo>
                <a:lnTo>
                  <a:pt x="0" y="69844"/>
                </a:lnTo>
                <a:lnTo>
                  <a:pt x="52" y="78173"/>
                </a:lnTo>
                <a:lnTo>
                  <a:pt x="179" y="98419"/>
                </a:lnTo>
                <a:lnTo>
                  <a:pt x="2868868" y="80405"/>
                </a:lnTo>
                <a:lnTo>
                  <a:pt x="2893270" y="65965"/>
                </a:lnTo>
                <a:lnTo>
                  <a:pt x="2868688" y="51831"/>
                </a:lnTo>
                <a:close/>
              </a:path>
              <a:path w="2950209" h="132714">
                <a:moveTo>
                  <a:pt x="2893270" y="65965"/>
                </a:moveTo>
                <a:lnTo>
                  <a:pt x="2868868" y="80405"/>
                </a:lnTo>
                <a:lnTo>
                  <a:pt x="2921739" y="80073"/>
                </a:lnTo>
                <a:lnTo>
                  <a:pt x="2921727" y="78173"/>
                </a:lnTo>
                <a:lnTo>
                  <a:pt x="2914503" y="78173"/>
                </a:lnTo>
                <a:lnTo>
                  <a:pt x="2893270" y="65965"/>
                </a:lnTo>
                <a:close/>
              </a:path>
              <a:path w="2950209" h="132714">
                <a:moveTo>
                  <a:pt x="2914349" y="53491"/>
                </a:moveTo>
                <a:lnTo>
                  <a:pt x="2893270" y="65965"/>
                </a:lnTo>
                <a:lnTo>
                  <a:pt x="2914503" y="78173"/>
                </a:lnTo>
                <a:lnTo>
                  <a:pt x="2914425" y="65608"/>
                </a:lnTo>
                <a:lnTo>
                  <a:pt x="2914349" y="53491"/>
                </a:lnTo>
                <a:close/>
              </a:path>
              <a:path w="2950209" h="132714">
                <a:moveTo>
                  <a:pt x="2921571" y="53491"/>
                </a:moveTo>
                <a:lnTo>
                  <a:pt x="2914349" y="53491"/>
                </a:lnTo>
                <a:lnTo>
                  <a:pt x="2914425" y="65608"/>
                </a:lnTo>
                <a:lnTo>
                  <a:pt x="2914503" y="78173"/>
                </a:lnTo>
                <a:lnTo>
                  <a:pt x="2921727" y="78173"/>
                </a:lnTo>
                <a:lnTo>
                  <a:pt x="2921647" y="65608"/>
                </a:lnTo>
                <a:lnTo>
                  <a:pt x="2921571" y="53491"/>
                </a:lnTo>
                <a:close/>
              </a:path>
              <a:path w="2950209" h="132714">
                <a:moveTo>
                  <a:pt x="2921558" y="51499"/>
                </a:moveTo>
                <a:lnTo>
                  <a:pt x="2868688" y="51831"/>
                </a:lnTo>
                <a:lnTo>
                  <a:pt x="2893270" y="65965"/>
                </a:lnTo>
                <a:lnTo>
                  <a:pt x="2914349" y="53491"/>
                </a:lnTo>
                <a:lnTo>
                  <a:pt x="2921571" y="53491"/>
                </a:lnTo>
                <a:lnTo>
                  <a:pt x="2921558" y="51499"/>
                </a:lnTo>
                <a:close/>
              </a:path>
              <a:path w="2950209" h="132714">
                <a:moveTo>
                  <a:pt x="2835869" y="0"/>
                </a:moveTo>
                <a:lnTo>
                  <a:pt x="2827135" y="2357"/>
                </a:lnTo>
                <a:lnTo>
                  <a:pt x="2819269" y="16038"/>
                </a:lnTo>
                <a:lnTo>
                  <a:pt x="2821626" y="24772"/>
                </a:lnTo>
                <a:lnTo>
                  <a:pt x="2868688" y="51831"/>
                </a:lnTo>
                <a:lnTo>
                  <a:pt x="2925441" y="51499"/>
                </a:lnTo>
                <a:lnTo>
                  <a:pt x="2835869" y="0"/>
                </a:lnTo>
                <a:close/>
              </a:path>
            </a:pathLst>
          </a:custGeom>
          <a:solidFill>
            <a:srgbClr val="F0AD00"/>
          </a:solidFill>
        </p:spPr>
        <p:txBody>
          <a:bodyPr wrap="square" lIns="0" tIns="0" rIns="0" bIns="0" rtlCol="0"/>
          <a:lstStyle/>
          <a:p>
            <a:endParaRPr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3" name="object 15">
            <a:extLst>
              <a:ext uri="{FF2B5EF4-FFF2-40B4-BE49-F238E27FC236}">
                <a16:creationId xmlns:a16="http://schemas.microsoft.com/office/drawing/2014/main" id="{2CBF9705-D0F5-2522-E8E2-FB813AAB90AB}"/>
              </a:ext>
            </a:extLst>
          </p:cNvPr>
          <p:cNvSpPr txBox="1"/>
          <p:nvPr/>
        </p:nvSpPr>
        <p:spPr>
          <a:xfrm>
            <a:off x="7139417" y="4762728"/>
            <a:ext cx="3010936" cy="394339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 marR="5080" indent="130175" algn="ctr">
              <a:lnSpc>
                <a:spcPts val="2780"/>
              </a:lnSpc>
              <a:spcBef>
                <a:spcPts val="275"/>
              </a:spcBef>
            </a:pPr>
            <a:r>
              <a:rPr lang="en-SG" sz="2400" spc="-10" dirty="0" err="1">
                <a:solidFill>
                  <a:srgbClr val="5A637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下游预测任务</a:t>
            </a:r>
            <a:endParaRPr sz="2400" dirty="0"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34" name="object 16">
            <a:extLst>
              <a:ext uri="{FF2B5EF4-FFF2-40B4-BE49-F238E27FC236}">
                <a16:creationId xmlns:a16="http://schemas.microsoft.com/office/drawing/2014/main" id="{DED9236B-296F-3A8C-45D6-3BB47618191D}"/>
              </a:ext>
            </a:extLst>
          </p:cNvPr>
          <p:cNvSpPr txBox="1"/>
          <p:nvPr/>
        </p:nvSpPr>
        <p:spPr>
          <a:xfrm>
            <a:off x="654539" y="4959897"/>
            <a:ext cx="4398045" cy="11336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SG" sz="2400" spc="-80" dirty="0" err="1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特征工程</a:t>
            </a:r>
            <a:endParaRPr lang="en-SG" sz="2400" spc="-80" dirty="0">
              <a:solidFill>
                <a:srgbClr val="0000FF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zh-CN" altLang="en-US" sz="2400" spc="-80" dirty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（基于人工统计的节点</a:t>
            </a:r>
            <a:r>
              <a:rPr lang="en-US" altLang="zh-CN" sz="2400" spc="-80" dirty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-</a:t>
            </a:r>
            <a:r>
              <a:rPr lang="zh-CN" altLang="en-US" sz="2400" spc="-80" dirty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、链接</a:t>
            </a:r>
            <a:r>
              <a:rPr lang="en-US" altLang="zh-CN" sz="2400" spc="-80" dirty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-</a:t>
            </a:r>
            <a:r>
              <a:rPr lang="zh-CN" altLang="en-US" sz="2400" spc="-80" dirty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、图级别的特征）</a:t>
            </a:r>
            <a:endParaRPr sz="1600" dirty="0"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35" name="object 18">
            <a:extLst>
              <a:ext uri="{FF2B5EF4-FFF2-40B4-BE49-F238E27FC236}">
                <a16:creationId xmlns:a16="http://schemas.microsoft.com/office/drawing/2014/main" id="{E34240AF-80A3-4712-2AF7-F697B94FBD63}"/>
              </a:ext>
            </a:extLst>
          </p:cNvPr>
          <p:cNvSpPr/>
          <p:nvPr/>
        </p:nvSpPr>
        <p:spPr>
          <a:xfrm>
            <a:off x="9104045" y="3224725"/>
            <a:ext cx="1654810" cy="1065530"/>
          </a:xfrm>
          <a:custGeom>
            <a:avLst/>
            <a:gdLst/>
            <a:ahLst/>
            <a:cxnLst/>
            <a:rect l="l" t="t" r="r" b="b"/>
            <a:pathLst>
              <a:path w="1654809" h="1065529">
                <a:moveTo>
                  <a:pt x="0" y="177553"/>
                </a:moveTo>
                <a:lnTo>
                  <a:pt x="6342" y="130352"/>
                </a:lnTo>
                <a:lnTo>
                  <a:pt x="24241" y="87938"/>
                </a:lnTo>
                <a:lnTo>
                  <a:pt x="52004" y="52004"/>
                </a:lnTo>
                <a:lnTo>
                  <a:pt x="87938" y="24241"/>
                </a:lnTo>
                <a:lnTo>
                  <a:pt x="130352" y="6342"/>
                </a:lnTo>
                <a:lnTo>
                  <a:pt x="177553" y="0"/>
                </a:lnTo>
                <a:lnTo>
                  <a:pt x="1476682" y="0"/>
                </a:lnTo>
                <a:lnTo>
                  <a:pt x="1523883" y="6342"/>
                </a:lnTo>
                <a:lnTo>
                  <a:pt x="1566297" y="24241"/>
                </a:lnTo>
                <a:lnTo>
                  <a:pt x="1602231" y="52004"/>
                </a:lnTo>
                <a:lnTo>
                  <a:pt x="1629994" y="87938"/>
                </a:lnTo>
                <a:lnTo>
                  <a:pt x="1647893" y="130352"/>
                </a:lnTo>
                <a:lnTo>
                  <a:pt x="1654236" y="177553"/>
                </a:lnTo>
                <a:lnTo>
                  <a:pt x="1654236" y="887746"/>
                </a:lnTo>
                <a:lnTo>
                  <a:pt x="1647893" y="934947"/>
                </a:lnTo>
                <a:lnTo>
                  <a:pt x="1629994" y="977361"/>
                </a:lnTo>
                <a:lnTo>
                  <a:pt x="1602231" y="1013295"/>
                </a:lnTo>
                <a:lnTo>
                  <a:pt x="1566297" y="1041058"/>
                </a:lnTo>
                <a:lnTo>
                  <a:pt x="1523883" y="1058957"/>
                </a:lnTo>
                <a:lnTo>
                  <a:pt x="1476682" y="1065300"/>
                </a:lnTo>
                <a:lnTo>
                  <a:pt x="177553" y="1065300"/>
                </a:lnTo>
                <a:lnTo>
                  <a:pt x="130352" y="1058957"/>
                </a:lnTo>
                <a:lnTo>
                  <a:pt x="87938" y="1041058"/>
                </a:lnTo>
                <a:lnTo>
                  <a:pt x="52004" y="1013295"/>
                </a:lnTo>
                <a:lnTo>
                  <a:pt x="24241" y="977361"/>
                </a:lnTo>
                <a:lnTo>
                  <a:pt x="6342" y="934947"/>
                </a:lnTo>
                <a:lnTo>
                  <a:pt x="0" y="887746"/>
                </a:lnTo>
                <a:lnTo>
                  <a:pt x="0" y="177553"/>
                </a:lnTo>
                <a:close/>
              </a:path>
            </a:pathLst>
          </a:custGeom>
          <a:ln w="28575">
            <a:solidFill>
              <a:srgbClr val="6BB76D"/>
            </a:solidFill>
          </a:ln>
        </p:spPr>
        <p:txBody>
          <a:bodyPr wrap="square" lIns="0" tIns="0" rIns="0" bIns="0" rtlCol="0"/>
          <a:lstStyle/>
          <a:p>
            <a:endParaRPr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6" name="object 19">
            <a:extLst>
              <a:ext uri="{FF2B5EF4-FFF2-40B4-BE49-F238E27FC236}">
                <a16:creationId xmlns:a16="http://schemas.microsoft.com/office/drawing/2014/main" id="{B0B846AF-3803-42F1-2768-526496E7DAFA}"/>
              </a:ext>
            </a:extLst>
          </p:cNvPr>
          <p:cNvSpPr txBox="1"/>
          <p:nvPr/>
        </p:nvSpPr>
        <p:spPr>
          <a:xfrm>
            <a:off x="9262381" y="3552175"/>
            <a:ext cx="133794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SG" sz="2400" spc="-4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输出预测</a:t>
            </a:r>
            <a:endParaRPr sz="2400" dirty="0"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37" name="文本框 33">
            <a:extLst>
              <a:ext uri="{FF2B5EF4-FFF2-40B4-BE49-F238E27FC236}">
                <a16:creationId xmlns:a16="http://schemas.microsoft.com/office/drawing/2014/main" id="{A8B36E3E-6E4D-BE7E-0EEF-2F1A7E807236}"/>
              </a:ext>
            </a:extLst>
          </p:cNvPr>
          <p:cNvSpPr txBox="1"/>
          <p:nvPr/>
        </p:nvSpPr>
        <p:spPr>
          <a:xfrm>
            <a:off x="830048" y="828293"/>
            <a:ext cx="10551826" cy="132202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给定一个输入图，提取节点、边和图级特征，然后学习一个将特征映射到标签的模型（如 神经网络等）</a:t>
            </a:r>
            <a:endParaRPr lang="en-SG" altLang="zh-CN" sz="2800" b="1" dirty="0"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pic>
        <p:nvPicPr>
          <p:cNvPr id="38" name="图片 17">
            <a:extLst>
              <a:ext uri="{FF2B5EF4-FFF2-40B4-BE49-F238E27FC236}">
                <a16:creationId xmlns:a16="http://schemas.microsoft.com/office/drawing/2014/main" id="{250A999B-64DB-8D98-046D-76122FD35D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2504" y="2235336"/>
            <a:ext cx="2579294" cy="522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494B2-C23E-7E27-7473-6C9BDCC43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AD3F1EDC-2382-4F91-6310-3B6729BB9987}"/>
              </a:ext>
            </a:extLst>
          </p:cNvPr>
          <p:cNvSpPr txBox="1"/>
          <p:nvPr/>
        </p:nvSpPr>
        <p:spPr>
          <a:xfrm>
            <a:off x="350439" y="120418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图表征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学习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CDF90E84-7DFC-B839-7A59-EDBE1BAE2A61}"/>
              </a:ext>
            </a:extLst>
          </p:cNvPr>
          <p:cNvSpPr/>
          <p:nvPr/>
        </p:nvSpPr>
        <p:spPr>
          <a:xfrm>
            <a:off x="3034631" y="3681666"/>
            <a:ext cx="933450" cy="142875"/>
          </a:xfrm>
          <a:custGeom>
            <a:avLst/>
            <a:gdLst/>
            <a:ahLst/>
            <a:cxnLst/>
            <a:rect l="l" t="t" r="r" b="b"/>
            <a:pathLst>
              <a:path w="933450" h="142875">
                <a:moveTo>
                  <a:pt x="847399" y="71437"/>
                </a:moveTo>
                <a:lnTo>
                  <a:pt x="790249" y="142875"/>
                </a:lnTo>
                <a:lnTo>
                  <a:pt x="904549" y="85725"/>
                </a:lnTo>
                <a:lnTo>
                  <a:pt x="847399" y="85725"/>
                </a:lnTo>
                <a:lnTo>
                  <a:pt x="847399" y="71437"/>
                </a:lnTo>
                <a:close/>
              </a:path>
              <a:path w="933450" h="142875">
                <a:moveTo>
                  <a:pt x="835969" y="57150"/>
                </a:moveTo>
                <a:lnTo>
                  <a:pt x="0" y="57150"/>
                </a:lnTo>
                <a:lnTo>
                  <a:pt x="0" y="85725"/>
                </a:lnTo>
                <a:lnTo>
                  <a:pt x="835969" y="85725"/>
                </a:lnTo>
                <a:lnTo>
                  <a:pt x="847399" y="71437"/>
                </a:lnTo>
                <a:lnTo>
                  <a:pt x="835969" y="57150"/>
                </a:lnTo>
                <a:close/>
              </a:path>
              <a:path w="933450" h="142875">
                <a:moveTo>
                  <a:pt x="904549" y="57150"/>
                </a:moveTo>
                <a:lnTo>
                  <a:pt x="847399" y="57150"/>
                </a:lnTo>
                <a:lnTo>
                  <a:pt x="847399" y="85725"/>
                </a:lnTo>
                <a:lnTo>
                  <a:pt x="904549" y="85725"/>
                </a:lnTo>
                <a:lnTo>
                  <a:pt x="933124" y="71437"/>
                </a:lnTo>
                <a:lnTo>
                  <a:pt x="904549" y="57150"/>
                </a:lnTo>
                <a:close/>
              </a:path>
              <a:path w="933450" h="142875">
                <a:moveTo>
                  <a:pt x="790249" y="0"/>
                </a:moveTo>
                <a:lnTo>
                  <a:pt x="847399" y="71437"/>
                </a:lnTo>
                <a:lnTo>
                  <a:pt x="847399" y="57150"/>
                </a:lnTo>
                <a:lnTo>
                  <a:pt x="904549" y="57150"/>
                </a:lnTo>
                <a:lnTo>
                  <a:pt x="79024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FB4848E4-B570-2AA5-0612-96A78FBE7952}"/>
              </a:ext>
            </a:extLst>
          </p:cNvPr>
          <p:cNvSpPr/>
          <p:nvPr/>
        </p:nvSpPr>
        <p:spPr>
          <a:xfrm>
            <a:off x="5911757" y="3681666"/>
            <a:ext cx="800100" cy="142875"/>
          </a:xfrm>
          <a:custGeom>
            <a:avLst/>
            <a:gdLst/>
            <a:ahLst/>
            <a:cxnLst/>
            <a:rect l="l" t="t" r="r" b="b"/>
            <a:pathLst>
              <a:path w="800100" h="142875">
                <a:moveTo>
                  <a:pt x="713775" y="71437"/>
                </a:moveTo>
                <a:lnTo>
                  <a:pt x="656625" y="142875"/>
                </a:lnTo>
                <a:lnTo>
                  <a:pt x="770925" y="85725"/>
                </a:lnTo>
                <a:lnTo>
                  <a:pt x="713775" y="85725"/>
                </a:lnTo>
                <a:lnTo>
                  <a:pt x="713775" y="71437"/>
                </a:lnTo>
                <a:close/>
              </a:path>
              <a:path w="800100" h="142875">
                <a:moveTo>
                  <a:pt x="702345" y="57150"/>
                </a:moveTo>
                <a:lnTo>
                  <a:pt x="0" y="57150"/>
                </a:lnTo>
                <a:lnTo>
                  <a:pt x="0" y="85725"/>
                </a:lnTo>
                <a:lnTo>
                  <a:pt x="702345" y="85725"/>
                </a:lnTo>
                <a:lnTo>
                  <a:pt x="713775" y="71437"/>
                </a:lnTo>
                <a:lnTo>
                  <a:pt x="702345" y="57150"/>
                </a:lnTo>
                <a:close/>
              </a:path>
              <a:path w="800100" h="142875">
                <a:moveTo>
                  <a:pt x="770925" y="57150"/>
                </a:moveTo>
                <a:lnTo>
                  <a:pt x="713775" y="57150"/>
                </a:lnTo>
                <a:lnTo>
                  <a:pt x="713775" y="85725"/>
                </a:lnTo>
                <a:lnTo>
                  <a:pt x="770925" y="85725"/>
                </a:lnTo>
                <a:lnTo>
                  <a:pt x="799500" y="71437"/>
                </a:lnTo>
                <a:lnTo>
                  <a:pt x="770925" y="57150"/>
                </a:lnTo>
                <a:close/>
              </a:path>
              <a:path w="800100" h="142875">
                <a:moveTo>
                  <a:pt x="656625" y="0"/>
                </a:moveTo>
                <a:lnTo>
                  <a:pt x="713775" y="71437"/>
                </a:lnTo>
                <a:lnTo>
                  <a:pt x="713775" y="57150"/>
                </a:lnTo>
                <a:lnTo>
                  <a:pt x="770925" y="57150"/>
                </a:lnTo>
                <a:lnTo>
                  <a:pt x="6566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8B9203B1-9E6C-59F8-8D90-A4DFA8A8C36C}"/>
              </a:ext>
            </a:extLst>
          </p:cNvPr>
          <p:cNvSpPr/>
          <p:nvPr/>
        </p:nvSpPr>
        <p:spPr>
          <a:xfrm>
            <a:off x="8521031" y="3681666"/>
            <a:ext cx="583565" cy="142875"/>
          </a:xfrm>
          <a:custGeom>
            <a:avLst/>
            <a:gdLst/>
            <a:ahLst/>
            <a:cxnLst/>
            <a:rect l="l" t="t" r="r" b="b"/>
            <a:pathLst>
              <a:path w="583565" h="142875">
                <a:moveTo>
                  <a:pt x="497288" y="71437"/>
                </a:moveTo>
                <a:lnTo>
                  <a:pt x="440138" y="142875"/>
                </a:lnTo>
                <a:lnTo>
                  <a:pt x="554438" y="85725"/>
                </a:lnTo>
                <a:lnTo>
                  <a:pt x="497288" y="85725"/>
                </a:lnTo>
                <a:lnTo>
                  <a:pt x="497288" y="71437"/>
                </a:lnTo>
                <a:close/>
              </a:path>
              <a:path w="583565" h="142875">
                <a:moveTo>
                  <a:pt x="485858" y="57150"/>
                </a:moveTo>
                <a:lnTo>
                  <a:pt x="0" y="57150"/>
                </a:lnTo>
                <a:lnTo>
                  <a:pt x="0" y="85725"/>
                </a:lnTo>
                <a:lnTo>
                  <a:pt x="485858" y="85725"/>
                </a:lnTo>
                <a:lnTo>
                  <a:pt x="497288" y="71437"/>
                </a:lnTo>
                <a:lnTo>
                  <a:pt x="485858" y="57150"/>
                </a:lnTo>
                <a:close/>
              </a:path>
              <a:path w="583565" h="142875">
                <a:moveTo>
                  <a:pt x="554438" y="57150"/>
                </a:moveTo>
                <a:lnTo>
                  <a:pt x="497288" y="57150"/>
                </a:lnTo>
                <a:lnTo>
                  <a:pt x="497288" y="85725"/>
                </a:lnTo>
                <a:lnTo>
                  <a:pt x="554438" y="85725"/>
                </a:lnTo>
                <a:lnTo>
                  <a:pt x="583013" y="71437"/>
                </a:lnTo>
                <a:lnTo>
                  <a:pt x="554438" y="57150"/>
                </a:lnTo>
                <a:close/>
              </a:path>
              <a:path w="583565" h="142875">
                <a:moveTo>
                  <a:pt x="440138" y="0"/>
                </a:moveTo>
                <a:lnTo>
                  <a:pt x="497288" y="71437"/>
                </a:lnTo>
                <a:lnTo>
                  <a:pt x="497288" y="57150"/>
                </a:lnTo>
                <a:lnTo>
                  <a:pt x="554438" y="57150"/>
                </a:lnTo>
                <a:lnTo>
                  <a:pt x="4401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14" name="object 6">
            <a:extLst>
              <a:ext uri="{FF2B5EF4-FFF2-40B4-BE49-F238E27FC236}">
                <a16:creationId xmlns:a16="http://schemas.microsoft.com/office/drawing/2014/main" id="{84361573-89E4-278A-6D74-9BF1983B9C3A}"/>
              </a:ext>
            </a:extLst>
          </p:cNvPr>
          <p:cNvGrpSpPr/>
          <p:nvPr/>
        </p:nvGrpSpPr>
        <p:grpSpPr>
          <a:xfrm>
            <a:off x="1761245" y="3206165"/>
            <a:ext cx="1727200" cy="1538605"/>
            <a:chOff x="149014" y="4024313"/>
            <a:chExt cx="1727200" cy="1538605"/>
          </a:xfrm>
        </p:grpSpPr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00FE1561-6D14-3048-1DD9-E4D1BEEFB469}"/>
                </a:ext>
              </a:extLst>
            </p:cNvPr>
            <p:cNvSpPr/>
            <p:nvPr/>
          </p:nvSpPr>
          <p:spPr>
            <a:xfrm>
              <a:off x="1259639" y="4643267"/>
              <a:ext cx="616585" cy="919480"/>
            </a:xfrm>
            <a:custGeom>
              <a:avLst/>
              <a:gdLst/>
              <a:ahLst/>
              <a:cxnLst/>
              <a:rect l="l" t="t" r="r" b="b"/>
              <a:pathLst>
                <a:path w="616585" h="919479">
                  <a:moveTo>
                    <a:pt x="0" y="771770"/>
                  </a:moveTo>
                  <a:lnTo>
                    <a:pt x="61163" y="919335"/>
                  </a:lnTo>
                  <a:lnTo>
                    <a:pt x="110427" y="836090"/>
                  </a:lnTo>
                  <a:lnTo>
                    <a:pt x="81316" y="836090"/>
                  </a:lnTo>
                  <a:lnTo>
                    <a:pt x="53012" y="832319"/>
                  </a:lnTo>
                  <a:lnTo>
                    <a:pt x="53163" y="831199"/>
                  </a:lnTo>
                  <a:lnTo>
                    <a:pt x="54686" y="822471"/>
                  </a:lnTo>
                  <a:lnTo>
                    <a:pt x="54718" y="822283"/>
                  </a:lnTo>
                  <a:lnTo>
                    <a:pt x="0" y="771770"/>
                  </a:lnTo>
                  <a:close/>
                </a:path>
                <a:path w="616585" h="919479">
                  <a:moveTo>
                    <a:pt x="54718" y="822283"/>
                  </a:moveTo>
                  <a:lnTo>
                    <a:pt x="53163" y="831199"/>
                  </a:lnTo>
                  <a:lnTo>
                    <a:pt x="53012" y="832319"/>
                  </a:lnTo>
                  <a:lnTo>
                    <a:pt x="81316" y="836090"/>
                  </a:lnTo>
                  <a:lnTo>
                    <a:pt x="81708" y="833824"/>
                  </a:lnTo>
                  <a:lnTo>
                    <a:pt x="67221" y="833824"/>
                  </a:lnTo>
                  <a:lnTo>
                    <a:pt x="54718" y="822283"/>
                  </a:lnTo>
                  <a:close/>
                </a:path>
                <a:path w="616585" h="919479">
                  <a:moveTo>
                    <a:pt x="142518" y="781865"/>
                  </a:moveTo>
                  <a:lnTo>
                    <a:pt x="83673" y="822471"/>
                  </a:lnTo>
                  <a:lnTo>
                    <a:pt x="81316" y="836090"/>
                  </a:lnTo>
                  <a:lnTo>
                    <a:pt x="110427" y="836090"/>
                  </a:lnTo>
                  <a:lnTo>
                    <a:pt x="142518" y="781865"/>
                  </a:lnTo>
                  <a:close/>
                </a:path>
                <a:path w="616585" h="919479">
                  <a:moveTo>
                    <a:pt x="587937" y="0"/>
                  </a:moveTo>
                  <a:lnTo>
                    <a:pt x="586385" y="43013"/>
                  </a:lnTo>
                  <a:lnTo>
                    <a:pt x="581931" y="84700"/>
                  </a:lnTo>
                  <a:lnTo>
                    <a:pt x="574765" y="125764"/>
                  </a:lnTo>
                  <a:lnTo>
                    <a:pt x="565076" y="165859"/>
                  </a:lnTo>
                  <a:lnTo>
                    <a:pt x="553064" y="204636"/>
                  </a:lnTo>
                  <a:lnTo>
                    <a:pt x="538929" y="241744"/>
                  </a:lnTo>
                  <a:lnTo>
                    <a:pt x="522875" y="276834"/>
                  </a:lnTo>
                  <a:lnTo>
                    <a:pt x="485862" y="339557"/>
                  </a:lnTo>
                  <a:lnTo>
                    <a:pt x="443815" y="390010"/>
                  </a:lnTo>
                  <a:lnTo>
                    <a:pt x="398731" y="425479"/>
                  </a:lnTo>
                  <a:lnTo>
                    <a:pt x="353469" y="443449"/>
                  </a:lnTo>
                  <a:lnTo>
                    <a:pt x="318263" y="446323"/>
                  </a:lnTo>
                  <a:lnTo>
                    <a:pt x="304162" y="448444"/>
                  </a:lnTo>
                  <a:lnTo>
                    <a:pt x="262906" y="462859"/>
                  </a:lnTo>
                  <a:lnTo>
                    <a:pt x="224204" y="487672"/>
                  </a:lnTo>
                  <a:lnTo>
                    <a:pt x="176095" y="535090"/>
                  </a:lnTo>
                  <a:lnTo>
                    <a:pt x="133670" y="595788"/>
                  </a:lnTo>
                  <a:lnTo>
                    <a:pt x="114944" y="630278"/>
                  </a:lnTo>
                  <a:lnTo>
                    <a:pt x="98097" y="667096"/>
                  </a:lnTo>
                  <a:lnTo>
                    <a:pt x="83308" y="705920"/>
                  </a:lnTo>
                  <a:lnTo>
                    <a:pt x="70760" y="746428"/>
                  </a:lnTo>
                  <a:lnTo>
                    <a:pt x="60647" y="788295"/>
                  </a:lnTo>
                  <a:lnTo>
                    <a:pt x="54718" y="822283"/>
                  </a:lnTo>
                  <a:lnTo>
                    <a:pt x="67221" y="833824"/>
                  </a:lnTo>
                  <a:lnTo>
                    <a:pt x="83673" y="822471"/>
                  </a:lnTo>
                  <a:lnTo>
                    <a:pt x="88428" y="794986"/>
                  </a:lnTo>
                  <a:lnTo>
                    <a:pt x="98063" y="754863"/>
                  </a:lnTo>
                  <a:lnTo>
                    <a:pt x="110018" y="716074"/>
                  </a:lnTo>
                  <a:lnTo>
                    <a:pt x="124091" y="678964"/>
                  </a:lnTo>
                  <a:lnTo>
                    <a:pt x="140069" y="643888"/>
                  </a:lnTo>
                  <a:lnTo>
                    <a:pt x="176861" y="581232"/>
                  </a:lnTo>
                  <a:lnTo>
                    <a:pt x="218513" y="530879"/>
                  </a:lnTo>
                  <a:lnTo>
                    <a:pt x="263377" y="495159"/>
                  </a:lnTo>
                  <a:lnTo>
                    <a:pt x="308558" y="476679"/>
                  </a:lnTo>
                  <a:lnTo>
                    <a:pt x="346564" y="473377"/>
                  </a:lnTo>
                  <a:lnTo>
                    <a:pt x="360567" y="471129"/>
                  </a:lnTo>
                  <a:lnTo>
                    <a:pt x="401461" y="456497"/>
                  </a:lnTo>
                  <a:lnTo>
                    <a:pt x="440528" y="431111"/>
                  </a:lnTo>
                  <a:lnTo>
                    <a:pt x="488105" y="383773"/>
                  </a:lnTo>
                  <a:lnTo>
                    <a:pt x="530239" y="323165"/>
                  </a:lnTo>
                  <a:lnTo>
                    <a:pt x="548868" y="288701"/>
                  </a:lnTo>
                  <a:lnTo>
                    <a:pt x="565640" y="251896"/>
                  </a:lnTo>
                  <a:lnTo>
                    <a:pt x="580365" y="213071"/>
                  </a:lnTo>
                  <a:lnTo>
                    <a:pt x="592857" y="172551"/>
                  </a:lnTo>
                  <a:lnTo>
                    <a:pt x="602917" y="130656"/>
                  </a:lnTo>
                  <a:lnTo>
                    <a:pt x="610346" y="87712"/>
                  </a:lnTo>
                  <a:lnTo>
                    <a:pt x="614941" y="44044"/>
                  </a:lnTo>
                  <a:lnTo>
                    <a:pt x="616493" y="1031"/>
                  </a:lnTo>
                  <a:lnTo>
                    <a:pt x="587937" y="0"/>
                  </a:lnTo>
                  <a:close/>
                </a:path>
                <a:path w="616585" h="919479">
                  <a:moveTo>
                    <a:pt x="83673" y="822471"/>
                  </a:moveTo>
                  <a:lnTo>
                    <a:pt x="67221" y="833824"/>
                  </a:lnTo>
                  <a:lnTo>
                    <a:pt x="81708" y="833824"/>
                  </a:lnTo>
                  <a:lnTo>
                    <a:pt x="83673" y="822471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>
              <a:endParaRPr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7" name="object 8">
              <a:extLst>
                <a:ext uri="{FF2B5EF4-FFF2-40B4-BE49-F238E27FC236}">
                  <a16:creationId xmlns:a16="http://schemas.microsoft.com/office/drawing/2014/main" id="{54020ABB-10D8-EBF7-E6A7-F4473780D708}"/>
                </a:ext>
              </a:extLst>
            </p:cNvPr>
            <p:cNvSpPr/>
            <p:nvPr/>
          </p:nvSpPr>
          <p:spPr>
            <a:xfrm>
              <a:off x="163301" y="4038601"/>
              <a:ext cx="1259205" cy="1065530"/>
            </a:xfrm>
            <a:custGeom>
              <a:avLst/>
              <a:gdLst/>
              <a:ahLst/>
              <a:cxnLst/>
              <a:rect l="l" t="t" r="r" b="b"/>
              <a:pathLst>
                <a:path w="1259205" h="1065529">
                  <a:moveTo>
                    <a:pt x="0" y="177553"/>
                  </a:moveTo>
                  <a:lnTo>
                    <a:pt x="6342" y="130352"/>
                  </a:lnTo>
                  <a:lnTo>
                    <a:pt x="24241" y="87938"/>
                  </a:lnTo>
                  <a:lnTo>
                    <a:pt x="52004" y="52004"/>
                  </a:lnTo>
                  <a:lnTo>
                    <a:pt x="87938" y="24241"/>
                  </a:lnTo>
                  <a:lnTo>
                    <a:pt x="130352" y="6342"/>
                  </a:lnTo>
                  <a:lnTo>
                    <a:pt x="177553" y="0"/>
                  </a:lnTo>
                  <a:lnTo>
                    <a:pt x="1081547" y="0"/>
                  </a:lnTo>
                  <a:lnTo>
                    <a:pt x="1128747" y="6342"/>
                  </a:lnTo>
                  <a:lnTo>
                    <a:pt x="1171161" y="24241"/>
                  </a:lnTo>
                  <a:lnTo>
                    <a:pt x="1207096" y="52004"/>
                  </a:lnTo>
                  <a:lnTo>
                    <a:pt x="1234858" y="87938"/>
                  </a:lnTo>
                  <a:lnTo>
                    <a:pt x="1252757" y="130352"/>
                  </a:lnTo>
                  <a:lnTo>
                    <a:pt x="1259100" y="177553"/>
                  </a:lnTo>
                  <a:lnTo>
                    <a:pt x="1259100" y="887746"/>
                  </a:lnTo>
                  <a:lnTo>
                    <a:pt x="1252757" y="934947"/>
                  </a:lnTo>
                  <a:lnTo>
                    <a:pt x="1234858" y="977361"/>
                  </a:lnTo>
                  <a:lnTo>
                    <a:pt x="1207096" y="1013295"/>
                  </a:lnTo>
                  <a:lnTo>
                    <a:pt x="1171161" y="1041058"/>
                  </a:lnTo>
                  <a:lnTo>
                    <a:pt x="1128747" y="1058957"/>
                  </a:lnTo>
                  <a:lnTo>
                    <a:pt x="1081547" y="1065300"/>
                  </a:lnTo>
                  <a:lnTo>
                    <a:pt x="177553" y="1065300"/>
                  </a:lnTo>
                  <a:lnTo>
                    <a:pt x="130352" y="1058957"/>
                  </a:lnTo>
                  <a:lnTo>
                    <a:pt x="87938" y="1041058"/>
                  </a:lnTo>
                  <a:lnTo>
                    <a:pt x="52004" y="1013295"/>
                  </a:lnTo>
                  <a:lnTo>
                    <a:pt x="24241" y="977361"/>
                  </a:lnTo>
                  <a:lnTo>
                    <a:pt x="6342" y="934947"/>
                  </a:lnTo>
                  <a:lnTo>
                    <a:pt x="0" y="887746"/>
                  </a:lnTo>
                  <a:lnTo>
                    <a:pt x="0" y="177553"/>
                  </a:lnTo>
                  <a:close/>
                </a:path>
              </a:pathLst>
            </a:custGeom>
            <a:ln w="28575">
              <a:solidFill>
                <a:srgbClr val="6BB76D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27" name="object 9">
            <a:extLst>
              <a:ext uri="{FF2B5EF4-FFF2-40B4-BE49-F238E27FC236}">
                <a16:creationId xmlns:a16="http://schemas.microsoft.com/office/drawing/2014/main" id="{3B3FA62F-076B-4E09-462F-1541DF4E723E}"/>
              </a:ext>
            </a:extLst>
          </p:cNvPr>
          <p:cNvSpPr txBox="1"/>
          <p:nvPr/>
        </p:nvSpPr>
        <p:spPr>
          <a:xfrm>
            <a:off x="1675245" y="3555814"/>
            <a:ext cx="1393100" cy="36266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78105" algn="ctr">
              <a:lnSpc>
                <a:spcPct val="100800"/>
              </a:lnSpc>
              <a:spcBef>
                <a:spcPts val="75"/>
              </a:spcBef>
            </a:pPr>
            <a:r>
              <a:rPr lang="en-SG" sz="2400" spc="-1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输入图</a:t>
            </a:r>
            <a:endParaRPr sz="2400" dirty="0"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28" name="object 10">
            <a:extLst>
              <a:ext uri="{FF2B5EF4-FFF2-40B4-BE49-F238E27FC236}">
                <a16:creationId xmlns:a16="http://schemas.microsoft.com/office/drawing/2014/main" id="{3DEA8B6A-1386-7D17-1BB4-833015745A2D}"/>
              </a:ext>
            </a:extLst>
          </p:cNvPr>
          <p:cNvSpPr/>
          <p:nvPr/>
        </p:nvSpPr>
        <p:spPr>
          <a:xfrm>
            <a:off x="3967755" y="3220453"/>
            <a:ext cx="1944370" cy="1065530"/>
          </a:xfrm>
          <a:custGeom>
            <a:avLst/>
            <a:gdLst/>
            <a:ahLst/>
            <a:cxnLst/>
            <a:rect l="l" t="t" r="r" b="b"/>
            <a:pathLst>
              <a:path w="1944370" h="1065529">
                <a:moveTo>
                  <a:pt x="0" y="177553"/>
                </a:moveTo>
                <a:lnTo>
                  <a:pt x="6342" y="130353"/>
                </a:lnTo>
                <a:lnTo>
                  <a:pt x="24241" y="87939"/>
                </a:lnTo>
                <a:lnTo>
                  <a:pt x="52004" y="52004"/>
                </a:lnTo>
                <a:lnTo>
                  <a:pt x="87938" y="24241"/>
                </a:lnTo>
                <a:lnTo>
                  <a:pt x="130352" y="6342"/>
                </a:lnTo>
                <a:lnTo>
                  <a:pt x="177553" y="0"/>
                </a:lnTo>
                <a:lnTo>
                  <a:pt x="1766446" y="0"/>
                </a:lnTo>
                <a:lnTo>
                  <a:pt x="1813646" y="6342"/>
                </a:lnTo>
                <a:lnTo>
                  <a:pt x="1856060" y="24241"/>
                </a:lnTo>
                <a:lnTo>
                  <a:pt x="1891995" y="52004"/>
                </a:lnTo>
                <a:lnTo>
                  <a:pt x="1919758" y="87939"/>
                </a:lnTo>
                <a:lnTo>
                  <a:pt x="1937657" y="130353"/>
                </a:lnTo>
                <a:lnTo>
                  <a:pt x="1944000" y="177553"/>
                </a:lnTo>
                <a:lnTo>
                  <a:pt x="1944000" y="887746"/>
                </a:lnTo>
                <a:lnTo>
                  <a:pt x="1937657" y="934946"/>
                </a:lnTo>
                <a:lnTo>
                  <a:pt x="1919758" y="977360"/>
                </a:lnTo>
                <a:lnTo>
                  <a:pt x="1891995" y="1013295"/>
                </a:lnTo>
                <a:lnTo>
                  <a:pt x="1856060" y="1041058"/>
                </a:lnTo>
                <a:lnTo>
                  <a:pt x="1813646" y="1058957"/>
                </a:lnTo>
                <a:lnTo>
                  <a:pt x="1766446" y="1065300"/>
                </a:lnTo>
                <a:lnTo>
                  <a:pt x="177553" y="1065300"/>
                </a:lnTo>
                <a:lnTo>
                  <a:pt x="130352" y="1058957"/>
                </a:lnTo>
                <a:lnTo>
                  <a:pt x="87938" y="1041058"/>
                </a:lnTo>
                <a:lnTo>
                  <a:pt x="52004" y="1013295"/>
                </a:lnTo>
                <a:lnTo>
                  <a:pt x="24241" y="977360"/>
                </a:lnTo>
                <a:lnTo>
                  <a:pt x="6342" y="934946"/>
                </a:lnTo>
                <a:lnTo>
                  <a:pt x="0" y="887746"/>
                </a:lnTo>
                <a:lnTo>
                  <a:pt x="0" y="177553"/>
                </a:lnTo>
                <a:close/>
              </a:path>
            </a:pathLst>
          </a:custGeom>
          <a:ln w="28575">
            <a:solidFill>
              <a:srgbClr val="6BB76D"/>
            </a:solidFill>
          </a:ln>
        </p:spPr>
        <p:txBody>
          <a:bodyPr wrap="square" lIns="0" tIns="0" rIns="0" bIns="0" rtlCol="0"/>
          <a:lstStyle/>
          <a:p>
            <a:endParaRPr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0" name="object 12">
            <a:extLst>
              <a:ext uri="{FF2B5EF4-FFF2-40B4-BE49-F238E27FC236}">
                <a16:creationId xmlns:a16="http://schemas.microsoft.com/office/drawing/2014/main" id="{026A8563-65AD-863C-5F31-4B97FAF92E46}"/>
              </a:ext>
            </a:extLst>
          </p:cNvPr>
          <p:cNvSpPr/>
          <p:nvPr/>
        </p:nvSpPr>
        <p:spPr>
          <a:xfrm>
            <a:off x="6711258" y="3220453"/>
            <a:ext cx="1810385" cy="1065530"/>
          </a:xfrm>
          <a:custGeom>
            <a:avLst/>
            <a:gdLst/>
            <a:ahLst/>
            <a:cxnLst/>
            <a:rect l="l" t="t" r="r" b="b"/>
            <a:pathLst>
              <a:path w="1810384" h="1065529">
                <a:moveTo>
                  <a:pt x="0" y="177553"/>
                </a:moveTo>
                <a:lnTo>
                  <a:pt x="6342" y="130352"/>
                </a:lnTo>
                <a:lnTo>
                  <a:pt x="24241" y="87938"/>
                </a:lnTo>
                <a:lnTo>
                  <a:pt x="52004" y="52004"/>
                </a:lnTo>
                <a:lnTo>
                  <a:pt x="87938" y="24241"/>
                </a:lnTo>
                <a:lnTo>
                  <a:pt x="130352" y="6342"/>
                </a:lnTo>
                <a:lnTo>
                  <a:pt x="177553" y="0"/>
                </a:lnTo>
                <a:lnTo>
                  <a:pt x="1632222" y="0"/>
                </a:lnTo>
                <a:lnTo>
                  <a:pt x="1679422" y="6342"/>
                </a:lnTo>
                <a:lnTo>
                  <a:pt x="1721836" y="24241"/>
                </a:lnTo>
                <a:lnTo>
                  <a:pt x="1757771" y="52004"/>
                </a:lnTo>
                <a:lnTo>
                  <a:pt x="1785533" y="87938"/>
                </a:lnTo>
                <a:lnTo>
                  <a:pt x="1803432" y="130352"/>
                </a:lnTo>
                <a:lnTo>
                  <a:pt x="1809775" y="177553"/>
                </a:lnTo>
                <a:lnTo>
                  <a:pt x="1809775" y="887746"/>
                </a:lnTo>
                <a:lnTo>
                  <a:pt x="1803432" y="934947"/>
                </a:lnTo>
                <a:lnTo>
                  <a:pt x="1785533" y="977361"/>
                </a:lnTo>
                <a:lnTo>
                  <a:pt x="1757771" y="1013295"/>
                </a:lnTo>
                <a:lnTo>
                  <a:pt x="1721836" y="1041058"/>
                </a:lnTo>
                <a:lnTo>
                  <a:pt x="1679422" y="1058957"/>
                </a:lnTo>
                <a:lnTo>
                  <a:pt x="1632222" y="1065300"/>
                </a:lnTo>
                <a:lnTo>
                  <a:pt x="177553" y="1065300"/>
                </a:lnTo>
                <a:lnTo>
                  <a:pt x="130352" y="1058957"/>
                </a:lnTo>
                <a:lnTo>
                  <a:pt x="87938" y="1041058"/>
                </a:lnTo>
                <a:lnTo>
                  <a:pt x="52004" y="1013295"/>
                </a:lnTo>
                <a:lnTo>
                  <a:pt x="24241" y="977361"/>
                </a:lnTo>
                <a:lnTo>
                  <a:pt x="6342" y="934947"/>
                </a:lnTo>
                <a:lnTo>
                  <a:pt x="0" y="887746"/>
                </a:lnTo>
                <a:lnTo>
                  <a:pt x="0" y="177553"/>
                </a:lnTo>
                <a:close/>
              </a:path>
            </a:pathLst>
          </a:custGeom>
          <a:ln w="28575">
            <a:solidFill>
              <a:srgbClr val="6BB76D"/>
            </a:solidFill>
          </a:ln>
        </p:spPr>
        <p:txBody>
          <a:bodyPr wrap="square" lIns="0" tIns="0" rIns="0" bIns="0" rtlCol="0"/>
          <a:lstStyle/>
          <a:p>
            <a:endParaRPr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1" name="object 13">
            <a:extLst>
              <a:ext uri="{FF2B5EF4-FFF2-40B4-BE49-F238E27FC236}">
                <a16:creationId xmlns:a16="http://schemas.microsoft.com/office/drawing/2014/main" id="{2653CD27-6F4F-449F-9D3A-EC6A5B2BBCDA}"/>
              </a:ext>
            </a:extLst>
          </p:cNvPr>
          <p:cNvSpPr txBox="1"/>
          <p:nvPr/>
        </p:nvSpPr>
        <p:spPr>
          <a:xfrm>
            <a:off x="6741094" y="3429000"/>
            <a:ext cx="1621408" cy="73571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56515" algn="ctr">
              <a:lnSpc>
                <a:spcPct val="100800"/>
              </a:lnSpc>
              <a:spcBef>
                <a:spcPts val="75"/>
              </a:spcBef>
            </a:pPr>
            <a:r>
              <a:rPr lang="en-SG" sz="2400" spc="-1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构建</a:t>
            </a:r>
            <a:r>
              <a:rPr lang="en-US" altLang="zh-CN" sz="2400" spc="-1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&amp;</a:t>
            </a:r>
            <a:r>
              <a:rPr lang="zh-CN" altLang="en-US" sz="2400" spc="-1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优化</a:t>
            </a:r>
            <a:r>
              <a:rPr lang="en-SG" sz="2400" spc="-1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模型</a:t>
            </a:r>
            <a:endParaRPr sz="2400" dirty="0"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47398A18-F769-56B6-9267-70AAA7E6FB97}"/>
              </a:ext>
            </a:extLst>
          </p:cNvPr>
          <p:cNvSpPr/>
          <p:nvPr/>
        </p:nvSpPr>
        <p:spPr>
          <a:xfrm>
            <a:off x="7200143" y="4558719"/>
            <a:ext cx="2950210" cy="132715"/>
          </a:xfrm>
          <a:custGeom>
            <a:avLst/>
            <a:gdLst/>
            <a:ahLst/>
            <a:cxnLst/>
            <a:rect l="l" t="t" r="r" b="b"/>
            <a:pathLst>
              <a:path w="2950209" h="132714">
                <a:moveTo>
                  <a:pt x="2925441" y="51499"/>
                </a:moveTo>
                <a:lnTo>
                  <a:pt x="2921558" y="51499"/>
                </a:lnTo>
                <a:lnTo>
                  <a:pt x="2921647" y="65608"/>
                </a:lnTo>
                <a:lnTo>
                  <a:pt x="2921739" y="80073"/>
                </a:lnTo>
                <a:lnTo>
                  <a:pt x="2868868" y="80405"/>
                </a:lnTo>
                <a:lnTo>
                  <a:pt x="2822149" y="108052"/>
                </a:lnTo>
                <a:lnTo>
                  <a:pt x="2819901" y="116815"/>
                </a:lnTo>
                <a:lnTo>
                  <a:pt x="2827939" y="130397"/>
                </a:lnTo>
                <a:lnTo>
                  <a:pt x="2836702" y="132645"/>
                </a:lnTo>
                <a:lnTo>
                  <a:pt x="2949980" y="65608"/>
                </a:lnTo>
                <a:lnTo>
                  <a:pt x="2925441" y="51499"/>
                </a:lnTo>
                <a:close/>
              </a:path>
              <a:path w="2950209" h="132714">
                <a:moveTo>
                  <a:pt x="2868688" y="51831"/>
                </a:moveTo>
                <a:lnTo>
                  <a:pt x="0" y="69844"/>
                </a:lnTo>
                <a:lnTo>
                  <a:pt x="52" y="78173"/>
                </a:lnTo>
                <a:lnTo>
                  <a:pt x="179" y="98419"/>
                </a:lnTo>
                <a:lnTo>
                  <a:pt x="2868868" y="80405"/>
                </a:lnTo>
                <a:lnTo>
                  <a:pt x="2893270" y="65965"/>
                </a:lnTo>
                <a:lnTo>
                  <a:pt x="2868688" y="51831"/>
                </a:lnTo>
                <a:close/>
              </a:path>
              <a:path w="2950209" h="132714">
                <a:moveTo>
                  <a:pt x="2893270" y="65965"/>
                </a:moveTo>
                <a:lnTo>
                  <a:pt x="2868868" y="80405"/>
                </a:lnTo>
                <a:lnTo>
                  <a:pt x="2921739" y="80073"/>
                </a:lnTo>
                <a:lnTo>
                  <a:pt x="2921727" y="78173"/>
                </a:lnTo>
                <a:lnTo>
                  <a:pt x="2914503" y="78173"/>
                </a:lnTo>
                <a:lnTo>
                  <a:pt x="2893270" y="65965"/>
                </a:lnTo>
                <a:close/>
              </a:path>
              <a:path w="2950209" h="132714">
                <a:moveTo>
                  <a:pt x="2914349" y="53491"/>
                </a:moveTo>
                <a:lnTo>
                  <a:pt x="2893270" y="65965"/>
                </a:lnTo>
                <a:lnTo>
                  <a:pt x="2914503" y="78173"/>
                </a:lnTo>
                <a:lnTo>
                  <a:pt x="2914425" y="65608"/>
                </a:lnTo>
                <a:lnTo>
                  <a:pt x="2914349" y="53491"/>
                </a:lnTo>
                <a:close/>
              </a:path>
              <a:path w="2950209" h="132714">
                <a:moveTo>
                  <a:pt x="2921571" y="53491"/>
                </a:moveTo>
                <a:lnTo>
                  <a:pt x="2914349" y="53491"/>
                </a:lnTo>
                <a:lnTo>
                  <a:pt x="2914425" y="65608"/>
                </a:lnTo>
                <a:lnTo>
                  <a:pt x="2914503" y="78173"/>
                </a:lnTo>
                <a:lnTo>
                  <a:pt x="2921727" y="78173"/>
                </a:lnTo>
                <a:lnTo>
                  <a:pt x="2921647" y="65608"/>
                </a:lnTo>
                <a:lnTo>
                  <a:pt x="2921571" y="53491"/>
                </a:lnTo>
                <a:close/>
              </a:path>
              <a:path w="2950209" h="132714">
                <a:moveTo>
                  <a:pt x="2921558" y="51499"/>
                </a:moveTo>
                <a:lnTo>
                  <a:pt x="2868688" y="51831"/>
                </a:lnTo>
                <a:lnTo>
                  <a:pt x="2893270" y="65965"/>
                </a:lnTo>
                <a:lnTo>
                  <a:pt x="2914349" y="53491"/>
                </a:lnTo>
                <a:lnTo>
                  <a:pt x="2921571" y="53491"/>
                </a:lnTo>
                <a:lnTo>
                  <a:pt x="2921558" y="51499"/>
                </a:lnTo>
                <a:close/>
              </a:path>
              <a:path w="2950209" h="132714">
                <a:moveTo>
                  <a:pt x="2835869" y="0"/>
                </a:moveTo>
                <a:lnTo>
                  <a:pt x="2827135" y="2357"/>
                </a:lnTo>
                <a:lnTo>
                  <a:pt x="2819269" y="16038"/>
                </a:lnTo>
                <a:lnTo>
                  <a:pt x="2821626" y="24772"/>
                </a:lnTo>
                <a:lnTo>
                  <a:pt x="2868688" y="51831"/>
                </a:lnTo>
                <a:lnTo>
                  <a:pt x="2925441" y="51499"/>
                </a:lnTo>
                <a:lnTo>
                  <a:pt x="2835869" y="0"/>
                </a:lnTo>
                <a:close/>
              </a:path>
            </a:pathLst>
          </a:custGeom>
          <a:solidFill>
            <a:srgbClr val="F0AD00"/>
          </a:solidFill>
        </p:spPr>
        <p:txBody>
          <a:bodyPr wrap="square" lIns="0" tIns="0" rIns="0" bIns="0" rtlCol="0"/>
          <a:lstStyle/>
          <a:p>
            <a:endParaRPr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3" name="object 15">
            <a:extLst>
              <a:ext uri="{FF2B5EF4-FFF2-40B4-BE49-F238E27FC236}">
                <a16:creationId xmlns:a16="http://schemas.microsoft.com/office/drawing/2014/main" id="{F02EA551-B3D7-D99E-EFCF-9B5F1C0D7FA3}"/>
              </a:ext>
            </a:extLst>
          </p:cNvPr>
          <p:cNvSpPr txBox="1"/>
          <p:nvPr/>
        </p:nvSpPr>
        <p:spPr>
          <a:xfrm>
            <a:off x="7139417" y="4762728"/>
            <a:ext cx="3010936" cy="394339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 marR="5080" indent="130175" algn="ctr">
              <a:lnSpc>
                <a:spcPts val="2780"/>
              </a:lnSpc>
              <a:spcBef>
                <a:spcPts val="275"/>
              </a:spcBef>
            </a:pPr>
            <a:r>
              <a:rPr lang="en-SG" sz="2400" spc="-10" dirty="0" err="1">
                <a:solidFill>
                  <a:srgbClr val="5A637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下游预测任务</a:t>
            </a:r>
            <a:endParaRPr sz="2400" dirty="0"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34" name="object 16">
            <a:extLst>
              <a:ext uri="{FF2B5EF4-FFF2-40B4-BE49-F238E27FC236}">
                <a16:creationId xmlns:a16="http://schemas.microsoft.com/office/drawing/2014/main" id="{689B1BC7-23A1-3E5A-AD5C-FE330733EE84}"/>
              </a:ext>
            </a:extLst>
          </p:cNvPr>
          <p:cNvSpPr txBox="1"/>
          <p:nvPr/>
        </p:nvSpPr>
        <p:spPr>
          <a:xfrm>
            <a:off x="654539" y="4959897"/>
            <a:ext cx="4398045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SG" sz="2400" spc="-80" dirty="0" err="1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特征工程</a:t>
            </a:r>
            <a:endParaRPr lang="en-SG" sz="2400" spc="-80" dirty="0">
              <a:solidFill>
                <a:srgbClr val="0000FF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zh-CN" altLang="en-US" sz="2400" spc="-80" dirty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（节点</a:t>
            </a:r>
            <a:r>
              <a:rPr lang="en-US" altLang="zh-CN" sz="2400" spc="-80" dirty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-</a:t>
            </a:r>
            <a:r>
              <a:rPr lang="zh-CN" altLang="en-US" sz="2400" spc="-80" dirty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、链接</a:t>
            </a:r>
            <a:r>
              <a:rPr lang="en-US" altLang="zh-CN" sz="2400" spc="-80" dirty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-</a:t>
            </a:r>
            <a:r>
              <a:rPr lang="zh-CN" altLang="en-US" sz="2400" spc="-80" dirty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、图级别的特征）</a:t>
            </a:r>
            <a:endParaRPr sz="1600" dirty="0"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35" name="object 18">
            <a:extLst>
              <a:ext uri="{FF2B5EF4-FFF2-40B4-BE49-F238E27FC236}">
                <a16:creationId xmlns:a16="http://schemas.microsoft.com/office/drawing/2014/main" id="{B26A4FB5-0BD7-89DC-3C05-FC6AC6615C66}"/>
              </a:ext>
            </a:extLst>
          </p:cNvPr>
          <p:cNvSpPr/>
          <p:nvPr/>
        </p:nvSpPr>
        <p:spPr>
          <a:xfrm>
            <a:off x="9104045" y="3224725"/>
            <a:ext cx="1654810" cy="1065530"/>
          </a:xfrm>
          <a:custGeom>
            <a:avLst/>
            <a:gdLst/>
            <a:ahLst/>
            <a:cxnLst/>
            <a:rect l="l" t="t" r="r" b="b"/>
            <a:pathLst>
              <a:path w="1654809" h="1065529">
                <a:moveTo>
                  <a:pt x="0" y="177553"/>
                </a:moveTo>
                <a:lnTo>
                  <a:pt x="6342" y="130352"/>
                </a:lnTo>
                <a:lnTo>
                  <a:pt x="24241" y="87938"/>
                </a:lnTo>
                <a:lnTo>
                  <a:pt x="52004" y="52004"/>
                </a:lnTo>
                <a:lnTo>
                  <a:pt x="87938" y="24241"/>
                </a:lnTo>
                <a:lnTo>
                  <a:pt x="130352" y="6342"/>
                </a:lnTo>
                <a:lnTo>
                  <a:pt x="177553" y="0"/>
                </a:lnTo>
                <a:lnTo>
                  <a:pt x="1476682" y="0"/>
                </a:lnTo>
                <a:lnTo>
                  <a:pt x="1523883" y="6342"/>
                </a:lnTo>
                <a:lnTo>
                  <a:pt x="1566297" y="24241"/>
                </a:lnTo>
                <a:lnTo>
                  <a:pt x="1602231" y="52004"/>
                </a:lnTo>
                <a:lnTo>
                  <a:pt x="1629994" y="87938"/>
                </a:lnTo>
                <a:lnTo>
                  <a:pt x="1647893" y="130352"/>
                </a:lnTo>
                <a:lnTo>
                  <a:pt x="1654236" y="177553"/>
                </a:lnTo>
                <a:lnTo>
                  <a:pt x="1654236" y="887746"/>
                </a:lnTo>
                <a:lnTo>
                  <a:pt x="1647893" y="934947"/>
                </a:lnTo>
                <a:lnTo>
                  <a:pt x="1629994" y="977361"/>
                </a:lnTo>
                <a:lnTo>
                  <a:pt x="1602231" y="1013295"/>
                </a:lnTo>
                <a:lnTo>
                  <a:pt x="1566297" y="1041058"/>
                </a:lnTo>
                <a:lnTo>
                  <a:pt x="1523883" y="1058957"/>
                </a:lnTo>
                <a:lnTo>
                  <a:pt x="1476682" y="1065300"/>
                </a:lnTo>
                <a:lnTo>
                  <a:pt x="177553" y="1065300"/>
                </a:lnTo>
                <a:lnTo>
                  <a:pt x="130352" y="1058957"/>
                </a:lnTo>
                <a:lnTo>
                  <a:pt x="87938" y="1041058"/>
                </a:lnTo>
                <a:lnTo>
                  <a:pt x="52004" y="1013295"/>
                </a:lnTo>
                <a:lnTo>
                  <a:pt x="24241" y="977361"/>
                </a:lnTo>
                <a:lnTo>
                  <a:pt x="6342" y="934947"/>
                </a:lnTo>
                <a:lnTo>
                  <a:pt x="0" y="887746"/>
                </a:lnTo>
                <a:lnTo>
                  <a:pt x="0" y="177553"/>
                </a:lnTo>
                <a:close/>
              </a:path>
            </a:pathLst>
          </a:custGeom>
          <a:ln w="28575">
            <a:solidFill>
              <a:srgbClr val="6BB76D"/>
            </a:solidFill>
          </a:ln>
        </p:spPr>
        <p:txBody>
          <a:bodyPr wrap="square" lIns="0" tIns="0" rIns="0" bIns="0" rtlCol="0"/>
          <a:lstStyle/>
          <a:p>
            <a:endParaRPr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6" name="object 19">
            <a:extLst>
              <a:ext uri="{FF2B5EF4-FFF2-40B4-BE49-F238E27FC236}">
                <a16:creationId xmlns:a16="http://schemas.microsoft.com/office/drawing/2014/main" id="{9E408AB8-5687-8DF6-B326-FFEFD17FEA4C}"/>
              </a:ext>
            </a:extLst>
          </p:cNvPr>
          <p:cNvSpPr txBox="1"/>
          <p:nvPr/>
        </p:nvSpPr>
        <p:spPr>
          <a:xfrm>
            <a:off x="9262381" y="3552175"/>
            <a:ext cx="133794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SG" sz="2400" spc="-4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输出预测</a:t>
            </a:r>
            <a:endParaRPr sz="2400" dirty="0"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37" name="文本框 33">
            <a:extLst>
              <a:ext uri="{FF2B5EF4-FFF2-40B4-BE49-F238E27FC236}">
                <a16:creationId xmlns:a16="http://schemas.microsoft.com/office/drawing/2014/main" id="{8A088910-94D5-1764-19E8-6AA72A47294E}"/>
              </a:ext>
            </a:extLst>
          </p:cNvPr>
          <p:cNvSpPr txBox="1"/>
          <p:nvPr/>
        </p:nvSpPr>
        <p:spPr>
          <a:xfrm>
            <a:off x="830048" y="828293"/>
            <a:ext cx="10551826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图表征学习缓解了每次都需要进行特征工程的需求</a:t>
            </a:r>
            <a:endParaRPr lang="en-SG" altLang="zh-CN" sz="2800" b="1" dirty="0"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F88B6513-79E1-2700-6D19-21A52A155D73}"/>
              </a:ext>
            </a:extLst>
          </p:cNvPr>
          <p:cNvSpPr/>
          <p:nvPr/>
        </p:nvSpPr>
        <p:spPr>
          <a:xfrm>
            <a:off x="2254756" y="4890740"/>
            <a:ext cx="1197610" cy="800735"/>
          </a:xfrm>
          <a:custGeom>
            <a:avLst/>
            <a:gdLst/>
            <a:ahLst/>
            <a:cxnLst/>
            <a:rect l="l" t="t" r="r" b="b"/>
            <a:pathLst>
              <a:path w="1197610" h="800735">
                <a:moveTo>
                  <a:pt x="1152635" y="0"/>
                </a:moveTo>
                <a:lnTo>
                  <a:pt x="598739" y="350556"/>
                </a:lnTo>
                <a:lnTo>
                  <a:pt x="44842" y="0"/>
                </a:lnTo>
                <a:lnTo>
                  <a:pt x="0" y="70850"/>
                </a:lnTo>
                <a:lnTo>
                  <a:pt x="520343" y="400174"/>
                </a:lnTo>
                <a:lnTo>
                  <a:pt x="0" y="729496"/>
                </a:lnTo>
                <a:lnTo>
                  <a:pt x="44842" y="800347"/>
                </a:lnTo>
                <a:lnTo>
                  <a:pt x="598739" y="449790"/>
                </a:lnTo>
                <a:lnTo>
                  <a:pt x="1152635" y="800347"/>
                </a:lnTo>
                <a:lnTo>
                  <a:pt x="1197478" y="729496"/>
                </a:lnTo>
                <a:lnTo>
                  <a:pt x="677134" y="400174"/>
                </a:lnTo>
                <a:lnTo>
                  <a:pt x="1197478" y="70850"/>
                </a:lnTo>
                <a:lnTo>
                  <a:pt x="115263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6">
            <a:extLst>
              <a:ext uri="{FF2B5EF4-FFF2-40B4-BE49-F238E27FC236}">
                <a16:creationId xmlns:a16="http://schemas.microsoft.com/office/drawing/2014/main" id="{FBC07006-9BE5-8165-19D2-4B6B58AB312A}"/>
              </a:ext>
            </a:extLst>
          </p:cNvPr>
          <p:cNvSpPr txBox="1"/>
          <p:nvPr/>
        </p:nvSpPr>
        <p:spPr>
          <a:xfrm>
            <a:off x="672847" y="5850132"/>
            <a:ext cx="4398045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SG" sz="2400" b="1" spc="-80" dirty="0" err="1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表征学习</a:t>
            </a:r>
            <a:endParaRPr lang="en-SG" sz="2400" b="1" spc="-8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zh-CN" altLang="en-US" sz="2400" b="1" spc="-8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（</a:t>
            </a:r>
            <a:r>
              <a:rPr lang="zh-CN" altLang="en-SG" sz="2400" b="1" spc="-8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自动</a:t>
            </a:r>
            <a:r>
              <a:rPr lang="zh-CN" altLang="en-US" sz="2400" b="1" spc="-8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学习特征，而非人工）</a:t>
            </a:r>
            <a:endParaRPr sz="16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8" name="object 11">
            <a:extLst>
              <a:ext uri="{FF2B5EF4-FFF2-40B4-BE49-F238E27FC236}">
                <a16:creationId xmlns:a16="http://schemas.microsoft.com/office/drawing/2014/main" id="{FDDF0C7E-A338-7AB6-5B6C-AFEB17C13311}"/>
              </a:ext>
            </a:extLst>
          </p:cNvPr>
          <p:cNvSpPr txBox="1"/>
          <p:nvPr/>
        </p:nvSpPr>
        <p:spPr>
          <a:xfrm>
            <a:off x="4070857" y="3555933"/>
            <a:ext cx="1682766" cy="394339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36525" marR="5080" indent="-123825" algn="ctr">
              <a:lnSpc>
                <a:spcPts val="2780"/>
              </a:lnSpc>
              <a:spcBef>
                <a:spcPts val="275"/>
              </a:spcBef>
            </a:pPr>
            <a:r>
              <a:rPr lang="en-SG" sz="2400" spc="-35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结构化特征</a:t>
            </a:r>
            <a:endParaRPr sz="2400" dirty="0"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188319432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CE36F-85B8-E4E1-783F-A8457D881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695548BE-AF30-330D-D8CD-469DFB786621}"/>
              </a:ext>
            </a:extLst>
          </p:cNvPr>
          <p:cNvSpPr txBox="1"/>
          <p:nvPr/>
        </p:nvSpPr>
        <p:spPr>
          <a:xfrm>
            <a:off x="350439" y="120418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图表征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学习</a:t>
            </a:r>
          </a:p>
        </p:txBody>
      </p:sp>
      <p:grpSp>
        <p:nvGrpSpPr>
          <p:cNvPr id="4" name="object 4">
            <a:extLst>
              <a:ext uri="{FF2B5EF4-FFF2-40B4-BE49-F238E27FC236}">
                <a16:creationId xmlns:a16="http://schemas.microsoft.com/office/drawing/2014/main" id="{215D251A-8A9D-7B09-C4FE-A977FFA34203}"/>
              </a:ext>
            </a:extLst>
          </p:cNvPr>
          <p:cNvGrpSpPr/>
          <p:nvPr/>
        </p:nvGrpSpPr>
        <p:grpSpPr>
          <a:xfrm>
            <a:off x="4376489" y="3657570"/>
            <a:ext cx="5844540" cy="843280"/>
            <a:chOff x="3028953" y="3801949"/>
            <a:chExt cx="5844540" cy="843280"/>
          </a:xfrm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DC01DD2B-1A83-9D2A-26DA-ABD4CD4866F7}"/>
                </a:ext>
              </a:extLst>
            </p:cNvPr>
            <p:cNvSpPr/>
            <p:nvPr/>
          </p:nvSpPr>
          <p:spPr>
            <a:xfrm>
              <a:off x="5689600" y="3814660"/>
              <a:ext cx="3158490" cy="422909"/>
            </a:xfrm>
            <a:custGeom>
              <a:avLst/>
              <a:gdLst/>
              <a:ahLst/>
              <a:cxnLst/>
              <a:rect l="l" t="t" r="r" b="b"/>
              <a:pathLst>
                <a:path w="3158490" h="422910">
                  <a:moveTo>
                    <a:pt x="3158185" y="0"/>
                  </a:moveTo>
                  <a:lnTo>
                    <a:pt x="3158185" y="0"/>
                  </a:lnTo>
                  <a:lnTo>
                    <a:pt x="0" y="0"/>
                  </a:lnTo>
                  <a:lnTo>
                    <a:pt x="0" y="422541"/>
                  </a:lnTo>
                  <a:lnTo>
                    <a:pt x="3158185" y="422541"/>
                  </a:lnTo>
                  <a:lnTo>
                    <a:pt x="3158185" y="0"/>
                  </a:lnTo>
                  <a:close/>
                </a:path>
              </a:pathLst>
            </a:custGeom>
            <a:solidFill>
              <a:srgbClr val="F0A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8825CCBC-990C-86DB-3B0F-C27A83CF537E}"/>
                </a:ext>
              </a:extLst>
            </p:cNvPr>
            <p:cNvSpPr/>
            <p:nvPr/>
          </p:nvSpPr>
          <p:spPr>
            <a:xfrm>
              <a:off x="5683252" y="3808299"/>
              <a:ext cx="3171190" cy="448309"/>
            </a:xfrm>
            <a:custGeom>
              <a:avLst/>
              <a:gdLst/>
              <a:ahLst/>
              <a:cxnLst/>
              <a:rect l="l" t="t" r="r" b="b"/>
              <a:pathLst>
                <a:path w="3171190" h="448310">
                  <a:moveTo>
                    <a:pt x="532714" y="0"/>
                  </a:moveTo>
                  <a:lnTo>
                    <a:pt x="532714" y="447953"/>
                  </a:lnTo>
                </a:path>
                <a:path w="3171190" h="448310">
                  <a:moveTo>
                    <a:pt x="1059078" y="0"/>
                  </a:moveTo>
                  <a:lnTo>
                    <a:pt x="1059078" y="447953"/>
                  </a:lnTo>
                </a:path>
                <a:path w="3171190" h="448310">
                  <a:moveTo>
                    <a:pt x="1585442" y="0"/>
                  </a:moveTo>
                  <a:lnTo>
                    <a:pt x="1585442" y="447953"/>
                  </a:lnTo>
                </a:path>
                <a:path w="3171190" h="448310">
                  <a:moveTo>
                    <a:pt x="2111806" y="0"/>
                  </a:moveTo>
                  <a:lnTo>
                    <a:pt x="2111806" y="447953"/>
                  </a:lnTo>
                </a:path>
                <a:path w="3171190" h="448310">
                  <a:moveTo>
                    <a:pt x="2638170" y="0"/>
                  </a:moveTo>
                  <a:lnTo>
                    <a:pt x="2638170" y="447953"/>
                  </a:lnTo>
                </a:path>
                <a:path w="3171190" h="448310">
                  <a:moveTo>
                    <a:pt x="6350" y="0"/>
                  </a:moveTo>
                  <a:lnTo>
                    <a:pt x="6350" y="447953"/>
                  </a:lnTo>
                </a:path>
                <a:path w="3171190" h="448310">
                  <a:moveTo>
                    <a:pt x="3164534" y="0"/>
                  </a:moveTo>
                  <a:lnTo>
                    <a:pt x="3164534" y="447953"/>
                  </a:lnTo>
                </a:path>
                <a:path w="3171190" h="448310">
                  <a:moveTo>
                    <a:pt x="0" y="6350"/>
                  </a:moveTo>
                  <a:lnTo>
                    <a:pt x="3170884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7A710053-2E99-38A5-8829-33F34E8D499D}"/>
                </a:ext>
              </a:extLst>
            </p:cNvPr>
            <p:cNvSpPr/>
            <p:nvPr/>
          </p:nvSpPr>
          <p:spPr>
            <a:xfrm>
              <a:off x="5683252" y="4237202"/>
              <a:ext cx="3171190" cy="0"/>
            </a:xfrm>
            <a:custGeom>
              <a:avLst/>
              <a:gdLst/>
              <a:ahLst/>
              <a:cxnLst/>
              <a:rect l="l" t="t" r="r" b="b"/>
              <a:pathLst>
                <a:path w="3171190">
                  <a:moveTo>
                    <a:pt x="0" y="0"/>
                  </a:moveTo>
                  <a:lnTo>
                    <a:pt x="3170884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C16475FB-E494-E8AD-3FD0-1CFD01984EC9}"/>
                </a:ext>
              </a:extLst>
            </p:cNvPr>
            <p:cNvSpPr/>
            <p:nvPr/>
          </p:nvSpPr>
          <p:spPr>
            <a:xfrm>
              <a:off x="3028953" y="3969273"/>
              <a:ext cx="2660650" cy="114300"/>
            </a:xfrm>
            <a:custGeom>
              <a:avLst/>
              <a:gdLst/>
              <a:ahLst/>
              <a:cxnLst/>
              <a:rect l="l" t="t" r="r" b="b"/>
              <a:pathLst>
                <a:path w="2660650" h="114300">
                  <a:moveTo>
                    <a:pt x="2546102" y="0"/>
                  </a:moveTo>
                  <a:lnTo>
                    <a:pt x="2546269" y="38100"/>
                  </a:lnTo>
                  <a:lnTo>
                    <a:pt x="2546351" y="56983"/>
                  </a:lnTo>
                  <a:lnTo>
                    <a:pt x="2546477" y="85798"/>
                  </a:lnTo>
                  <a:lnTo>
                    <a:pt x="2546602" y="114300"/>
                  </a:lnTo>
                  <a:lnTo>
                    <a:pt x="2621976" y="76199"/>
                  </a:lnTo>
                  <a:lnTo>
                    <a:pt x="2565077" y="76199"/>
                  </a:lnTo>
                  <a:lnTo>
                    <a:pt x="2572889" y="74586"/>
                  </a:lnTo>
                  <a:lnTo>
                    <a:pt x="2578926" y="70478"/>
                  </a:lnTo>
                  <a:lnTo>
                    <a:pt x="2582982" y="64405"/>
                  </a:lnTo>
                  <a:lnTo>
                    <a:pt x="2584447" y="56983"/>
                  </a:lnTo>
                  <a:lnTo>
                    <a:pt x="2582917" y="49575"/>
                  </a:lnTo>
                  <a:lnTo>
                    <a:pt x="2578808" y="43537"/>
                  </a:lnTo>
                  <a:lnTo>
                    <a:pt x="2572735" y="39481"/>
                  </a:lnTo>
                  <a:lnTo>
                    <a:pt x="2565736" y="38100"/>
                  </a:lnTo>
                  <a:lnTo>
                    <a:pt x="2623144" y="38100"/>
                  </a:lnTo>
                  <a:lnTo>
                    <a:pt x="2546102" y="0"/>
                  </a:lnTo>
                  <a:close/>
                </a:path>
                <a:path w="2660650" h="114300">
                  <a:moveTo>
                    <a:pt x="2546269" y="38100"/>
                  </a:moveTo>
                  <a:lnTo>
                    <a:pt x="18967" y="49162"/>
                  </a:lnTo>
                  <a:lnTo>
                    <a:pt x="0" y="68295"/>
                  </a:lnTo>
                  <a:lnTo>
                    <a:pt x="1530" y="75704"/>
                  </a:lnTo>
                  <a:lnTo>
                    <a:pt x="5639" y="81742"/>
                  </a:lnTo>
                  <a:lnTo>
                    <a:pt x="11712" y="85798"/>
                  </a:lnTo>
                  <a:lnTo>
                    <a:pt x="19133" y="87262"/>
                  </a:lnTo>
                  <a:lnTo>
                    <a:pt x="2546435" y="76199"/>
                  </a:lnTo>
                  <a:lnTo>
                    <a:pt x="2546317" y="49162"/>
                  </a:lnTo>
                  <a:lnTo>
                    <a:pt x="2546269" y="38100"/>
                  </a:lnTo>
                  <a:close/>
                </a:path>
                <a:path w="2660650" h="114300">
                  <a:moveTo>
                    <a:pt x="2623144" y="38100"/>
                  </a:moveTo>
                  <a:lnTo>
                    <a:pt x="2565736" y="38100"/>
                  </a:lnTo>
                  <a:lnTo>
                    <a:pt x="2572735" y="39481"/>
                  </a:lnTo>
                  <a:lnTo>
                    <a:pt x="2578808" y="43537"/>
                  </a:lnTo>
                  <a:lnTo>
                    <a:pt x="2582917" y="49575"/>
                  </a:lnTo>
                  <a:lnTo>
                    <a:pt x="2584378" y="56649"/>
                  </a:lnTo>
                  <a:lnTo>
                    <a:pt x="2584447" y="56983"/>
                  </a:lnTo>
                  <a:lnTo>
                    <a:pt x="2582982" y="64405"/>
                  </a:lnTo>
                  <a:lnTo>
                    <a:pt x="2578926" y="70478"/>
                  </a:lnTo>
                  <a:lnTo>
                    <a:pt x="2572889" y="74586"/>
                  </a:lnTo>
                  <a:lnTo>
                    <a:pt x="2565077" y="76199"/>
                  </a:lnTo>
                  <a:lnTo>
                    <a:pt x="2621976" y="76199"/>
                  </a:lnTo>
                  <a:lnTo>
                    <a:pt x="2660651" y="56649"/>
                  </a:lnTo>
                  <a:lnTo>
                    <a:pt x="2623144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C04247E3-FD62-E49B-F8B3-E280EFC55C72}"/>
                </a:ext>
              </a:extLst>
            </p:cNvPr>
            <p:cNvSpPr/>
            <p:nvPr/>
          </p:nvSpPr>
          <p:spPr>
            <a:xfrm>
              <a:off x="5689606" y="4253829"/>
              <a:ext cx="3158490" cy="387985"/>
            </a:xfrm>
            <a:custGeom>
              <a:avLst/>
              <a:gdLst/>
              <a:ahLst/>
              <a:cxnLst/>
              <a:rect l="l" t="t" r="r" b="b"/>
              <a:pathLst>
                <a:path w="3158490" h="387985">
                  <a:moveTo>
                    <a:pt x="3158184" y="0"/>
                  </a:moveTo>
                  <a:lnTo>
                    <a:pt x="3153232" y="44457"/>
                  </a:lnTo>
                  <a:lnTo>
                    <a:pt x="3139127" y="85269"/>
                  </a:lnTo>
                  <a:lnTo>
                    <a:pt x="3116995" y="121269"/>
                  </a:lnTo>
                  <a:lnTo>
                    <a:pt x="3087961" y="151296"/>
                  </a:lnTo>
                  <a:lnTo>
                    <a:pt x="3053150" y="174185"/>
                  </a:lnTo>
                  <a:lnTo>
                    <a:pt x="3013688" y="188771"/>
                  </a:lnTo>
                  <a:lnTo>
                    <a:pt x="2970700" y="193892"/>
                  </a:lnTo>
                  <a:lnTo>
                    <a:pt x="1774914" y="193892"/>
                  </a:lnTo>
                  <a:lnTo>
                    <a:pt x="1731925" y="199013"/>
                  </a:lnTo>
                  <a:lnTo>
                    <a:pt x="1692462" y="213599"/>
                  </a:lnTo>
                  <a:lnTo>
                    <a:pt x="1657651" y="236488"/>
                  </a:lnTo>
                  <a:lnTo>
                    <a:pt x="1628617" y="266515"/>
                  </a:lnTo>
                  <a:lnTo>
                    <a:pt x="1606485" y="302515"/>
                  </a:lnTo>
                  <a:lnTo>
                    <a:pt x="1592380" y="343327"/>
                  </a:lnTo>
                  <a:lnTo>
                    <a:pt x="1587429" y="387785"/>
                  </a:lnTo>
                  <a:lnTo>
                    <a:pt x="1582477" y="343327"/>
                  </a:lnTo>
                  <a:lnTo>
                    <a:pt x="1568373" y="302515"/>
                  </a:lnTo>
                  <a:lnTo>
                    <a:pt x="1546241" y="266515"/>
                  </a:lnTo>
                  <a:lnTo>
                    <a:pt x="1517206" y="236488"/>
                  </a:lnTo>
                  <a:lnTo>
                    <a:pt x="1482395" y="213599"/>
                  </a:lnTo>
                  <a:lnTo>
                    <a:pt x="1442933" y="199013"/>
                  </a:lnTo>
                  <a:lnTo>
                    <a:pt x="1399945" y="193892"/>
                  </a:lnTo>
                  <a:lnTo>
                    <a:pt x="187484" y="193892"/>
                  </a:lnTo>
                  <a:lnTo>
                    <a:pt x="144495" y="188771"/>
                  </a:lnTo>
                  <a:lnTo>
                    <a:pt x="105033" y="174185"/>
                  </a:lnTo>
                  <a:lnTo>
                    <a:pt x="70222" y="151296"/>
                  </a:lnTo>
                  <a:lnTo>
                    <a:pt x="41188" y="121269"/>
                  </a:lnTo>
                  <a:lnTo>
                    <a:pt x="19056" y="85269"/>
                  </a:lnTo>
                  <a:lnTo>
                    <a:pt x="4951" y="44457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96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>
            <a:extLst>
              <a:ext uri="{FF2B5EF4-FFF2-40B4-BE49-F238E27FC236}">
                <a16:creationId xmlns:a16="http://schemas.microsoft.com/office/drawing/2014/main" id="{AEA7A9D2-C57E-3233-AB16-A4E600FA1E3F}"/>
              </a:ext>
            </a:extLst>
          </p:cNvPr>
          <p:cNvSpPr txBox="1"/>
          <p:nvPr/>
        </p:nvSpPr>
        <p:spPr>
          <a:xfrm>
            <a:off x="7965804" y="3088025"/>
            <a:ext cx="113093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SG" sz="3200" spc="-10" dirty="0" err="1">
                <a:solidFill>
                  <a:srgbClr val="961100"/>
                </a:solidFill>
                <a:latin typeface="Arial MT"/>
                <a:cs typeface="Arial MT"/>
              </a:rPr>
              <a:t>向量</a:t>
            </a:r>
            <a:endParaRPr sz="3200" dirty="0">
              <a:latin typeface="Arial MT"/>
              <a:cs typeface="Arial MT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0817061E-68AE-A08B-C101-2B08F6B31B26}"/>
              </a:ext>
            </a:extLst>
          </p:cNvPr>
          <p:cNvSpPr txBox="1"/>
          <p:nvPr/>
        </p:nvSpPr>
        <p:spPr>
          <a:xfrm>
            <a:off x="4701670" y="3901841"/>
            <a:ext cx="178879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Cambria Math"/>
                <a:cs typeface="Cambria Math"/>
              </a:rPr>
              <a:t>𝑓:</a:t>
            </a:r>
            <a:r>
              <a:rPr sz="3200" spc="-160" dirty="0">
                <a:latin typeface="Cambria Math"/>
                <a:cs typeface="Cambria Math"/>
              </a:rPr>
              <a:t> </a:t>
            </a:r>
            <a:r>
              <a:rPr sz="3200" dirty="0">
                <a:latin typeface="Cambria Math"/>
                <a:cs typeface="Cambria Math"/>
              </a:rPr>
              <a:t>𝑢</a:t>
            </a:r>
            <a:r>
              <a:rPr sz="3200" spc="270" dirty="0">
                <a:latin typeface="Cambria Math"/>
                <a:cs typeface="Cambria Math"/>
              </a:rPr>
              <a:t> </a:t>
            </a:r>
            <a:r>
              <a:rPr sz="3200" dirty="0">
                <a:latin typeface="Cambria Math"/>
                <a:cs typeface="Cambria Math"/>
              </a:rPr>
              <a:t>→</a:t>
            </a:r>
            <a:r>
              <a:rPr sz="3200" spc="200" dirty="0">
                <a:latin typeface="Cambria Math"/>
                <a:cs typeface="Cambria Math"/>
              </a:rPr>
              <a:t> </a:t>
            </a:r>
            <a:r>
              <a:rPr sz="3200" spc="-25" dirty="0">
                <a:latin typeface="Cambria Math"/>
                <a:cs typeface="Cambria Math"/>
              </a:rPr>
              <a:t>ℝ</a:t>
            </a:r>
            <a:r>
              <a:rPr sz="3450" spc="-37" baseline="27777" dirty="0">
                <a:latin typeface="Cambria Math"/>
                <a:cs typeface="Cambria Math"/>
              </a:rPr>
              <a:t>𝑑</a:t>
            </a:r>
            <a:endParaRPr sz="3450" baseline="27777">
              <a:latin typeface="Cambria Math"/>
              <a:cs typeface="Cambria Math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464A8ADE-6CBB-AE5D-A529-84EC499F15E0}"/>
              </a:ext>
            </a:extLst>
          </p:cNvPr>
          <p:cNvSpPr txBox="1"/>
          <p:nvPr/>
        </p:nvSpPr>
        <p:spPr>
          <a:xfrm>
            <a:off x="6908346" y="4379109"/>
            <a:ext cx="3416070" cy="1753300"/>
          </a:xfrm>
          <a:prstGeom prst="rect">
            <a:avLst/>
          </a:prstGeom>
        </p:spPr>
        <p:txBody>
          <a:bodyPr vert="horz" wrap="square" lIns="0" tIns="225425" rIns="0" bIns="0" rtlCol="0">
            <a:spAutoFit/>
          </a:bodyPr>
          <a:lstStyle/>
          <a:p>
            <a:pPr marL="347345" algn="ctr">
              <a:lnSpc>
                <a:spcPct val="100000"/>
              </a:lnSpc>
              <a:spcBef>
                <a:spcPts val="1775"/>
              </a:spcBef>
            </a:pPr>
            <a:r>
              <a:rPr sz="4800" spc="-37" baseline="-20833" dirty="0">
                <a:latin typeface="Cambria Math"/>
                <a:cs typeface="Cambria Math"/>
              </a:rPr>
              <a:t>ℝ</a:t>
            </a:r>
            <a:r>
              <a:rPr sz="2300" spc="-25" dirty="0">
                <a:latin typeface="Cambria Math"/>
                <a:cs typeface="Cambria Math"/>
              </a:rPr>
              <a:t>𝑑</a:t>
            </a:r>
            <a:endParaRPr sz="2300" dirty="0">
              <a:latin typeface="Cambria Math"/>
              <a:cs typeface="Cambria Math"/>
            </a:endParaRPr>
          </a:p>
          <a:p>
            <a:pPr marL="867410" marR="30480" indent="-829944">
              <a:lnSpc>
                <a:spcPct val="100800"/>
              </a:lnSpc>
              <a:spcBef>
                <a:spcPts val="1230"/>
              </a:spcBef>
            </a:pPr>
            <a:r>
              <a:rPr lang="en-SG" sz="2400" dirty="0" err="1">
                <a:latin typeface="Arial MT"/>
                <a:cs typeface="Arial MT"/>
              </a:rPr>
              <a:t>表征</a:t>
            </a:r>
            <a:r>
              <a:rPr lang="zh-CN" altLang="en-US" sz="2400" dirty="0">
                <a:latin typeface="Arial MT"/>
                <a:cs typeface="Arial MT"/>
              </a:rPr>
              <a:t>（</a:t>
            </a:r>
            <a:r>
              <a:rPr lang="en-US" altLang="zh-CN" sz="2400" dirty="0">
                <a:latin typeface="Arial MT"/>
                <a:cs typeface="Arial MT"/>
              </a:rPr>
              <a:t>representation</a:t>
            </a:r>
            <a:r>
              <a:rPr lang="zh-CN" altLang="en-US" sz="2400" dirty="0">
                <a:latin typeface="Arial MT"/>
                <a:cs typeface="Arial MT"/>
              </a:rPr>
              <a:t>）</a:t>
            </a:r>
            <a:endParaRPr lang="en-SG" altLang="zh-CN" sz="2400" spc="-10" dirty="0">
              <a:latin typeface="Arial MT"/>
              <a:cs typeface="Arial MT"/>
            </a:endParaRPr>
          </a:p>
          <a:p>
            <a:pPr marL="867410" marR="30480" indent="-829944">
              <a:lnSpc>
                <a:spcPct val="100800"/>
              </a:lnSpc>
              <a:spcBef>
                <a:spcPts val="1230"/>
              </a:spcBef>
            </a:pPr>
            <a:r>
              <a:rPr lang="en-SG" sz="2400" spc="-10" dirty="0" err="1">
                <a:latin typeface="Arial MT"/>
                <a:cs typeface="Arial MT"/>
              </a:rPr>
              <a:t>嵌入</a:t>
            </a:r>
            <a:r>
              <a:rPr lang="zh-CN" altLang="en-US" sz="2400" spc="-10" dirty="0">
                <a:latin typeface="Arial MT"/>
                <a:cs typeface="Arial MT"/>
              </a:rPr>
              <a:t>（</a:t>
            </a:r>
            <a:r>
              <a:rPr lang="en-US" altLang="zh-CN" sz="2400" spc="-10" dirty="0">
                <a:latin typeface="Arial MT"/>
                <a:cs typeface="Arial MT"/>
              </a:rPr>
              <a:t>embedding</a:t>
            </a:r>
            <a:r>
              <a:rPr lang="zh-CN" altLang="en-US" sz="2400" spc="-10" dirty="0">
                <a:latin typeface="Arial MT"/>
                <a:cs typeface="Arial MT"/>
              </a:rPr>
              <a:t>）</a:t>
            </a:r>
            <a:endParaRPr sz="2400" dirty="0">
              <a:latin typeface="Arial MT"/>
              <a:cs typeface="Arial MT"/>
            </a:endParaRPr>
          </a:p>
        </p:txBody>
      </p:sp>
      <p:pic>
        <p:nvPicPr>
          <p:cNvPr id="16" name="object 13">
            <a:extLst>
              <a:ext uri="{FF2B5EF4-FFF2-40B4-BE49-F238E27FC236}">
                <a16:creationId xmlns:a16="http://schemas.microsoft.com/office/drawing/2014/main" id="{37F0DCE1-32B4-65F9-F829-8A82927EABD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36466" y="3119429"/>
            <a:ext cx="2873340" cy="2519360"/>
          </a:xfrm>
          <a:prstGeom prst="rect">
            <a:avLst/>
          </a:prstGeom>
        </p:spPr>
      </p:pic>
      <p:sp>
        <p:nvSpPr>
          <p:cNvPr id="18" name="object 14">
            <a:extLst>
              <a:ext uri="{FF2B5EF4-FFF2-40B4-BE49-F238E27FC236}">
                <a16:creationId xmlns:a16="http://schemas.microsoft.com/office/drawing/2014/main" id="{4B045E6D-DDCB-B2D5-0D4C-C6F01D143817}"/>
              </a:ext>
            </a:extLst>
          </p:cNvPr>
          <p:cNvSpPr txBox="1"/>
          <p:nvPr/>
        </p:nvSpPr>
        <p:spPr>
          <a:xfrm>
            <a:off x="3733300" y="3084661"/>
            <a:ext cx="927735" cy="1055416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lang="en-SG" sz="3200" spc="-20" dirty="0" err="1">
                <a:solidFill>
                  <a:srgbClr val="961100"/>
                </a:solidFill>
                <a:latin typeface="Arial MT"/>
                <a:cs typeface="Arial MT"/>
              </a:rPr>
              <a:t>节点</a:t>
            </a:r>
            <a:endParaRPr sz="3200" dirty="0">
              <a:latin typeface="Arial MT"/>
              <a:cs typeface="Arial MT"/>
            </a:endParaRPr>
          </a:p>
          <a:p>
            <a:pPr marL="134620">
              <a:lnSpc>
                <a:spcPct val="100000"/>
              </a:lnSpc>
              <a:spcBef>
                <a:spcPts val="370"/>
              </a:spcBef>
            </a:pPr>
            <a:r>
              <a:rPr sz="2900" spc="-50" dirty="0">
                <a:latin typeface="Cambria Math"/>
                <a:cs typeface="Cambria Math"/>
              </a:rPr>
              <a:t>𝑢</a:t>
            </a:r>
            <a:endParaRPr sz="2900" dirty="0">
              <a:latin typeface="Cambria Math"/>
              <a:cs typeface="Cambria Math"/>
            </a:endParaRPr>
          </a:p>
        </p:txBody>
      </p:sp>
      <p:sp>
        <p:nvSpPr>
          <p:cNvPr id="20" name="文本框 33">
            <a:extLst>
              <a:ext uri="{FF2B5EF4-FFF2-40B4-BE49-F238E27FC236}">
                <a16:creationId xmlns:a16="http://schemas.microsoft.com/office/drawing/2014/main" id="{8EB216A8-9F8C-F99E-A0FE-BE6EEC71FDF1}"/>
              </a:ext>
            </a:extLst>
          </p:cNvPr>
          <p:cNvSpPr txBox="1"/>
          <p:nvPr/>
        </p:nvSpPr>
        <p:spPr>
          <a:xfrm>
            <a:off x="830048" y="828293"/>
            <a:ext cx="10551826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目标</a:t>
            </a: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：实现高效的、与任务无关的图特征自动学习！</a:t>
            </a:r>
            <a:endParaRPr lang="en-SG" altLang="zh-CN" sz="2800" b="1" dirty="0"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628395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DE71B-6EE4-A97C-AED9-149CFB490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DBF0D99E-FA39-B22F-9236-CF2E20DA1E33}"/>
              </a:ext>
            </a:extLst>
          </p:cNvPr>
          <p:cNvSpPr txBox="1"/>
          <p:nvPr/>
        </p:nvSpPr>
        <p:spPr>
          <a:xfrm>
            <a:off x="350439" y="120418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图表征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学习：节点嵌入</a:t>
            </a:r>
          </a:p>
        </p:txBody>
      </p:sp>
      <p:grpSp>
        <p:nvGrpSpPr>
          <p:cNvPr id="4" name="object 4">
            <a:extLst>
              <a:ext uri="{FF2B5EF4-FFF2-40B4-BE49-F238E27FC236}">
                <a16:creationId xmlns:a16="http://schemas.microsoft.com/office/drawing/2014/main" id="{2DD64E14-3DC4-8957-C56D-81CFC669181B}"/>
              </a:ext>
            </a:extLst>
          </p:cNvPr>
          <p:cNvGrpSpPr/>
          <p:nvPr/>
        </p:nvGrpSpPr>
        <p:grpSpPr>
          <a:xfrm>
            <a:off x="5659584" y="4028336"/>
            <a:ext cx="3171190" cy="833515"/>
            <a:chOff x="5683252" y="3808299"/>
            <a:chExt cx="3171190" cy="833515"/>
          </a:xfrm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3AD75262-8AF2-FF51-1E36-3B718B2CBCE4}"/>
                </a:ext>
              </a:extLst>
            </p:cNvPr>
            <p:cNvSpPr/>
            <p:nvPr/>
          </p:nvSpPr>
          <p:spPr>
            <a:xfrm>
              <a:off x="5689600" y="3814660"/>
              <a:ext cx="3158490" cy="422909"/>
            </a:xfrm>
            <a:custGeom>
              <a:avLst/>
              <a:gdLst/>
              <a:ahLst/>
              <a:cxnLst/>
              <a:rect l="l" t="t" r="r" b="b"/>
              <a:pathLst>
                <a:path w="3158490" h="422910">
                  <a:moveTo>
                    <a:pt x="3158185" y="0"/>
                  </a:moveTo>
                  <a:lnTo>
                    <a:pt x="3158185" y="0"/>
                  </a:lnTo>
                  <a:lnTo>
                    <a:pt x="0" y="0"/>
                  </a:lnTo>
                  <a:lnTo>
                    <a:pt x="0" y="422541"/>
                  </a:lnTo>
                  <a:lnTo>
                    <a:pt x="3158185" y="422541"/>
                  </a:lnTo>
                  <a:lnTo>
                    <a:pt x="3158185" y="0"/>
                  </a:lnTo>
                  <a:close/>
                </a:path>
              </a:pathLst>
            </a:custGeom>
            <a:solidFill>
              <a:srgbClr val="F0A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BE02E3FB-9C27-958B-6059-96501A6F4345}"/>
                </a:ext>
              </a:extLst>
            </p:cNvPr>
            <p:cNvSpPr/>
            <p:nvPr/>
          </p:nvSpPr>
          <p:spPr>
            <a:xfrm>
              <a:off x="5683252" y="3808299"/>
              <a:ext cx="3171190" cy="448309"/>
            </a:xfrm>
            <a:custGeom>
              <a:avLst/>
              <a:gdLst/>
              <a:ahLst/>
              <a:cxnLst/>
              <a:rect l="l" t="t" r="r" b="b"/>
              <a:pathLst>
                <a:path w="3171190" h="448310">
                  <a:moveTo>
                    <a:pt x="532714" y="0"/>
                  </a:moveTo>
                  <a:lnTo>
                    <a:pt x="532714" y="447953"/>
                  </a:lnTo>
                </a:path>
                <a:path w="3171190" h="448310">
                  <a:moveTo>
                    <a:pt x="1059078" y="0"/>
                  </a:moveTo>
                  <a:lnTo>
                    <a:pt x="1059078" y="447953"/>
                  </a:lnTo>
                </a:path>
                <a:path w="3171190" h="448310">
                  <a:moveTo>
                    <a:pt x="1585442" y="0"/>
                  </a:moveTo>
                  <a:lnTo>
                    <a:pt x="1585442" y="447953"/>
                  </a:lnTo>
                </a:path>
                <a:path w="3171190" h="448310">
                  <a:moveTo>
                    <a:pt x="2111806" y="0"/>
                  </a:moveTo>
                  <a:lnTo>
                    <a:pt x="2111806" y="447953"/>
                  </a:lnTo>
                </a:path>
                <a:path w="3171190" h="448310">
                  <a:moveTo>
                    <a:pt x="2638170" y="0"/>
                  </a:moveTo>
                  <a:lnTo>
                    <a:pt x="2638170" y="447953"/>
                  </a:lnTo>
                </a:path>
                <a:path w="3171190" h="448310">
                  <a:moveTo>
                    <a:pt x="6350" y="0"/>
                  </a:moveTo>
                  <a:lnTo>
                    <a:pt x="6350" y="447953"/>
                  </a:lnTo>
                </a:path>
                <a:path w="3171190" h="448310">
                  <a:moveTo>
                    <a:pt x="3164534" y="0"/>
                  </a:moveTo>
                  <a:lnTo>
                    <a:pt x="3164534" y="447953"/>
                  </a:lnTo>
                </a:path>
                <a:path w="3171190" h="448310">
                  <a:moveTo>
                    <a:pt x="0" y="6350"/>
                  </a:moveTo>
                  <a:lnTo>
                    <a:pt x="3170884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F66CA2C0-5B0D-D568-B4AF-C481085ABC8C}"/>
                </a:ext>
              </a:extLst>
            </p:cNvPr>
            <p:cNvSpPr/>
            <p:nvPr/>
          </p:nvSpPr>
          <p:spPr>
            <a:xfrm>
              <a:off x="5683252" y="4237202"/>
              <a:ext cx="3171190" cy="0"/>
            </a:xfrm>
            <a:custGeom>
              <a:avLst/>
              <a:gdLst/>
              <a:ahLst/>
              <a:cxnLst/>
              <a:rect l="l" t="t" r="r" b="b"/>
              <a:pathLst>
                <a:path w="3171190">
                  <a:moveTo>
                    <a:pt x="0" y="0"/>
                  </a:moveTo>
                  <a:lnTo>
                    <a:pt x="3170884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F204E914-DC7C-7EF3-26F4-6E2B142E8F65}"/>
                </a:ext>
              </a:extLst>
            </p:cNvPr>
            <p:cNvSpPr/>
            <p:nvPr/>
          </p:nvSpPr>
          <p:spPr>
            <a:xfrm>
              <a:off x="5689606" y="4253829"/>
              <a:ext cx="3158490" cy="387985"/>
            </a:xfrm>
            <a:custGeom>
              <a:avLst/>
              <a:gdLst/>
              <a:ahLst/>
              <a:cxnLst/>
              <a:rect l="l" t="t" r="r" b="b"/>
              <a:pathLst>
                <a:path w="3158490" h="387985">
                  <a:moveTo>
                    <a:pt x="3158184" y="0"/>
                  </a:moveTo>
                  <a:lnTo>
                    <a:pt x="3153232" y="44457"/>
                  </a:lnTo>
                  <a:lnTo>
                    <a:pt x="3139127" y="85269"/>
                  </a:lnTo>
                  <a:lnTo>
                    <a:pt x="3116995" y="121269"/>
                  </a:lnTo>
                  <a:lnTo>
                    <a:pt x="3087961" y="151296"/>
                  </a:lnTo>
                  <a:lnTo>
                    <a:pt x="3053150" y="174185"/>
                  </a:lnTo>
                  <a:lnTo>
                    <a:pt x="3013688" y="188771"/>
                  </a:lnTo>
                  <a:lnTo>
                    <a:pt x="2970700" y="193892"/>
                  </a:lnTo>
                  <a:lnTo>
                    <a:pt x="1774914" y="193892"/>
                  </a:lnTo>
                  <a:lnTo>
                    <a:pt x="1731925" y="199013"/>
                  </a:lnTo>
                  <a:lnTo>
                    <a:pt x="1692462" y="213599"/>
                  </a:lnTo>
                  <a:lnTo>
                    <a:pt x="1657651" y="236488"/>
                  </a:lnTo>
                  <a:lnTo>
                    <a:pt x="1628617" y="266515"/>
                  </a:lnTo>
                  <a:lnTo>
                    <a:pt x="1606485" y="302515"/>
                  </a:lnTo>
                  <a:lnTo>
                    <a:pt x="1592380" y="343327"/>
                  </a:lnTo>
                  <a:lnTo>
                    <a:pt x="1587429" y="387785"/>
                  </a:lnTo>
                  <a:lnTo>
                    <a:pt x="1582477" y="343327"/>
                  </a:lnTo>
                  <a:lnTo>
                    <a:pt x="1568373" y="302515"/>
                  </a:lnTo>
                  <a:lnTo>
                    <a:pt x="1546241" y="266515"/>
                  </a:lnTo>
                  <a:lnTo>
                    <a:pt x="1517206" y="236488"/>
                  </a:lnTo>
                  <a:lnTo>
                    <a:pt x="1482395" y="213599"/>
                  </a:lnTo>
                  <a:lnTo>
                    <a:pt x="1442933" y="199013"/>
                  </a:lnTo>
                  <a:lnTo>
                    <a:pt x="1399945" y="193892"/>
                  </a:lnTo>
                  <a:lnTo>
                    <a:pt x="187484" y="193892"/>
                  </a:lnTo>
                  <a:lnTo>
                    <a:pt x="144495" y="188771"/>
                  </a:lnTo>
                  <a:lnTo>
                    <a:pt x="105033" y="174185"/>
                  </a:lnTo>
                  <a:lnTo>
                    <a:pt x="70222" y="151296"/>
                  </a:lnTo>
                  <a:lnTo>
                    <a:pt x="41188" y="121269"/>
                  </a:lnTo>
                  <a:lnTo>
                    <a:pt x="19056" y="85269"/>
                  </a:lnTo>
                  <a:lnTo>
                    <a:pt x="4951" y="44457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96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>
            <a:extLst>
              <a:ext uri="{FF2B5EF4-FFF2-40B4-BE49-F238E27FC236}">
                <a16:creationId xmlns:a16="http://schemas.microsoft.com/office/drawing/2014/main" id="{7556C63E-449C-0E6C-3DB2-274B0455906B}"/>
              </a:ext>
            </a:extLst>
          </p:cNvPr>
          <p:cNvSpPr txBox="1"/>
          <p:nvPr/>
        </p:nvSpPr>
        <p:spPr>
          <a:xfrm>
            <a:off x="6594600" y="3452441"/>
            <a:ext cx="113093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SG" sz="3200" spc="-10" dirty="0" err="1">
                <a:solidFill>
                  <a:srgbClr val="961100"/>
                </a:solidFill>
                <a:latin typeface="Arial MT"/>
                <a:cs typeface="Arial MT"/>
              </a:rPr>
              <a:t>向量</a:t>
            </a:r>
            <a:endParaRPr sz="3200" dirty="0">
              <a:latin typeface="Arial MT"/>
              <a:cs typeface="Arial MT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A383E389-399E-C313-6520-1407BCC60CE8}"/>
              </a:ext>
            </a:extLst>
          </p:cNvPr>
          <p:cNvSpPr txBox="1"/>
          <p:nvPr/>
        </p:nvSpPr>
        <p:spPr>
          <a:xfrm>
            <a:off x="4044458" y="4779337"/>
            <a:ext cx="5797771" cy="1753300"/>
          </a:xfrm>
          <a:prstGeom prst="rect">
            <a:avLst/>
          </a:prstGeom>
        </p:spPr>
        <p:txBody>
          <a:bodyPr vert="horz" wrap="square" lIns="0" tIns="225425" rIns="0" bIns="0" rtlCol="0">
            <a:spAutoFit/>
          </a:bodyPr>
          <a:lstStyle/>
          <a:p>
            <a:pPr marL="347345" algn="ctr">
              <a:lnSpc>
                <a:spcPct val="100000"/>
              </a:lnSpc>
              <a:spcBef>
                <a:spcPts val="1775"/>
              </a:spcBef>
            </a:pPr>
            <a:r>
              <a:rPr sz="4800" spc="-37" baseline="-20833" dirty="0">
                <a:latin typeface="Cambria Math"/>
                <a:cs typeface="Cambria Math"/>
              </a:rPr>
              <a:t>ℝ</a:t>
            </a:r>
            <a:r>
              <a:rPr sz="2300" spc="-25" dirty="0">
                <a:latin typeface="Cambria Math"/>
                <a:cs typeface="Cambria Math"/>
              </a:rPr>
              <a:t>𝑑</a:t>
            </a:r>
            <a:endParaRPr sz="2300" dirty="0">
              <a:latin typeface="Cambria Math"/>
              <a:cs typeface="Cambria Math"/>
            </a:endParaRPr>
          </a:p>
          <a:p>
            <a:pPr marL="867410" marR="30480" indent="-829944">
              <a:lnSpc>
                <a:spcPct val="100800"/>
              </a:lnSpc>
              <a:spcBef>
                <a:spcPts val="1230"/>
              </a:spcBef>
            </a:pPr>
            <a:r>
              <a:rPr lang="en-SG" sz="2400" dirty="0" err="1">
                <a:latin typeface="Arial MT"/>
                <a:cs typeface="Arial MT"/>
              </a:rPr>
              <a:t>特征表示</a:t>
            </a:r>
            <a:r>
              <a:rPr lang="zh-CN" altLang="en-US" sz="2400" dirty="0">
                <a:latin typeface="Arial MT"/>
                <a:cs typeface="Arial MT"/>
              </a:rPr>
              <a:t>（</a:t>
            </a:r>
            <a:r>
              <a:rPr lang="en-US" altLang="zh-CN" sz="2400" dirty="0">
                <a:latin typeface="Arial MT"/>
                <a:cs typeface="Arial MT"/>
              </a:rPr>
              <a:t>feature</a:t>
            </a:r>
            <a:r>
              <a:rPr lang="zh-CN" altLang="en-US" sz="2400" dirty="0">
                <a:latin typeface="Arial MT"/>
                <a:cs typeface="Arial MT"/>
              </a:rPr>
              <a:t> </a:t>
            </a:r>
            <a:r>
              <a:rPr lang="en-US" altLang="zh-CN" sz="2400" dirty="0">
                <a:latin typeface="Arial MT"/>
                <a:cs typeface="Arial MT"/>
              </a:rPr>
              <a:t>representation</a:t>
            </a:r>
            <a:r>
              <a:rPr lang="zh-CN" altLang="en-US" sz="2400" dirty="0">
                <a:latin typeface="Arial MT"/>
                <a:cs typeface="Arial MT"/>
              </a:rPr>
              <a:t>）</a:t>
            </a:r>
            <a:endParaRPr lang="en-SG" altLang="zh-CN" sz="2400" spc="-10" dirty="0">
              <a:latin typeface="Arial MT"/>
              <a:cs typeface="Arial MT"/>
            </a:endParaRPr>
          </a:p>
          <a:p>
            <a:pPr marL="867410" marR="30480" indent="-829944">
              <a:lnSpc>
                <a:spcPct val="100800"/>
              </a:lnSpc>
              <a:spcBef>
                <a:spcPts val="1230"/>
              </a:spcBef>
            </a:pPr>
            <a:r>
              <a:rPr lang="en-SG" sz="2400" spc="-10" dirty="0" err="1">
                <a:latin typeface="Arial MT"/>
                <a:cs typeface="Arial MT"/>
              </a:rPr>
              <a:t>向量嵌入</a:t>
            </a:r>
            <a:r>
              <a:rPr lang="en-US" altLang="zh-CN" sz="2400" spc="-10" dirty="0">
                <a:latin typeface="Arial MT"/>
                <a:cs typeface="Arial MT"/>
              </a:rPr>
              <a:t>(embedding)</a:t>
            </a:r>
            <a:endParaRPr sz="2400" dirty="0">
              <a:latin typeface="Arial MT"/>
              <a:cs typeface="Arial MT"/>
            </a:endParaRPr>
          </a:p>
        </p:txBody>
      </p:sp>
      <p:sp>
        <p:nvSpPr>
          <p:cNvPr id="20" name="文本框 33">
            <a:extLst>
              <a:ext uri="{FF2B5EF4-FFF2-40B4-BE49-F238E27FC236}">
                <a16:creationId xmlns:a16="http://schemas.microsoft.com/office/drawing/2014/main" id="{90F76F0E-A08A-DDC7-FE45-2FA4CE33E6FD}"/>
              </a:ext>
            </a:extLst>
          </p:cNvPr>
          <p:cNvSpPr txBox="1"/>
          <p:nvPr/>
        </p:nvSpPr>
        <p:spPr>
          <a:xfrm>
            <a:off x="830048" y="828293"/>
            <a:ext cx="11105278" cy="3247812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任务</a:t>
            </a: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：将节点映射到一个嵌入空间（</a:t>
            </a:r>
            <a:r>
              <a:rPr lang="en-US" altLang="zh-CN" sz="28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embedding</a:t>
            </a: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 </a:t>
            </a:r>
            <a:r>
              <a:rPr lang="en-US" altLang="zh-CN" sz="28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space</a:t>
            </a: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）</a:t>
            </a:r>
            <a:endParaRPr lang="en-SG" altLang="zh-CN" sz="2800" b="1" dirty="0"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节点嵌入的相似性反映它们在图中的相似性</a:t>
            </a:r>
            <a:endParaRPr lang="en-SG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lvl="2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例如：两个节点彼此接近（通过一条边相连）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编码图结构信息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可用于多种下游预测任务</a:t>
            </a:r>
          </a:p>
        </p:txBody>
      </p:sp>
      <p:sp>
        <p:nvSpPr>
          <p:cNvPr id="2" name="object 13">
            <a:extLst>
              <a:ext uri="{FF2B5EF4-FFF2-40B4-BE49-F238E27FC236}">
                <a16:creationId xmlns:a16="http://schemas.microsoft.com/office/drawing/2014/main" id="{B4BE1D64-EE14-305A-72EB-09C31A88ACA8}"/>
              </a:ext>
            </a:extLst>
          </p:cNvPr>
          <p:cNvSpPr/>
          <p:nvPr/>
        </p:nvSpPr>
        <p:spPr>
          <a:xfrm>
            <a:off x="8903216" y="3988726"/>
            <a:ext cx="978535" cy="485140"/>
          </a:xfrm>
          <a:custGeom>
            <a:avLst/>
            <a:gdLst/>
            <a:ahLst/>
            <a:cxnLst/>
            <a:rect l="l" t="t" r="r" b="b"/>
            <a:pathLst>
              <a:path w="978535" h="485139">
                <a:moveTo>
                  <a:pt x="0" y="121158"/>
                </a:moveTo>
                <a:lnTo>
                  <a:pt x="736092" y="121158"/>
                </a:lnTo>
                <a:lnTo>
                  <a:pt x="736092" y="0"/>
                </a:lnTo>
                <a:lnTo>
                  <a:pt x="978408" y="242316"/>
                </a:lnTo>
                <a:lnTo>
                  <a:pt x="736092" y="484632"/>
                </a:lnTo>
                <a:lnTo>
                  <a:pt x="736092" y="363473"/>
                </a:lnTo>
                <a:lnTo>
                  <a:pt x="0" y="363473"/>
                </a:lnTo>
                <a:lnTo>
                  <a:pt x="0" y="121158"/>
                </a:lnTo>
                <a:close/>
              </a:path>
            </a:pathLst>
          </a:custGeom>
          <a:ln w="38100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AB3CA2-662C-13B1-4C98-70EB15C2238A}"/>
              </a:ext>
            </a:extLst>
          </p:cNvPr>
          <p:cNvSpPr txBox="1"/>
          <p:nvPr/>
        </p:nvSpPr>
        <p:spPr>
          <a:xfrm>
            <a:off x="9610789" y="3957708"/>
            <a:ext cx="272558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zh-CN" altLang="en-SG" sz="28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节点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分类</a:t>
            </a:r>
            <a:endParaRPr lang="en-SG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链接预测</a:t>
            </a:r>
            <a:endParaRPr lang="en-SG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图分类</a:t>
            </a:r>
            <a:endParaRPr lang="en-SG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…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14" name="object 10">
            <a:extLst>
              <a:ext uri="{FF2B5EF4-FFF2-40B4-BE49-F238E27FC236}">
                <a16:creationId xmlns:a16="http://schemas.microsoft.com/office/drawing/2014/main" id="{3256A145-29AF-4473-9938-E09C5BCF4E74}"/>
              </a:ext>
            </a:extLst>
          </p:cNvPr>
          <p:cNvSpPr txBox="1"/>
          <p:nvPr/>
        </p:nvSpPr>
        <p:spPr>
          <a:xfrm>
            <a:off x="10768313" y="3448912"/>
            <a:ext cx="113093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200" spc="-10" dirty="0" err="1">
                <a:solidFill>
                  <a:srgbClr val="0070C0"/>
                </a:solidFill>
                <a:latin typeface="Arial MT"/>
                <a:cs typeface="Arial MT"/>
              </a:rPr>
              <a:t>任务</a:t>
            </a:r>
            <a:endParaRPr sz="3200" dirty="0">
              <a:solidFill>
                <a:srgbClr val="0070C0"/>
              </a:solidFill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80492696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E11E1-241B-DED2-C904-52A22EF72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85AC5C93-4BBE-06B5-FC82-EC719ED3C86A}"/>
              </a:ext>
            </a:extLst>
          </p:cNvPr>
          <p:cNvSpPr txBox="1"/>
          <p:nvPr/>
        </p:nvSpPr>
        <p:spPr>
          <a:xfrm>
            <a:off x="350439" y="120418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节点嵌入示例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文本框 33">
            <a:extLst>
              <a:ext uri="{FF2B5EF4-FFF2-40B4-BE49-F238E27FC236}">
                <a16:creationId xmlns:a16="http://schemas.microsoft.com/office/drawing/2014/main" id="{A7F8FD70-E4C4-A51E-79CB-D9C088FFCA8E}"/>
              </a:ext>
            </a:extLst>
          </p:cNvPr>
          <p:cNvSpPr txBox="1"/>
          <p:nvPr/>
        </p:nvSpPr>
        <p:spPr>
          <a:xfrm>
            <a:off x="830048" y="828293"/>
            <a:ext cx="11105278" cy="13088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en-SG" altLang="zh-CN" sz="28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Zachary </a:t>
            </a:r>
            <a:r>
              <a:rPr lang="zh-CN" altLang="en-US" sz="28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空手道俱乐部网络中节点的二维嵌入表示</a:t>
            </a:r>
            <a:endParaRPr lang="en-SG" altLang="zh-CN" sz="2800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endParaRPr lang="zh-CN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3A0B3504-B2F4-CCE1-7004-54F72437CA9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9874" y="1888535"/>
            <a:ext cx="9745625" cy="3942451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26935A50-5A5F-0CC0-4594-6CD9F7E12C4B}"/>
              </a:ext>
            </a:extLst>
          </p:cNvPr>
          <p:cNvSpPr txBox="1"/>
          <p:nvPr/>
        </p:nvSpPr>
        <p:spPr>
          <a:xfrm>
            <a:off x="350439" y="6570123"/>
            <a:ext cx="702055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30" dirty="0">
                <a:solidFill>
                  <a:srgbClr val="7F7F7F"/>
                </a:solidFill>
                <a:latin typeface="Arial MT"/>
                <a:cs typeface="Arial MT"/>
              </a:rPr>
              <a:t>Image</a:t>
            </a:r>
            <a:r>
              <a:rPr sz="1400" spc="-45" dirty="0">
                <a:solidFill>
                  <a:srgbClr val="7F7F7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7F7F7F"/>
                </a:solidFill>
                <a:latin typeface="Arial MT"/>
                <a:cs typeface="Arial MT"/>
              </a:rPr>
              <a:t>from:</a:t>
            </a:r>
            <a:r>
              <a:rPr sz="1400" spc="-45" dirty="0">
                <a:solidFill>
                  <a:srgbClr val="7F7F7F"/>
                </a:solidFill>
                <a:latin typeface="Arial MT"/>
                <a:cs typeface="Arial MT"/>
              </a:rPr>
              <a:t> </a:t>
            </a:r>
            <a:r>
              <a:rPr sz="1400" u="sng" spc="-45" dirty="0">
                <a:solidFill>
                  <a:srgbClr val="168BBA"/>
                </a:solidFill>
                <a:uFill>
                  <a:solidFill>
                    <a:srgbClr val="168BBA"/>
                  </a:solidFill>
                </a:uFill>
                <a:latin typeface="Arial MT"/>
                <a:cs typeface="Arial MT"/>
              </a:rPr>
              <a:t>Perozzi</a:t>
            </a:r>
            <a:r>
              <a:rPr sz="1400" u="sng" spc="-40" dirty="0">
                <a:solidFill>
                  <a:srgbClr val="168BBA"/>
                </a:solidFill>
                <a:uFill>
                  <a:solidFill>
                    <a:srgbClr val="168BBA"/>
                  </a:solidFill>
                </a:uFill>
                <a:latin typeface="Arial MT"/>
                <a:cs typeface="Arial MT"/>
              </a:rPr>
              <a:t> </a:t>
            </a:r>
            <a:r>
              <a:rPr sz="1400" u="sng" dirty="0">
                <a:solidFill>
                  <a:srgbClr val="168BBA"/>
                </a:solidFill>
                <a:uFill>
                  <a:solidFill>
                    <a:srgbClr val="168BBA"/>
                  </a:solidFill>
                </a:uFill>
                <a:latin typeface="Arial MT"/>
                <a:cs typeface="Arial MT"/>
              </a:rPr>
              <a:t>et</a:t>
            </a:r>
            <a:r>
              <a:rPr sz="1400" u="sng" spc="-45" dirty="0">
                <a:solidFill>
                  <a:srgbClr val="168BBA"/>
                </a:solidFill>
                <a:uFill>
                  <a:solidFill>
                    <a:srgbClr val="168BBA"/>
                  </a:solidFill>
                </a:uFill>
                <a:latin typeface="Arial MT"/>
                <a:cs typeface="Arial MT"/>
              </a:rPr>
              <a:t> </a:t>
            </a:r>
            <a:r>
              <a:rPr sz="1400" u="sng" spc="-20" dirty="0">
                <a:solidFill>
                  <a:srgbClr val="168BBA"/>
                </a:solidFill>
                <a:uFill>
                  <a:solidFill>
                    <a:srgbClr val="168BBA"/>
                  </a:solidFill>
                </a:uFill>
                <a:latin typeface="Arial MT"/>
                <a:cs typeface="Arial MT"/>
              </a:rPr>
              <a:t>al</a:t>
            </a:r>
            <a:r>
              <a:rPr sz="1400" spc="-20" dirty="0">
                <a:solidFill>
                  <a:srgbClr val="7F7F7F"/>
                </a:solidFill>
                <a:latin typeface="Arial MT"/>
                <a:cs typeface="Arial MT"/>
              </a:rPr>
              <a:t>.</a:t>
            </a:r>
            <a:r>
              <a:rPr sz="1400" spc="-45" dirty="0">
                <a:solidFill>
                  <a:srgbClr val="7F7F7F"/>
                </a:solidFill>
                <a:latin typeface="Arial MT"/>
                <a:cs typeface="Arial MT"/>
              </a:rPr>
              <a:t> </a:t>
            </a:r>
            <a:r>
              <a:rPr sz="1400" spc="-40" dirty="0">
                <a:solidFill>
                  <a:srgbClr val="7F7F7F"/>
                </a:solidFill>
                <a:latin typeface="Arial MT"/>
                <a:cs typeface="Arial MT"/>
              </a:rPr>
              <a:t>DeepWalk: Online</a:t>
            </a:r>
            <a:r>
              <a:rPr sz="1400" spc="-45" dirty="0">
                <a:solidFill>
                  <a:srgbClr val="7F7F7F"/>
                </a:solidFill>
                <a:latin typeface="Arial MT"/>
                <a:cs typeface="Arial MT"/>
              </a:rPr>
              <a:t> </a:t>
            </a:r>
            <a:r>
              <a:rPr sz="1400" spc="-30" dirty="0">
                <a:solidFill>
                  <a:srgbClr val="7F7F7F"/>
                </a:solidFill>
                <a:latin typeface="Arial MT"/>
                <a:cs typeface="Arial MT"/>
              </a:rPr>
              <a:t>Learning</a:t>
            </a:r>
            <a:r>
              <a:rPr sz="1400" spc="-45" dirty="0">
                <a:solidFill>
                  <a:srgbClr val="7F7F7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7F7F7F"/>
                </a:solidFill>
                <a:latin typeface="Arial MT"/>
                <a:cs typeface="Arial MT"/>
              </a:rPr>
              <a:t>of</a:t>
            </a:r>
            <a:r>
              <a:rPr sz="1400" spc="-45" dirty="0">
                <a:solidFill>
                  <a:srgbClr val="7F7F7F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7F7F7F"/>
                </a:solidFill>
                <a:latin typeface="Arial MT"/>
                <a:cs typeface="Arial MT"/>
              </a:rPr>
              <a:t>Social</a:t>
            </a:r>
            <a:r>
              <a:rPr sz="1400" spc="-40" dirty="0">
                <a:solidFill>
                  <a:srgbClr val="7F7F7F"/>
                </a:solidFill>
                <a:latin typeface="Arial MT"/>
                <a:cs typeface="Arial MT"/>
              </a:rPr>
              <a:t> </a:t>
            </a:r>
            <a:r>
              <a:rPr sz="1400" spc="-35" dirty="0">
                <a:solidFill>
                  <a:srgbClr val="7F7F7F"/>
                </a:solidFill>
                <a:latin typeface="Arial MT"/>
                <a:cs typeface="Arial MT"/>
              </a:rPr>
              <a:t>Representations.</a:t>
            </a:r>
            <a:r>
              <a:rPr sz="1400" spc="-45" dirty="0">
                <a:solidFill>
                  <a:srgbClr val="7F7F7F"/>
                </a:solidFill>
                <a:latin typeface="Arial MT"/>
                <a:cs typeface="Arial MT"/>
              </a:rPr>
              <a:t> </a:t>
            </a:r>
            <a:r>
              <a:rPr sz="1400" i="1" spc="-35" dirty="0">
                <a:solidFill>
                  <a:srgbClr val="7F7F7F"/>
                </a:solidFill>
                <a:latin typeface="Arial"/>
                <a:cs typeface="Arial"/>
              </a:rPr>
              <a:t>KDD</a:t>
            </a:r>
            <a:r>
              <a:rPr sz="1400" i="1" spc="-40" dirty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7F7F7F"/>
                </a:solidFill>
                <a:latin typeface="Arial"/>
                <a:cs typeface="Arial"/>
              </a:rPr>
              <a:t>2014.</a:t>
            </a:r>
            <a:endParaRPr sz="1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758555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66BC1-B000-E7F1-DE55-8C3D3877C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027E6B88-B9F9-7EF3-EAC7-2380B5D9A523}"/>
              </a:ext>
            </a:extLst>
          </p:cNvPr>
          <p:cNvSpPr/>
          <p:nvPr/>
        </p:nvSpPr>
        <p:spPr>
          <a:xfrm>
            <a:off x="0" y="0"/>
            <a:ext cx="1819275" cy="1819275"/>
          </a:xfrm>
          <a:custGeom>
            <a:avLst/>
            <a:gdLst>
              <a:gd name="connsiteX0" fmla="*/ 0 w 3638550"/>
              <a:gd name="connsiteY0" fmla="*/ 1819275 h 3638550"/>
              <a:gd name="connsiteX1" fmla="*/ 1819275 w 3638550"/>
              <a:gd name="connsiteY1" fmla="*/ 0 h 3638550"/>
              <a:gd name="connsiteX2" fmla="*/ 3638550 w 3638550"/>
              <a:gd name="connsiteY2" fmla="*/ 1819275 h 3638550"/>
              <a:gd name="connsiteX3" fmla="*/ 1819275 w 3638550"/>
              <a:gd name="connsiteY3" fmla="*/ 3638550 h 3638550"/>
              <a:gd name="connsiteX4" fmla="*/ 0 w 3638550"/>
              <a:gd name="connsiteY4" fmla="*/ 1819275 h 3638550"/>
              <a:gd name="connsiteX0-1" fmla="*/ 1819275 w 3638550"/>
              <a:gd name="connsiteY0-2" fmla="*/ 0 h 3638550"/>
              <a:gd name="connsiteX1-3" fmla="*/ 3638550 w 3638550"/>
              <a:gd name="connsiteY1-4" fmla="*/ 1819275 h 3638550"/>
              <a:gd name="connsiteX2-5" fmla="*/ 1819275 w 3638550"/>
              <a:gd name="connsiteY2-6" fmla="*/ 3638550 h 3638550"/>
              <a:gd name="connsiteX3-7" fmla="*/ 0 w 3638550"/>
              <a:gd name="connsiteY3-8" fmla="*/ 1819275 h 3638550"/>
              <a:gd name="connsiteX4-9" fmla="*/ 1910715 w 3638550"/>
              <a:gd name="connsiteY4-10" fmla="*/ 91440 h 3638550"/>
              <a:gd name="connsiteX0-11" fmla="*/ 1819275 w 3638550"/>
              <a:gd name="connsiteY0-12" fmla="*/ 0 h 3638550"/>
              <a:gd name="connsiteX1-13" fmla="*/ 3638550 w 3638550"/>
              <a:gd name="connsiteY1-14" fmla="*/ 1819275 h 3638550"/>
              <a:gd name="connsiteX2-15" fmla="*/ 1819275 w 3638550"/>
              <a:gd name="connsiteY2-16" fmla="*/ 3638550 h 3638550"/>
              <a:gd name="connsiteX3-17" fmla="*/ 0 w 3638550"/>
              <a:gd name="connsiteY3-18" fmla="*/ 1819275 h 3638550"/>
              <a:gd name="connsiteX0-19" fmla="*/ 3638550 w 3638550"/>
              <a:gd name="connsiteY0-20" fmla="*/ 0 h 1819275"/>
              <a:gd name="connsiteX1-21" fmla="*/ 1819275 w 3638550"/>
              <a:gd name="connsiteY1-22" fmla="*/ 1819275 h 1819275"/>
              <a:gd name="connsiteX2-23" fmla="*/ 0 w 3638550"/>
              <a:gd name="connsiteY2-24" fmla="*/ 0 h 1819275"/>
              <a:gd name="connsiteX0-25" fmla="*/ 1819275 w 1819275"/>
              <a:gd name="connsiteY0-26" fmla="*/ 0 h 1819275"/>
              <a:gd name="connsiteX1-27" fmla="*/ 0 w 1819275"/>
              <a:gd name="connsiteY1-28" fmla="*/ 1819275 h 18192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819275" h="1819275">
                <a:moveTo>
                  <a:pt x="1819275" y="0"/>
                </a:moveTo>
                <a:cubicBezTo>
                  <a:pt x="1819275" y="1004758"/>
                  <a:pt x="1004758" y="1819275"/>
                  <a:pt x="0" y="1819275"/>
                </a:cubicBezTo>
              </a:path>
            </a:pathLst>
          </a:custGeom>
          <a:noFill/>
          <a:ln w="3810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8B14C988-6653-FD9A-C92D-5A8AF5CC2340}"/>
              </a:ext>
            </a:extLst>
          </p:cNvPr>
          <p:cNvGrpSpPr/>
          <p:nvPr/>
        </p:nvGrpSpPr>
        <p:grpSpPr>
          <a:xfrm>
            <a:off x="1727455" y="1730451"/>
            <a:ext cx="5663945" cy="716782"/>
            <a:chOff x="1727455" y="2471291"/>
            <a:chExt cx="5663945" cy="716782"/>
          </a:xfrm>
        </p:grpSpPr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69C9BEB2-2B57-9852-AA5D-F03F3F22D9AC}"/>
                </a:ext>
              </a:extLst>
            </p:cNvPr>
            <p:cNvSpPr txBox="1"/>
            <p:nvPr/>
          </p:nvSpPr>
          <p:spPr>
            <a:xfrm>
              <a:off x="2573268" y="2673753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概述</a:t>
              </a:r>
            </a:p>
          </p:txBody>
        </p:sp>
        <p:sp>
          <p:nvSpPr>
            <p:cNvPr id="63" name="椭圆 62">
              <a:extLst>
                <a:ext uri="{FF2B5EF4-FFF2-40B4-BE49-F238E27FC236}">
                  <a16:creationId xmlns:a16="http://schemas.microsoft.com/office/drawing/2014/main" id="{A60DF442-EFE5-B3F8-244B-5057975F8810}"/>
                </a:ext>
              </a:extLst>
            </p:cNvPr>
            <p:cNvSpPr/>
            <p:nvPr/>
          </p:nvSpPr>
          <p:spPr>
            <a:xfrm>
              <a:off x="1727455" y="2471291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4028F372-1930-D55E-E2A7-71FA8FA21183}"/>
              </a:ext>
            </a:extLst>
          </p:cNvPr>
          <p:cNvGrpSpPr/>
          <p:nvPr/>
        </p:nvGrpSpPr>
        <p:grpSpPr>
          <a:xfrm>
            <a:off x="7540339" y="0"/>
            <a:ext cx="4651661" cy="6858000"/>
            <a:chOff x="7540339" y="0"/>
            <a:chExt cx="4651661" cy="6858000"/>
          </a:xfrm>
        </p:grpSpPr>
        <p:sp>
          <p:nvSpPr>
            <p:cNvPr id="60" name="任意多边形: 形状 59">
              <a:extLst>
                <a:ext uri="{FF2B5EF4-FFF2-40B4-BE49-F238E27FC236}">
                  <a16:creationId xmlns:a16="http://schemas.microsoft.com/office/drawing/2014/main" id="{3B7B098B-BF35-FAF8-2578-941099F4642D}"/>
                </a:ext>
              </a:extLst>
            </p:cNvPr>
            <p:cNvSpPr/>
            <p:nvPr/>
          </p:nvSpPr>
          <p:spPr>
            <a:xfrm>
              <a:off x="7779658" y="0"/>
              <a:ext cx="4412342" cy="6858000"/>
            </a:xfrm>
            <a:custGeom>
              <a:avLst/>
              <a:gdLst>
                <a:gd name="connsiteX0" fmla="*/ 1295690 w 4412342"/>
                <a:gd name="connsiteY0" fmla="*/ 0 h 6858000"/>
                <a:gd name="connsiteX1" fmla="*/ 4412342 w 4412342"/>
                <a:gd name="connsiteY1" fmla="*/ 0 h 6858000"/>
                <a:gd name="connsiteX2" fmla="*/ 4412342 w 4412342"/>
                <a:gd name="connsiteY2" fmla="*/ 1636729 h 6858000"/>
                <a:gd name="connsiteX3" fmla="*/ 4272563 w 4412342"/>
                <a:gd name="connsiteY3" fmla="*/ 1672670 h 6858000"/>
                <a:gd name="connsiteX4" fmla="*/ 3111228 w 4412342"/>
                <a:gd name="connsiteY4" fmla="*/ 3251199 h 6858000"/>
                <a:gd name="connsiteX5" fmla="*/ 4272563 w 4412342"/>
                <a:gd name="connsiteY5" fmla="*/ 4829728 h 6858000"/>
                <a:gd name="connsiteX6" fmla="*/ 4412342 w 4412342"/>
                <a:gd name="connsiteY6" fmla="*/ 4865669 h 6858000"/>
                <a:gd name="connsiteX7" fmla="*/ 4412342 w 4412342"/>
                <a:gd name="connsiteY7" fmla="*/ 6858000 h 6858000"/>
                <a:gd name="connsiteX8" fmla="*/ 1670654 w 4412342"/>
                <a:gd name="connsiteY8" fmla="*/ 6858000 h 6858000"/>
                <a:gd name="connsiteX9" fmla="*/ 1550198 w 4412342"/>
                <a:gd name="connsiteY9" fmla="*/ 6753659 h 6858000"/>
                <a:gd name="connsiteX10" fmla="*/ 0 w 4412342"/>
                <a:gd name="connsiteY10" fmla="*/ 3251200 h 6858000"/>
                <a:gd name="connsiteX11" fmla="*/ 1229199 w 4412342"/>
                <a:gd name="connsiteY11" fmla="*/ 6974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12342" h="6858000">
                  <a:moveTo>
                    <a:pt x="1295690" y="0"/>
                  </a:moveTo>
                  <a:lnTo>
                    <a:pt x="4412342" y="0"/>
                  </a:lnTo>
                  <a:lnTo>
                    <a:pt x="4412342" y="1636729"/>
                  </a:lnTo>
                  <a:lnTo>
                    <a:pt x="4272563" y="1672670"/>
                  </a:lnTo>
                  <a:cubicBezTo>
                    <a:pt x="3599745" y="1881938"/>
                    <a:pt x="3111228" y="2509519"/>
                    <a:pt x="3111228" y="3251199"/>
                  </a:cubicBezTo>
                  <a:cubicBezTo>
                    <a:pt x="3111228" y="3992879"/>
                    <a:pt x="3599745" y="4620460"/>
                    <a:pt x="4272563" y="4829728"/>
                  </a:cubicBezTo>
                  <a:lnTo>
                    <a:pt x="4412342" y="4865669"/>
                  </a:lnTo>
                  <a:lnTo>
                    <a:pt x="4412342" y="6858000"/>
                  </a:lnTo>
                  <a:lnTo>
                    <a:pt x="1670654" y="6858000"/>
                  </a:lnTo>
                  <a:lnTo>
                    <a:pt x="1550198" y="6753659"/>
                  </a:lnTo>
                  <a:cubicBezTo>
                    <a:pt x="597879" y="5888107"/>
                    <a:pt x="0" y="4639475"/>
                    <a:pt x="0" y="3251200"/>
                  </a:cubicBezTo>
                  <a:cubicBezTo>
                    <a:pt x="0" y="2026252"/>
                    <a:pt x="465477" y="910022"/>
                    <a:pt x="1229199" y="69741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DA933F05-2C56-8317-FDF2-36B6AEB28A34}"/>
                </a:ext>
              </a:extLst>
            </p:cNvPr>
            <p:cNvSpPr/>
            <p:nvPr/>
          </p:nvSpPr>
          <p:spPr>
            <a:xfrm>
              <a:off x="7540339" y="3124369"/>
              <a:ext cx="3592287" cy="10156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r>
                <a:rPr kumimoji="1" lang="zh-CN" altLang="en-US" sz="6000" b="1" dirty="0">
                  <a:solidFill>
                    <a:schemeClr val="tx1"/>
                  </a:solidFill>
                  <a:latin typeface="Arial" panose="020B0604020202090204" pitchFamily="34" charset="0"/>
                  <a:ea typeface="微软雅黑" panose="020B0503020204020204" pitchFamily="34" charset="-122"/>
                  <a:sym typeface="Arial" panose="020B0604020202090204" pitchFamily="34" charset="0"/>
                </a:rPr>
                <a:t>目录</a:t>
              </a:r>
              <a:endParaRPr kumimoji="1" lang="en-US" altLang="zh-CN" sz="6000" b="1" dirty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  <a:sym typeface="Arial" panose="020B0604020202090204" pitchFamily="34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0EAC7125-8407-998D-B2D2-EB5B8C020D75}"/>
              </a:ext>
            </a:extLst>
          </p:cNvPr>
          <p:cNvGrpSpPr/>
          <p:nvPr/>
        </p:nvGrpSpPr>
        <p:grpSpPr>
          <a:xfrm>
            <a:off x="1727455" y="2843108"/>
            <a:ext cx="5661007" cy="716782"/>
            <a:chOff x="1727455" y="3483328"/>
            <a:chExt cx="5661007" cy="716782"/>
          </a:xfrm>
        </p:grpSpPr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BE1A1F22-25B0-2F8D-BDC1-D10BB81D6C6D}"/>
                </a:ext>
              </a:extLst>
            </p:cNvPr>
            <p:cNvSpPr txBox="1"/>
            <p:nvPr/>
          </p:nvSpPr>
          <p:spPr>
            <a:xfrm>
              <a:off x="2570330" y="3658299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rgbClr val="C00000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节点嵌入</a:t>
              </a:r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7139EF54-F68B-D5CF-F95C-CBA7584ABA11}"/>
                </a:ext>
              </a:extLst>
            </p:cNvPr>
            <p:cNvSpPr/>
            <p:nvPr/>
          </p:nvSpPr>
          <p:spPr>
            <a:xfrm>
              <a:off x="1727455" y="3483328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9B5B06E1-4BFE-BEA5-9767-9950C3BFED63}"/>
              </a:ext>
            </a:extLst>
          </p:cNvPr>
          <p:cNvGrpSpPr/>
          <p:nvPr/>
        </p:nvGrpSpPr>
        <p:grpSpPr>
          <a:xfrm>
            <a:off x="1727455" y="3955765"/>
            <a:ext cx="4071766" cy="716782"/>
            <a:chOff x="1727455" y="4495365"/>
            <a:chExt cx="4071766" cy="716782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7DA76A51-1EB4-3B94-9D9F-3EAA8EAB94B9}"/>
                </a:ext>
              </a:extLst>
            </p:cNvPr>
            <p:cNvSpPr txBox="1"/>
            <p:nvPr/>
          </p:nvSpPr>
          <p:spPr>
            <a:xfrm>
              <a:off x="2570331" y="4706973"/>
              <a:ext cx="32288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90204" pitchFamily="34" charset="0"/>
                  <a:ea typeface="微软雅黑" panose="020B0503020204020204" pitchFamily="34" charset="-122"/>
                </a:rPr>
                <a:t>基于随机游走的节点嵌入</a:t>
              </a: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D1454762-6D6B-26E0-5F59-21F4D5DDE99C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03</a:t>
              </a:r>
            </a:p>
          </p:txBody>
        </p:sp>
      </p:grpSp>
      <p:grpSp>
        <p:nvGrpSpPr>
          <p:cNvPr id="2" name="组合 6">
            <a:extLst>
              <a:ext uri="{FF2B5EF4-FFF2-40B4-BE49-F238E27FC236}">
                <a16:creationId xmlns:a16="http://schemas.microsoft.com/office/drawing/2014/main" id="{DBEB9857-9624-C3B6-0FAB-38F7F6C9AD09}"/>
              </a:ext>
            </a:extLst>
          </p:cNvPr>
          <p:cNvGrpSpPr/>
          <p:nvPr/>
        </p:nvGrpSpPr>
        <p:grpSpPr>
          <a:xfrm>
            <a:off x="1819275" y="5068422"/>
            <a:ext cx="4071766" cy="716782"/>
            <a:chOff x="1727455" y="4495365"/>
            <a:chExt cx="4071766" cy="716782"/>
          </a:xfrm>
        </p:grpSpPr>
        <p:sp>
          <p:nvSpPr>
            <p:cNvPr id="3" name="文本框 50">
              <a:extLst>
                <a:ext uri="{FF2B5EF4-FFF2-40B4-BE49-F238E27FC236}">
                  <a16:creationId xmlns:a16="http://schemas.microsoft.com/office/drawing/2014/main" id="{2196E00D-0563-31B9-9178-15EFBC89F4DB}"/>
                </a:ext>
              </a:extLst>
            </p:cNvPr>
            <p:cNvSpPr txBox="1"/>
            <p:nvPr/>
          </p:nvSpPr>
          <p:spPr>
            <a:xfrm>
              <a:off x="2570331" y="4706973"/>
              <a:ext cx="32288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90204" pitchFamily="34" charset="0"/>
                  <a:ea typeface="微软雅黑" panose="020B0503020204020204" pitchFamily="34" charset="-122"/>
                </a:rPr>
                <a:t>图嵌入</a:t>
              </a:r>
            </a:p>
          </p:txBody>
        </p:sp>
        <p:sp>
          <p:nvSpPr>
            <p:cNvPr id="4" name="椭圆 52">
              <a:extLst>
                <a:ext uri="{FF2B5EF4-FFF2-40B4-BE49-F238E27FC236}">
                  <a16:creationId xmlns:a16="http://schemas.microsoft.com/office/drawing/2014/main" id="{7660B6DB-3C62-38E3-8463-3E0073CEC364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04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288927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20040-8FBD-5B6F-7883-05132FA14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F37567B8-D3B5-45D2-6A60-05C44C2B96B9}"/>
              </a:ext>
            </a:extLst>
          </p:cNvPr>
          <p:cNvSpPr txBox="1"/>
          <p:nvPr/>
        </p:nvSpPr>
        <p:spPr>
          <a:xfrm>
            <a:off x="350439" y="120418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SG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设置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" name="object 3">
            <a:extLst>
              <a:ext uri="{FF2B5EF4-FFF2-40B4-BE49-F238E27FC236}">
                <a16:creationId xmlns:a16="http://schemas.microsoft.com/office/drawing/2014/main" id="{BF6A59A9-DB3D-A7EC-B73F-753D20E5BDC4}"/>
              </a:ext>
            </a:extLst>
          </p:cNvPr>
          <p:cNvGrpSpPr/>
          <p:nvPr/>
        </p:nvGrpSpPr>
        <p:grpSpPr>
          <a:xfrm>
            <a:off x="2642596" y="4211272"/>
            <a:ext cx="2259330" cy="1238250"/>
            <a:chOff x="1182624" y="4163146"/>
            <a:chExt cx="2259330" cy="1238250"/>
          </a:xfrm>
        </p:grpSpPr>
        <p:sp>
          <p:nvSpPr>
            <p:cNvPr id="3" name="object 4">
              <a:extLst>
                <a:ext uri="{FF2B5EF4-FFF2-40B4-BE49-F238E27FC236}">
                  <a16:creationId xmlns:a16="http://schemas.microsoft.com/office/drawing/2014/main" id="{60839540-E5A2-43EB-49DA-0FBF8ACC601E}"/>
                </a:ext>
              </a:extLst>
            </p:cNvPr>
            <p:cNvSpPr/>
            <p:nvPr/>
          </p:nvSpPr>
          <p:spPr>
            <a:xfrm>
              <a:off x="1409906" y="4203904"/>
              <a:ext cx="241300" cy="990600"/>
            </a:xfrm>
            <a:custGeom>
              <a:avLst/>
              <a:gdLst/>
              <a:ahLst/>
              <a:cxnLst/>
              <a:rect l="l" t="t" r="r" b="b"/>
              <a:pathLst>
                <a:path w="241300" h="990600">
                  <a:moveTo>
                    <a:pt x="241066" y="0"/>
                  </a:moveTo>
                  <a:lnTo>
                    <a:pt x="0" y="990606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7A4CB8A8-D5A4-4A5B-B198-123B111D2FD9}"/>
                </a:ext>
              </a:extLst>
            </p:cNvPr>
            <p:cNvSpPr/>
            <p:nvPr/>
          </p:nvSpPr>
          <p:spPr>
            <a:xfrm>
              <a:off x="1679848" y="4203904"/>
              <a:ext cx="794385" cy="685800"/>
            </a:xfrm>
            <a:custGeom>
              <a:avLst/>
              <a:gdLst/>
              <a:ahLst/>
              <a:cxnLst/>
              <a:rect l="l" t="t" r="r" b="b"/>
              <a:pathLst>
                <a:path w="794385" h="685800">
                  <a:moveTo>
                    <a:pt x="0" y="0"/>
                  </a:moveTo>
                  <a:lnTo>
                    <a:pt x="793866" y="685799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2E4B91E1-D47E-B8B1-994A-14A9065559DA}"/>
                </a:ext>
              </a:extLst>
            </p:cNvPr>
            <p:cNvSpPr/>
            <p:nvPr/>
          </p:nvSpPr>
          <p:spPr>
            <a:xfrm>
              <a:off x="1409907" y="4889702"/>
              <a:ext cx="1035050" cy="305435"/>
            </a:xfrm>
            <a:custGeom>
              <a:avLst/>
              <a:gdLst/>
              <a:ahLst/>
              <a:cxnLst/>
              <a:rect l="l" t="t" r="r" b="b"/>
              <a:pathLst>
                <a:path w="1035050" h="305435">
                  <a:moveTo>
                    <a:pt x="0" y="304808"/>
                  </a:moveTo>
                  <a:lnTo>
                    <a:pt x="1034933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8F5AB68A-9416-F57F-7842-5AE950CFC820}"/>
                </a:ext>
              </a:extLst>
            </p:cNvPr>
            <p:cNvSpPr/>
            <p:nvPr/>
          </p:nvSpPr>
          <p:spPr>
            <a:xfrm>
              <a:off x="1689257" y="4177433"/>
              <a:ext cx="1738630" cy="376555"/>
            </a:xfrm>
            <a:custGeom>
              <a:avLst/>
              <a:gdLst/>
              <a:ahLst/>
              <a:cxnLst/>
              <a:rect l="l" t="t" r="r" b="b"/>
              <a:pathLst>
                <a:path w="1738629" h="376554">
                  <a:moveTo>
                    <a:pt x="1738160" y="376188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8">
              <a:extLst>
                <a:ext uri="{FF2B5EF4-FFF2-40B4-BE49-F238E27FC236}">
                  <a16:creationId xmlns:a16="http://schemas.microsoft.com/office/drawing/2014/main" id="{05EBAAEB-FECE-EDCC-7E0B-2D4FD3FF910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82624" y="4995671"/>
              <a:ext cx="405384" cy="405383"/>
            </a:xfrm>
            <a:prstGeom prst="rect">
              <a:avLst/>
            </a:prstGeom>
          </p:spPr>
        </p:pic>
        <p:sp>
          <p:nvSpPr>
            <p:cNvPr id="18" name="object 9">
              <a:extLst>
                <a:ext uri="{FF2B5EF4-FFF2-40B4-BE49-F238E27FC236}">
                  <a16:creationId xmlns:a16="http://schemas.microsoft.com/office/drawing/2014/main" id="{E3C911FC-6058-25EE-93D9-9453388F4B6C}"/>
                </a:ext>
              </a:extLst>
            </p:cNvPr>
            <p:cNvSpPr/>
            <p:nvPr/>
          </p:nvSpPr>
          <p:spPr>
            <a:xfrm>
              <a:off x="1225638" y="5012894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39">
                  <a:moveTo>
                    <a:pt x="160019" y="0"/>
                  </a:moveTo>
                  <a:lnTo>
                    <a:pt x="109440" y="8157"/>
                  </a:lnTo>
                  <a:lnTo>
                    <a:pt x="65513" y="30874"/>
                  </a:lnTo>
                  <a:lnTo>
                    <a:pt x="30874" y="65514"/>
                  </a:lnTo>
                  <a:lnTo>
                    <a:pt x="8157" y="109441"/>
                  </a:lnTo>
                  <a:lnTo>
                    <a:pt x="0" y="160020"/>
                  </a:lnTo>
                  <a:lnTo>
                    <a:pt x="8157" y="210598"/>
                  </a:lnTo>
                  <a:lnTo>
                    <a:pt x="30874" y="254525"/>
                  </a:lnTo>
                  <a:lnTo>
                    <a:pt x="65513" y="289165"/>
                  </a:lnTo>
                  <a:lnTo>
                    <a:pt x="109440" y="311881"/>
                  </a:lnTo>
                  <a:lnTo>
                    <a:pt x="160019" y="320040"/>
                  </a:lnTo>
                  <a:lnTo>
                    <a:pt x="210598" y="311881"/>
                  </a:lnTo>
                  <a:lnTo>
                    <a:pt x="254525" y="289165"/>
                  </a:lnTo>
                  <a:lnTo>
                    <a:pt x="289165" y="254525"/>
                  </a:lnTo>
                  <a:lnTo>
                    <a:pt x="311881" y="210598"/>
                  </a:lnTo>
                  <a:lnTo>
                    <a:pt x="320039" y="160020"/>
                  </a:lnTo>
                  <a:lnTo>
                    <a:pt x="311881" y="109441"/>
                  </a:lnTo>
                  <a:lnTo>
                    <a:pt x="289165" y="65514"/>
                  </a:lnTo>
                  <a:lnTo>
                    <a:pt x="254525" y="30874"/>
                  </a:lnTo>
                  <a:lnTo>
                    <a:pt x="210598" y="8157"/>
                  </a:lnTo>
                  <a:lnTo>
                    <a:pt x="16001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0">
              <a:extLst>
                <a:ext uri="{FF2B5EF4-FFF2-40B4-BE49-F238E27FC236}">
                  <a16:creationId xmlns:a16="http://schemas.microsoft.com/office/drawing/2014/main" id="{F9CF91B0-B372-E9F9-7760-6338C02F9E13}"/>
                </a:ext>
              </a:extLst>
            </p:cNvPr>
            <p:cNvSpPr/>
            <p:nvPr/>
          </p:nvSpPr>
          <p:spPr>
            <a:xfrm>
              <a:off x="1225638" y="5012894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40" h="320039">
                  <a:moveTo>
                    <a:pt x="0" y="160020"/>
                  </a:moveTo>
                  <a:lnTo>
                    <a:pt x="8157" y="109441"/>
                  </a:lnTo>
                  <a:lnTo>
                    <a:pt x="30874" y="65514"/>
                  </a:lnTo>
                  <a:lnTo>
                    <a:pt x="65514" y="30874"/>
                  </a:lnTo>
                  <a:lnTo>
                    <a:pt x="109441" y="8157"/>
                  </a:lnTo>
                  <a:lnTo>
                    <a:pt x="160020" y="0"/>
                  </a:lnTo>
                  <a:lnTo>
                    <a:pt x="210598" y="8157"/>
                  </a:lnTo>
                  <a:lnTo>
                    <a:pt x="254525" y="30874"/>
                  </a:lnTo>
                  <a:lnTo>
                    <a:pt x="289165" y="65514"/>
                  </a:lnTo>
                  <a:lnTo>
                    <a:pt x="311882" y="109441"/>
                  </a:lnTo>
                  <a:lnTo>
                    <a:pt x="320040" y="160020"/>
                  </a:lnTo>
                  <a:lnTo>
                    <a:pt x="311882" y="210598"/>
                  </a:lnTo>
                  <a:lnTo>
                    <a:pt x="289165" y="254525"/>
                  </a:lnTo>
                  <a:lnTo>
                    <a:pt x="254525" y="289165"/>
                  </a:lnTo>
                  <a:lnTo>
                    <a:pt x="210598" y="311882"/>
                  </a:lnTo>
                  <a:lnTo>
                    <a:pt x="160020" y="320040"/>
                  </a:lnTo>
                  <a:lnTo>
                    <a:pt x="109441" y="311882"/>
                  </a:lnTo>
                  <a:lnTo>
                    <a:pt x="65514" y="289165"/>
                  </a:lnTo>
                  <a:lnTo>
                    <a:pt x="30874" y="254525"/>
                  </a:lnTo>
                  <a:lnTo>
                    <a:pt x="8157" y="210598"/>
                  </a:lnTo>
                  <a:lnTo>
                    <a:pt x="0" y="160020"/>
                  </a:lnTo>
                  <a:close/>
                </a:path>
              </a:pathLst>
            </a:custGeom>
            <a:ln w="63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11">
            <a:extLst>
              <a:ext uri="{FF2B5EF4-FFF2-40B4-BE49-F238E27FC236}">
                <a16:creationId xmlns:a16="http://schemas.microsoft.com/office/drawing/2014/main" id="{8C3A05E3-5DF0-A09B-A96F-2C5CCBBCB95C}"/>
              </a:ext>
            </a:extLst>
          </p:cNvPr>
          <p:cNvSpPr txBox="1"/>
          <p:nvPr/>
        </p:nvSpPr>
        <p:spPr>
          <a:xfrm>
            <a:off x="2759314" y="5061578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8" name="object 12">
            <a:extLst>
              <a:ext uri="{FF2B5EF4-FFF2-40B4-BE49-F238E27FC236}">
                <a16:creationId xmlns:a16="http://schemas.microsoft.com/office/drawing/2014/main" id="{B8A9740A-D161-B1B9-ED64-B7394BA8929E}"/>
              </a:ext>
            </a:extLst>
          </p:cNvPr>
          <p:cNvGrpSpPr/>
          <p:nvPr/>
        </p:nvGrpSpPr>
        <p:grpSpPr>
          <a:xfrm>
            <a:off x="2901675" y="4044054"/>
            <a:ext cx="2234565" cy="1125220"/>
            <a:chOff x="1441703" y="3995928"/>
            <a:chExt cx="2234565" cy="1125220"/>
          </a:xfrm>
        </p:grpSpPr>
        <p:pic>
          <p:nvPicPr>
            <p:cNvPr id="29" name="object 13">
              <a:extLst>
                <a:ext uri="{FF2B5EF4-FFF2-40B4-BE49-F238E27FC236}">
                  <a16:creationId xmlns:a16="http://schemas.microsoft.com/office/drawing/2014/main" id="{7CAC3A76-336F-1650-664F-16BF4B0B969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41703" y="3995928"/>
              <a:ext cx="408432" cy="408431"/>
            </a:xfrm>
            <a:prstGeom prst="rect">
              <a:avLst/>
            </a:prstGeom>
          </p:spPr>
        </p:pic>
        <p:sp>
          <p:nvSpPr>
            <p:cNvPr id="30" name="object 14">
              <a:extLst>
                <a:ext uri="{FF2B5EF4-FFF2-40B4-BE49-F238E27FC236}">
                  <a16:creationId xmlns:a16="http://schemas.microsoft.com/office/drawing/2014/main" id="{FD3A9DFC-6183-8286-BC5C-430BA7F2FDC2}"/>
                </a:ext>
              </a:extLst>
            </p:cNvPr>
            <p:cNvSpPr/>
            <p:nvPr/>
          </p:nvSpPr>
          <p:spPr>
            <a:xfrm>
              <a:off x="1485883" y="4014960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39" h="320039">
                  <a:moveTo>
                    <a:pt x="160020" y="0"/>
                  </a:moveTo>
                  <a:lnTo>
                    <a:pt x="109441" y="8157"/>
                  </a:lnTo>
                  <a:lnTo>
                    <a:pt x="65514" y="30874"/>
                  </a:lnTo>
                  <a:lnTo>
                    <a:pt x="30874" y="65514"/>
                  </a:lnTo>
                  <a:lnTo>
                    <a:pt x="8157" y="109441"/>
                  </a:lnTo>
                  <a:lnTo>
                    <a:pt x="0" y="160019"/>
                  </a:lnTo>
                  <a:lnTo>
                    <a:pt x="8157" y="210598"/>
                  </a:lnTo>
                  <a:lnTo>
                    <a:pt x="30874" y="254525"/>
                  </a:lnTo>
                  <a:lnTo>
                    <a:pt x="65514" y="289165"/>
                  </a:lnTo>
                  <a:lnTo>
                    <a:pt x="109441" y="311882"/>
                  </a:lnTo>
                  <a:lnTo>
                    <a:pt x="160020" y="320040"/>
                  </a:lnTo>
                  <a:lnTo>
                    <a:pt x="210598" y="311882"/>
                  </a:lnTo>
                  <a:lnTo>
                    <a:pt x="254525" y="289165"/>
                  </a:lnTo>
                  <a:lnTo>
                    <a:pt x="289165" y="254525"/>
                  </a:lnTo>
                  <a:lnTo>
                    <a:pt x="311881" y="210598"/>
                  </a:lnTo>
                  <a:lnTo>
                    <a:pt x="320040" y="160019"/>
                  </a:lnTo>
                  <a:lnTo>
                    <a:pt x="311881" y="109441"/>
                  </a:lnTo>
                  <a:lnTo>
                    <a:pt x="289165" y="65514"/>
                  </a:lnTo>
                  <a:lnTo>
                    <a:pt x="254525" y="30874"/>
                  </a:lnTo>
                  <a:lnTo>
                    <a:pt x="210598" y="8157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15">
              <a:extLst>
                <a:ext uri="{FF2B5EF4-FFF2-40B4-BE49-F238E27FC236}">
                  <a16:creationId xmlns:a16="http://schemas.microsoft.com/office/drawing/2014/main" id="{235DA71C-3BDB-F351-8B72-B5333D68996A}"/>
                </a:ext>
              </a:extLst>
            </p:cNvPr>
            <p:cNvSpPr/>
            <p:nvPr/>
          </p:nvSpPr>
          <p:spPr>
            <a:xfrm>
              <a:off x="1485883" y="4014960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39" h="320039">
                  <a:moveTo>
                    <a:pt x="0" y="160020"/>
                  </a:moveTo>
                  <a:lnTo>
                    <a:pt x="8157" y="109441"/>
                  </a:lnTo>
                  <a:lnTo>
                    <a:pt x="30874" y="65514"/>
                  </a:lnTo>
                  <a:lnTo>
                    <a:pt x="65514" y="30874"/>
                  </a:lnTo>
                  <a:lnTo>
                    <a:pt x="109441" y="8157"/>
                  </a:lnTo>
                  <a:lnTo>
                    <a:pt x="160020" y="0"/>
                  </a:lnTo>
                  <a:lnTo>
                    <a:pt x="210598" y="8157"/>
                  </a:lnTo>
                  <a:lnTo>
                    <a:pt x="254525" y="30874"/>
                  </a:lnTo>
                  <a:lnTo>
                    <a:pt x="289165" y="65514"/>
                  </a:lnTo>
                  <a:lnTo>
                    <a:pt x="311882" y="109441"/>
                  </a:lnTo>
                  <a:lnTo>
                    <a:pt x="320040" y="160020"/>
                  </a:lnTo>
                  <a:lnTo>
                    <a:pt x="311882" y="210598"/>
                  </a:lnTo>
                  <a:lnTo>
                    <a:pt x="289165" y="254525"/>
                  </a:lnTo>
                  <a:lnTo>
                    <a:pt x="254525" y="289165"/>
                  </a:lnTo>
                  <a:lnTo>
                    <a:pt x="210598" y="311882"/>
                  </a:lnTo>
                  <a:lnTo>
                    <a:pt x="160020" y="320040"/>
                  </a:lnTo>
                  <a:lnTo>
                    <a:pt x="109441" y="311882"/>
                  </a:lnTo>
                  <a:lnTo>
                    <a:pt x="65514" y="289165"/>
                  </a:lnTo>
                  <a:lnTo>
                    <a:pt x="30874" y="254525"/>
                  </a:lnTo>
                  <a:lnTo>
                    <a:pt x="8157" y="210598"/>
                  </a:lnTo>
                  <a:lnTo>
                    <a:pt x="0" y="160020"/>
                  </a:lnTo>
                  <a:close/>
                </a:path>
              </a:pathLst>
            </a:custGeom>
            <a:ln w="63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16">
              <a:extLst>
                <a:ext uri="{FF2B5EF4-FFF2-40B4-BE49-F238E27FC236}">
                  <a16:creationId xmlns:a16="http://schemas.microsoft.com/office/drawing/2014/main" id="{A42DA68E-136E-6645-19CF-BD2206AA0E9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67455" y="4383024"/>
              <a:ext cx="408431" cy="408431"/>
            </a:xfrm>
            <a:prstGeom prst="rect">
              <a:avLst/>
            </a:prstGeom>
          </p:spPr>
        </p:pic>
        <p:sp>
          <p:nvSpPr>
            <p:cNvPr id="33" name="object 17">
              <a:extLst>
                <a:ext uri="{FF2B5EF4-FFF2-40B4-BE49-F238E27FC236}">
                  <a16:creationId xmlns:a16="http://schemas.microsoft.com/office/drawing/2014/main" id="{BF7A2D32-7294-02C7-AF27-8FF7D55CE823}"/>
                </a:ext>
              </a:extLst>
            </p:cNvPr>
            <p:cNvSpPr/>
            <p:nvPr/>
          </p:nvSpPr>
          <p:spPr>
            <a:xfrm>
              <a:off x="3312185" y="4401855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39" h="320039">
                  <a:moveTo>
                    <a:pt x="160019" y="0"/>
                  </a:moveTo>
                  <a:lnTo>
                    <a:pt x="109441" y="8157"/>
                  </a:lnTo>
                  <a:lnTo>
                    <a:pt x="65514" y="30874"/>
                  </a:lnTo>
                  <a:lnTo>
                    <a:pt x="30874" y="65514"/>
                  </a:lnTo>
                  <a:lnTo>
                    <a:pt x="8157" y="109441"/>
                  </a:lnTo>
                  <a:lnTo>
                    <a:pt x="0" y="160019"/>
                  </a:lnTo>
                  <a:lnTo>
                    <a:pt x="8157" y="210598"/>
                  </a:lnTo>
                  <a:lnTo>
                    <a:pt x="30874" y="254525"/>
                  </a:lnTo>
                  <a:lnTo>
                    <a:pt x="65514" y="289165"/>
                  </a:lnTo>
                  <a:lnTo>
                    <a:pt x="109441" y="311882"/>
                  </a:lnTo>
                  <a:lnTo>
                    <a:pt x="160019" y="320039"/>
                  </a:lnTo>
                  <a:lnTo>
                    <a:pt x="210598" y="311882"/>
                  </a:lnTo>
                  <a:lnTo>
                    <a:pt x="254525" y="289165"/>
                  </a:lnTo>
                  <a:lnTo>
                    <a:pt x="289165" y="254525"/>
                  </a:lnTo>
                  <a:lnTo>
                    <a:pt x="311882" y="210598"/>
                  </a:lnTo>
                  <a:lnTo>
                    <a:pt x="320039" y="160019"/>
                  </a:lnTo>
                  <a:lnTo>
                    <a:pt x="311882" y="109441"/>
                  </a:lnTo>
                  <a:lnTo>
                    <a:pt x="289165" y="65514"/>
                  </a:lnTo>
                  <a:lnTo>
                    <a:pt x="254525" y="30874"/>
                  </a:lnTo>
                  <a:lnTo>
                    <a:pt x="210598" y="8157"/>
                  </a:lnTo>
                  <a:lnTo>
                    <a:pt x="16001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18">
              <a:extLst>
                <a:ext uri="{FF2B5EF4-FFF2-40B4-BE49-F238E27FC236}">
                  <a16:creationId xmlns:a16="http://schemas.microsoft.com/office/drawing/2014/main" id="{D6D439DF-90D8-7765-EFBA-F02E723DAD09}"/>
                </a:ext>
              </a:extLst>
            </p:cNvPr>
            <p:cNvSpPr/>
            <p:nvPr/>
          </p:nvSpPr>
          <p:spPr>
            <a:xfrm>
              <a:off x="3312185" y="4401855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39" h="320039">
                  <a:moveTo>
                    <a:pt x="0" y="160020"/>
                  </a:moveTo>
                  <a:lnTo>
                    <a:pt x="8157" y="109441"/>
                  </a:lnTo>
                  <a:lnTo>
                    <a:pt x="30874" y="65514"/>
                  </a:lnTo>
                  <a:lnTo>
                    <a:pt x="65514" y="30874"/>
                  </a:lnTo>
                  <a:lnTo>
                    <a:pt x="109441" y="8157"/>
                  </a:lnTo>
                  <a:lnTo>
                    <a:pt x="160020" y="0"/>
                  </a:lnTo>
                  <a:lnTo>
                    <a:pt x="210598" y="8157"/>
                  </a:lnTo>
                  <a:lnTo>
                    <a:pt x="254525" y="30874"/>
                  </a:lnTo>
                  <a:lnTo>
                    <a:pt x="289165" y="65514"/>
                  </a:lnTo>
                  <a:lnTo>
                    <a:pt x="311882" y="109441"/>
                  </a:lnTo>
                  <a:lnTo>
                    <a:pt x="320040" y="160020"/>
                  </a:lnTo>
                  <a:lnTo>
                    <a:pt x="311882" y="210598"/>
                  </a:lnTo>
                  <a:lnTo>
                    <a:pt x="289165" y="254525"/>
                  </a:lnTo>
                  <a:lnTo>
                    <a:pt x="254525" y="289165"/>
                  </a:lnTo>
                  <a:lnTo>
                    <a:pt x="210598" y="311882"/>
                  </a:lnTo>
                  <a:lnTo>
                    <a:pt x="160020" y="320040"/>
                  </a:lnTo>
                  <a:lnTo>
                    <a:pt x="109441" y="311882"/>
                  </a:lnTo>
                  <a:lnTo>
                    <a:pt x="65514" y="289165"/>
                  </a:lnTo>
                  <a:lnTo>
                    <a:pt x="30874" y="254525"/>
                  </a:lnTo>
                  <a:lnTo>
                    <a:pt x="8157" y="210598"/>
                  </a:lnTo>
                  <a:lnTo>
                    <a:pt x="0" y="160020"/>
                  </a:lnTo>
                  <a:close/>
                </a:path>
              </a:pathLst>
            </a:custGeom>
            <a:ln w="63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19">
              <a:extLst>
                <a:ext uri="{FF2B5EF4-FFF2-40B4-BE49-F238E27FC236}">
                  <a16:creationId xmlns:a16="http://schemas.microsoft.com/office/drawing/2014/main" id="{1A494A43-26E2-C014-D0E4-285A19B954AF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52471" y="4715256"/>
              <a:ext cx="405384" cy="405384"/>
            </a:xfrm>
            <a:prstGeom prst="rect">
              <a:avLst/>
            </a:prstGeom>
          </p:spPr>
        </p:pic>
        <p:sp>
          <p:nvSpPr>
            <p:cNvPr id="36" name="object 20">
              <a:extLst>
                <a:ext uri="{FF2B5EF4-FFF2-40B4-BE49-F238E27FC236}">
                  <a16:creationId xmlns:a16="http://schemas.microsoft.com/office/drawing/2014/main" id="{82471499-F2A9-02D0-8C4F-DA15AB89EECA}"/>
                </a:ext>
              </a:extLst>
            </p:cNvPr>
            <p:cNvSpPr/>
            <p:nvPr/>
          </p:nvSpPr>
          <p:spPr>
            <a:xfrm>
              <a:off x="2295578" y="4732867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39" h="320039">
                  <a:moveTo>
                    <a:pt x="160019" y="0"/>
                  </a:moveTo>
                  <a:lnTo>
                    <a:pt x="109441" y="8157"/>
                  </a:lnTo>
                  <a:lnTo>
                    <a:pt x="65514" y="30874"/>
                  </a:lnTo>
                  <a:lnTo>
                    <a:pt x="30874" y="65514"/>
                  </a:lnTo>
                  <a:lnTo>
                    <a:pt x="8157" y="109441"/>
                  </a:lnTo>
                  <a:lnTo>
                    <a:pt x="0" y="160019"/>
                  </a:lnTo>
                  <a:lnTo>
                    <a:pt x="8157" y="210598"/>
                  </a:lnTo>
                  <a:lnTo>
                    <a:pt x="30874" y="254525"/>
                  </a:lnTo>
                  <a:lnTo>
                    <a:pt x="65514" y="289165"/>
                  </a:lnTo>
                  <a:lnTo>
                    <a:pt x="109441" y="311882"/>
                  </a:lnTo>
                  <a:lnTo>
                    <a:pt x="160019" y="320040"/>
                  </a:lnTo>
                  <a:lnTo>
                    <a:pt x="210598" y="311882"/>
                  </a:lnTo>
                  <a:lnTo>
                    <a:pt x="254525" y="289165"/>
                  </a:lnTo>
                  <a:lnTo>
                    <a:pt x="289165" y="254525"/>
                  </a:lnTo>
                  <a:lnTo>
                    <a:pt x="311882" y="210598"/>
                  </a:lnTo>
                  <a:lnTo>
                    <a:pt x="320039" y="160019"/>
                  </a:lnTo>
                  <a:lnTo>
                    <a:pt x="311882" y="109441"/>
                  </a:lnTo>
                  <a:lnTo>
                    <a:pt x="289165" y="65514"/>
                  </a:lnTo>
                  <a:lnTo>
                    <a:pt x="254525" y="30874"/>
                  </a:lnTo>
                  <a:lnTo>
                    <a:pt x="210598" y="8157"/>
                  </a:lnTo>
                  <a:lnTo>
                    <a:pt x="16001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21">
              <a:extLst>
                <a:ext uri="{FF2B5EF4-FFF2-40B4-BE49-F238E27FC236}">
                  <a16:creationId xmlns:a16="http://schemas.microsoft.com/office/drawing/2014/main" id="{48E4C0BD-ADE5-2BDB-73D1-D45C8AA75E9F}"/>
                </a:ext>
              </a:extLst>
            </p:cNvPr>
            <p:cNvSpPr/>
            <p:nvPr/>
          </p:nvSpPr>
          <p:spPr>
            <a:xfrm>
              <a:off x="2295578" y="4732867"/>
              <a:ext cx="320040" cy="320040"/>
            </a:xfrm>
            <a:custGeom>
              <a:avLst/>
              <a:gdLst/>
              <a:ahLst/>
              <a:cxnLst/>
              <a:rect l="l" t="t" r="r" b="b"/>
              <a:pathLst>
                <a:path w="320039" h="320039">
                  <a:moveTo>
                    <a:pt x="0" y="160020"/>
                  </a:moveTo>
                  <a:lnTo>
                    <a:pt x="8157" y="109441"/>
                  </a:lnTo>
                  <a:lnTo>
                    <a:pt x="30874" y="65514"/>
                  </a:lnTo>
                  <a:lnTo>
                    <a:pt x="65514" y="30874"/>
                  </a:lnTo>
                  <a:lnTo>
                    <a:pt x="109441" y="8157"/>
                  </a:lnTo>
                  <a:lnTo>
                    <a:pt x="160020" y="0"/>
                  </a:lnTo>
                  <a:lnTo>
                    <a:pt x="210598" y="8157"/>
                  </a:lnTo>
                  <a:lnTo>
                    <a:pt x="254525" y="30874"/>
                  </a:lnTo>
                  <a:lnTo>
                    <a:pt x="289165" y="65514"/>
                  </a:lnTo>
                  <a:lnTo>
                    <a:pt x="311882" y="109441"/>
                  </a:lnTo>
                  <a:lnTo>
                    <a:pt x="320040" y="160020"/>
                  </a:lnTo>
                  <a:lnTo>
                    <a:pt x="311882" y="210598"/>
                  </a:lnTo>
                  <a:lnTo>
                    <a:pt x="289165" y="254525"/>
                  </a:lnTo>
                  <a:lnTo>
                    <a:pt x="254525" y="289165"/>
                  </a:lnTo>
                  <a:lnTo>
                    <a:pt x="210598" y="311882"/>
                  </a:lnTo>
                  <a:lnTo>
                    <a:pt x="160020" y="320040"/>
                  </a:lnTo>
                  <a:lnTo>
                    <a:pt x="109441" y="311882"/>
                  </a:lnTo>
                  <a:lnTo>
                    <a:pt x="65514" y="289165"/>
                  </a:lnTo>
                  <a:lnTo>
                    <a:pt x="30874" y="254525"/>
                  </a:lnTo>
                  <a:lnTo>
                    <a:pt x="8157" y="210598"/>
                  </a:lnTo>
                  <a:lnTo>
                    <a:pt x="0" y="160020"/>
                  </a:lnTo>
                  <a:close/>
                </a:path>
              </a:pathLst>
            </a:custGeom>
            <a:ln w="63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23">
            <a:extLst>
              <a:ext uri="{FF2B5EF4-FFF2-40B4-BE49-F238E27FC236}">
                <a16:creationId xmlns:a16="http://schemas.microsoft.com/office/drawing/2014/main" id="{C2EDBAF5-6286-0ED2-E27E-C05A298A2F2A}"/>
              </a:ext>
            </a:extLst>
          </p:cNvPr>
          <p:cNvSpPr txBox="1"/>
          <p:nvPr/>
        </p:nvSpPr>
        <p:spPr>
          <a:xfrm>
            <a:off x="3838878" y="4805546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sp>
        <p:nvSpPr>
          <p:cNvPr id="39" name="object 24">
            <a:extLst>
              <a:ext uri="{FF2B5EF4-FFF2-40B4-BE49-F238E27FC236}">
                <a16:creationId xmlns:a16="http://schemas.microsoft.com/office/drawing/2014/main" id="{1E121835-6883-6FE5-CAE1-80E5B65FB6CB}"/>
              </a:ext>
            </a:extLst>
          </p:cNvPr>
          <p:cNvSpPr txBox="1"/>
          <p:nvPr/>
        </p:nvSpPr>
        <p:spPr>
          <a:xfrm>
            <a:off x="8672699" y="5160837"/>
            <a:ext cx="146685" cy="3409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spc="114" dirty="0">
                <a:latin typeface="Symbol"/>
                <a:cs typeface="Symbol"/>
              </a:rPr>
              <a:t>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40" name="object 25">
            <a:extLst>
              <a:ext uri="{FF2B5EF4-FFF2-40B4-BE49-F238E27FC236}">
                <a16:creationId xmlns:a16="http://schemas.microsoft.com/office/drawing/2014/main" id="{7073FC67-4132-ADFA-ED32-BECCDB2CEC25}"/>
              </a:ext>
            </a:extLst>
          </p:cNvPr>
          <p:cNvSpPr txBox="1"/>
          <p:nvPr/>
        </p:nvSpPr>
        <p:spPr>
          <a:xfrm>
            <a:off x="8672699" y="5967523"/>
            <a:ext cx="146685" cy="3409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spc="114" dirty="0">
                <a:latin typeface="Symbol"/>
                <a:cs typeface="Symbol"/>
              </a:rPr>
              <a:t>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43" name="object 26">
            <a:extLst>
              <a:ext uri="{FF2B5EF4-FFF2-40B4-BE49-F238E27FC236}">
                <a16:creationId xmlns:a16="http://schemas.microsoft.com/office/drawing/2014/main" id="{287CD476-BE74-4B8E-9084-C717D2EF9C12}"/>
              </a:ext>
            </a:extLst>
          </p:cNvPr>
          <p:cNvSpPr txBox="1"/>
          <p:nvPr/>
        </p:nvSpPr>
        <p:spPr>
          <a:xfrm>
            <a:off x="6991309" y="5967523"/>
            <a:ext cx="146685" cy="3409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spc="114" dirty="0">
                <a:latin typeface="Symbol"/>
                <a:cs typeface="Symbol"/>
              </a:rPr>
              <a:t>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44" name="object 27">
            <a:extLst>
              <a:ext uri="{FF2B5EF4-FFF2-40B4-BE49-F238E27FC236}">
                <a16:creationId xmlns:a16="http://schemas.microsoft.com/office/drawing/2014/main" id="{993D72B9-DB0D-D682-29DF-C970D4372C46}"/>
              </a:ext>
            </a:extLst>
          </p:cNvPr>
          <p:cNvSpPr txBox="1"/>
          <p:nvPr/>
        </p:nvSpPr>
        <p:spPr>
          <a:xfrm>
            <a:off x="8462412" y="5412848"/>
            <a:ext cx="382270" cy="3409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3075" spc="405" baseline="-20325" dirty="0">
                <a:latin typeface="Times New Roman"/>
                <a:cs typeface="Times New Roman"/>
              </a:rPr>
              <a:t>1</a:t>
            </a:r>
            <a:r>
              <a:rPr sz="2050" spc="270" dirty="0">
                <a:latin typeface="Symbol"/>
                <a:cs typeface="Symbol"/>
              </a:rPr>
              <a:t>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45" name="object 28">
            <a:extLst>
              <a:ext uri="{FF2B5EF4-FFF2-40B4-BE49-F238E27FC236}">
                <a16:creationId xmlns:a16="http://schemas.microsoft.com/office/drawing/2014/main" id="{60819BE1-E2CF-B120-F37A-F2AF67E4B2EF}"/>
              </a:ext>
            </a:extLst>
          </p:cNvPr>
          <p:cNvSpPr txBox="1"/>
          <p:nvPr/>
        </p:nvSpPr>
        <p:spPr>
          <a:xfrm>
            <a:off x="6965909" y="5412848"/>
            <a:ext cx="387350" cy="3409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2050" spc="165" dirty="0">
                <a:latin typeface="Symbol"/>
                <a:cs typeface="Symbol"/>
              </a:rPr>
              <a:t></a:t>
            </a:r>
            <a:r>
              <a:rPr sz="2050" spc="-265" dirty="0">
                <a:latin typeface="Times New Roman"/>
                <a:cs typeface="Times New Roman"/>
              </a:rPr>
              <a:t> </a:t>
            </a:r>
            <a:r>
              <a:rPr sz="3075" spc="247" baseline="-20325" dirty="0">
                <a:latin typeface="Times New Roman"/>
                <a:cs typeface="Times New Roman"/>
              </a:rPr>
              <a:t>0</a:t>
            </a:r>
            <a:endParaRPr sz="3075" baseline="-20325">
              <a:latin typeface="Times New Roman"/>
              <a:cs typeface="Times New Roman"/>
            </a:endParaRPr>
          </a:p>
        </p:txBody>
      </p:sp>
      <p:sp>
        <p:nvSpPr>
          <p:cNvPr id="46" name="object 29">
            <a:extLst>
              <a:ext uri="{FF2B5EF4-FFF2-40B4-BE49-F238E27FC236}">
                <a16:creationId xmlns:a16="http://schemas.microsoft.com/office/drawing/2014/main" id="{246BD198-5E33-2E2D-84E6-B16DB0B4CA2C}"/>
              </a:ext>
            </a:extLst>
          </p:cNvPr>
          <p:cNvSpPr txBox="1"/>
          <p:nvPr/>
        </p:nvSpPr>
        <p:spPr>
          <a:xfrm>
            <a:off x="6953209" y="4721204"/>
            <a:ext cx="1904364" cy="15246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50800">
              <a:lnSpc>
                <a:spcPts val="1970"/>
              </a:lnSpc>
              <a:spcBef>
                <a:spcPts val="120"/>
              </a:spcBef>
              <a:tabLst>
                <a:tab pos="649605" algn="l"/>
                <a:tab pos="1100455" algn="l"/>
                <a:tab pos="1546860" algn="l"/>
              </a:tabLst>
            </a:pPr>
            <a:r>
              <a:rPr sz="3075" spc="247" baseline="-4065" dirty="0">
                <a:latin typeface="Symbol"/>
                <a:cs typeface="Symbol"/>
              </a:rPr>
              <a:t></a:t>
            </a:r>
            <a:r>
              <a:rPr sz="3075" spc="-397" baseline="-4065" dirty="0">
                <a:latin typeface="Times New Roman"/>
                <a:cs typeface="Times New Roman"/>
              </a:rPr>
              <a:t> </a:t>
            </a:r>
            <a:r>
              <a:rPr sz="2050" spc="165" dirty="0">
                <a:latin typeface="Times New Roman"/>
                <a:cs typeface="Times New Roman"/>
              </a:rPr>
              <a:t>0</a:t>
            </a:r>
            <a:r>
              <a:rPr sz="2050" dirty="0">
                <a:latin typeface="Times New Roman"/>
                <a:cs typeface="Times New Roman"/>
              </a:rPr>
              <a:t>	</a:t>
            </a:r>
            <a:r>
              <a:rPr sz="2050" spc="165" dirty="0">
                <a:latin typeface="Times New Roman"/>
                <a:cs typeface="Times New Roman"/>
              </a:rPr>
              <a:t>1</a:t>
            </a:r>
            <a:r>
              <a:rPr sz="2050" dirty="0">
                <a:latin typeface="Times New Roman"/>
                <a:cs typeface="Times New Roman"/>
              </a:rPr>
              <a:t>	</a:t>
            </a:r>
            <a:r>
              <a:rPr sz="2050" spc="165" dirty="0">
                <a:latin typeface="Times New Roman"/>
                <a:cs typeface="Times New Roman"/>
              </a:rPr>
              <a:t>0</a:t>
            </a:r>
            <a:r>
              <a:rPr sz="2050" dirty="0">
                <a:latin typeface="Times New Roman"/>
                <a:cs typeface="Times New Roman"/>
              </a:rPr>
              <a:t>	</a:t>
            </a:r>
            <a:r>
              <a:rPr sz="2050" spc="270" dirty="0">
                <a:latin typeface="Times New Roman"/>
                <a:cs typeface="Times New Roman"/>
              </a:rPr>
              <a:t>1</a:t>
            </a:r>
            <a:r>
              <a:rPr sz="3075" spc="405" baseline="-4065" dirty="0">
                <a:latin typeface="Symbol"/>
                <a:cs typeface="Symbol"/>
              </a:rPr>
              <a:t></a:t>
            </a:r>
            <a:endParaRPr sz="3075" baseline="-4065">
              <a:latin typeface="Symbol"/>
              <a:cs typeface="Symbol"/>
            </a:endParaRPr>
          </a:p>
          <a:p>
            <a:pPr marL="50800">
              <a:lnSpc>
                <a:spcPts val="1555"/>
              </a:lnSpc>
              <a:tabLst>
                <a:tab pos="1731645" algn="l"/>
              </a:tabLst>
            </a:pPr>
            <a:r>
              <a:rPr sz="2050" spc="114" dirty="0">
                <a:latin typeface="Symbol"/>
                <a:cs typeface="Symbol"/>
              </a:rPr>
              <a:t></a:t>
            </a:r>
            <a:r>
              <a:rPr sz="2050" dirty="0">
                <a:latin typeface="Times New Roman"/>
                <a:cs typeface="Times New Roman"/>
              </a:rPr>
              <a:t>	</a:t>
            </a:r>
            <a:r>
              <a:rPr sz="2050" spc="114" dirty="0">
                <a:latin typeface="Symbol"/>
                <a:cs typeface="Symbol"/>
              </a:rPr>
              <a:t></a:t>
            </a:r>
            <a:endParaRPr sz="2050">
              <a:latin typeface="Symbol"/>
              <a:cs typeface="Symbol"/>
            </a:endParaRPr>
          </a:p>
          <a:p>
            <a:pPr marL="200660">
              <a:lnSpc>
                <a:spcPts val="2045"/>
              </a:lnSpc>
              <a:tabLst>
                <a:tab pos="652145" algn="l"/>
                <a:tab pos="1100455" algn="l"/>
                <a:tab pos="1546860" algn="l"/>
              </a:tabLst>
            </a:pPr>
            <a:r>
              <a:rPr sz="2050" spc="165" dirty="0">
                <a:latin typeface="Times New Roman"/>
                <a:cs typeface="Times New Roman"/>
              </a:rPr>
              <a:t>1</a:t>
            </a:r>
            <a:r>
              <a:rPr sz="2050" dirty="0">
                <a:latin typeface="Times New Roman"/>
                <a:cs typeface="Times New Roman"/>
              </a:rPr>
              <a:t>	</a:t>
            </a:r>
            <a:r>
              <a:rPr sz="2050" spc="165" dirty="0">
                <a:latin typeface="Times New Roman"/>
                <a:cs typeface="Times New Roman"/>
              </a:rPr>
              <a:t>0</a:t>
            </a:r>
            <a:r>
              <a:rPr sz="2050" dirty="0">
                <a:latin typeface="Times New Roman"/>
                <a:cs typeface="Times New Roman"/>
              </a:rPr>
              <a:t>	</a:t>
            </a:r>
            <a:r>
              <a:rPr sz="2050" spc="155" dirty="0">
                <a:latin typeface="Times New Roman"/>
                <a:cs typeface="Times New Roman"/>
              </a:rPr>
              <a:t>0</a:t>
            </a:r>
            <a:r>
              <a:rPr sz="2050" dirty="0">
                <a:latin typeface="Times New Roman"/>
                <a:cs typeface="Times New Roman"/>
              </a:rPr>
              <a:t>	</a:t>
            </a:r>
            <a:r>
              <a:rPr sz="2050" spc="165" dirty="0">
                <a:latin typeface="Times New Roman"/>
                <a:cs typeface="Times New Roman"/>
              </a:rPr>
              <a:t>1</a:t>
            </a:r>
            <a:endParaRPr sz="205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645"/>
              </a:spcBef>
              <a:tabLst>
                <a:tab pos="652145" algn="l"/>
                <a:tab pos="1100455" algn="l"/>
                <a:tab pos="1731645" algn="l"/>
              </a:tabLst>
            </a:pPr>
            <a:r>
              <a:rPr sz="3075" spc="172" baseline="-32520" dirty="0">
                <a:latin typeface="Symbol"/>
                <a:cs typeface="Symbol"/>
              </a:rPr>
              <a:t></a:t>
            </a:r>
            <a:r>
              <a:rPr sz="3075" baseline="-32520" dirty="0">
                <a:latin typeface="Times New Roman"/>
                <a:cs typeface="Times New Roman"/>
              </a:rPr>
              <a:t>	</a:t>
            </a:r>
            <a:r>
              <a:rPr sz="2050" spc="165" dirty="0">
                <a:latin typeface="Times New Roman"/>
                <a:cs typeface="Times New Roman"/>
              </a:rPr>
              <a:t>0</a:t>
            </a:r>
            <a:r>
              <a:rPr sz="2050" dirty="0">
                <a:latin typeface="Times New Roman"/>
                <a:cs typeface="Times New Roman"/>
              </a:rPr>
              <a:t>	</a:t>
            </a:r>
            <a:r>
              <a:rPr sz="2050" spc="165" dirty="0">
                <a:latin typeface="Times New Roman"/>
                <a:cs typeface="Times New Roman"/>
              </a:rPr>
              <a:t>0</a:t>
            </a:r>
            <a:r>
              <a:rPr sz="2050" dirty="0">
                <a:latin typeface="Times New Roman"/>
                <a:cs typeface="Times New Roman"/>
              </a:rPr>
              <a:t>	</a:t>
            </a:r>
            <a:r>
              <a:rPr sz="3075" spc="172" baseline="-32520" dirty="0">
                <a:latin typeface="Symbol"/>
                <a:cs typeface="Symbol"/>
              </a:rPr>
              <a:t></a:t>
            </a:r>
            <a:endParaRPr sz="3075" baseline="-32520">
              <a:latin typeface="Symbol"/>
              <a:cs typeface="Symbol"/>
            </a:endParaRPr>
          </a:p>
          <a:p>
            <a:pPr marL="200660">
              <a:lnSpc>
                <a:spcPct val="100000"/>
              </a:lnSpc>
              <a:spcBef>
                <a:spcPts val="645"/>
              </a:spcBef>
              <a:tabLst>
                <a:tab pos="649605" algn="l"/>
                <a:tab pos="1097915" algn="l"/>
                <a:tab pos="1549400" algn="l"/>
              </a:tabLst>
            </a:pPr>
            <a:r>
              <a:rPr sz="2050" spc="165" dirty="0">
                <a:latin typeface="Times New Roman"/>
                <a:cs typeface="Times New Roman"/>
              </a:rPr>
              <a:t>1</a:t>
            </a:r>
            <a:r>
              <a:rPr sz="2050" dirty="0">
                <a:latin typeface="Times New Roman"/>
                <a:cs typeface="Times New Roman"/>
              </a:rPr>
              <a:t>	</a:t>
            </a:r>
            <a:r>
              <a:rPr sz="2050" spc="165" dirty="0">
                <a:latin typeface="Times New Roman"/>
                <a:cs typeface="Times New Roman"/>
              </a:rPr>
              <a:t>1</a:t>
            </a:r>
            <a:r>
              <a:rPr sz="2050" dirty="0">
                <a:latin typeface="Times New Roman"/>
                <a:cs typeface="Times New Roman"/>
              </a:rPr>
              <a:t>	</a:t>
            </a:r>
            <a:r>
              <a:rPr sz="2050" spc="165" dirty="0">
                <a:latin typeface="Times New Roman"/>
                <a:cs typeface="Times New Roman"/>
              </a:rPr>
              <a:t>1</a:t>
            </a:r>
            <a:r>
              <a:rPr sz="2050" dirty="0">
                <a:latin typeface="Times New Roman"/>
                <a:cs typeface="Times New Roman"/>
              </a:rPr>
              <a:t>	</a:t>
            </a:r>
            <a:r>
              <a:rPr sz="2050" spc="165" dirty="0">
                <a:latin typeface="Times New Roman"/>
                <a:cs typeface="Times New Roman"/>
              </a:rPr>
              <a:t>0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47" name="object 30">
            <a:extLst>
              <a:ext uri="{FF2B5EF4-FFF2-40B4-BE49-F238E27FC236}">
                <a16:creationId xmlns:a16="http://schemas.microsoft.com/office/drawing/2014/main" id="{3185C5DC-4C04-08DD-6FA6-BB3E05EEB1A0}"/>
              </a:ext>
            </a:extLst>
          </p:cNvPr>
          <p:cNvSpPr txBox="1"/>
          <p:nvPr/>
        </p:nvSpPr>
        <p:spPr>
          <a:xfrm>
            <a:off x="6472831" y="5308754"/>
            <a:ext cx="690880" cy="3409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2050" i="1" spc="260" dirty="0">
                <a:latin typeface="Times New Roman"/>
                <a:cs typeface="Times New Roman"/>
              </a:rPr>
              <a:t>A</a:t>
            </a:r>
            <a:r>
              <a:rPr sz="2050" i="1" spc="-15" dirty="0">
                <a:latin typeface="Times New Roman"/>
                <a:cs typeface="Times New Roman"/>
              </a:rPr>
              <a:t> </a:t>
            </a:r>
            <a:r>
              <a:rPr sz="2050" spc="235" dirty="0">
                <a:latin typeface="Symbol"/>
                <a:cs typeface="Symbol"/>
              </a:rPr>
              <a:t></a:t>
            </a:r>
            <a:r>
              <a:rPr sz="2050" spc="-15" dirty="0">
                <a:latin typeface="Times New Roman"/>
                <a:cs typeface="Times New Roman"/>
              </a:rPr>
              <a:t> </a:t>
            </a:r>
            <a:r>
              <a:rPr sz="3075" spc="172" baseline="31165" dirty="0">
                <a:latin typeface="Symbol"/>
                <a:cs typeface="Symbol"/>
              </a:rPr>
              <a:t></a:t>
            </a:r>
            <a:endParaRPr sz="3075" baseline="31165">
              <a:latin typeface="Symbol"/>
              <a:cs typeface="Symbol"/>
            </a:endParaRPr>
          </a:p>
        </p:txBody>
      </p:sp>
      <p:sp>
        <p:nvSpPr>
          <p:cNvPr id="48" name="object 31">
            <a:extLst>
              <a:ext uri="{FF2B5EF4-FFF2-40B4-BE49-F238E27FC236}">
                <a16:creationId xmlns:a16="http://schemas.microsoft.com/office/drawing/2014/main" id="{F8877FD3-1E4B-4DA0-55D9-92F639D4A53F}"/>
              </a:ext>
            </a:extLst>
          </p:cNvPr>
          <p:cNvSpPr txBox="1"/>
          <p:nvPr/>
        </p:nvSpPr>
        <p:spPr>
          <a:xfrm>
            <a:off x="3106864" y="5417178"/>
            <a:ext cx="234696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Cambria Math"/>
                <a:cs typeface="Cambria Math"/>
              </a:rPr>
              <a:t>V</a:t>
            </a:r>
            <a:r>
              <a:rPr sz="3200" dirty="0">
                <a:latin typeface="Arial MT"/>
                <a:cs typeface="Arial MT"/>
              </a:rPr>
              <a:t>: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{1,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2,</a:t>
            </a:r>
            <a:r>
              <a:rPr sz="3200" spc="-1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3,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spc="-25" dirty="0">
                <a:latin typeface="Arial MT"/>
                <a:cs typeface="Arial MT"/>
              </a:rPr>
              <a:t>4}</a:t>
            </a:r>
            <a:endParaRPr sz="3200">
              <a:latin typeface="Arial MT"/>
              <a:cs typeface="Arial M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文本框 33">
                <a:extLst>
                  <a:ext uri="{FF2B5EF4-FFF2-40B4-BE49-F238E27FC236}">
                    <a16:creationId xmlns:a16="http://schemas.microsoft.com/office/drawing/2014/main" id="{026DFBEC-1A85-D303-1ABA-0969F57E8536}"/>
                  </a:ext>
                </a:extLst>
              </p:cNvPr>
              <p:cNvSpPr txBox="1"/>
              <p:nvPr/>
            </p:nvSpPr>
            <p:spPr>
              <a:xfrm>
                <a:off x="830048" y="828293"/>
                <a:ext cx="11105278" cy="324781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r>
                  <a:rPr lang="zh-CN" altLang="en-US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假设</a:t>
                </a:r>
                <a:r>
                  <a:rPr lang="zh-CN" altLang="en-US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：假设我们有一个（无向）图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𝑮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SG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</a:t>
                </a:r>
                <a:endParaRPr lang="en-SG" altLang="zh-CN" sz="2800" b="1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𝑽</m:t>
                    </m:r>
                  </m:oMath>
                </a14:m>
                <a:r>
                  <a:rPr lang="zh-CN" altLang="en-US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是节点集合</a:t>
                </a:r>
                <a:endParaRPr lang="en-SG" altLang="zh-CN" sz="2800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zh-CN" altLang="en-US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是链接矩阵（假设为二值矩阵）</a:t>
                </a: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800" dirty="0">
                    <a:solidFill>
                      <a:srgbClr val="0070C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为简化起见：不使用节点特征或其他附加信息</a:t>
                </a:r>
                <a:endParaRPr lang="en-US" altLang="zh-CN" sz="2800" b="1" i="1" dirty="0">
                  <a:solidFill>
                    <a:srgbClr val="0070C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endParaRPr lang="zh-CN" altLang="en-US" sz="2800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</p:txBody>
          </p:sp>
        </mc:Choice>
        <mc:Fallback xmlns="">
          <p:sp>
            <p:nvSpPr>
              <p:cNvPr id="49" name="文本框 33">
                <a:extLst>
                  <a:ext uri="{FF2B5EF4-FFF2-40B4-BE49-F238E27FC236}">
                    <a16:creationId xmlns:a16="http://schemas.microsoft.com/office/drawing/2014/main" id="{026DFBEC-1A85-D303-1ABA-0969F57E85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48" y="828293"/>
                <a:ext cx="11105278" cy="3247812"/>
              </a:xfrm>
              <a:prstGeom prst="rect">
                <a:avLst/>
              </a:prstGeom>
              <a:blipFill>
                <a:blip r:embed="rId7"/>
                <a:stretch>
                  <a:fillRect l="-1029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703816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3A068-78F3-1A06-4302-FBDB09D56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F7039CFA-C1E1-D411-2598-AFE835F8D1D3}"/>
              </a:ext>
            </a:extLst>
          </p:cNvPr>
          <p:cNvSpPr txBox="1"/>
          <p:nvPr/>
        </p:nvSpPr>
        <p:spPr>
          <a:xfrm>
            <a:off x="350439" y="12041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节点嵌入</a:t>
            </a:r>
          </a:p>
        </p:txBody>
      </p:sp>
      <p:sp>
        <p:nvSpPr>
          <p:cNvPr id="49" name="文本框 33">
            <a:extLst>
              <a:ext uri="{FF2B5EF4-FFF2-40B4-BE49-F238E27FC236}">
                <a16:creationId xmlns:a16="http://schemas.microsoft.com/office/drawing/2014/main" id="{3A00F31D-EBE3-5F0D-57F9-D405079EFD4B}"/>
              </a:ext>
            </a:extLst>
          </p:cNvPr>
          <p:cNvSpPr txBox="1"/>
          <p:nvPr/>
        </p:nvSpPr>
        <p:spPr>
          <a:xfrm>
            <a:off x="830048" y="828293"/>
            <a:ext cx="11105278" cy="13088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目标</a:t>
            </a: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：目标是对节点进行编码，使得</a:t>
            </a:r>
            <a:r>
              <a:rPr lang="zh-CN" altLang="en-US" sz="28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嵌入空间中的相似性</a:t>
            </a: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（例如点积）能够近似反映</a:t>
            </a:r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图中的相似性</a:t>
            </a:r>
            <a:endParaRPr lang="zh-CN" altLang="en-US" sz="28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302C29D4-CD82-675F-7371-8C7AB325059D}"/>
              </a:ext>
            </a:extLst>
          </p:cNvPr>
          <p:cNvPicPr/>
          <p:nvPr/>
        </p:nvPicPr>
        <p:blipFill>
          <a:blip r:embed="rId3" cstate="print"/>
          <a:srcRect b="12694"/>
          <a:stretch/>
        </p:blipFill>
        <p:spPr>
          <a:xfrm>
            <a:off x="1887310" y="2452200"/>
            <a:ext cx="8990754" cy="3395148"/>
          </a:xfrm>
          <a:prstGeom prst="rect">
            <a:avLst/>
          </a:prstGeom>
        </p:spPr>
      </p:pic>
      <p:sp>
        <p:nvSpPr>
          <p:cNvPr id="5" name="object 10">
            <a:extLst>
              <a:ext uri="{FF2B5EF4-FFF2-40B4-BE49-F238E27FC236}">
                <a16:creationId xmlns:a16="http://schemas.microsoft.com/office/drawing/2014/main" id="{9BEB546C-9B6A-44EF-DB6E-8ACE8B967C05}"/>
              </a:ext>
            </a:extLst>
          </p:cNvPr>
          <p:cNvSpPr txBox="1"/>
          <p:nvPr/>
        </p:nvSpPr>
        <p:spPr>
          <a:xfrm>
            <a:off x="2923723" y="5847347"/>
            <a:ext cx="113093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800" spc="-1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图</a:t>
            </a:r>
            <a:endParaRPr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6" name="object 10">
            <a:extLst>
              <a:ext uri="{FF2B5EF4-FFF2-40B4-BE49-F238E27FC236}">
                <a16:creationId xmlns:a16="http://schemas.microsoft.com/office/drawing/2014/main" id="{5DACB8FA-0070-927C-36B5-678F28F78C6D}"/>
              </a:ext>
            </a:extLst>
          </p:cNvPr>
          <p:cNvSpPr txBox="1"/>
          <p:nvPr/>
        </p:nvSpPr>
        <p:spPr>
          <a:xfrm>
            <a:off x="8102960" y="5847347"/>
            <a:ext cx="220173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800" spc="-1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嵌入空间</a:t>
            </a:r>
            <a:endParaRPr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50060955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27799-9C28-8D5F-10FC-FCE33575A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F0356CFD-9B8E-A5FD-7630-097877A4073D}"/>
              </a:ext>
            </a:extLst>
          </p:cNvPr>
          <p:cNvSpPr txBox="1"/>
          <p:nvPr/>
        </p:nvSpPr>
        <p:spPr>
          <a:xfrm>
            <a:off x="350439" y="12041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节点嵌入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文本框 33">
                <a:extLst>
                  <a:ext uri="{FF2B5EF4-FFF2-40B4-BE49-F238E27FC236}">
                    <a16:creationId xmlns:a16="http://schemas.microsoft.com/office/drawing/2014/main" id="{D4E63F87-6CB5-773F-D8F9-526D22E41770}"/>
                  </a:ext>
                </a:extLst>
              </p:cNvPr>
              <p:cNvSpPr txBox="1"/>
              <p:nvPr/>
            </p:nvSpPr>
            <p:spPr>
              <a:xfrm>
                <a:off x="830048" y="828293"/>
                <a:ext cx="11105278" cy="68089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r>
                  <a:rPr lang="zh-CN" altLang="en-US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目标</a:t>
                </a:r>
                <a:r>
                  <a:rPr lang="zh-CN" altLang="en-US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</a:t>
                </a:r>
                <a:r>
                  <a:rPr lang="en-US" altLang="zh-CN" sz="2800" b="1" dirty="0"/>
                  <a:t> </a:t>
                </a:r>
                <a14:m>
                  <m:oMath xmlns:m="http://schemas.openxmlformats.org/officeDocument/2006/math">
                    <m:r>
                      <a:rPr lang="en-US" altLang="zh-CN" sz="2800" b="1" i="0" smtClean="0">
                        <a:latin typeface="Cambria Math" panose="02040503050406030204" pitchFamily="18" charset="0"/>
                      </a:rPr>
                      <m:t>𝐬𝐢𝐦𝐢𝐥𝐚𝐫𝐢𝐭𝐲</m:t>
                    </m:r>
                    <m:d>
                      <m:d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  <m:r>
                          <a:rPr lang="en-US" altLang="zh-CN" sz="2800" b="1" i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800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</m:d>
                    <m:r>
                      <a:rPr lang="zh-CN" altLang="en-US" sz="2800" b="1" i="0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zh-CN" altLang="en-U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sSubSup>
                      <m:sSubSup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sub>
                      <m:sup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𝑻</m:t>
                        </m:r>
                      </m:sup>
                    </m:sSubSup>
                    <m:sSub>
                      <m:sSub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𝒖</m:t>
                        </m:r>
                      </m:sub>
                    </m:sSub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zh-CN" altLang="en-US" sz="2800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</p:txBody>
          </p:sp>
        </mc:Choice>
        <mc:Fallback xmlns="">
          <p:sp>
            <p:nvSpPr>
              <p:cNvPr id="49" name="文本框 33">
                <a:extLst>
                  <a:ext uri="{FF2B5EF4-FFF2-40B4-BE49-F238E27FC236}">
                    <a16:creationId xmlns:a16="http://schemas.microsoft.com/office/drawing/2014/main" id="{D4E63F87-6CB5-773F-D8F9-526D22E417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48" y="828293"/>
                <a:ext cx="11105278" cy="680892"/>
              </a:xfrm>
              <a:prstGeom prst="rect">
                <a:avLst/>
              </a:prstGeom>
              <a:blipFill>
                <a:blip r:embed="rId3"/>
                <a:stretch>
                  <a:fillRect l="-1029" b="-21818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object 4">
            <a:extLst>
              <a:ext uri="{FF2B5EF4-FFF2-40B4-BE49-F238E27FC236}">
                <a16:creationId xmlns:a16="http://schemas.microsoft.com/office/drawing/2014/main" id="{F9F628AB-635A-71A0-3341-AB3234FE732D}"/>
              </a:ext>
            </a:extLst>
          </p:cNvPr>
          <p:cNvPicPr/>
          <p:nvPr/>
        </p:nvPicPr>
        <p:blipFill>
          <a:blip r:embed="rId4" cstate="print"/>
          <a:srcRect b="12694"/>
          <a:stretch/>
        </p:blipFill>
        <p:spPr>
          <a:xfrm>
            <a:off x="1887310" y="2452200"/>
            <a:ext cx="8990754" cy="3395148"/>
          </a:xfrm>
          <a:prstGeom prst="rect">
            <a:avLst/>
          </a:prstGeom>
        </p:spPr>
      </p:pic>
      <p:sp>
        <p:nvSpPr>
          <p:cNvPr id="5" name="object 10">
            <a:extLst>
              <a:ext uri="{FF2B5EF4-FFF2-40B4-BE49-F238E27FC236}">
                <a16:creationId xmlns:a16="http://schemas.microsoft.com/office/drawing/2014/main" id="{A414294E-DE1F-257F-8218-1580D07C8BB5}"/>
              </a:ext>
            </a:extLst>
          </p:cNvPr>
          <p:cNvSpPr txBox="1"/>
          <p:nvPr/>
        </p:nvSpPr>
        <p:spPr>
          <a:xfrm>
            <a:off x="2923723" y="5847347"/>
            <a:ext cx="113093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800" spc="-1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图</a:t>
            </a:r>
            <a:endParaRPr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6" name="object 10">
            <a:extLst>
              <a:ext uri="{FF2B5EF4-FFF2-40B4-BE49-F238E27FC236}">
                <a16:creationId xmlns:a16="http://schemas.microsoft.com/office/drawing/2014/main" id="{6E7C65CE-E9F1-09F6-23B5-894B7FA49A6D}"/>
              </a:ext>
            </a:extLst>
          </p:cNvPr>
          <p:cNvSpPr txBox="1"/>
          <p:nvPr/>
        </p:nvSpPr>
        <p:spPr>
          <a:xfrm>
            <a:off x="8102960" y="5847347"/>
            <a:ext cx="220173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800" spc="-1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嵌入空间</a:t>
            </a:r>
            <a:endParaRPr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id="{1C1193C8-764E-1D09-0F2D-FAEBAE1B2191}"/>
              </a:ext>
            </a:extLst>
          </p:cNvPr>
          <p:cNvSpPr/>
          <p:nvPr/>
        </p:nvSpPr>
        <p:spPr>
          <a:xfrm>
            <a:off x="3783324" y="2729524"/>
            <a:ext cx="3342640" cy="541655"/>
          </a:xfrm>
          <a:custGeom>
            <a:avLst/>
            <a:gdLst/>
            <a:ahLst/>
            <a:cxnLst/>
            <a:rect l="l" t="t" r="r" b="b"/>
            <a:pathLst>
              <a:path w="3342640" h="541655">
                <a:moveTo>
                  <a:pt x="3318456" y="0"/>
                </a:moveTo>
                <a:lnTo>
                  <a:pt x="24000" y="0"/>
                </a:lnTo>
                <a:lnTo>
                  <a:pt x="14658" y="1886"/>
                </a:lnTo>
                <a:lnTo>
                  <a:pt x="7029" y="7029"/>
                </a:lnTo>
                <a:lnTo>
                  <a:pt x="1886" y="14658"/>
                </a:lnTo>
                <a:lnTo>
                  <a:pt x="0" y="24000"/>
                </a:lnTo>
                <a:lnTo>
                  <a:pt x="0" y="517097"/>
                </a:lnTo>
                <a:lnTo>
                  <a:pt x="1886" y="526439"/>
                </a:lnTo>
                <a:lnTo>
                  <a:pt x="7029" y="534067"/>
                </a:lnTo>
                <a:lnTo>
                  <a:pt x="14658" y="539211"/>
                </a:lnTo>
                <a:lnTo>
                  <a:pt x="24000" y="541097"/>
                </a:lnTo>
                <a:lnTo>
                  <a:pt x="3318456" y="541097"/>
                </a:lnTo>
                <a:lnTo>
                  <a:pt x="3327798" y="539211"/>
                </a:lnTo>
                <a:lnTo>
                  <a:pt x="3335426" y="534067"/>
                </a:lnTo>
                <a:lnTo>
                  <a:pt x="3340569" y="526439"/>
                </a:lnTo>
                <a:lnTo>
                  <a:pt x="3342455" y="517097"/>
                </a:lnTo>
                <a:lnTo>
                  <a:pt x="3342455" y="512297"/>
                </a:lnTo>
                <a:lnTo>
                  <a:pt x="28799" y="512297"/>
                </a:lnTo>
                <a:lnTo>
                  <a:pt x="28799" y="28799"/>
                </a:lnTo>
                <a:lnTo>
                  <a:pt x="3342455" y="28799"/>
                </a:lnTo>
                <a:lnTo>
                  <a:pt x="3342455" y="24000"/>
                </a:lnTo>
                <a:lnTo>
                  <a:pt x="3340569" y="14658"/>
                </a:lnTo>
                <a:lnTo>
                  <a:pt x="3335426" y="7029"/>
                </a:lnTo>
                <a:lnTo>
                  <a:pt x="3327798" y="1886"/>
                </a:lnTo>
                <a:lnTo>
                  <a:pt x="3318456" y="0"/>
                </a:lnTo>
                <a:close/>
              </a:path>
              <a:path w="3342640" h="541655">
                <a:moveTo>
                  <a:pt x="3342455" y="28799"/>
                </a:moveTo>
                <a:lnTo>
                  <a:pt x="3313656" y="28799"/>
                </a:lnTo>
                <a:lnTo>
                  <a:pt x="3313656" y="512297"/>
                </a:lnTo>
                <a:lnTo>
                  <a:pt x="3342455" y="512297"/>
                </a:lnTo>
                <a:lnTo>
                  <a:pt x="3342455" y="28799"/>
                </a:lnTo>
                <a:close/>
              </a:path>
              <a:path w="3342640" h="541655">
                <a:moveTo>
                  <a:pt x="3304056" y="38399"/>
                </a:moveTo>
                <a:lnTo>
                  <a:pt x="38399" y="38399"/>
                </a:lnTo>
                <a:lnTo>
                  <a:pt x="38399" y="502696"/>
                </a:lnTo>
                <a:lnTo>
                  <a:pt x="3304056" y="502696"/>
                </a:lnTo>
                <a:lnTo>
                  <a:pt x="3304056" y="493096"/>
                </a:lnTo>
                <a:lnTo>
                  <a:pt x="48000" y="493096"/>
                </a:lnTo>
                <a:lnTo>
                  <a:pt x="48000" y="47999"/>
                </a:lnTo>
                <a:lnTo>
                  <a:pt x="3304056" y="47999"/>
                </a:lnTo>
                <a:lnTo>
                  <a:pt x="3304056" y="38399"/>
                </a:lnTo>
                <a:close/>
              </a:path>
              <a:path w="3342640" h="541655">
                <a:moveTo>
                  <a:pt x="3304056" y="47999"/>
                </a:moveTo>
                <a:lnTo>
                  <a:pt x="3294456" y="47999"/>
                </a:lnTo>
                <a:lnTo>
                  <a:pt x="3294456" y="493096"/>
                </a:lnTo>
                <a:lnTo>
                  <a:pt x="3304056" y="493096"/>
                </a:lnTo>
                <a:lnTo>
                  <a:pt x="3304056" y="479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54CD4F0F-993C-9313-D563-6D445235CAA9}"/>
              </a:ext>
            </a:extLst>
          </p:cNvPr>
          <p:cNvSpPr/>
          <p:nvPr/>
        </p:nvSpPr>
        <p:spPr>
          <a:xfrm>
            <a:off x="5841118" y="3512721"/>
            <a:ext cx="1250950" cy="422909"/>
          </a:xfrm>
          <a:custGeom>
            <a:avLst/>
            <a:gdLst/>
            <a:ahLst/>
            <a:cxnLst/>
            <a:rect l="l" t="t" r="r" b="b"/>
            <a:pathLst>
              <a:path w="1250950" h="422910">
                <a:moveTo>
                  <a:pt x="1250842" y="0"/>
                </a:moveTo>
                <a:lnTo>
                  <a:pt x="0" y="0"/>
                </a:lnTo>
                <a:lnTo>
                  <a:pt x="0" y="422494"/>
                </a:lnTo>
                <a:lnTo>
                  <a:pt x="1250842" y="422494"/>
                </a:lnTo>
                <a:lnTo>
                  <a:pt x="1250842" y="0"/>
                </a:lnTo>
                <a:close/>
              </a:path>
            </a:pathLst>
          </a:custGeom>
          <a:solidFill>
            <a:srgbClr val="E66C7D">
              <a:alpha val="309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1D8213C1-DDF2-ECCF-A765-BDDB5CD57597}"/>
              </a:ext>
            </a:extLst>
          </p:cNvPr>
          <p:cNvSpPr/>
          <p:nvPr/>
        </p:nvSpPr>
        <p:spPr>
          <a:xfrm>
            <a:off x="2402672" y="1010652"/>
            <a:ext cx="2689225" cy="1200006"/>
          </a:xfrm>
          <a:custGeom>
            <a:avLst/>
            <a:gdLst/>
            <a:ahLst/>
            <a:cxnLst/>
            <a:rect l="l" t="t" r="r" b="b"/>
            <a:pathLst>
              <a:path w="2689225" h="765810">
                <a:moveTo>
                  <a:pt x="2688879" y="0"/>
                </a:moveTo>
                <a:lnTo>
                  <a:pt x="0" y="0"/>
                </a:lnTo>
                <a:lnTo>
                  <a:pt x="0" y="765743"/>
                </a:lnTo>
                <a:lnTo>
                  <a:pt x="2688879" y="765743"/>
                </a:lnTo>
                <a:lnTo>
                  <a:pt x="2688879" y="0"/>
                </a:lnTo>
                <a:close/>
              </a:path>
            </a:pathLst>
          </a:custGeom>
          <a:solidFill>
            <a:srgbClr val="6BB76D">
              <a:alpha val="309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6070D825-55F5-B1DC-6A1E-CC2B8A788F79}"/>
              </a:ext>
            </a:extLst>
          </p:cNvPr>
          <p:cNvSpPr/>
          <p:nvPr/>
        </p:nvSpPr>
        <p:spPr>
          <a:xfrm>
            <a:off x="5850937" y="5369049"/>
            <a:ext cx="1250950" cy="422909"/>
          </a:xfrm>
          <a:custGeom>
            <a:avLst/>
            <a:gdLst/>
            <a:ahLst/>
            <a:cxnLst/>
            <a:rect l="l" t="t" r="r" b="b"/>
            <a:pathLst>
              <a:path w="1250950" h="422910">
                <a:moveTo>
                  <a:pt x="1250843" y="0"/>
                </a:moveTo>
                <a:lnTo>
                  <a:pt x="0" y="0"/>
                </a:lnTo>
                <a:lnTo>
                  <a:pt x="0" y="422495"/>
                </a:lnTo>
                <a:lnTo>
                  <a:pt x="1250843" y="422495"/>
                </a:lnTo>
                <a:lnTo>
                  <a:pt x="1250843" y="0"/>
                </a:lnTo>
                <a:close/>
              </a:path>
            </a:pathLst>
          </a:custGeom>
          <a:solidFill>
            <a:srgbClr val="E66C7D">
              <a:alpha val="309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DB28C4ED-EFAF-D339-EF5D-5DBC55F7AD2E}"/>
              </a:ext>
            </a:extLst>
          </p:cNvPr>
          <p:cNvSpPr txBox="1"/>
          <p:nvPr/>
        </p:nvSpPr>
        <p:spPr>
          <a:xfrm>
            <a:off x="4067581" y="2700374"/>
            <a:ext cx="2785745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5"/>
              </a:spcBef>
            </a:pPr>
            <a:r>
              <a:rPr lang="en-SG" sz="3100" dirty="0" err="1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需要定义</a:t>
            </a:r>
            <a:r>
              <a:rPr lang="zh-CN" altLang="en-US" sz="31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！</a:t>
            </a:r>
            <a:endParaRPr sz="3100" dirty="0"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14" name="object 10">
            <a:extLst>
              <a:ext uri="{FF2B5EF4-FFF2-40B4-BE49-F238E27FC236}">
                <a16:creationId xmlns:a16="http://schemas.microsoft.com/office/drawing/2014/main" id="{CEF2F436-5328-D14E-848E-8060DF77CFCA}"/>
              </a:ext>
            </a:extLst>
          </p:cNvPr>
          <p:cNvSpPr txBox="1"/>
          <p:nvPr/>
        </p:nvSpPr>
        <p:spPr>
          <a:xfrm>
            <a:off x="2271973" y="1533874"/>
            <a:ext cx="3022701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800" spc="-1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图上相似度</a:t>
            </a:r>
            <a:endParaRPr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15" name="object 10">
            <a:extLst>
              <a:ext uri="{FF2B5EF4-FFF2-40B4-BE49-F238E27FC236}">
                <a16:creationId xmlns:a16="http://schemas.microsoft.com/office/drawing/2014/main" id="{B61007C0-3A87-D70A-82A0-CDD4AAE434E4}"/>
              </a:ext>
            </a:extLst>
          </p:cNvPr>
          <p:cNvSpPr txBox="1"/>
          <p:nvPr/>
        </p:nvSpPr>
        <p:spPr>
          <a:xfrm>
            <a:off x="5454644" y="1533874"/>
            <a:ext cx="3022701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800" spc="-1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嵌入空间相似度</a:t>
            </a:r>
            <a:endParaRPr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FF3B1CF-9E28-EE18-3361-B1F0193CE98B}"/>
              </a:ext>
            </a:extLst>
          </p:cNvPr>
          <p:cNvCxnSpPr/>
          <p:nvPr/>
        </p:nvCxnSpPr>
        <p:spPr>
          <a:xfrm flipH="1" flipV="1">
            <a:off x="4692316" y="2210658"/>
            <a:ext cx="399581" cy="489716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D962951-B6D0-B85E-894F-711C9FBD3247}"/>
              </a:ext>
            </a:extLst>
          </p:cNvPr>
          <p:cNvCxnSpPr>
            <a:cxnSpLocks/>
          </p:cNvCxnSpPr>
          <p:nvPr/>
        </p:nvCxnSpPr>
        <p:spPr>
          <a:xfrm>
            <a:off x="5841118" y="3271179"/>
            <a:ext cx="254882" cy="241542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B4B994B-9006-6B00-3FE3-D3C877AC04A9}"/>
              </a:ext>
            </a:extLst>
          </p:cNvPr>
          <p:cNvCxnSpPr>
            <a:cxnSpLocks/>
          </p:cNvCxnSpPr>
          <p:nvPr/>
        </p:nvCxnSpPr>
        <p:spPr>
          <a:xfrm>
            <a:off x="5454644" y="3271179"/>
            <a:ext cx="396293" cy="2052947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4537335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80A27-05D0-64B9-8C30-DA53C78F0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88196A4F-63F9-F56E-6765-76CC594CD5A5}"/>
              </a:ext>
            </a:extLst>
          </p:cNvPr>
          <p:cNvSpPr txBox="1"/>
          <p:nvPr/>
        </p:nvSpPr>
        <p:spPr>
          <a:xfrm>
            <a:off x="350439" y="120418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节点嵌入的学习</a:t>
            </a:r>
          </a:p>
        </p:txBody>
      </p:sp>
      <p:sp>
        <p:nvSpPr>
          <p:cNvPr id="49" name="文本框 33">
            <a:extLst>
              <a:ext uri="{FF2B5EF4-FFF2-40B4-BE49-F238E27FC236}">
                <a16:creationId xmlns:a16="http://schemas.microsoft.com/office/drawing/2014/main" id="{D550C07B-78F5-2F93-0AF1-B63C8F2AD976}"/>
              </a:ext>
            </a:extLst>
          </p:cNvPr>
          <p:cNvSpPr txBox="1"/>
          <p:nvPr/>
        </p:nvSpPr>
        <p:spPr>
          <a:xfrm>
            <a:off x="830048" y="828293"/>
            <a:ext cx="11105278" cy="3247812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514350" indent="-514350">
              <a:buFont typeface="+mj-lt"/>
              <a:buAutoNum type="arabicPeriod"/>
            </a:pPr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编码器</a:t>
            </a:r>
            <a:r>
              <a:rPr lang="en-US" altLang="zh-CN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Encoder</a:t>
            </a: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将节点映射到嵌入表示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514350" indent="-514350">
              <a:buFont typeface="+mj-lt"/>
              <a:buAutoNum type="arabicPeriod"/>
            </a:pP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定义一个节点</a:t>
            </a:r>
            <a:r>
              <a:rPr lang="zh-CN" altLang="en-US" sz="28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相似性函数</a:t>
            </a: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（即，度量图中的相似性）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sz="2800" b="1" dirty="0">
                <a:solidFill>
                  <a:srgbClr val="00B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解码器</a:t>
            </a:r>
            <a:r>
              <a:rPr lang="en-US" altLang="zh-CN" sz="2800" b="1" dirty="0">
                <a:solidFill>
                  <a:srgbClr val="00B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Decoder</a:t>
            </a: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从嵌入中恢复相似性得分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优化编码器的参数，使得：</a:t>
            </a: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72459A46-6F32-7BF5-5029-39807585E333}"/>
              </a:ext>
            </a:extLst>
          </p:cNvPr>
          <p:cNvSpPr txBox="1"/>
          <p:nvPr/>
        </p:nvSpPr>
        <p:spPr>
          <a:xfrm>
            <a:off x="2786612" y="4934378"/>
            <a:ext cx="3022701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800" spc="-1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图上相似度</a:t>
            </a:r>
            <a:endParaRPr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9592DC70-4665-8A10-0094-E7D50AF51778}"/>
              </a:ext>
            </a:extLst>
          </p:cNvPr>
          <p:cNvSpPr txBox="1"/>
          <p:nvPr/>
        </p:nvSpPr>
        <p:spPr>
          <a:xfrm>
            <a:off x="7609908" y="4934378"/>
            <a:ext cx="3022701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800" spc="-1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嵌入空间相似度</a:t>
            </a:r>
            <a:endParaRPr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33">
                <a:extLst>
                  <a:ext uri="{FF2B5EF4-FFF2-40B4-BE49-F238E27FC236}">
                    <a16:creationId xmlns:a16="http://schemas.microsoft.com/office/drawing/2014/main" id="{BB28D44F-5696-6597-6201-548A5F353CA8}"/>
                  </a:ext>
                </a:extLst>
              </p:cNvPr>
              <p:cNvSpPr txBox="1"/>
              <p:nvPr/>
            </p:nvSpPr>
            <p:spPr>
              <a:xfrm>
                <a:off x="350439" y="1483659"/>
                <a:ext cx="11105278" cy="763029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b="1" i="0" smtClean="0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</m:d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𝒛</m:t>
                          </m:r>
                        </m:e>
                        <m:sub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𝒗</m:t>
                          </m:r>
                        </m:sub>
                      </m:sSub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</m:e>
                        <m:sup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𝒅</m:t>
                          </m:r>
                        </m:sup>
                      </m:sSup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zh-CN" altLang="en-US" sz="2800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</p:txBody>
          </p:sp>
        </mc:Choice>
        <mc:Fallback xmlns="">
          <p:sp>
            <p:nvSpPr>
              <p:cNvPr id="13" name="文本框 33">
                <a:extLst>
                  <a:ext uri="{FF2B5EF4-FFF2-40B4-BE49-F238E27FC236}">
                    <a16:creationId xmlns:a16="http://schemas.microsoft.com/office/drawing/2014/main" id="{BB28D44F-5696-6597-6201-548A5F353C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439" y="1483659"/>
                <a:ext cx="11105278" cy="763029"/>
              </a:xfrm>
              <a:prstGeom prst="rect">
                <a:avLst/>
              </a:prstGeom>
              <a:blipFill>
                <a:blip r:embed="rId3"/>
                <a:stretch>
                  <a:fillRect b="-3226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33">
                <a:extLst>
                  <a:ext uri="{FF2B5EF4-FFF2-40B4-BE49-F238E27FC236}">
                    <a16:creationId xmlns:a16="http://schemas.microsoft.com/office/drawing/2014/main" id="{E8C65DC9-4B3F-9E6C-B18E-6EB9BFC11802}"/>
                  </a:ext>
                </a:extLst>
              </p:cNvPr>
              <p:cNvSpPr txBox="1"/>
              <p:nvPr/>
            </p:nvSpPr>
            <p:spPr>
              <a:xfrm>
                <a:off x="543361" y="4260760"/>
                <a:ext cx="11105278" cy="750205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1" i="0" smtClean="0">
                          <a:latin typeface="Cambria Math" panose="02040503050406030204" pitchFamily="18" charset="0"/>
                        </a:rPr>
                        <m:t>𝐬𝐢𝐦𝐢𝐥𝐚𝐫𝐢𝐭𝐲</m:t>
                      </m:r>
                      <m:d>
                        <m:d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  <m:r>
                            <a:rPr lang="en-US" altLang="zh-CN" sz="2800" b="1" i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800" b="1" i="0" smtClean="0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</m:d>
                      <m:r>
                        <a:rPr lang="zh-CN" altLang="en-US" sz="2800" b="1" i="0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zh-CN" alt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𝒖</m:t>
                              </m:r>
                            </m:sub>
                          </m:sSub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𝒗</m:t>
                              </m:r>
                            </m:sub>
                          </m:sSub>
                        </m:e>
                      </m:d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zh-CN" alt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𝒛</m:t>
                          </m:r>
                        </m:e>
                        <m:sub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𝒗</m:t>
                          </m:r>
                        </m:sub>
                        <m:sup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</m:t>
                          </m:r>
                        </m:sup>
                      </m:sSubSup>
                      <m:sSub>
                        <m:sSub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𝒛</m:t>
                          </m:r>
                        </m:e>
                        <m:sub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𝒖</m:t>
                          </m:r>
                        </m:sub>
                      </m:sSub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zh-CN" altLang="en-US" sz="2800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</p:txBody>
          </p:sp>
        </mc:Choice>
        <mc:Fallback xmlns="">
          <p:sp>
            <p:nvSpPr>
              <p:cNvPr id="16" name="文本框 33">
                <a:extLst>
                  <a:ext uri="{FF2B5EF4-FFF2-40B4-BE49-F238E27FC236}">
                    <a16:creationId xmlns:a16="http://schemas.microsoft.com/office/drawing/2014/main" id="{E8C65DC9-4B3F-9E6C-B18E-6EB9BFC118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361" y="4260760"/>
                <a:ext cx="11105278" cy="750205"/>
              </a:xfrm>
              <a:prstGeom prst="rect">
                <a:avLst/>
              </a:prstGeom>
              <a:blipFill>
                <a:blip r:embed="rId4"/>
                <a:stretch>
                  <a:fillRect b="-5000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721181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74EDE-14FA-5753-51FC-4C38D9188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47244CD0-2D00-9202-5D99-B96D163AC6ED}"/>
              </a:ext>
            </a:extLst>
          </p:cNvPr>
          <p:cNvSpPr txBox="1"/>
          <p:nvPr/>
        </p:nvSpPr>
        <p:spPr>
          <a:xfrm>
            <a:off x="350439" y="120418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“浅层”编码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文本框 33">
            <a:extLst>
              <a:ext uri="{FF2B5EF4-FFF2-40B4-BE49-F238E27FC236}">
                <a16:creationId xmlns:a16="http://schemas.microsoft.com/office/drawing/2014/main" id="{D39F37C2-338B-02EF-F37C-749602EE94A0}"/>
              </a:ext>
            </a:extLst>
          </p:cNvPr>
          <p:cNvSpPr txBox="1"/>
          <p:nvPr/>
        </p:nvSpPr>
        <p:spPr>
          <a:xfrm>
            <a:off x="830048" y="828293"/>
            <a:ext cx="11105278" cy="2601481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>
              <a:buFont typeface="Wingdings" pitchFamily="2" charset="2"/>
              <a:buChar char="q"/>
            </a:pP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最简单的编码方法：编码器仅是一个嵌入查找表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>
              <a:buFont typeface="Wingdings" pitchFamily="2" charset="2"/>
              <a:buChar char="q"/>
            </a:pP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>
              <a:buFont typeface="Wingdings" pitchFamily="2" charset="2"/>
              <a:buChar char="q"/>
            </a:pP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>
              <a:buFont typeface="Wingdings" pitchFamily="2" charset="2"/>
              <a:buChar char="q"/>
            </a:pP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33">
                <a:extLst>
                  <a:ext uri="{FF2B5EF4-FFF2-40B4-BE49-F238E27FC236}">
                    <a16:creationId xmlns:a16="http://schemas.microsoft.com/office/drawing/2014/main" id="{A97872AA-AE89-D96C-FBC2-8CAB40780FAF}"/>
                  </a:ext>
                </a:extLst>
              </p:cNvPr>
              <p:cNvSpPr txBox="1"/>
              <p:nvPr/>
            </p:nvSpPr>
            <p:spPr>
              <a:xfrm>
                <a:off x="350439" y="1483659"/>
                <a:ext cx="11105278" cy="738664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b="1" i="0" smtClean="0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</m:d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𝒛</m:t>
                          </m:r>
                        </m:e>
                        <m:sub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𝒗</m:t>
                          </m:r>
                        </m:sub>
                      </m:sSub>
                      <m: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𝐙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𝒗</m:t>
                      </m:r>
                    </m:oMath>
                  </m:oMathPara>
                </a14:m>
                <a:endParaRPr lang="zh-CN" altLang="en-US" sz="2800" b="1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</p:txBody>
          </p:sp>
        </mc:Choice>
        <mc:Fallback xmlns="">
          <p:sp>
            <p:nvSpPr>
              <p:cNvPr id="3" name="文本框 33">
                <a:extLst>
                  <a:ext uri="{FF2B5EF4-FFF2-40B4-BE49-F238E27FC236}">
                    <a16:creationId xmlns:a16="http://schemas.microsoft.com/office/drawing/2014/main" id="{A97872AA-AE89-D96C-FBC2-8CAB40780F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439" y="1483659"/>
                <a:ext cx="11105278" cy="73866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33">
                <a:extLst>
                  <a:ext uri="{FF2B5EF4-FFF2-40B4-BE49-F238E27FC236}">
                    <a16:creationId xmlns:a16="http://schemas.microsoft.com/office/drawing/2014/main" id="{A31F3654-EAD3-AF6A-ABEA-2FCDB80C1C8E}"/>
                  </a:ext>
                </a:extLst>
              </p:cNvPr>
              <p:cNvSpPr txBox="1"/>
              <p:nvPr/>
            </p:nvSpPr>
            <p:spPr>
              <a:xfrm>
                <a:off x="543361" y="2897468"/>
                <a:ext cx="4967102" cy="763029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𝒁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</m:e>
                        <m:sup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𝒅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×|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𝑽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</m:sup>
                      </m:sSup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zh-CN" altLang="en-US" sz="2800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</p:txBody>
          </p:sp>
        </mc:Choice>
        <mc:Fallback xmlns="">
          <p:sp>
            <p:nvSpPr>
              <p:cNvPr id="6" name="文本框 33">
                <a:extLst>
                  <a:ext uri="{FF2B5EF4-FFF2-40B4-BE49-F238E27FC236}">
                    <a16:creationId xmlns:a16="http://schemas.microsoft.com/office/drawing/2014/main" id="{A31F3654-EAD3-AF6A-ABEA-2FCDB80C1C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361" y="2897468"/>
                <a:ext cx="4967102" cy="763029"/>
              </a:xfrm>
              <a:prstGeom prst="rect">
                <a:avLst/>
              </a:prstGeom>
              <a:blipFill>
                <a:blip r:embed="rId4"/>
                <a:stretch>
                  <a:fillRect b="-6667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33">
                <a:extLst>
                  <a:ext uri="{FF2B5EF4-FFF2-40B4-BE49-F238E27FC236}">
                    <a16:creationId xmlns:a16="http://schemas.microsoft.com/office/drawing/2014/main" id="{58F14C8D-AF38-B102-ED83-AE0DE35CE0C7}"/>
                  </a:ext>
                </a:extLst>
              </p:cNvPr>
              <p:cNvSpPr txBox="1"/>
              <p:nvPr/>
            </p:nvSpPr>
            <p:spPr>
              <a:xfrm>
                <a:off x="561891" y="4958141"/>
                <a:ext cx="4967102" cy="763029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𝒗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𝕀</m:t>
                          </m:r>
                        </m:e>
                        <m:sup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𝑽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</m:sup>
                      </m:sSup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zh-CN" altLang="en-US" sz="2800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</p:txBody>
          </p:sp>
        </mc:Choice>
        <mc:Fallback xmlns="">
          <p:sp>
            <p:nvSpPr>
              <p:cNvPr id="7" name="文本框 33">
                <a:extLst>
                  <a:ext uri="{FF2B5EF4-FFF2-40B4-BE49-F238E27FC236}">
                    <a16:creationId xmlns:a16="http://schemas.microsoft.com/office/drawing/2014/main" id="{58F14C8D-AF38-B102-ED83-AE0DE35CE0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891" y="4958141"/>
                <a:ext cx="4967102" cy="763029"/>
              </a:xfrm>
              <a:prstGeom prst="rect">
                <a:avLst/>
              </a:prstGeom>
              <a:blipFill>
                <a:blip r:embed="rId5"/>
                <a:stretch>
                  <a:fillRect b="-4918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33">
            <a:extLst>
              <a:ext uri="{FF2B5EF4-FFF2-40B4-BE49-F238E27FC236}">
                <a16:creationId xmlns:a16="http://schemas.microsoft.com/office/drawing/2014/main" id="{97C2FDFE-D2A4-5A0F-DCD1-388E816555E6}"/>
              </a:ext>
            </a:extLst>
          </p:cNvPr>
          <p:cNvSpPr txBox="1"/>
          <p:nvPr/>
        </p:nvSpPr>
        <p:spPr>
          <a:xfrm>
            <a:off x="4150764" y="2624572"/>
            <a:ext cx="6388899" cy="13088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矩阵：每一列是一个节点的嵌入表示（即我们要学习</a:t>
            </a:r>
            <a:r>
              <a:rPr lang="en-US" altLang="zh-CN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/</a:t>
            </a:r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优化的内容）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33">
                <a:extLst>
                  <a:ext uri="{FF2B5EF4-FFF2-40B4-BE49-F238E27FC236}">
                    <a16:creationId xmlns:a16="http://schemas.microsoft.com/office/drawing/2014/main" id="{FADEED51-D55C-69BD-464A-4AFCF2C39FF8}"/>
                  </a:ext>
                </a:extLst>
              </p:cNvPr>
              <p:cNvSpPr txBox="1"/>
              <p:nvPr/>
            </p:nvSpPr>
            <p:spPr>
              <a:xfrm>
                <a:off x="4150763" y="4685246"/>
                <a:ext cx="6388899" cy="130882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pPr marL="0" indent="0">
                  <a:buNone/>
                </a:pPr>
                <a:r>
                  <a:rPr lang="zh-CN" altLang="en-US" sz="2800" b="1" dirty="0">
                    <a:solidFill>
                      <a:srgbClr val="0432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指示向量：除了表示节点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𝒗</m:t>
                    </m:r>
                  </m:oMath>
                </a14:m>
                <a:r>
                  <a:rPr lang="zh-CN" altLang="en-US" sz="2800" b="1" dirty="0">
                    <a:solidFill>
                      <a:srgbClr val="0432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的那一列为 </a:t>
                </a:r>
                <a:r>
                  <a:rPr lang="en-US" altLang="zh-CN" sz="2800" b="1" dirty="0">
                    <a:solidFill>
                      <a:srgbClr val="0432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1 </a:t>
                </a:r>
                <a:r>
                  <a:rPr lang="zh-CN" altLang="en-US" sz="2800" b="1" dirty="0">
                    <a:solidFill>
                      <a:srgbClr val="0432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外，其余全为 </a:t>
                </a:r>
                <a:r>
                  <a:rPr lang="en-US" altLang="zh-CN" sz="2800" b="1" dirty="0">
                    <a:solidFill>
                      <a:srgbClr val="0432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0</a:t>
                </a:r>
                <a:r>
                  <a:rPr lang="zh-CN" altLang="en-US" sz="2800" b="1" dirty="0">
                    <a:solidFill>
                      <a:srgbClr val="0432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。</a:t>
                </a:r>
                <a:endParaRPr lang="en-SG" altLang="zh-CN" sz="2800" b="1" dirty="0">
                  <a:solidFill>
                    <a:srgbClr val="0432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</p:txBody>
          </p:sp>
        </mc:Choice>
        <mc:Fallback xmlns="">
          <p:sp>
            <p:nvSpPr>
              <p:cNvPr id="9" name="文本框 33">
                <a:extLst>
                  <a:ext uri="{FF2B5EF4-FFF2-40B4-BE49-F238E27FC236}">
                    <a16:creationId xmlns:a16="http://schemas.microsoft.com/office/drawing/2014/main" id="{FADEED51-D55C-69BD-464A-4AFCF2C39F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0763" y="4685246"/>
                <a:ext cx="6388899" cy="1308820"/>
              </a:xfrm>
              <a:prstGeom prst="rect">
                <a:avLst/>
              </a:prstGeom>
              <a:blipFill>
                <a:blip r:embed="rId6"/>
                <a:stretch>
                  <a:fillRect l="-1984" r="-2183" b="-12621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4075081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A3DC8-A7B0-8423-0B80-EE7F67067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5D38DE39-615E-8BC1-01ED-E2EBF8CB6E54}"/>
              </a:ext>
            </a:extLst>
          </p:cNvPr>
          <p:cNvSpPr txBox="1"/>
          <p:nvPr/>
        </p:nvSpPr>
        <p:spPr>
          <a:xfrm>
            <a:off x="350439" y="120418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“浅层”编码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文本框 33">
            <a:extLst>
              <a:ext uri="{FF2B5EF4-FFF2-40B4-BE49-F238E27FC236}">
                <a16:creationId xmlns:a16="http://schemas.microsoft.com/office/drawing/2014/main" id="{C135EC2D-D886-0120-F3E2-79D4CA1444B1}"/>
              </a:ext>
            </a:extLst>
          </p:cNvPr>
          <p:cNvSpPr txBox="1"/>
          <p:nvPr/>
        </p:nvSpPr>
        <p:spPr>
          <a:xfrm>
            <a:off x="830048" y="828293"/>
            <a:ext cx="11105278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>
              <a:buFont typeface="Wingdings" pitchFamily="2" charset="2"/>
              <a:buChar char="q"/>
            </a:pP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最简单的编码方法：编码器仅是一个嵌入查找表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8" name="文本框 33">
            <a:extLst>
              <a:ext uri="{FF2B5EF4-FFF2-40B4-BE49-F238E27FC236}">
                <a16:creationId xmlns:a16="http://schemas.microsoft.com/office/drawing/2014/main" id="{48D814E0-120D-2303-25B8-9185FA8A3793}"/>
              </a:ext>
            </a:extLst>
          </p:cNvPr>
          <p:cNvSpPr txBox="1"/>
          <p:nvPr/>
        </p:nvSpPr>
        <p:spPr>
          <a:xfrm>
            <a:off x="2312616" y="4342520"/>
            <a:ext cx="1839308" cy="58105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嵌入矩阵</a:t>
            </a:r>
            <a:endParaRPr lang="en-SG" altLang="zh-CN" sz="24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grpSp>
        <p:nvGrpSpPr>
          <p:cNvPr id="2" name="object 4">
            <a:extLst>
              <a:ext uri="{FF2B5EF4-FFF2-40B4-BE49-F238E27FC236}">
                <a16:creationId xmlns:a16="http://schemas.microsoft.com/office/drawing/2014/main" id="{A5F03A3B-AB39-9565-886D-E422A9C1286A}"/>
              </a:ext>
            </a:extLst>
          </p:cNvPr>
          <p:cNvGrpSpPr/>
          <p:nvPr/>
        </p:nvGrpSpPr>
        <p:grpSpPr>
          <a:xfrm>
            <a:off x="4288167" y="3055903"/>
            <a:ext cx="4266565" cy="2095500"/>
            <a:chOff x="2146546" y="3368724"/>
            <a:chExt cx="4266565" cy="2095500"/>
          </a:xfrm>
        </p:grpSpPr>
        <p:sp>
          <p:nvSpPr>
            <p:cNvPr id="4" name="object 5">
              <a:extLst>
                <a:ext uri="{FF2B5EF4-FFF2-40B4-BE49-F238E27FC236}">
                  <a16:creationId xmlns:a16="http://schemas.microsoft.com/office/drawing/2014/main" id="{478F7482-69E1-9087-05CE-576571DF10F2}"/>
                </a:ext>
              </a:extLst>
            </p:cNvPr>
            <p:cNvSpPr/>
            <p:nvPr/>
          </p:nvSpPr>
          <p:spPr>
            <a:xfrm>
              <a:off x="2146546" y="3368724"/>
              <a:ext cx="4266565" cy="2095500"/>
            </a:xfrm>
            <a:custGeom>
              <a:avLst/>
              <a:gdLst/>
              <a:ahLst/>
              <a:cxnLst/>
              <a:rect l="l" t="t" r="r" b="b"/>
              <a:pathLst>
                <a:path w="4266565" h="2095500">
                  <a:moveTo>
                    <a:pt x="4241939" y="0"/>
                  </a:moveTo>
                  <a:lnTo>
                    <a:pt x="23999" y="0"/>
                  </a:lnTo>
                  <a:lnTo>
                    <a:pt x="14657" y="1886"/>
                  </a:lnTo>
                  <a:lnTo>
                    <a:pt x="7028" y="7029"/>
                  </a:lnTo>
                  <a:lnTo>
                    <a:pt x="1885" y="14658"/>
                  </a:lnTo>
                  <a:lnTo>
                    <a:pt x="0" y="24000"/>
                  </a:lnTo>
                  <a:lnTo>
                    <a:pt x="0" y="2070877"/>
                  </a:lnTo>
                  <a:lnTo>
                    <a:pt x="1885" y="2080219"/>
                  </a:lnTo>
                  <a:lnTo>
                    <a:pt x="7028" y="2087848"/>
                  </a:lnTo>
                  <a:lnTo>
                    <a:pt x="14657" y="2092991"/>
                  </a:lnTo>
                  <a:lnTo>
                    <a:pt x="23999" y="2094877"/>
                  </a:lnTo>
                  <a:lnTo>
                    <a:pt x="4241939" y="2094877"/>
                  </a:lnTo>
                  <a:lnTo>
                    <a:pt x="4251281" y="2092991"/>
                  </a:lnTo>
                  <a:lnTo>
                    <a:pt x="4258909" y="2087848"/>
                  </a:lnTo>
                  <a:lnTo>
                    <a:pt x="4264052" y="2080219"/>
                  </a:lnTo>
                  <a:lnTo>
                    <a:pt x="4265938" y="2070877"/>
                  </a:lnTo>
                  <a:lnTo>
                    <a:pt x="4265938" y="2066077"/>
                  </a:lnTo>
                  <a:lnTo>
                    <a:pt x="28799" y="2066077"/>
                  </a:lnTo>
                  <a:lnTo>
                    <a:pt x="28799" y="28799"/>
                  </a:lnTo>
                  <a:lnTo>
                    <a:pt x="4265938" y="28799"/>
                  </a:lnTo>
                  <a:lnTo>
                    <a:pt x="4265938" y="24000"/>
                  </a:lnTo>
                  <a:lnTo>
                    <a:pt x="4264052" y="14658"/>
                  </a:lnTo>
                  <a:lnTo>
                    <a:pt x="4258909" y="7029"/>
                  </a:lnTo>
                  <a:lnTo>
                    <a:pt x="4251281" y="1886"/>
                  </a:lnTo>
                  <a:lnTo>
                    <a:pt x="4241939" y="0"/>
                  </a:lnTo>
                  <a:close/>
                </a:path>
                <a:path w="4266565" h="2095500">
                  <a:moveTo>
                    <a:pt x="4265938" y="28799"/>
                  </a:moveTo>
                  <a:lnTo>
                    <a:pt x="4237139" y="28799"/>
                  </a:lnTo>
                  <a:lnTo>
                    <a:pt x="4237139" y="2066077"/>
                  </a:lnTo>
                  <a:lnTo>
                    <a:pt x="4265938" y="2066077"/>
                  </a:lnTo>
                  <a:lnTo>
                    <a:pt x="4265938" y="28799"/>
                  </a:lnTo>
                  <a:close/>
                </a:path>
                <a:path w="4266565" h="2095500">
                  <a:moveTo>
                    <a:pt x="4227539" y="38400"/>
                  </a:moveTo>
                  <a:lnTo>
                    <a:pt x="38399" y="38400"/>
                  </a:lnTo>
                  <a:lnTo>
                    <a:pt x="38399" y="2056477"/>
                  </a:lnTo>
                  <a:lnTo>
                    <a:pt x="4227539" y="2056477"/>
                  </a:lnTo>
                  <a:lnTo>
                    <a:pt x="4227539" y="2046876"/>
                  </a:lnTo>
                  <a:lnTo>
                    <a:pt x="47999" y="2046876"/>
                  </a:lnTo>
                  <a:lnTo>
                    <a:pt x="47999" y="48000"/>
                  </a:lnTo>
                  <a:lnTo>
                    <a:pt x="4227539" y="48000"/>
                  </a:lnTo>
                  <a:lnTo>
                    <a:pt x="4227539" y="38400"/>
                  </a:lnTo>
                  <a:close/>
                </a:path>
                <a:path w="4266565" h="2095500">
                  <a:moveTo>
                    <a:pt x="4227539" y="48000"/>
                  </a:moveTo>
                  <a:lnTo>
                    <a:pt x="4217939" y="48000"/>
                  </a:lnTo>
                  <a:lnTo>
                    <a:pt x="4217939" y="2046876"/>
                  </a:lnTo>
                  <a:lnTo>
                    <a:pt x="4227539" y="2046876"/>
                  </a:lnTo>
                  <a:lnTo>
                    <a:pt x="4227539" y="48000"/>
                  </a:lnTo>
                  <a:close/>
                </a:path>
              </a:pathLst>
            </a:custGeom>
            <a:solidFill>
              <a:srgbClr val="B07E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6">
              <a:extLst>
                <a:ext uri="{FF2B5EF4-FFF2-40B4-BE49-F238E27FC236}">
                  <a16:creationId xmlns:a16="http://schemas.microsoft.com/office/drawing/2014/main" id="{1593A772-18ED-927B-6298-A265219039E9}"/>
                </a:ext>
              </a:extLst>
            </p:cNvPr>
            <p:cNvSpPr/>
            <p:nvPr/>
          </p:nvSpPr>
          <p:spPr>
            <a:xfrm>
              <a:off x="3238407" y="3384636"/>
              <a:ext cx="267970" cy="2078989"/>
            </a:xfrm>
            <a:custGeom>
              <a:avLst/>
              <a:gdLst/>
              <a:ahLst/>
              <a:cxnLst/>
              <a:rect l="l" t="t" r="r" b="b"/>
              <a:pathLst>
                <a:path w="267970" h="2078989">
                  <a:moveTo>
                    <a:pt x="28799" y="2017908"/>
                  </a:moveTo>
                  <a:lnTo>
                    <a:pt x="120" y="2020796"/>
                  </a:lnTo>
                  <a:lnTo>
                    <a:pt x="1024" y="2029766"/>
                  </a:lnTo>
                  <a:lnTo>
                    <a:pt x="1225" y="2030752"/>
                  </a:lnTo>
                  <a:lnTo>
                    <a:pt x="11766" y="2054153"/>
                  </a:lnTo>
                  <a:lnTo>
                    <a:pt x="34243" y="2036142"/>
                  </a:lnTo>
                  <a:lnTo>
                    <a:pt x="31318" y="2030752"/>
                  </a:lnTo>
                  <a:lnTo>
                    <a:pt x="29470" y="2024799"/>
                  </a:lnTo>
                  <a:lnTo>
                    <a:pt x="28824" y="2018389"/>
                  </a:lnTo>
                  <a:lnTo>
                    <a:pt x="28799" y="2017908"/>
                  </a:lnTo>
                  <a:close/>
                </a:path>
                <a:path w="267970" h="2078989">
                  <a:moveTo>
                    <a:pt x="28799" y="1970389"/>
                  </a:moveTo>
                  <a:lnTo>
                    <a:pt x="0" y="1970389"/>
                  </a:lnTo>
                  <a:lnTo>
                    <a:pt x="0" y="2018389"/>
                  </a:lnTo>
                  <a:lnTo>
                    <a:pt x="23999" y="2018389"/>
                  </a:lnTo>
                  <a:lnTo>
                    <a:pt x="28775" y="2017908"/>
                  </a:lnTo>
                  <a:lnTo>
                    <a:pt x="28799" y="1970389"/>
                  </a:lnTo>
                  <a:close/>
                </a:path>
                <a:path w="267970" h="2078989">
                  <a:moveTo>
                    <a:pt x="47878" y="2015981"/>
                  </a:moveTo>
                  <a:lnTo>
                    <a:pt x="38399" y="2016945"/>
                  </a:lnTo>
                  <a:lnTo>
                    <a:pt x="38472" y="2018389"/>
                  </a:lnTo>
                  <a:lnTo>
                    <a:pt x="38924" y="2022875"/>
                  </a:lnTo>
                  <a:lnTo>
                    <a:pt x="40206" y="2027003"/>
                  </a:lnTo>
                  <a:lnTo>
                    <a:pt x="42237" y="2030746"/>
                  </a:lnTo>
                  <a:lnTo>
                    <a:pt x="50232" y="2025350"/>
                  </a:lnTo>
                  <a:lnTo>
                    <a:pt x="49094" y="2023254"/>
                  </a:lnTo>
                  <a:lnTo>
                    <a:pt x="48379" y="2020951"/>
                  </a:lnTo>
                  <a:lnTo>
                    <a:pt x="48121" y="2018389"/>
                  </a:lnTo>
                  <a:lnTo>
                    <a:pt x="47999" y="2016945"/>
                  </a:lnTo>
                  <a:lnTo>
                    <a:pt x="47878" y="2015981"/>
                  </a:lnTo>
                  <a:close/>
                </a:path>
                <a:path w="267970" h="2078989">
                  <a:moveTo>
                    <a:pt x="47999" y="1970389"/>
                  </a:moveTo>
                  <a:lnTo>
                    <a:pt x="38399" y="1970389"/>
                  </a:lnTo>
                  <a:lnTo>
                    <a:pt x="38399" y="2016945"/>
                  </a:lnTo>
                  <a:lnTo>
                    <a:pt x="47878" y="2015981"/>
                  </a:lnTo>
                  <a:lnTo>
                    <a:pt x="47999" y="1970389"/>
                  </a:lnTo>
                  <a:close/>
                </a:path>
                <a:path w="267970" h="2078989">
                  <a:moveTo>
                    <a:pt x="28799" y="1874389"/>
                  </a:moveTo>
                  <a:lnTo>
                    <a:pt x="0" y="1874389"/>
                  </a:lnTo>
                  <a:lnTo>
                    <a:pt x="0" y="1922388"/>
                  </a:lnTo>
                  <a:lnTo>
                    <a:pt x="28799" y="1922388"/>
                  </a:lnTo>
                  <a:lnTo>
                    <a:pt x="28799" y="1874389"/>
                  </a:lnTo>
                  <a:close/>
                </a:path>
                <a:path w="267970" h="2078989">
                  <a:moveTo>
                    <a:pt x="47999" y="1874389"/>
                  </a:moveTo>
                  <a:lnTo>
                    <a:pt x="38399" y="1874389"/>
                  </a:lnTo>
                  <a:lnTo>
                    <a:pt x="38399" y="1922388"/>
                  </a:lnTo>
                  <a:lnTo>
                    <a:pt x="47999" y="1922388"/>
                  </a:lnTo>
                  <a:lnTo>
                    <a:pt x="47999" y="1874389"/>
                  </a:lnTo>
                  <a:close/>
                </a:path>
                <a:path w="267970" h="2078989">
                  <a:moveTo>
                    <a:pt x="28799" y="1778389"/>
                  </a:moveTo>
                  <a:lnTo>
                    <a:pt x="0" y="1778389"/>
                  </a:lnTo>
                  <a:lnTo>
                    <a:pt x="0" y="1826389"/>
                  </a:lnTo>
                  <a:lnTo>
                    <a:pt x="28799" y="1826389"/>
                  </a:lnTo>
                  <a:lnTo>
                    <a:pt x="28799" y="1778389"/>
                  </a:lnTo>
                  <a:close/>
                </a:path>
                <a:path w="267970" h="2078989">
                  <a:moveTo>
                    <a:pt x="47999" y="1778389"/>
                  </a:moveTo>
                  <a:lnTo>
                    <a:pt x="38399" y="1778389"/>
                  </a:lnTo>
                  <a:lnTo>
                    <a:pt x="38399" y="1826389"/>
                  </a:lnTo>
                  <a:lnTo>
                    <a:pt x="47999" y="1826389"/>
                  </a:lnTo>
                  <a:lnTo>
                    <a:pt x="47999" y="1778389"/>
                  </a:lnTo>
                  <a:close/>
                </a:path>
                <a:path w="267970" h="2078989">
                  <a:moveTo>
                    <a:pt x="28799" y="1682389"/>
                  </a:moveTo>
                  <a:lnTo>
                    <a:pt x="0" y="1682389"/>
                  </a:lnTo>
                  <a:lnTo>
                    <a:pt x="0" y="1730388"/>
                  </a:lnTo>
                  <a:lnTo>
                    <a:pt x="28799" y="1730388"/>
                  </a:lnTo>
                  <a:lnTo>
                    <a:pt x="28799" y="1682389"/>
                  </a:lnTo>
                  <a:close/>
                </a:path>
                <a:path w="267970" h="2078989">
                  <a:moveTo>
                    <a:pt x="47999" y="1682389"/>
                  </a:moveTo>
                  <a:lnTo>
                    <a:pt x="38399" y="1682389"/>
                  </a:lnTo>
                  <a:lnTo>
                    <a:pt x="38399" y="1730388"/>
                  </a:lnTo>
                  <a:lnTo>
                    <a:pt x="47999" y="1730388"/>
                  </a:lnTo>
                  <a:lnTo>
                    <a:pt x="47999" y="1682389"/>
                  </a:lnTo>
                  <a:close/>
                </a:path>
                <a:path w="267970" h="2078989">
                  <a:moveTo>
                    <a:pt x="28799" y="1586388"/>
                  </a:moveTo>
                  <a:lnTo>
                    <a:pt x="0" y="1586388"/>
                  </a:lnTo>
                  <a:lnTo>
                    <a:pt x="0" y="1634389"/>
                  </a:lnTo>
                  <a:lnTo>
                    <a:pt x="28799" y="1634389"/>
                  </a:lnTo>
                  <a:lnTo>
                    <a:pt x="28799" y="1586388"/>
                  </a:lnTo>
                  <a:close/>
                </a:path>
                <a:path w="267970" h="2078989">
                  <a:moveTo>
                    <a:pt x="47999" y="1586388"/>
                  </a:moveTo>
                  <a:lnTo>
                    <a:pt x="38399" y="1586388"/>
                  </a:lnTo>
                  <a:lnTo>
                    <a:pt x="38399" y="1634389"/>
                  </a:lnTo>
                  <a:lnTo>
                    <a:pt x="47999" y="1634389"/>
                  </a:lnTo>
                  <a:lnTo>
                    <a:pt x="47999" y="1586388"/>
                  </a:lnTo>
                  <a:close/>
                </a:path>
                <a:path w="267970" h="2078989">
                  <a:moveTo>
                    <a:pt x="28799" y="1490389"/>
                  </a:moveTo>
                  <a:lnTo>
                    <a:pt x="0" y="1490389"/>
                  </a:lnTo>
                  <a:lnTo>
                    <a:pt x="0" y="1538389"/>
                  </a:lnTo>
                  <a:lnTo>
                    <a:pt x="28799" y="1538389"/>
                  </a:lnTo>
                  <a:lnTo>
                    <a:pt x="28799" y="1490389"/>
                  </a:lnTo>
                  <a:close/>
                </a:path>
                <a:path w="267970" h="2078989">
                  <a:moveTo>
                    <a:pt x="47999" y="1490389"/>
                  </a:moveTo>
                  <a:lnTo>
                    <a:pt x="38399" y="1490389"/>
                  </a:lnTo>
                  <a:lnTo>
                    <a:pt x="38399" y="1538389"/>
                  </a:lnTo>
                  <a:lnTo>
                    <a:pt x="47999" y="1538389"/>
                  </a:lnTo>
                  <a:lnTo>
                    <a:pt x="47999" y="1490389"/>
                  </a:lnTo>
                  <a:close/>
                </a:path>
                <a:path w="267970" h="2078989">
                  <a:moveTo>
                    <a:pt x="28799" y="1394388"/>
                  </a:moveTo>
                  <a:lnTo>
                    <a:pt x="0" y="1394388"/>
                  </a:lnTo>
                  <a:lnTo>
                    <a:pt x="0" y="1442389"/>
                  </a:lnTo>
                  <a:lnTo>
                    <a:pt x="28799" y="1442389"/>
                  </a:lnTo>
                  <a:lnTo>
                    <a:pt x="28799" y="1394388"/>
                  </a:lnTo>
                  <a:close/>
                </a:path>
                <a:path w="267970" h="2078989">
                  <a:moveTo>
                    <a:pt x="47999" y="1394388"/>
                  </a:moveTo>
                  <a:lnTo>
                    <a:pt x="38399" y="1394388"/>
                  </a:lnTo>
                  <a:lnTo>
                    <a:pt x="38399" y="1442389"/>
                  </a:lnTo>
                  <a:lnTo>
                    <a:pt x="47999" y="1442389"/>
                  </a:lnTo>
                  <a:lnTo>
                    <a:pt x="47999" y="1394388"/>
                  </a:lnTo>
                  <a:close/>
                </a:path>
                <a:path w="267970" h="2078989">
                  <a:moveTo>
                    <a:pt x="28799" y="1298389"/>
                  </a:moveTo>
                  <a:lnTo>
                    <a:pt x="0" y="1298389"/>
                  </a:lnTo>
                  <a:lnTo>
                    <a:pt x="0" y="1346389"/>
                  </a:lnTo>
                  <a:lnTo>
                    <a:pt x="28799" y="1346389"/>
                  </a:lnTo>
                  <a:lnTo>
                    <a:pt x="28799" y="1298389"/>
                  </a:lnTo>
                  <a:close/>
                </a:path>
                <a:path w="267970" h="2078989">
                  <a:moveTo>
                    <a:pt x="47999" y="1298389"/>
                  </a:moveTo>
                  <a:lnTo>
                    <a:pt x="38399" y="1298389"/>
                  </a:lnTo>
                  <a:lnTo>
                    <a:pt x="38399" y="1346389"/>
                  </a:lnTo>
                  <a:lnTo>
                    <a:pt x="47999" y="1346389"/>
                  </a:lnTo>
                  <a:lnTo>
                    <a:pt x="47999" y="1298389"/>
                  </a:lnTo>
                  <a:close/>
                </a:path>
                <a:path w="267970" h="2078989">
                  <a:moveTo>
                    <a:pt x="28799" y="1202389"/>
                  </a:moveTo>
                  <a:lnTo>
                    <a:pt x="0" y="1202389"/>
                  </a:lnTo>
                  <a:lnTo>
                    <a:pt x="0" y="1250389"/>
                  </a:lnTo>
                  <a:lnTo>
                    <a:pt x="28799" y="1250389"/>
                  </a:lnTo>
                  <a:lnTo>
                    <a:pt x="28799" y="1202389"/>
                  </a:lnTo>
                  <a:close/>
                </a:path>
                <a:path w="267970" h="2078989">
                  <a:moveTo>
                    <a:pt x="47999" y="1202389"/>
                  </a:moveTo>
                  <a:lnTo>
                    <a:pt x="38399" y="1202389"/>
                  </a:lnTo>
                  <a:lnTo>
                    <a:pt x="38399" y="1250389"/>
                  </a:lnTo>
                  <a:lnTo>
                    <a:pt x="47999" y="1250389"/>
                  </a:lnTo>
                  <a:lnTo>
                    <a:pt x="47999" y="1202389"/>
                  </a:lnTo>
                  <a:close/>
                </a:path>
                <a:path w="267970" h="2078989">
                  <a:moveTo>
                    <a:pt x="28799" y="1106389"/>
                  </a:moveTo>
                  <a:lnTo>
                    <a:pt x="0" y="1106389"/>
                  </a:lnTo>
                  <a:lnTo>
                    <a:pt x="0" y="1154389"/>
                  </a:lnTo>
                  <a:lnTo>
                    <a:pt x="28799" y="1154389"/>
                  </a:lnTo>
                  <a:lnTo>
                    <a:pt x="28799" y="1106389"/>
                  </a:lnTo>
                  <a:close/>
                </a:path>
                <a:path w="267970" h="2078989">
                  <a:moveTo>
                    <a:pt x="47999" y="1106389"/>
                  </a:moveTo>
                  <a:lnTo>
                    <a:pt x="38399" y="1106389"/>
                  </a:lnTo>
                  <a:lnTo>
                    <a:pt x="38399" y="1154389"/>
                  </a:lnTo>
                  <a:lnTo>
                    <a:pt x="47999" y="1154389"/>
                  </a:lnTo>
                  <a:lnTo>
                    <a:pt x="47999" y="1106389"/>
                  </a:lnTo>
                  <a:close/>
                </a:path>
                <a:path w="267970" h="2078989">
                  <a:moveTo>
                    <a:pt x="28799" y="1010389"/>
                  </a:moveTo>
                  <a:lnTo>
                    <a:pt x="0" y="1010389"/>
                  </a:lnTo>
                  <a:lnTo>
                    <a:pt x="0" y="1058388"/>
                  </a:lnTo>
                  <a:lnTo>
                    <a:pt x="28799" y="1058388"/>
                  </a:lnTo>
                  <a:lnTo>
                    <a:pt x="28799" y="1010389"/>
                  </a:lnTo>
                  <a:close/>
                </a:path>
                <a:path w="267970" h="2078989">
                  <a:moveTo>
                    <a:pt x="47999" y="1010389"/>
                  </a:moveTo>
                  <a:lnTo>
                    <a:pt x="38399" y="1010389"/>
                  </a:lnTo>
                  <a:lnTo>
                    <a:pt x="38399" y="1058388"/>
                  </a:lnTo>
                  <a:lnTo>
                    <a:pt x="47999" y="1058388"/>
                  </a:lnTo>
                  <a:lnTo>
                    <a:pt x="47999" y="1010389"/>
                  </a:lnTo>
                  <a:close/>
                </a:path>
                <a:path w="267970" h="2078989">
                  <a:moveTo>
                    <a:pt x="28799" y="914389"/>
                  </a:moveTo>
                  <a:lnTo>
                    <a:pt x="0" y="914389"/>
                  </a:lnTo>
                  <a:lnTo>
                    <a:pt x="0" y="962389"/>
                  </a:lnTo>
                  <a:lnTo>
                    <a:pt x="28799" y="962389"/>
                  </a:lnTo>
                  <a:lnTo>
                    <a:pt x="28799" y="914389"/>
                  </a:lnTo>
                  <a:close/>
                </a:path>
                <a:path w="267970" h="2078989">
                  <a:moveTo>
                    <a:pt x="47999" y="914389"/>
                  </a:moveTo>
                  <a:lnTo>
                    <a:pt x="38399" y="914389"/>
                  </a:lnTo>
                  <a:lnTo>
                    <a:pt x="38399" y="962389"/>
                  </a:lnTo>
                  <a:lnTo>
                    <a:pt x="47999" y="962389"/>
                  </a:lnTo>
                  <a:lnTo>
                    <a:pt x="47999" y="914389"/>
                  </a:lnTo>
                  <a:close/>
                </a:path>
                <a:path w="267970" h="2078989">
                  <a:moveTo>
                    <a:pt x="28799" y="818389"/>
                  </a:moveTo>
                  <a:lnTo>
                    <a:pt x="0" y="818389"/>
                  </a:lnTo>
                  <a:lnTo>
                    <a:pt x="0" y="866388"/>
                  </a:lnTo>
                  <a:lnTo>
                    <a:pt x="28799" y="866388"/>
                  </a:lnTo>
                  <a:lnTo>
                    <a:pt x="28799" y="818389"/>
                  </a:lnTo>
                  <a:close/>
                </a:path>
                <a:path w="267970" h="2078989">
                  <a:moveTo>
                    <a:pt x="47999" y="818389"/>
                  </a:moveTo>
                  <a:lnTo>
                    <a:pt x="38399" y="818389"/>
                  </a:lnTo>
                  <a:lnTo>
                    <a:pt x="38399" y="866388"/>
                  </a:lnTo>
                  <a:lnTo>
                    <a:pt x="47999" y="866388"/>
                  </a:lnTo>
                  <a:lnTo>
                    <a:pt x="47999" y="818389"/>
                  </a:lnTo>
                  <a:close/>
                </a:path>
                <a:path w="267970" h="2078989">
                  <a:moveTo>
                    <a:pt x="28799" y="722389"/>
                  </a:moveTo>
                  <a:lnTo>
                    <a:pt x="0" y="722389"/>
                  </a:lnTo>
                  <a:lnTo>
                    <a:pt x="0" y="770389"/>
                  </a:lnTo>
                  <a:lnTo>
                    <a:pt x="28799" y="770389"/>
                  </a:lnTo>
                  <a:lnTo>
                    <a:pt x="28799" y="722389"/>
                  </a:lnTo>
                  <a:close/>
                </a:path>
                <a:path w="267970" h="2078989">
                  <a:moveTo>
                    <a:pt x="47999" y="722389"/>
                  </a:moveTo>
                  <a:lnTo>
                    <a:pt x="38399" y="722389"/>
                  </a:lnTo>
                  <a:lnTo>
                    <a:pt x="38399" y="770389"/>
                  </a:lnTo>
                  <a:lnTo>
                    <a:pt x="47999" y="770389"/>
                  </a:lnTo>
                  <a:lnTo>
                    <a:pt x="47999" y="722389"/>
                  </a:lnTo>
                  <a:close/>
                </a:path>
                <a:path w="267970" h="2078989">
                  <a:moveTo>
                    <a:pt x="28799" y="626389"/>
                  </a:moveTo>
                  <a:lnTo>
                    <a:pt x="0" y="626389"/>
                  </a:lnTo>
                  <a:lnTo>
                    <a:pt x="0" y="674389"/>
                  </a:lnTo>
                  <a:lnTo>
                    <a:pt x="28799" y="674389"/>
                  </a:lnTo>
                  <a:lnTo>
                    <a:pt x="28799" y="626389"/>
                  </a:lnTo>
                  <a:close/>
                </a:path>
                <a:path w="267970" h="2078989">
                  <a:moveTo>
                    <a:pt x="47999" y="626389"/>
                  </a:moveTo>
                  <a:lnTo>
                    <a:pt x="38399" y="626389"/>
                  </a:lnTo>
                  <a:lnTo>
                    <a:pt x="38399" y="674389"/>
                  </a:lnTo>
                  <a:lnTo>
                    <a:pt x="47999" y="674389"/>
                  </a:lnTo>
                  <a:lnTo>
                    <a:pt x="47999" y="626389"/>
                  </a:lnTo>
                  <a:close/>
                </a:path>
                <a:path w="267970" h="2078989">
                  <a:moveTo>
                    <a:pt x="28799" y="530388"/>
                  </a:moveTo>
                  <a:lnTo>
                    <a:pt x="0" y="530388"/>
                  </a:lnTo>
                  <a:lnTo>
                    <a:pt x="0" y="578389"/>
                  </a:lnTo>
                  <a:lnTo>
                    <a:pt x="28799" y="578389"/>
                  </a:lnTo>
                  <a:lnTo>
                    <a:pt x="28799" y="530388"/>
                  </a:lnTo>
                  <a:close/>
                </a:path>
                <a:path w="267970" h="2078989">
                  <a:moveTo>
                    <a:pt x="47999" y="530388"/>
                  </a:moveTo>
                  <a:lnTo>
                    <a:pt x="38399" y="530388"/>
                  </a:lnTo>
                  <a:lnTo>
                    <a:pt x="38399" y="578389"/>
                  </a:lnTo>
                  <a:lnTo>
                    <a:pt x="47999" y="578389"/>
                  </a:lnTo>
                  <a:lnTo>
                    <a:pt x="47999" y="530388"/>
                  </a:lnTo>
                  <a:close/>
                </a:path>
                <a:path w="267970" h="2078989">
                  <a:moveTo>
                    <a:pt x="28799" y="434389"/>
                  </a:moveTo>
                  <a:lnTo>
                    <a:pt x="0" y="434389"/>
                  </a:lnTo>
                  <a:lnTo>
                    <a:pt x="0" y="482389"/>
                  </a:lnTo>
                  <a:lnTo>
                    <a:pt x="28799" y="482389"/>
                  </a:lnTo>
                  <a:lnTo>
                    <a:pt x="28799" y="434389"/>
                  </a:lnTo>
                  <a:close/>
                </a:path>
                <a:path w="267970" h="2078989">
                  <a:moveTo>
                    <a:pt x="47999" y="434389"/>
                  </a:moveTo>
                  <a:lnTo>
                    <a:pt x="38399" y="434389"/>
                  </a:lnTo>
                  <a:lnTo>
                    <a:pt x="38399" y="482389"/>
                  </a:lnTo>
                  <a:lnTo>
                    <a:pt x="47999" y="482389"/>
                  </a:lnTo>
                  <a:lnTo>
                    <a:pt x="47999" y="434389"/>
                  </a:lnTo>
                  <a:close/>
                </a:path>
                <a:path w="267970" h="2078989">
                  <a:moveTo>
                    <a:pt x="28799" y="338388"/>
                  </a:moveTo>
                  <a:lnTo>
                    <a:pt x="0" y="338388"/>
                  </a:lnTo>
                  <a:lnTo>
                    <a:pt x="0" y="386389"/>
                  </a:lnTo>
                  <a:lnTo>
                    <a:pt x="28799" y="386389"/>
                  </a:lnTo>
                  <a:lnTo>
                    <a:pt x="28799" y="338388"/>
                  </a:lnTo>
                  <a:close/>
                </a:path>
                <a:path w="267970" h="2078989">
                  <a:moveTo>
                    <a:pt x="47999" y="338388"/>
                  </a:moveTo>
                  <a:lnTo>
                    <a:pt x="38399" y="338388"/>
                  </a:lnTo>
                  <a:lnTo>
                    <a:pt x="38399" y="386389"/>
                  </a:lnTo>
                  <a:lnTo>
                    <a:pt x="47999" y="386389"/>
                  </a:lnTo>
                  <a:lnTo>
                    <a:pt x="47999" y="338388"/>
                  </a:lnTo>
                  <a:close/>
                </a:path>
                <a:path w="267970" h="2078989">
                  <a:moveTo>
                    <a:pt x="28799" y="242389"/>
                  </a:moveTo>
                  <a:lnTo>
                    <a:pt x="0" y="242389"/>
                  </a:lnTo>
                  <a:lnTo>
                    <a:pt x="0" y="290389"/>
                  </a:lnTo>
                  <a:lnTo>
                    <a:pt x="28799" y="290389"/>
                  </a:lnTo>
                  <a:lnTo>
                    <a:pt x="28799" y="242389"/>
                  </a:lnTo>
                  <a:close/>
                </a:path>
                <a:path w="267970" h="2078989">
                  <a:moveTo>
                    <a:pt x="47999" y="242389"/>
                  </a:moveTo>
                  <a:lnTo>
                    <a:pt x="38399" y="242389"/>
                  </a:lnTo>
                  <a:lnTo>
                    <a:pt x="38399" y="290389"/>
                  </a:lnTo>
                  <a:lnTo>
                    <a:pt x="47999" y="290389"/>
                  </a:lnTo>
                  <a:lnTo>
                    <a:pt x="47999" y="242389"/>
                  </a:lnTo>
                  <a:close/>
                </a:path>
                <a:path w="267970" h="2078989">
                  <a:moveTo>
                    <a:pt x="28799" y="146389"/>
                  </a:moveTo>
                  <a:lnTo>
                    <a:pt x="0" y="146389"/>
                  </a:lnTo>
                  <a:lnTo>
                    <a:pt x="0" y="194390"/>
                  </a:lnTo>
                  <a:lnTo>
                    <a:pt x="28799" y="194390"/>
                  </a:lnTo>
                  <a:lnTo>
                    <a:pt x="28799" y="146389"/>
                  </a:lnTo>
                  <a:close/>
                </a:path>
                <a:path w="267970" h="2078989">
                  <a:moveTo>
                    <a:pt x="47999" y="146389"/>
                  </a:moveTo>
                  <a:lnTo>
                    <a:pt x="38399" y="146389"/>
                  </a:lnTo>
                  <a:lnTo>
                    <a:pt x="38399" y="194390"/>
                  </a:lnTo>
                  <a:lnTo>
                    <a:pt x="47999" y="194390"/>
                  </a:lnTo>
                  <a:lnTo>
                    <a:pt x="47999" y="146389"/>
                  </a:lnTo>
                  <a:close/>
                </a:path>
                <a:path w="267970" h="2078989">
                  <a:moveTo>
                    <a:pt x="2645" y="43436"/>
                  </a:moveTo>
                  <a:lnTo>
                    <a:pt x="1344" y="47623"/>
                  </a:lnTo>
                  <a:lnTo>
                    <a:pt x="1024" y="49199"/>
                  </a:lnTo>
                  <a:lnTo>
                    <a:pt x="863" y="50797"/>
                  </a:lnTo>
                  <a:lnTo>
                    <a:pt x="0" y="60576"/>
                  </a:lnTo>
                  <a:lnTo>
                    <a:pt x="0" y="98389"/>
                  </a:lnTo>
                  <a:lnTo>
                    <a:pt x="28799" y="98389"/>
                  </a:lnTo>
                  <a:lnTo>
                    <a:pt x="28799" y="60576"/>
                  </a:lnTo>
                  <a:lnTo>
                    <a:pt x="29470" y="54166"/>
                  </a:lnTo>
                  <a:lnTo>
                    <a:pt x="30151" y="51974"/>
                  </a:lnTo>
                  <a:lnTo>
                    <a:pt x="2645" y="43436"/>
                  </a:lnTo>
                  <a:close/>
                </a:path>
                <a:path w="267970" h="2078989">
                  <a:moveTo>
                    <a:pt x="39319" y="54820"/>
                  </a:moveTo>
                  <a:lnTo>
                    <a:pt x="38924" y="56090"/>
                  </a:lnTo>
                  <a:lnTo>
                    <a:pt x="38399" y="60576"/>
                  </a:lnTo>
                  <a:lnTo>
                    <a:pt x="38399" y="98389"/>
                  </a:lnTo>
                  <a:lnTo>
                    <a:pt x="47999" y="98389"/>
                  </a:lnTo>
                  <a:lnTo>
                    <a:pt x="47999" y="60576"/>
                  </a:lnTo>
                  <a:lnTo>
                    <a:pt x="48379" y="58013"/>
                  </a:lnTo>
                  <a:lnTo>
                    <a:pt x="48487" y="57666"/>
                  </a:lnTo>
                  <a:lnTo>
                    <a:pt x="39319" y="54820"/>
                  </a:lnTo>
                  <a:close/>
                </a:path>
                <a:path w="267970" h="2078989">
                  <a:moveTo>
                    <a:pt x="109392" y="0"/>
                  </a:moveTo>
                  <a:lnTo>
                    <a:pt x="61393" y="0"/>
                  </a:lnTo>
                  <a:lnTo>
                    <a:pt x="61393" y="28799"/>
                  </a:lnTo>
                  <a:lnTo>
                    <a:pt x="109392" y="28799"/>
                  </a:lnTo>
                  <a:lnTo>
                    <a:pt x="109392" y="0"/>
                  </a:lnTo>
                  <a:close/>
                </a:path>
                <a:path w="267970" h="2078989">
                  <a:moveTo>
                    <a:pt x="109392" y="38399"/>
                  </a:moveTo>
                  <a:lnTo>
                    <a:pt x="61393" y="38399"/>
                  </a:lnTo>
                  <a:lnTo>
                    <a:pt x="61393" y="47999"/>
                  </a:lnTo>
                  <a:lnTo>
                    <a:pt x="109392" y="47999"/>
                  </a:lnTo>
                  <a:lnTo>
                    <a:pt x="109392" y="38399"/>
                  </a:lnTo>
                  <a:close/>
                </a:path>
                <a:path w="267970" h="2078989">
                  <a:moveTo>
                    <a:pt x="205393" y="0"/>
                  </a:moveTo>
                  <a:lnTo>
                    <a:pt x="157393" y="0"/>
                  </a:lnTo>
                  <a:lnTo>
                    <a:pt x="157393" y="28799"/>
                  </a:lnTo>
                  <a:lnTo>
                    <a:pt x="205393" y="28799"/>
                  </a:lnTo>
                  <a:lnTo>
                    <a:pt x="205393" y="0"/>
                  </a:lnTo>
                  <a:close/>
                </a:path>
                <a:path w="267970" h="2078989">
                  <a:moveTo>
                    <a:pt x="205393" y="38399"/>
                  </a:moveTo>
                  <a:lnTo>
                    <a:pt x="157393" y="38399"/>
                  </a:lnTo>
                  <a:lnTo>
                    <a:pt x="157393" y="47999"/>
                  </a:lnTo>
                  <a:lnTo>
                    <a:pt x="205393" y="47999"/>
                  </a:lnTo>
                  <a:lnTo>
                    <a:pt x="205393" y="38399"/>
                  </a:lnTo>
                  <a:close/>
                </a:path>
                <a:path w="267970" h="2078989">
                  <a:moveTo>
                    <a:pt x="264612" y="42797"/>
                  </a:moveTo>
                  <a:lnTo>
                    <a:pt x="237106" y="51335"/>
                  </a:lnTo>
                  <a:lnTo>
                    <a:pt x="237985" y="54166"/>
                  </a:lnTo>
                  <a:lnTo>
                    <a:pt x="238679" y="61057"/>
                  </a:lnTo>
                  <a:lnTo>
                    <a:pt x="238655" y="97720"/>
                  </a:lnTo>
                  <a:lnTo>
                    <a:pt x="267455" y="97720"/>
                  </a:lnTo>
                  <a:lnTo>
                    <a:pt x="267335" y="58168"/>
                  </a:lnTo>
                  <a:lnTo>
                    <a:pt x="266430" y="49199"/>
                  </a:lnTo>
                  <a:lnTo>
                    <a:pt x="266109" y="47622"/>
                  </a:lnTo>
                  <a:lnTo>
                    <a:pt x="264612" y="42797"/>
                  </a:lnTo>
                  <a:close/>
                </a:path>
                <a:path w="267970" h="2078989">
                  <a:moveTo>
                    <a:pt x="227938" y="54182"/>
                  </a:moveTo>
                  <a:lnTo>
                    <a:pt x="218768" y="57028"/>
                  </a:lnTo>
                  <a:lnTo>
                    <a:pt x="219076" y="58013"/>
                  </a:lnTo>
                  <a:lnTo>
                    <a:pt x="219479" y="62020"/>
                  </a:lnTo>
                  <a:lnTo>
                    <a:pt x="219455" y="97720"/>
                  </a:lnTo>
                  <a:lnTo>
                    <a:pt x="229055" y="97720"/>
                  </a:lnTo>
                  <a:lnTo>
                    <a:pt x="229128" y="62020"/>
                  </a:lnTo>
                  <a:lnTo>
                    <a:pt x="228724" y="58013"/>
                  </a:lnTo>
                  <a:lnTo>
                    <a:pt x="228624" y="57028"/>
                  </a:lnTo>
                  <a:lnTo>
                    <a:pt x="228530" y="56090"/>
                  </a:lnTo>
                  <a:lnTo>
                    <a:pt x="227938" y="54182"/>
                  </a:lnTo>
                  <a:close/>
                </a:path>
                <a:path w="267970" h="2078989">
                  <a:moveTo>
                    <a:pt x="267455" y="145719"/>
                  </a:moveTo>
                  <a:lnTo>
                    <a:pt x="238655" y="145719"/>
                  </a:lnTo>
                  <a:lnTo>
                    <a:pt x="238655" y="193720"/>
                  </a:lnTo>
                  <a:lnTo>
                    <a:pt x="267455" y="193720"/>
                  </a:lnTo>
                  <a:lnTo>
                    <a:pt x="267455" y="145719"/>
                  </a:lnTo>
                  <a:close/>
                </a:path>
                <a:path w="267970" h="2078989">
                  <a:moveTo>
                    <a:pt x="229055" y="145719"/>
                  </a:moveTo>
                  <a:lnTo>
                    <a:pt x="219455" y="145719"/>
                  </a:lnTo>
                  <a:lnTo>
                    <a:pt x="219455" y="193720"/>
                  </a:lnTo>
                  <a:lnTo>
                    <a:pt x="229055" y="193720"/>
                  </a:lnTo>
                  <a:lnTo>
                    <a:pt x="229055" y="145719"/>
                  </a:lnTo>
                  <a:close/>
                </a:path>
                <a:path w="267970" h="2078989">
                  <a:moveTo>
                    <a:pt x="267455" y="241720"/>
                  </a:moveTo>
                  <a:lnTo>
                    <a:pt x="238655" y="241720"/>
                  </a:lnTo>
                  <a:lnTo>
                    <a:pt x="238655" y="289720"/>
                  </a:lnTo>
                  <a:lnTo>
                    <a:pt x="267455" y="289720"/>
                  </a:lnTo>
                  <a:lnTo>
                    <a:pt x="267455" y="241720"/>
                  </a:lnTo>
                  <a:close/>
                </a:path>
                <a:path w="267970" h="2078989">
                  <a:moveTo>
                    <a:pt x="229055" y="241720"/>
                  </a:moveTo>
                  <a:lnTo>
                    <a:pt x="219455" y="241720"/>
                  </a:lnTo>
                  <a:lnTo>
                    <a:pt x="219455" y="289720"/>
                  </a:lnTo>
                  <a:lnTo>
                    <a:pt x="229055" y="289720"/>
                  </a:lnTo>
                  <a:lnTo>
                    <a:pt x="229055" y="241720"/>
                  </a:lnTo>
                  <a:close/>
                </a:path>
                <a:path w="267970" h="2078989">
                  <a:moveTo>
                    <a:pt x="267455" y="337719"/>
                  </a:moveTo>
                  <a:lnTo>
                    <a:pt x="238655" y="337719"/>
                  </a:lnTo>
                  <a:lnTo>
                    <a:pt x="238655" y="385720"/>
                  </a:lnTo>
                  <a:lnTo>
                    <a:pt x="267455" y="385720"/>
                  </a:lnTo>
                  <a:lnTo>
                    <a:pt x="267455" y="337719"/>
                  </a:lnTo>
                  <a:close/>
                </a:path>
                <a:path w="267970" h="2078989">
                  <a:moveTo>
                    <a:pt x="229055" y="337719"/>
                  </a:moveTo>
                  <a:lnTo>
                    <a:pt x="219455" y="337719"/>
                  </a:lnTo>
                  <a:lnTo>
                    <a:pt x="219455" y="385720"/>
                  </a:lnTo>
                  <a:lnTo>
                    <a:pt x="229055" y="385720"/>
                  </a:lnTo>
                  <a:lnTo>
                    <a:pt x="229055" y="337719"/>
                  </a:lnTo>
                  <a:close/>
                </a:path>
                <a:path w="267970" h="2078989">
                  <a:moveTo>
                    <a:pt x="267455" y="433720"/>
                  </a:moveTo>
                  <a:lnTo>
                    <a:pt x="238655" y="433720"/>
                  </a:lnTo>
                  <a:lnTo>
                    <a:pt x="238655" y="481719"/>
                  </a:lnTo>
                  <a:lnTo>
                    <a:pt x="267455" y="481719"/>
                  </a:lnTo>
                  <a:lnTo>
                    <a:pt x="267455" y="433720"/>
                  </a:lnTo>
                  <a:close/>
                </a:path>
                <a:path w="267970" h="2078989">
                  <a:moveTo>
                    <a:pt x="229055" y="433720"/>
                  </a:moveTo>
                  <a:lnTo>
                    <a:pt x="219455" y="433720"/>
                  </a:lnTo>
                  <a:lnTo>
                    <a:pt x="219455" y="481719"/>
                  </a:lnTo>
                  <a:lnTo>
                    <a:pt x="229055" y="481719"/>
                  </a:lnTo>
                  <a:lnTo>
                    <a:pt x="229055" y="433720"/>
                  </a:lnTo>
                  <a:close/>
                </a:path>
                <a:path w="267970" h="2078989">
                  <a:moveTo>
                    <a:pt x="267455" y="529719"/>
                  </a:moveTo>
                  <a:lnTo>
                    <a:pt x="238655" y="529719"/>
                  </a:lnTo>
                  <a:lnTo>
                    <a:pt x="238655" y="577720"/>
                  </a:lnTo>
                  <a:lnTo>
                    <a:pt x="267455" y="577720"/>
                  </a:lnTo>
                  <a:lnTo>
                    <a:pt x="267455" y="529719"/>
                  </a:lnTo>
                  <a:close/>
                </a:path>
                <a:path w="267970" h="2078989">
                  <a:moveTo>
                    <a:pt x="229055" y="529719"/>
                  </a:moveTo>
                  <a:lnTo>
                    <a:pt x="219455" y="529719"/>
                  </a:lnTo>
                  <a:lnTo>
                    <a:pt x="219455" y="577720"/>
                  </a:lnTo>
                  <a:lnTo>
                    <a:pt x="229055" y="577720"/>
                  </a:lnTo>
                  <a:lnTo>
                    <a:pt x="229055" y="529719"/>
                  </a:lnTo>
                  <a:close/>
                </a:path>
                <a:path w="267970" h="2078989">
                  <a:moveTo>
                    <a:pt x="267455" y="625720"/>
                  </a:moveTo>
                  <a:lnTo>
                    <a:pt x="238655" y="625720"/>
                  </a:lnTo>
                  <a:lnTo>
                    <a:pt x="238655" y="673719"/>
                  </a:lnTo>
                  <a:lnTo>
                    <a:pt x="267455" y="673719"/>
                  </a:lnTo>
                  <a:lnTo>
                    <a:pt x="267455" y="625720"/>
                  </a:lnTo>
                  <a:close/>
                </a:path>
                <a:path w="267970" h="2078989">
                  <a:moveTo>
                    <a:pt x="229055" y="625720"/>
                  </a:moveTo>
                  <a:lnTo>
                    <a:pt x="219455" y="625720"/>
                  </a:lnTo>
                  <a:lnTo>
                    <a:pt x="219455" y="673719"/>
                  </a:lnTo>
                  <a:lnTo>
                    <a:pt x="229055" y="673719"/>
                  </a:lnTo>
                  <a:lnTo>
                    <a:pt x="229055" y="625720"/>
                  </a:lnTo>
                  <a:close/>
                </a:path>
                <a:path w="267970" h="2078989">
                  <a:moveTo>
                    <a:pt x="267455" y="721720"/>
                  </a:moveTo>
                  <a:lnTo>
                    <a:pt x="238655" y="721720"/>
                  </a:lnTo>
                  <a:lnTo>
                    <a:pt x="238655" y="769720"/>
                  </a:lnTo>
                  <a:lnTo>
                    <a:pt x="267455" y="769720"/>
                  </a:lnTo>
                  <a:lnTo>
                    <a:pt x="267455" y="721720"/>
                  </a:lnTo>
                  <a:close/>
                </a:path>
                <a:path w="267970" h="2078989">
                  <a:moveTo>
                    <a:pt x="229055" y="721720"/>
                  </a:moveTo>
                  <a:lnTo>
                    <a:pt x="219455" y="721720"/>
                  </a:lnTo>
                  <a:lnTo>
                    <a:pt x="219455" y="769720"/>
                  </a:lnTo>
                  <a:lnTo>
                    <a:pt x="229055" y="769720"/>
                  </a:lnTo>
                  <a:lnTo>
                    <a:pt x="229055" y="721720"/>
                  </a:lnTo>
                  <a:close/>
                </a:path>
                <a:path w="267970" h="2078989">
                  <a:moveTo>
                    <a:pt x="267455" y="817719"/>
                  </a:moveTo>
                  <a:lnTo>
                    <a:pt x="238655" y="817719"/>
                  </a:lnTo>
                  <a:lnTo>
                    <a:pt x="238655" y="865719"/>
                  </a:lnTo>
                  <a:lnTo>
                    <a:pt x="267455" y="865719"/>
                  </a:lnTo>
                  <a:lnTo>
                    <a:pt x="267455" y="817719"/>
                  </a:lnTo>
                  <a:close/>
                </a:path>
                <a:path w="267970" h="2078989">
                  <a:moveTo>
                    <a:pt x="229055" y="817719"/>
                  </a:moveTo>
                  <a:lnTo>
                    <a:pt x="219455" y="817719"/>
                  </a:lnTo>
                  <a:lnTo>
                    <a:pt x="219455" y="865719"/>
                  </a:lnTo>
                  <a:lnTo>
                    <a:pt x="229055" y="865719"/>
                  </a:lnTo>
                  <a:lnTo>
                    <a:pt x="229055" y="817719"/>
                  </a:lnTo>
                  <a:close/>
                </a:path>
                <a:path w="267970" h="2078989">
                  <a:moveTo>
                    <a:pt x="267455" y="913720"/>
                  </a:moveTo>
                  <a:lnTo>
                    <a:pt x="238655" y="913720"/>
                  </a:lnTo>
                  <a:lnTo>
                    <a:pt x="238655" y="961720"/>
                  </a:lnTo>
                  <a:lnTo>
                    <a:pt x="267455" y="961720"/>
                  </a:lnTo>
                  <a:lnTo>
                    <a:pt x="267455" y="913720"/>
                  </a:lnTo>
                  <a:close/>
                </a:path>
                <a:path w="267970" h="2078989">
                  <a:moveTo>
                    <a:pt x="229055" y="913720"/>
                  </a:moveTo>
                  <a:lnTo>
                    <a:pt x="219455" y="913720"/>
                  </a:lnTo>
                  <a:lnTo>
                    <a:pt x="219455" y="961720"/>
                  </a:lnTo>
                  <a:lnTo>
                    <a:pt x="229055" y="961720"/>
                  </a:lnTo>
                  <a:lnTo>
                    <a:pt x="229055" y="913720"/>
                  </a:lnTo>
                  <a:close/>
                </a:path>
                <a:path w="267970" h="2078989">
                  <a:moveTo>
                    <a:pt x="267455" y="1009719"/>
                  </a:moveTo>
                  <a:lnTo>
                    <a:pt x="238655" y="1009719"/>
                  </a:lnTo>
                  <a:lnTo>
                    <a:pt x="238655" y="1057719"/>
                  </a:lnTo>
                  <a:lnTo>
                    <a:pt x="267455" y="1057719"/>
                  </a:lnTo>
                  <a:lnTo>
                    <a:pt x="267455" y="1009719"/>
                  </a:lnTo>
                  <a:close/>
                </a:path>
                <a:path w="267970" h="2078989">
                  <a:moveTo>
                    <a:pt x="229055" y="1009719"/>
                  </a:moveTo>
                  <a:lnTo>
                    <a:pt x="219455" y="1009719"/>
                  </a:lnTo>
                  <a:lnTo>
                    <a:pt x="219455" y="1057719"/>
                  </a:lnTo>
                  <a:lnTo>
                    <a:pt x="229055" y="1057719"/>
                  </a:lnTo>
                  <a:lnTo>
                    <a:pt x="229055" y="1009719"/>
                  </a:lnTo>
                  <a:close/>
                </a:path>
                <a:path w="267970" h="2078989">
                  <a:moveTo>
                    <a:pt x="267455" y="1105720"/>
                  </a:moveTo>
                  <a:lnTo>
                    <a:pt x="238655" y="1105720"/>
                  </a:lnTo>
                  <a:lnTo>
                    <a:pt x="238655" y="1153720"/>
                  </a:lnTo>
                  <a:lnTo>
                    <a:pt x="267455" y="1153720"/>
                  </a:lnTo>
                  <a:lnTo>
                    <a:pt x="267455" y="1105720"/>
                  </a:lnTo>
                  <a:close/>
                </a:path>
                <a:path w="267970" h="2078989">
                  <a:moveTo>
                    <a:pt x="229055" y="1105720"/>
                  </a:moveTo>
                  <a:lnTo>
                    <a:pt x="219455" y="1105720"/>
                  </a:lnTo>
                  <a:lnTo>
                    <a:pt x="219455" y="1153720"/>
                  </a:lnTo>
                  <a:lnTo>
                    <a:pt x="229055" y="1153720"/>
                  </a:lnTo>
                  <a:lnTo>
                    <a:pt x="229055" y="1105720"/>
                  </a:lnTo>
                  <a:close/>
                </a:path>
                <a:path w="267970" h="2078989">
                  <a:moveTo>
                    <a:pt x="267455" y="1201719"/>
                  </a:moveTo>
                  <a:lnTo>
                    <a:pt x="238655" y="1201719"/>
                  </a:lnTo>
                  <a:lnTo>
                    <a:pt x="238655" y="1249720"/>
                  </a:lnTo>
                  <a:lnTo>
                    <a:pt x="267455" y="1249720"/>
                  </a:lnTo>
                  <a:lnTo>
                    <a:pt x="267455" y="1201719"/>
                  </a:lnTo>
                  <a:close/>
                </a:path>
                <a:path w="267970" h="2078989">
                  <a:moveTo>
                    <a:pt x="229055" y="1201719"/>
                  </a:moveTo>
                  <a:lnTo>
                    <a:pt x="219455" y="1201719"/>
                  </a:lnTo>
                  <a:lnTo>
                    <a:pt x="219455" y="1249720"/>
                  </a:lnTo>
                  <a:lnTo>
                    <a:pt x="229055" y="1249720"/>
                  </a:lnTo>
                  <a:lnTo>
                    <a:pt x="229055" y="1201719"/>
                  </a:lnTo>
                  <a:close/>
                </a:path>
                <a:path w="267970" h="2078989">
                  <a:moveTo>
                    <a:pt x="267455" y="1297720"/>
                  </a:moveTo>
                  <a:lnTo>
                    <a:pt x="238655" y="1297720"/>
                  </a:lnTo>
                  <a:lnTo>
                    <a:pt x="238655" y="1345719"/>
                  </a:lnTo>
                  <a:lnTo>
                    <a:pt x="267455" y="1345719"/>
                  </a:lnTo>
                  <a:lnTo>
                    <a:pt x="267455" y="1297720"/>
                  </a:lnTo>
                  <a:close/>
                </a:path>
                <a:path w="267970" h="2078989">
                  <a:moveTo>
                    <a:pt x="229055" y="1297720"/>
                  </a:moveTo>
                  <a:lnTo>
                    <a:pt x="219455" y="1297720"/>
                  </a:lnTo>
                  <a:lnTo>
                    <a:pt x="219455" y="1345719"/>
                  </a:lnTo>
                  <a:lnTo>
                    <a:pt x="229055" y="1345719"/>
                  </a:lnTo>
                  <a:lnTo>
                    <a:pt x="229055" y="1297720"/>
                  </a:lnTo>
                  <a:close/>
                </a:path>
                <a:path w="267970" h="2078989">
                  <a:moveTo>
                    <a:pt x="267455" y="1393719"/>
                  </a:moveTo>
                  <a:lnTo>
                    <a:pt x="238655" y="1393719"/>
                  </a:lnTo>
                  <a:lnTo>
                    <a:pt x="238655" y="1441720"/>
                  </a:lnTo>
                  <a:lnTo>
                    <a:pt x="267455" y="1441720"/>
                  </a:lnTo>
                  <a:lnTo>
                    <a:pt x="267455" y="1393719"/>
                  </a:lnTo>
                  <a:close/>
                </a:path>
                <a:path w="267970" h="2078989">
                  <a:moveTo>
                    <a:pt x="229055" y="1393719"/>
                  </a:moveTo>
                  <a:lnTo>
                    <a:pt x="219455" y="1393719"/>
                  </a:lnTo>
                  <a:lnTo>
                    <a:pt x="219455" y="1441720"/>
                  </a:lnTo>
                  <a:lnTo>
                    <a:pt x="229055" y="1441720"/>
                  </a:lnTo>
                  <a:lnTo>
                    <a:pt x="229055" y="1393719"/>
                  </a:lnTo>
                  <a:close/>
                </a:path>
                <a:path w="267970" h="2078989">
                  <a:moveTo>
                    <a:pt x="267455" y="1489720"/>
                  </a:moveTo>
                  <a:lnTo>
                    <a:pt x="238655" y="1489720"/>
                  </a:lnTo>
                  <a:lnTo>
                    <a:pt x="238655" y="1537719"/>
                  </a:lnTo>
                  <a:lnTo>
                    <a:pt x="267455" y="1537719"/>
                  </a:lnTo>
                  <a:lnTo>
                    <a:pt x="267455" y="1489720"/>
                  </a:lnTo>
                  <a:close/>
                </a:path>
                <a:path w="267970" h="2078989">
                  <a:moveTo>
                    <a:pt x="229055" y="1489720"/>
                  </a:moveTo>
                  <a:lnTo>
                    <a:pt x="219455" y="1489720"/>
                  </a:lnTo>
                  <a:lnTo>
                    <a:pt x="219455" y="1537719"/>
                  </a:lnTo>
                  <a:lnTo>
                    <a:pt x="229055" y="1537719"/>
                  </a:lnTo>
                  <a:lnTo>
                    <a:pt x="229055" y="1489720"/>
                  </a:lnTo>
                  <a:close/>
                </a:path>
                <a:path w="267970" h="2078989">
                  <a:moveTo>
                    <a:pt x="267455" y="1585720"/>
                  </a:moveTo>
                  <a:lnTo>
                    <a:pt x="238655" y="1585720"/>
                  </a:lnTo>
                  <a:lnTo>
                    <a:pt x="238655" y="1633720"/>
                  </a:lnTo>
                  <a:lnTo>
                    <a:pt x="267455" y="1633720"/>
                  </a:lnTo>
                  <a:lnTo>
                    <a:pt x="267455" y="1585720"/>
                  </a:lnTo>
                  <a:close/>
                </a:path>
                <a:path w="267970" h="2078989">
                  <a:moveTo>
                    <a:pt x="229055" y="1585720"/>
                  </a:moveTo>
                  <a:lnTo>
                    <a:pt x="219455" y="1585720"/>
                  </a:lnTo>
                  <a:lnTo>
                    <a:pt x="219455" y="1633720"/>
                  </a:lnTo>
                  <a:lnTo>
                    <a:pt x="229055" y="1633720"/>
                  </a:lnTo>
                  <a:lnTo>
                    <a:pt x="229055" y="1585720"/>
                  </a:lnTo>
                  <a:close/>
                </a:path>
                <a:path w="267970" h="2078989">
                  <a:moveTo>
                    <a:pt x="267455" y="1681720"/>
                  </a:moveTo>
                  <a:lnTo>
                    <a:pt x="238655" y="1681720"/>
                  </a:lnTo>
                  <a:lnTo>
                    <a:pt x="238655" y="1729719"/>
                  </a:lnTo>
                  <a:lnTo>
                    <a:pt x="267455" y="1729719"/>
                  </a:lnTo>
                  <a:lnTo>
                    <a:pt x="267455" y="1681720"/>
                  </a:lnTo>
                  <a:close/>
                </a:path>
                <a:path w="267970" h="2078989">
                  <a:moveTo>
                    <a:pt x="229055" y="1681720"/>
                  </a:moveTo>
                  <a:lnTo>
                    <a:pt x="219455" y="1681720"/>
                  </a:lnTo>
                  <a:lnTo>
                    <a:pt x="219455" y="1729719"/>
                  </a:lnTo>
                  <a:lnTo>
                    <a:pt x="229055" y="1729719"/>
                  </a:lnTo>
                  <a:lnTo>
                    <a:pt x="229055" y="1681720"/>
                  </a:lnTo>
                  <a:close/>
                </a:path>
                <a:path w="267970" h="2078989">
                  <a:moveTo>
                    <a:pt x="267455" y="1777720"/>
                  </a:moveTo>
                  <a:lnTo>
                    <a:pt x="238655" y="1777720"/>
                  </a:lnTo>
                  <a:lnTo>
                    <a:pt x="238655" y="1825720"/>
                  </a:lnTo>
                  <a:lnTo>
                    <a:pt x="267455" y="1825720"/>
                  </a:lnTo>
                  <a:lnTo>
                    <a:pt x="267455" y="1777720"/>
                  </a:lnTo>
                  <a:close/>
                </a:path>
                <a:path w="267970" h="2078989">
                  <a:moveTo>
                    <a:pt x="229055" y="1777720"/>
                  </a:moveTo>
                  <a:lnTo>
                    <a:pt x="219455" y="1777720"/>
                  </a:lnTo>
                  <a:lnTo>
                    <a:pt x="219455" y="1825720"/>
                  </a:lnTo>
                  <a:lnTo>
                    <a:pt x="229055" y="1825720"/>
                  </a:lnTo>
                  <a:lnTo>
                    <a:pt x="229055" y="1777720"/>
                  </a:lnTo>
                  <a:close/>
                </a:path>
                <a:path w="267970" h="2078989">
                  <a:moveTo>
                    <a:pt x="267455" y="1873719"/>
                  </a:moveTo>
                  <a:lnTo>
                    <a:pt x="238655" y="1873719"/>
                  </a:lnTo>
                  <a:lnTo>
                    <a:pt x="238655" y="1921719"/>
                  </a:lnTo>
                  <a:lnTo>
                    <a:pt x="267455" y="1921719"/>
                  </a:lnTo>
                  <a:lnTo>
                    <a:pt x="267455" y="1873719"/>
                  </a:lnTo>
                  <a:close/>
                </a:path>
                <a:path w="267970" h="2078989">
                  <a:moveTo>
                    <a:pt x="229055" y="1873719"/>
                  </a:moveTo>
                  <a:lnTo>
                    <a:pt x="219455" y="1873719"/>
                  </a:lnTo>
                  <a:lnTo>
                    <a:pt x="219455" y="1921719"/>
                  </a:lnTo>
                  <a:lnTo>
                    <a:pt x="229055" y="1921719"/>
                  </a:lnTo>
                  <a:lnTo>
                    <a:pt x="229055" y="1873719"/>
                  </a:lnTo>
                  <a:close/>
                </a:path>
                <a:path w="267970" h="2078989">
                  <a:moveTo>
                    <a:pt x="267455" y="1969720"/>
                  </a:moveTo>
                  <a:lnTo>
                    <a:pt x="238655" y="1969720"/>
                  </a:lnTo>
                  <a:lnTo>
                    <a:pt x="238655" y="2017720"/>
                  </a:lnTo>
                  <a:lnTo>
                    <a:pt x="267455" y="2017720"/>
                  </a:lnTo>
                  <a:lnTo>
                    <a:pt x="267455" y="1969720"/>
                  </a:lnTo>
                  <a:close/>
                </a:path>
                <a:path w="267970" h="2078989">
                  <a:moveTo>
                    <a:pt x="229055" y="1969720"/>
                  </a:moveTo>
                  <a:lnTo>
                    <a:pt x="219455" y="1969720"/>
                  </a:lnTo>
                  <a:lnTo>
                    <a:pt x="219455" y="2017720"/>
                  </a:lnTo>
                  <a:lnTo>
                    <a:pt x="229055" y="2017720"/>
                  </a:lnTo>
                  <a:lnTo>
                    <a:pt x="229055" y="1969720"/>
                  </a:lnTo>
                  <a:close/>
                </a:path>
                <a:path w="267970" h="2078989">
                  <a:moveTo>
                    <a:pt x="215339" y="2048859"/>
                  </a:moveTo>
                  <a:lnTo>
                    <a:pt x="213287" y="2049495"/>
                  </a:lnTo>
                  <a:lnTo>
                    <a:pt x="206396" y="2050190"/>
                  </a:lnTo>
                  <a:lnTo>
                    <a:pt x="168918" y="2050190"/>
                  </a:lnTo>
                  <a:lnTo>
                    <a:pt x="168918" y="2078965"/>
                  </a:lnTo>
                  <a:lnTo>
                    <a:pt x="208089" y="2078965"/>
                  </a:lnTo>
                  <a:lnTo>
                    <a:pt x="218254" y="2077940"/>
                  </a:lnTo>
                  <a:lnTo>
                    <a:pt x="219831" y="2077619"/>
                  </a:lnTo>
                  <a:lnTo>
                    <a:pt x="223878" y="2076364"/>
                  </a:lnTo>
                  <a:lnTo>
                    <a:pt x="215339" y="2048859"/>
                  </a:lnTo>
                  <a:close/>
                </a:path>
                <a:path w="267970" h="2078989">
                  <a:moveTo>
                    <a:pt x="209667" y="2030586"/>
                  </a:moveTo>
                  <a:lnTo>
                    <a:pt x="209440" y="2030586"/>
                  </a:lnTo>
                  <a:lnTo>
                    <a:pt x="204471" y="2031086"/>
                  </a:lnTo>
                  <a:lnTo>
                    <a:pt x="168918" y="2031086"/>
                  </a:lnTo>
                  <a:lnTo>
                    <a:pt x="168918" y="2040638"/>
                  </a:lnTo>
                  <a:lnTo>
                    <a:pt x="205433" y="2040638"/>
                  </a:lnTo>
                  <a:lnTo>
                    <a:pt x="211364" y="2040041"/>
                  </a:lnTo>
                  <a:lnTo>
                    <a:pt x="212493" y="2039691"/>
                  </a:lnTo>
                  <a:lnTo>
                    <a:pt x="209667" y="2030586"/>
                  </a:lnTo>
                  <a:close/>
                </a:path>
                <a:path w="267970" h="2078989">
                  <a:moveTo>
                    <a:pt x="120917" y="2050166"/>
                  </a:moveTo>
                  <a:lnTo>
                    <a:pt x="72918" y="2050166"/>
                  </a:lnTo>
                  <a:lnTo>
                    <a:pt x="72918" y="2078965"/>
                  </a:lnTo>
                  <a:lnTo>
                    <a:pt x="120917" y="2078965"/>
                  </a:lnTo>
                  <a:lnTo>
                    <a:pt x="120917" y="2050166"/>
                  </a:lnTo>
                  <a:close/>
                </a:path>
                <a:path w="267970" h="2078989">
                  <a:moveTo>
                    <a:pt x="120917" y="2030966"/>
                  </a:moveTo>
                  <a:lnTo>
                    <a:pt x="72918" y="2030966"/>
                  </a:lnTo>
                  <a:lnTo>
                    <a:pt x="72918" y="2040566"/>
                  </a:lnTo>
                  <a:lnTo>
                    <a:pt x="120917" y="2040566"/>
                  </a:lnTo>
                  <a:lnTo>
                    <a:pt x="120917" y="2030966"/>
                  </a:lnTo>
                  <a:close/>
                </a:path>
              </a:pathLst>
            </a:custGeom>
            <a:solidFill>
              <a:srgbClr val="5A63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7">
              <a:extLst>
                <a:ext uri="{FF2B5EF4-FFF2-40B4-BE49-F238E27FC236}">
                  <a16:creationId xmlns:a16="http://schemas.microsoft.com/office/drawing/2014/main" id="{F485EB53-9BCC-800B-46AE-7518DDD1C77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98982" y="3436141"/>
              <a:ext cx="158495" cy="158496"/>
            </a:xfrm>
            <a:prstGeom prst="rect">
              <a:avLst/>
            </a:prstGeom>
          </p:spPr>
        </p:pic>
        <p:pic>
          <p:nvPicPr>
            <p:cNvPr id="11" name="object 8">
              <a:extLst>
                <a:ext uri="{FF2B5EF4-FFF2-40B4-BE49-F238E27FC236}">
                  <a16:creationId xmlns:a16="http://schemas.microsoft.com/office/drawing/2014/main" id="{751B24A7-120B-C1BB-4BF2-7FD309960E2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98982" y="3639342"/>
              <a:ext cx="158495" cy="158495"/>
            </a:xfrm>
            <a:prstGeom prst="rect">
              <a:avLst/>
            </a:prstGeom>
          </p:spPr>
        </p:pic>
        <p:pic>
          <p:nvPicPr>
            <p:cNvPr id="12" name="object 9">
              <a:extLst>
                <a:ext uri="{FF2B5EF4-FFF2-40B4-BE49-F238E27FC236}">
                  <a16:creationId xmlns:a16="http://schemas.microsoft.com/office/drawing/2014/main" id="{E51BEB3E-A5DA-4DBB-A536-BC1E948B377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98982" y="3842542"/>
              <a:ext cx="158495" cy="158495"/>
            </a:xfrm>
            <a:prstGeom prst="rect">
              <a:avLst/>
            </a:prstGeom>
          </p:spPr>
        </p:pic>
        <p:pic>
          <p:nvPicPr>
            <p:cNvPr id="13" name="object 10">
              <a:extLst>
                <a:ext uri="{FF2B5EF4-FFF2-40B4-BE49-F238E27FC236}">
                  <a16:creationId xmlns:a16="http://schemas.microsoft.com/office/drawing/2014/main" id="{42D365FF-B7ED-FA5F-E4ED-5EE6B8BE41AE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98982" y="4045741"/>
              <a:ext cx="158495" cy="158496"/>
            </a:xfrm>
            <a:prstGeom prst="rect">
              <a:avLst/>
            </a:prstGeom>
          </p:spPr>
        </p:pic>
        <p:pic>
          <p:nvPicPr>
            <p:cNvPr id="14" name="object 11">
              <a:extLst>
                <a:ext uri="{FF2B5EF4-FFF2-40B4-BE49-F238E27FC236}">
                  <a16:creationId xmlns:a16="http://schemas.microsoft.com/office/drawing/2014/main" id="{0B6477CD-7EDF-E04D-9CFD-FFF2F0D0444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98982" y="4248942"/>
              <a:ext cx="158495" cy="158495"/>
            </a:xfrm>
            <a:prstGeom prst="rect">
              <a:avLst/>
            </a:prstGeom>
          </p:spPr>
        </p:pic>
        <p:pic>
          <p:nvPicPr>
            <p:cNvPr id="15" name="object 12">
              <a:extLst>
                <a:ext uri="{FF2B5EF4-FFF2-40B4-BE49-F238E27FC236}">
                  <a16:creationId xmlns:a16="http://schemas.microsoft.com/office/drawing/2014/main" id="{986346B2-3DE3-58F1-34A0-8298DA08376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98982" y="4452142"/>
              <a:ext cx="158495" cy="158495"/>
            </a:xfrm>
            <a:prstGeom prst="rect">
              <a:avLst/>
            </a:prstGeom>
          </p:spPr>
        </p:pic>
        <p:pic>
          <p:nvPicPr>
            <p:cNvPr id="16" name="object 13">
              <a:extLst>
                <a:ext uri="{FF2B5EF4-FFF2-40B4-BE49-F238E27FC236}">
                  <a16:creationId xmlns:a16="http://schemas.microsoft.com/office/drawing/2014/main" id="{674C24BA-69C1-F0C3-A9EF-2744081A5B8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98982" y="4655341"/>
              <a:ext cx="158495" cy="158496"/>
            </a:xfrm>
            <a:prstGeom prst="rect">
              <a:avLst/>
            </a:prstGeom>
          </p:spPr>
        </p:pic>
        <p:pic>
          <p:nvPicPr>
            <p:cNvPr id="17" name="object 14">
              <a:extLst>
                <a:ext uri="{FF2B5EF4-FFF2-40B4-BE49-F238E27FC236}">
                  <a16:creationId xmlns:a16="http://schemas.microsoft.com/office/drawing/2014/main" id="{03DA64BE-1E9E-0951-7393-907F3A3EF6E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98982" y="4858542"/>
              <a:ext cx="158495" cy="158495"/>
            </a:xfrm>
            <a:prstGeom prst="rect">
              <a:avLst/>
            </a:prstGeom>
          </p:spPr>
        </p:pic>
        <p:pic>
          <p:nvPicPr>
            <p:cNvPr id="18" name="object 15">
              <a:extLst>
                <a:ext uri="{FF2B5EF4-FFF2-40B4-BE49-F238E27FC236}">
                  <a16:creationId xmlns:a16="http://schemas.microsoft.com/office/drawing/2014/main" id="{58B0DB14-7531-B69D-4591-19FDC2861C6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98982" y="5061742"/>
              <a:ext cx="158495" cy="158495"/>
            </a:xfrm>
            <a:prstGeom prst="rect">
              <a:avLst/>
            </a:prstGeom>
          </p:spPr>
        </p:pic>
        <p:pic>
          <p:nvPicPr>
            <p:cNvPr id="20" name="object 16">
              <a:extLst>
                <a:ext uri="{FF2B5EF4-FFF2-40B4-BE49-F238E27FC236}">
                  <a16:creationId xmlns:a16="http://schemas.microsoft.com/office/drawing/2014/main" id="{9EC20D97-17D6-C297-832F-2DBA468EEC8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98982" y="5264941"/>
              <a:ext cx="158495" cy="158496"/>
            </a:xfrm>
            <a:prstGeom prst="rect">
              <a:avLst/>
            </a:prstGeom>
          </p:spPr>
        </p:pic>
      </p:grpSp>
      <p:sp>
        <p:nvSpPr>
          <p:cNvPr id="21" name="object 26">
            <a:extLst>
              <a:ext uri="{FF2B5EF4-FFF2-40B4-BE49-F238E27FC236}">
                <a16:creationId xmlns:a16="http://schemas.microsoft.com/office/drawing/2014/main" id="{67D647E3-F664-E6A2-8D24-2343E29BD8EF}"/>
              </a:ext>
            </a:extLst>
          </p:cNvPr>
          <p:cNvSpPr txBox="1"/>
          <p:nvPr/>
        </p:nvSpPr>
        <p:spPr>
          <a:xfrm>
            <a:off x="3011111" y="3761846"/>
            <a:ext cx="100456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dirty="0">
                <a:latin typeface="Cambria Math"/>
                <a:cs typeface="Cambria Math"/>
              </a:rPr>
              <a:t>𝐙</a:t>
            </a:r>
            <a:r>
              <a:rPr sz="4800" spc="270" dirty="0">
                <a:latin typeface="Cambria Math"/>
                <a:cs typeface="Cambria Math"/>
              </a:rPr>
              <a:t> </a:t>
            </a:r>
            <a:r>
              <a:rPr sz="4800" spc="-50" dirty="0">
                <a:latin typeface="Cambria Math"/>
                <a:cs typeface="Cambria Math"/>
              </a:rPr>
              <a:t>=</a:t>
            </a:r>
            <a:endParaRPr sz="4800">
              <a:latin typeface="Cambria Math"/>
              <a:cs typeface="Cambria Math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21FF8A7-71B2-6864-2D71-5F6D2B4DEE49}"/>
                  </a:ext>
                </a:extLst>
              </p:cNvPr>
              <p:cNvSpPr txBox="1"/>
              <p:nvPr/>
            </p:nvSpPr>
            <p:spPr>
              <a:xfrm>
                <a:off x="3604829" y="2331870"/>
                <a:ext cx="3675647" cy="4755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432FF"/>
                    </a:solidFill>
                    <a:ea typeface="Cambria Math" panose="02040503050406030204" pitchFamily="18" charset="0"/>
                  </a:rPr>
                  <a:t>节点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𝒗</m:t>
                    </m:r>
                  </m:oMath>
                </a14:m>
                <a:r>
                  <a:rPr lang="zh-CN" altLang="en-US" sz="2400" b="1" dirty="0">
                    <a:solidFill>
                      <a:srgbClr val="0432FF"/>
                    </a:solidFill>
                    <a:ea typeface="Cambria Math" panose="02040503050406030204" pitchFamily="18" charset="0"/>
                  </a:rPr>
                  <a:t>的嵌入向量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sub>
                    </m:sSub>
                    <m:r>
                      <a:rPr lang="en-US" altLang="zh-CN" sz="24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𝒅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>
                  <a:solidFill>
                    <a:srgbClr val="0432FF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21FF8A7-71B2-6864-2D71-5F6D2B4DE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4829" y="2331870"/>
                <a:ext cx="3675647" cy="475579"/>
              </a:xfrm>
              <a:prstGeom prst="rect">
                <a:avLst/>
              </a:prstGeom>
              <a:blipFill>
                <a:blip r:embed="rId5"/>
                <a:stretch>
                  <a:fillRect l="-2405" t="-12821" r="-687" b="-205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A1B6BF7-21B7-9141-1C90-584EB8863C4D}"/>
              </a:ext>
            </a:extLst>
          </p:cNvPr>
          <p:cNvCxnSpPr>
            <a:cxnSpLocks/>
          </p:cNvCxnSpPr>
          <p:nvPr/>
        </p:nvCxnSpPr>
        <p:spPr>
          <a:xfrm flipV="1">
            <a:off x="5647998" y="2807449"/>
            <a:ext cx="448002" cy="880767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bject 18">
            <a:extLst>
              <a:ext uri="{FF2B5EF4-FFF2-40B4-BE49-F238E27FC236}">
                <a16:creationId xmlns:a16="http://schemas.microsoft.com/office/drawing/2014/main" id="{0B0E0035-CD36-6390-9D5A-C3A8BAC1ED94}"/>
              </a:ext>
            </a:extLst>
          </p:cNvPr>
          <p:cNvSpPr/>
          <p:nvPr/>
        </p:nvSpPr>
        <p:spPr>
          <a:xfrm>
            <a:off x="8634107" y="3079886"/>
            <a:ext cx="377190" cy="2030730"/>
          </a:xfrm>
          <a:custGeom>
            <a:avLst/>
            <a:gdLst/>
            <a:ahLst/>
            <a:cxnLst/>
            <a:rect l="l" t="t" r="r" b="b"/>
            <a:pathLst>
              <a:path w="377190" h="2030729">
                <a:moveTo>
                  <a:pt x="2" y="0"/>
                </a:moveTo>
                <a:lnTo>
                  <a:pt x="50100" y="6335"/>
                </a:lnTo>
                <a:lnTo>
                  <a:pt x="95117" y="24215"/>
                </a:lnTo>
                <a:lnTo>
                  <a:pt x="133257" y="51948"/>
                </a:lnTo>
                <a:lnTo>
                  <a:pt x="162725" y="87844"/>
                </a:lnTo>
                <a:lnTo>
                  <a:pt x="181722" y="130212"/>
                </a:lnTo>
                <a:lnTo>
                  <a:pt x="188454" y="177363"/>
                </a:lnTo>
                <a:lnTo>
                  <a:pt x="188452" y="837994"/>
                </a:lnTo>
                <a:lnTo>
                  <a:pt x="195183" y="885144"/>
                </a:lnTo>
                <a:lnTo>
                  <a:pt x="214181" y="927512"/>
                </a:lnTo>
                <a:lnTo>
                  <a:pt x="243648" y="963409"/>
                </a:lnTo>
                <a:lnTo>
                  <a:pt x="281788" y="991142"/>
                </a:lnTo>
                <a:lnTo>
                  <a:pt x="326806" y="1009022"/>
                </a:lnTo>
                <a:lnTo>
                  <a:pt x="376904" y="1015358"/>
                </a:lnTo>
                <a:lnTo>
                  <a:pt x="326806" y="1021693"/>
                </a:lnTo>
                <a:lnTo>
                  <a:pt x="281788" y="1039573"/>
                </a:lnTo>
                <a:lnTo>
                  <a:pt x="243648" y="1067306"/>
                </a:lnTo>
                <a:lnTo>
                  <a:pt x="214181" y="1103202"/>
                </a:lnTo>
                <a:lnTo>
                  <a:pt x="195183" y="1145570"/>
                </a:lnTo>
                <a:lnTo>
                  <a:pt x="188452" y="1192720"/>
                </a:lnTo>
                <a:lnTo>
                  <a:pt x="188452" y="1853351"/>
                </a:lnTo>
                <a:lnTo>
                  <a:pt x="181720" y="1900501"/>
                </a:lnTo>
                <a:lnTo>
                  <a:pt x="162722" y="1942870"/>
                </a:lnTo>
                <a:lnTo>
                  <a:pt x="133255" y="1978766"/>
                </a:lnTo>
                <a:lnTo>
                  <a:pt x="95115" y="2006499"/>
                </a:lnTo>
                <a:lnTo>
                  <a:pt x="50098" y="2024379"/>
                </a:lnTo>
                <a:lnTo>
                  <a:pt x="0" y="2030715"/>
                </a:lnTo>
              </a:path>
            </a:pathLst>
          </a:custGeom>
          <a:ln w="6350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17">
            <a:extLst>
              <a:ext uri="{FF2B5EF4-FFF2-40B4-BE49-F238E27FC236}">
                <a16:creationId xmlns:a16="http://schemas.microsoft.com/office/drawing/2014/main" id="{0ABCBFBD-7FC0-57C7-E708-C5EBA4E3305E}"/>
              </a:ext>
            </a:extLst>
          </p:cNvPr>
          <p:cNvSpPr/>
          <p:nvPr/>
        </p:nvSpPr>
        <p:spPr>
          <a:xfrm>
            <a:off x="4288167" y="5212214"/>
            <a:ext cx="4270375" cy="375285"/>
          </a:xfrm>
          <a:custGeom>
            <a:avLst/>
            <a:gdLst/>
            <a:ahLst/>
            <a:cxnLst/>
            <a:rect l="l" t="t" r="r" b="b"/>
            <a:pathLst>
              <a:path w="4270375" h="375285">
                <a:moveTo>
                  <a:pt x="4270279" y="0"/>
                </a:moveTo>
                <a:lnTo>
                  <a:pt x="4264752" y="49844"/>
                </a:lnTo>
                <a:lnTo>
                  <a:pt x="4249154" y="94633"/>
                </a:lnTo>
                <a:lnTo>
                  <a:pt x="4224961" y="132580"/>
                </a:lnTo>
                <a:lnTo>
                  <a:pt x="4193647" y="161898"/>
                </a:lnTo>
                <a:lnTo>
                  <a:pt x="4156687" y="180799"/>
                </a:lnTo>
                <a:lnTo>
                  <a:pt x="4115556" y="187497"/>
                </a:lnTo>
                <a:lnTo>
                  <a:pt x="2289862" y="187497"/>
                </a:lnTo>
                <a:lnTo>
                  <a:pt x="2248730" y="194195"/>
                </a:lnTo>
                <a:lnTo>
                  <a:pt x="2211770" y="213096"/>
                </a:lnTo>
                <a:lnTo>
                  <a:pt x="2180456" y="242414"/>
                </a:lnTo>
                <a:lnTo>
                  <a:pt x="2156264" y="280361"/>
                </a:lnTo>
                <a:lnTo>
                  <a:pt x="2140666" y="325150"/>
                </a:lnTo>
                <a:lnTo>
                  <a:pt x="2135140" y="374995"/>
                </a:lnTo>
                <a:lnTo>
                  <a:pt x="2129613" y="325150"/>
                </a:lnTo>
                <a:lnTo>
                  <a:pt x="2114015" y="280361"/>
                </a:lnTo>
                <a:lnTo>
                  <a:pt x="2089822" y="242414"/>
                </a:lnTo>
                <a:lnTo>
                  <a:pt x="2058508" y="213096"/>
                </a:lnTo>
                <a:lnTo>
                  <a:pt x="2021548" y="194195"/>
                </a:lnTo>
                <a:lnTo>
                  <a:pt x="1980417" y="187497"/>
                </a:lnTo>
                <a:lnTo>
                  <a:pt x="154722" y="187497"/>
                </a:lnTo>
                <a:lnTo>
                  <a:pt x="113591" y="180799"/>
                </a:lnTo>
                <a:lnTo>
                  <a:pt x="76631" y="161898"/>
                </a:lnTo>
                <a:lnTo>
                  <a:pt x="45317" y="132580"/>
                </a:lnTo>
                <a:lnTo>
                  <a:pt x="21124" y="94633"/>
                </a:lnTo>
                <a:lnTo>
                  <a:pt x="5526" y="49844"/>
                </a:lnTo>
                <a:lnTo>
                  <a:pt x="0" y="0"/>
                </a:lnTo>
              </a:path>
            </a:pathLst>
          </a:custGeom>
          <a:ln w="6350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A217191-6925-5788-49D2-2ABE7C1699AA}"/>
              </a:ext>
            </a:extLst>
          </p:cNvPr>
          <p:cNvSpPr txBox="1"/>
          <p:nvPr/>
        </p:nvSpPr>
        <p:spPr>
          <a:xfrm>
            <a:off x="4864384" y="5648310"/>
            <a:ext cx="31141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SG" sz="2400" b="1" dirty="0">
                <a:solidFill>
                  <a:srgbClr val="0432FF"/>
                </a:solidFill>
                <a:ea typeface="Cambria Math" panose="02040503050406030204" pitchFamily="18" charset="0"/>
              </a:rPr>
              <a:t>一</a:t>
            </a:r>
            <a:r>
              <a:rPr lang="zh-CN" altLang="en-US" sz="2400" b="1" dirty="0">
                <a:solidFill>
                  <a:srgbClr val="0432FF"/>
                </a:solidFill>
                <a:ea typeface="Cambria Math" panose="02040503050406030204" pitchFamily="18" charset="0"/>
              </a:rPr>
              <a:t>列表示一个节点</a:t>
            </a:r>
            <a:endParaRPr lang="en-US" sz="2400" dirty="0">
              <a:solidFill>
                <a:srgbClr val="0432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9F53F13-6CB9-21D2-139C-098527F48D2E}"/>
                  </a:ext>
                </a:extLst>
              </p:cNvPr>
              <p:cNvSpPr txBox="1"/>
              <p:nvPr/>
            </p:nvSpPr>
            <p:spPr>
              <a:xfrm>
                <a:off x="9090672" y="3891416"/>
                <a:ext cx="311412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 err="1">
                    <a:solidFill>
                      <a:srgbClr val="0432FF"/>
                    </a:solidFill>
                  </a:rPr>
                  <a:t>嵌入向量的维度</a:t>
                </a:r>
                <a:r>
                  <a:rPr lang="en-US" altLang="zh-CN" sz="2400" b="1" dirty="0">
                    <a:solidFill>
                      <a:srgbClr val="0432FF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𝒅</m:t>
                    </m:r>
                  </m:oMath>
                </a14:m>
                <a:endParaRPr lang="en-US" sz="2400" dirty="0">
                  <a:solidFill>
                    <a:srgbClr val="0432FF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9F53F13-6CB9-21D2-139C-098527F48D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0672" y="3891416"/>
                <a:ext cx="3114129" cy="461665"/>
              </a:xfrm>
              <a:prstGeom prst="rect">
                <a:avLst/>
              </a:prstGeom>
              <a:blipFill>
                <a:blip r:embed="rId6"/>
                <a:stretch>
                  <a:fillRect l="-2846" t="-13514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4741885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E5C68-7129-B515-1415-EC3196714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85A91A07-5ADC-6B33-C2D1-58AD078CCFD0}"/>
              </a:ext>
            </a:extLst>
          </p:cNvPr>
          <p:cNvSpPr txBox="1"/>
          <p:nvPr/>
        </p:nvSpPr>
        <p:spPr>
          <a:xfrm>
            <a:off x="350439" y="120418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“浅层”编码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文本框 33">
            <a:extLst>
              <a:ext uri="{FF2B5EF4-FFF2-40B4-BE49-F238E27FC236}">
                <a16:creationId xmlns:a16="http://schemas.microsoft.com/office/drawing/2014/main" id="{E25A9898-2FFC-D545-7428-6749CDC28151}"/>
              </a:ext>
            </a:extLst>
          </p:cNvPr>
          <p:cNvSpPr txBox="1"/>
          <p:nvPr/>
        </p:nvSpPr>
        <p:spPr>
          <a:xfrm>
            <a:off x="830048" y="828293"/>
            <a:ext cx="11105278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>
              <a:buFont typeface="Wingdings" pitchFamily="2" charset="2"/>
              <a:buChar char="q"/>
            </a:pP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最简单的编码方法：编码器仅是一个嵌入查找表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3" name="文本框 33">
            <a:extLst>
              <a:ext uri="{FF2B5EF4-FFF2-40B4-BE49-F238E27FC236}">
                <a16:creationId xmlns:a16="http://schemas.microsoft.com/office/drawing/2014/main" id="{D5C7BD6D-6526-5A1E-833D-2BE1BA59F525}"/>
              </a:ext>
            </a:extLst>
          </p:cNvPr>
          <p:cNvSpPr txBox="1"/>
          <p:nvPr/>
        </p:nvSpPr>
        <p:spPr>
          <a:xfrm>
            <a:off x="673769" y="1825577"/>
            <a:ext cx="10844462" cy="3247812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 algn="ctr">
              <a:buNone/>
            </a:pPr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每个节点被分配一个唯一的嵌入向量</a:t>
            </a:r>
            <a:b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</a:br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（即我们直接优化每个节点的嵌入表示）</a:t>
            </a:r>
          </a:p>
          <a:p>
            <a:pPr marL="0" indent="0" algn="ctr">
              <a:buNone/>
            </a:pPr>
            <a:endParaRPr lang="en-SG" altLang="zh-CN" sz="28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0" indent="0" algn="ctr">
              <a:buNone/>
            </a:pPr>
            <a:endParaRPr lang="en-SG" altLang="zh-CN" sz="28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0" indent="0" algn="ctr">
              <a:buNone/>
            </a:pPr>
            <a:r>
              <a:rPr lang="zh-CN" altLang="en-US" sz="28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代表方法包括：</a:t>
            </a:r>
            <a:r>
              <a:rPr lang="en-SG" altLang="zh-CN" sz="2800" dirty="0" err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DeepWalk</a:t>
            </a:r>
            <a:r>
              <a:rPr lang="zh-CN" altLang="en-SG" sz="28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、</a:t>
            </a:r>
            <a:r>
              <a:rPr lang="en-SG" altLang="zh-CN" sz="28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node2vec</a:t>
            </a:r>
          </a:p>
        </p:txBody>
      </p:sp>
    </p:spTree>
    <p:extLst>
      <p:ext uri="{BB962C8B-B14F-4D97-AF65-F5344CB8AC3E}">
        <p14:creationId xmlns:p14="http://schemas.microsoft.com/office/powerpoint/2010/main" val="3715856342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AAA37-D395-1431-70B2-AF85151D0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93C8EF30-FE4A-69E1-600B-CA0EA229969A}"/>
              </a:ext>
            </a:extLst>
          </p:cNvPr>
          <p:cNvSpPr txBox="1"/>
          <p:nvPr/>
        </p:nvSpPr>
        <p:spPr>
          <a:xfrm>
            <a:off x="350439" y="12041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框架总结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文本框 33">
                <a:extLst>
                  <a:ext uri="{FF2B5EF4-FFF2-40B4-BE49-F238E27FC236}">
                    <a16:creationId xmlns:a16="http://schemas.microsoft.com/office/drawing/2014/main" id="{CCFCF8D2-5816-CFDE-184C-20B05D0DA934}"/>
                  </a:ext>
                </a:extLst>
              </p:cNvPr>
              <p:cNvSpPr txBox="1"/>
              <p:nvPr/>
            </p:nvSpPr>
            <p:spPr>
              <a:xfrm>
                <a:off x="830048" y="828293"/>
                <a:ext cx="11105278" cy="4540474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pPr>
                  <a:buFont typeface="Wingdings" pitchFamily="2" charset="2"/>
                  <a:buChar char="q"/>
                </a:pPr>
                <a:r>
                  <a:rPr lang="en-US" altLang="zh-CN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Encoder+Decoder</a:t>
                </a:r>
                <a:r>
                  <a:rPr lang="zh-CN" altLang="en-US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框架</a:t>
                </a:r>
                <a:endParaRPr lang="en-SG" altLang="zh-CN" sz="28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浅层编码器：嵌入查找</a:t>
                </a:r>
                <a:endParaRPr lang="en-SG" altLang="zh-CN" sz="28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需要优化的参数：矩阵 𝐙，包含所有节点 </a:t>
                </a:r>
                <a14:m>
                  <m:oMath xmlns:m="http://schemas.openxmlformats.org/officeDocument/2006/math">
                    <m:r>
                      <a:rPr lang="en-US" altLang="zh-CN" sz="2800" b="1" i="0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𝐯</m:t>
                    </m:r>
                    <m:r>
                      <a:rPr lang="en-US" altLang="zh-CN" sz="28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CN" sz="28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𝑽</m:t>
                    </m:r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的嵌入向量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sub>
                    </m:sSub>
                  </m:oMath>
                </a14:m>
                <a:endParaRPr lang="en-SG" altLang="zh-CN" sz="28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我们将在图神经网络（</a:t>
                </a:r>
                <a:r>
                  <a:rPr lang="en-SG" altLang="zh-CN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GNNs</a:t>
                </a:r>
                <a:r>
                  <a:rPr lang="zh-CN" altLang="en-SG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）</a:t>
                </a:r>
                <a:r>
                  <a:rPr lang="zh-CN" altLang="en-US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中介绍深层编码器</a:t>
                </a:r>
                <a:endParaRPr lang="en-SG" altLang="zh-CN" sz="28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解码器：基于节点相似性进行计算</a:t>
                </a:r>
                <a:endParaRPr lang="en-SG" altLang="zh-CN" sz="28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endParaRPr lang="en-SG" altLang="zh-CN" sz="2800" b="1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目标：最大化</a:t>
                </a:r>
                <a:r>
                  <a:rPr lang="zh-CN" altLang="en-US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相似节点</a:t>
                </a:r>
                <a:r>
                  <a:rPr lang="zh-CN" altLang="en-US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对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CN" sz="28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𝒖</m:t>
                    </m:r>
                    <m:r>
                      <a:rPr lang="en-US" altLang="zh-CN" sz="28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CN" sz="28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𝒗</m:t>
                    </m:r>
                    <m:r>
                      <a:rPr lang="en-US" altLang="zh-CN" sz="28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的内积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800" b="1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sub>
                      <m:sup>
                        <m:r>
                          <a:rPr lang="en-US" altLang="zh-CN" sz="2800" b="1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𝑻</m:t>
                        </m:r>
                      </m:sup>
                    </m:sSubSup>
                    <m:sSub>
                      <m:sSubPr>
                        <m:ctrlPr>
                          <a:rPr lang="en-US" altLang="zh-CN" sz="2800" b="1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𝒖</m:t>
                        </m:r>
                      </m:sub>
                    </m:sSub>
                  </m:oMath>
                </a14:m>
                <a:endParaRPr lang="en-SG" altLang="zh-CN" sz="28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</p:txBody>
          </p:sp>
        </mc:Choice>
        <mc:Fallback xmlns="">
          <p:sp>
            <p:nvSpPr>
              <p:cNvPr id="49" name="文本框 33">
                <a:extLst>
                  <a:ext uri="{FF2B5EF4-FFF2-40B4-BE49-F238E27FC236}">
                    <a16:creationId xmlns:a16="http://schemas.microsoft.com/office/drawing/2014/main" id="{CCFCF8D2-5816-CFDE-184C-20B05D0DA9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48" y="828293"/>
                <a:ext cx="11105278" cy="4540474"/>
              </a:xfrm>
              <a:prstGeom prst="rect">
                <a:avLst/>
              </a:prstGeom>
              <a:blipFill>
                <a:blip r:embed="rId3"/>
                <a:stretch>
                  <a:fillRect l="-1029" b="-3073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5709418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EB57F-9913-4133-CCDF-895F65555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C6F51D7E-0920-884A-6169-69ECA1A9A260}"/>
              </a:ext>
            </a:extLst>
          </p:cNvPr>
          <p:cNvSpPr txBox="1"/>
          <p:nvPr/>
        </p:nvSpPr>
        <p:spPr>
          <a:xfrm>
            <a:off x="350439" y="120418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如何定义节点相似性？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文本框 33">
            <a:extLst>
              <a:ext uri="{FF2B5EF4-FFF2-40B4-BE49-F238E27FC236}">
                <a16:creationId xmlns:a16="http://schemas.microsoft.com/office/drawing/2014/main" id="{74DAE9A9-EAAE-53DC-F0C7-76DAF07D752B}"/>
              </a:ext>
            </a:extLst>
          </p:cNvPr>
          <p:cNvSpPr txBox="1"/>
          <p:nvPr/>
        </p:nvSpPr>
        <p:spPr>
          <a:xfrm>
            <a:off x="830048" y="828293"/>
            <a:ext cx="11105278" cy="5694636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algn="l">
              <a:buFont typeface="Wingdings" pitchFamily="2" charset="2"/>
              <a:buChar char="q"/>
            </a:pP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不同方法的关键在于它们如何定义节点相似性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algn="l">
              <a:buFont typeface="Wingdings" pitchFamily="2" charset="2"/>
              <a:buChar char="q"/>
            </a:pP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algn="l">
              <a:buFont typeface="Wingdings" pitchFamily="2" charset="2"/>
              <a:buChar char="q"/>
            </a:pP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两个节点是否应具有相似的嵌入，取决于它们是否</a:t>
            </a:r>
            <a:r>
              <a:rPr lang="en-US" altLang="zh-CN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……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q"/>
            </a:pPr>
            <a:r>
              <a:rPr lang="zh-CN" altLang="en-US" sz="26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相互连接？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q"/>
            </a:pPr>
            <a:r>
              <a:rPr lang="zh-CN" altLang="en-US" sz="26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共享相邻节点？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q"/>
            </a:pPr>
            <a:r>
              <a:rPr lang="zh-CN" altLang="en-US" sz="26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拥有相似的“结构角色”</a:t>
            </a:r>
            <a:r>
              <a:rPr lang="zh-CN" altLang="en-US" sz="26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？</a:t>
            </a:r>
          </a:p>
          <a:p>
            <a:pPr algn="l">
              <a:buFont typeface="Wingdings" pitchFamily="2" charset="2"/>
              <a:buChar char="q"/>
            </a:pP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algn="l">
              <a:buFont typeface="Wingdings" pitchFamily="2" charset="2"/>
              <a:buChar char="q"/>
            </a:pP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接下来我们将学习一种基于</a:t>
            </a:r>
            <a:r>
              <a:rPr lang="zh-CN" altLang="en-US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随机游走（</a:t>
            </a:r>
            <a:r>
              <a:rPr lang="en-US" altLang="zh-CN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random</a:t>
            </a:r>
            <a:r>
              <a:rPr lang="zh-CN" altLang="en-US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 </a:t>
            </a:r>
            <a:r>
              <a:rPr lang="en-US" altLang="zh-CN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walks</a:t>
            </a:r>
            <a:r>
              <a:rPr lang="zh-CN" altLang="en-US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）</a:t>
            </a: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的节点相似性定义，并介绍如何针对该相似性度量来优化节点嵌入。</a:t>
            </a:r>
          </a:p>
        </p:txBody>
      </p:sp>
    </p:spTree>
    <p:extLst>
      <p:ext uri="{BB962C8B-B14F-4D97-AF65-F5344CB8AC3E}">
        <p14:creationId xmlns:p14="http://schemas.microsoft.com/office/powerpoint/2010/main" val="253544732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201DE-D4FD-9C26-1D22-2A9660F33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221FBFDA-8E12-D474-157F-7F835DAE8F39}"/>
              </a:ext>
            </a:extLst>
          </p:cNvPr>
          <p:cNvSpPr txBox="1"/>
          <p:nvPr/>
        </p:nvSpPr>
        <p:spPr>
          <a:xfrm>
            <a:off x="350439" y="120418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节点嵌入的注意事项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文本框 33">
            <a:extLst>
              <a:ext uri="{FF2B5EF4-FFF2-40B4-BE49-F238E27FC236}">
                <a16:creationId xmlns:a16="http://schemas.microsoft.com/office/drawing/2014/main" id="{61EA0DEE-A5A3-0FC1-F6B1-ECA6438D8BB7}"/>
              </a:ext>
            </a:extLst>
          </p:cNvPr>
          <p:cNvSpPr txBox="1"/>
          <p:nvPr/>
        </p:nvSpPr>
        <p:spPr>
          <a:xfrm>
            <a:off x="830048" y="828293"/>
            <a:ext cx="11105278" cy="50075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algn="l">
              <a:buFont typeface="Wingdings" pitchFamily="2" charset="2"/>
              <a:buChar char="q"/>
            </a:pP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这是一种</a:t>
            </a:r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无监督</a:t>
            </a:r>
            <a:r>
              <a:rPr lang="en-US" altLang="zh-CN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/</a:t>
            </a:r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自监督</a:t>
            </a: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的节点嵌入学习方式。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q"/>
            </a:pPr>
            <a:r>
              <a:rPr lang="zh-CN" altLang="en-US" sz="26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我们不使用节点标签，也不使用节点特征。</a:t>
            </a:r>
            <a:endParaRPr lang="en-SG" altLang="zh-CN" sz="2600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q"/>
            </a:pPr>
            <a:r>
              <a:rPr lang="zh-CN" altLang="en-US" sz="26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其目标是直接估计每个节点在嵌入空间中的一组坐标（即嵌入），使得图结构的某些特征（由解码器 </a:t>
            </a:r>
            <a:r>
              <a:rPr lang="en-SG" altLang="zh-CN" sz="26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DEC </a:t>
            </a:r>
            <a:r>
              <a:rPr lang="zh-CN" altLang="en-US" sz="26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捕捉）得以保留。</a:t>
            </a:r>
          </a:p>
          <a:p>
            <a:pPr algn="l">
              <a:buFont typeface="Wingdings" pitchFamily="2" charset="2"/>
              <a:buChar char="q"/>
            </a:pP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algn="l">
              <a:buFont typeface="Wingdings" pitchFamily="2" charset="2"/>
              <a:buChar char="q"/>
            </a:pP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algn="l">
              <a:buFont typeface="Wingdings" pitchFamily="2" charset="2"/>
              <a:buChar char="q"/>
            </a:pP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这些嵌入是与任务无关的：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q"/>
            </a:pPr>
            <a:r>
              <a:rPr lang="zh-CN" altLang="en-US" sz="2600" kern="1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  <a:sym typeface="+mn-lt"/>
              </a:rPr>
              <a:t>它们不是为了某个特定任务而训练的，但可以用于各种任务。</a:t>
            </a:r>
          </a:p>
        </p:txBody>
      </p:sp>
    </p:spTree>
    <p:extLst>
      <p:ext uri="{BB962C8B-B14F-4D97-AF65-F5344CB8AC3E}">
        <p14:creationId xmlns:p14="http://schemas.microsoft.com/office/powerpoint/2010/main" val="2673356210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BDD7E-1C1A-9D2C-C0DA-F969F001E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4675D6B6-324E-D39B-1CD0-71148C98385F}"/>
              </a:ext>
            </a:extLst>
          </p:cNvPr>
          <p:cNvSpPr/>
          <p:nvPr/>
        </p:nvSpPr>
        <p:spPr>
          <a:xfrm>
            <a:off x="0" y="0"/>
            <a:ext cx="1819275" cy="1819275"/>
          </a:xfrm>
          <a:custGeom>
            <a:avLst/>
            <a:gdLst>
              <a:gd name="connsiteX0" fmla="*/ 0 w 3638550"/>
              <a:gd name="connsiteY0" fmla="*/ 1819275 h 3638550"/>
              <a:gd name="connsiteX1" fmla="*/ 1819275 w 3638550"/>
              <a:gd name="connsiteY1" fmla="*/ 0 h 3638550"/>
              <a:gd name="connsiteX2" fmla="*/ 3638550 w 3638550"/>
              <a:gd name="connsiteY2" fmla="*/ 1819275 h 3638550"/>
              <a:gd name="connsiteX3" fmla="*/ 1819275 w 3638550"/>
              <a:gd name="connsiteY3" fmla="*/ 3638550 h 3638550"/>
              <a:gd name="connsiteX4" fmla="*/ 0 w 3638550"/>
              <a:gd name="connsiteY4" fmla="*/ 1819275 h 3638550"/>
              <a:gd name="connsiteX0-1" fmla="*/ 1819275 w 3638550"/>
              <a:gd name="connsiteY0-2" fmla="*/ 0 h 3638550"/>
              <a:gd name="connsiteX1-3" fmla="*/ 3638550 w 3638550"/>
              <a:gd name="connsiteY1-4" fmla="*/ 1819275 h 3638550"/>
              <a:gd name="connsiteX2-5" fmla="*/ 1819275 w 3638550"/>
              <a:gd name="connsiteY2-6" fmla="*/ 3638550 h 3638550"/>
              <a:gd name="connsiteX3-7" fmla="*/ 0 w 3638550"/>
              <a:gd name="connsiteY3-8" fmla="*/ 1819275 h 3638550"/>
              <a:gd name="connsiteX4-9" fmla="*/ 1910715 w 3638550"/>
              <a:gd name="connsiteY4-10" fmla="*/ 91440 h 3638550"/>
              <a:gd name="connsiteX0-11" fmla="*/ 1819275 w 3638550"/>
              <a:gd name="connsiteY0-12" fmla="*/ 0 h 3638550"/>
              <a:gd name="connsiteX1-13" fmla="*/ 3638550 w 3638550"/>
              <a:gd name="connsiteY1-14" fmla="*/ 1819275 h 3638550"/>
              <a:gd name="connsiteX2-15" fmla="*/ 1819275 w 3638550"/>
              <a:gd name="connsiteY2-16" fmla="*/ 3638550 h 3638550"/>
              <a:gd name="connsiteX3-17" fmla="*/ 0 w 3638550"/>
              <a:gd name="connsiteY3-18" fmla="*/ 1819275 h 3638550"/>
              <a:gd name="connsiteX0-19" fmla="*/ 3638550 w 3638550"/>
              <a:gd name="connsiteY0-20" fmla="*/ 0 h 1819275"/>
              <a:gd name="connsiteX1-21" fmla="*/ 1819275 w 3638550"/>
              <a:gd name="connsiteY1-22" fmla="*/ 1819275 h 1819275"/>
              <a:gd name="connsiteX2-23" fmla="*/ 0 w 3638550"/>
              <a:gd name="connsiteY2-24" fmla="*/ 0 h 1819275"/>
              <a:gd name="connsiteX0-25" fmla="*/ 1819275 w 1819275"/>
              <a:gd name="connsiteY0-26" fmla="*/ 0 h 1819275"/>
              <a:gd name="connsiteX1-27" fmla="*/ 0 w 1819275"/>
              <a:gd name="connsiteY1-28" fmla="*/ 1819275 h 18192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819275" h="1819275">
                <a:moveTo>
                  <a:pt x="1819275" y="0"/>
                </a:moveTo>
                <a:cubicBezTo>
                  <a:pt x="1819275" y="1004758"/>
                  <a:pt x="1004758" y="1819275"/>
                  <a:pt x="0" y="1819275"/>
                </a:cubicBezTo>
              </a:path>
            </a:pathLst>
          </a:custGeom>
          <a:noFill/>
          <a:ln w="3810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773646CE-6346-587D-67C8-07B429EAE1D0}"/>
              </a:ext>
            </a:extLst>
          </p:cNvPr>
          <p:cNvGrpSpPr/>
          <p:nvPr/>
        </p:nvGrpSpPr>
        <p:grpSpPr>
          <a:xfrm>
            <a:off x="1727455" y="1730451"/>
            <a:ext cx="5663945" cy="716782"/>
            <a:chOff x="1727455" y="2471291"/>
            <a:chExt cx="5663945" cy="716782"/>
          </a:xfrm>
        </p:grpSpPr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13981A68-FF56-E480-CCB2-B9BFA1819C8E}"/>
                </a:ext>
              </a:extLst>
            </p:cNvPr>
            <p:cNvSpPr txBox="1"/>
            <p:nvPr/>
          </p:nvSpPr>
          <p:spPr>
            <a:xfrm>
              <a:off x="2573268" y="2673753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概述</a:t>
              </a:r>
            </a:p>
          </p:txBody>
        </p:sp>
        <p:sp>
          <p:nvSpPr>
            <p:cNvPr id="63" name="椭圆 62">
              <a:extLst>
                <a:ext uri="{FF2B5EF4-FFF2-40B4-BE49-F238E27FC236}">
                  <a16:creationId xmlns:a16="http://schemas.microsoft.com/office/drawing/2014/main" id="{B0BB5EF6-AC22-6F8E-94F0-8130C9DB705A}"/>
                </a:ext>
              </a:extLst>
            </p:cNvPr>
            <p:cNvSpPr/>
            <p:nvPr/>
          </p:nvSpPr>
          <p:spPr>
            <a:xfrm>
              <a:off x="1727455" y="2471291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4440855F-C2B7-221A-BD83-E47ACE19C733}"/>
              </a:ext>
            </a:extLst>
          </p:cNvPr>
          <p:cNvGrpSpPr/>
          <p:nvPr/>
        </p:nvGrpSpPr>
        <p:grpSpPr>
          <a:xfrm>
            <a:off x="7540339" y="0"/>
            <a:ext cx="4651661" cy="6858000"/>
            <a:chOff x="7540339" y="0"/>
            <a:chExt cx="4651661" cy="6858000"/>
          </a:xfrm>
        </p:grpSpPr>
        <p:sp>
          <p:nvSpPr>
            <p:cNvPr id="60" name="任意多边形: 形状 59">
              <a:extLst>
                <a:ext uri="{FF2B5EF4-FFF2-40B4-BE49-F238E27FC236}">
                  <a16:creationId xmlns:a16="http://schemas.microsoft.com/office/drawing/2014/main" id="{8C481B30-6E5F-9CFF-2229-022E9A55AD32}"/>
                </a:ext>
              </a:extLst>
            </p:cNvPr>
            <p:cNvSpPr/>
            <p:nvPr/>
          </p:nvSpPr>
          <p:spPr>
            <a:xfrm>
              <a:off x="7779658" y="0"/>
              <a:ext cx="4412342" cy="6858000"/>
            </a:xfrm>
            <a:custGeom>
              <a:avLst/>
              <a:gdLst>
                <a:gd name="connsiteX0" fmla="*/ 1295690 w 4412342"/>
                <a:gd name="connsiteY0" fmla="*/ 0 h 6858000"/>
                <a:gd name="connsiteX1" fmla="*/ 4412342 w 4412342"/>
                <a:gd name="connsiteY1" fmla="*/ 0 h 6858000"/>
                <a:gd name="connsiteX2" fmla="*/ 4412342 w 4412342"/>
                <a:gd name="connsiteY2" fmla="*/ 1636729 h 6858000"/>
                <a:gd name="connsiteX3" fmla="*/ 4272563 w 4412342"/>
                <a:gd name="connsiteY3" fmla="*/ 1672670 h 6858000"/>
                <a:gd name="connsiteX4" fmla="*/ 3111228 w 4412342"/>
                <a:gd name="connsiteY4" fmla="*/ 3251199 h 6858000"/>
                <a:gd name="connsiteX5" fmla="*/ 4272563 w 4412342"/>
                <a:gd name="connsiteY5" fmla="*/ 4829728 h 6858000"/>
                <a:gd name="connsiteX6" fmla="*/ 4412342 w 4412342"/>
                <a:gd name="connsiteY6" fmla="*/ 4865669 h 6858000"/>
                <a:gd name="connsiteX7" fmla="*/ 4412342 w 4412342"/>
                <a:gd name="connsiteY7" fmla="*/ 6858000 h 6858000"/>
                <a:gd name="connsiteX8" fmla="*/ 1670654 w 4412342"/>
                <a:gd name="connsiteY8" fmla="*/ 6858000 h 6858000"/>
                <a:gd name="connsiteX9" fmla="*/ 1550198 w 4412342"/>
                <a:gd name="connsiteY9" fmla="*/ 6753659 h 6858000"/>
                <a:gd name="connsiteX10" fmla="*/ 0 w 4412342"/>
                <a:gd name="connsiteY10" fmla="*/ 3251200 h 6858000"/>
                <a:gd name="connsiteX11" fmla="*/ 1229199 w 4412342"/>
                <a:gd name="connsiteY11" fmla="*/ 6974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12342" h="6858000">
                  <a:moveTo>
                    <a:pt x="1295690" y="0"/>
                  </a:moveTo>
                  <a:lnTo>
                    <a:pt x="4412342" y="0"/>
                  </a:lnTo>
                  <a:lnTo>
                    <a:pt x="4412342" y="1636729"/>
                  </a:lnTo>
                  <a:lnTo>
                    <a:pt x="4272563" y="1672670"/>
                  </a:lnTo>
                  <a:cubicBezTo>
                    <a:pt x="3599745" y="1881938"/>
                    <a:pt x="3111228" y="2509519"/>
                    <a:pt x="3111228" y="3251199"/>
                  </a:cubicBezTo>
                  <a:cubicBezTo>
                    <a:pt x="3111228" y="3992879"/>
                    <a:pt x="3599745" y="4620460"/>
                    <a:pt x="4272563" y="4829728"/>
                  </a:cubicBezTo>
                  <a:lnTo>
                    <a:pt x="4412342" y="4865669"/>
                  </a:lnTo>
                  <a:lnTo>
                    <a:pt x="4412342" y="6858000"/>
                  </a:lnTo>
                  <a:lnTo>
                    <a:pt x="1670654" y="6858000"/>
                  </a:lnTo>
                  <a:lnTo>
                    <a:pt x="1550198" y="6753659"/>
                  </a:lnTo>
                  <a:cubicBezTo>
                    <a:pt x="597879" y="5888107"/>
                    <a:pt x="0" y="4639475"/>
                    <a:pt x="0" y="3251200"/>
                  </a:cubicBezTo>
                  <a:cubicBezTo>
                    <a:pt x="0" y="2026252"/>
                    <a:pt x="465477" y="910022"/>
                    <a:pt x="1229199" y="69741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EEB953BC-5707-30E8-B47D-EA1F062EBD12}"/>
                </a:ext>
              </a:extLst>
            </p:cNvPr>
            <p:cNvSpPr/>
            <p:nvPr/>
          </p:nvSpPr>
          <p:spPr>
            <a:xfrm>
              <a:off x="7540339" y="3124369"/>
              <a:ext cx="3592287" cy="10156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r>
                <a:rPr kumimoji="1" lang="zh-CN" altLang="en-US" sz="6000" b="1" dirty="0">
                  <a:solidFill>
                    <a:schemeClr val="tx1"/>
                  </a:solidFill>
                  <a:latin typeface="Arial" panose="020B0604020202090204" pitchFamily="34" charset="0"/>
                  <a:ea typeface="微软雅黑" panose="020B0503020204020204" pitchFamily="34" charset="-122"/>
                  <a:sym typeface="Arial" panose="020B0604020202090204" pitchFamily="34" charset="0"/>
                </a:rPr>
                <a:t>目录</a:t>
              </a:r>
              <a:endParaRPr kumimoji="1" lang="en-US" altLang="zh-CN" sz="6000" b="1" dirty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  <a:sym typeface="Arial" panose="020B0604020202090204" pitchFamily="34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0981FB37-AE39-B20B-F3B3-B2D3E5251CF4}"/>
              </a:ext>
            </a:extLst>
          </p:cNvPr>
          <p:cNvGrpSpPr/>
          <p:nvPr/>
        </p:nvGrpSpPr>
        <p:grpSpPr>
          <a:xfrm>
            <a:off x="1727455" y="2843108"/>
            <a:ext cx="5661007" cy="716782"/>
            <a:chOff x="1727455" y="3483328"/>
            <a:chExt cx="5661007" cy="716782"/>
          </a:xfrm>
        </p:grpSpPr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FBD4709E-44F9-DF81-79E9-3F8A5D457E96}"/>
                </a:ext>
              </a:extLst>
            </p:cNvPr>
            <p:cNvSpPr txBox="1"/>
            <p:nvPr/>
          </p:nvSpPr>
          <p:spPr>
            <a:xfrm>
              <a:off x="2570330" y="3658299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节点嵌入</a:t>
              </a:r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DA111AB3-04FF-2F64-4C1C-DD4522A60E68}"/>
                </a:ext>
              </a:extLst>
            </p:cNvPr>
            <p:cNvSpPr/>
            <p:nvPr/>
          </p:nvSpPr>
          <p:spPr>
            <a:xfrm>
              <a:off x="1727455" y="3483328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B13C66C2-BD79-5764-2926-A6F6E072C2E2}"/>
              </a:ext>
            </a:extLst>
          </p:cNvPr>
          <p:cNvGrpSpPr/>
          <p:nvPr/>
        </p:nvGrpSpPr>
        <p:grpSpPr>
          <a:xfrm>
            <a:off x="1727455" y="3955765"/>
            <a:ext cx="4071766" cy="716782"/>
            <a:chOff x="1727455" y="4495365"/>
            <a:chExt cx="4071766" cy="716782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DE0577C8-9A6E-2D80-4A4E-C2E6C5CFAD34}"/>
                </a:ext>
              </a:extLst>
            </p:cNvPr>
            <p:cNvSpPr txBox="1"/>
            <p:nvPr/>
          </p:nvSpPr>
          <p:spPr>
            <a:xfrm>
              <a:off x="2570331" y="4706973"/>
              <a:ext cx="32288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rgbClr val="C00000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基于随机游走的节点嵌入</a:t>
              </a: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1B98774E-CE70-DDE4-BC04-4E36854D9C52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03</a:t>
              </a:r>
            </a:p>
          </p:txBody>
        </p:sp>
      </p:grpSp>
      <p:grpSp>
        <p:nvGrpSpPr>
          <p:cNvPr id="2" name="组合 6">
            <a:extLst>
              <a:ext uri="{FF2B5EF4-FFF2-40B4-BE49-F238E27FC236}">
                <a16:creationId xmlns:a16="http://schemas.microsoft.com/office/drawing/2014/main" id="{E2A63A13-1440-13FB-62BA-6BD07DDF4D70}"/>
              </a:ext>
            </a:extLst>
          </p:cNvPr>
          <p:cNvGrpSpPr/>
          <p:nvPr/>
        </p:nvGrpSpPr>
        <p:grpSpPr>
          <a:xfrm>
            <a:off x="1819275" y="5068422"/>
            <a:ext cx="4071766" cy="716782"/>
            <a:chOff x="1727455" y="4495365"/>
            <a:chExt cx="4071766" cy="716782"/>
          </a:xfrm>
        </p:grpSpPr>
        <p:sp>
          <p:nvSpPr>
            <p:cNvPr id="3" name="文本框 50">
              <a:extLst>
                <a:ext uri="{FF2B5EF4-FFF2-40B4-BE49-F238E27FC236}">
                  <a16:creationId xmlns:a16="http://schemas.microsoft.com/office/drawing/2014/main" id="{B983764D-9D2B-FAB7-C2BE-BF311043CF3C}"/>
                </a:ext>
              </a:extLst>
            </p:cNvPr>
            <p:cNvSpPr txBox="1"/>
            <p:nvPr/>
          </p:nvSpPr>
          <p:spPr>
            <a:xfrm>
              <a:off x="2570331" y="4706973"/>
              <a:ext cx="32288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90204" pitchFamily="34" charset="0"/>
                  <a:ea typeface="微软雅黑" panose="020B0503020204020204" pitchFamily="34" charset="-122"/>
                </a:rPr>
                <a:t>图嵌入</a:t>
              </a:r>
            </a:p>
          </p:txBody>
        </p:sp>
        <p:sp>
          <p:nvSpPr>
            <p:cNvPr id="4" name="椭圆 52">
              <a:extLst>
                <a:ext uri="{FF2B5EF4-FFF2-40B4-BE49-F238E27FC236}">
                  <a16:creationId xmlns:a16="http://schemas.microsoft.com/office/drawing/2014/main" id="{2CBA95F5-E510-1A12-5BDB-4D93EC097E67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04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7379156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5440B-7EA6-333E-A89A-19EE8677E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90303C-6F9E-1434-297F-67B5B69AB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0526" y="4762834"/>
            <a:ext cx="2641600" cy="7493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C8E0F54-67A9-C2EB-FBCD-15C0EB6832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3081" y="6122617"/>
            <a:ext cx="2416489" cy="749299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FAB68161-F453-A495-9629-AAB6713BBD3E}"/>
              </a:ext>
            </a:extLst>
          </p:cNvPr>
          <p:cNvSpPr txBox="1"/>
          <p:nvPr/>
        </p:nvSpPr>
        <p:spPr>
          <a:xfrm>
            <a:off x="350439" y="12041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数学表示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文本框 33">
                <a:extLst>
                  <a:ext uri="{FF2B5EF4-FFF2-40B4-BE49-F238E27FC236}">
                    <a16:creationId xmlns:a16="http://schemas.microsoft.com/office/drawing/2014/main" id="{535F601D-B0E6-E26C-DC22-D4EA3BEEEF77}"/>
                  </a:ext>
                </a:extLst>
              </p:cNvPr>
              <p:cNvSpPr txBox="1"/>
              <p:nvPr/>
            </p:nvSpPr>
            <p:spPr>
              <a:xfrm>
                <a:off x="830048" y="828293"/>
                <a:ext cx="11105278" cy="5478423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pPr algn="l">
                  <a:buFont typeface="Wingdings" pitchFamily="2" charset="2"/>
                  <a:buChar char="q"/>
                </a:pPr>
                <a:r>
                  <a:rPr lang="zh-CN" altLang="en-US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向量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𝒖</m:t>
                        </m:r>
                      </m:sub>
                    </m:sSub>
                    <m:r>
                      <a:rPr lang="en-US" altLang="zh-CN" sz="28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</a:t>
                </a:r>
                <a:endParaRPr lang="en-SG" altLang="zh-CN" sz="28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lvl="1">
                  <a:buFont typeface="Wingdings" pitchFamily="2" charset="2"/>
                  <a:buChar char="q"/>
                </a:pPr>
                <a:r>
                  <a:rPr lang="zh-CN" altLang="en-US" sz="26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节点</a:t>
                </a:r>
                <a14:m>
                  <m:oMath xmlns:m="http://schemas.openxmlformats.org/officeDocument/2006/math">
                    <m:r>
                      <a:rPr lang="en-US" altLang="zh-CN" sz="2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𝒖</m:t>
                    </m:r>
                  </m:oMath>
                </a14:m>
                <a:r>
                  <a:rPr lang="zh-CN" altLang="en-US" sz="26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的嵌入（即我们希望学习的内容）</a:t>
                </a:r>
                <a:endParaRPr lang="en-SG" altLang="zh-CN" sz="26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>
                  <a:buFont typeface="Wingdings" pitchFamily="2" charset="2"/>
                  <a:buChar char="q"/>
                </a:pPr>
                <a:r>
                  <a:rPr lang="zh-CN" altLang="en-US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概率</a:t>
                </a:r>
                <a14:m>
                  <m:oMath xmlns:m="http://schemas.openxmlformats.org/officeDocument/2006/math">
                    <m:r>
                      <a:rPr lang="en-US" altLang="zh-CN" sz="2800" b="1" i="0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𝐏</m:t>
                    </m:r>
                    <m:r>
                      <a:rPr lang="en-US" altLang="zh-CN" sz="2800" b="1" i="0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CN" sz="28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𝒗</m:t>
                    </m:r>
                    <m:r>
                      <a:rPr lang="en-US" altLang="zh-CN" sz="2800" b="1" i="0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altLang="zh-CN" sz="28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𝒖</m:t>
                        </m:r>
                      </m:sub>
                    </m:sSub>
                    <m:r>
                      <a:rPr lang="en-US" altLang="zh-CN" sz="28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altLang="zh-CN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:</a:t>
                </a:r>
                <a:endParaRPr lang="en-SG" altLang="zh-CN" sz="28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lvl="1">
                  <a:lnSpc>
                    <a:spcPct val="150000"/>
                  </a:lnSpc>
                  <a:buFont typeface="Wingdings" pitchFamily="2" charset="2"/>
                  <a:buChar char="q"/>
                </a:pPr>
                <a:r>
                  <a:rPr lang="zh-CN" altLang="en-US" sz="26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从节点</a:t>
                </a:r>
                <a14:m>
                  <m:oMath xmlns:m="http://schemas.openxmlformats.org/officeDocument/2006/math">
                    <m:r>
                      <a:rPr lang="en-US" altLang="zh-CN" sz="26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𝒖</m:t>
                    </m:r>
                  </m:oMath>
                </a14:m>
                <a:r>
                  <a:rPr lang="zh-CN" altLang="en-US" sz="26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出发进行随机游走，访问到节点</a:t>
                </a:r>
                <a14:m>
                  <m:oMath xmlns:m="http://schemas.openxmlformats.org/officeDocument/2006/math">
                    <m:r>
                      <a:rPr lang="en-US" altLang="zh-CN" sz="26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𝒗</m:t>
                    </m:r>
                  </m:oMath>
                </a14:m>
                <a:r>
                  <a:rPr lang="zh-CN" altLang="en-US" sz="26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的（预测）概率 。</a:t>
                </a:r>
                <a:endParaRPr lang="en-SG" altLang="zh-CN" sz="26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algn="l">
                  <a:buFont typeface="Wingdings" pitchFamily="2" charset="2"/>
                  <a:buChar char="q"/>
                </a:pPr>
                <a:endParaRPr lang="en-SG" altLang="zh-CN" sz="28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algn="l">
                  <a:buFont typeface="Wingdings" pitchFamily="2" charset="2"/>
                  <a:buChar char="q"/>
                </a:pPr>
                <a:r>
                  <a:rPr lang="zh-CN" altLang="en-US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用于生成预测概率的非线性函数：</a:t>
                </a:r>
                <a:endParaRPr lang="en-SG" altLang="zh-CN" sz="28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lvl="1">
                  <a:buFont typeface="Wingdings" pitchFamily="2" charset="2"/>
                  <a:buChar char="q"/>
                </a:pPr>
                <a:r>
                  <a:rPr lang="en-SG" altLang="zh-CN" sz="2600" dirty="0" err="1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Softmax</a:t>
                </a:r>
                <a:r>
                  <a:rPr lang="zh-CN" altLang="en-US" sz="2600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函数</a:t>
                </a:r>
                <a:r>
                  <a:rPr lang="zh-CN" altLang="en-US" sz="26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：将一个包含</a:t>
                </a:r>
                <a14:m>
                  <m:oMath xmlns:m="http://schemas.openxmlformats.org/officeDocument/2006/math">
                    <m:r>
                      <a:rPr lang="en-US" altLang="zh-CN" sz="2600"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𝑲</m:t>
                    </m:r>
                  </m:oMath>
                </a14:m>
                <a:r>
                  <a:rPr lang="zh-CN" altLang="en-US" sz="26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个实数的向量（模型预测）转换为</a:t>
                </a:r>
                <a14:m>
                  <m:oMath xmlns:m="http://schemas.openxmlformats.org/officeDocument/2006/math">
                    <m:r>
                      <a:rPr lang="en-US" altLang="zh-CN" sz="2600"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𝑲</m:t>
                    </m:r>
                  </m:oMath>
                </a14:m>
                <a:r>
                  <a:rPr lang="zh-CN" altLang="en-US" sz="26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个概率，这些概率的总和为 </a:t>
                </a:r>
                <a:r>
                  <a:rPr lang="en-US" altLang="zh-CN" sz="26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1:</a:t>
                </a:r>
                <a:endParaRPr lang="en-SG" altLang="zh-CN" sz="2600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algn="l">
                  <a:buFont typeface="Wingdings" pitchFamily="2" charset="2"/>
                  <a:buChar char="q"/>
                </a:pPr>
                <a:endParaRPr lang="en-SG" altLang="zh-CN" sz="2600" kern="12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  <a:sym typeface="+mn-lt"/>
                </a:endParaRPr>
              </a:p>
              <a:p>
                <a:pPr lvl="1">
                  <a:buFont typeface="Wingdings" pitchFamily="2" charset="2"/>
                  <a:buChar char="q"/>
                </a:pPr>
                <a:r>
                  <a:rPr lang="en-SG" altLang="zh-CN" sz="2600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Sigmoid</a:t>
                </a:r>
                <a:r>
                  <a:rPr lang="zh-CN" altLang="en-US" sz="2600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函数</a:t>
                </a:r>
                <a:r>
                  <a:rPr lang="en-SG" sz="26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：</a:t>
                </a:r>
                <a:r>
                  <a:rPr lang="en-SG" sz="2600" dirty="0" err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S型函数</a:t>
                </a:r>
                <a:r>
                  <a:rPr lang="zh-CN" altLang="en-US" sz="26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将实数值映射到 </a:t>
                </a:r>
                <a:r>
                  <a:rPr lang="en-US" altLang="zh-CN" sz="26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(0, 1) </a:t>
                </a:r>
                <a:r>
                  <a:rPr lang="zh-CN" altLang="en-US" sz="26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的范围内</a:t>
                </a:r>
                <a:endParaRPr lang="zh-CN" altLang="en-US" sz="2600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</p:txBody>
          </p:sp>
        </mc:Choice>
        <mc:Fallback xmlns="">
          <p:sp>
            <p:nvSpPr>
              <p:cNvPr id="49" name="文本框 33">
                <a:extLst>
                  <a:ext uri="{FF2B5EF4-FFF2-40B4-BE49-F238E27FC236}">
                    <a16:creationId xmlns:a16="http://schemas.microsoft.com/office/drawing/2014/main" id="{535F601D-B0E6-E26C-DC22-D4EA3BEEEF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48" y="828293"/>
                <a:ext cx="11105278" cy="5478423"/>
              </a:xfrm>
              <a:prstGeom prst="rect">
                <a:avLst/>
              </a:prstGeom>
              <a:blipFill>
                <a:blip r:embed="rId5"/>
                <a:stretch>
                  <a:fillRect l="-1029" b="-1852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5128044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19018-BB84-03DD-6ADF-DCD13C326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21303A8A-657A-E1A1-8F64-413500BABCC1}"/>
              </a:ext>
            </a:extLst>
          </p:cNvPr>
          <p:cNvSpPr txBox="1"/>
          <p:nvPr/>
        </p:nvSpPr>
        <p:spPr>
          <a:xfrm>
            <a:off x="350439" y="120418"/>
            <a:ext cx="48613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随机游走（</a:t>
            </a:r>
            <a:r>
              <a:rPr lang="en-US" altLang="zh-CN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Random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 </a:t>
            </a:r>
            <a:r>
              <a:rPr lang="en-US" altLang="zh-CN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Walk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92564050-72B9-3477-8759-1E3C4367A867}"/>
              </a:ext>
            </a:extLst>
          </p:cNvPr>
          <p:cNvGrpSpPr/>
          <p:nvPr/>
        </p:nvGrpSpPr>
        <p:grpSpPr>
          <a:xfrm>
            <a:off x="172452" y="1317959"/>
            <a:ext cx="7172583" cy="5114999"/>
            <a:chOff x="990600" y="1438275"/>
            <a:chExt cx="7172583" cy="5114999"/>
          </a:xfrm>
        </p:grpSpPr>
        <p:sp>
          <p:nvSpPr>
            <p:cNvPr id="44" name="object 2">
              <a:extLst>
                <a:ext uri="{FF2B5EF4-FFF2-40B4-BE49-F238E27FC236}">
                  <a16:creationId xmlns:a16="http://schemas.microsoft.com/office/drawing/2014/main" id="{36B85DF7-D3B7-A9DB-7E18-9D2BBE7696E1}"/>
                </a:ext>
              </a:extLst>
            </p:cNvPr>
            <p:cNvSpPr/>
            <p:nvPr/>
          </p:nvSpPr>
          <p:spPr>
            <a:xfrm>
              <a:off x="990600" y="2991293"/>
              <a:ext cx="605790" cy="593725"/>
            </a:xfrm>
            <a:custGeom>
              <a:avLst/>
              <a:gdLst/>
              <a:ahLst/>
              <a:cxnLst/>
              <a:rect l="l" t="t" r="r" b="b"/>
              <a:pathLst>
                <a:path w="605790" h="593725">
                  <a:moveTo>
                    <a:pt x="0" y="296825"/>
                  </a:moveTo>
                  <a:lnTo>
                    <a:pt x="3961" y="248678"/>
                  </a:lnTo>
                  <a:lnTo>
                    <a:pt x="15429" y="203005"/>
                  </a:lnTo>
                  <a:lnTo>
                    <a:pt x="33781" y="160417"/>
                  </a:lnTo>
                  <a:lnTo>
                    <a:pt x="58394" y="121524"/>
                  </a:lnTo>
                  <a:lnTo>
                    <a:pt x="88645" y="86938"/>
                  </a:lnTo>
                  <a:lnTo>
                    <a:pt x="123910" y="57270"/>
                  </a:lnTo>
                  <a:lnTo>
                    <a:pt x="163566" y="33131"/>
                  </a:lnTo>
                  <a:lnTo>
                    <a:pt x="206991" y="15132"/>
                  </a:lnTo>
                  <a:lnTo>
                    <a:pt x="253561" y="3884"/>
                  </a:lnTo>
                  <a:lnTo>
                    <a:pt x="302653" y="0"/>
                  </a:lnTo>
                  <a:lnTo>
                    <a:pt x="351745" y="3884"/>
                  </a:lnTo>
                  <a:lnTo>
                    <a:pt x="398315" y="15132"/>
                  </a:lnTo>
                  <a:lnTo>
                    <a:pt x="441740" y="33131"/>
                  </a:lnTo>
                  <a:lnTo>
                    <a:pt x="481396" y="57270"/>
                  </a:lnTo>
                  <a:lnTo>
                    <a:pt x="516661" y="86938"/>
                  </a:lnTo>
                  <a:lnTo>
                    <a:pt x="546912" y="121524"/>
                  </a:lnTo>
                  <a:lnTo>
                    <a:pt x="571525" y="160417"/>
                  </a:lnTo>
                  <a:lnTo>
                    <a:pt x="589877" y="203005"/>
                  </a:lnTo>
                  <a:lnTo>
                    <a:pt x="601345" y="248678"/>
                  </a:lnTo>
                  <a:lnTo>
                    <a:pt x="605307" y="296825"/>
                  </a:lnTo>
                  <a:lnTo>
                    <a:pt x="601345" y="344972"/>
                  </a:lnTo>
                  <a:lnTo>
                    <a:pt x="589877" y="390645"/>
                  </a:lnTo>
                  <a:lnTo>
                    <a:pt x="571525" y="433233"/>
                  </a:lnTo>
                  <a:lnTo>
                    <a:pt x="546912" y="472126"/>
                  </a:lnTo>
                  <a:lnTo>
                    <a:pt x="516661" y="506712"/>
                  </a:lnTo>
                  <a:lnTo>
                    <a:pt x="481396" y="536380"/>
                  </a:lnTo>
                  <a:lnTo>
                    <a:pt x="441740" y="560519"/>
                  </a:lnTo>
                  <a:lnTo>
                    <a:pt x="398315" y="578518"/>
                  </a:lnTo>
                  <a:lnTo>
                    <a:pt x="351745" y="589766"/>
                  </a:lnTo>
                  <a:lnTo>
                    <a:pt x="302653" y="593651"/>
                  </a:lnTo>
                  <a:lnTo>
                    <a:pt x="253561" y="589766"/>
                  </a:lnTo>
                  <a:lnTo>
                    <a:pt x="206991" y="578518"/>
                  </a:lnTo>
                  <a:lnTo>
                    <a:pt x="163566" y="560519"/>
                  </a:lnTo>
                  <a:lnTo>
                    <a:pt x="123910" y="536380"/>
                  </a:lnTo>
                  <a:lnTo>
                    <a:pt x="88645" y="506712"/>
                  </a:lnTo>
                  <a:lnTo>
                    <a:pt x="58394" y="472126"/>
                  </a:lnTo>
                  <a:lnTo>
                    <a:pt x="33781" y="433233"/>
                  </a:lnTo>
                  <a:lnTo>
                    <a:pt x="15429" y="390645"/>
                  </a:lnTo>
                  <a:lnTo>
                    <a:pt x="3961" y="344972"/>
                  </a:lnTo>
                  <a:lnTo>
                    <a:pt x="0" y="296825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3">
              <a:extLst>
                <a:ext uri="{FF2B5EF4-FFF2-40B4-BE49-F238E27FC236}">
                  <a16:creationId xmlns:a16="http://schemas.microsoft.com/office/drawing/2014/main" id="{0EAF3879-3542-A7E0-961F-B5EA9859A443}"/>
                </a:ext>
              </a:extLst>
            </p:cNvPr>
            <p:cNvSpPr txBox="1"/>
            <p:nvPr/>
          </p:nvSpPr>
          <p:spPr>
            <a:xfrm>
              <a:off x="1228959" y="3126740"/>
              <a:ext cx="12827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50" dirty="0">
                  <a:latin typeface="Corbel"/>
                  <a:cs typeface="Corbel"/>
                </a:rPr>
                <a:t>1</a:t>
              </a:r>
              <a:endParaRPr sz="1800">
                <a:latin typeface="Corbel"/>
                <a:cs typeface="Corbel"/>
              </a:endParaRPr>
            </a:p>
          </p:txBody>
        </p:sp>
        <p:grpSp>
          <p:nvGrpSpPr>
            <p:cNvPr id="46" name="object 4">
              <a:extLst>
                <a:ext uri="{FF2B5EF4-FFF2-40B4-BE49-F238E27FC236}">
                  <a16:creationId xmlns:a16="http://schemas.microsoft.com/office/drawing/2014/main" id="{798F2C56-231A-876E-C494-48A8AF253D1C}"/>
                </a:ext>
              </a:extLst>
            </p:cNvPr>
            <p:cNvGrpSpPr/>
            <p:nvPr/>
          </p:nvGrpSpPr>
          <p:grpSpPr>
            <a:xfrm>
              <a:off x="1687267" y="4050339"/>
              <a:ext cx="624840" cy="612775"/>
              <a:chOff x="1687267" y="4050339"/>
              <a:chExt cx="624840" cy="612775"/>
            </a:xfrm>
          </p:grpSpPr>
          <p:sp>
            <p:nvSpPr>
              <p:cNvPr id="47" name="object 5">
                <a:extLst>
                  <a:ext uri="{FF2B5EF4-FFF2-40B4-BE49-F238E27FC236}">
                    <a16:creationId xmlns:a16="http://schemas.microsoft.com/office/drawing/2014/main" id="{4F437A36-507E-ED97-79DF-937010C7E4EA}"/>
                  </a:ext>
                </a:extLst>
              </p:cNvPr>
              <p:cNvSpPr/>
              <p:nvPr/>
            </p:nvSpPr>
            <p:spPr>
              <a:xfrm>
                <a:off x="1696792" y="4059864"/>
                <a:ext cx="605790" cy="593725"/>
              </a:xfrm>
              <a:custGeom>
                <a:avLst/>
                <a:gdLst/>
                <a:ahLst/>
                <a:cxnLst/>
                <a:rect l="l" t="t" r="r" b="b"/>
                <a:pathLst>
                  <a:path w="605789" h="593725">
                    <a:moveTo>
                      <a:pt x="302653" y="0"/>
                    </a:moveTo>
                    <a:lnTo>
                      <a:pt x="253561" y="3884"/>
                    </a:lnTo>
                    <a:lnTo>
                      <a:pt x="206991" y="15132"/>
                    </a:lnTo>
                    <a:lnTo>
                      <a:pt x="163566" y="33131"/>
                    </a:lnTo>
                    <a:lnTo>
                      <a:pt x="123910" y="57269"/>
                    </a:lnTo>
                    <a:lnTo>
                      <a:pt x="88645" y="86938"/>
                    </a:lnTo>
                    <a:lnTo>
                      <a:pt x="58394" y="121524"/>
                    </a:lnTo>
                    <a:lnTo>
                      <a:pt x="33781" y="160416"/>
                    </a:lnTo>
                    <a:lnTo>
                      <a:pt x="15429" y="203005"/>
                    </a:lnTo>
                    <a:lnTo>
                      <a:pt x="3961" y="248678"/>
                    </a:lnTo>
                    <a:lnTo>
                      <a:pt x="0" y="296825"/>
                    </a:lnTo>
                    <a:lnTo>
                      <a:pt x="3961" y="344972"/>
                    </a:lnTo>
                    <a:lnTo>
                      <a:pt x="15429" y="390645"/>
                    </a:lnTo>
                    <a:lnTo>
                      <a:pt x="33781" y="433233"/>
                    </a:lnTo>
                    <a:lnTo>
                      <a:pt x="58394" y="472126"/>
                    </a:lnTo>
                    <a:lnTo>
                      <a:pt x="88645" y="506712"/>
                    </a:lnTo>
                    <a:lnTo>
                      <a:pt x="123910" y="536381"/>
                    </a:lnTo>
                    <a:lnTo>
                      <a:pt x="163566" y="560520"/>
                    </a:lnTo>
                    <a:lnTo>
                      <a:pt x="206991" y="578518"/>
                    </a:lnTo>
                    <a:lnTo>
                      <a:pt x="253561" y="589766"/>
                    </a:lnTo>
                    <a:lnTo>
                      <a:pt x="302653" y="593651"/>
                    </a:lnTo>
                    <a:lnTo>
                      <a:pt x="351745" y="589766"/>
                    </a:lnTo>
                    <a:lnTo>
                      <a:pt x="398315" y="578518"/>
                    </a:lnTo>
                    <a:lnTo>
                      <a:pt x="441739" y="560520"/>
                    </a:lnTo>
                    <a:lnTo>
                      <a:pt x="481396" y="536381"/>
                    </a:lnTo>
                    <a:lnTo>
                      <a:pt x="516661" y="506712"/>
                    </a:lnTo>
                    <a:lnTo>
                      <a:pt x="546911" y="472126"/>
                    </a:lnTo>
                    <a:lnTo>
                      <a:pt x="571524" y="433233"/>
                    </a:lnTo>
                    <a:lnTo>
                      <a:pt x="589876" y="390645"/>
                    </a:lnTo>
                    <a:lnTo>
                      <a:pt x="601344" y="344972"/>
                    </a:lnTo>
                    <a:lnTo>
                      <a:pt x="605306" y="296825"/>
                    </a:lnTo>
                    <a:lnTo>
                      <a:pt x="601344" y="248678"/>
                    </a:lnTo>
                    <a:lnTo>
                      <a:pt x="589876" y="203005"/>
                    </a:lnTo>
                    <a:lnTo>
                      <a:pt x="571524" y="160416"/>
                    </a:lnTo>
                    <a:lnTo>
                      <a:pt x="546911" y="121524"/>
                    </a:lnTo>
                    <a:lnTo>
                      <a:pt x="516661" y="86938"/>
                    </a:lnTo>
                    <a:lnTo>
                      <a:pt x="481396" y="57269"/>
                    </a:lnTo>
                    <a:lnTo>
                      <a:pt x="441739" y="33131"/>
                    </a:lnTo>
                    <a:lnTo>
                      <a:pt x="398315" y="15132"/>
                    </a:lnTo>
                    <a:lnTo>
                      <a:pt x="351745" y="3884"/>
                    </a:lnTo>
                    <a:lnTo>
                      <a:pt x="302653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8" name="object 6">
                <a:extLst>
                  <a:ext uri="{FF2B5EF4-FFF2-40B4-BE49-F238E27FC236}">
                    <a16:creationId xmlns:a16="http://schemas.microsoft.com/office/drawing/2014/main" id="{BF5E3DBE-C425-F7C2-B6D3-47688BA4089C}"/>
                  </a:ext>
                </a:extLst>
              </p:cNvPr>
              <p:cNvSpPr/>
              <p:nvPr/>
            </p:nvSpPr>
            <p:spPr>
              <a:xfrm>
                <a:off x="1696792" y="4059864"/>
                <a:ext cx="605790" cy="593725"/>
              </a:xfrm>
              <a:custGeom>
                <a:avLst/>
                <a:gdLst/>
                <a:ahLst/>
                <a:cxnLst/>
                <a:rect l="l" t="t" r="r" b="b"/>
                <a:pathLst>
                  <a:path w="605789" h="593725">
                    <a:moveTo>
                      <a:pt x="0" y="296825"/>
                    </a:moveTo>
                    <a:lnTo>
                      <a:pt x="3961" y="248678"/>
                    </a:lnTo>
                    <a:lnTo>
                      <a:pt x="15429" y="203005"/>
                    </a:lnTo>
                    <a:lnTo>
                      <a:pt x="33781" y="160417"/>
                    </a:lnTo>
                    <a:lnTo>
                      <a:pt x="58394" y="121524"/>
                    </a:lnTo>
                    <a:lnTo>
                      <a:pt x="88645" y="86938"/>
                    </a:lnTo>
                    <a:lnTo>
                      <a:pt x="123910" y="57270"/>
                    </a:lnTo>
                    <a:lnTo>
                      <a:pt x="163566" y="33131"/>
                    </a:lnTo>
                    <a:lnTo>
                      <a:pt x="206991" y="15132"/>
                    </a:lnTo>
                    <a:lnTo>
                      <a:pt x="253561" y="3884"/>
                    </a:lnTo>
                    <a:lnTo>
                      <a:pt x="302653" y="0"/>
                    </a:lnTo>
                    <a:lnTo>
                      <a:pt x="351745" y="3884"/>
                    </a:lnTo>
                    <a:lnTo>
                      <a:pt x="398315" y="15132"/>
                    </a:lnTo>
                    <a:lnTo>
                      <a:pt x="441740" y="33131"/>
                    </a:lnTo>
                    <a:lnTo>
                      <a:pt x="481396" y="57270"/>
                    </a:lnTo>
                    <a:lnTo>
                      <a:pt x="516661" y="86938"/>
                    </a:lnTo>
                    <a:lnTo>
                      <a:pt x="546912" y="121524"/>
                    </a:lnTo>
                    <a:lnTo>
                      <a:pt x="571525" y="160417"/>
                    </a:lnTo>
                    <a:lnTo>
                      <a:pt x="589877" y="203005"/>
                    </a:lnTo>
                    <a:lnTo>
                      <a:pt x="601345" y="248678"/>
                    </a:lnTo>
                    <a:lnTo>
                      <a:pt x="605307" y="296825"/>
                    </a:lnTo>
                    <a:lnTo>
                      <a:pt x="601345" y="344972"/>
                    </a:lnTo>
                    <a:lnTo>
                      <a:pt x="589877" y="390645"/>
                    </a:lnTo>
                    <a:lnTo>
                      <a:pt x="571525" y="433233"/>
                    </a:lnTo>
                    <a:lnTo>
                      <a:pt x="546912" y="472126"/>
                    </a:lnTo>
                    <a:lnTo>
                      <a:pt x="516661" y="506712"/>
                    </a:lnTo>
                    <a:lnTo>
                      <a:pt x="481396" y="536380"/>
                    </a:lnTo>
                    <a:lnTo>
                      <a:pt x="441740" y="560519"/>
                    </a:lnTo>
                    <a:lnTo>
                      <a:pt x="398315" y="578518"/>
                    </a:lnTo>
                    <a:lnTo>
                      <a:pt x="351745" y="589766"/>
                    </a:lnTo>
                    <a:lnTo>
                      <a:pt x="302653" y="593651"/>
                    </a:lnTo>
                    <a:lnTo>
                      <a:pt x="253561" y="589766"/>
                    </a:lnTo>
                    <a:lnTo>
                      <a:pt x="206991" y="578518"/>
                    </a:lnTo>
                    <a:lnTo>
                      <a:pt x="163566" y="560519"/>
                    </a:lnTo>
                    <a:lnTo>
                      <a:pt x="123910" y="536380"/>
                    </a:lnTo>
                    <a:lnTo>
                      <a:pt x="88645" y="506712"/>
                    </a:lnTo>
                    <a:lnTo>
                      <a:pt x="58394" y="472126"/>
                    </a:lnTo>
                    <a:lnTo>
                      <a:pt x="33781" y="433233"/>
                    </a:lnTo>
                    <a:lnTo>
                      <a:pt x="15429" y="390645"/>
                    </a:lnTo>
                    <a:lnTo>
                      <a:pt x="3961" y="344972"/>
                    </a:lnTo>
                    <a:lnTo>
                      <a:pt x="0" y="296825"/>
                    </a:lnTo>
                    <a:close/>
                  </a:path>
                </a:pathLst>
              </a:custGeom>
              <a:ln w="1905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50" name="object 7">
              <a:extLst>
                <a:ext uri="{FF2B5EF4-FFF2-40B4-BE49-F238E27FC236}">
                  <a16:creationId xmlns:a16="http://schemas.microsoft.com/office/drawing/2014/main" id="{F4FA3627-BA2F-3CC4-DC61-16169BECE3DC}"/>
                </a:ext>
              </a:extLst>
            </p:cNvPr>
            <p:cNvSpPr txBox="1"/>
            <p:nvPr/>
          </p:nvSpPr>
          <p:spPr>
            <a:xfrm>
              <a:off x="1928007" y="4193540"/>
              <a:ext cx="14351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50" dirty="0">
                  <a:solidFill>
                    <a:srgbClr val="FFFFFF"/>
                  </a:solidFill>
                  <a:latin typeface="Corbel"/>
                  <a:cs typeface="Corbel"/>
                </a:rPr>
                <a:t>4</a:t>
              </a:r>
              <a:endParaRPr sz="1800">
                <a:latin typeface="Corbel"/>
                <a:cs typeface="Corbel"/>
              </a:endParaRPr>
            </a:p>
          </p:txBody>
        </p:sp>
        <p:sp>
          <p:nvSpPr>
            <p:cNvPr id="51" name="object 8">
              <a:extLst>
                <a:ext uri="{FF2B5EF4-FFF2-40B4-BE49-F238E27FC236}">
                  <a16:creationId xmlns:a16="http://schemas.microsoft.com/office/drawing/2014/main" id="{3C4733FE-992A-7937-CAA5-5EFCA554222B}"/>
                </a:ext>
              </a:extLst>
            </p:cNvPr>
            <p:cNvSpPr/>
            <p:nvPr/>
          </p:nvSpPr>
          <p:spPr>
            <a:xfrm>
              <a:off x="2705637" y="3347483"/>
              <a:ext cx="605790" cy="593725"/>
            </a:xfrm>
            <a:custGeom>
              <a:avLst/>
              <a:gdLst/>
              <a:ahLst/>
              <a:cxnLst/>
              <a:rect l="l" t="t" r="r" b="b"/>
              <a:pathLst>
                <a:path w="605789" h="593725">
                  <a:moveTo>
                    <a:pt x="0" y="296825"/>
                  </a:moveTo>
                  <a:lnTo>
                    <a:pt x="3961" y="248678"/>
                  </a:lnTo>
                  <a:lnTo>
                    <a:pt x="15429" y="203005"/>
                  </a:lnTo>
                  <a:lnTo>
                    <a:pt x="33781" y="160417"/>
                  </a:lnTo>
                  <a:lnTo>
                    <a:pt x="58394" y="121524"/>
                  </a:lnTo>
                  <a:lnTo>
                    <a:pt x="88645" y="86938"/>
                  </a:lnTo>
                  <a:lnTo>
                    <a:pt x="123910" y="57270"/>
                  </a:lnTo>
                  <a:lnTo>
                    <a:pt x="163566" y="33131"/>
                  </a:lnTo>
                  <a:lnTo>
                    <a:pt x="206991" y="15132"/>
                  </a:lnTo>
                  <a:lnTo>
                    <a:pt x="253561" y="3884"/>
                  </a:lnTo>
                  <a:lnTo>
                    <a:pt x="302653" y="0"/>
                  </a:lnTo>
                  <a:lnTo>
                    <a:pt x="351745" y="3884"/>
                  </a:lnTo>
                  <a:lnTo>
                    <a:pt x="398315" y="15132"/>
                  </a:lnTo>
                  <a:lnTo>
                    <a:pt x="441740" y="33131"/>
                  </a:lnTo>
                  <a:lnTo>
                    <a:pt x="481396" y="57270"/>
                  </a:lnTo>
                  <a:lnTo>
                    <a:pt x="516661" y="86938"/>
                  </a:lnTo>
                  <a:lnTo>
                    <a:pt x="546912" y="121524"/>
                  </a:lnTo>
                  <a:lnTo>
                    <a:pt x="571525" y="160417"/>
                  </a:lnTo>
                  <a:lnTo>
                    <a:pt x="589877" y="203005"/>
                  </a:lnTo>
                  <a:lnTo>
                    <a:pt x="601345" y="248678"/>
                  </a:lnTo>
                  <a:lnTo>
                    <a:pt x="605307" y="296825"/>
                  </a:lnTo>
                  <a:lnTo>
                    <a:pt x="601345" y="344972"/>
                  </a:lnTo>
                  <a:lnTo>
                    <a:pt x="589877" y="390645"/>
                  </a:lnTo>
                  <a:lnTo>
                    <a:pt x="571525" y="433233"/>
                  </a:lnTo>
                  <a:lnTo>
                    <a:pt x="546912" y="472126"/>
                  </a:lnTo>
                  <a:lnTo>
                    <a:pt x="516661" y="506712"/>
                  </a:lnTo>
                  <a:lnTo>
                    <a:pt x="481396" y="536380"/>
                  </a:lnTo>
                  <a:lnTo>
                    <a:pt x="441740" y="560519"/>
                  </a:lnTo>
                  <a:lnTo>
                    <a:pt x="398315" y="578518"/>
                  </a:lnTo>
                  <a:lnTo>
                    <a:pt x="351745" y="589766"/>
                  </a:lnTo>
                  <a:lnTo>
                    <a:pt x="302653" y="593651"/>
                  </a:lnTo>
                  <a:lnTo>
                    <a:pt x="253561" y="589766"/>
                  </a:lnTo>
                  <a:lnTo>
                    <a:pt x="206991" y="578518"/>
                  </a:lnTo>
                  <a:lnTo>
                    <a:pt x="163566" y="560519"/>
                  </a:lnTo>
                  <a:lnTo>
                    <a:pt x="123910" y="536380"/>
                  </a:lnTo>
                  <a:lnTo>
                    <a:pt x="88645" y="506712"/>
                  </a:lnTo>
                  <a:lnTo>
                    <a:pt x="58394" y="472126"/>
                  </a:lnTo>
                  <a:lnTo>
                    <a:pt x="33781" y="433233"/>
                  </a:lnTo>
                  <a:lnTo>
                    <a:pt x="15429" y="390645"/>
                  </a:lnTo>
                  <a:lnTo>
                    <a:pt x="3961" y="344972"/>
                  </a:lnTo>
                  <a:lnTo>
                    <a:pt x="0" y="296825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9">
              <a:extLst>
                <a:ext uri="{FF2B5EF4-FFF2-40B4-BE49-F238E27FC236}">
                  <a16:creationId xmlns:a16="http://schemas.microsoft.com/office/drawing/2014/main" id="{C91F057F-E3B4-1E3F-421A-321DFC2D13C3}"/>
                </a:ext>
              </a:extLst>
            </p:cNvPr>
            <p:cNvSpPr txBox="1"/>
            <p:nvPr/>
          </p:nvSpPr>
          <p:spPr>
            <a:xfrm>
              <a:off x="2943995" y="3480307"/>
              <a:ext cx="129539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50" dirty="0">
                  <a:latin typeface="Corbel"/>
                  <a:cs typeface="Corbel"/>
                </a:rPr>
                <a:t>3</a:t>
              </a:r>
              <a:endParaRPr sz="1800">
                <a:latin typeface="Corbel"/>
                <a:cs typeface="Corbel"/>
              </a:endParaRPr>
            </a:p>
          </p:txBody>
        </p:sp>
        <p:sp>
          <p:nvSpPr>
            <p:cNvPr id="53" name="object 10">
              <a:extLst>
                <a:ext uri="{FF2B5EF4-FFF2-40B4-BE49-F238E27FC236}">
                  <a16:creationId xmlns:a16="http://schemas.microsoft.com/office/drawing/2014/main" id="{6EA7906E-8A5D-E3F3-C0FA-D6375BA1CF3E}"/>
                </a:ext>
              </a:extLst>
            </p:cNvPr>
            <p:cNvSpPr/>
            <p:nvPr/>
          </p:nvSpPr>
          <p:spPr>
            <a:xfrm>
              <a:off x="1999444" y="2397641"/>
              <a:ext cx="605790" cy="593725"/>
            </a:xfrm>
            <a:custGeom>
              <a:avLst/>
              <a:gdLst/>
              <a:ahLst/>
              <a:cxnLst/>
              <a:rect l="l" t="t" r="r" b="b"/>
              <a:pathLst>
                <a:path w="605789" h="593725">
                  <a:moveTo>
                    <a:pt x="0" y="296825"/>
                  </a:moveTo>
                  <a:lnTo>
                    <a:pt x="3961" y="248678"/>
                  </a:lnTo>
                  <a:lnTo>
                    <a:pt x="15429" y="203005"/>
                  </a:lnTo>
                  <a:lnTo>
                    <a:pt x="33781" y="160417"/>
                  </a:lnTo>
                  <a:lnTo>
                    <a:pt x="58394" y="121524"/>
                  </a:lnTo>
                  <a:lnTo>
                    <a:pt x="88645" y="86938"/>
                  </a:lnTo>
                  <a:lnTo>
                    <a:pt x="123910" y="57270"/>
                  </a:lnTo>
                  <a:lnTo>
                    <a:pt x="163566" y="33131"/>
                  </a:lnTo>
                  <a:lnTo>
                    <a:pt x="206991" y="15132"/>
                  </a:lnTo>
                  <a:lnTo>
                    <a:pt x="253561" y="3884"/>
                  </a:lnTo>
                  <a:lnTo>
                    <a:pt x="302653" y="0"/>
                  </a:lnTo>
                  <a:lnTo>
                    <a:pt x="351745" y="3884"/>
                  </a:lnTo>
                  <a:lnTo>
                    <a:pt x="398315" y="15132"/>
                  </a:lnTo>
                  <a:lnTo>
                    <a:pt x="441740" y="33131"/>
                  </a:lnTo>
                  <a:lnTo>
                    <a:pt x="481396" y="57270"/>
                  </a:lnTo>
                  <a:lnTo>
                    <a:pt x="516661" y="86938"/>
                  </a:lnTo>
                  <a:lnTo>
                    <a:pt x="546912" y="121524"/>
                  </a:lnTo>
                  <a:lnTo>
                    <a:pt x="571525" y="160417"/>
                  </a:lnTo>
                  <a:lnTo>
                    <a:pt x="589877" y="203005"/>
                  </a:lnTo>
                  <a:lnTo>
                    <a:pt x="601345" y="248678"/>
                  </a:lnTo>
                  <a:lnTo>
                    <a:pt x="605307" y="296825"/>
                  </a:lnTo>
                  <a:lnTo>
                    <a:pt x="601345" y="344972"/>
                  </a:lnTo>
                  <a:lnTo>
                    <a:pt x="589877" y="390645"/>
                  </a:lnTo>
                  <a:lnTo>
                    <a:pt x="571525" y="433233"/>
                  </a:lnTo>
                  <a:lnTo>
                    <a:pt x="546912" y="472126"/>
                  </a:lnTo>
                  <a:lnTo>
                    <a:pt x="516661" y="506712"/>
                  </a:lnTo>
                  <a:lnTo>
                    <a:pt x="481396" y="536380"/>
                  </a:lnTo>
                  <a:lnTo>
                    <a:pt x="441740" y="560519"/>
                  </a:lnTo>
                  <a:lnTo>
                    <a:pt x="398315" y="578518"/>
                  </a:lnTo>
                  <a:lnTo>
                    <a:pt x="351745" y="589766"/>
                  </a:lnTo>
                  <a:lnTo>
                    <a:pt x="302653" y="593651"/>
                  </a:lnTo>
                  <a:lnTo>
                    <a:pt x="253561" y="589766"/>
                  </a:lnTo>
                  <a:lnTo>
                    <a:pt x="206991" y="578518"/>
                  </a:lnTo>
                  <a:lnTo>
                    <a:pt x="163566" y="560519"/>
                  </a:lnTo>
                  <a:lnTo>
                    <a:pt x="123910" y="536380"/>
                  </a:lnTo>
                  <a:lnTo>
                    <a:pt x="88645" y="506712"/>
                  </a:lnTo>
                  <a:lnTo>
                    <a:pt x="58394" y="472126"/>
                  </a:lnTo>
                  <a:lnTo>
                    <a:pt x="33781" y="433233"/>
                  </a:lnTo>
                  <a:lnTo>
                    <a:pt x="15429" y="390645"/>
                  </a:lnTo>
                  <a:lnTo>
                    <a:pt x="3961" y="344972"/>
                  </a:lnTo>
                  <a:lnTo>
                    <a:pt x="0" y="296825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11">
              <a:extLst>
                <a:ext uri="{FF2B5EF4-FFF2-40B4-BE49-F238E27FC236}">
                  <a16:creationId xmlns:a16="http://schemas.microsoft.com/office/drawing/2014/main" id="{D1DA2710-3000-DF50-43CE-BEC2BF9E3CFF}"/>
                </a:ext>
              </a:extLst>
            </p:cNvPr>
            <p:cNvSpPr txBox="1"/>
            <p:nvPr/>
          </p:nvSpPr>
          <p:spPr>
            <a:xfrm>
              <a:off x="2230660" y="2532379"/>
              <a:ext cx="14224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50" dirty="0">
                  <a:latin typeface="Corbel"/>
                  <a:cs typeface="Corbel"/>
                </a:rPr>
                <a:t>2</a:t>
              </a:r>
              <a:endParaRPr sz="1800">
                <a:latin typeface="Corbel"/>
                <a:cs typeface="Corbel"/>
              </a:endParaRPr>
            </a:p>
          </p:txBody>
        </p:sp>
        <p:sp>
          <p:nvSpPr>
            <p:cNvPr id="55" name="object 12">
              <a:extLst>
                <a:ext uri="{FF2B5EF4-FFF2-40B4-BE49-F238E27FC236}">
                  <a16:creationId xmlns:a16="http://schemas.microsoft.com/office/drawing/2014/main" id="{041D3ACE-8BF9-6B08-2982-E63E1C345C12}"/>
                </a:ext>
              </a:extLst>
            </p:cNvPr>
            <p:cNvSpPr/>
            <p:nvPr/>
          </p:nvSpPr>
          <p:spPr>
            <a:xfrm>
              <a:off x="3109174" y="5009706"/>
              <a:ext cx="605790" cy="593725"/>
            </a:xfrm>
            <a:custGeom>
              <a:avLst/>
              <a:gdLst/>
              <a:ahLst/>
              <a:cxnLst/>
              <a:rect l="l" t="t" r="r" b="b"/>
              <a:pathLst>
                <a:path w="605789" h="593725">
                  <a:moveTo>
                    <a:pt x="0" y="296825"/>
                  </a:moveTo>
                  <a:lnTo>
                    <a:pt x="3961" y="248678"/>
                  </a:lnTo>
                  <a:lnTo>
                    <a:pt x="15429" y="203005"/>
                  </a:lnTo>
                  <a:lnTo>
                    <a:pt x="33781" y="160417"/>
                  </a:lnTo>
                  <a:lnTo>
                    <a:pt x="58394" y="121524"/>
                  </a:lnTo>
                  <a:lnTo>
                    <a:pt x="88645" y="86938"/>
                  </a:lnTo>
                  <a:lnTo>
                    <a:pt x="123910" y="57270"/>
                  </a:lnTo>
                  <a:lnTo>
                    <a:pt x="163566" y="33131"/>
                  </a:lnTo>
                  <a:lnTo>
                    <a:pt x="206991" y="15132"/>
                  </a:lnTo>
                  <a:lnTo>
                    <a:pt x="253561" y="3884"/>
                  </a:lnTo>
                  <a:lnTo>
                    <a:pt x="302653" y="0"/>
                  </a:lnTo>
                  <a:lnTo>
                    <a:pt x="351745" y="3884"/>
                  </a:lnTo>
                  <a:lnTo>
                    <a:pt x="398315" y="15132"/>
                  </a:lnTo>
                  <a:lnTo>
                    <a:pt x="441740" y="33131"/>
                  </a:lnTo>
                  <a:lnTo>
                    <a:pt x="481396" y="57270"/>
                  </a:lnTo>
                  <a:lnTo>
                    <a:pt x="516661" y="86938"/>
                  </a:lnTo>
                  <a:lnTo>
                    <a:pt x="546912" y="121524"/>
                  </a:lnTo>
                  <a:lnTo>
                    <a:pt x="571525" y="160417"/>
                  </a:lnTo>
                  <a:lnTo>
                    <a:pt x="589877" y="203005"/>
                  </a:lnTo>
                  <a:lnTo>
                    <a:pt x="601345" y="248678"/>
                  </a:lnTo>
                  <a:lnTo>
                    <a:pt x="605307" y="296825"/>
                  </a:lnTo>
                  <a:lnTo>
                    <a:pt x="601345" y="344972"/>
                  </a:lnTo>
                  <a:lnTo>
                    <a:pt x="589877" y="390645"/>
                  </a:lnTo>
                  <a:lnTo>
                    <a:pt x="571525" y="433233"/>
                  </a:lnTo>
                  <a:lnTo>
                    <a:pt x="546912" y="472126"/>
                  </a:lnTo>
                  <a:lnTo>
                    <a:pt x="516661" y="506712"/>
                  </a:lnTo>
                  <a:lnTo>
                    <a:pt x="481396" y="536380"/>
                  </a:lnTo>
                  <a:lnTo>
                    <a:pt x="441740" y="560519"/>
                  </a:lnTo>
                  <a:lnTo>
                    <a:pt x="398315" y="578518"/>
                  </a:lnTo>
                  <a:lnTo>
                    <a:pt x="351745" y="589766"/>
                  </a:lnTo>
                  <a:lnTo>
                    <a:pt x="302653" y="593651"/>
                  </a:lnTo>
                  <a:lnTo>
                    <a:pt x="253561" y="589766"/>
                  </a:lnTo>
                  <a:lnTo>
                    <a:pt x="206991" y="578518"/>
                  </a:lnTo>
                  <a:lnTo>
                    <a:pt x="163566" y="560519"/>
                  </a:lnTo>
                  <a:lnTo>
                    <a:pt x="123910" y="536380"/>
                  </a:lnTo>
                  <a:lnTo>
                    <a:pt x="88645" y="506712"/>
                  </a:lnTo>
                  <a:lnTo>
                    <a:pt x="58394" y="472126"/>
                  </a:lnTo>
                  <a:lnTo>
                    <a:pt x="33781" y="433233"/>
                  </a:lnTo>
                  <a:lnTo>
                    <a:pt x="15429" y="390645"/>
                  </a:lnTo>
                  <a:lnTo>
                    <a:pt x="3961" y="344972"/>
                  </a:lnTo>
                  <a:lnTo>
                    <a:pt x="0" y="296825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13">
              <a:extLst>
                <a:ext uri="{FF2B5EF4-FFF2-40B4-BE49-F238E27FC236}">
                  <a16:creationId xmlns:a16="http://schemas.microsoft.com/office/drawing/2014/main" id="{10D75412-4A44-55D1-EDF1-09CA99547772}"/>
                </a:ext>
              </a:extLst>
            </p:cNvPr>
            <p:cNvSpPr txBox="1"/>
            <p:nvPr/>
          </p:nvSpPr>
          <p:spPr>
            <a:xfrm>
              <a:off x="3344359" y="5144516"/>
              <a:ext cx="13525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50" dirty="0">
                  <a:latin typeface="Corbel"/>
                  <a:cs typeface="Corbel"/>
                </a:rPr>
                <a:t>5</a:t>
              </a:r>
              <a:endParaRPr sz="1800">
                <a:latin typeface="Corbel"/>
                <a:cs typeface="Corbel"/>
              </a:endParaRPr>
            </a:p>
          </p:txBody>
        </p:sp>
        <p:sp>
          <p:nvSpPr>
            <p:cNvPr id="57" name="object 14">
              <a:extLst>
                <a:ext uri="{FF2B5EF4-FFF2-40B4-BE49-F238E27FC236}">
                  <a16:creationId xmlns:a16="http://schemas.microsoft.com/office/drawing/2014/main" id="{56202419-6AE6-5F84-AF2E-FA4263644F99}"/>
                </a:ext>
              </a:extLst>
            </p:cNvPr>
            <p:cNvSpPr/>
            <p:nvPr/>
          </p:nvSpPr>
          <p:spPr>
            <a:xfrm>
              <a:off x="4420673" y="4772247"/>
              <a:ext cx="605790" cy="593725"/>
            </a:xfrm>
            <a:custGeom>
              <a:avLst/>
              <a:gdLst/>
              <a:ahLst/>
              <a:cxnLst/>
              <a:rect l="l" t="t" r="r" b="b"/>
              <a:pathLst>
                <a:path w="605789" h="593725">
                  <a:moveTo>
                    <a:pt x="0" y="296825"/>
                  </a:moveTo>
                  <a:lnTo>
                    <a:pt x="3961" y="248678"/>
                  </a:lnTo>
                  <a:lnTo>
                    <a:pt x="15429" y="203005"/>
                  </a:lnTo>
                  <a:lnTo>
                    <a:pt x="33781" y="160417"/>
                  </a:lnTo>
                  <a:lnTo>
                    <a:pt x="58394" y="121524"/>
                  </a:lnTo>
                  <a:lnTo>
                    <a:pt x="88645" y="86938"/>
                  </a:lnTo>
                  <a:lnTo>
                    <a:pt x="123910" y="57270"/>
                  </a:lnTo>
                  <a:lnTo>
                    <a:pt x="163566" y="33131"/>
                  </a:lnTo>
                  <a:lnTo>
                    <a:pt x="206991" y="15132"/>
                  </a:lnTo>
                  <a:lnTo>
                    <a:pt x="253561" y="3884"/>
                  </a:lnTo>
                  <a:lnTo>
                    <a:pt x="302653" y="0"/>
                  </a:lnTo>
                  <a:lnTo>
                    <a:pt x="351745" y="3884"/>
                  </a:lnTo>
                  <a:lnTo>
                    <a:pt x="398315" y="15132"/>
                  </a:lnTo>
                  <a:lnTo>
                    <a:pt x="441740" y="33131"/>
                  </a:lnTo>
                  <a:lnTo>
                    <a:pt x="481396" y="57270"/>
                  </a:lnTo>
                  <a:lnTo>
                    <a:pt x="516661" y="86938"/>
                  </a:lnTo>
                  <a:lnTo>
                    <a:pt x="546912" y="121524"/>
                  </a:lnTo>
                  <a:lnTo>
                    <a:pt x="571525" y="160417"/>
                  </a:lnTo>
                  <a:lnTo>
                    <a:pt x="589877" y="203005"/>
                  </a:lnTo>
                  <a:lnTo>
                    <a:pt x="601345" y="248678"/>
                  </a:lnTo>
                  <a:lnTo>
                    <a:pt x="605307" y="296825"/>
                  </a:lnTo>
                  <a:lnTo>
                    <a:pt x="601345" y="344972"/>
                  </a:lnTo>
                  <a:lnTo>
                    <a:pt x="589877" y="390645"/>
                  </a:lnTo>
                  <a:lnTo>
                    <a:pt x="571525" y="433233"/>
                  </a:lnTo>
                  <a:lnTo>
                    <a:pt x="546912" y="472126"/>
                  </a:lnTo>
                  <a:lnTo>
                    <a:pt x="516661" y="506712"/>
                  </a:lnTo>
                  <a:lnTo>
                    <a:pt x="481396" y="536380"/>
                  </a:lnTo>
                  <a:lnTo>
                    <a:pt x="441740" y="560519"/>
                  </a:lnTo>
                  <a:lnTo>
                    <a:pt x="398315" y="578518"/>
                  </a:lnTo>
                  <a:lnTo>
                    <a:pt x="351745" y="589766"/>
                  </a:lnTo>
                  <a:lnTo>
                    <a:pt x="302653" y="593651"/>
                  </a:lnTo>
                  <a:lnTo>
                    <a:pt x="253561" y="589766"/>
                  </a:lnTo>
                  <a:lnTo>
                    <a:pt x="206991" y="578518"/>
                  </a:lnTo>
                  <a:lnTo>
                    <a:pt x="163566" y="560519"/>
                  </a:lnTo>
                  <a:lnTo>
                    <a:pt x="123910" y="536380"/>
                  </a:lnTo>
                  <a:lnTo>
                    <a:pt x="88645" y="506712"/>
                  </a:lnTo>
                  <a:lnTo>
                    <a:pt x="58394" y="472126"/>
                  </a:lnTo>
                  <a:lnTo>
                    <a:pt x="33781" y="433233"/>
                  </a:lnTo>
                  <a:lnTo>
                    <a:pt x="15429" y="390645"/>
                  </a:lnTo>
                  <a:lnTo>
                    <a:pt x="3961" y="344972"/>
                  </a:lnTo>
                  <a:lnTo>
                    <a:pt x="0" y="296825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15">
              <a:extLst>
                <a:ext uri="{FF2B5EF4-FFF2-40B4-BE49-F238E27FC236}">
                  <a16:creationId xmlns:a16="http://schemas.microsoft.com/office/drawing/2014/main" id="{456127F5-4BCB-E2C7-9E00-06883397012B}"/>
                </a:ext>
              </a:extLst>
            </p:cNvPr>
            <p:cNvSpPr txBox="1"/>
            <p:nvPr/>
          </p:nvSpPr>
          <p:spPr>
            <a:xfrm>
              <a:off x="4650300" y="4906771"/>
              <a:ext cx="14541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50" dirty="0">
                  <a:latin typeface="Corbel"/>
                  <a:cs typeface="Corbel"/>
                </a:rPr>
                <a:t>6</a:t>
              </a:r>
              <a:endParaRPr sz="1800">
                <a:latin typeface="Corbel"/>
                <a:cs typeface="Corbel"/>
              </a:endParaRPr>
            </a:p>
          </p:txBody>
        </p:sp>
        <p:sp>
          <p:nvSpPr>
            <p:cNvPr id="59" name="object 16">
              <a:extLst>
                <a:ext uri="{FF2B5EF4-FFF2-40B4-BE49-F238E27FC236}">
                  <a16:creationId xmlns:a16="http://schemas.microsoft.com/office/drawing/2014/main" id="{DF3D3FA4-DA7C-F89D-0A8A-86604A9F131B}"/>
                </a:ext>
              </a:extLst>
            </p:cNvPr>
            <p:cNvSpPr/>
            <p:nvPr/>
          </p:nvSpPr>
          <p:spPr>
            <a:xfrm>
              <a:off x="4118019" y="5959549"/>
              <a:ext cx="605790" cy="593725"/>
            </a:xfrm>
            <a:custGeom>
              <a:avLst/>
              <a:gdLst/>
              <a:ahLst/>
              <a:cxnLst/>
              <a:rect l="l" t="t" r="r" b="b"/>
              <a:pathLst>
                <a:path w="605789" h="593725">
                  <a:moveTo>
                    <a:pt x="0" y="296825"/>
                  </a:moveTo>
                  <a:lnTo>
                    <a:pt x="3961" y="248678"/>
                  </a:lnTo>
                  <a:lnTo>
                    <a:pt x="15429" y="203005"/>
                  </a:lnTo>
                  <a:lnTo>
                    <a:pt x="33781" y="160417"/>
                  </a:lnTo>
                  <a:lnTo>
                    <a:pt x="58394" y="121524"/>
                  </a:lnTo>
                  <a:lnTo>
                    <a:pt x="88645" y="86938"/>
                  </a:lnTo>
                  <a:lnTo>
                    <a:pt x="123910" y="57270"/>
                  </a:lnTo>
                  <a:lnTo>
                    <a:pt x="163566" y="33131"/>
                  </a:lnTo>
                  <a:lnTo>
                    <a:pt x="206991" y="15132"/>
                  </a:lnTo>
                  <a:lnTo>
                    <a:pt x="253561" y="3884"/>
                  </a:lnTo>
                  <a:lnTo>
                    <a:pt x="302653" y="0"/>
                  </a:lnTo>
                  <a:lnTo>
                    <a:pt x="351745" y="3884"/>
                  </a:lnTo>
                  <a:lnTo>
                    <a:pt x="398315" y="15132"/>
                  </a:lnTo>
                  <a:lnTo>
                    <a:pt x="441740" y="33131"/>
                  </a:lnTo>
                  <a:lnTo>
                    <a:pt x="481396" y="57270"/>
                  </a:lnTo>
                  <a:lnTo>
                    <a:pt x="516661" y="86938"/>
                  </a:lnTo>
                  <a:lnTo>
                    <a:pt x="546912" y="121524"/>
                  </a:lnTo>
                  <a:lnTo>
                    <a:pt x="571525" y="160417"/>
                  </a:lnTo>
                  <a:lnTo>
                    <a:pt x="589877" y="203005"/>
                  </a:lnTo>
                  <a:lnTo>
                    <a:pt x="601345" y="248678"/>
                  </a:lnTo>
                  <a:lnTo>
                    <a:pt x="605307" y="296825"/>
                  </a:lnTo>
                  <a:lnTo>
                    <a:pt x="601345" y="344972"/>
                  </a:lnTo>
                  <a:lnTo>
                    <a:pt x="589877" y="390645"/>
                  </a:lnTo>
                  <a:lnTo>
                    <a:pt x="571525" y="433233"/>
                  </a:lnTo>
                  <a:lnTo>
                    <a:pt x="546912" y="472126"/>
                  </a:lnTo>
                  <a:lnTo>
                    <a:pt x="516661" y="506712"/>
                  </a:lnTo>
                  <a:lnTo>
                    <a:pt x="481396" y="536380"/>
                  </a:lnTo>
                  <a:lnTo>
                    <a:pt x="441740" y="560519"/>
                  </a:lnTo>
                  <a:lnTo>
                    <a:pt x="398315" y="578518"/>
                  </a:lnTo>
                  <a:lnTo>
                    <a:pt x="351745" y="589766"/>
                  </a:lnTo>
                  <a:lnTo>
                    <a:pt x="302653" y="593651"/>
                  </a:lnTo>
                  <a:lnTo>
                    <a:pt x="253561" y="589766"/>
                  </a:lnTo>
                  <a:lnTo>
                    <a:pt x="206991" y="578518"/>
                  </a:lnTo>
                  <a:lnTo>
                    <a:pt x="163566" y="560519"/>
                  </a:lnTo>
                  <a:lnTo>
                    <a:pt x="123910" y="536380"/>
                  </a:lnTo>
                  <a:lnTo>
                    <a:pt x="88645" y="506712"/>
                  </a:lnTo>
                  <a:lnTo>
                    <a:pt x="58394" y="472126"/>
                  </a:lnTo>
                  <a:lnTo>
                    <a:pt x="33781" y="433233"/>
                  </a:lnTo>
                  <a:lnTo>
                    <a:pt x="15429" y="390645"/>
                  </a:lnTo>
                  <a:lnTo>
                    <a:pt x="3961" y="344972"/>
                  </a:lnTo>
                  <a:lnTo>
                    <a:pt x="0" y="296825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17">
              <a:extLst>
                <a:ext uri="{FF2B5EF4-FFF2-40B4-BE49-F238E27FC236}">
                  <a16:creationId xmlns:a16="http://schemas.microsoft.com/office/drawing/2014/main" id="{F21F7E3D-8668-82B8-918A-3035C9E386AD}"/>
                </a:ext>
              </a:extLst>
            </p:cNvPr>
            <p:cNvSpPr txBox="1"/>
            <p:nvPr/>
          </p:nvSpPr>
          <p:spPr>
            <a:xfrm>
              <a:off x="4358760" y="6092444"/>
              <a:ext cx="123189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50" dirty="0">
                  <a:latin typeface="Corbel"/>
                  <a:cs typeface="Corbel"/>
                </a:rPr>
                <a:t>7</a:t>
              </a:r>
              <a:endParaRPr sz="1800">
                <a:latin typeface="Corbel"/>
                <a:cs typeface="Corbel"/>
              </a:endParaRPr>
            </a:p>
          </p:txBody>
        </p:sp>
        <p:grpSp>
          <p:nvGrpSpPr>
            <p:cNvPr id="61" name="object 18">
              <a:extLst>
                <a:ext uri="{FF2B5EF4-FFF2-40B4-BE49-F238E27FC236}">
                  <a16:creationId xmlns:a16="http://schemas.microsoft.com/office/drawing/2014/main" id="{9BD40FBE-DEE4-8587-94EC-521B5534A5C5}"/>
                </a:ext>
              </a:extLst>
            </p:cNvPr>
            <p:cNvGrpSpPr/>
            <p:nvPr/>
          </p:nvGrpSpPr>
          <p:grpSpPr>
            <a:xfrm>
              <a:off x="4814685" y="1438275"/>
              <a:ext cx="2037080" cy="850265"/>
              <a:chOff x="4814685" y="1438275"/>
              <a:chExt cx="2037080" cy="850265"/>
            </a:xfrm>
          </p:grpSpPr>
          <p:sp>
            <p:nvSpPr>
              <p:cNvPr id="62" name="object 19">
                <a:extLst>
                  <a:ext uri="{FF2B5EF4-FFF2-40B4-BE49-F238E27FC236}">
                    <a16:creationId xmlns:a16="http://schemas.microsoft.com/office/drawing/2014/main" id="{FE01AA47-F092-F4D6-D60C-E014F11DAD15}"/>
                  </a:ext>
                </a:extLst>
              </p:cNvPr>
              <p:cNvSpPr/>
              <p:nvPr/>
            </p:nvSpPr>
            <p:spPr>
              <a:xfrm>
                <a:off x="4824210" y="1685259"/>
                <a:ext cx="605790" cy="593725"/>
              </a:xfrm>
              <a:custGeom>
                <a:avLst/>
                <a:gdLst/>
                <a:ahLst/>
                <a:cxnLst/>
                <a:rect l="l" t="t" r="r" b="b"/>
                <a:pathLst>
                  <a:path w="605789" h="593725">
                    <a:moveTo>
                      <a:pt x="0" y="296825"/>
                    </a:moveTo>
                    <a:lnTo>
                      <a:pt x="3961" y="248678"/>
                    </a:lnTo>
                    <a:lnTo>
                      <a:pt x="15429" y="203005"/>
                    </a:lnTo>
                    <a:lnTo>
                      <a:pt x="33781" y="160417"/>
                    </a:lnTo>
                    <a:lnTo>
                      <a:pt x="58394" y="121524"/>
                    </a:lnTo>
                    <a:lnTo>
                      <a:pt x="88645" y="86938"/>
                    </a:lnTo>
                    <a:lnTo>
                      <a:pt x="123910" y="57270"/>
                    </a:lnTo>
                    <a:lnTo>
                      <a:pt x="163566" y="33131"/>
                    </a:lnTo>
                    <a:lnTo>
                      <a:pt x="206991" y="15132"/>
                    </a:lnTo>
                    <a:lnTo>
                      <a:pt x="253561" y="3884"/>
                    </a:lnTo>
                    <a:lnTo>
                      <a:pt x="302653" y="0"/>
                    </a:lnTo>
                    <a:lnTo>
                      <a:pt x="351745" y="3884"/>
                    </a:lnTo>
                    <a:lnTo>
                      <a:pt x="398315" y="15132"/>
                    </a:lnTo>
                    <a:lnTo>
                      <a:pt x="441740" y="33131"/>
                    </a:lnTo>
                    <a:lnTo>
                      <a:pt x="481396" y="57270"/>
                    </a:lnTo>
                    <a:lnTo>
                      <a:pt x="516661" y="86938"/>
                    </a:lnTo>
                    <a:lnTo>
                      <a:pt x="546912" y="121524"/>
                    </a:lnTo>
                    <a:lnTo>
                      <a:pt x="571525" y="160417"/>
                    </a:lnTo>
                    <a:lnTo>
                      <a:pt x="589877" y="203005"/>
                    </a:lnTo>
                    <a:lnTo>
                      <a:pt x="601345" y="248678"/>
                    </a:lnTo>
                    <a:lnTo>
                      <a:pt x="605307" y="296825"/>
                    </a:lnTo>
                    <a:lnTo>
                      <a:pt x="601345" y="344972"/>
                    </a:lnTo>
                    <a:lnTo>
                      <a:pt x="589877" y="390645"/>
                    </a:lnTo>
                    <a:lnTo>
                      <a:pt x="571525" y="433233"/>
                    </a:lnTo>
                    <a:lnTo>
                      <a:pt x="546912" y="472126"/>
                    </a:lnTo>
                    <a:lnTo>
                      <a:pt x="516661" y="506712"/>
                    </a:lnTo>
                    <a:lnTo>
                      <a:pt x="481396" y="536380"/>
                    </a:lnTo>
                    <a:lnTo>
                      <a:pt x="441740" y="560519"/>
                    </a:lnTo>
                    <a:lnTo>
                      <a:pt x="398315" y="578518"/>
                    </a:lnTo>
                    <a:lnTo>
                      <a:pt x="351745" y="589766"/>
                    </a:lnTo>
                    <a:lnTo>
                      <a:pt x="302653" y="593651"/>
                    </a:lnTo>
                    <a:lnTo>
                      <a:pt x="253561" y="589766"/>
                    </a:lnTo>
                    <a:lnTo>
                      <a:pt x="206991" y="578518"/>
                    </a:lnTo>
                    <a:lnTo>
                      <a:pt x="163566" y="560519"/>
                    </a:lnTo>
                    <a:lnTo>
                      <a:pt x="123910" y="536380"/>
                    </a:lnTo>
                    <a:lnTo>
                      <a:pt x="88645" y="506712"/>
                    </a:lnTo>
                    <a:lnTo>
                      <a:pt x="58394" y="472126"/>
                    </a:lnTo>
                    <a:lnTo>
                      <a:pt x="33781" y="433233"/>
                    </a:lnTo>
                    <a:lnTo>
                      <a:pt x="15429" y="390645"/>
                    </a:lnTo>
                    <a:lnTo>
                      <a:pt x="3961" y="344972"/>
                    </a:lnTo>
                    <a:lnTo>
                      <a:pt x="0" y="296825"/>
                    </a:lnTo>
                    <a:close/>
                  </a:path>
                </a:pathLst>
              </a:custGeom>
              <a:ln w="1905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3" name="object 20">
                <a:extLst>
                  <a:ext uri="{FF2B5EF4-FFF2-40B4-BE49-F238E27FC236}">
                    <a16:creationId xmlns:a16="http://schemas.microsoft.com/office/drawing/2014/main" id="{9F0C5AF0-B8DE-550D-2F2F-8A13B4673001}"/>
                  </a:ext>
                </a:extLst>
              </p:cNvPr>
              <p:cNvSpPr/>
              <p:nvPr/>
            </p:nvSpPr>
            <p:spPr>
              <a:xfrm>
                <a:off x="6236594" y="1447800"/>
                <a:ext cx="605790" cy="593725"/>
              </a:xfrm>
              <a:custGeom>
                <a:avLst/>
                <a:gdLst/>
                <a:ahLst/>
                <a:cxnLst/>
                <a:rect l="l" t="t" r="r" b="b"/>
                <a:pathLst>
                  <a:path w="605790" h="593725">
                    <a:moveTo>
                      <a:pt x="0" y="296825"/>
                    </a:moveTo>
                    <a:lnTo>
                      <a:pt x="3961" y="248678"/>
                    </a:lnTo>
                    <a:lnTo>
                      <a:pt x="15429" y="203005"/>
                    </a:lnTo>
                    <a:lnTo>
                      <a:pt x="33781" y="160417"/>
                    </a:lnTo>
                    <a:lnTo>
                      <a:pt x="58394" y="121524"/>
                    </a:lnTo>
                    <a:lnTo>
                      <a:pt x="88645" y="86938"/>
                    </a:lnTo>
                    <a:lnTo>
                      <a:pt x="123910" y="57270"/>
                    </a:lnTo>
                    <a:lnTo>
                      <a:pt x="163566" y="33131"/>
                    </a:lnTo>
                    <a:lnTo>
                      <a:pt x="206991" y="15132"/>
                    </a:lnTo>
                    <a:lnTo>
                      <a:pt x="253561" y="3884"/>
                    </a:lnTo>
                    <a:lnTo>
                      <a:pt x="302653" y="0"/>
                    </a:lnTo>
                    <a:lnTo>
                      <a:pt x="351745" y="3884"/>
                    </a:lnTo>
                    <a:lnTo>
                      <a:pt x="398315" y="15132"/>
                    </a:lnTo>
                    <a:lnTo>
                      <a:pt x="441740" y="33131"/>
                    </a:lnTo>
                    <a:lnTo>
                      <a:pt x="481396" y="57270"/>
                    </a:lnTo>
                    <a:lnTo>
                      <a:pt x="516661" y="86938"/>
                    </a:lnTo>
                    <a:lnTo>
                      <a:pt x="546912" y="121524"/>
                    </a:lnTo>
                    <a:lnTo>
                      <a:pt x="571525" y="160417"/>
                    </a:lnTo>
                    <a:lnTo>
                      <a:pt x="589877" y="203005"/>
                    </a:lnTo>
                    <a:lnTo>
                      <a:pt x="601345" y="248678"/>
                    </a:lnTo>
                    <a:lnTo>
                      <a:pt x="605307" y="296825"/>
                    </a:lnTo>
                    <a:lnTo>
                      <a:pt x="601345" y="344972"/>
                    </a:lnTo>
                    <a:lnTo>
                      <a:pt x="589877" y="390645"/>
                    </a:lnTo>
                    <a:lnTo>
                      <a:pt x="571525" y="433233"/>
                    </a:lnTo>
                    <a:lnTo>
                      <a:pt x="546912" y="472126"/>
                    </a:lnTo>
                    <a:lnTo>
                      <a:pt x="516661" y="506712"/>
                    </a:lnTo>
                    <a:lnTo>
                      <a:pt x="481396" y="536380"/>
                    </a:lnTo>
                    <a:lnTo>
                      <a:pt x="441740" y="560519"/>
                    </a:lnTo>
                    <a:lnTo>
                      <a:pt x="398315" y="578518"/>
                    </a:lnTo>
                    <a:lnTo>
                      <a:pt x="351745" y="589766"/>
                    </a:lnTo>
                    <a:lnTo>
                      <a:pt x="302653" y="593651"/>
                    </a:lnTo>
                    <a:lnTo>
                      <a:pt x="253561" y="589766"/>
                    </a:lnTo>
                    <a:lnTo>
                      <a:pt x="206991" y="578518"/>
                    </a:lnTo>
                    <a:lnTo>
                      <a:pt x="163566" y="560519"/>
                    </a:lnTo>
                    <a:lnTo>
                      <a:pt x="123910" y="536380"/>
                    </a:lnTo>
                    <a:lnTo>
                      <a:pt x="88645" y="506712"/>
                    </a:lnTo>
                    <a:lnTo>
                      <a:pt x="58394" y="472126"/>
                    </a:lnTo>
                    <a:lnTo>
                      <a:pt x="33781" y="433233"/>
                    </a:lnTo>
                    <a:lnTo>
                      <a:pt x="15429" y="390645"/>
                    </a:lnTo>
                    <a:lnTo>
                      <a:pt x="3961" y="344972"/>
                    </a:lnTo>
                    <a:lnTo>
                      <a:pt x="0" y="296825"/>
                    </a:lnTo>
                    <a:close/>
                  </a:path>
                </a:pathLst>
              </a:custGeom>
              <a:ln w="1905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64" name="object 21">
              <a:extLst>
                <a:ext uri="{FF2B5EF4-FFF2-40B4-BE49-F238E27FC236}">
                  <a16:creationId xmlns:a16="http://schemas.microsoft.com/office/drawing/2014/main" id="{BBC5D98C-46E5-07B3-BD73-19E386CF3F5C}"/>
                </a:ext>
              </a:extLst>
            </p:cNvPr>
            <p:cNvSpPr txBox="1"/>
            <p:nvPr/>
          </p:nvSpPr>
          <p:spPr>
            <a:xfrm>
              <a:off x="5053839" y="1581403"/>
              <a:ext cx="1609725" cy="5378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374775">
                <a:lnSpc>
                  <a:spcPts val="2014"/>
                </a:lnSpc>
                <a:spcBef>
                  <a:spcPts val="100"/>
                </a:spcBef>
              </a:pPr>
              <a:r>
                <a:rPr sz="1800" spc="-25" dirty="0">
                  <a:latin typeface="Corbel"/>
                  <a:cs typeface="Corbel"/>
                </a:rPr>
                <a:t>10</a:t>
              </a:r>
              <a:endParaRPr sz="1800">
                <a:latin typeface="Corbel"/>
                <a:cs typeface="Corbel"/>
              </a:endParaRPr>
            </a:p>
            <a:p>
              <a:pPr marL="12700">
                <a:lnSpc>
                  <a:spcPts val="2014"/>
                </a:lnSpc>
              </a:pPr>
              <a:r>
                <a:rPr sz="1800" spc="-50" dirty="0">
                  <a:latin typeface="Corbel"/>
                  <a:cs typeface="Corbel"/>
                </a:rPr>
                <a:t>9</a:t>
              </a:r>
              <a:endParaRPr sz="1800">
                <a:latin typeface="Corbel"/>
                <a:cs typeface="Corbel"/>
              </a:endParaRPr>
            </a:p>
          </p:txBody>
        </p:sp>
        <p:sp>
          <p:nvSpPr>
            <p:cNvPr id="65" name="object 22">
              <a:extLst>
                <a:ext uri="{FF2B5EF4-FFF2-40B4-BE49-F238E27FC236}">
                  <a16:creationId xmlns:a16="http://schemas.microsoft.com/office/drawing/2014/main" id="{6A77DB63-F9E8-4D99-3FD5-95E0A631BAB4}"/>
                </a:ext>
              </a:extLst>
            </p:cNvPr>
            <p:cNvSpPr/>
            <p:nvPr/>
          </p:nvSpPr>
          <p:spPr>
            <a:xfrm>
              <a:off x="4925095" y="2872563"/>
              <a:ext cx="605790" cy="593725"/>
            </a:xfrm>
            <a:custGeom>
              <a:avLst/>
              <a:gdLst/>
              <a:ahLst/>
              <a:cxnLst/>
              <a:rect l="l" t="t" r="r" b="b"/>
              <a:pathLst>
                <a:path w="605789" h="593725">
                  <a:moveTo>
                    <a:pt x="0" y="296825"/>
                  </a:moveTo>
                  <a:lnTo>
                    <a:pt x="3961" y="248678"/>
                  </a:lnTo>
                  <a:lnTo>
                    <a:pt x="15429" y="203005"/>
                  </a:lnTo>
                  <a:lnTo>
                    <a:pt x="33781" y="160417"/>
                  </a:lnTo>
                  <a:lnTo>
                    <a:pt x="58394" y="121524"/>
                  </a:lnTo>
                  <a:lnTo>
                    <a:pt x="88645" y="86938"/>
                  </a:lnTo>
                  <a:lnTo>
                    <a:pt x="123910" y="57270"/>
                  </a:lnTo>
                  <a:lnTo>
                    <a:pt x="163566" y="33131"/>
                  </a:lnTo>
                  <a:lnTo>
                    <a:pt x="206991" y="15132"/>
                  </a:lnTo>
                  <a:lnTo>
                    <a:pt x="253561" y="3884"/>
                  </a:lnTo>
                  <a:lnTo>
                    <a:pt x="302653" y="0"/>
                  </a:lnTo>
                  <a:lnTo>
                    <a:pt x="351745" y="3884"/>
                  </a:lnTo>
                  <a:lnTo>
                    <a:pt x="398315" y="15132"/>
                  </a:lnTo>
                  <a:lnTo>
                    <a:pt x="441740" y="33131"/>
                  </a:lnTo>
                  <a:lnTo>
                    <a:pt x="481396" y="57270"/>
                  </a:lnTo>
                  <a:lnTo>
                    <a:pt x="516661" y="86938"/>
                  </a:lnTo>
                  <a:lnTo>
                    <a:pt x="546912" y="121524"/>
                  </a:lnTo>
                  <a:lnTo>
                    <a:pt x="571525" y="160417"/>
                  </a:lnTo>
                  <a:lnTo>
                    <a:pt x="589877" y="203005"/>
                  </a:lnTo>
                  <a:lnTo>
                    <a:pt x="601345" y="248678"/>
                  </a:lnTo>
                  <a:lnTo>
                    <a:pt x="605307" y="296825"/>
                  </a:lnTo>
                  <a:lnTo>
                    <a:pt x="601345" y="344972"/>
                  </a:lnTo>
                  <a:lnTo>
                    <a:pt x="589877" y="390645"/>
                  </a:lnTo>
                  <a:lnTo>
                    <a:pt x="571525" y="433233"/>
                  </a:lnTo>
                  <a:lnTo>
                    <a:pt x="546912" y="472126"/>
                  </a:lnTo>
                  <a:lnTo>
                    <a:pt x="516661" y="506712"/>
                  </a:lnTo>
                  <a:lnTo>
                    <a:pt x="481396" y="536380"/>
                  </a:lnTo>
                  <a:lnTo>
                    <a:pt x="441740" y="560519"/>
                  </a:lnTo>
                  <a:lnTo>
                    <a:pt x="398315" y="578518"/>
                  </a:lnTo>
                  <a:lnTo>
                    <a:pt x="351745" y="589766"/>
                  </a:lnTo>
                  <a:lnTo>
                    <a:pt x="302653" y="593651"/>
                  </a:lnTo>
                  <a:lnTo>
                    <a:pt x="253561" y="589766"/>
                  </a:lnTo>
                  <a:lnTo>
                    <a:pt x="206991" y="578518"/>
                  </a:lnTo>
                  <a:lnTo>
                    <a:pt x="163566" y="560519"/>
                  </a:lnTo>
                  <a:lnTo>
                    <a:pt x="123910" y="536380"/>
                  </a:lnTo>
                  <a:lnTo>
                    <a:pt x="88645" y="506712"/>
                  </a:lnTo>
                  <a:lnTo>
                    <a:pt x="58394" y="472126"/>
                  </a:lnTo>
                  <a:lnTo>
                    <a:pt x="33781" y="433233"/>
                  </a:lnTo>
                  <a:lnTo>
                    <a:pt x="15429" y="390645"/>
                  </a:lnTo>
                  <a:lnTo>
                    <a:pt x="3961" y="344972"/>
                  </a:lnTo>
                  <a:lnTo>
                    <a:pt x="0" y="296825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23">
              <a:extLst>
                <a:ext uri="{FF2B5EF4-FFF2-40B4-BE49-F238E27FC236}">
                  <a16:creationId xmlns:a16="http://schemas.microsoft.com/office/drawing/2014/main" id="{206E7D0F-2776-8751-BC9E-33C36094A45D}"/>
                </a:ext>
              </a:extLst>
            </p:cNvPr>
            <p:cNvSpPr txBox="1"/>
            <p:nvPr/>
          </p:nvSpPr>
          <p:spPr>
            <a:xfrm>
              <a:off x="5156311" y="3007867"/>
              <a:ext cx="14351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50" dirty="0">
                  <a:latin typeface="Corbel"/>
                  <a:cs typeface="Corbel"/>
                </a:rPr>
                <a:t>8</a:t>
              </a:r>
              <a:endParaRPr sz="1800" dirty="0">
                <a:latin typeface="Corbel"/>
                <a:cs typeface="Corbel"/>
              </a:endParaRPr>
            </a:p>
          </p:txBody>
        </p:sp>
        <p:grpSp>
          <p:nvGrpSpPr>
            <p:cNvPr id="67" name="object 24">
              <a:extLst>
                <a:ext uri="{FF2B5EF4-FFF2-40B4-BE49-F238E27FC236}">
                  <a16:creationId xmlns:a16="http://schemas.microsoft.com/office/drawing/2014/main" id="{0EA9E79F-E143-6389-39EB-2CD16DCF3EAF}"/>
                </a:ext>
              </a:extLst>
            </p:cNvPr>
            <p:cNvGrpSpPr/>
            <p:nvPr/>
          </p:nvGrpSpPr>
          <p:grpSpPr>
            <a:xfrm>
              <a:off x="6227069" y="2150656"/>
              <a:ext cx="1936114" cy="1681480"/>
              <a:chOff x="6227069" y="2150656"/>
              <a:chExt cx="1936114" cy="1681480"/>
            </a:xfrm>
          </p:grpSpPr>
          <p:sp>
            <p:nvSpPr>
              <p:cNvPr id="68" name="object 25">
                <a:extLst>
                  <a:ext uri="{FF2B5EF4-FFF2-40B4-BE49-F238E27FC236}">
                    <a16:creationId xmlns:a16="http://schemas.microsoft.com/office/drawing/2014/main" id="{C6C22B8F-DAC8-25EF-0E8E-55A66EE1460B}"/>
                  </a:ext>
                </a:extLst>
              </p:cNvPr>
              <p:cNvSpPr/>
              <p:nvPr/>
            </p:nvSpPr>
            <p:spPr>
              <a:xfrm>
                <a:off x="6236594" y="3228752"/>
                <a:ext cx="605790" cy="593725"/>
              </a:xfrm>
              <a:custGeom>
                <a:avLst/>
                <a:gdLst/>
                <a:ahLst/>
                <a:cxnLst/>
                <a:rect l="l" t="t" r="r" b="b"/>
                <a:pathLst>
                  <a:path w="605790" h="593725">
                    <a:moveTo>
                      <a:pt x="0" y="296825"/>
                    </a:moveTo>
                    <a:lnTo>
                      <a:pt x="3961" y="248678"/>
                    </a:lnTo>
                    <a:lnTo>
                      <a:pt x="15429" y="203005"/>
                    </a:lnTo>
                    <a:lnTo>
                      <a:pt x="33781" y="160417"/>
                    </a:lnTo>
                    <a:lnTo>
                      <a:pt x="58394" y="121524"/>
                    </a:lnTo>
                    <a:lnTo>
                      <a:pt x="88645" y="86938"/>
                    </a:lnTo>
                    <a:lnTo>
                      <a:pt x="123910" y="57270"/>
                    </a:lnTo>
                    <a:lnTo>
                      <a:pt x="163566" y="33131"/>
                    </a:lnTo>
                    <a:lnTo>
                      <a:pt x="206991" y="15132"/>
                    </a:lnTo>
                    <a:lnTo>
                      <a:pt x="253561" y="3884"/>
                    </a:lnTo>
                    <a:lnTo>
                      <a:pt x="302653" y="0"/>
                    </a:lnTo>
                    <a:lnTo>
                      <a:pt x="351745" y="3884"/>
                    </a:lnTo>
                    <a:lnTo>
                      <a:pt x="398315" y="15132"/>
                    </a:lnTo>
                    <a:lnTo>
                      <a:pt x="441740" y="33131"/>
                    </a:lnTo>
                    <a:lnTo>
                      <a:pt x="481396" y="57270"/>
                    </a:lnTo>
                    <a:lnTo>
                      <a:pt x="516661" y="86938"/>
                    </a:lnTo>
                    <a:lnTo>
                      <a:pt x="546912" y="121524"/>
                    </a:lnTo>
                    <a:lnTo>
                      <a:pt x="571525" y="160417"/>
                    </a:lnTo>
                    <a:lnTo>
                      <a:pt x="589877" y="203005"/>
                    </a:lnTo>
                    <a:lnTo>
                      <a:pt x="601345" y="248678"/>
                    </a:lnTo>
                    <a:lnTo>
                      <a:pt x="605307" y="296825"/>
                    </a:lnTo>
                    <a:lnTo>
                      <a:pt x="601345" y="344972"/>
                    </a:lnTo>
                    <a:lnTo>
                      <a:pt x="589877" y="390645"/>
                    </a:lnTo>
                    <a:lnTo>
                      <a:pt x="571525" y="433233"/>
                    </a:lnTo>
                    <a:lnTo>
                      <a:pt x="546912" y="472126"/>
                    </a:lnTo>
                    <a:lnTo>
                      <a:pt x="516661" y="506712"/>
                    </a:lnTo>
                    <a:lnTo>
                      <a:pt x="481396" y="536380"/>
                    </a:lnTo>
                    <a:lnTo>
                      <a:pt x="441740" y="560519"/>
                    </a:lnTo>
                    <a:lnTo>
                      <a:pt x="398315" y="578518"/>
                    </a:lnTo>
                    <a:lnTo>
                      <a:pt x="351745" y="589766"/>
                    </a:lnTo>
                    <a:lnTo>
                      <a:pt x="302653" y="593651"/>
                    </a:lnTo>
                    <a:lnTo>
                      <a:pt x="253561" y="589766"/>
                    </a:lnTo>
                    <a:lnTo>
                      <a:pt x="206991" y="578518"/>
                    </a:lnTo>
                    <a:lnTo>
                      <a:pt x="163566" y="560519"/>
                    </a:lnTo>
                    <a:lnTo>
                      <a:pt x="123910" y="536380"/>
                    </a:lnTo>
                    <a:lnTo>
                      <a:pt x="88645" y="506712"/>
                    </a:lnTo>
                    <a:lnTo>
                      <a:pt x="58394" y="472126"/>
                    </a:lnTo>
                    <a:lnTo>
                      <a:pt x="33781" y="433233"/>
                    </a:lnTo>
                    <a:lnTo>
                      <a:pt x="15429" y="390645"/>
                    </a:lnTo>
                    <a:lnTo>
                      <a:pt x="3961" y="344972"/>
                    </a:lnTo>
                    <a:lnTo>
                      <a:pt x="0" y="296825"/>
                    </a:lnTo>
                    <a:close/>
                  </a:path>
                </a:pathLst>
              </a:custGeom>
              <a:ln w="1905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9" name="object 26">
                <a:extLst>
                  <a:ext uri="{FF2B5EF4-FFF2-40B4-BE49-F238E27FC236}">
                    <a16:creationId xmlns:a16="http://schemas.microsoft.com/office/drawing/2014/main" id="{5A2A9BD0-1EF7-C5B0-6252-BE24CFACFAD0}"/>
                  </a:ext>
                </a:extLst>
              </p:cNvPr>
              <p:cNvSpPr/>
              <p:nvPr/>
            </p:nvSpPr>
            <p:spPr>
              <a:xfrm>
                <a:off x="7548092" y="2160181"/>
                <a:ext cx="605790" cy="593725"/>
              </a:xfrm>
              <a:custGeom>
                <a:avLst/>
                <a:gdLst/>
                <a:ahLst/>
                <a:cxnLst/>
                <a:rect l="l" t="t" r="r" b="b"/>
                <a:pathLst>
                  <a:path w="605790" h="593725">
                    <a:moveTo>
                      <a:pt x="0" y="296825"/>
                    </a:moveTo>
                    <a:lnTo>
                      <a:pt x="3961" y="248678"/>
                    </a:lnTo>
                    <a:lnTo>
                      <a:pt x="15429" y="203005"/>
                    </a:lnTo>
                    <a:lnTo>
                      <a:pt x="33781" y="160417"/>
                    </a:lnTo>
                    <a:lnTo>
                      <a:pt x="58394" y="121524"/>
                    </a:lnTo>
                    <a:lnTo>
                      <a:pt x="88645" y="86938"/>
                    </a:lnTo>
                    <a:lnTo>
                      <a:pt x="123910" y="57270"/>
                    </a:lnTo>
                    <a:lnTo>
                      <a:pt x="163566" y="33131"/>
                    </a:lnTo>
                    <a:lnTo>
                      <a:pt x="206991" y="15132"/>
                    </a:lnTo>
                    <a:lnTo>
                      <a:pt x="253561" y="3884"/>
                    </a:lnTo>
                    <a:lnTo>
                      <a:pt x="302653" y="0"/>
                    </a:lnTo>
                    <a:lnTo>
                      <a:pt x="351745" y="3884"/>
                    </a:lnTo>
                    <a:lnTo>
                      <a:pt x="398315" y="15132"/>
                    </a:lnTo>
                    <a:lnTo>
                      <a:pt x="441740" y="33131"/>
                    </a:lnTo>
                    <a:lnTo>
                      <a:pt x="481396" y="57270"/>
                    </a:lnTo>
                    <a:lnTo>
                      <a:pt x="516661" y="86938"/>
                    </a:lnTo>
                    <a:lnTo>
                      <a:pt x="546912" y="121524"/>
                    </a:lnTo>
                    <a:lnTo>
                      <a:pt x="571525" y="160417"/>
                    </a:lnTo>
                    <a:lnTo>
                      <a:pt x="589877" y="203005"/>
                    </a:lnTo>
                    <a:lnTo>
                      <a:pt x="601345" y="248678"/>
                    </a:lnTo>
                    <a:lnTo>
                      <a:pt x="605307" y="296825"/>
                    </a:lnTo>
                    <a:lnTo>
                      <a:pt x="601345" y="344972"/>
                    </a:lnTo>
                    <a:lnTo>
                      <a:pt x="589877" y="390645"/>
                    </a:lnTo>
                    <a:lnTo>
                      <a:pt x="571525" y="433233"/>
                    </a:lnTo>
                    <a:lnTo>
                      <a:pt x="546912" y="472126"/>
                    </a:lnTo>
                    <a:lnTo>
                      <a:pt x="516661" y="506712"/>
                    </a:lnTo>
                    <a:lnTo>
                      <a:pt x="481396" y="536380"/>
                    </a:lnTo>
                    <a:lnTo>
                      <a:pt x="441740" y="560519"/>
                    </a:lnTo>
                    <a:lnTo>
                      <a:pt x="398315" y="578518"/>
                    </a:lnTo>
                    <a:lnTo>
                      <a:pt x="351745" y="589766"/>
                    </a:lnTo>
                    <a:lnTo>
                      <a:pt x="302653" y="593651"/>
                    </a:lnTo>
                    <a:lnTo>
                      <a:pt x="253561" y="589766"/>
                    </a:lnTo>
                    <a:lnTo>
                      <a:pt x="206991" y="578518"/>
                    </a:lnTo>
                    <a:lnTo>
                      <a:pt x="163566" y="560519"/>
                    </a:lnTo>
                    <a:lnTo>
                      <a:pt x="123910" y="536380"/>
                    </a:lnTo>
                    <a:lnTo>
                      <a:pt x="88645" y="506712"/>
                    </a:lnTo>
                    <a:lnTo>
                      <a:pt x="58394" y="472126"/>
                    </a:lnTo>
                    <a:lnTo>
                      <a:pt x="33781" y="433233"/>
                    </a:lnTo>
                    <a:lnTo>
                      <a:pt x="15429" y="390645"/>
                    </a:lnTo>
                    <a:lnTo>
                      <a:pt x="3961" y="344972"/>
                    </a:lnTo>
                    <a:lnTo>
                      <a:pt x="0" y="296825"/>
                    </a:lnTo>
                    <a:close/>
                  </a:path>
                </a:pathLst>
              </a:custGeom>
              <a:ln w="1905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70" name="object 27">
              <a:extLst>
                <a:ext uri="{FF2B5EF4-FFF2-40B4-BE49-F238E27FC236}">
                  <a16:creationId xmlns:a16="http://schemas.microsoft.com/office/drawing/2014/main" id="{18B2B11B-EB9F-3E14-4C78-1F290A6E9EA7}"/>
                </a:ext>
              </a:extLst>
            </p:cNvPr>
            <p:cNvSpPr txBox="1"/>
            <p:nvPr/>
          </p:nvSpPr>
          <p:spPr>
            <a:xfrm>
              <a:off x="7727715" y="2294635"/>
              <a:ext cx="24574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25" dirty="0">
                  <a:latin typeface="Corbel"/>
                  <a:cs typeface="Corbel"/>
                </a:rPr>
                <a:t>12</a:t>
              </a:r>
              <a:endParaRPr sz="1800" dirty="0">
                <a:latin typeface="Corbel"/>
                <a:cs typeface="Corbel"/>
              </a:endParaRPr>
            </a:p>
          </p:txBody>
        </p:sp>
        <p:grpSp>
          <p:nvGrpSpPr>
            <p:cNvPr id="71" name="object 28">
              <a:extLst>
                <a:ext uri="{FF2B5EF4-FFF2-40B4-BE49-F238E27FC236}">
                  <a16:creationId xmlns:a16="http://schemas.microsoft.com/office/drawing/2014/main" id="{6FE40ADC-0AF3-01C5-3E8C-FE90449B47D8}"/>
                </a:ext>
              </a:extLst>
            </p:cNvPr>
            <p:cNvGrpSpPr/>
            <p:nvPr/>
          </p:nvGrpSpPr>
          <p:grpSpPr>
            <a:xfrm>
              <a:off x="1288491" y="1680497"/>
              <a:ext cx="6365875" cy="4403090"/>
              <a:chOff x="1288491" y="1680497"/>
              <a:chExt cx="6365875" cy="4403090"/>
            </a:xfrm>
          </p:grpSpPr>
          <p:sp>
            <p:nvSpPr>
              <p:cNvPr id="72" name="object 29">
                <a:extLst>
                  <a:ext uri="{FF2B5EF4-FFF2-40B4-BE49-F238E27FC236}">
                    <a16:creationId xmlns:a16="http://schemas.microsoft.com/office/drawing/2014/main" id="{14FB431D-4BD7-C710-CAA2-1063E9DAEF07}"/>
                  </a:ext>
                </a:extLst>
              </p:cNvPr>
              <p:cNvSpPr/>
              <p:nvPr/>
            </p:nvSpPr>
            <p:spPr>
              <a:xfrm>
                <a:off x="1293253" y="3584943"/>
                <a:ext cx="504825" cy="474980"/>
              </a:xfrm>
              <a:custGeom>
                <a:avLst/>
                <a:gdLst/>
                <a:ahLst/>
                <a:cxnLst/>
                <a:rect l="l" t="t" r="r" b="b"/>
                <a:pathLst>
                  <a:path w="504825" h="474979">
                    <a:moveTo>
                      <a:pt x="0" y="0"/>
                    </a:moveTo>
                    <a:lnTo>
                      <a:pt x="504423" y="474921"/>
                    </a:lnTo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3" name="object 30">
                <a:extLst>
                  <a:ext uri="{FF2B5EF4-FFF2-40B4-BE49-F238E27FC236}">
                    <a16:creationId xmlns:a16="http://schemas.microsoft.com/office/drawing/2014/main" id="{737327F3-AE08-6323-44E4-A6EC1C016AA9}"/>
                  </a:ext>
                </a:extLst>
              </p:cNvPr>
              <p:cNvSpPr/>
              <p:nvPr/>
            </p:nvSpPr>
            <p:spPr>
              <a:xfrm>
                <a:off x="1595907" y="3228752"/>
                <a:ext cx="1109980" cy="356235"/>
              </a:xfrm>
              <a:custGeom>
                <a:avLst/>
                <a:gdLst/>
                <a:ahLst/>
                <a:cxnLst/>
                <a:rect l="l" t="t" r="r" b="b"/>
                <a:pathLst>
                  <a:path w="1109980" h="356235">
                    <a:moveTo>
                      <a:pt x="0" y="0"/>
                    </a:moveTo>
                    <a:lnTo>
                      <a:pt x="1109730" y="356191"/>
                    </a:lnTo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4" name="object 31">
                <a:extLst>
                  <a:ext uri="{FF2B5EF4-FFF2-40B4-BE49-F238E27FC236}">
                    <a16:creationId xmlns:a16="http://schemas.microsoft.com/office/drawing/2014/main" id="{7E0C3F44-FA91-D27F-4AFD-1DBF198F7570}"/>
                  </a:ext>
                </a:extLst>
              </p:cNvPr>
              <p:cNvSpPr/>
              <p:nvPr/>
            </p:nvSpPr>
            <p:spPr>
              <a:xfrm>
                <a:off x="1394137" y="2753833"/>
                <a:ext cx="605790" cy="237490"/>
              </a:xfrm>
              <a:custGeom>
                <a:avLst/>
                <a:gdLst/>
                <a:ahLst/>
                <a:cxnLst/>
                <a:rect l="l" t="t" r="r" b="b"/>
                <a:pathLst>
                  <a:path w="605789" h="237489">
                    <a:moveTo>
                      <a:pt x="0" y="237460"/>
                    </a:moveTo>
                    <a:lnTo>
                      <a:pt x="605307" y="0"/>
                    </a:lnTo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5" name="object 32">
                <a:extLst>
                  <a:ext uri="{FF2B5EF4-FFF2-40B4-BE49-F238E27FC236}">
                    <a16:creationId xmlns:a16="http://schemas.microsoft.com/office/drawing/2014/main" id="{B003F802-87D2-607F-7F6E-EBA754B0AE12}"/>
                  </a:ext>
                </a:extLst>
              </p:cNvPr>
              <p:cNvSpPr/>
              <p:nvPr/>
            </p:nvSpPr>
            <p:spPr>
              <a:xfrm>
                <a:off x="2604752" y="2753832"/>
                <a:ext cx="302895" cy="593725"/>
              </a:xfrm>
              <a:custGeom>
                <a:avLst/>
                <a:gdLst/>
                <a:ahLst/>
                <a:cxnLst/>
                <a:rect l="l" t="t" r="r" b="b"/>
                <a:pathLst>
                  <a:path w="302894" h="593725">
                    <a:moveTo>
                      <a:pt x="0" y="0"/>
                    </a:moveTo>
                    <a:lnTo>
                      <a:pt x="302654" y="593651"/>
                    </a:lnTo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6" name="object 33">
                <a:extLst>
                  <a:ext uri="{FF2B5EF4-FFF2-40B4-BE49-F238E27FC236}">
                    <a16:creationId xmlns:a16="http://schemas.microsoft.com/office/drawing/2014/main" id="{35D97705-DE6D-71CF-ECA6-A47F44C55105}"/>
                  </a:ext>
                </a:extLst>
              </p:cNvPr>
              <p:cNvSpPr/>
              <p:nvPr/>
            </p:nvSpPr>
            <p:spPr>
              <a:xfrm>
                <a:off x="2302098" y="3941134"/>
                <a:ext cx="605790" cy="356235"/>
              </a:xfrm>
              <a:custGeom>
                <a:avLst/>
                <a:gdLst/>
                <a:ahLst/>
                <a:cxnLst/>
                <a:rect l="l" t="t" r="r" b="b"/>
                <a:pathLst>
                  <a:path w="605789" h="356235">
                    <a:moveTo>
                      <a:pt x="0" y="356191"/>
                    </a:moveTo>
                    <a:lnTo>
                      <a:pt x="605307" y="0"/>
                    </a:lnTo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7" name="object 34">
                <a:extLst>
                  <a:ext uri="{FF2B5EF4-FFF2-40B4-BE49-F238E27FC236}">
                    <a16:creationId xmlns:a16="http://schemas.microsoft.com/office/drawing/2014/main" id="{AD998922-07A9-0DDF-0F6C-DB065BC42C4C}"/>
                  </a:ext>
                </a:extLst>
              </p:cNvPr>
              <p:cNvSpPr/>
              <p:nvPr/>
            </p:nvSpPr>
            <p:spPr>
              <a:xfrm>
                <a:off x="2201213" y="4534785"/>
                <a:ext cx="1009015" cy="474980"/>
              </a:xfrm>
              <a:custGeom>
                <a:avLst/>
                <a:gdLst/>
                <a:ahLst/>
                <a:cxnLst/>
                <a:rect l="l" t="t" r="r" b="b"/>
                <a:pathLst>
                  <a:path w="1009014" h="474979">
                    <a:moveTo>
                      <a:pt x="0" y="0"/>
                    </a:moveTo>
                    <a:lnTo>
                      <a:pt x="1008845" y="474921"/>
                    </a:lnTo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8" name="object 35">
                <a:extLst>
                  <a:ext uri="{FF2B5EF4-FFF2-40B4-BE49-F238E27FC236}">
                    <a16:creationId xmlns:a16="http://schemas.microsoft.com/office/drawing/2014/main" id="{FD434D92-46D0-ECE9-44AC-E697981E7D5D}"/>
                  </a:ext>
                </a:extLst>
              </p:cNvPr>
              <p:cNvSpPr/>
              <p:nvPr/>
            </p:nvSpPr>
            <p:spPr>
              <a:xfrm>
                <a:off x="3714482" y="5009706"/>
                <a:ext cx="706755" cy="237490"/>
              </a:xfrm>
              <a:custGeom>
                <a:avLst/>
                <a:gdLst/>
                <a:ahLst/>
                <a:cxnLst/>
                <a:rect l="l" t="t" r="r" b="b"/>
                <a:pathLst>
                  <a:path w="706754" h="237489">
                    <a:moveTo>
                      <a:pt x="0" y="237460"/>
                    </a:moveTo>
                    <a:lnTo>
                      <a:pt x="706192" y="0"/>
                    </a:lnTo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9" name="object 36">
                <a:extLst>
                  <a:ext uri="{FF2B5EF4-FFF2-40B4-BE49-F238E27FC236}">
                    <a16:creationId xmlns:a16="http://schemas.microsoft.com/office/drawing/2014/main" id="{A667CB9F-0455-C2F1-41A0-9EC8CD26DFEC}"/>
                  </a:ext>
                </a:extLst>
              </p:cNvPr>
              <p:cNvSpPr/>
              <p:nvPr/>
            </p:nvSpPr>
            <p:spPr>
              <a:xfrm>
                <a:off x="3613596" y="5603357"/>
                <a:ext cx="504825" cy="474980"/>
              </a:xfrm>
              <a:custGeom>
                <a:avLst/>
                <a:gdLst/>
                <a:ahLst/>
                <a:cxnLst/>
                <a:rect l="l" t="t" r="r" b="b"/>
                <a:pathLst>
                  <a:path w="504825" h="474979">
                    <a:moveTo>
                      <a:pt x="0" y="0"/>
                    </a:moveTo>
                    <a:lnTo>
                      <a:pt x="504423" y="474921"/>
                    </a:lnTo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0" name="object 37">
                <a:extLst>
                  <a:ext uri="{FF2B5EF4-FFF2-40B4-BE49-F238E27FC236}">
                    <a16:creationId xmlns:a16="http://schemas.microsoft.com/office/drawing/2014/main" id="{771FEC48-60A9-9452-DEAB-DAF520DE3265}"/>
                  </a:ext>
                </a:extLst>
              </p:cNvPr>
              <p:cNvSpPr/>
              <p:nvPr/>
            </p:nvSpPr>
            <p:spPr>
              <a:xfrm>
                <a:off x="4521557" y="5365897"/>
                <a:ext cx="201930" cy="593725"/>
              </a:xfrm>
              <a:custGeom>
                <a:avLst/>
                <a:gdLst/>
                <a:ahLst/>
                <a:cxnLst/>
                <a:rect l="l" t="t" r="r" b="b"/>
                <a:pathLst>
                  <a:path w="201929" h="593725">
                    <a:moveTo>
                      <a:pt x="201769" y="0"/>
                    </a:moveTo>
                    <a:lnTo>
                      <a:pt x="0" y="593651"/>
                    </a:lnTo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1" name="object 38">
                <a:extLst>
                  <a:ext uri="{FF2B5EF4-FFF2-40B4-BE49-F238E27FC236}">
                    <a16:creationId xmlns:a16="http://schemas.microsoft.com/office/drawing/2014/main" id="{189127AE-D2B3-8E05-DF9B-0A1E05BF1EC3}"/>
                  </a:ext>
                </a:extLst>
              </p:cNvPr>
              <p:cNvSpPr/>
              <p:nvPr/>
            </p:nvSpPr>
            <p:spPr>
              <a:xfrm>
                <a:off x="5530402" y="3347483"/>
                <a:ext cx="706755" cy="118745"/>
              </a:xfrm>
              <a:custGeom>
                <a:avLst/>
                <a:gdLst/>
                <a:ahLst/>
                <a:cxnLst/>
                <a:rect l="l" t="t" r="r" b="b"/>
                <a:pathLst>
                  <a:path w="706754" h="118745">
                    <a:moveTo>
                      <a:pt x="0" y="0"/>
                    </a:moveTo>
                    <a:lnTo>
                      <a:pt x="706192" y="118730"/>
                    </a:lnTo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2" name="object 39">
                <a:extLst>
                  <a:ext uri="{FF2B5EF4-FFF2-40B4-BE49-F238E27FC236}">
                    <a16:creationId xmlns:a16="http://schemas.microsoft.com/office/drawing/2014/main" id="{B807F5A2-24AF-CFE5-9013-544E387019B1}"/>
                  </a:ext>
                </a:extLst>
              </p:cNvPr>
              <p:cNvSpPr/>
              <p:nvPr/>
            </p:nvSpPr>
            <p:spPr>
              <a:xfrm>
                <a:off x="6841901" y="2753832"/>
                <a:ext cx="807085" cy="712470"/>
              </a:xfrm>
              <a:custGeom>
                <a:avLst/>
                <a:gdLst/>
                <a:ahLst/>
                <a:cxnLst/>
                <a:rect l="l" t="t" r="r" b="b"/>
                <a:pathLst>
                  <a:path w="807084" h="712470">
                    <a:moveTo>
                      <a:pt x="0" y="712381"/>
                    </a:moveTo>
                    <a:lnTo>
                      <a:pt x="807076" y="0"/>
                    </a:lnTo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3" name="object 40">
                <a:extLst>
                  <a:ext uri="{FF2B5EF4-FFF2-40B4-BE49-F238E27FC236}">
                    <a16:creationId xmlns:a16="http://schemas.microsoft.com/office/drawing/2014/main" id="{455C7931-E82A-D732-88B2-886D67131D49}"/>
                  </a:ext>
                </a:extLst>
              </p:cNvPr>
              <p:cNvSpPr/>
              <p:nvPr/>
            </p:nvSpPr>
            <p:spPr>
              <a:xfrm>
                <a:off x="6841901" y="1803990"/>
                <a:ext cx="807085" cy="356235"/>
              </a:xfrm>
              <a:custGeom>
                <a:avLst/>
                <a:gdLst/>
                <a:ahLst/>
                <a:cxnLst/>
                <a:rect l="l" t="t" r="r" b="b"/>
                <a:pathLst>
                  <a:path w="807084" h="356235">
                    <a:moveTo>
                      <a:pt x="0" y="0"/>
                    </a:moveTo>
                    <a:lnTo>
                      <a:pt x="807076" y="356191"/>
                    </a:lnTo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4" name="object 41">
                <a:extLst>
                  <a:ext uri="{FF2B5EF4-FFF2-40B4-BE49-F238E27FC236}">
                    <a16:creationId xmlns:a16="http://schemas.microsoft.com/office/drawing/2014/main" id="{84F8E696-CC77-0455-91EE-998C2AB13B9D}"/>
                  </a:ext>
                </a:extLst>
              </p:cNvPr>
              <p:cNvSpPr/>
              <p:nvPr/>
            </p:nvSpPr>
            <p:spPr>
              <a:xfrm>
                <a:off x="5429517" y="1685260"/>
                <a:ext cx="807085" cy="237490"/>
              </a:xfrm>
              <a:custGeom>
                <a:avLst/>
                <a:gdLst/>
                <a:ahLst/>
                <a:cxnLst/>
                <a:rect l="l" t="t" r="r" b="b"/>
                <a:pathLst>
                  <a:path w="807085" h="237489">
                    <a:moveTo>
                      <a:pt x="0" y="237460"/>
                    </a:moveTo>
                    <a:lnTo>
                      <a:pt x="807076" y="0"/>
                    </a:lnTo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5" name="object 42">
                <a:extLst>
                  <a:ext uri="{FF2B5EF4-FFF2-40B4-BE49-F238E27FC236}">
                    <a16:creationId xmlns:a16="http://schemas.microsoft.com/office/drawing/2014/main" id="{9E2F1946-0A6A-6010-BDDD-3F0B1609D9AA}"/>
                  </a:ext>
                </a:extLst>
              </p:cNvPr>
              <p:cNvSpPr/>
              <p:nvPr/>
            </p:nvSpPr>
            <p:spPr>
              <a:xfrm>
                <a:off x="5126865" y="2278912"/>
                <a:ext cx="0" cy="593725"/>
              </a:xfrm>
              <a:custGeom>
                <a:avLst/>
                <a:gdLst/>
                <a:ahLst/>
                <a:cxnLst/>
                <a:rect l="l" t="t" r="r" b="b"/>
                <a:pathLst>
                  <a:path h="593725">
                    <a:moveTo>
                      <a:pt x="0" y="0"/>
                    </a:moveTo>
                    <a:lnTo>
                      <a:pt x="1" y="593651"/>
                    </a:lnTo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6" name="object 43">
                <a:extLst>
                  <a:ext uri="{FF2B5EF4-FFF2-40B4-BE49-F238E27FC236}">
                    <a16:creationId xmlns:a16="http://schemas.microsoft.com/office/drawing/2014/main" id="{B2034348-4EB6-51AF-043F-A4231EC277A6}"/>
                  </a:ext>
                </a:extLst>
              </p:cNvPr>
              <p:cNvSpPr/>
              <p:nvPr/>
            </p:nvSpPr>
            <p:spPr>
              <a:xfrm>
                <a:off x="6539247" y="2041451"/>
                <a:ext cx="0" cy="1187450"/>
              </a:xfrm>
              <a:custGeom>
                <a:avLst/>
                <a:gdLst/>
                <a:ahLst/>
                <a:cxnLst/>
                <a:rect l="l" t="t" r="r" b="b"/>
                <a:pathLst>
                  <a:path h="1187450">
                    <a:moveTo>
                      <a:pt x="0" y="0"/>
                    </a:moveTo>
                    <a:lnTo>
                      <a:pt x="1" y="1187302"/>
                    </a:lnTo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7" name="object 44">
                <a:extLst>
                  <a:ext uri="{FF2B5EF4-FFF2-40B4-BE49-F238E27FC236}">
                    <a16:creationId xmlns:a16="http://schemas.microsoft.com/office/drawing/2014/main" id="{5A7A0E9A-B3F5-3B40-76FE-71B2A84F759C}"/>
                  </a:ext>
                </a:extLst>
              </p:cNvPr>
              <p:cNvSpPr/>
              <p:nvPr/>
            </p:nvSpPr>
            <p:spPr>
              <a:xfrm>
                <a:off x="2604752" y="2635101"/>
                <a:ext cx="2320925" cy="356235"/>
              </a:xfrm>
              <a:custGeom>
                <a:avLst/>
                <a:gdLst/>
                <a:ahLst/>
                <a:cxnLst/>
                <a:rect l="l" t="t" r="r" b="b"/>
                <a:pathLst>
                  <a:path w="2320925" h="356235">
                    <a:moveTo>
                      <a:pt x="0" y="0"/>
                    </a:moveTo>
                    <a:lnTo>
                      <a:pt x="2320344" y="356191"/>
                    </a:lnTo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8" name="object 45">
                <a:extLst>
                  <a:ext uri="{FF2B5EF4-FFF2-40B4-BE49-F238E27FC236}">
                    <a16:creationId xmlns:a16="http://schemas.microsoft.com/office/drawing/2014/main" id="{A86968CA-03D0-0535-21DE-F138219F922B}"/>
                  </a:ext>
                </a:extLst>
              </p:cNvPr>
              <p:cNvSpPr/>
              <p:nvPr/>
            </p:nvSpPr>
            <p:spPr>
              <a:xfrm>
                <a:off x="3411828" y="3466213"/>
                <a:ext cx="1614170" cy="1543685"/>
              </a:xfrm>
              <a:custGeom>
                <a:avLst/>
                <a:gdLst/>
                <a:ahLst/>
                <a:cxnLst/>
                <a:rect l="l" t="t" r="r" b="b"/>
                <a:pathLst>
                  <a:path w="1614170" h="1543685">
                    <a:moveTo>
                      <a:pt x="0" y="1543493"/>
                    </a:moveTo>
                    <a:lnTo>
                      <a:pt x="1614152" y="0"/>
                    </a:lnTo>
                  </a:path>
                </a:pathLst>
              </a:custGeom>
              <a:ln w="952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89" name="object 46">
                <a:extLst>
                  <a:ext uri="{FF2B5EF4-FFF2-40B4-BE49-F238E27FC236}">
                    <a16:creationId xmlns:a16="http://schemas.microsoft.com/office/drawing/2014/main" id="{AE2E9440-0B64-308C-2272-A6060C3520E3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716024" y="4090416"/>
                <a:ext cx="557784" cy="557784"/>
              </a:xfrm>
              <a:prstGeom prst="rect">
                <a:avLst/>
              </a:prstGeom>
            </p:spPr>
          </p:pic>
          <p:pic>
            <p:nvPicPr>
              <p:cNvPr id="90" name="object 47">
                <a:extLst>
                  <a:ext uri="{FF2B5EF4-FFF2-40B4-BE49-F238E27FC236}">
                    <a16:creationId xmlns:a16="http://schemas.microsoft.com/office/drawing/2014/main" id="{7D5C18E0-197B-D7E4-93F2-63B98C849248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765479" y="4114800"/>
                <a:ext cx="457200" cy="457200"/>
              </a:xfrm>
              <a:prstGeom prst="rect">
                <a:avLst/>
              </a:prstGeom>
            </p:spPr>
          </p:pic>
          <p:sp>
            <p:nvSpPr>
              <p:cNvPr id="91" name="object 48">
                <a:extLst>
                  <a:ext uri="{FF2B5EF4-FFF2-40B4-BE49-F238E27FC236}">
                    <a16:creationId xmlns:a16="http://schemas.microsoft.com/office/drawing/2014/main" id="{042367F9-6218-8C8F-DC22-CFEC40292E67}"/>
                  </a:ext>
                </a:extLst>
              </p:cNvPr>
              <p:cNvSpPr/>
              <p:nvPr/>
            </p:nvSpPr>
            <p:spPr>
              <a:xfrm>
                <a:off x="1765479" y="4114800"/>
                <a:ext cx="457200" cy="457200"/>
              </a:xfrm>
              <a:custGeom>
                <a:avLst/>
                <a:gdLst/>
                <a:ahLst/>
                <a:cxnLst/>
                <a:rect l="l" t="t" r="r" b="b"/>
                <a:pathLst>
                  <a:path w="457200" h="457200">
                    <a:moveTo>
                      <a:pt x="131551" y="160231"/>
                    </a:moveTo>
                    <a:lnTo>
                      <a:pt x="133422" y="150962"/>
                    </a:lnTo>
                    <a:lnTo>
                      <a:pt x="138525" y="143393"/>
                    </a:lnTo>
                    <a:lnTo>
                      <a:pt x="146094" y="138290"/>
                    </a:lnTo>
                    <a:lnTo>
                      <a:pt x="155363" y="136419"/>
                    </a:lnTo>
                    <a:lnTo>
                      <a:pt x="164632" y="138290"/>
                    </a:lnTo>
                    <a:lnTo>
                      <a:pt x="172201" y="143393"/>
                    </a:lnTo>
                    <a:lnTo>
                      <a:pt x="177304" y="150962"/>
                    </a:lnTo>
                    <a:lnTo>
                      <a:pt x="179176" y="160231"/>
                    </a:lnTo>
                    <a:lnTo>
                      <a:pt x="177304" y="169500"/>
                    </a:lnTo>
                    <a:lnTo>
                      <a:pt x="172201" y="177069"/>
                    </a:lnTo>
                    <a:lnTo>
                      <a:pt x="164632" y="182172"/>
                    </a:lnTo>
                    <a:lnTo>
                      <a:pt x="155363" y="184044"/>
                    </a:lnTo>
                    <a:lnTo>
                      <a:pt x="146094" y="182172"/>
                    </a:lnTo>
                    <a:lnTo>
                      <a:pt x="138525" y="177069"/>
                    </a:lnTo>
                    <a:lnTo>
                      <a:pt x="133422" y="169500"/>
                    </a:lnTo>
                    <a:lnTo>
                      <a:pt x="131551" y="160231"/>
                    </a:lnTo>
                  </a:path>
                  <a:path w="457200" h="457200">
                    <a:moveTo>
                      <a:pt x="278024" y="160231"/>
                    </a:moveTo>
                    <a:lnTo>
                      <a:pt x="279895" y="150962"/>
                    </a:lnTo>
                    <a:lnTo>
                      <a:pt x="284998" y="143393"/>
                    </a:lnTo>
                    <a:lnTo>
                      <a:pt x="292567" y="138290"/>
                    </a:lnTo>
                    <a:lnTo>
                      <a:pt x="301836" y="136419"/>
                    </a:lnTo>
                    <a:lnTo>
                      <a:pt x="311105" y="138290"/>
                    </a:lnTo>
                    <a:lnTo>
                      <a:pt x="318674" y="143393"/>
                    </a:lnTo>
                    <a:lnTo>
                      <a:pt x="323777" y="150962"/>
                    </a:lnTo>
                    <a:lnTo>
                      <a:pt x="325649" y="160231"/>
                    </a:lnTo>
                    <a:lnTo>
                      <a:pt x="323777" y="169500"/>
                    </a:lnTo>
                    <a:lnTo>
                      <a:pt x="318674" y="177069"/>
                    </a:lnTo>
                    <a:lnTo>
                      <a:pt x="311105" y="182172"/>
                    </a:lnTo>
                    <a:lnTo>
                      <a:pt x="301836" y="184044"/>
                    </a:lnTo>
                    <a:lnTo>
                      <a:pt x="292567" y="182172"/>
                    </a:lnTo>
                    <a:lnTo>
                      <a:pt x="284998" y="177069"/>
                    </a:lnTo>
                    <a:lnTo>
                      <a:pt x="279895" y="169500"/>
                    </a:lnTo>
                    <a:lnTo>
                      <a:pt x="278024" y="160231"/>
                    </a:lnTo>
                  </a:path>
                  <a:path w="457200" h="457200">
                    <a:moveTo>
                      <a:pt x="104697" y="328294"/>
                    </a:moveTo>
                    <a:lnTo>
                      <a:pt x="145990" y="351931"/>
                    </a:lnTo>
                    <a:lnTo>
                      <a:pt x="187267" y="366113"/>
                    </a:lnTo>
                    <a:lnTo>
                      <a:pt x="228527" y="370840"/>
                    </a:lnTo>
                    <a:lnTo>
                      <a:pt x="269772" y="366113"/>
                    </a:lnTo>
                    <a:lnTo>
                      <a:pt x="311000" y="351931"/>
                    </a:lnTo>
                    <a:lnTo>
                      <a:pt x="352213" y="328294"/>
                    </a:lnTo>
                  </a:path>
                  <a:path w="457200" h="457200">
                    <a:moveTo>
                      <a:pt x="0" y="228600"/>
                    </a:moveTo>
                    <a:lnTo>
                      <a:pt x="4644" y="182529"/>
                    </a:lnTo>
                    <a:lnTo>
                      <a:pt x="17964" y="139618"/>
                    </a:lnTo>
                    <a:lnTo>
                      <a:pt x="39041" y="100787"/>
                    </a:lnTo>
                    <a:lnTo>
                      <a:pt x="66955" y="66955"/>
                    </a:lnTo>
                    <a:lnTo>
                      <a:pt x="100787" y="39041"/>
                    </a:lnTo>
                    <a:lnTo>
                      <a:pt x="139618" y="17964"/>
                    </a:lnTo>
                    <a:lnTo>
                      <a:pt x="182529" y="4644"/>
                    </a:lnTo>
                    <a:lnTo>
                      <a:pt x="228600" y="0"/>
                    </a:lnTo>
                    <a:lnTo>
                      <a:pt x="274670" y="4644"/>
                    </a:lnTo>
                    <a:lnTo>
                      <a:pt x="317581" y="17964"/>
                    </a:lnTo>
                    <a:lnTo>
                      <a:pt x="356412" y="39041"/>
                    </a:lnTo>
                    <a:lnTo>
                      <a:pt x="390244" y="66955"/>
                    </a:lnTo>
                    <a:lnTo>
                      <a:pt x="418158" y="100787"/>
                    </a:lnTo>
                    <a:lnTo>
                      <a:pt x="439235" y="139618"/>
                    </a:lnTo>
                    <a:lnTo>
                      <a:pt x="452555" y="182529"/>
                    </a:lnTo>
                    <a:lnTo>
                      <a:pt x="457200" y="228600"/>
                    </a:lnTo>
                    <a:lnTo>
                      <a:pt x="452555" y="274670"/>
                    </a:lnTo>
                    <a:lnTo>
                      <a:pt x="439235" y="317581"/>
                    </a:lnTo>
                    <a:lnTo>
                      <a:pt x="418158" y="356412"/>
                    </a:lnTo>
                    <a:lnTo>
                      <a:pt x="390244" y="390244"/>
                    </a:lnTo>
                    <a:lnTo>
                      <a:pt x="356412" y="418158"/>
                    </a:lnTo>
                    <a:lnTo>
                      <a:pt x="317581" y="439235"/>
                    </a:lnTo>
                    <a:lnTo>
                      <a:pt x="274670" y="452555"/>
                    </a:lnTo>
                    <a:lnTo>
                      <a:pt x="228600" y="457200"/>
                    </a:lnTo>
                    <a:lnTo>
                      <a:pt x="182529" y="452555"/>
                    </a:lnTo>
                    <a:lnTo>
                      <a:pt x="139618" y="439235"/>
                    </a:lnTo>
                    <a:lnTo>
                      <a:pt x="100787" y="418158"/>
                    </a:lnTo>
                    <a:lnTo>
                      <a:pt x="66955" y="390244"/>
                    </a:lnTo>
                    <a:lnTo>
                      <a:pt x="39041" y="356412"/>
                    </a:lnTo>
                    <a:lnTo>
                      <a:pt x="17964" y="317581"/>
                    </a:lnTo>
                    <a:lnTo>
                      <a:pt x="4644" y="274670"/>
                    </a:lnTo>
                    <a:lnTo>
                      <a:pt x="0" y="228600"/>
                    </a:lnTo>
                    <a:close/>
                  </a:path>
                </a:pathLst>
              </a:custGeom>
              <a:ln w="6350">
                <a:solidFill>
                  <a:srgbClr val="F0AC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92" name="object 49">
                <a:extLst>
                  <a:ext uri="{FF2B5EF4-FFF2-40B4-BE49-F238E27FC236}">
                    <a16:creationId xmlns:a16="http://schemas.microsoft.com/office/drawing/2014/main" id="{1DD3887A-28C2-0C83-759D-89340AAAE985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716024" y="4090416"/>
                <a:ext cx="557784" cy="557784"/>
              </a:xfrm>
              <a:prstGeom prst="rect">
                <a:avLst/>
              </a:prstGeom>
            </p:spPr>
          </p:pic>
          <p:pic>
            <p:nvPicPr>
              <p:cNvPr id="93" name="object 50">
                <a:extLst>
                  <a:ext uri="{FF2B5EF4-FFF2-40B4-BE49-F238E27FC236}">
                    <a16:creationId xmlns:a16="http://schemas.microsoft.com/office/drawing/2014/main" id="{740E4DBA-A139-9938-2C70-BC7660F82595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765479" y="4114800"/>
                <a:ext cx="457200" cy="457200"/>
              </a:xfrm>
              <a:prstGeom prst="rect">
                <a:avLst/>
              </a:prstGeom>
            </p:spPr>
          </p:pic>
          <p:sp>
            <p:nvSpPr>
              <p:cNvPr id="94" name="object 51">
                <a:extLst>
                  <a:ext uri="{FF2B5EF4-FFF2-40B4-BE49-F238E27FC236}">
                    <a16:creationId xmlns:a16="http://schemas.microsoft.com/office/drawing/2014/main" id="{FB229C1C-2DF9-7555-D35C-5A16884FA35A}"/>
                  </a:ext>
                </a:extLst>
              </p:cNvPr>
              <p:cNvSpPr/>
              <p:nvPr/>
            </p:nvSpPr>
            <p:spPr>
              <a:xfrm>
                <a:off x="1765479" y="4114800"/>
                <a:ext cx="457200" cy="457200"/>
              </a:xfrm>
              <a:custGeom>
                <a:avLst/>
                <a:gdLst/>
                <a:ahLst/>
                <a:cxnLst/>
                <a:rect l="l" t="t" r="r" b="b"/>
                <a:pathLst>
                  <a:path w="457200" h="457200">
                    <a:moveTo>
                      <a:pt x="131551" y="160231"/>
                    </a:moveTo>
                    <a:lnTo>
                      <a:pt x="133422" y="150962"/>
                    </a:lnTo>
                    <a:lnTo>
                      <a:pt x="138525" y="143393"/>
                    </a:lnTo>
                    <a:lnTo>
                      <a:pt x="146094" y="138290"/>
                    </a:lnTo>
                    <a:lnTo>
                      <a:pt x="155363" y="136419"/>
                    </a:lnTo>
                    <a:lnTo>
                      <a:pt x="164632" y="138290"/>
                    </a:lnTo>
                    <a:lnTo>
                      <a:pt x="172201" y="143393"/>
                    </a:lnTo>
                    <a:lnTo>
                      <a:pt x="177304" y="150962"/>
                    </a:lnTo>
                    <a:lnTo>
                      <a:pt x="179176" y="160231"/>
                    </a:lnTo>
                    <a:lnTo>
                      <a:pt x="177304" y="169500"/>
                    </a:lnTo>
                    <a:lnTo>
                      <a:pt x="172201" y="177069"/>
                    </a:lnTo>
                    <a:lnTo>
                      <a:pt x="164632" y="182172"/>
                    </a:lnTo>
                    <a:lnTo>
                      <a:pt x="155363" y="184044"/>
                    </a:lnTo>
                    <a:lnTo>
                      <a:pt x="146094" y="182172"/>
                    </a:lnTo>
                    <a:lnTo>
                      <a:pt x="138525" y="177069"/>
                    </a:lnTo>
                    <a:lnTo>
                      <a:pt x="133422" y="169500"/>
                    </a:lnTo>
                    <a:lnTo>
                      <a:pt x="131551" y="160231"/>
                    </a:lnTo>
                  </a:path>
                  <a:path w="457200" h="457200">
                    <a:moveTo>
                      <a:pt x="278024" y="160231"/>
                    </a:moveTo>
                    <a:lnTo>
                      <a:pt x="279895" y="150962"/>
                    </a:lnTo>
                    <a:lnTo>
                      <a:pt x="284998" y="143393"/>
                    </a:lnTo>
                    <a:lnTo>
                      <a:pt x="292567" y="138290"/>
                    </a:lnTo>
                    <a:lnTo>
                      <a:pt x="301836" y="136419"/>
                    </a:lnTo>
                    <a:lnTo>
                      <a:pt x="311105" y="138290"/>
                    </a:lnTo>
                    <a:lnTo>
                      <a:pt x="318674" y="143393"/>
                    </a:lnTo>
                    <a:lnTo>
                      <a:pt x="323777" y="150962"/>
                    </a:lnTo>
                    <a:lnTo>
                      <a:pt x="325649" y="160231"/>
                    </a:lnTo>
                    <a:lnTo>
                      <a:pt x="323777" y="169500"/>
                    </a:lnTo>
                    <a:lnTo>
                      <a:pt x="318674" y="177069"/>
                    </a:lnTo>
                    <a:lnTo>
                      <a:pt x="311105" y="182172"/>
                    </a:lnTo>
                    <a:lnTo>
                      <a:pt x="301836" y="184044"/>
                    </a:lnTo>
                    <a:lnTo>
                      <a:pt x="292567" y="182172"/>
                    </a:lnTo>
                    <a:lnTo>
                      <a:pt x="284998" y="177069"/>
                    </a:lnTo>
                    <a:lnTo>
                      <a:pt x="279895" y="169500"/>
                    </a:lnTo>
                    <a:lnTo>
                      <a:pt x="278024" y="160231"/>
                    </a:lnTo>
                  </a:path>
                  <a:path w="457200" h="457200">
                    <a:moveTo>
                      <a:pt x="104697" y="328294"/>
                    </a:moveTo>
                    <a:lnTo>
                      <a:pt x="145990" y="351931"/>
                    </a:lnTo>
                    <a:lnTo>
                      <a:pt x="187267" y="366113"/>
                    </a:lnTo>
                    <a:lnTo>
                      <a:pt x="228527" y="370840"/>
                    </a:lnTo>
                    <a:lnTo>
                      <a:pt x="269772" y="366113"/>
                    </a:lnTo>
                    <a:lnTo>
                      <a:pt x="311000" y="351931"/>
                    </a:lnTo>
                    <a:lnTo>
                      <a:pt x="352213" y="328294"/>
                    </a:lnTo>
                  </a:path>
                  <a:path w="457200" h="457200">
                    <a:moveTo>
                      <a:pt x="0" y="228600"/>
                    </a:moveTo>
                    <a:lnTo>
                      <a:pt x="4644" y="182529"/>
                    </a:lnTo>
                    <a:lnTo>
                      <a:pt x="17964" y="139618"/>
                    </a:lnTo>
                    <a:lnTo>
                      <a:pt x="39041" y="100787"/>
                    </a:lnTo>
                    <a:lnTo>
                      <a:pt x="66955" y="66955"/>
                    </a:lnTo>
                    <a:lnTo>
                      <a:pt x="100787" y="39041"/>
                    </a:lnTo>
                    <a:lnTo>
                      <a:pt x="139618" y="17964"/>
                    </a:lnTo>
                    <a:lnTo>
                      <a:pt x="182529" y="4644"/>
                    </a:lnTo>
                    <a:lnTo>
                      <a:pt x="228600" y="0"/>
                    </a:lnTo>
                    <a:lnTo>
                      <a:pt x="274670" y="4644"/>
                    </a:lnTo>
                    <a:lnTo>
                      <a:pt x="317581" y="17964"/>
                    </a:lnTo>
                    <a:lnTo>
                      <a:pt x="356412" y="39041"/>
                    </a:lnTo>
                    <a:lnTo>
                      <a:pt x="390244" y="66955"/>
                    </a:lnTo>
                    <a:lnTo>
                      <a:pt x="418158" y="100787"/>
                    </a:lnTo>
                    <a:lnTo>
                      <a:pt x="439235" y="139618"/>
                    </a:lnTo>
                    <a:lnTo>
                      <a:pt x="452555" y="182529"/>
                    </a:lnTo>
                    <a:lnTo>
                      <a:pt x="457200" y="228600"/>
                    </a:lnTo>
                    <a:lnTo>
                      <a:pt x="452555" y="274670"/>
                    </a:lnTo>
                    <a:lnTo>
                      <a:pt x="439235" y="317581"/>
                    </a:lnTo>
                    <a:lnTo>
                      <a:pt x="418158" y="356412"/>
                    </a:lnTo>
                    <a:lnTo>
                      <a:pt x="390244" y="390244"/>
                    </a:lnTo>
                    <a:lnTo>
                      <a:pt x="356412" y="418158"/>
                    </a:lnTo>
                    <a:lnTo>
                      <a:pt x="317581" y="439235"/>
                    </a:lnTo>
                    <a:lnTo>
                      <a:pt x="274670" y="452555"/>
                    </a:lnTo>
                    <a:lnTo>
                      <a:pt x="228600" y="457200"/>
                    </a:lnTo>
                    <a:lnTo>
                      <a:pt x="182529" y="452555"/>
                    </a:lnTo>
                    <a:lnTo>
                      <a:pt x="139618" y="439235"/>
                    </a:lnTo>
                    <a:lnTo>
                      <a:pt x="100787" y="418158"/>
                    </a:lnTo>
                    <a:lnTo>
                      <a:pt x="66955" y="390244"/>
                    </a:lnTo>
                    <a:lnTo>
                      <a:pt x="39041" y="356412"/>
                    </a:lnTo>
                    <a:lnTo>
                      <a:pt x="17964" y="317581"/>
                    </a:lnTo>
                    <a:lnTo>
                      <a:pt x="4644" y="274670"/>
                    </a:lnTo>
                    <a:lnTo>
                      <a:pt x="0" y="228600"/>
                    </a:lnTo>
                    <a:close/>
                  </a:path>
                </a:pathLst>
              </a:custGeom>
              <a:ln w="6350">
                <a:solidFill>
                  <a:srgbClr val="F0AC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95" name="object 52">
                <a:extLst>
                  <a:ext uri="{FF2B5EF4-FFF2-40B4-BE49-F238E27FC236}">
                    <a16:creationId xmlns:a16="http://schemas.microsoft.com/office/drawing/2014/main" id="{D26AB629-8CCD-A15F-1D20-29DFC2920BBE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716024" y="4090416"/>
                <a:ext cx="557784" cy="557784"/>
              </a:xfrm>
              <a:prstGeom prst="rect">
                <a:avLst/>
              </a:prstGeom>
            </p:spPr>
          </p:pic>
          <p:pic>
            <p:nvPicPr>
              <p:cNvPr id="96" name="object 53">
                <a:extLst>
                  <a:ext uri="{FF2B5EF4-FFF2-40B4-BE49-F238E27FC236}">
                    <a16:creationId xmlns:a16="http://schemas.microsoft.com/office/drawing/2014/main" id="{6EF018F2-7586-539D-99B1-3C907574564E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765479" y="4114800"/>
                <a:ext cx="457200" cy="457200"/>
              </a:xfrm>
              <a:prstGeom prst="rect">
                <a:avLst/>
              </a:prstGeom>
            </p:spPr>
          </p:pic>
          <p:sp>
            <p:nvSpPr>
              <p:cNvPr id="97" name="object 54">
                <a:extLst>
                  <a:ext uri="{FF2B5EF4-FFF2-40B4-BE49-F238E27FC236}">
                    <a16:creationId xmlns:a16="http://schemas.microsoft.com/office/drawing/2014/main" id="{48FCFAAF-63A6-B4D4-9F21-D2448DFB3E2C}"/>
                  </a:ext>
                </a:extLst>
              </p:cNvPr>
              <p:cNvSpPr/>
              <p:nvPr/>
            </p:nvSpPr>
            <p:spPr>
              <a:xfrm>
                <a:off x="1765479" y="4114800"/>
                <a:ext cx="457200" cy="457200"/>
              </a:xfrm>
              <a:custGeom>
                <a:avLst/>
                <a:gdLst/>
                <a:ahLst/>
                <a:cxnLst/>
                <a:rect l="l" t="t" r="r" b="b"/>
                <a:pathLst>
                  <a:path w="457200" h="457200">
                    <a:moveTo>
                      <a:pt x="131551" y="160231"/>
                    </a:moveTo>
                    <a:lnTo>
                      <a:pt x="133422" y="150962"/>
                    </a:lnTo>
                    <a:lnTo>
                      <a:pt x="138525" y="143393"/>
                    </a:lnTo>
                    <a:lnTo>
                      <a:pt x="146094" y="138290"/>
                    </a:lnTo>
                    <a:lnTo>
                      <a:pt x="155363" y="136419"/>
                    </a:lnTo>
                    <a:lnTo>
                      <a:pt x="164632" y="138290"/>
                    </a:lnTo>
                    <a:lnTo>
                      <a:pt x="172201" y="143393"/>
                    </a:lnTo>
                    <a:lnTo>
                      <a:pt x="177304" y="150962"/>
                    </a:lnTo>
                    <a:lnTo>
                      <a:pt x="179176" y="160231"/>
                    </a:lnTo>
                    <a:lnTo>
                      <a:pt x="177304" y="169500"/>
                    </a:lnTo>
                    <a:lnTo>
                      <a:pt x="172201" y="177069"/>
                    </a:lnTo>
                    <a:lnTo>
                      <a:pt x="164632" y="182172"/>
                    </a:lnTo>
                    <a:lnTo>
                      <a:pt x="155363" y="184044"/>
                    </a:lnTo>
                    <a:lnTo>
                      <a:pt x="146094" y="182172"/>
                    </a:lnTo>
                    <a:lnTo>
                      <a:pt x="138525" y="177069"/>
                    </a:lnTo>
                    <a:lnTo>
                      <a:pt x="133422" y="169500"/>
                    </a:lnTo>
                    <a:lnTo>
                      <a:pt x="131551" y="160231"/>
                    </a:lnTo>
                  </a:path>
                  <a:path w="457200" h="457200">
                    <a:moveTo>
                      <a:pt x="278024" y="160231"/>
                    </a:moveTo>
                    <a:lnTo>
                      <a:pt x="279895" y="150962"/>
                    </a:lnTo>
                    <a:lnTo>
                      <a:pt x="284998" y="143393"/>
                    </a:lnTo>
                    <a:lnTo>
                      <a:pt x="292567" y="138290"/>
                    </a:lnTo>
                    <a:lnTo>
                      <a:pt x="301836" y="136419"/>
                    </a:lnTo>
                    <a:lnTo>
                      <a:pt x="311105" y="138290"/>
                    </a:lnTo>
                    <a:lnTo>
                      <a:pt x="318674" y="143393"/>
                    </a:lnTo>
                    <a:lnTo>
                      <a:pt x="323777" y="150962"/>
                    </a:lnTo>
                    <a:lnTo>
                      <a:pt x="325649" y="160231"/>
                    </a:lnTo>
                    <a:lnTo>
                      <a:pt x="323777" y="169500"/>
                    </a:lnTo>
                    <a:lnTo>
                      <a:pt x="318674" y="177069"/>
                    </a:lnTo>
                    <a:lnTo>
                      <a:pt x="311105" y="182172"/>
                    </a:lnTo>
                    <a:lnTo>
                      <a:pt x="301836" y="184044"/>
                    </a:lnTo>
                    <a:lnTo>
                      <a:pt x="292567" y="182172"/>
                    </a:lnTo>
                    <a:lnTo>
                      <a:pt x="284998" y="177069"/>
                    </a:lnTo>
                    <a:lnTo>
                      <a:pt x="279895" y="169500"/>
                    </a:lnTo>
                    <a:lnTo>
                      <a:pt x="278024" y="160231"/>
                    </a:lnTo>
                  </a:path>
                  <a:path w="457200" h="457200">
                    <a:moveTo>
                      <a:pt x="104697" y="328294"/>
                    </a:moveTo>
                    <a:lnTo>
                      <a:pt x="145990" y="351931"/>
                    </a:lnTo>
                    <a:lnTo>
                      <a:pt x="187267" y="366113"/>
                    </a:lnTo>
                    <a:lnTo>
                      <a:pt x="228527" y="370840"/>
                    </a:lnTo>
                    <a:lnTo>
                      <a:pt x="269772" y="366113"/>
                    </a:lnTo>
                    <a:lnTo>
                      <a:pt x="311000" y="351931"/>
                    </a:lnTo>
                    <a:lnTo>
                      <a:pt x="352213" y="328294"/>
                    </a:lnTo>
                  </a:path>
                  <a:path w="457200" h="457200">
                    <a:moveTo>
                      <a:pt x="0" y="228600"/>
                    </a:moveTo>
                    <a:lnTo>
                      <a:pt x="4644" y="182529"/>
                    </a:lnTo>
                    <a:lnTo>
                      <a:pt x="17964" y="139618"/>
                    </a:lnTo>
                    <a:lnTo>
                      <a:pt x="39041" y="100787"/>
                    </a:lnTo>
                    <a:lnTo>
                      <a:pt x="66955" y="66955"/>
                    </a:lnTo>
                    <a:lnTo>
                      <a:pt x="100787" y="39041"/>
                    </a:lnTo>
                    <a:lnTo>
                      <a:pt x="139618" y="17964"/>
                    </a:lnTo>
                    <a:lnTo>
                      <a:pt x="182529" y="4644"/>
                    </a:lnTo>
                    <a:lnTo>
                      <a:pt x="228600" y="0"/>
                    </a:lnTo>
                    <a:lnTo>
                      <a:pt x="274670" y="4644"/>
                    </a:lnTo>
                    <a:lnTo>
                      <a:pt x="317581" y="17964"/>
                    </a:lnTo>
                    <a:lnTo>
                      <a:pt x="356412" y="39041"/>
                    </a:lnTo>
                    <a:lnTo>
                      <a:pt x="390244" y="66955"/>
                    </a:lnTo>
                    <a:lnTo>
                      <a:pt x="418158" y="100787"/>
                    </a:lnTo>
                    <a:lnTo>
                      <a:pt x="439235" y="139618"/>
                    </a:lnTo>
                    <a:lnTo>
                      <a:pt x="452555" y="182529"/>
                    </a:lnTo>
                    <a:lnTo>
                      <a:pt x="457200" y="228600"/>
                    </a:lnTo>
                    <a:lnTo>
                      <a:pt x="452555" y="274670"/>
                    </a:lnTo>
                    <a:lnTo>
                      <a:pt x="439235" y="317581"/>
                    </a:lnTo>
                    <a:lnTo>
                      <a:pt x="418158" y="356412"/>
                    </a:lnTo>
                    <a:lnTo>
                      <a:pt x="390244" y="390244"/>
                    </a:lnTo>
                    <a:lnTo>
                      <a:pt x="356412" y="418158"/>
                    </a:lnTo>
                    <a:lnTo>
                      <a:pt x="317581" y="439235"/>
                    </a:lnTo>
                    <a:lnTo>
                      <a:pt x="274670" y="452555"/>
                    </a:lnTo>
                    <a:lnTo>
                      <a:pt x="228600" y="457200"/>
                    </a:lnTo>
                    <a:lnTo>
                      <a:pt x="182529" y="452555"/>
                    </a:lnTo>
                    <a:lnTo>
                      <a:pt x="139618" y="439235"/>
                    </a:lnTo>
                    <a:lnTo>
                      <a:pt x="100787" y="418158"/>
                    </a:lnTo>
                    <a:lnTo>
                      <a:pt x="66955" y="390244"/>
                    </a:lnTo>
                    <a:lnTo>
                      <a:pt x="39041" y="356412"/>
                    </a:lnTo>
                    <a:lnTo>
                      <a:pt x="17964" y="317581"/>
                    </a:lnTo>
                    <a:lnTo>
                      <a:pt x="4644" y="274670"/>
                    </a:lnTo>
                    <a:lnTo>
                      <a:pt x="0" y="228600"/>
                    </a:lnTo>
                    <a:close/>
                  </a:path>
                </a:pathLst>
              </a:custGeom>
              <a:ln w="6350">
                <a:solidFill>
                  <a:srgbClr val="F0AC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98" name="object 55">
                <a:extLst>
                  <a:ext uri="{FF2B5EF4-FFF2-40B4-BE49-F238E27FC236}">
                    <a16:creationId xmlns:a16="http://schemas.microsoft.com/office/drawing/2014/main" id="{41DA006D-D37D-089A-9CAD-735F598DDEEA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716024" y="4090416"/>
                <a:ext cx="557784" cy="557784"/>
              </a:xfrm>
              <a:prstGeom prst="rect">
                <a:avLst/>
              </a:prstGeom>
            </p:spPr>
          </p:pic>
          <p:pic>
            <p:nvPicPr>
              <p:cNvPr id="99" name="object 56">
                <a:extLst>
                  <a:ext uri="{FF2B5EF4-FFF2-40B4-BE49-F238E27FC236}">
                    <a16:creationId xmlns:a16="http://schemas.microsoft.com/office/drawing/2014/main" id="{54FB3C33-2CDA-026A-7172-3A033A091554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765479" y="4114800"/>
                <a:ext cx="457200" cy="457200"/>
              </a:xfrm>
              <a:prstGeom prst="rect">
                <a:avLst/>
              </a:prstGeom>
            </p:spPr>
          </p:pic>
          <p:sp>
            <p:nvSpPr>
              <p:cNvPr id="100" name="object 57">
                <a:extLst>
                  <a:ext uri="{FF2B5EF4-FFF2-40B4-BE49-F238E27FC236}">
                    <a16:creationId xmlns:a16="http://schemas.microsoft.com/office/drawing/2014/main" id="{14DCC0E5-23CD-93FD-D7E2-6777F0B57C51}"/>
                  </a:ext>
                </a:extLst>
              </p:cNvPr>
              <p:cNvSpPr/>
              <p:nvPr/>
            </p:nvSpPr>
            <p:spPr>
              <a:xfrm>
                <a:off x="1765479" y="4114800"/>
                <a:ext cx="457200" cy="457200"/>
              </a:xfrm>
              <a:custGeom>
                <a:avLst/>
                <a:gdLst/>
                <a:ahLst/>
                <a:cxnLst/>
                <a:rect l="l" t="t" r="r" b="b"/>
                <a:pathLst>
                  <a:path w="457200" h="457200">
                    <a:moveTo>
                      <a:pt x="131551" y="160231"/>
                    </a:moveTo>
                    <a:lnTo>
                      <a:pt x="133422" y="150962"/>
                    </a:lnTo>
                    <a:lnTo>
                      <a:pt x="138525" y="143393"/>
                    </a:lnTo>
                    <a:lnTo>
                      <a:pt x="146094" y="138290"/>
                    </a:lnTo>
                    <a:lnTo>
                      <a:pt x="155363" y="136419"/>
                    </a:lnTo>
                    <a:lnTo>
                      <a:pt x="164632" y="138290"/>
                    </a:lnTo>
                    <a:lnTo>
                      <a:pt x="172201" y="143393"/>
                    </a:lnTo>
                    <a:lnTo>
                      <a:pt x="177304" y="150962"/>
                    </a:lnTo>
                    <a:lnTo>
                      <a:pt x="179176" y="160231"/>
                    </a:lnTo>
                    <a:lnTo>
                      <a:pt x="177304" y="169500"/>
                    </a:lnTo>
                    <a:lnTo>
                      <a:pt x="172201" y="177069"/>
                    </a:lnTo>
                    <a:lnTo>
                      <a:pt x="164632" y="182172"/>
                    </a:lnTo>
                    <a:lnTo>
                      <a:pt x="155363" y="184044"/>
                    </a:lnTo>
                    <a:lnTo>
                      <a:pt x="146094" y="182172"/>
                    </a:lnTo>
                    <a:lnTo>
                      <a:pt x="138525" y="177069"/>
                    </a:lnTo>
                    <a:lnTo>
                      <a:pt x="133422" y="169500"/>
                    </a:lnTo>
                    <a:lnTo>
                      <a:pt x="131551" y="160231"/>
                    </a:lnTo>
                  </a:path>
                  <a:path w="457200" h="457200">
                    <a:moveTo>
                      <a:pt x="278024" y="160231"/>
                    </a:moveTo>
                    <a:lnTo>
                      <a:pt x="279895" y="150962"/>
                    </a:lnTo>
                    <a:lnTo>
                      <a:pt x="284998" y="143393"/>
                    </a:lnTo>
                    <a:lnTo>
                      <a:pt x="292567" y="138290"/>
                    </a:lnTo>
                    <a:lnTo>
                      <a:pt x="301836" y="136419"/>
                    </a:lnTo>
                    <a:lnTo>
                      <a:pt x="311105" y="138290"/>
                    </a:lnTo>
                    <a:lnTo>
                      <a:pt x="318674" y="143393"/>
                    </a:lnTo>
                    <a:lnTo>
                      <a:pt x="323777" y="150962"/>
                    </a:lnTo>
                    <a:lnTo>
                      <a:pt x="325649" y="160231"/>
                    </a:lnTo>
                    <a:lnTo>
                      <a:pt x="323777" y="169500"/>
                    </a:lnTo>
                    <a:lnTo>
                      <a:pt x="318674" y="177069"/>
                    </a:lnTo>
                    <a:lnTo>
                      <a:pt x="311105" y="182172"/>
                    </a:lnTo>
                    <a:lnTo>
                      <a:pt x="301836" y="184044"/>
                    </a:lnTo>
                    <a:lnTo>
                      <a:pt x="292567" y="182172"/>
                    </a:lnTo>
                    <a:lnTo>
                      <a:pt x="284998" y="177069"/>
                    </a:lnTo>
                    <a:lnTo>
                      <a:pt x="279895" y="169500"/>
                    </a:lnTo>
                    <a:lnTo>
                      <a:pt x="278024" y="160231"/>
                    </a:lnTo>
                  </a:path>
                  <a:path w="457200" h="457200">
                    <a:moveTo>
                      <a:pt x="104697" y="328294"/>
                    </a:moveTo>
                    <a:lnTo>
                      <a:pt x="145990" y="351931"/>
                    </a:lnTo>
                    <a:lnTo>
                      <a:pt x="187267" y="366113"/>
                    </a:lnTo>
                    <a:lnTo>
                      <a:pt x="228527" y="370840"/>
                    </a:lnTo>
                    <a:lnTo>
                      <a:pt x="269772" y="366113"/>
                    </a:lnTo>
                    <a:lnTo>
                      <a:pt x="311000" y="351931"/>
                    </a:lnTo>
                    <a:lnTo>
                      <a:pt x="352213" y="328294"/>
                    </a:lnTo>
                  </a:path>
                  <a:path w="457200" h="457200">
                    <a:moveTo>
                      <a:pt x="0" y="228600"/>
                    </a:moveTo>
                    <a:lnTo>
                      <a:pt x="4644" y="182529"/>
                    </a:lnTo>
                    <a:lnTo>
                      <a:pt x="17964" y="139618"/>
                    </a:lnTo>
                    <a:lnTo>
                      <a:pt x="39041" y="100787"/>
                    </a:lnTo>
                    <a:lnTo>
                      <a:pt x="66955" y="66955"/>
                    </a:lnTo>
                    <a:lnTo>
                      <a:pt x="100787" y="39041"/>
                    </a:lnTo>
                    <a:lnTo>
                      <a:pt x="139618" y="17964"/>
                    </a:lnTo>
                    <a:lnTo>
                      <a:pt x="182529" y="4644"/>
                    </a:lnTo>
                    <a:lnTo>
                      <a:pt x="228600" y="0"/>
                    </a:lnTo>
                    <a:lnTo>
                      <a:pt x="274670" y="4644"/>
                    </a:lnTo>
                    <a:lnTo>
                      <a:pt x="317581" y="17964"/>
                    </a:lnTo>
                    <a:lnTo>
                      <a:pt x="356412" y="39041"/>
                    </a:lnTo>
                    <a:lnTo>
                      <a:pt x="390244" y="66955"/>
                    </a:lnTo>
                    <a:lnTo>
                      <a:pt x="418158" y="100787"/>
                    </a:lnTo>
                    <a:lnTo>
                      <a:pt x="439235" y="139618"/>
                    </a:lnTo>
                    <a:lnTo>
                      <a:pt x="452555" y="182529"/>
                    </a:lnTo>
                    <a:lnTo>
                      <a:pt x="457200" y="228600"/>
                    </a:lnTo>
                    <a:lnTo>
                      <a:pt x="452555" y="274670"/>
                    </a:lnTo>
                    <a:lnTo>
                      <a:pt x="439235" y="317581"/>
                    </a:lnTo>
                    <a:lnTo>
                      <a:pt x="418158" y="356412"/>
                    </a:lnTo>
                    <a:lnTo>
                      <a:pt x="390244" y="390244"/>
                    </a:lnTo>
                    <a:lnTo>
                      <a:pt x="356412" y="418158"/>
                    </a:lnTo>
                    <a:lnTo>
                      <a:pt x="317581" y="439235"/>
                    </a:lnTo>
                    <a:lnTo>
                      <a:pt x="274670" y="452555"/>
                    </a:lnTo>
                    <a:lnTo>
                      <a:pt x="228600" y="457200"/>
                    </a:lnTo>
                    <a:lnTo>
                      <a:pt x="182529" y="452555"/>
                    </a:lnTo>
                    <a:lnTo>
                      <a:pt x="139618" y="439235"/>
                    </a:lnTo>
                    <a:lnTo>
                      <a:pt x="100787" y="418158"/>
                    </a:lnTo>
                    <a:lnTo>
                      <a:pt x="66955" y="390244"/>
                    </a:lnTo>
                    <a:lnTo>
                      <a:pt x="39041" y="356412"/>
                    </a:lnTo>
                    <a:lnTo>
                      <a:pt x="17964" y="317581"/>
                    </a:lnTo>
                    <a:lnTo>
                      <a:pt x="4644" y="274670"/>
                    </a:lnTo>
                    <a:lnTo>
                      <a:pt x="0" y="228600"/>
                    </a:lnTo>
                    <a:close/>
                  </a:path>
                </a:pathLst>
              </a:custGeom>
              <a:ln w="6350">
                <a:solidFill>
                  <a:srgbClr val="F0AC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01" name="object 58">
                <a:extLst>
                  <a:ext uri="{FF2B5EF4-FFF2-40B4-BE49-F238E27FC236}">
                    <a16:creationId xmlns:a16="http://schemas.microsoft.com/office/drawing/2014/main" id="{379A74E1-7A8E-1153-CDE3-3866EFE83BDA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716024" y="4090416"/>
                <a:ext cx="557784" cy="557784"/>
              </a:xfrm>
              <a:prstGeom prst="rect">
                <a:avLst/>
              </a:prstGeom>
            </p:spPr>
          </p:pic>
          <p:pic>
            <p:nvPicPr>
              <p:cNvPr id="102" name="object 59">
                <a:extLst>
                  <a:ext uri="{FF2B5EF4-FFF2-40B4-BE49-F238E27FC236}">
                    <a16:creationId xmlns:a16="http://schemas.microsoft.com/office/drawing/2014/main" id="{77DD198E-BB5F-FF61-A80E-092A7AB1D3A3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765479" y="4114800"/>
                <a:ext cx="457200" cy="457200"/>
              </a:xfrm>
              <a:prstGeom prst="rect">
                <a:avLst/>
              </a:prstGeom>
            </p:spPr>
          </p:pic>
          <p:sp>
            <p:nvSpPr>
              <p:cNvPr id="103" name="object 60">
                <a:extLst>
                  <a:ext uri="{FF2B5EF4-FFF2-40B4-BE49-F238E27FC236}">
                    <a16:creationId xmlns:a16="http://schemas.microsoft.com/office/drawing/2014/main" id="{AC22AF7C-0CEC-0491-5664-F94D7E63E82F}"/>
                  </a:ext>
                </a:extLst>
              </p:cNvPr>
              <p:cNvSpPr/>
              <p:nvPr/>
            </p:nvSpPr>
            <p:spPr>
              <a:xfrm>
                <a:off x="1765479" y="4114800"/>
                <a:ext cx="457200" cy="457200"/>
              </a:xfrm>
              <a:custGeom>
                <a:avLst/>
                <a:gdLst/>
                <a:ahLst/>
                <a:cxnLst/>
                <a:rect l="l" t="t" r="r" b="b"/>
                <a:pathLst>
                  <a:path w="457200" h="457200">
                    <a:moveTo>
                      <a:pt x="131551" y="160231"/>
                    </a:moveTo>
                    <a:lnTo>
                      <a:pt x="133422" y="150962"/>
                    </a:lnTo>
                    <a:lnTo>
                      <a:pt x="138525" y="143393"/>
                    </a:lnTo>
                    <a:lnTo>
                      <a:pt x="146094" y="138290"/>
                    </a:lnTo>
                    <a:lnTo>
                      <a:pt x="155363" y="136419"/>
                    </a:lnTo>
                    <a:lnTo>
                      <a:pt x="164632" y="138290"/>
                    </a:lnTo>
                    <a:lnTo>
                      <a:pt x="172201" y="143393"/>
                    </a:lnTo>
                    <a:lnTo>
                      <a:pt x="177304" y="150962"/>
                    </a:lnTo>
                    <a:lnTo>
                      <a:pt x="179176" y="160231"/>
                    </a:lnTo>
                    <a:lnTo>
                      <a:pt x="177304" y="169500"/>
                    </a:lnTo>
                    <a:lnTo>
                      <a:pt x="172201" y="177069"/>
                    </a:lnTo>
                    <a:lnTo>
                      <a:pt x="164632" y="182172"/>
                    </a:lnTo>
                    <a:lnTo>
                      <a:pt x="155363" y="184044"/>
                    </a:lnTo>
                    <a:lnTo>
                      <a:pt x="146094" y="182172"/>
                    </a:lnTo>
                    <a:lnTo>
                      <a:pt x="138525" y="177069"/>
                    </a:lnTo>
                    <a:lnTo>
                      <a:pt x="133422" y="169500"/>
                    </a:lnTo>
                    <a:lnTo>
                      <a:pt x="131551" y="160231"/>
                    </a:lnTo>
                  </a:path>
                  <a:path w="457200" h="457200">
                    <a:moveTo>
                      <a:pt x="278024" y="160231"/>
                    </a:moveTo>
                    <a:lnTo>
                      <a:pt x="279895" y="150962"/>
                    </a:lnTo>
                    <a:lnTo>
                      <a:pt x="284998" y="143393"/>
                    </a:lnTo>
                    <a:lnTo>
                      <a:pt x="292567" y="138290"/>
                    </a:lnTo>
                    <a:lnTo>
                      <a:pt x="301836" y="136419"/>
                    </a:lnTo>
                    <a:lnTo>
                      <a:pt x="311105" y="138290"/>
                    </a:lnTo>
                    <a:lnTo>
                      <a:pt x="318674" y="143393"/>
                    </a:lnTo>
                    <a:lnTo>
                      <a:pt x="323777" y="150962"/>
                    </a:lnTo>
                    <a:lnTo>
                      <a:pt x="325649" y="160231"/>
                    </a:lnTo>
                    <a:lnTo>
                      <a:pt x="323777" y="169500"/>
                    </a:lnTo>
                    <a:lnTo>
                      <a:pt x="318674" y="177069"/>
                    </a:lnTo>
                    <a:lnTo>
                      <a:pt x="311105" y="182172"/>
                    </a:lnTo>
                    <a:lnTo>
                      <a:pt x="301836" y="184044"/>
                    </a:lnTo>
                    <a:lnTo>
                      <a:pt x="292567" y="182172"/>
                    </a:lnTo>
                    <a:lnTo>
                      <a:pt x="284998" y="177069"/>
                    </a:lnTo>
                    <a:lnTo>
                      <a:pt x="279895" y="169500"/>
                    </a:lnTo>
                    <a:lnTo>
                      <a:pt x="278024" y="160231"/>
                    </a:lnTo>
                  </a:path>
                  <a:path w="457200" h="457200">
                    <a:moveTo>
                      <a:pt x="104697" y="328294"/>
                    </a:moveTo>
                    <a:lnTo>
                      <a:pt x="145990" y="351931"/>
                    </a:lnTo>
                    <a:lnTo>
                      <a:pt x="187267" y="366113"/>
                    </a:lnTo>
                    <a:lnTo>
                      <a:pt x="228527" y="370840"/>
                    </a:lnTo>
                    <a:lnTo>
                      <a:pt x="269772" y="366113"/>
                    </a:lnTo>
                    <a:lnTo>
                      <a:pt x="311000" y="351931"/>
                    </a:lnTo>
                    <a:lnTo>
                      <a:pt x="352213" y="328294"/>
                    </a:lnTo>
                  </a:path>
                  <a:path w="457200" h="457200">
                    <a:moveTo>
                      <a:pt x="0" y="228600"/>
                    </a:moveTo>
                    <a:lnTo>
                      <a:pt x="4644" y="182529"/>
                    </a:lnTo>
                    <a:lnTo>
                      <a:pt x="17964" y="139618"/>
                    </a:lnTo>
                    <a:lnTo>
                      <a:pt x="39041" y="100787"/>
                    </a:lnTo>
                    <a:lnTo>
                      <a:pt x="66955" y="66955"/>
                    </a:lnTo>
                    <a:lnTo>
                      <a:pt x="100787" y="39041"/>
                    </a:lnTo>
                    <a:lnTo>
                      <a:pt x="139618" y="17964"/>
                    </a:lnTo>
                    <a:lnTo>
                      <a:pt x="182529" y="4644"/>
                    </a:lnTo>
                    <a:lnTo>
                      <a:pt x="228600" y="0"/>
                    </a:lnTo>
                    <a:lnTo>
                      <a:pt x="274670" y="4644"/>
                    </a:lnTo>
                    <a:lnTo>
                      <a:pt x="317581" y="17964"/>
                    </a:lnTo>
                    <a:lnTo>
                      <a:pt x="356412" y="39041"/>
                    </a:lnTo>
                    <a:lnTo>
                      <a:pt x="390244" y="66955"/>
                    </a:lnTo>
                    <a:lnTo>
                      <a:pt x="418158" y="100787"/>
                    </a:lnTo>
                    <a:lnTo>
                      <a:pt x="439235" y="139618"/>
                    </a:lnTo>
                    <a:lnTo>
                      <a:pt x="452555" y="182529"/>
                    </a:lnTo>
                    <a:lnTo>
                      <a:pt x="457200" y="228600"/>
                    </a:lnTo>
                    <a:lnTo>
                      <a:pt x="452555" y="274670"/>
                    </a:lnTo>
                    <a:lnTo>
                      <a:pt x="439235" y="317581"/>
                    </a:lnTo>
                    <a:lnTo>
                      <a:pt x="418158" y="356412"/>
                    </a:lnTo>
                    <a:lnTo>
                      <a:pt x="390244" y="390244"/>
                    </a:lnTo>
                    <a:lnTo>
                      <a:pt x="356412" y="418158"/>
                    </a:lnTo>
                    <a:lnTo>
                      <a:pt x="317581" y="439235"/>
                    </a:lnTo>
                    <a:lnTo>
                      <a:pt x="274670" y="452555"/>
                    </a:lnTo>
                    <a:lnTo>
                      <a:pt x="228600" y="457200"/>
                    </a:lnTo>
                    <a:lnTo>
                      <a:pt x="182529" y="452555"/>
                    </a:lnTo>
                    <a:lnTo>
                      <a:pt x="139618" y="439235"/>
                    </a:lnTo>
                    <a:lnTo>
                      <a:pt x="100787" y="418158"/>
                    </a:lnTo>
                    <a:lnTo>
                      <a:pt x="66955" y="390244"/>
                    </a:lnTo>
                    <a:lnTo>
                      <a:pt x="39041" y="356412"/>
                    </a:lnTo>
                    <a:lnTo>
                      <a:pt x="17964" y="317581"/>
                    </a:lnTo>
                    <a:lnTo>
                      <a:pt x="4644" y="274670"/>
                    </a:lnTo>
                    <a:lnTo>
                      <a:pt x="0" y="228600"/>
                    </a:lnTo>
                    <a:close/>
                  </a:path>
                </a:pathLst>
              </a:custGeom>
              <a:ln w="6350">
                <a:solidFill>
                  <a:srgbClr val="F0AC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04" name="object 61">
                <a:extLst>
                  <a:ext uri="{FF2B5EF4-FFF2-40B4-BE49-F238E27FC236}">
                    <a16:creationId xmlns:a16="http://schemas.microsoft.com/office/drawing/2014/main" id="{AF0C0260-B539-2018-F958-BD329C0D92EB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716024" y="4090416"/>
                <a:ext cx="557784" cy="557784"/>
              </a:xfrm>
              <a:prstGeom prst="rect">
                <a:avLst/>
              </a:prstGeom>
            </p:spPr>
          </p:pic>
          <p:pic>
            <p:nvPicPr>
              <p:cNvPr id="105" name="object 62">
                <a:extLst>
                  <a:ext uri="{FF2B5EF4-FFF2-40B4-BE49-F238E27FC236}">
                    <a16:creationId xmlns:a16="http://schemas.microsoft.com/office/drawing/2014/main" id="{00A08156-BCAF-DD4A-FA7D-A36117642D69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765479" y="4114800"/>
                <a:ext cx="457200" cy="457200"/>
              </a:xfrm>
              <a:prstGeom prst="rect">
                <a:avLst/>
              </a:prstGeom>
            </p:spPr>
          </p:pic>
          <p:sp>
            <p:nvSpPr>
              <p:cNvPr id="106" name="object 63">
                <a:extLst>
                  <a:ext uri="{FF2B5EF4-FFF2-40B4-BE49-F238E27FC236}">
                    <a16:creationId xmlns:a16="http://schemas.microsoft.com/office/drawing/2014/main" id="{75B699D5-C660-456D-9D47-6B62CC55090F}"/>
                  </a:ext>
                </a:extLst>
              </p:cNvPr>
              <p:cNvSpPr/>
              <p:nvPr/>
            </p:nvSpPr>
            <p:spPr>
              <a:xfrm>
                <a:off x="1765479" y="4114800"/>
                <a:ext cx="457200" cy="457200"/>
              </a:xfrm>
              <a:custGeom>
                <a:avLst/>
                <a:gdLst/>
                <a:ahLst/>
                <a:cxnLst/>
                <a:rect l="l" t="t" r="r" b="b"/>
                <a:pathLst>
                  <a:path w="457200" h="457200">
                    <a:moveTo>
                      <a:pt x="131551" y="160231"/>
                    </a:moveTo>
                    <a:lnTo>
                      <a:pt x="133422" y="150962"/>
                    </a:lnTo>
                    <a:lnTo>
                      <a:pt x="138525" y="143393"/>
                    </a:lnTo>
                    <a:lnTo>
                      <a:pt x="146094" y="138290"/>
                    </a:lnTo>
                    <a:lnTo>
                      <a:pt x="155363" y="136419"/>
                    </a:lnTo>
                    <a:lnTo>
                      <a:pt x="164632" y="138290"/>
                    </a:lnTo>
                    <a:lnTo>
                      <a:pt x="172201" y="143393"/>
                    </a:lnTo>
                    <a:lnTo>
                      <a:pt x="177304" y="150962"/>
                    </a:lnTo>
                    <a:lnTo>
                      <a:pt x="179176" y="160231"/>
                    </a:lnTo>
                    <a:lnTo>
                      <a:pt x="177304" y="169500"/>
                    </a:lnTo>
                    <a:lnTo>
                      <a:pt x="172201" y="177069"/>
                    </a:lnTo>
                    <a:lnTo>
                      <a:pt x="164632" y="182172"/>
                    </a:lnTo>
                    <a:lnTo>
                      <a:pt x="155363" y="184044"/>
                    </a:lnTo>
                    <a:lnTo>
                      <a:pt x="146094" y="182172"/>
                    </a:lnTo>
                    <a:lnTo>
                      <a:pt x="138525" y="177069"/>
                    </a:lnTo>
                    <a:lnTo>
                      <a:pt x="133422" y="169500"/>
                    </a:lnTo>
                    <a:lnTo>
                      <a:pt x="131551" y="160231"/>
                    </a:lnTo>
                  </a:path>
                  <a:path w="457200" h="457200">
                    <a:moveTo>
                      <a:pt x="278024" y="160231"/>
                    </a:moveTo>
                    <a:lnTo>
                      <a:pt x="279895" y="150962"/>
                    </a:lnTo>
                    <a:lnTo>
                      <a:pt x="284998" y="143393"/>
                    </a:lnTo>
                    <a:lnTo>
                      <a:pt x="292567" y="138290"/>
                    </a:lnTo>
                    <a:lnTo>
                      <a:pt x="301836" y="136419"/>
                    </a:lnTo>
                    <a:lnTo>
                      <a:pt x="311105" y="138290"/>
                    </a:lnTo>
                    <a:lnTo>
                      <a:pt x="318674" y="143393"/>
                    </a:lnTo>
                    <a:lnTo>
                      <a:pt x="323777" y="150962"/>
                    </a:lnTo>
                    <a:lnTo>
                      <a:pt x="325649" y="160231"/>
                    </a:lnTo>
                    <a:lnTo>
                      <a:pt x="323777" y="169500"/>
                    </a:lnTo>
                    <a:lnTo>
                      <a:pt x="318674" y="177069"/>
                    </a:lnTo>
                    <a:lnTo>
                      <a:pt x="311105" y="182172"/>
                    </a:lnTo>
                    <a:lnTo>
                      <a:pt x="301836" y="184044"/>
                    </a:lnTo>
                    <a:lnTo>
                      <a:pt x="292567" y="182172"/>
                    </a:lnTo>
                    <a:lnTo>
                      <a:pt x="284998" y="177069"/>
                    </a:lnTo>
                    <a:lnTo>
                      <a:pt x="279895" y="169500"/>
                    </a:lnTo>
                    <a:lnTo>
                      <a:pt x="278024" y="160231"/>
                    </a:lnTo>
                  </a:path>
                  <a:path w="457200" h="457200">
                    <a:moveTo>
                      <a:pt x="104697" y="328294"/>
                    </a:moveTo>
                    <a:lnTo>
                      <a:pt x="145990" y="351931"/>
                    </a:lnTo>
                    <a:lnTo>
                      <a:pt x="187267" y="366113"/>
                    </a:lnTo>
                    <a:lnTo>
                      <a:pt x="228527" y="370840"/>
                    </a:lnTo>
                    <a:lnTo>
                      <a:pt x="269772" y="366113"/>
                    </a:lnTo>
                    <a:lnTo>
                      <a:pt x="311000" y="351931"/>
                    </a:lnTo>
                    <a:lnTo>
                      <a:pt x="352213" y="328294"/>
                    </a:lnTo>
                  </a:path>
                  <a:path w="457200" h="457200">
                    <a:moveTo>
                      <a:pt x="0" y="228600"/>
                    </a:moveTo>
                    <a:lnTo>
                      <a:pt x="4644" y="182529"/>
                    </a:lnTo>
                    <a:lnTo>
                      <a:pt x="17964" y="139618"/>
                    </a:lnTo>
                    <a:lnTo>
                      <a:pt x="39041" y="100787"/>
                    </a:lnTo>
                    <a:lnTo>
                      <a:pt x="66955" y="66955"/>
                    </a:lnTo>
                    <a:lnTo>
                      <a:pt x="100787" y="39041"/>
                    </a:lnTo>
                    <a:lnTo>
                      <a:pt x="139618" y="17964"/>
                    </a:lnTo>
                    <a:lnTo>
                      <a:pt x="182529" y="4644"/>
                    </a:lnTo>
                    <a:lnTo>
                      <a:pt x="228600" y="0"/>
                    </a:lnTo>
                    <a:lnTo>
                      <a:pt x="274670" y="4644"/>
                    </a:lnTo>
                    <a:lnTo>
                      <a:pt x="317581" y="17964"/>
                    </a:lnTo>
                    <a:lnTo>
                      <a:pt x="356412" y="39041"/>
                    </a:lnTo>
                    <a:lnTo>
                      <a:pt x="390244" y="66955"/>
                    </a:lnTo>
                    <a:lnTo>
                      <a:pt x="418158" y="100787"/>
                    </a:lnTo>
                    <a:lnTo>
                      <a:pt x="439235" y="139618"/>
                    </a:lnTo>
                    <a:lnTo>
                      <a:pt x="452555" y="182529"/>
                    </a:lnTo>
                    <a:lnTo>
                      <a:pt x="457200" y="228600"/>
                    </a:lnTo>
                    <a:lnTo>
                      <a:pt x="452555" y="274670"/>
                    </a:lnTo>
                    <a:lnTo>
                      <a:pt x="439235" y="317581"/>
                    </a:lnTo>
                    <a:lnTo>
                      <a:pt x="418158" y="356412"/>
                    </a:lnTo>
                    <a:lnTo>
                      <a:pt x="390244" y="390244"/>
                    </a:lnTo>
                    <a:lnTo>
                      <a:pt x="356412" y="418158"/>
                    </a:lnTo>
                    <a:lnTo>
                      <a:pt x="317581" y="439235"/>
                    </a:lnTo>
                    <a:lnTo>
                      <a:pt x="274670" y="452555"/>
                    </a:lnTo>
                    <a:lnTo>
                      <a:pt x="228600" y="457200"/>
                    </a:lnTo>
                    <a:lnTo>
                      <a:pt x="182529" y="452555"/>
                    </a:lnTo>
                    <a:lnTo>
                      <a:pt x="139618" y="439235"/>
                    </a:lnTo>
                    <a:lnTo>
                      <a:pt x="100787" y="418158"/>
                    </a:lnTo>
                    <a:lnTo>
                      <a:pt x="66955" y="390244"/>
                    </a:lnTo>
                    <a:lnTo>
                      <a:pt x="39041" y="356412"/>
                    </a:lnTo>
                    <a:lnTo>
                      <a:pt x="17964" y="317581"/>
                    </a:lnTo>
                    <a:lnTo>
                      <a:pt x="4644" y="274670"/>
                    </a:lnTo>
                    <a:lnTo>
                      <a:pt x="0" y="228600"/>
                    </a:lnTo>
                    <a:close/>
                  </a:path>
                </a:pathLst>
              </a:custGeom>
              <a:ln w="6350">
                <a:solidFill>
                  <a:srgbClr val="F0AC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07" name="object 64">
                <a:extLst>
                  <a:ext uri="{FF2B5EF4-FFF2-40B4-BE49-F238E27FC236}">
                    <a16:creationId xmlns:a16="http://schemas.microsoft.com/office/drawing/2014/main" id="{06B6C347-67ED-1B99-FC86-720A262C99F8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716024" y="4090416"/>
                <a:ext cx="557784" cy="557784"/>
              </a:xfrm>
              <a:prstGeom prst="rect">
                <a:avLst/>
              </a:prstGeom>
            </p:spPr>
          </p:pic>
          <p:pic>
            <p:nvPicPr>
              <p:cNvPr id="108" name="object 65">
                <a:extLst>
                  <a:ext uri="{FF2B5EF4-FFF2-40B4-BE49-F238E27FC236}">
                    <a16:creationId xmlns:a16="http://schemas.microsoft.com/office/drawing/2014/main" id="{47F2E1E4-AE64-5817-DCFB-5354D0847140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765479" y="4114800"/>
                <a:ext cx="457200" cy="457200"/>
              </a:xfrm>
              <a:prstGeom prst="rect">
                <a:avLst/>
              </a:prstGeom>
            </p:spPr>
          </p:pic>
          <p:sp>
            <p:nvSpPr>
              <p:cNvPr id="109" name="object 66">
                <a:extLst>
                  <a:ext uri="{FF2B5EF4-FFF2-40B4-BE49-F238E27FC236}">
                    <a16:creationId xmlns:a16="http://schemas.microsoft.com/office/drawing/2014/main" id="{7482CAED-F08E-35EE-225F-83C0AC19AE8D}"/>
                  </a:ext>
                </a:extLst>
              </p:cNvPr>
              <p:cNvSpPr/>
              <p:nvPr/>
            </p:nvSpPr>
            <p:spPr>
              <a:xfrm>
                <a:off x="1765479" y="4114800"/>
                <a:ext cx="457200" cy="457200"/>
              </a:xfrm>
              <a:custGeom>
                <a:avLst/>
                <a:gdLst/>
                <a:ahLst/>
                <a:cxnLst/>
                <a:rect l="l" t="t" r="r" b="b"/>
                <a:pathLst>
                  <a:path w="457200" h="457200">
                    <a:moveTo>
                      <a:pt x="131551" y="160231"/>
                    </a:moveTo>
                    <a:lnTo>
                      <a:pt x="133422" y="150962"/>
                    </a:lnTo>
                    <a:lnTo>
                      <a:pt x="138525" y="143393"/>
                    </a:lnTo>
                    <a:lnTo>
                      <a:pt x="146094" y="138290"/>
                    </a:lnTo>
                    <a:lnTo>
                      <a:pt x="155363" y="136419"/>
                    </a:lnTo>
                    <a:lnTo>
                      <a:pt x="164632" y="138290"/>
                    </a:lnTo>
                    <a:lnTo>
                      <a:pt x="172201" y="143393"/>
                    </a:lnTo>
                    <a:lnTo>
                      <a:pt x="177304" y="150962"/>
                    </a:lnTo>
                    <a:lnTo>
                      <a:pt x="179176" y="160231"/>
                    </a:lnTo>
                    <a:lnTo>
                      <a:pt x="177304" y="169500"/>
                    </a:lnTo>
                    <a:lnTo>
                      <a:pt x="172201" y="177069"/>
                    </a:lnTo>
                    <a:lnTo>
                      <a:pt x="164632" y="182172"/>
                    </a:lnTo>
                    <a:lnTo>
                      <a:pt x="155363" y="184044"/>
                    </a:lnTo>
                    <a:lnTo>
                      <a:pt x="146094" y="182172"/>
                    </a:lnTo>
                    <a:lnTo>
                      <a:pt x="138525" y="177069"/>
                    </a:lnTo>
                    <a:lnTo>
                      <a:pt x="133422" y="169500"/>
                    </a:lnTo>
                    <a:lnTo>
                      <a:pt x="131551" y="160231"/>
                    </a:lnTo>
                  </a:path>
                  <a:path w="457200" h="457200">
                    <a:moveTo>
                      <a:pt x="278024" y="160231"/>
                    </a:moveTo>
                    <a:lnTo>
                      <a:pt x="279895" y="150962"/>
                    </a:lnTo>
                    <a:lnTo>
                      <a:pt x="284998" y="143393"/>
                    </a:lnTo>
                    <a:lnTo>
                      <a:pt x="292567" y="138290"/>
                    </a:lnTo>
                    <a:lnTo>
                      <a:pt x="301836" y="136419"/>
                    </a:lnTo>
                    <a:lnTo>
                      <a:pt x="311105" y="138290"/>
                    </a:lnTo>
                    <a:lnTo>
                      <a:pt x="318674" y="143393"/>
                    </a:lnTo>
                    <a:lnTo>
                      <a:pt x="323777" y="150962"/>
                    </a:lnTo>
                    <a:lnTo>
                      <a:pt x="325649" y="160231"/>
                    </a:lnTo>
                    <a:lnTo>
                      <a:pt x="323777" y="169500"/>
                    </a:lnTo>
                    <a:lnTo>
                      <a:pt x="318674" y="177069"/>
                    </a:lnTo>
                    <a:lnTo>
                      <a:pt x="311105" y="182172"/>
                    </a:lnTo>
                    <a:lnTo>
                      <a:pt x="301836" y="184044"/>
                    </a:lnTo>
                    <a:lnTo>
                      <a:pt x="292567" y="182172"/>
                    </a:lnTo>
                    <a:lnTo>
                      <a:pt x="284998" y="177069"/>
                    </a:lnTo>
                    <a:lnTo>
                      <a:pt x="279895" y="169500"/>
                    </a:lnTo>
                    <a:lnTo>
                      <a:pt x="278024" y="160231"/>
                    </a:lnTo>
                  </a:path>
                  <a:path w="457200" h="457200">
                    <a:moveTo>
                      <a:pt x="104697" y="328294"/>
                    </a:moveTo>
                    <a:lnTo>
                      <a:pt x="145990" y="351931"/>
                    </a:lnTo>
                    <a:lnTo>
                      <a:pt x="187267" y="366113"/>
                    </a:lnTo>
                    <a:lnTo>
                      <a:pt x="228527" y="370840"/>
                    </a:lnTo>
                    <a:lnTo>
                      <a:pt x="269772" y="366113"/>
                    </a:lnTo>
                    <a:lnTo>
                      <a:pt x="311000" y="351931"/>
                    </a:lnTo>
                    <a:lnTo>
                      <a:pt x="352213" y="328294"/>
                    </a:lnTo>
                  </a:path>
                  <a:path w="457200" h="457200">
                    <a:moveTo>
                      <a:pt x="0" y="228600"/>
                    </a:moveTo>
                    <a:lnTo>
                      <a:pt x="4644" y="182529"/>
                    </a:lnTo>
                    <a:lnTo>
                      <a:pt x="17964" y="139618"/>
                    </a:lnTo>
                    <a:lnTo>
                      <a:pt x="39041" y="100787"/>
                    </a:lnTo>
                    <a:lnTo>
                      <a:pt x="66955" y="66955"/>
                    </a:lnTo>
                    <a:lnTo>
                      <a:pt x="100787" y="39041"/>
                    </a:lnTo>
                    <a:lnTo>
                      <a:pt x="139618" y="17964"/>
                    </a:lnTo>
                    <a:lnTo>
                      <a:pt x="182529" y="4644"/>
                    </a:lnTo>
                    <a:lnTo>
                      <a:pt x="228600" y="0"/>
                    </a:lnTo>
                    <a:lnTo>
                      <a:pt x="274670" y="4644"/>
                    </a:lnTo>
                    <a:lnTo>
                      <a:pt x="317581" y="17964"/>
                    </a:lnTo>
                    <a:lnTo>
                      <a:pt x="356412" y="39041"/>
                    </a:lnTo>
                    <a:lnTo>
                      <a:pt x="390244" y="66955"/>
                    </a:lnTo>
                    <a:lnTo>
                      <a:pt x="418158" y="100787"/>
                    </a:lnTo>
                    <a:lnTo>
                      <a:pt x="439235" y="139618"/>
                    </a:lnTo>
                    <a:lnTo>
                      <a:pt x="452555" y="182529"/>
                    </a:lnTo>
                    <a:lnTo>
                      <a:pt x="457200" y="228600"/>
                    </a:lnTo>
                    <a:lnTo>
                      <a:pt x="452555" y="274670"/>
                    </a:lnTo>
                    <a:lnTo>
                      <a:pt x="439235" y="317581"/>
                    </a:lnTo>
                    <a:lnTo>
                      <a:pt x="418158" y="356412"/>
                    </a:lnTo>
                    <a:lnTo>
                      <a:pt x="390244" y="390244"/>
                    </a:lnTo>
                    <a:lnTo>
                      <a:pt x="356412" y="418158"/>
                    </a:lnTo>
                    <a:lnTo>
                      <a:pt x="317581" y="439235"/>
                    </a:lnTo>
                    <a:lnTo>
                      <a:pt x="274670" y="452555"/>
                    </a:lnTo>
                    <a:lnTo>
                      <a:pt x="228600" y="457200"/>
                    </a:lnTo>
                    <a:lnTo>
                      <a:pt x="182529" y="452555"/>
                    </a:lnTo>
                    <a:lnTo>
                      <a:pt x="139618" y="439235"/>
                    </a:lnTo>
                    <a:lnTo>
                      <a:pt x="100787" y="418158"/>
                    </a:lnTo>
                    <a:lnTo>
                      <a:pt x="66955" y="390244"/>
                    </a:lnTo>
                    <a:lnTo>
                      <a:pt x="39041" y="356412"/>
                    </a:lnTo>
                    <a:lnTo>
                      <a:pt x="17964" y="317581"/>
                    </a:lnTo>
                    <a:lnTo>
                      <a:pt x="4644" y="274670"/>
                    </a:lnTo>
                    <a:lnTo>
                      <a:pt x="0" y="228600"/>
                    </a:lnTo>
                    <a:close/>
                  </a:path>
                </a:pathLst>
              </a:custGeom>
              <a:ln w="6350">
                <a:solidFill>
                  <a:srgbClr val="F0AC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10" name="object 69">
              <a:extLst>
                <a:ext uri="{FF2B5EF4-FFF2-40B4-BE49-F238E27FC236}">
                  <a16:creationId xmlns:a16="http://schemas.microsoft.com/office/drawing/2014/main" id="{571EBEFB-8455-F874-A388-B3F8BD1E40BC}"/>
                </a:ext>
              </a:extLst>
            </p:cNvPr>
            <p:cNvSpPr/>
            <p:nvPr/>
          </p:nvSpPr>
          <p:spPr>
            <a:xfrm>
              <a:off x="2414968" y="2313774"/>
              <a:ext cx="3797935" cy="2529840"/>
            </a:xfrm>
            <a:custGeom>
              <a:avLst/>
              <a:gdLst/>
              <a:ahLst/>
              <a:cxnLst/>
              <a:rect l="l" t="t" r="r" b="b"/>
              <a:pathLst>
                <a:path w="3797935" h="2529840">
                  <a:moveTo>
                    <a:pt x="815340" y="2529560"/>
                  </a:moveTo>
                  <a:lnTo>
                    <a:pt x="803554" y="2513787"/>
                  </a:lnTo>
                  <a:lnTo>
                    <a:pt x="757999" y="2452763"/>
                  </a:lnTo>
                  <a:lnTo>
                    <a:pt x="745159" y="2478290"/>
                  </a:lnTo>
                  <a:lnTo>
                    <a:pt x="15671" y="2111603"/>
                  </a:lnTo>
                  <a:lnTo>
                    <a:pt x="7086" y="2114435"/>
                  </a:lnTo>
                  <a:lnTo>
                    <a:pt x="0" y="2128545"/>
                  </a:lnTo>
                  <a:lnTo>
                    <a:pt x="2832" y="2137130"/>
                  </a:lnTo>
                  <a:lnTo>
                    <a:pt x="732320" y="2503830"/>
                  </a:lnTo>
                  <a:lnTo>
                    <a:pt x="719493" y="2529357"/>
                  </a:lnTo>
                  <a:lnTo>
                    <a:pt x="815340" y="2529560"/>
                  </a:lnTo>
                  <a:close/>
                </a:path>
                <a:path w="3797935" h="2529840">
                  <a:moveTo>
                    <a:pt x="2336482" y="1192149"/>
                  </a:moveTo>
                  <a:lnTo>
                    <a:pt x="2244648" y="1219555"/>
                  </a:lnTo>
                  <a:lnTo>
                    <a:pt x="2264206" y="1240396"/>
                  </a:lnTo>
                  <a:lnTo>
                    <a:pt x="1000633" y="2426258"/>
                  </a:lnTo>
                  <a:lnTo>
                    <a:pt x="1000340" y="2435301"/>
                  </a:lnTo>
                  <a:lnTo>
                    <a:pt x="1011148" y="2446820"/>
                  </a:lnTo>
                  <a:lnTo>
                    <a:pt x="1020191" y="2447099"/>
                  </a:lnTo>
                  <a:lnTo>
                    <a:pt x="2283752" y="1261224"/>
                  </a:lnTo>
                  <a:lnTo>
                    <a:pt x="2303310" y="1282065"/>
                  </a:lnTo>
                  <a:lnTo>
                    <a:pt x="2324176" y="1225499"/>
                  </a:lnTo>
                  <a:lnTo>
                    <a:pt x="2324290" y="1225207"/>
                  </a:lnTo>
                  <a:lnTo>
                    <a:pt x="2336482" y="1192149"/>
                  </a:lnTo>
                  <a:close/>
                </a:path>
                <a:path w="3797935" h="2529840">
                  <a:moveTo>
                    <a:pt x="2589453" y="85356"/>
                  </a:moveTo>
                  <a:lnTo>
                    <a:pt x="2575077" y="57226"/>
                  </a:lnTo>
                  <a:lnTo>
                    <a:pt x="2545854" y="0"/>
                  </a:lnTo>
                  <a:lnTo>
                    <a:pt x="2504084" y="85356"/>
                  </a:lnTo>
                  <a:lnTo>
                    <a:pt x="2503970" y="85610"/>
                  </a:lnTo>
                  <a:lnTo>
                    <a:pt x="2503855" y="85852"/>
                  </a:lnTo>
                  <a:lnTo>
                    <a:pt x="2503728" y="86093"/>
                  </a:lnTo>
                  <a:lnTo>
                    <a:pt x="2532303" y="85852"/>
                  </a:lnTo>
                  <a:lnTo>
                    <a:pt x="2535847" y="499808"/>
                  </a:lnTo>
                  <a:lnTo>
                    <a:pt x="2535910" y="507949"/>
                  </a:lnTo>
                  <a:lnTo>
                    <a:pt x="2542362" y="514286"/>
                  </a:lnTo>
                  <a:lnTo>
                    <a:pt x="2558008" y="514286"/>
                  </a:lnTo>
                  <a:lnTo>
                    <a:pt x="2564485" y="507707"/>
                  </a:lnTo>
                  <a:lnTo>
                    <a:pt x="2560878" y="86093"/>
                  </a:lnTo>
                  <a:lnTo>
                    <a:pt x="2560878" y="85610"/>
                  </a:lnTo>
                  <a:lnTo>
                    <a:pt x="2589453" y="85356"/>
                  </a:lnTo>
                  <a:close/>
                </a:path>
                <a:path w="3797935" h="2529840">
                  <a:moveTo>
                    <a:pt x="2887002" y="418071"/>
                  </a:moveTo>
                  <a:lnTo>
                    <a:pt x="2858630" y="418350"/>
                  </a:lnTo>
                  <a:lnTo>
                    <a:pt x="2858630" y="440524"/>
                  </a:lnTo>
                  <a:lnTo>
                    <a:pt x="2858427" y="418896"/>
                  </a:lnTo>
                  <a:lnTo>
                    <a:pt x="2858566" y="432638"/>
                  </a:lnTo>
                  <a:lnTo>
                    <a:pt x="2858630" y="440524"/>
                  </a:lnTo>
                  <a:lnTo>
                    <a:pt x="2858630" y="418350"/>
                  </a:lnTo>
                  <a:lnTo>
                    <a:pt x="2858427" y="418350"/>
                  </a:lnTo>
                  <a:lnTo>
                    <a:pt x="2854972" y="59956"/>
                  </a:lnTo>
                  <a:lnTo>
                    <a:pt x="2854896" y="51790"/>
                  </a:lnTo>
                  <a:lnTo>
                    <a:pt x="2848597" y="45618"/>
                  </a:lnTo>
                  <a:lnTo>
                    <a:pt x="2832658" y="45618"/>
                  </a:lnTo>
                  <a:lnTo>
                    <a:pt x="2826321" y="52070"/>
                  </a:lnTo>
                  <a:lnTo>
                    <a:pt x="2829839" y="418071"/>
                  </a:lnTo>
                  <a:lnTo>
                    <a:pt x="2829852" y="418617"/>
                  </a:lnTo>
                  <a:lnTo>
                    <a:pt x="2801277" y="418896"/>
                  </a:lnTo>
                  <a:lnTo>
                    <a:pt x="2844965" y="504202"/>
                  </a:lnTo>
                  <a:lnTo>
                    <a:pt x="2872816" y="447128"/>
                  </a:lnTo>
                  <a:lnTo>
                    <a:pt x="2887002" y="418071"/>
                  </a:lnTo>
                  <a:close/>
                </a:path>
                <a:path w="3797935" h="2529840">
                  <a:moveTo>
                    <a:pt x="3797820" y="1016952"/>
                  </a:moveTo>
                  <a:lnTo>
                    <a:pt x="3723005" y="957046"/>
                  </a:lnTo>
                  <a:lnTo>
                    <a:pt x="3716998" y="984986"/>
                  </a:lnTo>
                  <a:lnTo>
                    <a:pt x="3216262" y="877417"/>
                  </a:lnTo>
                  <a:lnTo>
                    <a:pt x="3208667" y="882319"/>
                  </a:lnTo>
                  <a:lnTo>
                    <a:pt x="3205353" y="897750"/>
                  </a:lnTo>
                  <a:lnTo>
                    <a:pt x="3210255" y="905344"/>
                  </a:lnTo>
                  <a:lnTo>
                    <a:pt x="3711003" y="1012913"/>
                  </a:lnTo>
                  <a:lnTo>
                    <a:pt x="3704996" y="1040853"/>
                  </a:lnTo>
                  <a:lnTo>
                    <a:pt x="3795395" y="1017574"/>
                  </a:lnTo>
                  <a:lnTo>
                    <a:pt x="3797820" y="1016952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70">
              <a:extLst>
                <a:ext uri="{FF2B5EF4-FFF2-40B4-BE49-F238E27FC236}">
                  <a16:creationId xmlns:a16="http://schemas.microsoft.com/office/drawing/2014/main" id="{C56BCD0E-73F7-2F40-A781-D5364C1AA188}"/>
                </a:ext>
              </a:extLst>
            </p:cNvPr>
            <p:cNvSpPr txBox="1"/>
            <p:nvPr/>
          </p:nvSpPr>
          <p:spPr>
            <a:xfrm>
              <a:off x="2614437" y="4269740"/>
              <a:ext cx="71183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dirty="0">
                  <a:latin typeface="Arial"/>
                  <a:cs typeface="Arial"/>
                </a:rPr>
                <a:t>Step</a:t>
              </a:r>
              <a:r>
                <a:rPr sz="1800" b="1" spc="-15" dirty="0">
                  <a:latin typeface="Arial"/>
                  <a:cs typeface="Arial"/>
                </a:rPr>
                <a:t> </a:t>
              </a:r>
              <a:r>
                <a:rPr sz="1800" b="1" spc="-50" dirty="0">
                  <a:latin typeface="Arial"/>
                  <a:cs typeface="Arial"/>
                </a:rPr>
                <a:t>1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112" name="object 71">
              <a:extLst>
                <a:ext uri="{FF2B5EF4-FFF2-40B4-BE49-F238E27FC236}">
                  <a16:creationId xmlns:a16="http://schemas.microsoft.com/office/drawing/2014/main" id="{983DB9AF-8910-5216-4C78-0DE1053A3B90}"/>
                </a:ext>
              </a:extLst>
            </p:cNvPr>
            <p:cNvSpPr txBox="1"/>
            <p:nvPr/>
          </p:nvSpPr>
          <p:spPr>
            <a:xfrm>
              <a:off x="4250955" y="4156964"/>
              <a:ext cx="71183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dirty="0">
                  <a:latin typeface="Arial"/>
                  <a:cs typeface="Arial"/>
                </a:rPr>
                <a:t>Step</a:t>
              </a:r>
              <a:r>
                <a:rPr sz="1800" b="1" spc="-15" dirty="0">
                  <a:latin typeface="Arial"/>
                  <a:cs typeface="Arial"/>
                </a:rPr>
                <a:t> </a:t>
              </a:r>
              <a:r>
                <a:rPr sz="1800" b="1" spc="-50" dirty="0">
                  <a:latin typeface="Arial"/>
                  <a:cs typeface="Arial"/>
                </a:rPr>
                <a:t>2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113" name="object 72">
              <a:extLst>
                <a:ext uri="{FF2B5EF4-FFF2-40B4-BE49-F238E27FC236}">
                  <a16:creationId xmlns:a16="http://schemas.microsoft.com/office/drawing/2014/main" id="{26A4425A-E692-5204-373B-72423A3DF888}"/>
                </a:ext>
              </a:extLst>
            </p:cNvPr>
            <p:cNvSpPr txBox="1"/>
            <p:nvPr/>
          </p:nvSpPr>
          <p:spPr>
            <a:xfrm>
              <a:off x="4139859" y="2474467"/>
              <a:ext cx="71183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dirty="0">
                  <a:latin typeface="Arial"/>
                  <a:cs typeface="Arial"/>
                </a:rPr>
                <a:t>Step</a:t>
              </a:r>
              <a:r>
                <a:rPr sz="1800" b="1" spc="-15" dirty="0">
                  <a:latin typeface="Arial"/>
                  <a:cs typeface="Arial"/>
                </a:rPr>
                <a:t> </a:t>
              </a:r>
              <a:r>
                <a:rPr sz="1800" b="1" spc="-50" dirty="0">
                  <a:latin typeface="Arial"/>
                  <a:cs typeface="Arial"/>
                </a:rPr>
                <a:t>3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114" name="object 73">
              <a:extLst>
                <a:ext uri="{FF2B5EF4-FFF2-40B4-BE49-F238E27FC236}">
                  <a16:creationId xmlns:a16="http://schemas.microsoft.com/office/drawing/2014/main" id="{6868D1D2-A194-7CB5-6532-F8434F7B0422}"/>
                </a:ext>
              </a:extLst>
            </p:cNvPr>
            <p:cNvSpPr txBox="1"/>
            <p:nvPr/>
          </p:nvSpPr>
          <p:spPr>
            <a:xfrm>
              <a:off x="5361908" y="2474467"/>
              <a:ext cx="71183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dirty="0">
                  <a:latin typeface="Arial"/>
                  <a:cs typeface="Arial"/>
                </a:rPr>
                <a:t>Step</a:t>
              </a:r>
              <a:r>
                <a:rPr sz="1800" b="1" spc="-15" dirty="0">
                  <a:latin typeface="Arial"/>
                  <a:cs typeface="Arial"/>
                </a:rPr>
                <a:t> </a:t>
              </a:r>
              <a:r>
                <a:rPr sz="1800" b="1" spc="-50" dirty="0">
                  <a:latin typeface="Arial"/>
                  <a:cs typeface="Arial"/>
                </a:rPr>
                <a:t>4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115" name="object 74">
              <a:extLst>
                <a:ext uri="{FF2B5EF4-FFF2-40B4-BE49-F238E27FC236}">
                  <a16:creationId xmlns:a16="http://schemas.microsoft.com/office/drawing/2014/main" id="{815D2341-49FA-6F83-F46C-A28CB953CE88}"/>
                </a:ext>
              </a:extLst>
            </p:cNvPr>
            <p:cNvSpPr txBox="1"/>
            <p:nvPr/>
          </p:nvSpPr>
          <p:spPr>
            <a:xfrm>
              <a:off x="5802016" y="2931667"/>
              <a:ext cx="71183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dirty="0">
                  <a:latin typeface="Arial"/>
                  <a:cs typeface="Arial"/>
                </a:rPr>
                <a:t>Step</a:t>
              </a:r>
              <a:r>
                <a:rPr sz="1800" b="1" spc="-15" dirty="0">
                  <a:latin typeface="Arial"/>
                  <a:cs typeface="Arial"/>
                </a:rPr>
                <a:t> </a:t>
              </a:r>
              <a:r>
                <a:rPr sz="1800" b="1" spc="-50" dirty="0">
                  <a:latin typeface="Arial"/>
                  <a:cs typeface="Arial"/>
                </a:rPr>
                <a:t>5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A09A01E6-143C-49F5-5EDA-2BFAD7FFE8C1}"/>
                </a:ext>
              </a:extLst>
            </p:cNvPr>
            <p:cNvSpPr txBox="1"/>
            <p:nvPr/>
          </p:nvSpPr>
          <p:spPr>
            <a:xfrm>
              <a:off x="6335117" y="3257282"/>
              <a:ext cx="47466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US" altLang="zh-CN" sz="1800" spc="-50" dirty="0">
                  <a:latin typeface="Corbel"/>
                  <a:cs typeface="Corbel"/>
                </a:rPr>
                <a:t>11</a:t>
              </a:r>
              <a:endParaRPr lang="en-SG" sz="1800" dirty="0">
                <a:latin typeface="Corbel"/>
                <a:cs typeface="Corbel"/>
              </a:endParaRPr>
            </a:p>
          </p:txBody>
        </p:sp>
      </p:grpSp>
      <p:sp>
        <p:nvSpPr>
          <p:cNvPr id="120" name="文本框 33">
            <a:extLst>
              <a:ext uri="{FF2B5EF4-FFF2-40B4-BE49-F238E27FC236}">
                <a16:creationId xmlns:a16="http://schemas.microsoft.com/office/drawing/2014/main" id="{FCAD568E-0077-6D20-DAEF-482EB9908A41}"/>
              </a:ext>
            </a:extLst>
          </p:cNvPr>
          <p:cNvSpPr txBox="1"/>
          <p:nvPr/>
        </p:nvSpPr>
        <p:spPr>
          <a:xfrm>
            <a:off x="6862958" y="1108714"/>
            <a:ext cx="5318136" cy="518680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algn="l">
              <a:buFont typeface="Wingdings" pitchFamily="2" charset="2"/>
              <a:buChar char="q"/>
            </a:pPr>
            <a:r>
              <a:rPr lang="zh-CN" altLang="en-US" sz="28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给定一个图和一个起始节点，我们随机选择它的一个邻居并移动过去；然后再从当前节点随机选择一个邻居并移动过去，如此反复。</a:t>
            </a:r>
            <a:endParaRPr lang="en-SG" altLang="zh-CN" sz="2800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algn="l">
              <a:buFont typeface="Wingdings" pitchFamily="2" charset="2"/>
              <a:buChar char="q"/>
            </a:pPr>
            <a:r>
              <a:rPr lang="zh-CN" altLang="en-US" sz="28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以这种方式访问的一系列（随机）节点构成了图上的一次</a:t>
            </a:r>
            <a:r>
              <a:rPr lang="zh-CN" altLang="en-US" sz="28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随机游走</a:t>
            </a:r>
            <a:r>
              <a:rPr lang="zh-CN" altLang="en-US" sz="28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。</a:t>
            </a:r>
            <a:endParaRPr lang="zh-CN" altLang="en-US" sz="2600" kern="1200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48871731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6B1AD2-5BE3-205C-3B7C-10C12E5FA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C3A0C847-2C92-8740-DCEB-7D63F054F243}"/>
              </a:ext>
            </a:extLst>
          </p:cNvPr>
          <p:cNvSpPr txBox="1"/>
          <p:nvPr/>
        </p:nvSpPr>
        <p:spPr>
          <a:xfrm>
            <a:off x="350439" y="120418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基于随机游走的嵌入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文本框 33">
                <a:extLst>
                  <a:ext uri="{FF2B5EF4-FFF2-40B4-BE49-F238E27FC236}">
                    <a16:creationId xmlns:a16="http://schemas.microsoft.com/office/drawing/2014/main" id="{047B65D0-60FC-2324-EAE5-4E5CEF418571}"/>
                  </a:ext>
                </a:extLst>
              </p:cNvPr>
              <p:cNvSpPr txBox="1"/>
              <p:nvPr/>
            </p:nvSpPr>
            <p:spPr>
              <a:xfrm>
                <a:off x="4143821" y="2785152"/>
                <a:ext cx="5318136" cy="148265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pPr marL="0" indent="0" algn="l">
                  <a:buNone/>
                </a:pPr>
                <a:r>
                  <a:rPr lang="zh-CN" altLang="en-US" sz="32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节点</a:t>
                </a:r>
                <a14:m>
                  <m:oMath xmlns:m="http://schemas.openxmlformats.org/officeDocument/2006/math">
                    <m:r>
                      <a:rPr lang="en-US" altLang="zh-CN" sz="32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𝒖</m:t>
                    </m:r>
                  </m:oMath>
                </a14:m>
                <a:r>
                  <a:rPr lang="zh-CN" altLang="en-US" sz="32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和节点</a:t>
                </a:r>
                <a14:m>
                  <m:oMath xmlns:m="http://schemas.openxmlformats.org/officeDocument/2006/math">
                    <m:r>
                      <a:rPr lang="en-US" altLang="zh-CN" sz="32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𝒗</m:t>
                    </m:r>
                  </m:oMath>
                </a14:m>
                <a:r>
                  <a:rPr lang="zh-CN" altLang="en-US" sz="32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在图上的</a:t>
                </a:r>
                <a:r>
                  <a:rPr lang="zh-CN" altLang="en-US" sz="3200" dirty="0">
                    <a:solidFill>
                      <a:srgbClr val="00B05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随机游走中共同出现的概率</a:t>
                </a:r>
                <a:endParaRPr lang="zh-CN" altLang="en-US" sz="3200" dirty="0">
                  <a:solidFill>
                    <a:srgbClr val="00B05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</p:txBody>
          </p:sp>
        </mc:Choice>
        <mc:Fallback xmlns="">
          <p:sp>
            <p:nvSpPr>
              <p:cNvPr id="120" name="文本框 33">
                <a:extLst>
                  <a:ext uri="{FF2B5EF4-FFF2-40B4-BE49-F238E27FC236}">
                    <a16:creationId xmlns:a16="http://schemas.microsoft.com/office/drawing/2014/main" id="{047B65D0-60FC-2324-EAE5-4E5CEF4185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3821" y="2785152"/>
                <a:ext cx="5318136" cy="1482650"/>
              </a:xfrm>
              <a:prstGeom prst="rect">
                <a:avLst/>
              </a:prstGeom>
              <a:blipFill>
                <a:blip r:embed="rId3"/>
                <a:stretch>
                  <a:fillRect l="-2864" b="-13675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5">
                <a:extLst>
                  <a:ext uri="{FF2B5EF4-FFF2-40B4-BE49-F238E27FC236}">
                    <a16:creationId xmlns:a16="http://schemas.microsoft.com/office/drawing/2014/main" id="{FEC970C7-83B9-326B-8C93-C3E9AB5FF01D}"/>
                  </a:ext>
                </a:extLst>
              </p:cNvPr>
              <p:cNvSpPr txBox="1"/>
              <p:nvPr/>
            </p:nvSpPr>
            <p:spPr>
              <a:xfrm>
                <a:off x="1126404" y="3154172"/>
                <a:ext cx="2397125" cy="952697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50800">
                  <a:lnSpc>
                    <a:spcPct val="100000"/>
                  </a:lnSpc>
                  <a:spcBef>
                    <a:spcPts val="100"/>
                  </a:spcBef>
                  <a:tabLst>
                    <a:tab pos="1797685" algn="l"/>
                  </a:tabLst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6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6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6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sub>
                      <m:sup>
                        <m:r>
                          <a:rPr lang="en-US" altLang="zh-CN" sz="6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𝑻</m:t>
                        </m:r>
                      </m:sup>
                    </m:sSubSup>
                    <m:sSub>
                      <m:sSubPr>
                        <m:ctrlPr>
                          <a:rPr lang="en-US" altLang="zh-CN" sz="6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6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6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𝒖</m:t>
                        </m:r>
                      </m:sub>
                    </m:sSub>
                    <m:r>
                      <a:rPr lang="en-US" altLang="zh-CN" sz="60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sz="6000" dirty="0">
                    <a:latin typeface="Cambria Math"/>
                    <a:cs typeface="Cambria Math"/>
                  </a:rPr>
                  <a:t>	</a:t>
                </a:r>
                <a:r>
                  <a:rPr sz="6000" spc="-50" dirty="0">
                    <a:latin typeface="Cambria Math"/>
                    <a:cs typeface="Cambria Math"/>
                  </a:rPr>
                  <a:t>≈</a:t>
                </a:r>
                <a:endParaRPr sz="60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2" name="object 5">
                <a:extLst>
                  <a:ext uri="{FF2B5EF4-FFF2-40B4-BE49-F238E27FC236}">
                    <a16:creationId xmlns:a16="http://schemas.microsoft.com/office/drawing/2014/main" id="{FEC970C7-83B9-326B-8C93-C3E9AB5FF0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6404" y="3154172"/>
                <a:ext cx="2397125" cy="952697"/>
              </a:xfrm>
              <a:prstGeom prst="rect">
                <a:avLst/>
              </a:prstGeom>
              <a:blipFill>
                <a:blip r:embed="rId4"/>
                <a:stretch>
                  <a:fillRect l="-5789" t="-19737" r="-17368" b="-473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4938481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9DE78-1EC7-97BB-14BB-2B316404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85012C06-C326-563E-C253-8E003DAF1395}"/>
              </a:ext>
            </a:extLst>
          </p:cNvPr>
          <p:cNvSpPr txBox="1"/>
          <p:nvPr/>
        </p:nvSpPr>
        <p:spPr>
          <a:xfrm>
            <a:off x="350439" y="120418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基于随机游走的嵌入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" name="object 2">
            <a:extLst>
              <a:ext uri="{FF2B5EF4-FFF2-40B4-BE49-F238E27FC236}">
                <a16:creationId xmlns:a16="http://schemas.microsoft.com/office/drawing/2014/main" id="{1A44ADA4-7843-95B4-AC87-A2B405C8F83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98042" y="1430404"/>
            <a:ext cx="3414495" cy="1998596"/>
          </a:xfrm>
          <a:prstGeom prst="rect">
            <a:avLst/>
          </a:prstGeom>
        </p:spPr>
      </p:pic>
      <p:pic>
        <p:nvPicPr>
          <p:cNvPr id="4" name="object 3">
            <a:extLst>
              <a:ext uri="{FF2B5EF4-FFF2-40B4-BE49-F238E27FC236}">
                <a16:creationId xmlns:a16="http://schemas.microsoft.com/office/drawing/2014/main" id="{2983C0A8-788D-7EFA-32F0-1B229A3528CE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16627" y="4570221"/>
            <a:ext cx="3081915" cy="17147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33">
                <a:extLst>
                  <a:ext uri="{FF2B5EF4-FFF2-40B4-BE49-F238E27FC236}">
                    <a16:creationId xmlns:a16="http://schemas.microsoft.com/office/drawing/2014/main" id="{0DF4CC14-D8B7-C041-5C17-C77AB8935C1D}"/>
                  </a:ext>
                </a:extLst>
              </p:cNvPr>
              <p:cNvSpPr txBox="1"/>
              <p:nvPr/>
            </p:nvSpPr>
            <p:spPr>
              <a:xfrm>
                <a:off x="777863" y="1267583"/>
                <a:ext cx="7620179" cy="509992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pPr algn="l">
                  <a:buFont typeface="Wingdings" pitchFamily="2" charset="2"/>
                  <a:buChar char="q"/>
                </a:pPr>
                <a:r>
                  <a:rPr lang="zh-CN" altLang="en-US" sz="28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核心思想：如果从节点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𝒖</m:t>
                    </m:r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开始的随机游走以较高概率访问到节点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𝒗</m:t>
                    </m:r>
                    <m:r>
                      <a:rPr lang="en-US" altLang="zh-CN" sz="28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 </m:t>
                    </m:r>
                  </m:oMath>
                </a14:m>
                <a:r>
                  <a:rPr lang="zh-CN" altLang="en-SG" sz="28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，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则说明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𝒖</m:t>
                    </m:r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和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𝒗</m:t>
                    </m:r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相似（反映了高阶多跳的结构信息）。</a:t>
                </a:r>
                <a:endParaRPr lang="en-SG" altLang="zh-CN" sz="28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algn="l">
                  <a:buFont typeface="Wingdings" pitchFamily="2" charset="2"/>
                  <a:buChar char="q"/>
                </a:pPr>
                <a:endParaRPr lang="en-SG" altLang="zh-CN" sz="28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algn="l">
                  <a:buFont typeface="Wingdings" pitchFamily="2" charset="2"/>
                  <a:buChar char="q"/>
                </a:pPr>
                <a:r>
                  <a:rPr lang="zh-CN" altLang="en-US" sz="28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优化嵌入，使其能够编码这些随机游走统计信息。</a:t>
                </a:r>
                <a:endParaRPr lang="en-SG" altLang="zh-CN" sz="28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algn="l">
                  <a:buFont typeface="Wingdings" pitchFamily="2" charset="2"/>
                  <a:buChar char="q"/>
                </a:pPr>
                <a:r>
                  <a:rPr lang="zh-CN" altLang="en-US" sz="2600" kern="1200" dirty="0">
                    <a:solidFill>
                      <a:srgbClr val="00B05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+mn-cs"/>
                    <a:sym typeface="+mn-lt"/>
                  </a:rPr>
                  <a:t>嵌入空间中的相似性（此处：点积 </a:t>
                </a:r>
                <a:r>
                  <a:rPr lang="en-US" altLang="zh-CN" sz="2600" kern="1200" dirty="0">
                    <a:solidFill>
                      <a:srgbClr val="00B05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+mn-cs"/>
                    <a:sym typeface="+mn-lt"/>
                  </a:rPr>
                  <a:t>= </a:t>
                </a:r>
                <a:r>
                  <a:rPr lang="en-SG" altLang="zh-CN" sz="2600" kern="1200" dirty="0">
                    <a:solidFill>
                      <a:srgbClr val="00B05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+mn-cs"/>
                    <a:sym typeface="+mn-lt"/>
                  </a:rPr>
                  <a:t>cos(𝜃)</a:t>
                </a:r>
                <a:r>
                  <a:rPr lang="zh-CN" altLang="en-SG" sz="2600" kern="1200" dirty="0">
                    <a:solidFill>
                      <a:srgbClr val="00B05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+mn-cs"/>
                    <a:sym typeface="+mn-lt"/>
                  </a:rPr>
                  <a:t>）</a:t>
                </a:r>
                <a:r>
                  <a:rPr lang="zh-CN" altLang="en-US" sz="2600" kern="1200" dirty="0">
                    <a:solidFill>
                      <a:srgbClr val="00B05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+mn-cs"/>
                    <a:sym typeface="+mn-lt"/>
                  </a:rPr>
                  <a:t>编码了随机游走中的“相似性”。</a:t>
                </a:r>
              </a:p>
            </p:txBody>
          </p:sp>
        </mc:Choice>
        <mc:Fallback xmlns="">
          <p:sp>
            <p:nvSpPr>
              <p:cNvPr id="5" name="文本框 33">
                <a:extLst>
                  <a:ext uri="{FF2B5EF4-FFF2-40B4-BE49-F238E27FC236}">
                    <a16:creationId xmlns:a16="http://schemas.microsoft.com/office/drawing/2014/main" id="{0DF4CC14-D8B7-C041-5C17-C77AB8935C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863" y="1267583"/>
                <a:ext cx="7620179" cy="5099922"/>
              </a:xfrm>
              <a:prstGeom prst="rect">
                <a:avLst/>
              </a:prstGeom>
              <a:blipFill>
                <a:blip r:embed="rId5"/>
                <a:stretch>
                  <a:fillRect l="-1498" b="-1985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1091484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67E39-379B-38A7-9F52-3DC6EFB12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9CA269F3-A5C9-A9F7-8673-A0413798DC1B}"/>
              </a:ext>
            </a:extLst>
          </p:cNvPr>
          <p:cNvSpPr txBox="1"/>
          <p:nvPr/>
        </p:nvSpPr>
        <p:spPr>
          <a:xfrm>
            <a:off x="350439" y="12041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目标函数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33">
                <a:extLst>
                  <a:ext uri="{FF2B5EF4-FFF2-40B4-BE49-F238E27FC236}">
                    <a16:creationId xmlns:a16="http://schemas.microsoft.com/office/drawing/2014/main" id="{C39C3B3A-E794-67A8-4E71-6DF15B71C84E}"/>
                  </a:ext>
                </a:extLst>
              </p:cNvPr>
              <p:cNvSpPr txBox="1"/>
              <p:nvPr/>
            </p:nvSpPr>
            <p:spPr>
              <a:xfrm>
                <a:off x="777863" y="1267583"/>
                <a:ext cx="10748390" cy="2613023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pPr algn="l">
                  <a:buFont typeface="Wingdings" pitchFamily="2" charset="2"/>
                  <a:buChar char="q"/>
                </a:pPr>
                <a:r>
                  <a:rPr lang="zh-CN" altLang="en-US" sz="2800" dirty="0">
                    <a:solidFill>
                      <a:schemeClr val="tx1"/>
                    </a:solidFill>
                    <a:ea typeface="Microsoft YaHei" panose="020B0503020204020204" pitchFamily="34" charset="-122"/>
                    <a:sym typeface="+mn-lt"/>
                  </a:rPr>
                  <a:t>给定一个图输入 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𝐺</m:t>
                    </m:r>
                    <m:r>
                      <a:rPr lang="en-US" altLang="zh-CN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=(</m:t>
                    </m:r>
                    <m:r>
                      <a:rPr lang="en-US" altLang="zh-CN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𝑉</m:t>
                    </m:r>
                    <m:r>
                      <a:rPr lang="en-US" altLang="zh-CN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,</m:t>
                    </m:r>
                    <m:r>
                      <a:rPr lang="en-US" altLang="zh-CN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𝐸</m:t>
                    </m:r>
                    <m:r>
                      <a:rPr lang="en-US" altLang="zh-CN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)</m:t>
                    </m:r>
                  </m:oMath>
                </a14:m>
                <a:endParaRPr lang="en-SG" altLang="zh-CN" sz="28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algn="l">
                  <a:buFont typeface="Wingdings" pitchFamily="2" charset="2"/>
                  <a:buChar char="q"/>
                </a:pPr>
                <a:r>
                  <a:rPr lang="zh-CN" altLang="en-US" sz="28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目标是学习一个映射 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𝑓</m:t>
                    </m:r>
                    <m:r>
                      <a:rPr lang="en-US" altLang="zh-CN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:</m:t>
                    </m:r>
                    <m:r>
                      <a:rPr lang="en-US" altLang="zh-CN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𝑢</m:t>
                    </m:r>
                    <m:r>
                      <a:rPr lang="en-US" altLang="zh-CN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+mn-lt"/>
                      </a:rPr>
                      <m:t>→</m:t>
                    </m:r>
                    <m:sSup>
                      <m:sSupPr>
                        <m:ctrlPr>
                          <a:rPr lang="en-US" altLang="zh-CN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+mn-lt"/>
                          </a:rPr>
                        </m:ctrlPr>
                      </m:sSupPr>
                      <m:e>
                        <m:r>
                          <a:rPr lang="en-US" altLang="zh-CN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+mn-lt"/>
                          </a:rPr>
                          <m:t>𝑅</m:t>
                        </m:r>
                      </m:e>
                      <m:sup>
                        <m:r>
                          <a:rPr lang="en-US" altLang="zh-CN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+mn-lt"/>
                          </a:rPr>
                          <m:t>𝑑</m:t>
                        </m:r>
                      </m:sup>
                    </m:sSup>
                  </m:oMath>
                </a14:m>
                <a:endParaRPr lang="en-SG" altLang="zh-CN" sz="28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algn="l">
                  <a:buFont typeface="Wingdings" pitchFamily="2" charset="2"/>
                  <a:buChar char="q"/>
                </a:pPr>
                <a:endParaRPr lang="en-SG" altLang="zh-CN" sz="28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algn="l">
                  <a:buFont typeface="Wingdings" pitchFamily="2" charset="2"/>
                  <a:buChar char="q"/>
                </a:pPr>
                <a:r>
                  <a:rPr lang="zh-CN" altLang="en-US" sz="2800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优化：对数似然估计</a:t>
                </a:r>
                <a:endParaRPr lang="en-SG" altLang="zh-CN" sz="2800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</p:txBody>
          </p:sp>
        </mc:Choice>
        <mc:Fallback xmlns="">
          <p:sp>
            <p:nvSpPr>
              <p:cNvPr id="5" name="文本框 33">
                <a:extLst>
                  <a:ext uri="{FF2B5EF4-FFF2-40B4-BE49-F238E27FC236}">
                    <a16:creationId xmlns:a16="http://schemas.microsoft.com/office/drawing/2014/main" id="{C39C3B3A-E794-67A8-4E71-6DF15B71C8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863" y="1267583"/>
                <a:ext cx="10748390" cy="2613023"/>
              </a:xfrm>
              <a:prstGeom prst="rect">
                <a:avLst/>
              </a:prstGeom>
              <a:blipFill>
                <a:blip r:embed="rId3"/>
                <a:stretch>
                  <a:fillRect l="-1063" b="-5797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B9BC3772-67A5-0F8B-3BF9-862BEEE3E8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1303" y="3880606"/>
            <a:ext cx="5449394" cy="117945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33">
                <a:extLst>
                  <a:ext uri="{FF2B5EF4-FFF2-40B4-BE49-F238E27FC236}">
                    <a16:creationId xmlns:a16="http://schemas.microsoft.com/office/drawing/2014/main" id="{DD19EC76-2294-98FE-8016-9B3133065190}"/>
                  </a:ext>
                </a:extLst>
              </p:cNvPr>
              <p:cNvSpPr txBox="1"/>
              <p:nvPr/>
            </p:nvSpPr>
            <p:spPr>
              <a:xfrm>
                <a:off x="777863" y="5360179"/>
                <a:ext cx="10636274" cy="64569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pPr algn="l">
                  <a:buFont typeface="Wingdings" pitchFamily="2" charset="2"/>
                  <a:buChar char="q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sym typeface="+mn-lt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sym typeface="+mn-lt"/>
                          </a:rPr>
                          <m:t>𝑵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sym typeface="+mn-lt"/>
                          </a:rPr>
                          <m:t>𝑹</m:t>
                        </m:r>
                      </m:sub>
                    </m:sSub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(</m:t>
                    </m:r>
                    <m:r>
                      <a:rPr lang="en-US" altLang="zh-CN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𝒖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)</m:t>
                    </m:r>
                  </m:oMath>
                </a14:m>
                <a:r>
                  <a:rPr lang="zh-CN" altLang="en-US" sz="2600" kern="12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+mn-cs"/>
                    <a:sym typeface="+mn-lt"/>
                  </a:rPr>
                  <a:t>表示通过随机游走策略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𝑹</m:t>
                    </m:r>
                  </m:oMath>
                </a14:m>
                <a:r>
                  <a:rPr lang="zh-CN" altLang="en-US" sz="2600" kern="12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+mn-cs"/>
                    <a:sym typeface="+mn-lt"/>
                  </a:rPr>
                  <a:t>得到的节点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𝒖</m:t>
                    </m:r>
                  </m:oMath>
                </a14:m>
                <a:r>
                  <a:rPr lang="zh-CN" altLang="en-US" sz="2600" kern="12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+mn-cs"/>
                    <a:sym typeface="+mn-lt"/>
                  </a:rPr>
                  <a:t>的邻居集合</a:t>
                </a:r>
              </a:p>
            </p:txBody>
          </p:sp>
        </mc:Choice>
        <mc:Fallback xmlns="">
          <p:sp>
            <p:nvSpPr>
              <p:cNvPr id="6" name="文本框 33">
                <a:extLst>
                  <a:ext uri="{FF2B5EF4-FFF2-40B4-BE49-F238E27FC236}">
                    <a16:creationId xmlns:a16="http://schemas.microsoft.com/office/drawing/2014/main" id="{DD19EC76-2294-98FE-8016-9B31330651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863" y="5360179"/>
                <a:ext cx="10636274" cy="645690"/>
              </a:xfrm>
              <a:prstGeom prst="rect">
                <a:avLst/>
              </a:prstGeom>
              <a:blipFill>
                <a:blip r:embed="rId5"/>
                <a:stretch>
                  <a:fillRect l="-835" b="-19231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9906107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B88F2-E3A4-161B-56C0-1F3A9805B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9BABAADD-DD08-9B3A-178A-49DBA1EC6CCD}"/>
              </a:ext>
            </a:extLst>
          </p:cNvPr>
          <p:cNvSpPr txBox="1"/>
          <p:nvPr/>
        </p:nvSpPr>
        <p:spPr>
          <a:xfrm>
            <a:off x="350439" y="12041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目标函数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33">
                <a:extLst>
                  <a:ext uri="{FF2B5EF4-FFF2-40B4-BE49-F238E27FC236}">
                    <a16:creationId xmlns:a16="http://schemas.microsoft.com/office/drawing/2014/main" id="{40DC50C4-7309-709B-FF69-C9B7B62FBD29}"/>
                  </a:ext>
                </a:extLst>
              </p:cNvPr>
              <p:cNvSpPr txBox="1"/>
              <p:nvPr/>
            </p:nvSpPr>
            <p:spPr>
              <a:xfrm>
                <a:off x="777863" y="1267583"/>
                <a:ext cx="10748390" cy="203049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pPr algn="l">
                  <a:buFont typeface="Wingdings" pitchFamily="2" charset="2"/>
                  <a:buChar char="q"/>
                </a:pPr>
                <a:r>
                  <a:rPr lang="zh-CN" altLang="en-SG" sz="2800" dirty="0">
                    <a:solidFill>
                      <a:schemeClr val="tx1"/>
                    </a:solidFill>
                    <a:ea typeface="Microsoft YaHei" panose="020B0503020204020204" pitchFamily="34" charset="-122"/>
                    <a:sym typeface="+mn-lt"/>
                  </a:rPr>
                  <a:t>相等</a:t>
                </a:r>
                <a:r>
                  <a:rPr lang="zh-CN" altLang="en-US" sz="2800" dirty="0">
                    <a:solidFill>
                      <a:schemeClr val="tx1"/>
                    </a:solidFill>
                    <a:ea typeface="Microsoft YaHei" panose="020B0503020204020204" pitchFamily="34" charset="-122"/>
                    <a:sym typeface="+mn-lt"/>
                  </a:rPr>
                  <a:t>地，</a:t>
                </a:r>
                <a:r>
                  <a:rPr lang="zh-CN" altLang="en-US" sz="2800" kern="12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+mn-cs"/>
                    <a:sym typeface="+mn-lt"/>
                  </a:rPr>
                  <a:t>通过最小化随机游走邻域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sym typeface="+mn-lt"/>
                          </a:rPr>
                        </m:ctrlPr>
                      </m:sSubPr>
                      <m:e>
                        <m:r>
                          <a:rPr lang="en-US" altLang="zh-CN" sz="3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sym typeface="+mn-lt"/>
                          </a:rPr>
                          <m:t>𝑵</m:t>
                        </m:r>
                      </m:e>
                      <m:sub>
                        <m:r>
                          <a:rPr lang="en-US" altLang="zh-CN" sz="3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sym typeface="+mn-lt"/>
                          </a:rPr>
                          <m:t>𝑹</m:t>
                        </m:r>
                      </m:sub>
                    </m:sSub>
                    <m:r>
                      <a:rPr lang="en-US" altLang="zh-CN" sz="32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(</m:t>
                    </m:r>
                    <m:r>
                      <a:rPr lang="en-US" altLang="zh-CN" sz="32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𝒖</m:t>
                    </m:r>
                    <m:r>
                      <a:rPr lang="en-US" altLang="zh-CN" sz="32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)</m:t>
                    </m:r>
                  </m:oMath>
                </a14:m>
                <a:r>
                  <a:rPr lang="zh-CN" altLang="en-US" sz="2800" kern="12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+mn-cs"/>
                    <a:sym typeface="+mn-lt"/>
                  </a:rPr>
                  <a:t>的负对数似然，来优化节点嵌入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𝒖</m:t>
                        </m:r>
                      </m:sub>
                    </m:sSub>
                  </m:oMath>
                </a14:m>
                <a:endParaRPr lang="zh-CN" altLang="en-US" sz="2800" kern="12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  <a:sym typeface="+mn-lt"/>
                </a:endParaRPr>
              </a:p>
              <a:p>
                <a:pPr algn="l">
                  <a:buFont typeface="Wingdings" pitchFamily="2" charset="2"/>
                  <a:buChar char="q"/>
                </a:pPr>
                <a:endParaRPr lang="en-SG" altLang="zh-CN" sz="28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</p:txBody>
          </p:sp>
        </mc:Choice>
        <mc:Fallback xmlns="">
          <p:sp>
            <p:nvSpPr>
              <p:cNvPr id="5" name="文本框 33">
                <a:extLst>
                  <a:ext uri="{FF2B5EF4-FFF2-40B4-BE49-F238E27FC236}">
                    <a16:creationId xmlns:a16="http://schemas.microsoft.com/office/drawing/2014/main" id="{40DC50C4-7309-709B-FF69-C9B7B62FBD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863" y="1267583"/>
                <a:ext cx="10748390" cy="2030492"/>
              </a:xfrm>
              <a:prstGeom prst="rect">
                <a:avLst/>
              </a:prstGeom>
              <a:blipFill>
                <a:blip r:embed="rId3"/>
                <a:stretch>
                  <a:fillRect l="-1063" r="-354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F4805957-9F44-88B2-3DC8-6268B27A7B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1283" y="2641316"/>
            <a:ext cx="6989434" cy="12866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6357142-3088-35BC-B8E8-3D18FA4A41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5700" y="4875744"/>
            <a:ext cx="4800600" cy="1168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33">
                <a:extLst>
                  <a:ext uri="{FF2B5EF4-FFF2-40B4-BE49-F238E27FC236}">
                    <a16:creationId xmlns:a16="http://schemas.microsoft.com/office/drawing/2014/main" id="{B4BAA31B-1E91-ACA1-9F50-330341684C23}"/>
                  </a:ext>
                </a:extLst>
              </p:cNvPr>
              <p:cNvSpPr txBox="1"/>
              <p:nvPr/>
            </p:nvSpPr>
            <p:spPr>
              <a:xfrm>
                <a:off x="735574" y="4099172"/>
                <a:ext cx="10636274" cy="64569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pPr algn="l">
                  <a:buFont typeface="Wingdings" pitchFamily="2" charset="2"/>
                  <a:buChar char="q"/>
                </a:pPr>
                <a:r>
                  <a:rPr lang="en-US" altLang="zh-CN" sz="2600" kern="12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+mn-cs"/>
                    <a:sym typeface="+mn-lt"/>
                  </a:rPr>
                  <a:t>Softmax</a:t>
                </a:r>
                <a:r>
                  <a:rPr lang="zh-CN" altLang="en-US" sz="2600" kern="12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+mn-cs"/>
                    <a:sym typeface="+mn-lt"/>
                  </a:rPr>
                  <a:t>函数：我们希望节点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𝒗</m:t>
                    </m:r>
                  </m:oMath>
                </a14:m>
                <a:r>
                  <a:rPr lang="zh-CN" altLang="en-US" sz="2600" kern="12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+mn-cs"/>
                    <a:sym typeface="+mn-lt"/>
                  </a:rPr>
                  <a:t>在所有节点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𝒏</m:t>
                    </m:r>
                  </m:oMath>
                </a14:m>
                <a:r>
                  <a:rPr lang="zh-CN" altLang="en-US" sz="2600" kern="12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+mn-cs"/>
                    <a:sym typeface="+mn-lt"/>
                  </a:rPr>
                  <a:t>中与节点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𝒖</m:t>
                    </m:r>
                  </m:oMath>
                </a14:m>
                <a:r>
                  <a:rPr lang="zh-CN" altLang="en-US" sz="2600" kern="12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+mn-cs"/>
                    <a:sym typeface="+mn-lt"/>
                  </a:rPr>
                  <a:t>最为相似。</a:t>
                </a:r>
              </a:p>
            </p:txBody>
          </p:sp>
        </mc:Choice>
        <mc:Fallback xmlns="">
          <p:sp>
            <p:nvSpPr>
              <p:cNvPr id="7" name="文本框 33">
                <a:extLst>
                  <a:ext uri="{FF2B5EF4-FFF2-40B4-BE49-F238E27FC236}">
                    <a16:creationId xmlns:a16="http://schemas.microsoft.com/office/drawing/2014/main" id="{B4BAA31B-1E91-ACA1-9F50-330341684C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574" y="4099172"/>
                <a:ext cx="10636274" cy="645690"/>
              </a:xfrm>
              <a:prstGeom prst="rect">
                <a:avLst/>
              </a:prstGeom>
              <a:blipFill>
                <a:blip r:embed="rId6"/>
                <a:stretch>
                  <a:fillRect l="-955" b="-21154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180810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8BABB0-EF7A-8099-CC92-CF1DFC25E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2922894B-2447-9A38-EE0A-EAF488565D6A}"/>
              </a:ext>
            </a:extLst>
          </p:cNvPr>
          <p:cNvSpPr txBox="1"/>
          <p:nvPr/>
        </p:nvSpPr>
        <p:spPr>
          <a:xfrm>
            <a:off x="350439" y="12041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目标函数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74A244-AB63-14BA-3C0E-1A7FA7FBB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600" y="1030037"/>
            <a:ext cx="7670800" cy="20066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33">
                <a:extLst>
                  <a:ext uri="{FF2B5EF4-FFF2-40B4-BE49-F238E27FC236}">
                    <a16:creationId xmlns:a16="http://schemas.microsoft.com/office/drawing/2014/main" id="{38285E85-594F-0FE7-9C80-53753812B0BF}"/>
                  </a:ext>
                </a:extLst>
              </p:cNvPr>
              <p:cNvSpPr txBox="1"/>
              <p:nvPr/>
            </p:nvSpPr>
            <p:spPr>
              <a:xfrm>
                <a:off x="1823789" y="2895713"/>
                <a:ext cx="2005443" cy="132061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pPr marL="0" indent="0" algn="l">
                  <a:buNone/>
                </a:pPr>
                <a:r>
                  <a:rPr lang="zh-CN" altLang="en-US" sz="2800" dirty="0">
                    <a:solidFill>
                      <a:srgbClr val="60B5CC"/>
                    </a:solidFill>
                  </a:rPr>
                  <a:t>对所有节点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60B5CC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𝒖</m:t>
                    </m:r>
                  </m:oMath>
                </a14:m>
                <a:r>
                  <a:rPr lang="en-SG" sz="2800" dirty="0">
                    <a:solidFill>
                      <a:srgbClr val="60B5CC"/>
                    </a:solidFill>
                  </a:rPr>
                  <a:t> </a:t>
                </a:r>
                <a:r>
                  <a:rPr lang="zh-CN" altLang="en-US" sz="2800" dirty="0">
                    <a:solidFill>
                      <a:srgbClr val="60B5CC"/>
                    </a:solidFill>
                  </a:rPr>
                  <a:t>求和</a:t>
                </a:r>
                <a:endParaRPr lang="zh-CN" altLang="en-US" sz="2800" dirty="0">
                  <a:solidFill>
                    <a:srgbClr val="60B5CC"/>
                  </a:solidFill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10" name="文本框 33">
                <a:extLst>
                  <a:ext uri="{FF2B5EF4-FFF2-40B4-BE49-F238E27FC236}">
                    <a16:creationId xmlns:a16="http://schemas.microsoft.com/office/drawing/2014/main" id="{38285E85-594F-0FE7-9C80-53753812B0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3789" y="2895713"/>
                <a:ext cx="2005443" cy="1320618"/>
              </a:xfrm>
              <a:prstGeom prst="rect">
                <a:avLst/>
              </a:prstGeom>
              <a:blipFill>
                <a:blip r:embed="rId4"/>
                <a:stretch>
                  <a:fillRect l="-6289" r="-4403" b="-10476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33">
                <a:extLst>
                  <a:ext uri="{FF2B5EF4-FFF2-40B4-BE49-F238E27FC236}">
                    <a16:creationId xmlns:a16="http://schemas.microsoft.com/office/drawing/2014/main" id="{2DDC1A68-FEC3-BFA3-9A87-C57073EE98AE}"/>
                  </a:ext>
                </a:extLst>
              </p:cNvPr>
              <p:cNvSpPr txBox="1"/>
              <p:nvPr/>
            </p:nvSpPr>
            <p:spPr>
              <a:xfrm>
                <a:off x="3829232" y="2896386"/>
                <a:ext cx="3603588" cy="131927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pPr marL="0" indent="0" algn="l">
                  <a:buNone/>
                </a:pPr>
                <a:r>
                  <a:rPr lang="zh-CN" altLang="en-US" sz="2800" dirty="0">
                    <a:solidFill>
                      <a:srgbClr val="E76C7D"/>
                    </a:solidFill>
                  </a:rPr>
                  <a:t>对从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E76C7D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𝒖</m:t>
                    </m:r>
                  </m:oMath>
                </a14:m>
                <a:r>
                  <a:rPr lang="zh-CN" altLang="en-US" sz="2800" dirty="0">
                    <a:solidFill>
                      <a:srgbClr val="E76C7D"/>
                    </a:solidFill>
                  </a:rPr>
                  <a:t>出发的随机游走中出现的节点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E76C7D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𝒗</m:t>
                    </m:r>
                  </m:oMath>
                </a14:m>
                <a:r>
                  <a:rPr lang="zh-CN" altLang="en-US" sz="2800" dirty="0">
                    <a:solidFill>
                      <a:srgbClr val="E76C7D"/>
                    </a:solidFill>
                  </a:rPr>
                  <a:t>求和</a:t>
                </a:r>
                <a:endParaRPr lang="zh-CN" altLang="en-US" sz="2800" dirty="0">
                  <a:solidFill>
                    <a:srgbClr val="E76C7D"/>
                  </a:solidFill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11" name="文本框 33">
                <a:extLst>
                  <a:ext uri="{FF2B5EF4-FFF2-40B4-BE49-F238E27FC236}">
                    <a16:creationId xmlns:a16="http://schemas.microsoft.com/office/drawing/2014/main" id="{2DDC1A68-FEC3-BFA3-9A87-C57073EE98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232" y="2896386"/>
                <a:ext cx="3603588" cy="1319272"/>
              </a:xfrm>
              <a:prstGeom prst="rect">
                <a:avLst/>
              </a:prstGeom>
              <a:blipFill>
                <a:blip r:embed="rId5"/>
                <a:stretch>
                  <a:fillRect l="-3509" r="-3158" b="-10476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33">
                <a:extLst>
                  <a:ext uri="{FF2B5EF4-FFF2-40B4-BE49-F238E27FC236}">
                    <a16:creationId xmlns:a16="http://schemas.microsoft.com/office/drawing/2014/main" id="{E3E2A546-825C-4163-A3B1-63F12F0055BE}"/>
                  </a:ext>
                </a:extLst>
              </p:cNvPr>
              <p:cNvSpPr txBox="1"/>
              <p:nvPr/>
            </p:nvSpPr>
            <p:spPr>
              <a:xfrm>
                <a:off x="7585576" y="2896386"/>
                <a:ext cx="3914456" cy="131927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pPr marL="0" indent="0" algn="l">
                  <a:buNone/>
                </a:pPr>
                <a:r>
                  <a:rPr lang="zh-CN" altLang="en-US" sz="2800" dirty="0">
                    <a:solidFill>
                      <a:srgbClr val="F0AD00"/>
                    </a:solidFill>
                  </a:rPr>
                  <a:t>计算节点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F0AD00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𝒖</m:t>
                    </m:r>
                  </m:oMath>
                </a14:m>
                <a:r>
                  <a:rPr lang="zh-CN" altLang="en-US" sz="2800" dirty="0">
                    <a:solidFill>
                      <a:srgbClr val="F0AD00"/>
                    </a:solidFill>
                  </a:rPr>
                  <a:t>和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solidFill>
                          <a:srgbClr val="F0AD00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𝒗</m:t>
                    </m:r>
                  </m:oMath>
                </a14:m>
                <a:r>
                  <a:rPr lang="zh-CN" altLang="en-US" sz="2800" dirty="0">
                    <a:solidFill>
                      <a:srgbClr val="F0AD00"/>
                    </a:solidFill>
                  </a:rPr>
                  <a:t>在随机游走中共现的预测概率</a:t>
                </a:r>
                <a:endParaRPr lang="zh-CN" altLang="en-US" sz="2800" dirty="0">
                  <a:solidFill>
                    <a:srgbClr val="F0AD00"/>
                  </a:solidFill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12" name="文本框 33">
                <a:extLst>
                  <a:ext uri="{FF2B5EF4-FFF2-40B4-BE49-F238E27FC236}">
                    <a16:creationId xmlns:a16="http://schemas.microsoft.com/office/drawing/2014/main" id="{E3E2A546-825C-4163-A3B1-63F12F0055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5576" y="2896386"/>
                <a:ext cx="3914456" cy="1319272"/>
              </a:xfrm>
              <a:prstGeom prst="rect">
                <a:avLst/>
              </a:prstGeom>
              <a:blipFill>
                <a:blip r:embed="rId6"/>
                <a:stretch>
                  <a:fillRect l="-3236" r="-971" b="-10476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33">
                <a:extLst>
                  <a:ext uri="{FF2B5EF4-FFF2-40B4-BE49-F238E27FC236}">
                    <a16:creationId xmlns:a16="http://schemas.microsoft.com/office/drawing/2014/main" id="{A8A62146-AEE7-4B5C-4CD0-D07016EB17A0}"/>
                  </a:ext>
                </a:extLst>
              </p:cNvPr>
              <p:cNvSpPr txBox="1"/>
              <p:nvPr/>
            </p:nvSpPr>
            <p:spPr>
              <a:xfrm>
                <a:off x="777863" y="4825987"/>
                <a:ext cx="10636274" cy="674287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pPr algn="l">
                  <a:buFont typeface="Wingdings" pitchFamily="2" charset="2"/>
                  <a:buChar char="q"/>
                </a:pPr>
                <a:r>
                  <a:rPr lang="zh-CN" altLang="en-US" sz="2800" b="1" dirty="0">
                    <a:solidFill>
                      <a:srgbClr val="C00000"/>
                    </a:solidFill>
                  </a:rPr>
                  <a:t>优化随机游走嵌入 </a:t>
                </a:r>
                <a:r>
                  <a:rPr lang="en-US" altLang="zh-CN" sz="2800" b="1" dirty="0">
                    <a:solidFill>
                      <a:srgbClr val="C00000"/>
                    </a:solidFill>
                  </a:rPr>
                  <a:t>= </a:t>
                </a:r>
                <a:r>
                  <a:rPr lang="zh-CN" altLang="en-US" sz="2800" b="1" dirty="0">
                    <a:solidFill>
                      <a:srgbClr val="C00000"/>
                    </a:solidFill>
                  </a:rPr>
                  <a:t>寻找使损失函数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+mn-lt"/>
                      </a:rPr>
                      <m:t>𝓛</m:t>
                    </m:r>
                  </m:oMath>
                </a14:m>
                <a:r>
                  <a:rPr lang="zh-CN" altLang="en-US" sz="2800" b="1" dirty="0">
                    <a:solidFill>
                      <a:srgbClr val="C00000"/>
                    </a:solidFill>
                  </a:rPr>
                  <a:t>最小的嵌入向量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sym typeface="+mn-lt"/>
                          </a:rPr>
                        </m:ctrlPr>
                      </m:sSubPr>
                      <m:e>
                        <m: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sym typeface="+mn-lt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sym typeface="+mn-lt"/>
                          </a:rPr>
                          <m:t>𝒖</m:t>
                        </m:r>
                      </m:sub>
                    </m:sSub>
                  </m:oMath>
                </a14:m>
                <a:endParaRPr lang="en-US" sz="2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5" name="文本框 33">
                <a:extLst>
                  <a:ext uri="{FF2B5EF4-FFF2-40B4-BE49-F238E27FC236}">
                    <a16:creationId xmlns:a16="http://schemas.microsoft.com/office/drawing/2014/main" id="{A8A62146-AEE7-4B5C-4CD0-D07016EB17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863" y="4825987"/>
                <a:ext cx="10636274" cy="674287"/>
              </a:xfrm>
              <a:prstGeom prst="rect">
                <a:avLst/>
              </a:prstGeom>
              <a:blipFill>
                <a:blip r:embed="rId7"/>
                <a:stretch>
                  <a:fillRect l="-1074" b="-26415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0481924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E4890-6F9B-583B-BF1F-5DC61D460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A8440AD7-6C86-D81A-5F03-8FF1DF93AFD4}"/>
              </a:ext>
            </a:extLst>
          </p:cNvPr>
          <p:cNvSpPr txBox="1"/>
          <p:nvPr/>
        </p:nvSpPr>
        <p:spPr>
          <a:xfrm>
            <a:off x="350439" y="120418"/>
            <a:ext cx="4134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优化算法：随机梯度下降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33">
            <a:extLst>
              <a:ext uri="{FF2B5EF4-FFF2-40B4-BE49-F238E27FC236}">
                <a16:creationId xmlns:a16="http://schemas.microsoft.com/office/drawing/2014/main" id="{F75126A2-6FF8-5347-ABF9-46F809EFF606}"/>
              </a:ext>
            </a:extLst>
          </p:cNvPr>
          <p:cNvSpPr txBox="1"/>
          <p:nvPr/>
        </p:nvSpPr>
        <p:spPr>
          <a:xfrm>
            <a:off x="777863" y="1267583"/>
            <a:ext cx="10748390" cy="13088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algn="l">
              <a:buFont typeface="Wingdings" pitchFamily="2" charset="2"/>
              <a:buChar char="q"/>
            </a:pPr>
            <a:r>
              <a:rPr lang="zh-CN" altLang="en-US" sz="2800" kern="1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  <a:sym typeface="+mn-lt"/>
              </a:rPr>
              <a:t>得到目标函数后，我们如何对其进行优化（最小化）？</a:t>
            </a:r>
          </a:p>
          <a:p>
            <a:pPr algn="l">
              <a:buFont typeface="Wingdings" pitchFamily="2" charset="2"/>
              <a:buChar char="q"/>
            </a:pPr>
            <a:endParaRPr lang="en-SG" altLang="zh-CN" sz="2800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0D56EB-15C8-F0BB-51DB-4034765C2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1283" y="1949831"/>
            <a:ext cx="6989434" cy="1286612"/>
          </a:xfrm>
          <a:prstGeom prst="rect">
            <a:avLst/>
          </a:prstGeom>
        </p:spPr>
      </p:pic>
      <p:sp>
        <p:nvSpPr>
          <p:cNvPr id="7" name="文本框 33">
            <a:extLst>
              <a:ext uri="{FF2B5EF4-FFF2-40B4-BE49-F238E27FC236}">
                <a16:creationId xmlns:a16="http://schemas.microsoft.com/office/drawing/2014/main" id="{BD4A86C1-2246-A4DC-C74D-3373383260B1}"/>
              </a:ext>
            </a:extLst>
          </p:cNvPr>
          <p:cNvSpPr txBox="1"/>
          <p:nvPr/>
        </p:nvSpPr>
        <p:spPr>
          <a:xfrm>
            <a:off x="735574" y="4099172"/>
            <a:ext cx="10636274" cy="1822102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algn="l">
              <a:buFont typeface="Wingdings" pitchFamily="2" charset="2"/>
              <a:buChar char="q"/>
            </a:pPr>
            <a:r>
              <a:rPr lang="zh-CN" altLang="en-SG" sz="2600" kern="12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  <a:sym typeface="+mn-lt"/>
              </a:rPr>
              <a:t>梯度</a:t>
            </a:r>
            <a:r>
              <a:rPr lang="zh-CN" altLang="en-US" sz="2600" kern="12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  <a:sym typeface="+mn-lt"/>
              </a:rPr>
              <a:t>下降</a:t>
            </a:r>
            <a:endParaRPr lang="en-SG" altLang="zh-CN" sz="2600" kern="12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  <a:sym typeface="+mn-lt"/>
            </a:endParaRPr>
          </a:p>
          <a:p>
            <a:pPr algn="l">
              <a:buFont typeface="Wingdings" pitchFamily="2" charset="2"/>
              <a:buChar char="q"/>
            </a:pPr>
            <a:endParaRPr lang="en-SG" altLang="zh-CN" sz="2600" kern="12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  <a:sym typeface="+mn-lt"/>
            </a:endParaRPr>
          </a:p>
          <a:p>
            <a:pPr algn="l">
              <a:buFont typeface="Wingdings" pitchFamily="2" charset="2"/>
              <a:buChar char="q"/>
            </a:pPr>
            <a:r>
              <a:rPr lang="zh-CN" altLang="en-US" sz="2600" kern="12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  <a:sym typeface="+mn-lt"/>
              </a:rPr>
              <a:t>随机梯度下降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51047F-F3CD-4E5D-89FA-DC50C7A17D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9078" y="4099172"/>
            <a:ext cx="2814768" cy="8405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2DFD7C5-303A-085E-7728-952ACAFC66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3302" y="5193153"/>
            <a:ext cx="2934182" cy="840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496793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9F185-482D-20D1-CBFC-9E35BCC77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B4EC6655-809F-36A8-9B3A-43BEE7965F5F}"/>
              </a:ext>
            </a:extLst>
          </p:cNvPr>
          <p:cNvSpPr/>
          <p:nvPr/>
        </p:nvSpPr>
        <p:spPr>
          <a:xfrm>
            <a:off x="0" y="0"/>
            <a:ext cx="1819275" cy="1819275"/>
          </a:xfrm>
          <a:custGeom>
            <a:avLst/>
            <a:gdLst>
              <a:gd name="connsiteX0" fmla="*/ 0 w 3638550"/>
              <a:gd name="connsiteY0" fmla="*/ 1819275 h 3638550"/>
              <a:gd name="connsiteX1" fmla="*/ 1819275 w 3638550"/>
              <a:gd name="connsiteY1" fmla="*/ 0 h 3638550"/>
              <a:gd name="connsiteX2" fmla="*/ 3638550 w 3638550"/>
              <a:gd name="connsiteY2" fmla="*/ 1819275 h 3638550"/>
              <a:gd name="connsiteX3" fmla="*/ 1819275 w 3638550"/>
              <a:gd name="connsiteY3" fmla="*/ 3638550 h 3638550"/>
              <a:gd name="connsiteX4" fmla="*/ 0 w 3638550"/>
              <a:gd name="connsiteY4" fmla="*/ 1819275 h 3638550"/>
              <a:gd name="connsiteX0-1" fmla="*/ 1819275 w 3638550"/>
              <a:gd name="connsiteY0-2" fmla="*/ 0 h 3638550"/>
              <a:gd name="connsiteX1-3" fmla="*/ 3638550 w 3638550"/>
              <a:gd name="connsiteY1-4" fmla="*/ 1819275 h 3638550"/>
              <a:gd name="connsiteX2-5" fmla="*/ 1819275 w 3638550"/>
              <a:gd name="connsiteY2-6" fmla="*/ 3638550 h 3638550"/>
              <a:gd name="connsiteX3-7" fmla="*/ 0 w 3638550"/>
              <a:gd name="connsiteY3-8" fmla="*/ 1819275 h 3638550"/>
              <a:gd name="connsiteX4-9" fmla="*/ 1910715 w 3638550"/>
              <a:gd name="connsiteY4-10" fmla="*/ 91440 h 3638550"/>
              <a:gd name="connsiteX0-11" fmla="*/ 1819275 w 3638550"/>
              <a:gd name="connsiteY0-12" fmla="*/ 0 h 3638550"/>
              <a:gd name="connsiteX1-13" fmla="*/ 3638550 w 3638550"/>
              <a:gd name="connsiteY1-14" fmla="*/ 1819275 h 3638550"/>
              <a:gd name="connsiteX2-15" fmla="*/ 1819275 w 3638550"/>
              <a:gd name="connsiteY2-16" fmla="*/ 3638550 h 3638550"/>
              <a:gd name="connsiteX3-17" fmla="*/ 0 w 3638550"/>
              <a:gd name="connsiteY3-18" fmla="*/ 1819275 h 3638550"/>
              <a:gd name="connsiteX0-19" fmla="*/ 3638550 w 3638550"/>
              <a:gd name="connsiteY0-20" fmla="*/ 0 h 1819275"/>
              <a:gd name="connsiteX1-21" fmla="*/ 1819275 w 3638550"/>
              <a:gd name="connsiteY1-22" fmla="*/ 1819275 h 1819275"/>
              <a:gd name="connsiteX2-23" fmla="*/ 0 w 3638550"/>
              <a:gd name="connsiteY2-24" fmla="*/ 0 h 1819275"/>
              <a:gd name="connsiteX0-25" fmla="*/ 1819275 w 1819275"/>
              <a:gd name="connsiteY0-26" fmla="*/ 0 h 1819275"/>
              <a:gd name="connsiteX1-27" fmla="*/ 0 w 1819275"/>
              <a:gd name="connsiteY1-28" fmla="*/ 1819275 h 18192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819275" h="1819275">
                <a:moveTo>
                  <a:pt x="1819275" y="0"/>
                </a:moveTo>
                <a:cubicBezTo>
                  <a:pt x="1819275" y="1004758"/>
                  <a:pt x="1004758" y="1819275"/>
                  <a:pt x="0" y="1819275"/>
                </a:cubicBezTo>
              </a:path>
            </a:pathLst>
          </a:custGeom>
          <a:noFill/>
          <a:ln w="3810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42CCBF1E-D1C1-34C9-A95E-6076F6626606}"/>
              </a:ext>
            </a:extLst>
          </p:cNvPr>
          <p:cNvGrpSpPr/>
          <p:nvPr/>
        </p:nvGrpSpPr>
        <p:grpSpPr>
          <a:xfrm>
            <a:off x="1727455" y="1730451"/>
            <a:ext cx="5663945" cy="716782"/>
            <a:chOff x="1727455" y="2471291"/>
            <a:chExt cx="5663945" cy="716782"/>
          </a:xfrm>
        </p:grpSpPr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6F358FCA-470D-14C4-D9CD-9B2969658360}"/>
                </a:ext>
              </a:extLst>
            </p:cNvPr>
            <p:cNvSpPr txBox="1"/>
            <p:nvPr/>
          </p:nvSpPr>
          <p:spPr>
            <a:xfrm>
              <a:off x="2573268" y="2673753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概述</a:t>
              </a:r>
            </a:p>
          </p:txBody>
        </p:sp>
        <p:sp>
          <p:nvSpPr>
            <p:cNvPr id="63" name="椭圆 62">
              <a:extLst>
                <a:ext uri="{FF2B5EF4-FFF2-40B4-BE49-F238E27FC236}">
                  <a16:creationId xmlns:a16="http://schemas.microsoft.com/office/drawing/2014/main" id="{CE285337-87FD-B0C7-1137-BB99382B390A}"/>
                </a:ext>
              </a:extLst>
            </p:cNvPr>
            <p:cNvSpPr/>
            <p:nvPr/>
          </p:nvSpPr>
          <p:spPr>
            <a:xfrm>
              <a:off x="1727455" y="2471291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4CB90B3B-0B27-F764-7601-1C822C2166DE}"/>
              </a:ext>
            </a:extLst>
          </p:cNvPr>
          <p:cNvGrpSpPr/>
          <p:nvPr/>
        </p:nvGrpSpPr>
        <p:grpSpPr>
          <a:xfrm>
            <a:off x="7540339" y="0"/>
            <a:ext cx="4651661" cy="6858000"/>
            <a:chOff x="7540339" y="0"/>
            <a:chExt cx="4651661" cy="6858000"/>
          </a:xfrm>
        </p:grpSpPr>
        <p:sp>
          <p:nvSpPr>
            <p:cNvPr id="60" name="任意多边形: 形状 59">
              <a:extLst>
                <a:ext uri="{FF2B5EF4-FFF2-40B4-BE49-F238E27FC236}">
                  <a16:creationId xmlns:a16="http://schemas.microsoft.com/office/drawing/2014/main" id="{C5673B90-3277-BA23-5DB2-DB7E55E22A2D}"/>
                </a:ext>
              </a:extLst>
            </p:cNvPr>
            <p:cNvSpPr/>
            <p:nvPr/>
          </p:nvSpPr>
          <p:spPr>
            <a:xfrm>
              <a:off x="7779658" y="0"/>
              <a:ext cx="4412342" cy="6858000"/>
            </a:xfrm>
            <a:custGeom>
              <a:avLst/>
              <a:gdLst>
                <a:gd name="connsiteX0" fmla="*/ 1295690 w 4412342"/>
                <a:gd name="connsiteY0" fmla="*/ 0 h 6858000"/>
                <a:gd name="connsiteX1" fmla="*/ 4412342 w 4412342"/>
                <a:gd name="connsiteY1" fmla="*/ 0 h 6858000"/>
                <a:gd name="connsiteX2" fmla="*/ 4412342 w 4412342"/>
                <a:gd name="connsiteY2" fmla="*/ 1636729 h 6858000"/>
                <a:gd name="connsiteX3" fmla="*/ 4272563 w 4412342"/>
                <a:gd name="connsiteY3" fmla="*/ 1672670 h 6858000"/>
                <a:gd name="connsiteX4" fmla="*/ 3111228 w 4412342"/>
                <a:gd name="connsiteY4" fmla="*/ 3251199 h 6858000"/>
                <a:gd name="connsiteX5" fmla="*/ 4272563 w 4412342"/>
                <a:gd name="connsiteY5" fmla="*/ 4829728 h 6858000"/>
                <a:gd name="connsiteX6" fmla="*/ 4412342 w 4412342"/>
                <a:gd name="connsiteY6" fmla="*/ 4865669 h 6858000"/>
                <a:gd name="connsiteX7" fmla="*/ 4412342 w 4412342"/>
                <a:gd name="connsiteY7" fmla="*/ 6858000 h 6858000"/>
                <a:gd name="connsiteX8" fmla="*/ 1670654 w 4412342"/>
                <a:gd name="connsiteY8" fmla="*/ 6858000 h 6858000"/>
                <a:gd name="connsiteX9" fmla="*/ 1550198 w 4412342"/>
                <a:gd name="connsiteY9" fmla="*/ 6753659 h 6858000"/>
                <a:gd name="connsiteX10" fmla="*/ 0 w 4412342"/>
                <a:gd name="connsiteY10" fmla="*/ 3251200 h 6858000"/>
                <a:gd name="connsiteX11" fmla="*/ 1229199 w 4412342"/>
                <a:gd name="connsiteY11" fmla="*/ 6974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12342" h="6858000">
                  <a:moveTo>
                    <a:pt x="1295690" y="0"/>
                  </a:moveTo>
                  <a:lnTo>
                    <a:pt x="4412342" y="0"/>
                  </a:lnTo>
                  <a:lnTo>
                    <a:pt x="4412342" y="1636729"/>
                  </a:lnTo>
                  <a:lnTo>
                    <a:pt x="4272563" y="1672670"/>
                  </a:lnTo>
                  <a:cubicBezTo>
                    <a:pt x="3599745" y="1881938"/>
                    <a:pt x="3111228" y="2509519"/>
                    <a:pt x="3111228" y="3251199"/>
                  </a:cubicBezTo>
                  <a:cubicBezTo>
                    <a:pt x="3111228" y="3992879"/>
                    <a:pt x="3599745" y="4620460"/>
                    <a:pt x="4272563" y="4829728"/>
                  </a:cubicBezTo>
                  <a:lnTo>
                    <a:pt x="4412342" y="4865669"/>
                  </a:lnTo>
                  <a:lnTo>
                    <a:pt x="4412342" y="6858000"/>
                  </a:lnTo>
                  <a:lnTo>
                    <a:pt x="1670654" y="6858000"/>
                  </a:lnTo>
                  <a:lnTo>
                    <a:pt x="1550198" y="6753659"/>
                  </a:lnTo>
                  <a:cubicBezTo>
                    <a:pt x="597879" y="5888107"/>
                    <a:pt x="0" y="4639475"/>
                    <a:pt x="0" y="3251200"/>
                  </a:cubicBezTo>
                  <a:cubicBezTo>
                    <a:pt x="0" y="2026252"/>
                    <a:pt x="465477" y="910022"/>
                    <a:pt x="1229199" y="69741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EC72CE51-44E2-4A2F-072D-2BEC9F6D42A4}"/>
                </a:ext>
              </a:extLst>
            </p:cNvPr>
            <p:cNvSpPr/>
            <p:nvPr/>
          </p:nvSpPr>
          <p:spPr>
            <a:xfrm>
              <a:off x="7540339" y="3124369"/>
              <a:ext cx="3592287" cy="10156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r>
                <a:rPr kumimoji="1" lang="zh-CN" altLang="en-US" sz="6000" b="1" dirty="0">
                  <a:solidFill>
                    <a:schemeClr val="tx1"/>
                  </a:solidFill>
                  <a:latin typeface="Arial" panose="020B0604020202090204" pitchFamily="34" charset="0"/>
                  <a:ea typeface="微软雅黑" panose="020B0503020204020204" pitchFamily="34" charset="-122"/>
                  <a:sym typeface="Arial" panose="020B0604020202090204" pitchFamily="34" charset="0"/>
                </a:rPr>
                <a:t>目录</a:t>
              </a:r>
              <a:endParaRPr kumimoji="1" lang="en-US" altLang="zh-CN" sz="6000" b="1" dirty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  <a:sym typeface="Arial" panose="020B0604020202090204" pitchFamily="34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EF0F2F65-1943-6D27-7D40-0DF95EEE7E47}"/>
              </a:ext>
            </a:extLst>
          </p:cNvPr>
          <p:cNvGrpSpPr/>
          <p:nvPr/>
        </p:nvGrpSpPr>
        <p:grpSpPr>
          <a:xfrm>
            <a:off x="1727455" y="2843108"/>
            <a:ext cx="5661007" cy="716782"/>
            <a:chOff x="1727455" y="3483328"/>
            <a:chExt cx="5661007" cy="716782"/>
          </a:xfrm>
        </p:grpSpPr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B6EC6C05-4ED0-35F7-92BB-37A9C9EB2AE9}"/>
                </a:ext>
              </a:extLst>
            </p:cNvPr>
            <p:cNvSpPr txBox="1"/>
            <p:nvPr/>
          </p:nvSpPr>
          <p:spPr>
            <a:xfrm>
              <a:off x="2570330" y="3658299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节点嵌入</a:t>
              </a:r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76DADC25-1E9C-3924-15E4-F7A1D9FD1DE5}"/>
                </a:ext>
              </a:extLst>
            </p:cNvPr>
            <p:cNvSpPr/>
            <p:nvPr/>
          </p:nvSpPr>
          <p:spPr>
            <a:xfrm>
              <a:off x="1727455" y="3483328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7BDF2DD6-3302-F778-EAF1-856CAF37FF8F}"/>
              </a:ext>
            </a:extLst>
          </p:cNvPr>
          <p:cNvGrpSpPr/>
          <p:nvPr/>
        </p:nvGrpSpPr>
        <p:grpSpPr>
          <a:xfrm>
            <a:off x="1727455" y="3955765"/>
            <a:ext cx="4071766" cy="716782"/>
            <a:chOff x="1727455" y="4495365"/>
            <a:chExt cx="4071766" cy="716782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12505352-7F4D-5D74-55A5-E2F0D3F2E992}"/>
                </a:ext>
              </a:extLst>
            </p:cNvPr>
            <p:cNvSpPr txBox="1"/>
            <p:nvPr/>
          </p:nvSpPr>
          <p:spPr>
            <a:xfrm>
              <a:off x="2570331" y="4706973"/>
              <a:ext cx="32288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基于随机游走的节点嵌入</a:t>
              </a: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B1C5AF66-9CB1-7C79-B3BE-78125C41DE1B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03</a:t>
              </a:r>
            </a:p>
          </p:txBody>
        </p:sp>
      </p:grpSp>
      <p:grpSp>
        <p:nvGrpSpPr>
          <p:cNvPr id="2" name="组合 6">
            <a:extLst>
              <a:ext uri="{FF2B5EF4-FFF2-40B4-BE49-F238E27FC236}">
                <a16:creationId xmlns:a16="http://schemas.microsoft.com/office/drawing/2014/main" id="{3AE646DC-9721-2087-2D9A-BB7FE266145D}"/>
              </a:ext>
            </a:extLst>
          </p:cNvPr>
          <p:cNvGrpSpPr/>
          <p:nvPr/>
        </p:nvGrpSpPr>
        <p:grpSpPr>
          <a:xfrm>
            <a:off x="1819275" y="5068422"/>
            <a:ext cx="4071766" cy="716782"/>
            <a:chOff x="1727455" y="4495365"/>
            <a:chExt cx="4071766" cy="716782"/>
          </a:xfrm>
        </p:grpSpPr>
        <p:sp>
          <p:nvSpPr>
            <p:cNvPr id="3" name="文本框 50">
              <a:extLst>
                <a:ext uri="{FF2B5EF4-FFF2-40B4-BE49-F238E27FC236}">
                  <a16:creationId xmlns:a16="http://schemas.microsoft.com/office/drawing/2014/main" id="{C8917541-4304-EC72-9C07-C10B8AD5F23F}"/>
                </a:ext>
              </a:extLst>
            </p:cNvPr>
            <p:cNvSpPr txBox="1"/>
            <p:nvPr/>
          </p:nvSpPr>
          <p:spPr>
            <a:xfrm>
              <a:off x="2570331" y="4706973"/>
              <a:ext cx="32288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rgbClr val="C00000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图嵌入</a:t>
              </a:r>
            </a:p>
          </p:txBody>
        </p:sp>
        <p:sp>
          <p:nvSpPr>
            <p:cNvPr id="4" name="椭圆 52">
              <a:extLst>
                <a:ext uri="{FF2B5EF4-FFF2-40B4-BE49-F238E27FC236}">
                  <a16:creationId xmlns:a16="http://schemas.microsoft.com/office/drawing/2014/main" id="{F9386295-F4AD-9640-A64B-B6D736685BD2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04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968482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981EC-2140-66D4-888B-EED8C46AD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F9928729-F12E-9324-3452-50CC6F51018A}"/>
              </a:ext>
            </a:extLst>
          </p:cNvPr>
          <p:cNvSpPr txBox="1"/>
          <p:nvPr/>
        </p:nvSpPr>
        <p:spPr>
          <a:xfrm>
            <a:off x="350439" y="120418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图嵌入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33">
                <a:extLst>
                  <a:ext uri="{FF2B5EF4-FFF2-40B4-BE49-F238E27FC236}">
                    <a16:creationId xmlns:a16="http://schemas.microsoft.com/office/drawing/2014/main" id="{2E67F5AD-6444-ED09-64DB-22BD24C22CF4}"/>
                  </a:ext>
                </a:extLst>
              </p:cNvPr>
              <p:cNvSpPr txBox="1"/>
              <p:nvPr/>
            </p:nvSpPr>
            <p:spPr>
              <a:xfrm>
                <a:off x="777863" y="1267583"/>
                <a:ext cx="10748390" cy="130882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pPr algn="l">
                  <a:buFont typeface="Wingdings" pitchFamily="2" charset="2"/>
                  <a:buChar char="q"/>
                </a:pPr>
                <a:r>
                  <a:rPr lang="zh-CN" altLang="en-US" sz="2800" b="1" kern="1200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+mn-cs"/>
                    <a:sym typeface="+mn-lt"/>
                  </a:rPr>
                  <a:t>目标：</a:t>
                </a:r>
                <a:r>
                  <a:rPr lang="zh-CN" altLang="en-US" sz="2800" kern="12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+mn-cs"/>
                    <a:sym typeface="+mn-lt"/>
                  </a:rPr>
                  <a:t>希望对一个子图或整个图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r>
                  <a:rPr lang="zh-CN" altLang="en-US" sz="2800" kern="12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+mn-cs"/>
                    <a:sym typeface="+mn-lt"/>
                  </a:rPr>
                  <a:t>进行嵌入表示。</a:t>
                </a:r>
                <a:endParaRPr lang="en-SG" altLang="zh-CN" sz="2800" kern="12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  <a:sym typeface="+mn-lt"/>
                </a:endParaRPr>
              </a:p>
              <a:p>
                <a:pPr algn="l">
                  <a:buFont typeface="Wingdings" pitchFamily="2" charset="2"/>
                  <a:buChar char="q"/>
                </a:pPr>
                <a:r>
                  <a:rPr lang="zh-CN" altLang="en-US" sz="2800" kern="12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+mn-cs"/>
                    <a:sym typeface="+mn-lt"/>
                  </a:rPr>
                  <a:t>图嵌入记作：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800" b="1" i="1" smtClean="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</m:d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𝑮</m:t>
                        </m:r>
                      </m:sub>
                    </m:sSub>
                  </m:oMath>
                </a14:m>
                <a:endParaRPr lang="zh-CN" altLang="en-US" sz="2800" b="1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</p:txBody>
          </p:sp>
        </mc:Choice>
        <mc:Fallback xmlns="">
          <p:sp>
            <p:nvSpPr>
              <p:cNvPr id="5" name="文本框 33">
                <a:extLst>
                  <a:ext uri="{FF2B5EF4-FFF2-40B4-BE49-F238E27FC236}">
                    <a16:creationId xmlns:a16="http://schemas.microsoft.com/office/drawing/2014/main" id="{2E67F5AD-6444-ED09-64DB-22BD24C22C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863" y="1267583"/>
                <a:ext cx="10748390" cy="1308820"/>
              </a:xfrm>
              <a:prstGeom prst="rect">
                <a:avLst/>
              </a:prstGeom>
              <a:blipFill>
                <a:blip r:embed="rId3"/>
                <a:stretch>
                  <a:fillRect l="-1063" b="-11429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object 5">
            <a:extLst>
              <a:ext uri="{FF2B5EF4-FFF2-40B4-BE49-F238E27FC236}">
                <a16:creationId xmlns:a16="http://schemas.microsoft.com/office/drawing/2014/main" id="{B7BC653E-6CEF-E84D-D1E9-CF4F8C9DADDD}"/>
              </a:ext>
            </a:extLst>
          </p:cNvPr>
          <p:cNvGrpSpPr/>
          <p:nvPr/>
        </p:nvGrpSpPr>
        <p:grpSpPr>
          <a:xfrm>
            <a:off x="2162988" y="2354179"/>
            <a:ext cx="7996643" cy="2224525"/>
            <a:chOff x="536437" y="2209800"/>
            <a:chExt cx="7996643" cy="2224525"/>
          </a:xfrm>
        </p:grpSpPr>
        <p:pic>
          <p:nvPicPr>
            <p:cNvPr id="8" name="object 6">
              <a:extLst>
                <a:ext uri="{FF2B5EF4-FFF2-40B4-BE49-F238E27FC236}">
                  <a16:creationId xmlns:a16="http://schemas.microsoft.com/office/drawing/2014/main" id="{9FB06380-3BF1-9DE2-0D38-338786699004}"/>
                </a:ext>
              </a:extLst>
            </p:cNvPr>
            <p:cNvPicPr/>
            <p:nvPr/>
          </p:nvPicPr>
          <p:blipFill>
            <a:blip r:embed="rId4" cstate="print"/>
            <a:srcRect b="14058"/>
            <a:stretch/>
          </p:blipFill>
          <p:spPr>
            <a:xfrm>
              <a:off x="1066798" y="2209800"/>
              <a:ext cx="7466282" cy="2224525"/>
            </a:xfrm>
            <a:prstGeom prst="rect">
              <a:avLst/>
            </a:prstGeom>
          </p:spPr>
        </p:pic>
        <p:sp>
          <p:nvSpPr>
            <p:cNvPr id="9" name="object 7">
              <a:extLst>
                <a:ext uri="{FF2B5EF4-FFF2-40B4-BE49-F238E27FC236}">
                  <a16:creationId xmlns:a16="http://schemas.microsoft.com/office/drawing/2014/main" id="{36784733-13E6-2AED-BA1D-7526378B25D0}"/>
                </a:ext>
              </a:extLst>
            </p:cNvPr>
            <p:cNvSpPr/>
            <p:nvPr/>
          </p:nvSpPr>
          <p:spPr>
            <a:xfrm>
              <a:off x="536437" y="2569965"/>
              <a:ext cx="3413760" cy="1864360"/>
            </a:xfrm>
            <a:custGeom>
              <a:avLst/>
              <a:gdLst/>
              <a:ahLst/>
              <a:cxnLst/>
              <a:rect l="l" t="t" r="r" b="b"/>
              <a:pathLst>
                <a:path w="3413760" h="1864360">
                  <a:moveTo>
                    <a:pt x="3033" y="1123334"/>
                  </a:moveTo>
                  <a:lnTo>
                    <a:pt x="436" y="1090500"/>
                  </a:lnTo>
                  <a:lnTo>
                    <a:pt x="0" y="1057717"/>
                  </a:lnTo>
                  <a:lnTo>
                    <a:pt x="1688" y="1025008"/>
                  </a:lnTo>
                  <a:lnTo>
                    <a:pt x="11307" y="959907"/>
                  </a:lnTo>
                  <a:lnTo>
                    <a:pt x="29022" y="895384"/>
                  </a:lnTo>
                  <a:lnTo>
                    <a:pt x="54561" y="831624"/>
                  </a:lnTo>
                  <a:lnTo>
                    <a:pt x="87655" y="768816"/>
                  </a:lnTo>
                  <a:lnTo>
                    <a:pt x="128031" y="707145"/>
                  </a:lnTo>
                  <a:lnTo>
                    <a:pt x="175420" y="646798"/>
                  </a:lnTo>
                  <a:lnTo>
                    <a:pt x="201659" y="617179"/>
                  </a:lnTo>
                  <a:lnTo>
                    <a:pt x="229549" y="587962"/>
                  </a:lnTo>
                  <a:lnTo>
                    <a:pt x="259057" y="559168"/>
                  </a:lnTo>
                  <a:lnTo>
                    <a:pt x="290149" y="530823"/>
                  </a:lnTo>
                  <a:lnTo>
                    <a:pt x="322790" y="502949"/>
                  </a:lnTo>
                  <a:lnTo>
                    <a:pt x="356947" y="475569"/>
                  </a:lnTo>
                  <a:lnTo>
                    <a:pt x="392586" y="448707"/>
                  </a:lnTo>
                  <a:lnTo>
                    <a:pt x="429674" y="422385"/>
                  </a:lnTo>
                  <a:lnTo>
                    <a:pt x="468175" y="396629"/>
                  </a:lnTo>
                  <a:lnTo>
                    <a:pt x="508057" y="371460"/>
                  </a:lnTo>
                  <a:lnTo>
                    <a:pt x="549286" y="346902"/>
                  </a:lnTo>
                  <a:lnTo>
                    <a:pt x="591827" y="322979"/>
                  </a:lnTo>
                  <a:lnTo>
                    <a:pt x="635647" y="299713"/>
                  </a:lnTo>
                  <a:lnTo>
                    <a:pt x="680712" y="277129"/>
                  </a:lnTo>
                  <a:lnTo>
                    <a:pt x="726987" y="255248"/>
                  </a:lnTo>
                  <a:lnTo>
                    <a:pt x="774440" y="234096"/>
                  </a:lnTo>
                  <a:lnTo>
                    <a:pt x="823036" y="213695"/>
                  </a:lnTo>
                  <a:lnTo>
                    <a:pt x="872742" y="194068"/>
                  </a:lnTo>
                  <a:lnTo>
                    <a:pt x="923523" y="175239"/>
                  </a:lnTo>
                  <a:lnTo>
                    <a:pt x="975346" y="157232"/>
                  </a:lnTo>
                  <a:lnTo>
                    <a:pt x="1028177" y="140068"/>
                  </a:lnTo>
                  <a:lnTo>
                    <a:pt x="1081981" y="123773"/>
                  </a:lnTo>
                  <a:lnTo>
                    <a:pt x="1136725" y="108368"/>
                  </a:lnTo>
                  <a:lnTo>
                    <a:pt x="1192376" y="93879"/>
                  </a:lnTo>
                  <a:lnTo>
                    <a:pt x="1248899" y="80327"/>
                  </a:lnTo>
                  <a:lnTo>
                    <a:pt x="1306260" y="67736"/>
                  </a:lnTo>
                  <a:lnTo>
                    <a:pt x="1364426" y="56129"/>
                  </a:lnTo>
                  <a:lnTo>
                    <a:pt x="1423363" y="45531"/>
                  </a:lnTo>
                  <a:lnTo>
                    <a:pt x="1483036" y="35963"/>
                  </a:lnTo>
                  <a:lnTo>
                    <a:pt x="1543412" y="27451"/>
                  </a:lnTo>
                  <a:lnTo>
                    <a:pt x="1604457" y="20016"/>
                  </a:lnTo>
                  <a:lnTo>
                    <a:pt x="1665632" y="13732"/>
                  </a:lnTo>
                  <a:lnTo>
                    <a:pt x="1726393" y="8648"/>
                  </a:lnTo>
                  <a:lnTo>
                    <a:pt x="1786702" y="4748"/>
                  </a:lnTo>
                  <a:lnTo>
                    <a:pt x="1846522" y="2016"/>
                  </a:lnTo>
                  <a:lnTo>
                    <a:pt x="1905813" y="439"/>
                  </a:lnTo>
                  <a:lnTo>
                    <a:pt x="1964539" y="0"/>
                  </a:lnTo>
                  <a:lnTo>
                    <a:pt x="2022659" y="683"/>
                  </a:lnTo>
                  <a:lnTo>
                    <a:pt x="2080137" y="2475"/>
                  </a:lnTo>
                  <a:lnTo>
                    <a:pt x="2136935" y="5359"/>
                  </a:lnTo>
                  <a:lnTo>
                    <a:pt x="2193013" y="9321"/>
                  </a:lnTo>
                  <a:lnTo>
                    <a:pt x="2248334" y="14345"/>
                  </a:lnTo>
                  <a:lnTo>
                    <a:pt x="2302859" y="20416"/>
                  </a:lnTo>
                  <a:lnTo>
                    <a:pt x="2356551" y="27518"/>
                  </a:lnTo>
                  <a:lnTo>
                    <a:pt x="2409371" y="35637"/>
                  </a:lnTo>
                  <a:lnTo>
                    <a:pt x="2461281" y="44757"/>
                  </a:lnTo>
                  <a:lnTo>
                    <a:pt x="2512242" y="54862"/>
                  </a:lnTo>
                  <a:lnTo>
                    <a:pt x="2562217" y="65939"/>
                  </a:lnTo>
                  <a:lnTo>
                    <a:pt x="2611168" y="77970"/>
                  </a:lnTo>
                  <a:lnTo>
                    <a:pt x="2659055" y="90942"/>
                  </a:lnTo>
                  <a:lnTo>
                    <a:pt x="2705841" y="104839"/>
                  </a:lnTo>
                  <a:lnTo>
                    <a:pt x="2751488" y="119646"/>
                  </a:lnTo>
                  <a:lnTo>
                    <a:pt x="2795958" y="135347"/>
                  </a:lnTo>
                  <a:lnTo>
                    <a:pt x="2839211" y="151927"/>
                  </a:lnTo>
                  <a:lnTo>
                    <a:pt x="2881211" y="169371"/>
                  </a:lnTo>
                  <a:lnTo>
                    <a:pt x="2921919" y="187663"/>
                  </a:lnTo>
                  <a:lnTo>
                    <a:pt x="2961296" y="206789"/>
                  </a:lnTo>
                  <a:lnTo>
                    <a:pt x="2999305" y="226733"/>
                  </a:lnTo>
                  <a:lnTo>
                    <a:pt x="3035907" y="247481"/>
                  </a:lnTo>
                  <a:lnTo>
                    <a:pt x="3071064" y="269015"/>
                  </a:lnTo>
                  <a:lnTo>
                    <a:pt x="3104737" y="291323"/>
                  </a:lnTo>
                  <a:lnTo>
                    <a:pt x="3136890" y="314387"/>
                  </a:lnTo>
                  <a:lnTo>
                    <a:pt x="3167483" y="338193"/>
                  </a:lnTo>
                  <a:lnTo>
                    <a:pt x="3223837" y="387971"/>
                  </a:lnTo>
                  <a:lnTo>
                    <a:pt x="3273495" y="440533"/>
                  </a:lnTo>
                  <a:lnTo>
                    <a:pt x="3316150" y="495758"/>
                  </a:lnTo>
                  <a:lnTo>
                    <a:pt x="3351497" y="553524"/>
                  </a:lnTo>
                  <a:lnTo>
                    <a:pt x="3379230" y="613709"/>
                  </a:lnTo>
                  <a:lnTo>
                    <a:pt x="3399045" y="676191"/>
                  </a:lnTo>
                  <a:lnTo>
                    <a:pt x="3410634" y="740847"/>
                  </a:lnTo>
                  <a:lnTo>
                    <a:pt x="3413667" y="806464"/>
                  </a:lnTo>
                  <a:lnTo>
                    <a:pt x="3411978" y="839172"/>
                  </a:lnTo>
                  <a:lnTo>
                    <a:pt x="3402360" y="904273"/>
                  </a:lnTo>
                  <a:lnTo>
                    <a:pt x="3384645" y="968797"/>
                  </a:lnTo>
                  <a:lnTo>
                    <a:pt x="3359105" y="1032556"/>
                  </a:lnTo>
                  <a:lnTo>
                    <a:pt x="3326012" y="1095365"/>
                  </a:lnTo>
                  <a:lnTo>
                    <a:pt x="3285635" y="1157036"/>
                  </a:lnTo>
                  <a:lnTo>
                    <a:pt x="3238247" y="1217383"/>
                  </a:lnTo>
                  <a:lnTo>
                    <a:pt x="3212008" y="1247002"/>
                  </a:lnTo>
                  <a:lnTo>
                    <a:pt x="3184117" y="1276219"/>
                  </a:lnTo>
                  <a:lnTo>
                    <a:pt x="3154609" y="1305012"/>
                  </a:lnTo>
                  <a:lnTo>
                    <a:pt x="3123518" y="1333358"/>
                  </a:lnTo>
                  <a:lnTo>
                    <a:pt x="3090877" y="1361232"/>
                  </a:lnTo>
                  <a:lnTo>
                    <a:pt x="3056719" y="1388612"/>
                  </a:lnTo>
                  <a:lnTo>
                    <a:pt x="3021080" y="1415474"/>
                  </a:lnTo>
                  <a:lnTo>
                    <a:pt x="2983993" y="1441795"/>
                  </a:lnTo>
                  <a:lnTo>
                    <a:pt x="2945491" y="1467552"/>
                  </a:lnTo>
                  <a:lnTo>
                    <a:pt x="2905609" y="1492721"/>
                  </a:lnTo>
                  <a:lnTo>
                    <a:pt x="2864381" y="1517279"/>
                  </a:lnTo>
                  <a:lnTo>
                    <a:pt x="2821840" y="1541202"/>
                  </a:lnTo>
                  <a:lnTo>
                    <a:pt x="2778020" y="1564468"/>
                  </a:lnTo>
                  <a:lnTo>
                    <a:pt x="2732955" y="1587052"/>
                  </a:lnTo>
                  <a:lnTo>
                    <a:pt x="2686679" y="1608932"/>
                  </a:lnTo>
                  <a:lnTo>
                    <a:pt x="2639226" y="1630085"/>
                  </a:lnTo>
                  <a:lnTo>
                    <a:pt x="2590630" y="1650486"/>
                  </a:lnTo>
                  <a:lnTo>
                    <a:pt x="2540924" y="1670112"/>
                  </a:lnTo>
                  <a:lnTo>
                    <a:pt x="2490143" y="1688941"/>
                  </a:lnTo>
                  <a:lnTo>
                    <a:pt x="2438320" y="1706949"/>
                  </a:lnTo>
                  <a:lnTo>
                    <a:pt x="2385490" y="1724112"/>
                  </a:lnTo>
                  <a:lnTo>
                    <a:pt x="2331686" y="1740408"/>
                  </a:lnTo>
                  <a:lnTo>
                    <a:pt x="2276941" y="1755812"/>
                  </a:lnTo>
                  <a:lnTo>
                    <a:pt x="2221290" y="1770302"/>
                  </a:lnTo>
                  <a:lnTo>
                    <a:pt x="2164768" y="1783854"/>
                  </a:lnTo>
                  <a:lnTo>
                    <a:pt x="2107406" y="1796445"/>
                  </a:lnTo>
                  <a:lnTo>
                    <a:pt x="2049240" y="1808051"/>
                  </a:lnTo>
                  <a:lnTo>
                    <a:pt x="1990304" y="1818650"/>
                  </a:lnTo>
                  <a:lnTo>
                    <a:pt x="1930631" y="1828217"/>
                  </a:lnTo>
                  <a:lnTo>
                    <a:pt x="1870254" y="1836730"/>
                  </a:lnTo>
                  <a:lnTo>
                    <a:pt x="1809209" y="1844165"/>
                  </a:lnTo>
                  <a:lnTo>
                    <a:pt x="1748035" y="1850449"/>
                  </a:lnTo>
                  <a:lnTo>
                    <a:pt x="1687274" y="1855533"/>
                  </a:lnTo>
                  <a:lnTo>
                    <a:pt x="1626964" y="1859433"/>
                  </a:lnTo>
                  <a:lnTo>
                    <a:pt x="1567145" y="1862164"/>
                  </a:lnTo>
                  <a:lnTo>
                    <a:pt x="1507853" y="1863742"/>
                  </a:lnTo>
                  <a:lnTo>
                    <a:pt x="1449128" y="1864181"/>
                  </a:lnTo>
                  <a:lnTo>
                    <a:pt x="1391007" y="1863497"/>
                  </a:lnTo>
                  <a:lnTo>
                    <a:pt x="1333529" y="1861706"/>
                  </a:lnTo>
                  <a:lnTo>
                    <a:pt x="1276732" y="1858821"/>
                  </a:lnTo>
                  <a:lnTo>
                    <a:pt x="1220654" y="1854860"/>
                  </a:lnTo>
                  <a:lnTo>
                    <a:pt x="1165333" y="1849836"/>
                  </a:lnTo>
                  <a:lnTo>
                    <a:pt x="1110807" y="1843765"/>
                  </a:lnTo>
                  <a:lnTo>
                    <a:pt x="1057115" y="1836663"/>
                  </a:lnTo>
                  <a:lnTo>
                    <a:pt x="1004295" y="1828544"/>
                  </a:lnTo>
                  <a:lnTo>
                    <a:pt x="952386" y="1819424"/>
                  </a:lnTo>
                  <a:lnTo>
                    <a:pt x="901424" y="1809318"/>
                  </a:lnTo>
                  <a:lnTo>
                    <a:pt x="851449" y="1798242"/>
                  </a:lnTo>
                  <a:lnTo>
                    <a:pt x="802499" y="1786210"/>
                  </a:lnTo>
                  <a:lnTo>
                    <a:pt x="754611" y="1773238"/>
                  </a:lnTo>
                  <a:lnTo>
                    <a:pt x="707825" y="1759342"/>
                  </a:lnTo>
                  <a:lnTo>
                    <a:pt x="662178" y="1744535"/>
                  </a:lnTo>
                  <a:lnTo>
                    <a:pt x="617709" y="1728834"/>
                  </a:lnTo>
                  <a:lnTo>
                    <a:pt x="574455" y="1712254"/>
                  </a:lnTo>
                  <a:lnTo>
                    <a:pt x="532455" y="1694810"/>
                  </a:lnTo>
                  <a:lnTo>
                    <a:pt x="491748" y="1676518"/>
                  </a:lnTo>
                  <a:lnTo>
                    <a:pt x="452371" y="1657392"/>
                  </a:lnTo>
                  <a:lnTo>
                    <a:pt x="414362" y="1637447"/>
                  </a:lnTo>
                  <a:lnTo>
                    <a:pt x="377760" y="1616700"/>
                  </a:lnTo>
                  <a:lnTo>
                    <a:pt x="342603" y="1595165"/>
                  </a:lnTo>
                  <a:lnTo>
                    <a:pt x="308929" y="1572858"/>
                  </a:lnTo>
                  <a:lnTo>
                    <a:pt x="276777" y="1549794"/>
                  </a:lnTo>
                  <a:lnTo>
                    <a:pt x="246184" y="1525987"/>
                  </a:lnTo>
                  <a:lnTo>
                    <a:pt x="189829" y="1476210"/>
                  </a:lnTo>
                  <a:lnTo>
                    <a:pt x="140172" y="1423648"/>
                  </a:lnTo>
                  <a:lnTo>
                    <a:pt x="97517" y="1368422"/>
                  </a:lnTo>
                  <a:lnTo>
                    <a:pt x="62170" y="1310657"/>
                  </a:lnTo>
                  <a:lnTo>
                    <a:pt x="34436" y="1250472"/>
                  </a:lnTo>
                  <a:lnTo>
                    <a:pt x="14622" y="1187990"/>
                  </a:lnTo>
                  <a:lnTo>
                    <a:pt x="3033" y="1123334"/>
                  </a:lnTo>
                  <a:close/>
                </a:path>
              </a:pathLst>
            </a:custGeom>
            <a:ln w="38099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>
            <a:extLst>
              <a:ext uri="{FF2B5EF4-FFF2-40B4-BE49-F238E27FC236}">
                <a16:creationId xmlns:a16="http://schemas.microsoft.com/office/drawing/2014/main" id="{BCE267B9-D48F-EBCC-0701-ABA7E0E0042C}"/>
              </a:ext>
            </a:extLst>
          </p:cNvPr>
          <p:cNvSpPr txBox="1"/>
          <p:nvPr/>
        </p:nvSpPr>
        <p:spPr>
          <a:xfrm>
            <a:off x="3212481" y="4716645"/>
            <a:ext cx="113093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800" spc="-1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图</a:t>
            </a:r>
            <a:endParaRPr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41931AD7-31D1-0016-3FBE-DFF0B1C07EEA}"/>
              </a:ext>
            </a:extLst>
          </p:cNvPr>
          <p:cNvSpPr txBox="1"/>
          <p:nvPr/>
        </p:nvSpPr>
        <p:spPr>
          <a:xfrm>
            <a:off x="7332940" y="4716645"/>
            <a:ext cx="220173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800" spc="-1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嵌入空间</a:t>
            </a:r>
            <a:endParaRPr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14" name="文本框 33">
            <a:extLst>
              <a:ext uri="{FF2B5EF4-FFF2-40B4-BE49-F238E27FC236}">
                <a16:creationId xmlns:a16="http://schemas.microsoft.com/office/drawing/2014/main" id="{63B3DA18-8FB8-AF37-ADA1-B740ECAC79EF}"/>
              </a:ext>
            </a:extLst>
          </p:cNvPr>
          <p:cNvSpPr txBox="1"/>
          <p:nvPr/>
        </p:nvSpPr>
        <p:spPr>
          <a:xfrm>
            <a:off x="777863" y="5010320"/>
            <a:ext cx="10748390" cy="156966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algn="l">
              <a:buFont typeface="Wingdings" pitchFamily="2" charset="2"/>
              <a:buChar char="q"/>
            </a:pPr>
            <a:r>
              <a:rPr lang="zh-CN" altLang="en-US" sz="2800" kern="1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  <a:sym typeface="+mn-lt"/>
              </a:rPr>
              <a:t>任务：</a:t>
            </a:r>
          </a:p>
          <a:p>
            <a:pPr lvl="1">
              <a:buFont typeface="Wingdings" pitchFamily="2" charset="2"/>
              <a:buChar char="q"/>
            </a:pPr>
            <a:r>
              <a:rPr lang="zh-CN" altLang="en-US" sz="2600" kern="1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  <a:sym typeface="+mn-lt"/>
              </a:rPr>
              <a:t>分类有毒与无毒分子</a:t>
            </a:r>
          </a:p>
          <a:p>
            <a:pPr lvl="1">
              <a:buFont typeface="Wingdings" pitchFamily="2" charset="2"/>
              <a:buChar char="q"/>
            </a:pPr>
            <a:r>
              <a:rPr lang="zh-CN" altLang="en-US" sz="2600" kern="1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  <a:sym typeface="+mn-lt"/>
              </a:rPr>
              <a:t>识别异常图结构</a:t>
            </a:r>
          </a:p>
        </p:txBody>
      </p:sp>
    </p:spTree>
    <p:extLst>
      <p:ext uri="{BB962C8B-B14F-4D97-AF65-F5344CB8AC3E}">
        <p14:creationId xmlns:p14="http://schemas.microsoft.com/office/powerpoint/2010/main" val="466731176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A765A-997D-055B-ED48-C23006C99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4E133C4E-E0D8-08EE-2B32-868F16848144}"/>
              </a:ext>
            </a:extLst>
          </p:cNvPr>
          <p:cNvSpPr txBox="1"/>
          <p:nvPr/>
        </p:nvSpPr>
        <p:spPr>
          <a:xfrm>
            <a:off x="350439" y="120418"/>
            <a:ext cx="22012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图嵌入方法</a:t>
            </a:r>
            <a:r>
              <a:rPr lang="en-US" altLang="zh-CN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1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33">
                <a:extLst>
                  <a:ext uri="{FF2B5EF4-FFF2-40B4-BE49-F238E27FC236}">
                    <a16:creationId xmlns:a16="http://schemas.microsoft.com/office/drawing/2014/main" id="{DB6FC693-6F61-BB7F-8098-A1B97ACE5FEC}"/>
                  </a:ext>
                </a:extLst>
              </p:cNvPr>
              <p:cNvSpPr txBox="1"/>
              <p:nvPr/>
            </p:nvSpPr>
            <p:spPr>
              <a:xfrm>
                <a:off x="777863" y="1267583"/>
                <a:ext cx="10748390" cy="1955151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pPr algn="l">
                  <a:buFont typeface="Wingdings" pitchFamily="2" charset="2"/>
                  <a:buChar char="q"/>
                </a:pPr>
                <a:r>
                  <a:rPr lang="zh-CN" altLang="en-SG" sz="2800" b="1" kern="1200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+mn-cs"/>
                    <a:sym typeface="+mn-lt"/>
                  </a:rPr>
                  <a:t>简单</a:t>
                </a:r>
                <a:r>
                  <a:rPr lang="zh-CN" altLang="en-US" sz="2800" b="1" kern="1200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+mn-cs"/>
                    <a:sym typeface="+mn-lt"/>
                  </a:rPr>
                  <a:t>有效的方法：</a:t>
                </a:r>
                <a:r>
                  <a:rPr lang="zh-CN" altLang="en-US" sz="2800" kern="12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+mn-cs"/>
                    <a:sym typeface="+mn-lt"/>
                  </a:rPr>
                  <a:t>。</a:t>
                </a:r>
                <a:endParaRPr lang="en-SG" altLang="zh-CN" sz="2800" kern="12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  <a:sym typeface="+mn-lt"/>
                </a:endParaRPr>
              </a:p>
              <a:p>
                <a:pPr lvl="1">
                  <a:lnSpc>
                    <a:spcPct val="150000"/>
                  </a:lnSpc>
                  <a:buFont typeface="Wingdings" pitchFamily="2" charset="2"/>
                  <a:buChar char="q"/>
                </a:pPr>
                <a:r>
                  <a:rPr lang="zh-CN" altLang="en-US" sz="2800" kern="12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+mn-cs"/>
                    <a:sym typeface="+mn-lt"/>
                  </a:rPr>
                  <a:t>在（子）图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r>
                  <a:rPr lang="zh-CN" altLang="en-US" sz="2800" kern="12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+mn-cs"/>
                    <a:sym typeface="+mn-lt"/>
                  </a:rPr>
                  <a:t>上运行标准的节点嵌入方法</a:t>
                </a:r>
                <a:endParaRPr lang="en-SG" altLang="zh-CN" sz="2800" kern="12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  <a:sym typeface="+mn-lt"/>
                </a:endParaRPr>
              </a:p>
              <a:p>
                <a:pPr lvl="1">
                  <a:lnSpc>
                    <a:spcPct val="150000"/>
                  </a:lnSpc>
                  <a:buFont typeface="Wingdings" pitchFamily="2" charset="2"/>
                  <a:buChar char="q"/>
                </a:pPr>
                <a:r>
                  <a:rPr lang="zh-CN" altLang="en-US" sz="2800" kern="12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+mn-cs"/>
                    <a:sym typeface="+mn-lt"/>
                  </a:rPr>
                  <a:t>然后对图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r>
                  <a:rPr lang="zh-CN" altLang="en-US" sz="2800" kern="12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+mn-cs"/>
                    <a:sym typeface="+mn-lt"/>
                  </a:rPr>
                  <a:t>中的节点嵌入进行求和（或求平均）</a:t>
                </a:r>
                <a:endParaRPr lang="zh-CN" altLang="en-US" sz="2800" b="1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</p:txBody>
          </p:sp>
        </mc:Choice>
        <mc:Fallback xmlns="">
          <p:sp>
            <p:nvSpPr>
              <p:cNvPr id="5" name="文本框 33">
                <a:extLst>
                  <a:ext uri="{FF2B5EF4-FFF2-40B4-BE49-F238E27FC236}">
                    <a16:creationId xmlns:a16="http://schemas.microsoft.com/office/drawing/2014/main" id="{DB6FC693-6F61-BB7F-8098-A1B97ACE5F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863" y="1267583"/>
                <a:ext cx="10748390" cy="1955151"/>
              </a:xfrm>
              <a:prstGeom prst="rect">
                <a:avLst/>
              </a:prstGeom>
              <a:blipFill>
                <a:blip r:embed="rId3"/>
                <a:stretch>
                  <a:fillRect l="-1063" b="-8387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EFA09497-291C-26E4-D54E-9A4B2D9A3A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4250" y="3635267"/>
            <a:ext cx="2603500" cy="146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551228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2A6F1-0852-F76A-5572-E3478D076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3050EA8E-96A4-3D07-D7C0-D55F701A347C}"/>
              </a:ext>
            </a:extLst>
          </p:cNvPr>
          <p:cNvSpPr txBox="1"/>
          <p:nvPr/>
        </p:nvSpPr>
        <p:spPr>
          <a:xfrm>
            <a:off x="350439" y="120418"/>
            <a:ext cx="22012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图嵌入方法</a:t>
            </a:r>
            <a:r>
              <a:rPr lang="en-US" altLang="zh-CN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2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33">
            <a:extLst>
              <a:ext uri="{FF2B5EF4-FFF2-40B4-BE49-F238E27FC236}">
                <a16:creationId xmlns:a16="http://schemas.microsoft.com/office/drawing/2014/main" id="{7E843153-687D-17F9-7223-542E368ABDBE}"/>
              </a:ext>
            </a:extLst>
          </p:cNvPr>
          <p:cNvSpPr txBox="1"/>
          <p:nvPr/>
        </p:nvSpPr>
        <p:spPr>
          <a:xfrm>
            <a:off x="777863" y="1267583"/>
            <a:ext cx="10748390" cy="13088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algn="l">
              <a:buFont typeface="Wingdings" pitchFamily="2" charset="2"/>
              <a:buChar char="q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引入一个“虚拟节点”来表示（子）图，并运行标准的节点嵌入方法</a:t>
            </a:r>
            <a:endParaRPr lang="zh-CN" altLang="en-US" sz="28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pic>
        <p:nvPicPr>
          <p:cNvPr id="3" name="object 5">
            <a:extLst>
              <a:ext uri="{FF2B5EF4-FFF2-40B4-BE49-F238E27FC236}">
                <a16:creationId xmlns:a16="http://schemas.microsoft.com/office/drawing/2014/main" id="{FA8034A3-7EE1-E8AF-B7E6-1D52139C9930}"/>
              </a:ext>
            </a:extLst>
          </p:cNvPr>
          <p:cNvPicPr/>
          <p:nvPr/>
        </p:nvPicPr>
        <p:blipFill>
          <a:blip r:embed="rId3" cstate="print"/>
          <a:srcRect b="13063"/>
          <a:stretch/>
        </p:blipFill>
        <p:spPr>
          <a:xfrm>
            <a:off x="1768679" y="2976171"/>
            <a:ext cx="8654641" cy="2610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361195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0BAF8-40A7-5E7D-CD9D-20D58A6B8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CC4D016F-8A08-88EE-FCEB-33282E00582E}"/>
              </a:ext>
            </a:extLst>
          </p:cNvPr>
          <p:cNvSpPr txBox="1"/>
          <p:nvPr/>
        </p:nvSpPr>
        <p:spPr>
          <a:xfrm>
            <a:off x="350439" y="120418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SG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如何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使用嵌入？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33">
                <a:extLst>
                  <a:ext uri="{FF2B5EF4-FFF2-40B4-BE49-F238E27FC236}">
                    <a16:creationId xmlns:a16="http://schemas.microsoft.com/office/drawing/2014/main" id="{9DCCB770-4403-5510-78C2-D15EB9C321FA}"/>
                  </a:ext>
                </a:extLst>
              </p:cNvPr>
              <p:cNvSpPr txBox="1"/>
              <p:nvPr/>
            </p:nvSpPr>
            <p:spPr>
              <a:xfrm>
                <a:off x="721805" y="858509"/>
                <a:ext cx="10748390" cy="5833135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pPr algn="l">
                  <a:buFont typeface="Wingdings" pitchFamily="2" charset="2"/>
                  <a:buChar char="q"/>
                </a:pPr>
                <a:r>
                  <a:rPr lang="zh-CN" altLang="en-US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节点分类</a:t>
                </a:r>
                <a:r>
                  <a:rPr lang="zh-CN" altLang="en-US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：根据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sub>
                    </m:sSub>
                  </m:oMath>
                </a14:m>
                <a:r>
                  <a:rPr lang="zh-CN" altLang="en-US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预测节点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𝒗</m:t>
                    </m:r>
                  </m:oMath>
                </a14:m>
                <a:r>
                  <a:rPr lang="zh-CN" altLang="en-US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的标签</a:t>
                </a:r>
              </a:p>
              <a:p>
                <a:pPr algn="l">
                  <a:buFont typeface="Wingdings" pitchFamily="2" charset="2"/>
                  <a:buChar char="q"/>
                </a:pPr>
                <a:r>
                  <a:rPr lang="zh-CN" altLang="en-US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链接预测</a:t>
                </a:r>
                <a:r>
                  <a:rPr lang="zh-CN" altLang="en-US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：根据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sub>
                    </m:sSub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𝒖</m:t>
                        </m:r>
                      </m:sub>
                    </m:sSub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预测是否存在边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𝒗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𝒖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SG" altLang="zh-CN" sz="2800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lvl="1">
                  <a:lnSpc>
                    <a:spcPct val="150000"/>
                  </a:lnSpc>
                  <a:buFont typeface="Wingdings" pitchFamily="2" charset="2"/>
                  <a:buChar char="q"/>
                </a:pPr>
                <a:r>
                  <a:rPr lang="zh-CN" altLang="en-US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在进行节点对建模时，可以对嵌入进行如下操作：</a:t>
                </a:r>
              </a:p>
              <a:p>
                <a:pPr lvl="1">
                  <a:lnSpc>
                    <a:spcPct val="150000"/>
                  </a:lnSpc>
                  <a:buFont typeface="Wingdings" pitchFamily="2" charset="2"/>
                  <a:buChar char="q"/>
                </a:pPr>
                <a:r>
                  <a:rPr lang="zh-CN" altLang="en-US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拼接：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𝒇</m:t>
                    </m:r>
                    <m:sSub>
                      <m:sSubPr>
                        <m:ctrlP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sub>
                    </m:sSub>
                    <m:r>
                      <a:rPr lang="en-US" altLang="zh-CN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𝒖</m:t>
                        </m:r>
                      </m:sub>
                    </m:sSub>
                    <m:r>
                      <a:rPr lang="en-US" altLang="zh-CN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𝒈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[</m:t>
                        </m:r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sub>
                    </m:sSub>
                    <m:r>
                      <a:rPr lang="en-US" altLang="zh-CN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𝒖</m:t>
                        </m:r>
                      </m:sub>
                    </m:sSub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])</m:t>
                    </m:r>
                  </m:oMath>
                </a14:m>
                <a:endParaRPr lang="en-SG" altLang="zh-CN" sz="2800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lvl="1">
                  <a:lnSpc>
                    <a:spcPct val="150000"/>
                  </a:lnSpc>
                  <a:buFont typeface="Wingdings" pitchFamily="2" charset="2"/>
                  <a:buChar char="q"/>
                </a:pPr>
                <a:r>
                  <a:rPr lang="en-SG" altLang="zh-CN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Hadamard</a:t>
                </a:r>
                <a:r>
                  <a:rPr lang="zh-CN" altLang="en-US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积：</a:t>
                </a:r>
                <a:r>
                  <a:rPr lang="en-US" altLang="zh-CN" sz="2800" b="1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𝒇</m:t>
                    </m:r>
                    <m:sSub>
                      <m:sSubPr>
                        <m:ctrlP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sub>
                    </m:sSub>
                    <m:r>
                      <a:rPr lang="en-US" altLang="zh-CN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𝒖</m:t>
                        </m:r>
                      </m:sub>
                    </m:sSub>
                    <m:r>
                      <a:rPr lang="en-US" altLang="zh-CN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𝒈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sub>
                    </m:sSub>
                    <m:r>
                      <a:rPr lang="zh-CN" altLang="en-U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𝒖</m:t>
                        </m:r>
                      </m:sub>
                    </m:sSub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zh-CN" altLang="en-SG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（</a:t>
                </a:r>
                <a:r>
                  <a:rPr lang="zh-CN" altLang="en-US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对应元素相乘）</a:t>
                </a:r>
              </a:p>
              <a:p>
                <a:pPr lvl="1">
                  <a:lnSpc>
                    <a:spcPct val="150000"/>
                  </a:lnSpc>
                  <a:buFont typeface="Wingdings" pitchFamily="2" charset="2"/>
                  <a:buChar char="q"/>
                </a:pPr>
                <a:r>
                  <a:rPr lang="zh-CN" altLang="en-US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求和</a:t>
                </a:r>
                <a:r>
                  <a:rPr lang="en-US" altLang="zh-CN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/</a:t>
                </a:r>
                <a:r>
                  <a:rPr lang="zh-CN" altLang="en-US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平均：</a:t>
                </a:r>
                <a:r>
                  <a:rPr lang="en-US" altLang="zh-CN" sz="2800" b="1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𝒇</m:t>
                    </m:r>
                    <m:sSub>
                      <m:sSubPr>
                        <m:ctrlP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sub>
                    </m:sSub>
                    <m:r>
                      <a:rPr lang="en-US" altLang="zh-CN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𝒖</m:t>
                        </m:r>
                      </m:sub>
                    </m:sSub>
                    <m:r>
                      <a:rPr lang="en-US" altLang="zh-CN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𝒈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sub>
                    </m:sSub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𝒖</m:t>
                        </m:r>
                      </m:sub>
                    </m:sSub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SG" altLang="zh-CN" sz="2800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lvl="1">
                  <a:lnSpc>
                    <a:spcPct val="150000"/>
                  </a:lnSpc>
                  <a:buFont typeface="Wingdings" pitchFamily="2" charset="2"/>
                  <a:buChar char="q"/>
                </a:pPr>
                <a:r>
                  <a:rPr lang="zh-CN" altLang="en-US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距离：</a:t>
                </a:r>
                <a:r>
                  <a:rPr lang="en-US" altLang="zh-CN" sz="2800" b="1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𝒇</m:t>
                    </m:r>
                    <m:sSub>
                      <m:sSubPr>
                        <m:ctrlP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sub>
                    </m:sSub>
                    <m:r>
                      <a:rPr lang="en-US" altLang="zh-CN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𝒖</m:t>
                        </m:r>
                      </m:sub>
                    </m:sSub>
                    <m:r>
                      <a:rPr lang="en-US" altLang="zh-CN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𝒈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altLang="zh-CN" sz="28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8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8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𝒛</m:t>
                                </m:r>
                              </m:e>
                              <m:sub>
                                <m:r>
                                  <a:rPr lang="en-US" altLang="zh-CN" sz="28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𝒗</m:t>
                                </m:r>
                              </m:sub>
                            </m:sSub>
                            <m:r>
                              <a:rPr lang="en-US" altLang="zh-CN" sz="28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sz="28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8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𝒛</m:t>
                                </m:r>
                              </m:e>
                              <m:sub>
                                <m:r>
                                  <a:rPr lang="en-US" altLang="zh-CN" sz="28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𝒖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SG" altLang="zh-CN" sz="2800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>
                  <a:buFont typeface="Wingdings" pitchFamily="2" charset="2"/>
                  <a:buChar char="q"/>
                </a:pPr>
                <a:r>
                  <a:rPr lang="zh-CN" altLang="en-US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图分类</a:t>
                </a:r>
                <a:r>
                  <a:rPr lang="zh-CN" altLang="en-US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：通过聚合节点嵌入或使用虚拟节点得到图嵌入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𝑮</m:t>
                        </m:r>
                      </m:sub>
                    </m:sSub>
                  </m:oMath>
                </a14:m>
                <a:r>
                  <a:rPr lang="zh-CN" altLang="en-SG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，</a:t>
                </a:r>
                <a:br>
                  <a:rPr lang="zh-CN" altLang="en-SG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</a:br>
                <a:r>
                  <a:rPr lang="zh-CN" altLang="en-US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再基于图嵌入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𝑮</m:t>
                        </m:r>
                      </m:sub>
                    </m:sSub>
                  </m:oMath>
                </a14:m>
                <a:r>
                  <a:rPr lang="zh-CN" altLang="en-US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进行标签预测。</a:t>
                </a:r>
              </a:p>
            </p:txBody>
          </p:sp>
        </mc:Choice>
        <mc:Fallback xmlns="">
          <p:sp>
            <p:nvSpPr>
              <p:cNvPr id="5" name="文本框 33">
                <a:extLst>
                  <a:ext uri="{FF2B5EF4-FFF2-40B4-BE49-F238E27FC236}">
                    <a16:creationId xmlns:a16="http://schemas.microsoft.com/office/drawing/2014/main" id="{9DCCB770-4403-5510-78C2-D15EB9C321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805" y="858509"/>
                <a:ext cx="10748390" cy="5833135"/>
              </a:xfrm>
              <a:prstGeom prst="rect">
                <a:avLst/>
              </a:prstGeom>
              <a:blipFill>
                <a:blip r:embed="rId3"/>
                <a:stretch>
                  <a:fillRect l="-943" r="-1061" b="-1952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4707258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60E53-00A1-DC5D-93C9-C8D29D68D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0649A869-CE04-CE30-3892-0F36F55C5D3C}"/>
              </a:ext>
            </a:extLst>
          </p:cNvPr>
          <p:cNvSpPr txBox="1"/>
          <p:nvPr/>
        </p:nvSpPr>
        <p:spPr>
          <a:xfrm>
            <a:off x="350439" y="120418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总结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33">
            <a:extLst>
              <a:ext uri="{FF2B5EF4-FFF2-40B4-BE49-F238E27FC236}">
                <a16:creationId xmlns:a16="http://schemas.microsoft.com/office/drawing/2014/main" id="{AD88B7EA-94C8-F5E1-78D9-7DF6CBCA3D0F}"/>
              </a:ext>
            </a:extLst>
          </p:cNvPr>
          <p:cNvSpPr txBox="1"/>
          <p:nvPr/>
        </p:nvSpPr>
        <p:spPr>
          <a:xfrm>
            <a:off x="721804" y="858509"/>
            <a:ext cx="10996953" cy="518680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 algn="l">
              <a:buNone/>
            </a:pPr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图表征学习</a:t>
            </a:r>
            <a:r>
              <a:rPr lang="zh-CN" altLang="en-US" sz="28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：无需特征工程、用于下游任务的节点和图嵌入学习方法。</a:t>
            </a:r>
            <a:endParaRPr lang="en-SG" altLang="zh-CN" sz="2800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编码器</a:t>
            </a:r>
            <a:r>
              <a:rPr lang="en-US" altLang="zh-CN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解码器框架</a:t>
            </a:r>
            <a:r>
              <a:rPr lang="zh-CN" altLang="en-US" sz="28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编码器：嵌入查找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解码器：基于嵌入预测得分，以匹配节点相似性</a:t>
            </a:r>
          </a:p>
          <a:p>
            <a:endParaRPr lang="en-SG" altLang="zh-CN" sz="2800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节点相似性度量</a:t>
            </a:r>
            <a:r>
              <a:rPr lang="zh-CN" altLang="en-US" sz="28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：随机游走</a:t>
            </a:r>
            <a:endParaRPr lang="en-SG" sz="2800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SG" altLang="zh-CN" sz="2800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图嵌入扩展</a:t>
            </a:r>
            <a:r>
              <a:rPr lang="zh-CN" altLang="en-US" sz="28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：通过聚合节点嵌入获得图嵌入</a:t>
            </a:r>
          </a:p>
        </p:txBody>
      </p:sp>
    </p:spTree>
    <p:extLst>
      <p:ext uri="{BB962C8B-B14F-4D97-AF65-F5344CB8AC3E}">
        <p14:creationId xmlns:p14="http://schemas.microsoft.com/office/powerpoint/2010/main" val="2193324488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27FB1E-E539-5632-204B-F6C259856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73FA3690-69E7-06D4-8DBB-6CA9ACE657DB}"/>
              </a:ext>
            </a:extLst>
          </p:cNvPr>
          <p:cNvSpPr txBox="1"/>
          <p:nvPr/>
        </p:nvSpPr>
        <p:spPr>
          <a:xfrm>
            <a:off x="350439" y="120418"/>
            <a:ext cx="14830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局限性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1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33">
            <a:extLst>
              <a:ext uri="{FF2B5EF4-FFF2-40B4-BE49-F238E27FC236}">
                <a16:creationId xmlns:a16="http://schemas.microsoft.com/office/drawing/2014/main" id="{AB9EF779-EE65-24E2-735A-5CD55A07D23C}"/>
              </a:ext>
            </a:extLst>
          </p:cNvPr>
          <p:cNvSpPr txBox="1"/>
          <p:nvPr/>
        </p:nvSpPr>
        <p:spPr>
          <a:xfrm>
            <a:off x="721804" y="858509"/>
            <a:ext cx="10996953" cy="2601481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 algn="l">
              <a:buNone/>
            </a:pPr>
            <a:r>
              <a:rPr lang="zh-CN" altLang="en-US" sz="28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基于随机游走的节点嵌入方法存在以下局限性：</a:t>
            </a:r>
          </a:p>
          <a:p>
            <a:r>
              <a:rPr lang="zh-CN" altLang="en-US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传导式（</a:t>
            </a:r>
            <a:r>
              <a:rPr lang="en-US" altLang="zh-CN" sz="2800" b="1" dirty="0" err="1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transductive</a:t>
            </a:r>
            <a:r>
              <a:rPr lang="zh-CN" altLang="en-US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）而非归纳式（</a:t>
            </a:r>
            <a:r>
              <a:rPr lang="en-US" altLang="zh-CN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inductive</a:t>
            </a:r>
            <a:r>
              <a:rPr lang="zh-CN" altLang="en-US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r>
              <a:rPr lang="zh-CN" altLang="en-US" sz="28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endParaRPr lang="en-SG" altLang="zh-CN" sz="2800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无法为训练集中未出现的节点生成嵌入；</a:t>
            </a:r>
            <a:endParaRPr lang="en-SG" altLang="zh-CN" sz="2800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无法应用于新的图或动态变化的图。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FEFA312-466C-9E2C-D1A8-4074D37D0B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804" y="4091711"/>
            <a:ext cx="3792834" cy="248710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33BCB03-AAB2-435E-5504-978DDF188B45}"/>
              </a:ext>
            </a:extLst>
          </p:cNvPr>
          <p:cNvSpPr txBox="1"/>
          <p:nvPr/>
        </p:nvSpPr>
        <p:spPr>
          <a:xfrm>
            <a:off x="5594685" y="4091711"/>
            <a:ext cx="612407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示例：在测试阶段新增一个节点 </a:t>
            </a:r>
            <a:r>
              <a:rPr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5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（如社交网络中的新用户），</a:t>
            </a:r>
            <a:b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endParaRPr lang="en-SG" altLang="zh-CN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2400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无法为其计算嵌入，必须重新计算所有节点的嵌入。</a:t>
            </a:r>
          </a:p>
        </p:txBody>
      </p:sp>
    </p:spTree>
    <p:extLst>
      <p:ext uri="{BB962C8B-B14F-4D97-AF65-F5344CB8AC3E}">
        <p14:creationId xmlns:p14="http://schemas.microsoft.com/office/powerpoint/2010/main" val="1604524914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706E4-0004-65AF-479D-0D2AB332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DC979A02-9943-1AAB-4034-8E8967C06882}"/>
              </a:ext>
            </a:extLst>
          </p:cNvPr>
          <p:cNvSpPr txBox="1"/>
          <p:nvPr/>
        </p:nvSpPr>
        <p:spPr>
          <a:xfrm>
            <a:off x="350439" y="120418"/>
            <a:ext cx="14830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局限性</a:t>
            </a:r>
            <a:r>
              <a:rPr lang="en-US" altLang="zh-CN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2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33">
            <a:extLst>
              <a:ext uri="{FF2B5EF4-FFF2-40B4-BE49-F238E27FC236}">
                <a16:creationId xmlns:a16="http://schemas.microsoft.com/office/drawing/2014/main" id="{4170BC92-2D78-DFB3-5672-47FF5D10E890}"/>
              </a:ext>
            </a:extLst>
          </p:cNvPr>
          <p:cNvSpPr txBox="1"/>
          <p:nvPr/>
        </p:nvSpPr>
        <p:spPr>
          <a:xfrm>
            <a:off x="721804" y="858509"/>
            <a:ext cx="10996953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SG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无法</a:t>
            </a:r>
            <a:r>
              <a:rPr lang="zh-CN" altLang="en-US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捕捉结构相似性（</a:t>
            </a:r>
            <a:r>
              <a:rPr lang="en-US" altLang="zh-CN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structural</a:t>
            </a:r>
            <a:r>
              <a:rPr lang="zh-CN" altLang="en-US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similarity)</a:t>
            </a:r>
            <a:r>
              <a:rPr lang="zh-CN" altLang="en-US" sz="28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endParaRPr lang="en-SG" altLang="zh-CN" sz="2800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0C97E5E-FC2D-9BC9-F8CC-E0C527D6CFBD}"/>
              </a:ext>
            </a:extLst>
          </p:cNvPr>
          <p:cNvSpPr txBox="1"/>
          <p:nvPr/>
        </p:nvSpPr>
        <p:spPr>
          <a:xfrm>
            <a:off x="721804" y="4036261"/>
            <a:ext cx="10996953" cy="26014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节点 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和节点 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11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在</a:t>
            </a:r>
            <a:r>
              <a:rPr lang="zh-CN" altLang="en-US" sz="28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结构上是相似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的</a:t>
            </a:r>
            <a:endParaRPr lang="en-SG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都属于一个三角结构，度为 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，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……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然而，它们的</a:t>
            </a:r>
            <a:r>
              <a:rPr lang="zh-CN" altLang="en-US" sz="28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嵌入却截然不同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  <a:endParaRPr lang="en-SG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从节点 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出发的随机游走不太可能访问到节点 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11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3E53415-7A5C-E2B9-1E96-3B7FC7856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122" y="1520998"/>
            <a:ext cx="9433756" cy="233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915190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3C996-5FAF-52F7-7E33-D7B177557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5D2615E2-4AB6-ABAA-36B8-8FA94163DC15}"/>
              </a:ext>
            </a:extLst>
          </p:cNvPr>
          <p:cNvSpPr txBox="1"/>
          <p:nvPr/>
        </p:nvSpPr>
        <p:spPr>
          <a:xfrm>
            <a:off x="350439" y="120418"/>
            <a:ext cx="14830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局限性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3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33">
            <a:extLst>
              <a:ext uri="{FF2B5EF4-FFF2-40B4-BE49-F238E27FC236}">
                <a16:creationId xmlns:a16="http://schemas.microsoft.com/office/drawing/2014/main" id="{381F4E51-D219-0A75-1A69-0DA80A5C9DA8}"/>
              </a:ext>
            </a:extLst>
          </p:cNvPr>
          <p:cNvSpPr txBox="1"/>
          <p:nvPr/>
        </p:nvSpPr>
        <p:spPr>
          <a:xfrm>
            <a:off x="721804" y="858509"/>
            <a:ext cx="10996953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无法利用节点、边和图的特征信息</a:t>
            </a:r>
            <a:r>
              <a:rPr lang="zh-CN" altLang="en-US" sz="28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endParaRPr lang="en-SG" altLang="zh-CN" sz="2800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D650C18-0179-7F94-537E-3A78E5A5ED37}"/>
              </a:ext>
            </a:extLst>
          </p:cNvPr>
          <p:cNvSpPr txBox="1"/>
          <p:nvPr/>
        </p:nvSpPr>
        <p:spPr>
          <a:xfrm>
            <a:off x="721803" y="5328795"/>
            <a:ext cx="10996953" cy="670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zh-CN" altLang="en-US" sz="2800" b="1" dirty="0">
                <a:solidFill>
                  <a:srgbClr val="C00000"/>
                </a:solidFill>
              </a:rPr>
              <a:t>解决上述局限的方法：图神经网络</a:t>
            </a:r>
            <a:endParaRPr lang="zh-CN" altLang="en-US" sz="28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3086A1-3BCB-1D2B-E320-59C27477F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940" y="1735869"/>
            <a:ext cx="2902618" cy="32129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6956ADB-9CBE-54BD-B878-AB78FE2FE71B}"/>
              </a:ext>
            </a:extLst>
          </p:cNvPr>
          <p:cNvSpPr txBox="1"/>
          <p:nvPr/>
        </p:nvSpPr>
        <p:spPr>
          <a:xfrm>
            <a:off x="4579931" y="2644104"/>
            <a:ext cx="5646911" cy="19551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zh-CN" altLang="en-SG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特征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向量</a:t>
            </a:r>
            <a:endParaRPr lang="en-SG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例如：在蛋白质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蛋白质相互作用图中，蛋白质的属性向量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46985361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402a1233-a9f0-48c5-9afd-f14827add457&quot;,&quot;Name&quot;:null,&quot;Kind&quot;:1,&quot;OldGuidesSetting&quot;:{&quot;HeaderHeight&quot;:0.0,&quot;FooterHeight&quot;:0.0,&quot;SideMargin&quot;:0.0,&quot;TopMargin&quot;:0.0,&quot;BottomMargin&quot;:0.0,&quot;IntervalMargin&quot;:0.0}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1804</TotalTime>
  <Words>1943</Words>
  <Application>Microsoft Macintosh PowerPoint</Application>
  <PresentationFormat>Widescreen</PresentationFormat>
  <Paragraphs>318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50" baseType="lpstr">
      <vt:lpstr>Arial MT</vt:lpstr>
      <vt:lpstr>等线</vt:lpstr>
      <vt:lpstr>微软雅黑</vt:lpstr>
      <vt:lpstr>微软雅黑</vt:lpstr>
      <vt:lpstr>Aptos</vt:lpstr>
      <vt:lpstr>Aptos Display</vt:lpstr>
      <vt:lpstr>Arial</vt:lpstr>
      <vt:lpstr>Cambria Math</vt:lpstr>
      <vt:lpstr>Corbel</vt:lpstr>
      <vt:lpstr>Courier New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靖杨 徐</dc:creator>
  <cp:lastModifiedBy>Qiyu Kang</cp:lastModifiedBy>
  <cp:revision>1719</cp:revision>
  <cp:lastPrinted>2025-04-17T00:26:15Z</cp:lastPrinted>
  <dcterms:created xsi:type="dcterms:W3CDTF">2025-02-23T09:04:20Z</dcterms:created>
  <dcterms:modified xsi:type="dcterms:W3CDTF">2026-09-28T02:44:06Z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7A6318D4EF8D7D3DCF77B967B01187DE_42</vt:lpwstr>
  </property>
  <property fmtid="{D5CDD505-2E9C-101B-9397-08002B2CF9AE}" pid="3" name="KSOProductBuildVer">
    <vt:lpwstr>2052-6.8.2.8850</vt:lpwstr>
  </property>
</Properties>
</file>