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5"/>
  </p:notesMasterIdLst>
  <p:sldIdLst>
    <p:sldId id="4854" r:id="rId2"/>
    <p:sldId id="4858" r:id="rId3"/>
    <p:sldId id="257" r:id="rId4"/>
    <p:sldId id="262" r:id="rId5"/>
    <p:sldId id="4856" r:id="rId6"/>
    <p:sldId id="266" r:id="rId7"/>
    <p:sldId id="267" r:id="rId8"/>
    <p:sldId id="263" r:id="rId9"/>
    <p:sldId id="265" r:id="rId10"/>
    <p:sldId id="264" r:id="rId11"/>
    <p:sldId id="269" r:id="rId12"/>
    <p:sldId id="276" r:id="rId13"/>
    <p:sldId id="270" r:id="rId14"/>
    <p:sldId id="271" r:id="rId15"/>
    <p:sldId id="272" r:id="rId16"/>
    <p:sldId id="273" r:id="rId17"/>
    <p:sldId id="277" r:id="rId18"/>
    <p:sldId id="278" r:id="rId19"/>
    <p:sldId id="280" r:id="rId20"/>
    <p:sldId id="279" r:id="rId21"/>
    <p:sldId id="294" r:id="rId22"/>
    <p:sldId id="295" r:id="rId23"/>
    <p:sldId id="296" r:id="rId24"/>
    <p:sldId id="4857" r:id="rId25"/>
    <p:sldId id="304" r:id="rId26"/>
    <p:sldId id="307" r:id="rId27"/>
    <p:sldId id="308" r:id="rId28"/>
    <p:sldId id="309" r:id="rId29"/>
    <p:sldId id="310" r:id="rId30"/>
    <p:sldId id="311" r:id="rId31"/>
    <p:sldId id="312" r:id="rId32"/>
    <p:sldId id="313" r:id="rId33"/>
    <p:sldId id="314" r:id="rId34"/>
    <p:sldId id="319" r:id="rId35"/>
    <p:sldId id="316" r:id="rId36"/>
    <p:sldId id="317" r:id="rId37"/>
    <p:sldId id="318" r:id="rId38"/>
    <p:sldId id="320" r:id="rId39"/>
    <p:sldId id="321" r:id="rId40"/>
    <p:sldId id="322" r:id="rId41"/>
    <p:sldId id="323" r:id="rId42"/>
    <p:sldId id="324" r:id="rId43"/>
    <p:sldId id="326" r:id="rId4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95" userDrawn="1">
          <p15:clr>
            <a:srgbClr val="A4A3A4"/>
          </p15:clr>
        </p15:guide>
        <p15:guide id="2" pos="3845"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60B5CC"/>
    <a:srgbClr val="04C6B6"/>
    <a:srgbClr val="230EC0"/>
    <a:srgbClr val="BD08C8"/>
    <a:srgbClr val="FFFFFF"/>
    <a:srgbClr val="DCDCDC"/>
    <a:srgbClr val="F0F0F0"/>
    <a:srgbClr val="E6E6E6"/>
    <a:srgbClr val="C8C8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759" autoAdjust="0"/>
    <p:restoredTop sz="94660"/>
  </p:normalViewPr>
  <p:slideViewPr>
    <p:cSldViewPr snapToGrid="0" showGuides="1">
      <p:cViewPr varScale="1">
        <p:scale>
          <a:sx n="128" d="100"/>
          <a:sy n="128" d="100"/>
        </p:scale>
        <p:origin x="656" y="176"/>
      </p:cViewPr>
      <p:guideLst>
        <p:guide orient="horz" pos="2195"/>
        <p:guide pos="3845"/>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2026/9/28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在本模块中，我将概述我们计划在机器学习中涉及的主题</a:t>
            </a:r>
            <a:r>
              <a:rPr kumimoji="1" lang="zh-CN" altLang="en-US" dirty="0"/>
              <a:t>。</a:t>
            </a:r>
          </a:p>
        </p:txBody>
      </p:sp>
      <p:sp>
        <p:nvSpPr>
          <p:cNvPr id="4" name="幻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C82B69B-4CDB-45EF-AF2E-DEBF6EE82A6D}" type="slidenum">
              <a:rPr kumimoji="0" lang="en-US" sz="1200" b="0" i="0" u="none" strike="noStrike" kern="1200" cap="none" spc="0" normalizeH="0" baseline="0" noProof="0" smtClean="0">
                <a:ln>
                  <a:noFill/>
                </a:ln>
                <a:solidFill>
                  <a:prstClr val="black"/>
                </a:solidFill>
                <a:effectLst/>
                <a:uLnTx/>
                <a:uFillTx/>
                <a:latin typeface="等线"/>
                <a:ea typeface="+mn-ea"/>
                <a:cs typeface="+mn-cs"/>
              </a:rPr>
              <a:t>1</a:t>
            </a:fld>
            <a:endParaRPr kumimoji="0" lang="en-US" sz="1200" b="0" i="0" u="none" strike="noStrike" kern="1200" cap="none" spc="0" normalizeH="0" baseline="0" noProof="0" dirty="0">
              <a:ln>
                <a:noFill/>
              </a:ln>
              <a:solidFill>
                <a:prstClr val="black"/>
              </a:solidFill>
              <a:effectLst/>
              <a:uLnTx/>
              <a:uFillTx/>
              <a:latin typeface="等线"/>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603000-8436-6F47-F441-38D8A6F2D64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62948AB1-50E9-2E30-DF2B-4D634FA511BC}"/>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5108131-4D15-950B-804C-4B223C731BE0}"/>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5F4229E1-9C27-ED62-1A07-259BA91A2E60}"/>
              </a:ext>
            </a:extLst>
          </p:cNvPr>
          <p:cNvSpPr>
            <a:spLocks noGrp="1"/>
          </p:cNvSpPr>
          <p:nvPr>
            <p:ph type="sldNum" sz="quarter" idx="5"/>
          </p:nvPr>
        </p:nvSpPr>
        <p:spPr/>
        <p:txBody>
          <a:bodyPr/>
          <a:lstStyle/>
          <a:p>
            <a:fld id="{2B735503-9D21-443F-BC18-5459550EB72F}" type="slidenum">
              <a:rPr lang="zh-CN" altLang="en-US" smtClean="0"/>
              <a:t>2</a:t>
            </a:fld>
            <a:endParaRPr lang="zh-CN" altLang="en-US"/>
          </a:p>
        </p:txBody>
      </p:sp>
    </p:spTree>
    <p:extLst>
      <p:ext uri="{BB962C8B-B14F-4D97-AF65-F5344CB8AC3E}">
        <p14:creationId xmlns:p14="http://schemas.microsoft.com/office/powerpoint/2010/main" val="39875572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lnSpc>
                <a:spcPct val="150000"/>
              </a:lnSpc>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3</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lnSpc>
                <a:spcPct val="150000"/>
              </a:lnSpc>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4</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DE25CA-49B6-6B18-D41C-272FC1E5D01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A20134DF-14C9-382C-C4B0-4D6AD7A17531}"/>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E9CE2A58-D8CD-2008-2674-E4D3767511E0}"/>
              </a:ext>
            </a:extLst>
          </p:cNvPr>
          <p:cNvSpPr>
            <a:spLocks noGrp="1"/>
          </p:cNvSpPr>
          <p:nvPr>
            <p:ph type="body" idx="1"/>
          </p:nvPr>
        </p:nvSpPr>
        <p:spPr/>
        <p:txBody>
          <a:bodyPr/>
          <a:lstStyle/>
          <a:p>
            <a:pPr algn="l">
              <a:lnSpc>
                <a:spcPct val="150000"/>
              </a:lnSpc>
            </a:pPr>
            <a:endParaRPr lang="zh-CN" altLang="en-US" dirty="0"/>
          </a:p>
        </p:txBody>
      </p:sp>
      <p:sp>
        <p:nvSpPr>
          <p:cNvPr id="4" name="灯片编号占位符 3">
            <a:extLst>
              <a:ext uri="{FF2B5EF4-FFF2-40B4-BE49-F238E27FC236}">
                <a16:creationId xmlns:a16="http://schemas.microsoft.com/office/drawing/2014/main" id="{DA2E1B59-E8C1-F4B8-58A9-790D492F70C5}"/>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5</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extLst>
      <p:ext uri="{BB962C8B-B14F-4D97-AF65-F5344CB8AC3E}">
        <p14:creationId xmlns:p14="http://schemas.microsoft.com/office/powerpoint/2010/main" val="8409066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lnSpc>
                <a:spcPct val="150000"/>
              </a:lnSpc>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6</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lnSpc>
                <a:spcPct val="150000"/>
              </a:lnSpc>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7</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lnSpc>
                <a:spcPct val="150000"/>
              </a:lnSpc>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8</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lnSpc>
                <a:spcPct val="150000"/>
              </a:lnSpc>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9</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lnSpc>
                <a:spcPct val="150000"/>
              </a:lnSpc>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10</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lnSpc>
                <a:spcPct val="150000"/>
              </a:lnSpc>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11</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extLst>
      <p:ext uri="{BB962C8B-B14F-4D97-AF65-F5344CB8AC3E}">
        <p14:creationId xmlns:p14="http://schemas.microsoft.com/office/powerpoint/2010/main" val="40514895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2B735503-9D21-443F-BC18-5459550EB72F}"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lnSpc>
                <a:spcPct val="150000"/>
              </a:lnSpc>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13</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lnSpc>
                <a:spcPct val="150000"/>
              </a:lnSpc>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14</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lnSpc>
                <a:spcPct val="150000"/>
              </a:lnSpc>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15</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lnSpc>
                <a:spcPct val="150000"/>
              </a:lnSpc>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16</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lnSpc>
                <a:spcPct val="150000"/>
              </a:lnSpc>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17</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lnSpc>
                <a:spcPct val="150000"/>
              </a:lnSpc>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18</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2B735503-9D21-443F-BC18-5459550EB72F}"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lnSpc>
                <a:spcPct val="150000"/>
              </a:lnSpc>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20</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lnSpc>
                <a:spcPct val="150000"/>
              </a:lnSpc>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21</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lnSpc>
                <a:spcPct val="150000"/>
              </a:lnSpc>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22</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lnSpc>
                <a:spcPct val="150000"/>
              </a:lnSpc>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23</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C14DB7-8F05-FDDA-DB3F-29A27F96381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7CADD52C-DDFC-3646-0FF3-A9E445A853D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26319244-D394-0D31-A7C3-663575944424}"/>
              </a:ext>
            </a:extLst>
          </p:cNvPr>
          <p:cNvSpPr>
            <a:spLocks noGrp="1"/>
          </p:cNvSpPr>
          <p:nvPr>
            <p:ph type="body" idx="1"/>
          </p:nvPr>
        </p:nvSpPr>
        <p:spPr/>
        <p:txBody>
          <a:bodyPr/>
          <a:lstStyle/>
          <a:p>
            <a:pPr algn="l">
              <a:lnSpc>
                <a:spcPct val="150000"/>
              </a:lnSpc>
            </a:pPr>
            <a:endParaRPr lang="zh-CN" altLang="en-US" dirty="0"/>
          </a:p>
        </p:txBody>
      </p:sp>
      <p:sp>
        <p:nvSpPr>
          <p:cNvPr id="4" name="灯片编号占位符 3">
            <a:extLst>
              <a:ext uri="{FF2B5EF4-FFF2-40B4-BE49-F238E27FC236}">
                <a16:creationId xmlns:a16="http://schemas.microsoft.com/office/drawing/2014/main" id="{D7106854-1164-EB9D-406D-3947F785B211}"/>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24</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extLst>
      <p:ext uri="{BB962C8B-B14F-4D97-AF65-F5344CB8AC3E}">
        <p14:creationId xmlns:p14="http://schemas.microsoft.com/office/powerpoint/2010/main" val="32892925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lnSpc>
                <a:spcPct val="150000"/>
              </a:lnSpc>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25</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lnSpc>
                <a:spcPct val="150000"/>
              </a:lnSpc>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26</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lnSpc>
                <a:spcPct val="150000"/>
              </a:lnSpc>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27</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lnSpc>
                <a:spcPct val="150000"/>
              </a:lnSpc>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28</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lnSpc>
                <a:spcPct val="150000"/>
              </a:lnSpc>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29</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lnSpc>
                <a:spcPct val="150000"/>
              </a:lnSpc>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30</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lnSpc>
                <a:spcPct val="150000"/>
              </a:lnSpc>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31</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lnSpc>
                <a:spcPct val="150000"/>
              </a:lnSpc>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32</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lnSpc>
                <a:spcPct val="150000"/>
              </a:lnSpc>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33</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lnSpc>
                <a:spcPct val="150000"/>
              </a:lnSpc>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34</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lnSpc>
                <a:spcPct val="150000"/>
              </a:lnSpc>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35</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lnSpc>
                <a:spcPct val="150000"/>
              </a:lnSpc>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36</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lnSpc>
                <a:spcPct val="150000"/>
              </a:lnSpc>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37</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lnSpc>
                <a:spcPct val="150000"/>
              </a:lnSpc>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38</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lnSpc>
                <a:spcPct val="150000"/>
              </a:lnSpc>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39</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lnSpc>
                <a:spcPct val="150000"/>
              </a:lnSpc>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40</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lnSpc>
                <a:spcPct val="150000"/>
              </a:lnSpc>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41</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lnSpc>
                <a:spcPct val="150000"/>
              </a:lnSpc>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42</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lnSpc>
                <a:spcPct val="150000"/>
              </a:lnSpc>
            </a:pP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049EC6D-DB1F-44A4-BAF7-4CD4248B20A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43</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slideMaster" Target="../slideMasters/slideMaster1.xml"/><Relationship Id="rId5" Type="http://schemas.openxmlformats.org/officeDocument/2006/relationships/tags" Target="../tags/tag11.xml"/><Relationship Id="rId4" Type="http://schemas.openxmlformats.org/officeDocument/2006/relationships/tags" Target="../tags/tag10.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slideMaster" Target="../slideMasters/slideMaster1.xml"/><Relationship Id="rId5" Type="http://schemas.openxmlformats.org/officeDocument/2006/relationships/tags" Target="../tags/tag16.xml"/><Relationship Id="rId4" Type="http://schemas.openxmlformats.org/officeDocument/2006/relationships/tags" Target="../tags/tag15.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slideMaster" Target="../slideMasters/slideMaster1.xml"/><Relationship Id="rId5" Type="http://schemas.openxmlformats.org/officeDocument/2006/relationships/tags" Target="../tags/tag21.xml"/><Relationship Id="rId4" Type="http://schemas.openxmlformats.org/officeDocument/2006/relationships/tags" Target="../tags/tag20.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24.xml"/><Relationship Id="rId7" Type="http://schemas.openxmlformats.org/officeDocument/2006/relationships/slideMaster" Target="../slideMasters/slideMaster1.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35.xml"/><Relationship Id="rId3" Type="http://schemas.openxmlformats.org/officeDocument/2006/relationships/tags" Target="../tags/tag30.xml"/><Relationship Id="rId7" Type="http://schemas.openxmlformats.org/officeDocument/2006/relationships/tags" Target="../tags/tag34.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tags" Target="../tags/tag33.xml"/><Relationship Id="rId5" Type="http://schemas.openxmlformats.org/officeDocument/2006/relationships/tags" Target="../tags/tag32.xml"/><Relationship Id="rId4" Type="http://schemas.openxmlformats.org/officeDocument/2006/relationships/tags" Target="../tags/tag31.xml"/><Relationship Id="rId9"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tags" Target="../tags/tag36.xml"/><Relationship Id="rId5" Type="http://schemas.openxmlformats.org/officeDocument/2006/relationships/slideMaster" Target="../slideMasters/slideMaster1.xml"/><Relationship Id="rId4" Type="http://schemas.openxmlformats.org/officeDocument/2006/relationships/tags" Target="../tags/tag39.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45.xml"/><Relationship Id="rId7" Type="http://schemas.openxmlformats.org/officeDocument/2006/relationships/slideMaster" Target="../slideMasters/slideMaster1.xml"/><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tags" Target="../tags/tag48.xml"/><Relationship Id="rId5" Type="http://schemas.openxmlformats.org/officeDocument/2006/relationships/tags" Target="../tags/tag47.xml"/><Relationship Id="rId4" Type="http://schemas.openxmlformats.org/officeDocument/2006/relationships/tags" Target="../tags/tag46.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slideMaster" Target="../slideMasters/slideMaster1.xml"/><Relationship Id="rId5" Type="http://schemas.openxmlformats.org/officeDocument/2006/relationships/tags" Target="../tags/tag53.xml"/><Relationship Id="rId4" Type="http://schemas.openxmlformats.org/officeDocument/2006/relationships/tags" Target="../tags/tag52.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tags" Target="../tags/tag54.xml"/><Relationship Id="rId5" Type="http://schemas.openxmlformats.org/officeDocument/2006/relationships/slideMaster" Target="../slideMasters/slideMaster1.xml"/><Relationship Id="rId4" Type="http://schemas.openxmlformats.org/officeDocument/2006/relationships/tags" Target="../tags/tag57.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60.xml"/><Relationship Id="rId2" Type="http://schemas.openxmlformats.org/officeDocument/2006/relationships/tags" Target="../tags/tag59.xml"/><Relationship Id="rId1" Type="http://schemas.openxmlformats.org/officeDocument/2006/relationships/tags" Target="../tags/tag58.xml"/><Relationship Id="rId6" Type="http://schemas.openxmlformats.org/officeDocument/2006/relationships/slideMaster" Target="../slideMasters/slideMaster1.xml"/><Relationship Id="rId5" Type="http://schemas.openxmlformats.org/officeDocument/2006/relationships/tags" Target="../tags/tag62.xml"/><Relationship Id="rId4" Type="http://schemas.openxmlformats.org/officeDocument/2006/relationships/tags" Target="../tags/tag6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1"/>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p>
        </p:txBody>
      </p:sp>
      <p:sp>
        <p:nvSpPr>
          <p:cNvPr id="3" name="副标题 2"/>
          <p:cNvSpPr>
            <a:spLocks noGrp="1"/>
          </p:cNvSpPr>
          <p:nvPr>
            <p:ph type="subTitle" idx="1"/>
            <p:custDataLst>
              <p:tags r:id="rId2"/>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16" name="日期占位符 15"/>
          <p:cNvSpPr>
            <a:spLocks noGrp="1"/>
          </p:cNvSpPr>
          <p:nvPr>
            <p:ph type="dt" sz="half" idx="10"/>
            <p:custDataLst>
              <p:tags r:id="rId3"/>
            </p:custDataLst>
          </p:nvPr>
        </p:nvSpPr>
        <p:spPr/>
        <p:txBody>
          <a:bodyPr/>
          <a:lstStyle/>
          <a:p>
            <a:fld id="{760FBDFE-C587-4B4C-A407-44438C67B59E}" type="datetimeFigureOut">
              <a:rPr lang="zh-CN" altLang="en-US" smtClean="0"/>
              <a:t>2026/9/28</a:t>
            </a:fld>
            <a:endParaRPr lang="zh-CN" altLang="en-US"/>
          </a:p>
        </p:txBody>
      </p:sp>
      <p:sp>
        <p:nvSpPr>
          <p:cNvPr id="17" name="页脚占位符 16"/>
          <p:cNvSpPr>
            <a:spLocks noGrp="1"/>
          </p:cNvSpPr>
          <p:nvPr>
            <p:ph type="ftr" sz="quarter" idx="11"/>
            <p:custDataLst>
              <p:tags r:id="rId4"/>
            </p:custDataLst>
          </p:nvPr>
        </p:nvSpPr>
        <p:spPr/>
        <p:txBody>
          <a:bodyPr/>
          <a:lstStyle/>
          <a:p>
            <a:endParaRPr lang="zh-CN" altLang="en-US" dirty="0"/>
          </a:p>
        </p:txBody>
      </p:sp>
      <p:sp>
        <p:nvSpPr>
          <p:cNvPr id="18" name="灯片编号占位符 17"/>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内容占位符 2"/>
          <p:cNvSpPr>
            <a:spLocks noGrp="1"/>
          </p:cNvSpPr>
          <p:nvPr>
            <p:ph idx="1"/>
            <p:custDataLst>
              <p:tags r:id="rId2"/>
            </p:custDataLst>
          </p:nvPr>
        </p:nvSpPr>
        <p:spPr>
          <a:xfrm>
            <a:off x="608400" y="1490400"/>
            <a:ext cx="10969200" cy="4759200"/>
          </a:xfrm>
        </p:spPr>
        <p:txBody>
          <a:bodyPr vert="horz" lIns="90000" tIns="46800" rIns="90000" bIns="4680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2026/9/28</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1"/>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p>
        </p:txBody>
      </p:sp>
      <p:sp>
        <p:nvSpPr>
          <p:cNvPr id="3" name="文本占位符 2"/>
          <p:cNvSpPr>
            <a:spLocks noGrp="1"/>
          </p:cNvSpPr>
          <p:nvPr>
            <p:ph type="body" idx="1" hasCustomPrompt="1"/>
            <p:custDataLst>
              <p:tags r:id="rId2"/>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2026/9/28</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内容占位符 2"/>
          <p:cNvSpPr>
            <a:spLocks noGrp="1"/>
          </p:cNvSpPr>
          <p:nvPr>
            <p:ph sz="half" idx="1"/>
            <p:custDataLst>
              <p:tags r:id="rId2"/>
            </p:custDataLst>
          </p:nvPr>
        </p:nvSpPr>
        <p:spPr>
          <a:xfrm>
            <a:off x="608400" y="1501200"/>
            <a:ext cx="5176800" cy="4748400"/>
          </a:xfrm>
        </p:spPr>
        <p:txBody>
          <a:bodyPr vert="horz" lIns="90000" tIns="46800" rIns="90000" bIns="4680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custDataLst>
              <p:tags r:id="rId3"/>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custDataLst>
              <p:tags r:id="rId4"/>
            </p:custDataLst>
          </p:nvPr>
        </p:nvSpPr>
        <p:spPr/>
        <p:txBody>
          <a:bodyPr/>
          <a:lstStyle/>
          <a:p>
            <a:fld id="{760FBDFE-C587-4B4C-A407-44438C67B59E}" type="datetimeFigureOut">
              <a:rPr lang="zh-CN" altLang="en-US" smtClean="0"/>
              <a:t>2026/9/28</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2026/9/28</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2026/9/28</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t>2026/9/28</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1"/>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2"/>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a:t>单击此处编辑母版文本样式</a:t>
            </a:r>
          </a:p>
        </p:txBody>
      </p:sp>
      <p:sp>
        <p:nvSpPr>
          <p:cNvPr id="5" name="日期占位符 4"/>
          <p:cNvSpPr>
            <a:spLocks noGrp="1"/>
          </p:cNvSpPr>
          <p:nvPr>
            <p:ph type="dt" sz="half" idx="10"/>
            <p:custDataLst>
              <p:tags r:id="rId3"/>
            </p:custDataLst>
          </p:nvPr>
        </p:nvSpPr>
        <p:spPr/>
        <p:txBody>
          <a:bodyPr/>
          <a:lstStyle/>
          <a:p>
            <a:fld id="{9EFD9D74-47D9-4702-A33C-335B63B48DBF}" type="datetimeFigureOut">
              <a:rPr lang="zh-CN" altLang="en-US" smtClean="0"/>
              <a:t>2026/9/28</a:t>
            </a:fld>
            <a:endParaRPr lang="zh-CN" altLang="en-US" dirty="0"/>
          </a:p>
        </p:txBody>
      </p:sp>
      <p:sp>
        <p:nvSpPr>
          <p:cNvPr id="6" name="页脚占位符 5"/>
          <p:cNvSpPr>
            <a:spLocks noGrp="1"/>
          </p:cNvSpPr>
          <p:nvPr>
            <p:ph type="ftr" sz="quarter" idx="11"/>
            <p:custDataLst>
              <p:tags r:id="rId4"/>
            </p:custDataLst>
          </p:nvPr>
        </p:nvSpPr>
        <p:spPr/>
        <p:txBody>
          <a:bodyPr/>
          <a:lstStyle/>
          <a:p>
            <a:endParaRPr lang="zh-CN" altLang="en-US" dirty="0"/>
          </a:p>
        </p:txBody>
      </p:sp>
      <p:sp>
        <p:nvSpPr>
          <p:cNvPr id="7" name="灯片编号占位符 6"/>
          <p:cNvSpPr>
            <a:spLocks noGrp="1"/>
          </p:cNvSpPr>
          <p:nvPr>
            <p:ph type="sldNum" sz="quarter" idx="12"/>
            <p:custDataLst>
              <p:tags r:id="rId5"/>
            </p:custDataLst>
          </p:nvPr>
        </p:nvSpPr>
        <p:spPr/>
        <p:txBody>
          <a:bodyPr/>
          <a:lstStyle/>
          <a:p>
            <a:fld id="{FABC47A4-756D-490B-A52F-7D9E2C9FC05F}" type="slidenum">
              <a:rPr lang="zh-CN" altLang="en-US" smtClean="0"/>
              <a:t>‹#›</a:t>
            </a:fld>
            <a:endParaRPr lang="zh-CN" altLang="en-US"/>
          </a:p>
        </p:txBody>
      </p:sp>
      <p:sp>
        <p:nvSpPr>
          <p:cNvPr id="9" name="标题 8"/>
          <p:cNvSpPr>
            <a:spLocks noGrp="1"/>
          </p:cNvSpPr>
          <p:nvPr>
            <p:ph type="title"/>
            <p:custDataLst>
              <p:tags r:id="rId6"/>
            </p:custDataLst>
          </p:nvPr>
        </p:nvSpPr>
        <p:spPr/>
        <p:txBody>
          <a:bodyPr/>
          <a:lstStyle/>
          <a:p>
            <a:r>
              <a:rPr lang="zh-CN" altLang="en-US"/>
              <a:t>单击此处编辑母版标题样式</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1"/>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a:t>单击此处编辑标题</a:t>
            </a:r>
          </a:p>
        </p:txBody>
      </p:sp>
      <p:sp>
        <p:nvSpPr>
          <p:cNvPr id="3" name="竖排文字占位符 2"/>
          <p:cNvSpPr>
            <a:spLocks noGrp="1"/>
          </p:cNvSpPr>
          <p:nvPr>
            <p:ph type="body" orient="vert" idx="1"/>
            <p:custDataLst>
              <p:tags r:id="rId2"/>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2026/9/28</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2026/9/28</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7" name="内容占位符 6"/>
          <p:cNvSpPr>
            <a:spLocks noGrp="1"/>
          </p:cNvSpPr>
          <p:nvPr>
            <p:ph sz="quarter" idx="13"/>
            <p:custDataLst>
              <p:tags r:id="rId4"/>
            </p:custDataLst>
          </p:nvPr>
        </p:nvSpPr>
        <p:spPr>
          <a:xfrm>
            <a:off x="608400" y="774000"/>
            <a:ext cx="10972800" cy="5482800"/>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2026/9/28</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2" name="标题 1"/>
          <p:cNvSpPr>
            <a:spLocks noGrp="1"/>
          </p:cNvSpPr>
          <p:nvPr>
            <p:ph type="title" hasCustomPrompt="1"/>
            <p:custDataLst>
              <p:tags r:id="rId4"/>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a:t>单击此处编辑标题</a:t>
            </a:r>
          </a:p>
        </p:txBody>
      </p:sp>
      <p:sp>
        <p:nvSpPr>
          <p:cNvPr id="7" name="文本占位符 6"/>
          <p:cNvSpPr>
            <a:spLocks noGrp="1"/>
          </p:cNvSpPr>
          <p:nvPr>
            <p:ph type="body" sz="quarter" idx="13"/>
            <p:custDataLst>
              <p:tags r:id="rId5"/>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lank-OfficePLUS">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6975094"/>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ags" Target="../tags/tag4.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3.xml"/><Relationship Id="rId2" Type="http://schemas.openxmlformats.org/officeDocument/2006/relationships/slideLayout" Target="../slideLayouts/slideLayout2.xml"/><Relationship Id="rId16" Type="http://schemas.openxmlformats.org/officeDocument/2006/relationships/tags" Target="../tags/tag2.xml"/><Relationship Id="rId20" Type="http://schemas.openxmlformats.org/officeDocument/2006/relationships/tags" Target="../tags/tag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1.xml"/><Relationship Id="rId10" Type="http://schemas.openxmlformats.org/officeDocument/2006/relationships/slideLayout" Target="../slideLayouts/slideLayout10.xml"/><Relationship Id="rId19" Type="http://schemas.openxmlformats.org/officeDocument/2006/relationships/tags" Target="../tags/tag5.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6"/>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p>
        </p:txBody>
      </p:sp>
      <p:sp>
        <p:nvSpPr>
          <p:cNvPr id="3" name="文本占位符 2"/>
          <p:cNvSpPr>
            <a:spLocks noGrp="1"/>
          </p:cNvSpPr>
          <p:nvPr>
            <p:ph type="body" idx="1"/>
            <p:custDataLst>
              <p:tags r:id="rId17"/>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18"/>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t>2026/9/28</a:t>
            </a:fld>
            <a:endParaRPr lang="zh-CN" altLang="en-US"/>
          </a:p>
        </p:txBody>
      </p:sp>
      <p:sp>
        <p:nvSpPr>
          <p:cNvPr id="5" name="页脚占位符 4"/>
          <p:cNvSpPr>
            <a:spLocks noGrp="1"/>
          </p:cNvSpPr>
          <p:nvPr>
            <p:ph type="ftr" sz="quarter" idx="3"/>
            <p:custDataLst>
              <p:tags r:id="rId19"/>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20"/>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t>‹#›</a:t>
            </a:fld>
            <a:endParaRPr lang="zh-CN" altLang="en-US" dirty="0"/>
          </a:p>
        </p:txBody>
      </p:sp>
    </p:spTree>
    <p:custDataLst>
      <p:tags r:id="rId15"/>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8" Type="http://schemas.openxmlformats.org/officeDocument/2006/relationships/tags" Target="../tags/tag70.xml"/><Relationship Id="rId3" Type="http://schemas.openxmlformats.org/officeDocument/2006/relationships/tags" Target="../tags/tag65.xml"/><Relationship Id="rId7" Type="http://schemas.openxmlformats.org/officeDocument/2006/relationships/tags" Target="../tags/tag69.xml"/><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tags" Target="../tags/tag68.xml"/><Relationship Id="rId5" Type="http://schemas.openxmlformats.org/officeDocument/2006/relationships/tags" Target="../tags/tag67.xml"/><Relationship Id="rId10" Type="http://schemas.openxmlformats.org/officeDocument/2006/relationships/notesSlide" Target="../notesSlides/notesSlide2.xml"/><Relationship Id="rId4" Type="http://schemas.openxmlformats.org/officeDocument/2006/relationships/tags" Target="../tags/tag66.xml"/><Relationship Id="rId9"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tags" Target="../tags/tag78.xml"/><Relationship Id="rId3" Type="http://schemas.openxmlformats.org/officeDocument/2006/relationships/tags" Target="../tags/tag73.xml"/><Relationship Id="rId7" Type="http://schemas.openxmlformats.org/officeDocument/2006/relationships/tags" Target="../tags/tag77.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tags" Target="../tags/tag76.xml"/><Relationship Id="rId5" Type="http://schemas.openxmlformats.org/officeDocument/2006/relationships/tags" Target="../tags/tag75.xml"/><Relationship Id="rId10" Type="http://schemas.openxmlformats.org/officeDocument/2006/relationships/notesSlide" Target="../notesSlides/notesSlide12.xml"/><Relationship Id="rId4" Type="http://schemas.openxmlformats.org/officeDocument/2006/relationships/tags" Target="../tags/tag74.xml"/><Relationship Id="rId9"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tags" Target="../tags/tag86.xml"/><Relationship Id="rId3" Type="http://schemas.openxmlformats.org/officeDocument/2006/relationships/tags" Target="../tags/tag81.xml"/><Relationship Id="rId7" Type="http://schemas.openxmlformats.org/officeDocument/2006/relationships/tags" Target="../tags/tag85.xml"/><Relationship Id="rId2" Type="http://schemas.openxmlformats.org/officeDocument/2006/relationships/tags" Target="../tags/tag80.xml"/><Relationship Id="rId1" Type="http://schemas.openxmlformats.org/officeDocument/2006/relationships/tags" Target="../tags/tag79.xml"/><Relationship Id="rId6" Type="http://schemas.openxmlformats.org/officeDocument/2006/relationships/tags" Target="../tags/tag84.xml"/><Relationship Id="rId5" Type="http://schemas.openxmlformats.org/officeDocument/2006/relationships/tags" Target="../tags/tag83.xml"/><Relationship Id="rId10" Type="http://schemas.openxmlformats.org/officeDocument/2006/relationships/notesSlide" Target="../notesSlides/notesSlide19.xml"/><Relationship Id="rId4" Type="http://schemas.openxmlformats.org/officeDocument/2006/relationships/tags" Target="../tags/tag82.xml"/><Relationship Id="rId9"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wmf"/></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3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0"/>
            <a:ext cx="12192000" cy="6858000"/>
          </a:xfrm>
          <a:prstGeom prst="rect">
            <a:avLst/>
          </a:prstGeom>
          <a:solidFill>
            <a:srgbClr val="203864"/>
          </a:solidFill>
          <a:ln w="57150">
            <a:solidFill>
              <a:srgbClr val="2038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a:ea typeface="等线" panose="02010600030101010101" pitchFamily="2" charset="-122"/>
              <a:cs typeface="+mn-cs"/>
            </a:endParaRPr>
          </a:p>
        </p:txBody>
      </p:sp>
      <p:pic>
        <p:nvPicPr>
          <p:cNvPr id="3" name="图片 2"/>
          <p:cNvPicPr>
            <a:picLocks noChangeAspect="1"/>
          </p:cNvPicPr>
          <p:nvPr/>
        </p:nvPicPr>
        <p:blipFill>
          <a:blip r:embed="rId3" cstate="print">
            <a:duotone>
              <a:schemeClr val="bg2">
                <a:shade val="45000"/>
                <a:satMod val="135000"/>
              </a:schemeClr>
              <a:prstClr val="white"/>
            </a:duotone>
          </a:blip>
          <a:stretch>
            <a:fillRect/>
          </a:stretch>
        </p:blipFill>
        <p:spPr>
          <a:xfrm>
            <a:off x="8550616" y="376157"/>
            <a:ext cx="3400585" cy="569319"/>
          </a:xfrm>
          <a:prstGeom prst="rect">
            <a:avLst/>
          </a:prstGeom>
        </p:spPr>
      </p:pic>
      <p:grpSp>
        <p:nvGrpSpPr>
          <p:cNvPr id="7" name="组合 6"/>
          <p:cNvGrpSpPr/>
          <p:nvPr/>
        </p:nvGrpSpPr>
        <p:grpSpPr>
          <a:xfrm>
            <a:off x="167679" y="1321633"/>
            <a:ext cx="11856641" cy="2901395"/>
            <a:chOff x="167679" y="1321633"/>
            <a:chExt cx="11856641" cy="2901395"/>
          </a:xfrm>
        </p:grpSpPr>
        <p:sp>
          <p:nvSpPr>
            <p:cNvPr id="6" name="矩形 5"/>
            <p:cNvSpPr/>
            <p:nvPr/>
          </p:nvSpPr>
          <p:spPr>
            <a:xfrm>
              <a:off x="167679" y="1321633"/>
              <a:ext cx="11856641" cy="1414780"/>
            </a:xfrm>
            <a:prstGeom prst="rect">
              <a:avLst/>
            </a:prstGeom>
          </p:spPr>
          <p:txBody>
            <a:bodyPr wrap="square" lIns="87545" tIns="43772" rIns="87545" bIns="43772">
              <a:spAutoFit/>
            </a:bodyPr>
            <a:lstStyle/>
            <a:p>
              <a:pPr marL="0" marR="0" lvl="0" indent="0" algn="ctr" defTabSz="1750695" rtl="0" eaLnBrk="1" fontAlgn="auto" latinLnBrk="0" hangingPunct="1">
                <a:lnSpc>
                  <a:spcPct val="120000"/>
                </a:lnSpc>
                <a:spcBef>
                  <a:spcPts val="600"/>
                </a:spcBef>
                <a:spcAft>
                  <a:spcPts val="0"/>
                </a:spcAft>
                <a:buClrTx/>
                <a:buSzTx/>
                <a:buFontTx/>
                <a:buNone/>
                <a:defRPr/>
              </a:pPr>
              <a:r>
                <a:rPr kumimoji="0" lang="en-US" altLang="zh-CN" sz="3600" b="1" i="0" u="none" strike="noStrike" kern="1200" cap="none" spc="4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zh-CN" altLang="en-US" sz="3600" b="1" i="0" u="none" strike="noStrike" kern="1200" cap="none" spc="4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人工智能数学原理与算法</a:t>
              </a:r>
              <a:r>
                <a:rPr kumimoji="0" lang="en-US" altLang="zh-CN" sz="3600" b="1" i="0" u="none" strike="noStrike" kern="1200" cap="none" spc="4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br>
                <a:rPr kumimoji="0" lang="en-US" altLang="zh-CN" sz="3600" b="1" i="0" u="none" strike="noStrike" kern="1200" cap="none" spc="4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br>
              <a:r>
                <a:rPr kumimoji="0" lang="zh-CN" altLang="en-US" sz="3600" b="1" i="0" u="none" strike="noStrike" kern="1200" cap="none" spc="4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第</a:t>
              </a:r>
              <a:r>
                <a:rPr lang="en-US" altLang="zh-CN" sz="3600" b="1" spc="400" dirty="0">
                  <a:solidFill>
                    <a:prstClr val="white"/>
                  </a:solidFill>
                  <a:latin typeface="微软雅黑" panose="020B0503020204020204" pitchFamily="34" charset="-122"/>
                  <a:ea typeface="微软雅黑" panose="020B0503020204020204" pitchFamily="34" charset="-122"/>
                </a:rPr>
                <a:t>4</a:t>
              </a:r>
              <a:r>
                <a:rPr kumimoji="0" lang="zh-CN" altLang="en-US" sz="3600" b="1" i="0" u="none" strike="noStrike" kern="1200" cap="none" spc="4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章：图神经网络</a:t>
              </a:r>
              <a:endParaRPr kumimoji="0" lang="en-US" altLang="zh-CN" sz="3600" b="1" i="0" u="none" strike="noStrike" kern="1200" cap="none" spc="4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 name="矩形 3"/>
            <p:cNvSpPr/>
            <p:nvPr/>
          </p:nvSpPr>
          <p:spPr>
            <a:xfrm>
              <a:off x="167679" y="3221943"/>
              <a:ext cx="11856641" cy="1001085"/>
            </a:xfrm>
            <a:prstGeom prst="rect">
              <a:avLst/>
            </a:prstGeom>
          </p:spPr>
          <p:txBody>
            <a:bodyPr wrap="square" lIns="87545" tIns="43772" rIns="87545" bIns="43772">
              <a:spAutoFit/>
            </a:bodyPr>
            <a:lstStyle/>
            <a:p>
              <a:pPr marL="0" marR="0" lvl="0" indent="0" algn="ctr" defTabSz="1750695" rtl="0" eaLnBrk="1" fontAlgn="auto" latinLnBrk="0" hangingPunct="1">
                <a:lnSpc>
                  <a:spcPct val="120000"/>
                </a:lnSpc>
                <a:spcBef>
                  <a:spcPts val="600"/>
                </a:spcBef>
                <a:spcAft>
                  <a:spcPts val="0"/>
                </a:spcAft>
                <a:buClrTx/>
                <a:buSzTx/>
                <a:buFontTx/>
                <a:buNone/>
                <a:defRPr/>
              </a:pPr>
              <a:r>
                <a:rPr lang="en-US" altLang="zh-CN" sz="5400" b="1" spc="400" dirty="0">
                  <a:solidFill>
                    <a:prstClr val="white"/>
                  </a:solidFill>
                  <a:latin typeface="微软雅黑" panose="020B0503020204020204" pitchFamily="34" charset="-122"/>
                  <a:ea typeface="微软雅黑" panose="020B0503020204020204" pitchFamily="34" charset="-122"/>
                </a:rPr>
                <a:t>4</a:t>
              </a:r>
              <a:r>
                <a:rPr kumimoji="0" lang="en-US" altLang="zh-CN" sz="5400" b="1" i="0" u="none" strike="noStrike" kern="1200" cap="none" spc="4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.1 </a:t>
              </a:r>
              <a:r>
                <a:rPr kumimoji="0" lang="zh-CN" altLang="en-US" sz="5400" b="1" i="0" u="none" strike="noStrike" kern="1200" cap="none" spc="4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图学习基础</a:t>
              </a:r>
              <a:endParaRPr kumimoji="0" lang="en-US" altLang="zh-CN" sz="5400" b="1" i="0" u="none" strike="noStrike" kern="1200" cap="none" spc="4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2" name="矩形 1">
            <a:extLst>
              <a:ext uri="{FF2B5EF4-FFF2-40B4-BE49-F238E27FC236}">
                <a16:creationId xmlns:a16="http://schemas.microsoft.com/office/drawing/2014/main" id="{C0448A00-5755-6F99-A8FC-788EE97894D9}"/>
              </a:ext>
            </a:extLst>
          </p:cNvPr>
          <p:cNvSpPr/>
          <p:nvPr/>
        </p:nvSpPr>
        <p:spPr>
          <a:xfrm>
            <a:off x="3627188" y="4463916"/>
            <a:ext cx="5404863" cy="1381060"/>
          </a:xfrm>
          <a:prstGeom prst="rect">
            <a:avLst/>
          </a:prstGeom>
        </p:spPr>
        <p:txBody>
          <a:bodyPr wrap="square" lIns="87545" tIns="43772" rIns="87545" bIns="43772">
            <a:spAutoFit/>
          </a:bodyPr>
          <a:lstStyle/>
          <a:p>
            <a:pPr marL="0" marR="0" lvl="0" indent="0" algn="ctr" defTabSz="1750695" rtl="0" eaLnBrk="1" fontAlgn="auto" latinLnBrk="0" hangingPunct="1">
              <a:lnSpc>
                <a:spcPct val="100000"/>
              </a:lnSpc>
              <a:spcBef>
                <a:spcPts val="0"/>
              </a:spcBef>
              <a:spcAft>
                <a:spcPts val="0"/>
              </a:spcAft>
              <a:buClrTx/>
              <a:buSzTx/>
              <a:buFontTx/>
              <a:buNone/>
              <a:tabLst/>
              <a:defRPr/>
            </a:pPr>
            <a:endParaRPr kumimoji="0" lang="en-US" altLang="zh-CN"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ctr" defTabSz="1750695" rtl="0" eaLnBrk="1" fontAlgn="auto" latinLnBrk="0" hangingPunct="1">
              <a:lnSpc>
                <a:spcPct val="100000"/>
              </a:lnSpc>
              <a:spcBef>
                <a:spcPts val="0"/>
              </a:spcBef>
              <a:spcAft>
                <a:spcPts val="0"/>
              </a:spcAft>
              <a:buClrTx/>
              <a:buSzTx/>
              <a:buFontTx/>
              <a:buNone/>
              <a:tabLst/>
              <a:defRPr/>
            </a:pPr>
            <a:r>
              <a:rPr lang="zh-CN" altLang="en-US" sz="2800" b="1" dirty="0">
                <a:solidFill>
                  <a:prstClr val="white"/>
                </a:solidFill>
                <a:latin typeface="微软雅黑" panose="020B0503020204020204" pitchFamily="34" charset="-122"/>
                <a:ea typeface="微软雅黑" panose="020B0503020204020204" pitchFamily="34" charset="-122"/>
                <a:cs typeface="微软雅黑" panose="020B0503020204020204" pitchFamily="34" charset="-122"/>
              </a:rPr>
              <a:t>康奇宇</a:t>
            </a:r>
            <a:endParaRPr kumimoji="0" lang="en-US" altLang="zh-CN"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ctr" defTabSz="1750695" rtl="0" eaLnBrk="1" fontAlgn="auto" latinLnBrk="0" hangingPunct="1">
              <a:lnSpc>
                <a:spcPct val="100000"/>
              </a:lnSpc>
              <a:spcBef>
                <a:spcPts val="0"/>
              </a:spcBef>
              <a:spcAft>
                <a:spcPts val="0"/>
              </a:spcAft>
              <a:buClrTx/>
              <a:buSzTx/>
              <a:buFontTx/>
              <a:buNone/>
              <a:tabLst/>
              <a:defRPr/>
            </a:pPr>
            <a:r>
              <a:rPr lang="en-US" altLang="zh-CN" sz="2800" b="1" dirty="0" err="1">
                <a:solidFill>
                  <a:prstClr val="white"/>
                </a:solidFill>
                <a:latin typeface="微软雅黑" panose="020B0503020204020204" pitchFamily="34" charset="-122"/>
                <a:ea typeface="微软雅黑" panose="020B0503020204020204" pitchFamily="34" charset="-122"/>
                <a:cs typeface="微软雅黑" panose="020B0503020204020204" pitchFamily="34" charset="-122"/>
              </a:rPr>
              <a:t>qiyukang@ustc.edu.cn</a:t>
            </a:r>
            <a:endParaRPr kumimoji="0" lang="zh-CN" altLang="en-US"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ransition advTm="1191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57BB4C-4273-FC68-91E4-E9C7642B4DD5}"/>
            </a:ext>
          </a:extLst>
        </p:cNvPr>
        <p:cNvGrpSpPr/>
        <p:nvPr/>
      </p:nvGrpSpPr>
      <p:grpSpPr>
        <a:xfrm>
          <a:off x="0" y="0"/>
          <a:ext cx="0" cy="0"/>
          <a:chOff x="0" y="0"/>
          <a:chExt cx="0" cy="0"/>
        </a:xfrm>
      </p:grpSpPr>
      <p:grpSp>
        <p:nvGrpSpPr>
          <p:cNvPr id="2" name="组合 1">
            <a:extLst>
              <a:ext uri="{FF2B5EF4-FFF2-40B4-BE49-F238E27FC236}">
                <a16:creationId xmlns:a16="http://schemas.microsoft.com/office/drawing/2014/main" id="{19ED5E7A-68E2-3874-6C54-ACEC673DAEF2}"/>
              </a:ext>
            </a:extLst>
          </p:cNvPr>
          <p:cNvGrpSpPr/>
          <p:nvPr>
            <p:custDataLst>
              <p:tags r:id="rId2"/>
            </p:custDataLst>
          </p:nvPr>
        </p:nvGrpSpPr>
        <p:grpSpPr>
          <a:xfrm>
            <a:off x="0" y="0"/>
            <a:ext cx="12192000" cy="6858000"/>
            <a:chOff x="0" y="0"/>
            <a:chExt cx="12192000" cy="6858000"/>
          </a:xfrm>
        </p:grpSpPr>
        <p:sp>
          <p:nvSpPr>
            <p:cNvPr id="38" name="任意多边形: 形状 37">
              <a:extLst>
                <a:ext uri="{FF2B5EF4-FFF2-40B4-BE49-F238E27FC236}">
                  <a16:creationId xmlns:a16="http://schemas.microsoft.com/office/drawing/2014/main" id="{F767F6F5-3771-6B77-8CEA-D1B65A18BE7A}"/>
                </a:ext>
              </a:extLst>
            </p:cNvPr>
            <p:cNvSpPr/>
            <p:nvPr/>
          </p:nvSpPr>
          <p:spPr>
            <a:xfrm>
              <a:off x="0" y="0"/>
              <a:ext cx="1819275" cy="1819275"/>
            </a:xfrm>
            <a:custGeom>
              <a:avLst/>
              <a:gdLst>
                <a:gd name="connsiteX0" fmla="*/ 0 w 3638550"/>
                <a:gd name="connsiteY0" fmla="*/ 1819275 h 3638550"/>
                <a:gd name="connsiteX1" fmla="*/ 1819275 w 3638550"/>
                <a:gd name="connsiteY1" fmla="*/ 0 h 3638550"/>
                <a:gd name="connsiteX2" fmla="*/ 3638550 w 3638550"/>
                <a:gd name="connsiteY2" fmla="*/ 1819275 h 3638550"/>
                <a:gd name="connsiteX3" fmla="*/ 1819275 w 3638550"/>
                <a:gd name="connsiteY3" fmla="*/ 3638550 h 3638550"/>
                <a:gd name="connsiteX4" fmla="*/ 0 w 3638550"/>
                <a:gd name="connsiteY4" fmla="*/ 1819275 h 3638550"/>
                <a:gd name="connsiteX0-1" fmla="*/ 1819275 w 3638550"/>
                <a:gd name="connsiteY0-2" fmla="*/ 0 h 3638550"/>
                <a:gd name="connsiteX1-3" fmla="*/ 3638550 w 3638550"/>
                <a:gd name="connsiteY1-4" fmla="*/ 1819275 h 3638550"/>
                <a:gd name="connsiteX2-5" fmla="*/ 1819275 w 3638550"/>
                <a:gd name="connsiteY2-6" fmla="*/ 3638550 h 3638550"/>
                <a:gd name="connsiteX3-7" fmla="*/ 0 w 3638550"/>
                <a:gd name="connsiteY3-8" fmla="*/ 1819275 h 3638550"/>
                <a:gd name="connsiteX4-9" fmla="*/ 1910715 w 3638550"/>
                <a:gd name="connsiteY4-10" fmla="*/ 91440 h 3638550"/>
                <a:gd name="connsiteX0-11" fmla="*/ 1819275 w 3638550"/>
                <a:gd name="connsiteY0-12" fmla="*/ 0 h 3638550"/>
                <a:gd name="connsiteX1-13" fmla="*/ 3638550 w 3638550"/>
                <a:gd name="connsiteY1-14" fmla="*/ 1819275 h 3638550"/>
                <a:gd name="connsiteX2-15" fmla="*/ 1819275 w 3638550"/>
                <a:gd name="connsiteY2-16" fmla="*/ 3638550 h 3638550"/>
                <a:gd name="connsiteX3-17" fmla="*/ 0 w 3638550"/>
                <a:gd name="connsiteY3-18" fmla="*/ 1819275 h 3638550"/>
                <a:gd name="connsiteX0-19" fmla="*/ 3638550 w 3638550"/>
                <a:gd name="connsiteY0-20" fmla="*/ 0 h 1819275"/>
                <a:gd name="connsiteX1-21" fmla="*/ 1819275 w 3638550"/>
                <a:gd name="connsiteY1-22" fmla="*/ 1819275 h 1819275"/>
                <a:gd name="connsiteX2-23" fmla="*/ 0 w 3638550"/>
                <a:gd name="connsiteY2-24" fmla="*/ 0 h 1819275"/>
                <a:gd name="connsiteX0-25" fmla="*/ 1819275 w 1819275"/>
                <a:gd name="connsiteY0-26" fmla="*/ 0 h 1819275"/>
                <a:gd name="connsiteX1-27" fmla="*/ 0 w 1819275"/>
                <a:gd name="connsiteY1-28" fmla="*/ 1819275 h 1819275"/>
              </a:gdLst>
              <a:ahLst/>
              <a:cxnLst>
                <a:cxn ang="0">
                  <a:pos x="connsiteX0-1" y="connsiteY0-2"/>
                </a:cxn>
                <a:cxn ang="0">
                  <a:pos x="connsiteX1-3" y="connsiteY1-4"/>
                </a:cxn>
              </a:cxnLst>
              <a:rect l="l" t="t" r="r" b="b"/>
              <a:pathLst>
                <a:path w="1819275" h="1819275">
                  <a:moveTo>
                    <a:pt x="1819275" y="0"/>
                  </a:moveTo>
                  <a:cubicBezTo>
                    <a:pt x="1819275" y="1004758"/>
                    <a:pt x="1004758" y="1819275"/>
                    <a:pt x="0" y="1819275"/>
                  </a:cubicBezTo>
                </a:path>
              </a:pathLst>
            </a:custGeom>
            <a:noFill/>
            <a:ln w="381000">
              <a:solidFill>
                <a:schemeClr val="accent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a:extLst>
                <a:ext uri="{FF2B5EF4-FFF2-40B4-BE49-F238E27FC236}">
                  <a16:creationId xmlns:a16="http://schemas.microsoft.com/office/drawing/2014/main" id="{FE267472-A857-3E2A-A99C-964B513D1985}"/>
                </a:ext>
              </a:extLst>
            </p:cNvPr>
            <p:cNvGrpSpPr/>
            <p:nvPr/>
          </p:nvGrpSpPr>
          <p:grpSpPr>
            <a:xfrm>
              <a:off x="1573224" y="2247561"/>
              <a:ext cx="5643551" cy="716782"/>
              <a:chOff x="1573224" y="2247561"/>
              <a:chExt cx="5643551" cy="716782"/>
            </a:xfrm>
          </p:grpSpPr>
          <p:sp>
            <p:nvSpPr>
              <p:cNvPr id="61" name="文本框 60">
                <a:extLst>
                  <a:ext uri="{FF2B5EF4-FFF2-40B4-BE49-F238E27FC236}">
                    <a16:creationId xmlns:a16="http://schemas.microsoft.com/office/drawing/2014/main" id="{C0CCB789-2D32-C065-7424-AE2774569451}"/>
                  </a:ext>
                </a:extLst>
              </p:cNvPr>
              <p:cNvSpPr txBox="1"/>
              <p:nvPr>
                <p:custDataLst>
                  <p:tags r:id="rId7"/>
                </p:custDataLst>
              </p:nvPr>
            </p:nvSpPr>
            <p:spPr>
              <a:xfrm>
                <a:off x="2398643" y="2416810"/>
                <a:ext cx="4818132" cy="460375"/>
              </a:xfrm>
              <a:prstGeom prst="rect">
                <a:avLst/>
              </a:prstGeom>
              <a:noFill/>
            </p:spPr>
            <p:txBody>
              <a:bodyPr wrap="square" rtlCol="0">
                <a:spAutoFit/>
              </a:bodyPr>
              <a:lstStyle/>
              <a:p>
                <a:pPr>
                  <a:buSzPct val="25000"/>
                </a:pPr>
                <a:r>
                  <a:rPr lang="zh-CN" altLang="en-US" sz="2400" b="1" dirty="0">
                    <a:solidFill>
                      <a:srgbClr val="FF0000"/>
                    </a:solidFill>
                    <a:latin typeface="Arial" panose="020B0604020202020204" pitchFamily="34" charset="0"/>
                    <a:ea typeface="微软雅黑" panose="020B0503020204020204" charset="-122"/>
                  </a:rPr>
                  <a:t>图数据</a:t>
                </a:r>
              </a:p>
            </p:txBody>
          </p:sp>
          <p:sp>
            <p:nvSpPr>
              <p:cNvPr id="63" name="椭圆 62">
                <a:extLst>
                  <a:ext uri="{FF2B5EF4-FFF2-40B4-BE49-F238E27FC236}">
                    <a16:creationId xmlns:a16="http://schemas.microsoft.com/office/drawing/2014/main" id="{EDAF278B-3644-F181-FF68-865094AFDB3A}"/>
                  </a:ext>
                </a:extLst>
              </p:cNvPr>
              <p:cNvSpPr/>
              <p:nvPr>
                <p:custDataLst>
                  <p:tags r:id="rId8"/>
                </p:custDataLst>
              </p:nvPr>
            </p:nvSpPr>
            <p:spPr>
              <a:xfrm>
                <a:off x="1573224" y="2247561"/>
                <a:ext cx="716782" cy="716782"/>
              </a:xfrm>
              <a:prstGeom prst="ellipse">
                <a:avLst/>
              </a:prstGeom>
              <a:noFill/>
              <a:ln w="25400">
                <a:gradFill>
                  <a:gsLst>
                    <a:gs pos="76000">
                      <a:schemeClr val="accent1">
                        <a:alpha val="0"/>
                      </a:schemeClr>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chemeClr val="accent1"/>
                    </a:solidFill>
                    <a:latin typeface="Arial" panose="020B0604020202020204" pitchFamily="34" charset="0"/>
                    <a:ea typeface="微软雅黑" panose="020B0503020204020204" charset="-122"/>
                  </a:rPr>
                  <a:t>01</a:t>
                </a:r>
              </a:p>
            </p:txBody>
          </p:sp>
        </p:grpSp>
        <p:grpSp>
          <p:nvGrpSpPr>
            <p:cNvPr id="40" name="组合 39">
              <a:extLst>
                <a:ext uri="{FF2B5EF4-FFF2-40B4-BE49-F238E27FC236}">
                  <a16:creationId xmlns:a16="http://schemas.microsoft.com/office/drawing/2014/main" id="{B97710C5-3D55-0BEC-8F50-9CB86BC45AAA}"/>
                </a:ext>
              </a:extLst>
            </p:cNvPr>
            <p:cNvGrpSpPr/>
            <p:nvPr/>
          </p:nvGrpSpPr>
          <p:grpSpPr>
            <a:xfrm>
              <a:off x="7540339" y="0"/>
              <a:ext cx="4651661" cy="6858000"/>
              <a:chOff x="7540339" y="0"/>
              <a:chExt cx="4651661" cy="6858000"/>
            </a:xfrm>
          </p:grpSpPr>
          <p:sp>
            <p:nvSpPr>
              <p:cNvPr id="60" name="任意多边形: 形状 59">
                <a:extLst>
                  <a:ext uri="{FF2B5EF4-FFF2-40B4-BE49-F238E27FC236}">
                    <a16:creationId xmlns:a16="http://schemas.microsoft.com/office/drawing/2014/main" id="{AA1ECCAD-8B26-FEBF-FE69-7616B5D2A3D6}"/>
                  </a:ext>
                </a:extLst>
              </p:cNvPr>
              <p:cNvSpPr/>
              <p:nvPr/>
            </p:nvSpPr>
            <p:spPr>
              <a:xfrm>
                <a:off x="7779658" y="0"/>
                <a:ext cx="4412342" cy="6858000"/>
              </a:xfrm>
              <a:custGeom>
                <a:avLst/>
                <a:gdLst>
                  <a:gd name="connsiteX0" fmla="*/ 1295690 w 4412342"/>
                  <a:gd name="connsiteY0" fmla="*/ 0 h 6858000"/>
                  <a:gd name="connsiteX1" fmla="*/ 4412342 w 4412342"/>
                  <a:gd name="connsiteY1" fmla="*/ 0 h 6858000"/>
                  <a:gd name="connsiteX2" fmla="*/ 4412342 w 4412342"/>
                  <a:gd name="connsiteY2" fmla="*/ 1636729 h 6858000"/>
                  <a:gd name="connsiteX3" fmla="*/ 4272563 w 4412342"/>
                  <a:gd name="connsiteY3" fmla="*/ 1672670 h 6858000"/>
                  <a:gd name="connsiteX4" fmla="*/ 3111228 w 4412342"/>
                  <a:gd name="connsiteY4" fmla="*/ 3251199 h 6858000"/>
                  <a:gd name="connsiteX5" fmla="*/ 4272563 w 4412342"/>
                  <a:gd name="connsiteY5" fmla="*/ 4829728 h 6858000"/>
                  <a:gd name="connsiteX6" fmla="*/ 4412342 w 4412342"/>
                  <a:gd name="connsiteY6" fmla="*/ 4865669 h 6858000"/>
                  <a:gd name="connsiteX7" fmla="*/ 4412342 w 4412342"/>
                  <a:gd name="connsiteY7" fmla="*/ 6858000 h 6858000"/>
                  <a:gd name="connsiteX8" fmla="*/ 1670654 w 4412342"/>
                  <a:gd name="connsiteY8" fmla="*/ 6858000 h 6858000"/>
                  <a:gd name="connsiteX9" fmla="*/ 1550198 w 4412342"/>
                  <a:gd name="connsiteY9" fmla="*/ 6753659 h 6858000"/>
                  <a:gd name="connsiteX10" fmla="*/ 0 w 4412342"/>
                  <a:gd name="connsiteY10" fmla="*/ 3251200 h 6858000"/>
                  <a:gd name="connsiteX11" fmla="*/ 1229199 w 4412342"/>
                  <a:gd name="connsiteY11" fmla="*/ 6974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12342" h="6858000">
                    <a:moveTo>
                      <a:pt x="1295690" y="0"/>
                    </a:moveTo>
                    <a:lnTo>
                      <a:pt x="4412342" y="0"/>
                    </a:lnTo>
                    <a:lnTo>
                      <a:pt x="4412342" y="1636729"/>
                    </a:lnTo>
                    <a:lnTo>
                      <a:pt x="4272563" y="1672670"/>
                    </a:lnTo>
                    <a:cubicBezTo>
                      <a:pt x="3599745" y="1881938"/>
                      <a:pt x="3111228" y="2509519"/>
                      <a:pt x="3111228" y="3251199"/>
                    </a:cubicBezTo>
                    <a:cubicBezTo>
                      <a:pt x="3111228" y="3992879"/>
                      <a:pt x="3599745" y="4620460"/>
                      <a:pt x="4272563" y="4829728"/>
                    </a:cubicBezTo>
                    <a:lnTo>
                      <a:pt x="4412342" y="4865669"/>
                    </a:lnTo>
                    <a:lnTo>
                      <a:pt x="4412342" y="6858000"/>
                    </a:lnTo>
                    <a:lnTo>
                      <a:pt x="1670654" y="6858000"/>
                    </a:lnTo>
                    <a:lnTo>
                      <a:pt x="1550198" y="6753659"/>
                    </a:lnTo>
                    <a:cubicBezTo>
                      <a:pt x="597879" y="5888107"/>
                      <a:pt x="0" y="4639475"/>
                      <a:pt x="0" y="3251200"/>
                    </a:cubicBezTo>
                    <a:cubicBezTo>
                      <a:pt x="0" y="2026252"/>
                      <a:pt x="465477" y="910022"/>
                      <a:pt x="1229199" y="69741"/>
                    </a:cubicBezTo>
                    <a:close/>
                  </a:path>
                </a:pathLst>
              </a:custGeom>
              <a:solidFill>
                <a:schemeClr val="accent1">
                  <a:alpha val="5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8" name="矩形 57">
                <a:extLst>
                  <a:ext uri="{FF2B5EF4-FFF2-40B4-BE49-F238E27FC236}">
                    <a16:creationId xmlns:a16="http://schemas.microsoft.com/office/drawing/2014/main" id="{8D8AB2C5-9219-1267-3877-76C1DBF6A9A3}"/>
                  </a:ext>
                </a:extLst>
              </p:cNvPr>
              <p:cNvSpPr/>
              <p:nvPr/>
            </p:nvSpPr>
            <p:spPr>
              <a:xfrm>
                <a:off x="7540339" y="3124369"/>
                <a:ext cx="3592287"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r>
                  <a:rPr kumimoji="1" lang="zh-CN" altLang="en-US" sz="6000" b="1" dirty="0">
                    <a:solidFill>
                      <a:schemeClr val="tx1"/>
                    </a:solidFill>
                    <a:latin typeface="Arial" panose="020B0604020202020204" pitchFamily="34" charset="0"/>
                    <a:ea typeface="微软雅黑" panose="020B0503020204020204" charset="-122"/>
                    <a:sym typeface="Arial" panose="020B0604020202020204" pitchFamily="34" charset="0"/>
                  </a:rPr>
                  <a:t>目录</a:t>
                </a:r>
                <a:endParaRPr kumimoji="1" lang="en-US" altLang="zh-CN" sz="6000" b="1" dirty="0">
                  <a:solidFill>
                    <a:schemeClr val="tx1"/>
                  </a:solidFill>
                  <a:latin typeface="Arial" panose="020B0604020202020204" pitchFamily="34" charset="0"/>
                  <a:ea typeface="微软雅黑" panose="020B0503020204020204" charset="-122"/>
                  <a:sym typeface="Arial" panose="020B0604020202020204" pitchFamily="34" charset="0"/>
                </a:endParaRPr>
              </a:p>
            </p:txBody>
          </p:sp>
        </p:grpSp>
        <p:grpSp>
          <p:nvGrpSpPr>
            <p:cNvPr id="41" name="组合 40">
              <a:extLst>
                <a:ext uri="{FF2B5EF4-FFF2-40B4-BE49-F238E27FC236}">
                  <a16:creationId xmlns:a16="http://schemas.microsoft.com/office/drawing/2014/main" id="{120A50CE-14DE-6EF1-CBAA-DDCF74B9C5D4}"/>
                </a:ext>
              </a:extLst>
            </p:cNvPr>
            <p:cNvGrpSpPr/>
            <p:nvPr/>
          </p:nvGrpSpPr>
          <p:grpSpPr>
            <a:xfrm>
              <a:off x="1573224" y="3259598"/>
              <a:ext cx="5643551" cy="716782"/>
              <a:chOff x="1573224" y="3345276"/>
              <a:chExt cx="5643551" cy="716782"/>
            </a:xfrm>
          </p:grpSpPr>
          <p:sp>
            <p:nvSpPr>
              <p:cNvPr id="54" name="文本框 53">
                <a:extLst>
                  <a:ext uri="{FF2B5EF4-FFF2-40B4-BE49-F238E27FC236}">
                    <a16:creationId xmlns:a16="http://schemas.microsoft.com/office/drawing/2014/main" id="{34F41034-F4A4-D269-388C-B86BEB8DD5E3}"/>
                  </a:ext>
                </a:extLst>
              </p:cNvPr>
              <p:cNvSpPr txBox="1"/>
              <p:nvPr>
                <p:custDataLst>
                  <p:tags r:id="rId5"/>
                </p:custDataLst>
              </p:nvPr>
            </p:nvSpPr>
            <p:spPr>
              <a:xfrm>
                <a:off x="2398643" y="3514525"/>
                <a:ext cx="4818132" cy="460375"/>
              </a:xfrm>
              <a:prstGeom prst="rect">
                <a:avLst/>
              </a:prstGeom>
              <a:noFill/>
            </p:spPr>
            <p:txBody>
              <a:bodyPr wrap="square" rtlCol="0">
                <a:spAutoFit/>
              </a:bodyPr>
              <a:lstStyle/>
              <a:p>
                <a:pPr>
                  <a:buSzPct val="25000"/>
                </a:pPr>
                <a:r>
                  <a:rPr lang="zh-CN" altLang="en-US" sz="2400" b="1" dirty="0">
                    <a:latin typeface="Arial" panose="020B0604020202020204" pitchFamily="34" charset="0"/>
                    <a:ea typeface="微软雅黑" panose="020B0503020204020204" charset="-122"/>
                  </a:rPr>
                  <a:t>图数据的表示</a:t>
                </a:r>
              </a:p>
            </p:txBody>
          </p:sp>
          <p:sp>
            <p:nvSpPr>
              <p:cNvPr id="56" name="椭圆 55">
                <a:extLst>
                  <a:ext uri="{FF2B5EF4-FFF2-40B4-BE49-F238E27FC236}">
                    <a16:creationId xmlns:a16="http://schemas.microsoft.com/office/drawing/2014/main" id="{FC3AA611-5998-8017-F95F-1E59843AEE5D}"/>
                  </a:ext>
                </a:extLst>
              </p:cNvPr>
              <p:cNvSpPr/>
              <p:nvPr>
                <p:custDataLst>
                  <p:tags r:id="rId6"/>
                </p:custDataLst>
              </p:nvPr>
            </p:nvSpPr>
            <p:spPr>
              <a:xfrm>
                <a:off x="1573224" y="3345276"/>
                <a:ext cx="716782" cy="716782"/>
              </a:xfrm>
              <a:prstGeom prst="ellipse">
                <a:avLst/>
              </a:prstGeom>
              <a:noFill/>
              <a:ln w="25400">
                <a:gradFill>
                  <a:gsLst>
                    <a:gs pos="76000">
                      <a:schemeClr val="tx2">
                        <a:alpha val="0"/>
                      </a:schemeClr>
                    </a:gs>
                    <a:gs pos="100000">
                      <a:schemeClr val="tx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rgbClr val="4472C4"/>
                    </a:solidFill>
                    <a:latin typeface="Arial" panose="020B0604020202020204" pitchFamily="34" charset="0"/>
                    <a:ea typeface="微软雅黑" panose="020B0503020204020204" charset="-122"/>
                  </a:rPr>
                  <a:t>02</a:t>
                </a:r>
              </a:p>
            </p:txBody>
          </p:sp>
        </p:grpSp>
        <p:grpSp>
          <p:nvGrpSpPr>
            <p:cNvPr id="42" name="组合 41">
              <a:extLst>
                <a:ext uri="{FF2B5EF4-FFF2-40B4-BE49-F238E27FC236}">
                  <a16:creationId xmlns:a16="http://schemas.microsoft.com/office/drawing/2014/main" id="{F0866F91-97DB-7DF7-3749-CC522B8A86AF}"/>
                </a:ext>
              </a:extLst>
            </p:cNvPr>
            <p:cNvGrpSpPr/>
            <p:nvPr/>
          </p:nvGrpSpPr>
          <p:grpSpPr>
            <a:xfrm>
              <a:off x="1573224" y="4271635"/>
              <a:ext cx="5643551" cy="716782"/>
              <a:chOff x="1573224" y="4443770"/>
              <a:chExt cx="5643551" cy="716782"/>
            </a:xfrm>
          </p:grpSpPr>
          <p:sp>
            <p:nvSpPr>
              <p:cNvPr id="51" name="文本框 50">
                <a:extLst>
                  <a:ext uri="{FF2B5EF4-FFF2-40B4-BE49-F238E27FC236}">
                    <a16:creationId xmlns:a16="http://schemas.microsoft.com/office/drawing/2014/main" id="{07976390-992A-9896-19E8-F818ECF1DB99}"/>
                  </a:ext>
                </a:extLst>
              </p:cNvPr>
              <p:cNvSpPr txBox="1"/>
              <p:nvPr>
                <p:custDataLst>
                  <p:tags r:id="rId3"/>
                </p:custDataLst>
              </p:nvPr>
            </p:nvSpPr>
            <p:spPr>
              <a:xfrm>
                <a:off x="2398643" y="4613019"/>
                <a:ext cx="4818132" cy="460375"/>
              </a:xfrm>
              <a:prstGeom prst="rect">
                <a:avLst/>
              </a:prstGeom>
              <a:noFill/>
            </p:spPr>
            <p:txBody>
              <a:bodyPr wrap="square" rtlCol="0">
                <a:spAutoFit/>
              </a:bodyPr>
              <a:lstStyle/>
              <a:p>
                <a:pPr>
                  <a:buSzPct val="25000"/>
                </a:pPr>
                <a:r>
                  <a:rPr lang="zh-CN" altLang="en-US" sz="2400" b="1" dirty="0">
                    <a:latin typeface="Arial" panose="020B0604020202020204" pitchFamily="34" charset="0"/>
                    <a:ea typeface="微软雅黑" panose="020B0503020204020204" charset="-122"/>
                  </a:rPr>
                  <a:t>图学习的任务</a:t>
                </a:r>
              </a:p>
            </p:txBody>
          </p:sp>
          <p:sp>
            <p:nvSpPr>
              <p:cNvPr id="53" name="椭圆 52">
                <a:extLst>
                  <a:ext uri="{FF2B5EF4-FFF2-40B4-BE49-F238E27FC236}">
                    <a16:creationId xmlns:a16="http://schemas.microsoft.com/office/drawing/2014/main" id="{6DFD4A31-90A1-8BF7-8014-A89ACF56C951}"/>
                  </a:ext>
                </a:extLst>
              </p:cNvPr>
              <p:cNvSpPr/>
              <p:nvPr>
                <p:custDataLst>
                  <p:tags r:id="rId4"/>
                </p:custDataLst>
              </p:nvPr>
            </p:nvSpPr>
            <p:spPr>
              <a:xfrm>
                <a:off x="1573224" y="4443770"/>
                <a:ext cx="716782" cy="716782"/>
              </a:xfrm>
              <a:prstGeom prst="ellipse">
                <a:avLst/>
              </a:prstGeom>
              <a:noFill/>
              <a:ln w="25400">
                <a:gradFill>
                  <a:gsLst>
                    <a:gs pos="76000">
                      <a:schemeClr val="tx2">
                        <a:alpha val="0"/>
                      </a:schemeClr>
                    </a:gs>
                    <a:gs pos="100000">
                      <a:schemeClr val="tx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rgbClr val="4472C4"/>
                    </a:solidFill>
                    <a:latin typeface="Arial" panose="020B0604020202020204" pitchFamily="34" charset="0"/>
                    <a:ea typeface="微软雅黑" panose="020B0503020204020204" charset="-122"/>
                  </a:rPr>
                  <a:t>03</a:t>
                </a:r>
              </a:p>
            </p:txBody>
          </p:sp>
        </p:grpSp>
      </p:grpSp>
    </p:spTree>
    <p:custDataLst>
      <p:tags r:id="rId1"/>
    </p:custDataLst>
    <p:extLst>
      <p:ext uri="{BB962C8B-B14F-4D97-AF65-F5344CB8AC3E}">
        <p14:creationId xmlns:p14="http://schemas.microsoft.com/office/powerpoint/2010/main" val="4202751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panose="02010600030101010101" charset="-122"/>
                <a:ea typeface="等线" panose="02010600030101010101"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4" name="文本框 3"/>
          <p:cNvSpPr txBox="1"/>
          <p:nvPr/>
        </p:nvSpPr>
        <p:spPr>
          <a:xfrm>
            <a:off x="350439" y="120418"/>
            <a:ext cx="141577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chemeClr val="bg1"/>
                </a:solidFill>
                <a:effectLst/>
                <a:uLnTx/>
                <a:uFillTx/>
                <a:cs typeface="+mn-ea"/>
                <a:sym typeface="+mn-lt"/>
              </a:rPr>
              <a:t>图数据</a:t>
            </a:r>
          </a:p>
        </p:txBody>
      </p:sp>
      <p:sp>
        <p:nvSpPr>
          <p:cNvPr id="5" name="文本框 4"/>
          <p:cNvSpPr txBox="1"/>
          <p:nvPr/>
        </p:nvSpPr>
        <p:spPr>
          <a:xfrm>
            <a:off x="448246" y="705193"/>
            <a:ext cx="10937240" cy="2540635"/>
          </a:xfrm>
          <a:prstGeom prst="rect">
            <a:avLst/>
          </a:prstGeom>
          <a:noFill/>
        </p:spPr>
        <p:txBody>
          <a:bodyPr wrap="square" rtlCol="0">
            <a:noAutofit/>
          </a:bodyPr>
          <a:lstStyle/>
          <a:p>
            <a:pPr indent="0" fontAlgn="auto">
              <a:lnSpc>
                <a:spcPct val="150000"/>
              </a:lnSpc>
            </a:pPr>
            <a:r>
              <a:rPr lang="zh-CN" altLang="en-US" sz="2800" dirty="0">
                <a:latin typeface="黑体" panose="02010609060101010101" charset="-122"/>
                <a:ea typeface="黑体" panose="02010609060101010101" charset="-122"/>
                <a:cs typeface="黑体" panose="02010609060101010101" charset="-122"/>
              </a:rPr>
              <a:t>图</a:t>
            </a:r>
            <a:r>
              <a:rPr lang="en-US" altLang="zh-CN" sz="2800" dirty="0">
                <a:latin typeface="Times New Roman" panose="02020603050405020304" charset="0"/>
                <a:ea typeface="黑体" panose="02010609060101010101" charset="-122"/>
                <a:cs typeface="Times New Roman" panose="02020603050405020304" charset="0"/>
              </a:rPr>
              <a:t>(Graph)</a:t>
            </a:r>
            <a:r>
              <a:rPr lang="zh-CN" altLang="en-US" sz="2800" dirty="0">
                <a:latin typeface="黑体" panose="02010609060101010101" charset="-122"/>
                <a:ea typeface="黑体" panose="02010609060101010101" charset="-122"/>
                <a:cs typeface="黑体" panose="02010609060101010101" charset="-122"/>
              </a:rPr>
              <a:t>是一种描述实体节点及其关系</a:t>
            </a:r>
            <a:r>
              <a:rPr lang="en-US" altLang="zh-CN" sz="2800" dirty="0">
                <a:latin typeface="黑体" panose="02010609060101010101" charset="-122"/>
                <a:ea typeface="黑体" panose="02010609060101010101" charset="-122"/>
                <a:cs typeface="黑体" panose="02010609060101010101" charset="-122"/>
              </a:rPr>
              <a:t>/</a:t>
            </a:r>
            <a:r>
              <a:rPr lang="zh-CN" altLang="en-US" sz="2800" dirty="0">
                <a:latin typeface="黑体" panose="02010609060101010101" charset="-122"/>
                <a:ea typeface="黑体" panose="02010609060101010101" charset="-122"/>
                <a:cs typeface="黑体" panose="02010609060101010101" charset="-122"/>
              </a:rPr>
              <a:t>交互</a:t>
            </a:r>
            <a:r>
              <a:rPr lang="en-US" altLang="zh-CN" sz="2800" dirty="0">
                <a:latin typeface="黑体" panose="02010609060101010101" charset="-122"/>
                <a:ea typeface="黑体" panose="02010609060101010101" charset="-122"/>
                <a:cs typeface="黑体" panose="02010609060101010101" charset="-122"/>
              </a:rPr>
              <a:t>/</a:t>
            </a:r>
            <a:r>
              <a:rPr lang="zh-CN" altLang="en-US" sz="2800" dirty="0">
                <a:latin typeface="黑体" panose="02010609060101010101" charset="-122"/>
                <a:ea typeface="黑体" panose="02010609060101010101" charset="-122"/>
                <a:cs typeface="黑体" panose="02010609060101010101" charset="-122"/>
              </a:rPr>
              <a:t>链接的通用语言：</a:t>
            </a:r>
            <a:endParaRPr lang="en-SG" altLang="zh-CN" sz="2800" dirty="0">
              <a:latin typeface="黑体" panose="02010609060101010101" charset="-122"/>
              <a:ea typeface="黑体" panose="02010609060101010101" charset="-122"/>
              <a:cs typeface="黑体" panose="02010609060101010101" charset="-122"/>
            </a:endParaRPr>
          </a:p>
          <a:p>
            <a:pPr marL="457200" indent="-457200" fontAlgn="auto">
              <a:lnSpc>
                <a:spcPct val="150000"/>
              </a:lnSpc>
              <a:buFont typeface="Arial" panose="020B0604020202020204" pitchFamily="34" charset="0"/>
              <a:buChar char="•"/>
            </a:pPr>
            <a:r>
              <a:rPr lang="zh-CN" altLang="en-US" sz="2800" dirty="0">
                <a:latin typeface="黑体" panose="02010609060101010101" charset="-122"/>
                <a:ea typeface="黑体" panose="02010609060101010101" charset="-122"/>
                <a:cs typeface="黑体" panose="02010609060101010101" charset="-122"/>
              </a:rPr>
              <a:t>现实中很多种类型的数据都可以表示为图结构。</a:t>
            </a:r>
          </a:p>
        </p:txBody>
      </p:sp>
      <p:pic>
        <p:nvPicPr>
          <p:cNvPr id="2" name="图片 8">
            <a:extLst>
              <a:ext uri="{FF2B5EF4-FFF2-40B4-BE49-F238E27FC236}">
                <a16:creationId xmlns:a16="http://schemas.microsoft.com/office/drawing/2014/main" id="{4D75DEFE-2071-2A33-9F8C-FBDEEDBE7E74}"/>
              </a:ext>
            </a:extLst>
          </p:cNvPr>
          <p:cNvPicPr>
            <a:picLocks noChangeAspect="1"/>
          </p:cNvPicPr>
          <p:nvPr/>
        </p:nvPicPr>
        <p:blipFill>
          <a:blip r:embed="rId3"/>
          <a:stretch>
            <a:fillRect/>
          </a:stretch>
        </p:blipFill>
        <p:spPr>
          <a:xfrm>
            <a:off x="3074810" y="2735057"/>
            <a:ext cx="5422265" cy="28448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panose="02010600030101010101" charset="-122"/>
                <a:ea typeface="等线" panose="02010600030101010101"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4" name="文本框 3"/>
          <p:cNvSpPr txBox="1"/>
          <p:nvPr/>
        </p:nvSpPr>
        <p:spPr>
          <a:xfrm>
            <a:off x="350439" y="120418"/>
            <a:ext cx="428835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SG" sz="3200" b="1" i="0" u="none" strike="noStrike" kern="1200" cap="none" spc="0" normalizeH="0" baseline="0" noProof="0" dirty="0">
                <a:ln>
                  <a:noFill/>
                </a:ln>
                <a:solidFill>
                  <a:schemeClr val="bg1"/>
                </a:solidFill>
                <a:effectLst/>
                <a:uLnTx/>
                <a:uFillTx/>
                <a:cs typeface="+mn-ea"/>
                <a:sym typeface="+mn-lt"/>
              </a:rPr>
              <a:t>图数据</a:t>
            </a:r>
            <a:r>
              <a:rPr lang="zh-CN" altLang="en-US" sz="3200" b="1" dirty="0">
                <a:solidFill>
                  <a:schemeClr val="bg1"/>
                </a:solidFill>
                <a:cs typeface="+mn-ea"/>
                <a:sym typeface="+mn-lt"/>
              </a:rPr>
              <a:t>举例：微观世界</a:t>
            </a:r>
            <a:endParaRPr kumimoji="0" lang="en-US" altLang="zh-CN" sz="3200" b="1" i="0" u="none" strike="noStrike" kern="1200" cap="none" spc="0" normalizeH="0" baseline="0" noProof="0" dirty="0">
              <a:ln>
                <a:noFill/>
              </a:ln>
              <a:solidFill>
                <a:schemeClr val="bg1"/>
              </a:solidFill>
              <a:effectLst/>
              <a:uLnTx/>
              <a:uFillTx/>
              <a:cs typeface="+mn-ea"/>
              <a:sym typeface="+mn-lt"/>
            </a:endParaRPr>
          </a:p>
        </p:txBody>
      </p:sp>
      <p:grpSp>
        <p:nvGrpSpPr>
          <p:cNvPr id="5" name="Group 4">
            <a:extLst>
              <a:ext uri="{FF2B5EF4-FFF2-40B4-BE49-F238E27FC236}">
                <a16:creationId xmlns:a16="http://schemas.microsoft.com/office/drawing/2014/main" id="{839CD3F4-C523-E620-2F15-D6B84769B389}"/>
              </a:ext>
            </a:extLst>
          </p:cNvPr>
          <p:cNvGrpSpPr/>
          <p:nvPr/>
        </p:nvGrpSpPr>
        <p:grpSpPr>
          <a:xfrm>
            <a:off x="3526522" y="3817049"/>
            <a:ext cx="2142664" cy="2222430"/>
            <a:chOff x="217379" y="1719738"/>
            <a:chExt cx="2142664" cy="2222430"/>
          </a:xfrm>
        </p:grpSpPr>
        <p:sp>
          <p:nvSpPr>
            <p:cNvPr id="8" name="文本框 27">
              <a:extLst>
                <a:ext uri="{FF2B5EF4-FFF2-40B4-BE49-F238E27FC236}">
                  <a16:creationId xmlns:a16="http://schemas.microsoft.com/office/drawing/2014/main" id="{4D401086-5FCA-4F9F-EDA0-AD2AC1E0966F}"/>
                </a:ext>
              </a:extLst>
            </p:cNvPr>
            <p:cNvSpPr txBox="1"/>
            <p:nvPr/>
          </p:nvSpPr>
          <p:spPr>
            <a:xfrm>
              <a:off x="689007" y="3542058"/>
              <a:ext cx="1199409" cy="400110"/>
            </a:xfrm>
            <a:prstGeom prst="rect">
              <a:avLst/>
            </a:prstGeom>
            <a:noFill/>
          </p:spPr>
          <p:txBody>
            <a:bodyPr wrap="square" lIns="36000" rIns="36000" rtlCol="0">
              <a:spAutoFit/>
            </a:bodyPr>
            <a:lstStyle/>
            <a:p>
              <a:pPr algn="ctr"/>
              <a:r>
                <a:rPr kumimoji="1" lang="zh-CN" altLang="en-US" sz="2000" dirty="0">
                  <a:latin typeface="Microsoft YaHei" panose="020B0503020204020204" pitchFamily="34" charset="-122"/>
                  <a:ea typeface="Microsoft YaHei" panose="020B0503020204020204" pitchFamily="34" charset="-122"/>
                </a:rPr>
                <a:t>化学分子</a:t>
              </a:r>
            </a:p>
          </p:txBody>
        </p:sp>
        <p:pic>
          <p:nvPicPr>
            <p:cNvPr id="9" name="Picture 2" descr="Aspirin - American Chemical Society">
              <a:extLst>
                <a:ext uri="{FF2B5EF4-FFF2-40B4-BE49-F238E27FC236}">
                  <a16:creationId xmlns:a16="http://schemas.microsoft.com/office/drawing/2014/main" id="{0FC59470-81B8-71A8-1806-22A8C6686327}"/>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17379" y="1719738"/>
              <a:ext cx="2142664" cy="187640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 name="Group 9">
            <a:extLst>
              <a:ext uri="{FF2B5EF4-FFF2-40B4-BE49-F238E27FC236}">
                <a16:creationId xmlns:a16="http://schemas.microsoft.com/office/drawing/2014/main" id="{60E47C42-3C7E-80BC-0941-B5347E8FC1AA}"/>
              </a:ext>
            </a:extLst>
          </p:cNvPr>
          <p:cNvGrpSpPr/>
          <p:nvPr/>
        </p:nvGrpSpPr>
        <p:grpSpPr>
          <a:xfrm>
            <a:off x="6166289" y="3834547"/>
            <a:ext cx="2017254" cy="2216110"/>
            <a:chOff x="2453691" y="1726058"/>
            <a:chExt cx="2017254" cy="2216110"/>
          </a:xfrm>
        </p:grpSpPr>
        <p:pic>
          <p:nvPicPr>
            <p:cNvPr id="11" name="Picture 4" descr="AlphaFold Protein Structure Database">
              <a:extLst>
                <a:ext uri="{FF2B5EF4-FFF2-40B4-BE49-F238E27FC236}">
                  <a16:creationId xmlns:a16="http://schemas.microsoft.com/office/drawing/2014/main" id="{4D26178B-996E-67BA-B16B-79BA03CD1D73}"/>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453691" y="1726058"/>
              <a:ext cx="2017254" cy="1863767"/>
            </a:xfrm>
            <a:prstGeom prst="rect">
              <a:avLst/>
            </a:prstGeom>
            <a:noFill/>
            <a:extLst>
              <a:ext uri="{909E8E84-426E-40DD-AFC4-6F175D3DCCD1}">
                <a14:hiddenFill xmlns:a14="http://schemas.microsoft.com/office/drawing/2010/main">
                  <a:solidFill>
                    <a:srgbClr val="FFFFFF"/>
                  </a:solidFill>
                </a14:hiddenFill>
              </a:ext>
            </a:extLst>
          </p:spPr>
        </p:pic>
        <p:sp>
          <p:nvSpPr>
            <p:cNvPr id="12" name="文本框 27">
              <a:extLst>
                <a:ext uri="{FF2B5EF4-FFF2-40B4-BE49-F238E27FC236}">
                  <a16:creationId xmlns:a16="http://schemas.microsoft.com/office/drawing/2014/main" id="{8FBB2B8E-6CED-5F6A-0080-0A28C64765CC}"/>
                </a:ext>
              </a:extLst>
            </p:cNvPr>
            <p:cNvSpPr txBox="1"/>
            <p:nvPr/>
          </p:nvSpPr>
          <p:spPr>
            <a:xfrm>
              <a:off x="2752116" y="3542058"/>
              <a:ext cx="1420404" cy="400110"/>
            </a:xfrm>
            <a:prstGeom prst="rect">
              <a:avLst/>
            </a:prstGeom>
            <a:noFill/>
          </p:spPr>
          <p:txBody>
            <a:bodyPr wrap="square" lIns="36000" rIns="36000" rtlCol="0">
              <a:spAutoFit/>
            </a:bodyPr>
            <a:lstStyle/>
            <a:p>
              <a:pPr algn="ctr"/>
              <a:r>
                <a:rPr kumimoji="1" lang="zh-CN" altLang="en-US" sz="2000" dirty="0">
                  <a:latin typeface="Microsoft YaHei" panose="020B0503020204020204" pitchFamily="34" charset="-122"/>
                  <a:ea typeface="Microsoft YaHei" panose="020B0503020204020204" pitchFamily="34" charset="-122"/>
                </a:rPr>
                <a:t>蛋白质结构</a:t>
              </a:r>
            </a:p>
          </p:txBody>
        </p:sp>
      </p:grpSp>
      <p:sp>
        <p:nvSpPr>
          <p:cNvPr id="16" name="矩形: 圆角 45">
            <a:extLst>
              <a:ext uri="{FF2B5EF4-FFF2-40B4-BE49-F238E27FC236}">
                <a16:creationId xmlns:a16="http://schemas.microsoft.com/office/drawing/2014/main" id="{C964B06B-D70A-C33A-2D10-F2049523EC41}"/>
              </a:ext>
            </a:extLst>
          </p:cNvPr>
          <p:cNvSpPr/>
          <p:nvPr/>
        </p:nvSpPr>
        <p:spPr>
          <a:xfrm>
            <a:off x="927103" y="1136426"/>
            <a:ext cx="10084512" cy="2197392"/>
          </a:xfrm>
          <a:prstGeom prst="roundRect">
            <a:avLst>
              <a:gd name="adj" fmla="val 3594"/>
            </a:avLst>
          </a:prstGeom>
          <a:gradFill>
            <a:gsLst>
              <a:gs pos="100000">
                <a:srgbClr val="FFFFFF">
                  <a:alpha val="0"/>
                </a:srgbClr>
              </a:gs>
              <a:gs pos="0">
                <a:schemeClr val="accent3">
                  <a:lumMod val="20000"/>
                  <a:lumOff val="80000"/>
                </a:schemeClr>
              </a:gs>
            </a:gsLst>
            <a:lin ang="0" scaled="0"/>
          </a:gradFill>
          <a:ln w="19050" cap="flat" cmpd="sng" algn="ctr">
            <a:gradFill>
              <a:gsLst>
                <a:gs pos="0">
                  <a:schemeClr val="bg1">
                    <a:lumMod val="85000"/>
                  </a:schemeClr>
                </a:gs>
                <a:gs pos="100000">
                  <a:srgbClr val="0070C0">
                    <a:alpha val="0"/>
                  </a:srgbClr>
                </a:gs>
              </a:gsLst>
              <a:lin ang="0" scaled="0"/>
            </a:gradFill>
            <a:prstDash val="solid"/>
            <a:miter lim="800000"/>
          </a:ln>
          <a:effectLst/>
        </p:spPr>
        <p:txBody>
          <a:bodyPr anchor="ctr"/>
          <a:lstStyle/>
          <a:p>
            <a:pPr marR="0" lvl="0" algn="ctr" defTabSz="457200" eaLnBrk="1" fontAlgn="auto" latinLnBrk="0" hangingPunct="1">
              <a:lnSpc>
                <a:spcPct val="120000"/>
              </a:lnSpc>
              <a:spcBef>
                <a:spcPts val="0"/>
              </a:spcBef>
              <a:spcAft>
                <a:spcPts val="0"/>
              </a:spcAft>
              <a:buClrTx/>
              <a:buSzTx/>
              <a:tabLst/>
              <a:defRPr/>
            </a:pPr>
            <a:endParaRPr kumimoji="0" lang="zh-CN" altLang="en-US" sz="2000" i="0" u="none" strike="noStrike" kern="0" cap="none" spc="0" normalizeH="0" baseline="0" noProof="0" dirty="0">
              <a:ln>
                <a:noFill/>
              </a:ln>
              <a:solidFill>
                <a:srgbClr val="000000"/>
              </a:solidFill>
              <a:effectLst/>
              <a:uLnTx/>
              <a:uFillTx/>
              <a:latin typeface="微软雅黑" panose="020B0503020204020204" pitchFamily="34" charset="-122"/>
              <a:ea typeface="微软雅黑"/>
              <a:cs typeface="微软雅黑" panose="020B0503020204020204" pitchFamily="34" charset="-122"/>
            </a:endParaRPr>
          </a:p>
        </p:txBody>
      </p:sp>
      <p:sp>
        <p:nvSpPr>
          <p:cNvPr id="18" name="文本框 11">
            <a:extLst>
              <a:ext uri="{FF2B5EF4-FFF2-40B4-BE49-F238E27FC236}">
                <a16:creationId xmlns:a16="http://schemas.microsoft.com/office/drawing/2014/main" id="{9F5C79CF-2E2F-7F74-2891-EAE4CF5C619D}"/>
              </a:ext>
            </a:extLst>
          </p:cNvPr>
          <p:cNvSpPr txBox="1"/>
          <p:nvPr/>
        </p:nvSpPr>
        <p:spPr>
          <a:xfrm>
            <a:off x="965913" y="1205505"/>
            <a:ext cx="3556728" cy="2092881"/>
          </a:xfrm>
          <a:prstGeom prst="rect">
            <a:avLst/>
          </a:prstGeom>
          <a:noFill/>
        </p:spPr>
        <p:txBody>
          <a:bodyPr wrap="square" rtlCol="0">
            <a:spAutoFit/>
          </a:bodyPr>
          <a:lstStyle/>
          <a:p>
            <a:r>
              <a:rPr kumimoji="1" lang="en-US" altLang="zh-CN" sz="2000" dirty="0">
                <a:latin typeface="Microsoft YaHei" panose="020B0503020204020204" pitchFamily="34" charset="-122"/>
                <a:ea typeface="Microsoft YaHei" panose="020B0503020204020204" pitchFamily="34" charset="-122"/>
              </a:rPr>
              <a:t>DeepMind</a:t>
            </a:r>
            <a:r>
              <a:rPr kumimoji="1" lang="zh-CN" altLang="en-US" sz="2000" dirty="0">
                <a:latin typeface="Microsoft YaHei" panose="020B0503020204020204" pitchFamily="34" charset="-122"/>
                <a:ea typeface="Microsoft YaHei" panose="020B0503020204020204" pitchFamily="34" charset="-122"/>
              </a:rPr>
              <a:t> </a:t>
            </a:r>
            <a:r>
              <a:rPr kumimoji="1" lang="en-US" altLang="zh-CN" sz="2000" dirty="0" err="1">
                <a:latin typeface="Microsoft YaHei" panose="020B0503020204020204" pitchFamily="34" charset="-122"/>
                <a:ea typeface="Microsoft YaHei" panose="020B0503020204020204" pitchFamily="34" charset="-122"/>
              </a:rPr>
              <a:t>AlphaFold</a:t>
            </a:r>
            <a:r>
              <a:rPr kumimoji="1" lang="zh-CN" altLang="en-US" sz="2000" dirty="0">
                <a:latin typeface="Microsoft YaHei" panose="020B0503020204020204" pitchFamily="34" charset="-122"/>
                <a:ea typeface="Microsoft YaHei" panose="020B0503020204020204" pitchFamily="34" charset="-122"/>
              </a:rPr>
              <a:t>团队</a:t>
            </a:r>
            <a:r>
              <a:rPr kumimoji="1" lang="en-US" altLang="zh-CN" sz="2000" dirty="0">
                <a:latin typeface="Microsoft YaHei" panose="020B0503020204020204" pitchFamily="34" charset="-122"/>
                <a:ea typeface="Microsoft YaHei" panose="020B0503020204020204" pitchFamily="34" charset="-122"/>
              </a:rPr>
              <a:t>2021</a:t>
            </a:r>
            <a:r>
              <a:rPr kumimoji="1" lang="zh-CN" altLang="en-US" sz="2000" dirty="0">
                <a:latin typeface="Microsoft YaHei" panose="020B0503020204020204" pitchFamily="34" charset="-122"/>
                <a:ea typeface="Microsoft YaHei" panose="020B0503020204020204" pitchFamily="34" charset="-122"/>
              </a:rPr>
              <a:t>年首次在</a:t>
            </a:r>
            <a:r>
              <a:rPr kumimoji="1" lang="en-US" altLang="zh-CN" sz="2000" dirty="0">
                <a:latin typeface="Microsoft YaHei" panose="020B0503020204020204" pitchFamily="34" charset="-122"/>
                <a:ea typeface="Microsoft YaHei" panose="020B0503020204020204" pitchFamily="34" charset="-122"/>
              </a:rPr>
              <a:t>Nature</a:t>
            </a:r>
            <a:r>
              <a:rPr kumimoji="1" lang="zh-CN" altLang="en-US" sz="2000" dirty="0">
                <a:latin typeface="Microsoft YaHei" panose="020B0503020204020204" pitchFamily="34" charset="-122"/>
                <a:ea typeface="Microsoft YaHei" panose="020B0503020204020204" pitchFamily="34" charset="-122"/>
              </a:rPr>
              <a:t>发文：将蛋白质结构预测问题建模为</a:t>
            </a:r>
            <a:r>
              <a:rPr kumimoji="1" lang="zh-CN" altLang="en-US" sz="2000" b="1" dirty="0">
                <a:solidFill>
                  <a:srgbClr val="C00000"/>
                </a:solidFill>
                <a:latin typeface="Microsoft YaHei" panose="020B0503020204020204" pitchFamily="34" charset="-122"/>
                <a:ea typeface="Microsoft YaHei" panose="020B0503020204020204" pitchFamily="34" charset="-122"/>
              </a:rPr>
              <a:t>图推理问题</a:t>
            </a:r>
          </a:p>
          <a:p>
            <a:pPr>
              <a:spcBef>
                <a:spcPts val="1200"/>
              </a:spcBef>
            </a:pPr>
            <a:r>
              <a:rPr kumimoji="1" lang="zh-CN" altLang="en-US" sz="2000" dirty="0">
                <a:latin typeface="Microsoft YaHei" panose="020B0503020204020204" pitchFamily="34" charset="-122"/>
                <a:ea typeface="Microsoft YaHei" panose="020B0503020204020204" pitchFamily="34" charset="-122"/>
              </a:rPr>
              <a:t>同年，</a:t>
            </a:r>
            <a:r>
              <a:rPr kumimoji="1" lang="en-US" altLang="zh-CN" sz="2000" dirty="0">
                <a:latin typeface="Microsoft YaHei" panose="020B0503020204020204" pitchFamily="34" charset="-122"/>
                <a:ea typeface="Microsoft YaHei" panose="020B0503020204020204" pitchFamily="34" charset="-122"/>
              </a:rPr>
              <a:t>AI</a:t>
            </a:r>
            <a:r>
              <a:rPr kumimoji="1" lang="zh-CN" altLang="en-US" sz="2000" dirty="0">
                <a:latin typeface="Microsoft YaHei" panose="020B0503020204020204" pitchFamily="34" charset="-122"/>
                <a:ea typeface="Microsoft YaHei" panose="020B0503020204020204" pitchFamily="34" charset="-122"/>
              </a:rPr>
              <a:t>预测蛋白质结构入选</a:t>
            </a:r>
            <a:r>
              <a:rPr kumimoji="1" lang="en-US" altLang="zh-CN" sz="2000" b="1" dirty="0">
                <a:solidFill>
                  <a:srgbClr val="C00000"/>
                </a:solidFill>
                <a:latin typeface="Microsoft YaHei" panose="020B0503020204020204" pitchFamily="34" charset="-122"/>
                <a:ea typeface="Microsoft YaHei" panose="020B0503020204020204" pitchFamily="34" charset="-122"/>
              </a:rPr>
              <a:t>Science</a:t>
            </a:r>
            <a:r>
              <a:rPr kumimoji="1" lang="zh-CN" altLang="en-US" sz="2000" b="1" dirty="0">
                <a:solidFill>
                  <a:srgbClr val="C00000"/>
                </a:solidFill>
                <a:latin typeface="Microsoft YaHei" panose="020B0503020204020204" pitchFamily="34" charset="-122"/>
                <a:ea typeface="Microsoft YaHei" panose="020B0503020204020204" pitchFamily="34" charset="-122"/>
              </a:rPr>
              <a:t>年度科学突破</a:t>
            </a:r>
          </a:p>
        </p:txBody>
      </p:sp>
      <p:pic>
        <p:nvPicPr>
          <p:cNvPr id="19" name="Picture 2">
            <a:extLst>
              <a:ext uri="{FF2B5EF4-FFF2-40B4-BE49-F238E27FC236}">
                <a16:creationId xmlns:a16="http://schemas.microsoft.com/office/drawing/2014/main" id="{BECD9BFD-07E4-6F69-60C2-27637D93A573}"/>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8183543" y="1205505"/>
            <a:ext cx="2276130" cy="2066189"/>
          </a:xfrm>
          <a:prstGeom prst="rect">
            <a:avLst/>
          </a:prstGeom>
          <a:noFill/>
          <a:extLst>
            <a:ext uri="{909E8E84-426E-40DD-AFC4-6F175D3DCCD1}">
              <a14:hiddenFill xmlns:a14="http://schemas.microsoft.com/office/drawing/2010/main">
                <a:solidFill>
                  <a:srgbClr val="FFFFFF"/>
                </a:solidFill>
              </a14:hiddenFill>
            </a:ext>
          </a:extLst>
        </p:spPr>
      </p:pic>
      <p:cxnSp>
        <p:nvCxnSpPr>
          <p:cNvPr id="20" name="直线连接符 15">
            <a:extLst>
              <a:ext uri="{FF2B5EF4-FFF2-40B4-BE49-F238E27FC236}">
                <a16:creationId xmlns:a16="http://schemas.microsoft.com/office/drawing/2014/main" id="{F327663A-E0D7-594C-70EC-1E314774CD09}"/>
              </a:ext>
            </a:extLst>
          </p:cNvPr>
          <p:cNvCxnSpPr>
            <a:cxnSpLocks/>
          </p:cNvCxnSpPr>
          <p:nvPr/>
        </p:nvCxnSpPr>
        <p:spPr>
          <a:xfrm>
            <a:off x="1215591" y="2563674"/>
            <a:ext cx="3307050" cy="0"/>
          </a:xfrm>
          <a:prstGeom prst="line">
            <a:avLst/>
          </a:prstGeom>
          <a:gradFill>
            <a:gsLst>
              <a:gs pos="100000">
                <a:srgbClr val="FFFFFF">
                  <a:alpha val="0"/>
                </a:srgbClr>
              </a:gs>
              <a:gs pos="0">
                <a:srgbClr val="0070C0">
                  <a:lumMod val="20000"/>
                  <a:lumOff val="80000"/>
                </a:srgbClr>
              </a:gs>
            </a:gsLst>
            <a:lin ang="0" scaled="0"/>
          </a:gradFill>
          <a:ln w="19050" cap="flat" cmpd="sng" algn="ctr">
            <a:gradFill>
              <a:gsLst>
                <a:gs pos="0">
                  <a:schemeClr val="bg1">
                    <a:lumMod val="85000"/>
                  </a:schemeClr>
                </a:gs>
                <a:gs pos="100000">
                  <a:srgbClr val="0070C0">
                    <a:alpha val="0"/>
                  </a:srgbClr>
                </a:gs>
              </a:gsLst>
              <a:lin ang="0" scaled="0"/>
            </a:gradFill>
            <a:prstDash val="solid"/>
            <a:miter lim="800000"/>
          </a:ln>
          <a:effectLst/>
        </p:spPr>
      </p:cxnSp>
      <p:pic>
        <p:nvPicPr>
          <p:cNvPr id="21" name="Picture 6">
            <a:extLst>
              <a:ext uri="{FF2B5EF4-FFF2-40B4-BE49-F238E27FC236}">
                <a16:creationId xmlns:a16="http://schemas.microsoft.com/office/drawing/2014/main" id="{E895D879-8264-CDCB-DBE5-8DDDD36F6E5B}"/>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395661" y="1175651"/>
            <a:ext cx="1653776" cy="2094492"/>
          </a:xfrm>
          <a:prstGeom prst="rect">
            <a:avLst/>
          </a:prstGeom>
          <a:noFill/>
          <a:extLst>
            <a:ext uri="{909E8E84-426E-40DD-AFC4-6F175D3DCCD1}">
              <a14:hiddenFill xmlns:a14="http://schemas.microsoft.com/office/drawing/2010/main">
                <a:solidFill>
                  <a:srgbClr val="FFFFFF"/>
                </a:solidFill>
              </a14:hiddenFill>
            </a:ext>
          </a:extLst>
        </p:spPr>
      </p:pic>
      <p:sp>
        <p:nvSpPr>
          <p:cNvPr id="22" name="文本框 40">
            <a:extLst>
              <a:ext uri="{FF2B5EF4-FFF2-40B4-BE49-F238E27FC236}">
                <a16:creationId xmlns:a16="http://schemas.microsoft.com/office/drawing/2014/main" id="{5326F15A-991D-6926-A6B0-B4DD7F770F2B}"/>
              </a:ext>
            </a:extLst>
          </p:cNvPr>
          <p:cNvSpPr txBox="1"/>
          <p:nvPr/>
        </p:nvSpPr>
        <p:spPr>
          <a:xfrm>
            <a:off x="6346202" y="1225625"/>
            <a:ext cx="1759251" cy="1938992"/>
          </a:xfrm>
          <a:prstGeom prst="rect">
            <a:avLst/>
          </a:prstGeom>
          <a:noFill/>
        </p:spPr>
        <p:txBody>
          <a:bodyPr wrap="square" rtlCol="0">
            <a:spAutoFit/>
          </a:bodyPr>
          <a:lstStyle/>
          <a:p>
            <a:r>
              <a:rPr kumimoji="1" lang="en-US" altLang="zh-CN" sz="2000" dirty="0" err="1">
                <a:latin typeface="Microsoft YaHei" panose="020B0503020204020204" pitchFamily="34" charset="-122"/>
                <a:ea typeface="Microsoft YaHei" panose="020B0503020204020204" pitchFamily="34" charset="-122"/>
              </a:rPr>
              <a:t>AlphaFold</a:t>
            </a:r>
            <a:r>
              <a:rPr kumimoji="1" lang="zh-CN" altLang="en-US" sz="2000" dirty="0">
                <a:latin typeface="Microsoft YaHei" panose="020B0503020204020204" pitchFamily="34" charset="-122"/>
                <a:ea typeface="Microsoft YaHei" panose="020B0503020204020204" pitchFamily="34" charset="-122"/>
              </a:rPr>
              <a:t>领导团队因为其在蛋白质结构预测的贡献，获</a:t>
            </a:r>
            <a:r>
              <a:rPr kumimoji="1" lang="en-US" altLang="zh-CN" sz="2000" b="1" dirty="0">
                <a:solidFill>
                  <a:srgbClr val="C00000"/>
                </a:solidFill>
                <a:latin typeface="Microsoft YaHei" panose="020B0503020204020204" pitchFamily="34" charset="-122"/>
                <a:ea typeface="Microsoft YaHei" panose="020B0503020204020204" pitchFamily="34" charset="-122"/>
              </a:rPr>
              <a:t>2024</a:t>
            </a:r>
            <a:r>
              <a:rPr kumimoji="1" lang="zh-CN" altLang="en-US" sz="2000" b="1" dirty="0">
                <a:solidFill>
                  <a:srgbClr val="C00000"/>
                </a:solidFill>
                <a:latin typeface="Microsoft YaHei" panose="020B0503020204020204" pitchFamily="34" charset="-122"/>
                <a:ea typeface="Microsoft YaHei" panose="020B0503020204020204" pitchFamily="34" charset="-122"/>
              </a:rPr>
              <a:t>年诺贝尔化学奖</a:t>
            </a:r>
            <a:endParaRPr kumimoji="1" lang="en-US" altLang="zh-CN" sz="2000" b="1" dirty="0">
              <a:solidFill>
                <a:srgbClr val="C00000"/>
              </a:solidFill>
              <a:latin typeface="Microsoft YaHei" panose="020B0503020204020204" pitchFamily="34" charset="-122"/>
              <a:ea typeface="Microsoft YaHei" panose="020B0503020204020204" pitchFamily="34"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820F0-3D29-C49D-67D5-500FB1270B53}"/>
            </a:ext>
          </a:extLst>
        </p:cNvPr>
        <p:cNvGrpSpPr/>
        <p:nvPr/>
      </p:nvGrpSpPr>
      <p:grpSpPr>
        <a:xfrm>
          <a:off x="0" y="0"/>
          <a:ext cx="0" cy="0"/>
          <a:chOff x="0" y="0"/>
          <a:chExt cx="0" cy="0"/>
        </a:xfrm>
      </p:grpSpPr>
      <p:grpSp>
        <p:nvGrpSpPr>
          <p:cNvPr id="14" name="Group 9">
            <a:extLst>
              <a:ext uri="{FF2B5EF4-FFF2-40B4-BE49-F238E27FC236}">
                <a16:creationId xmlns:a16="http://schemas.microsoft.com/office/drawing/2014/main" id="{BEBC17DB-376F-39BC-E4C3-C8340714A734}"/>
              </a:ext>
            </a:extLst>
          </p:cNvPr>
          <p:cNvGrpSpPr>
            <a:grpSpLocks noChangeAspect="1"/>
          </p:cNvGrpSpPr>
          <p:nvPr/>
        </p:nvGrpSpPr>
        <p:grpSpPr bwMode="auto">
          <a:xfrm>
            <a:off x="0" y="-1589"/>
            <a:ext cx="12191999" cy="767234"/>
            <a:chOff x="-1" y="-1"/>
            <a:chExt cx="7719" cy="568"/>
          </a:xfrm>
        </p:grpSpPr>
        <p:sp>
          <p:nvSpPr>
            <p:cNvPr id="17" name="Freeform 11">
              <a:extLst>
                <a:ext uri="{FF2B5EF4-FFF2-40B4-BE49-F238E27FC236}">
                  <a16:creationId xmlns:a16="http://schemas.microsoft.com/office/drawing/2014/main" id="{6C0390E7-6461-7BA6-4B8E-ADB719E104B0}"/>
                </a:ext>
              </a:extLst>
            </p:cNvPr>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a:extLst>
                <a:ext uri="{FF2B5EF4-FFF2-40B4-BE49-F238E27FC236}">
                  <a16:creationId xmlns:a16="http://schemas.microsoft.com/office/drawing/2014/main" id="{DEAEAC1B-F021-9208-50BD-0D14C6F5E21D}"/>
                </a:ext>
              </a:extLst>
            </p:cNvPr>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panose="02010600030101010101" charset="-122"/>
                <a:ea typeface="等线" panose="02010600030101010101" charset="-122"/>
                <a:cs typeface="+mn-cs"/>
              </a:endParaRPr>
            </a:p>
          </p:txBody>
        </p:sp>
      </p:grpSp>
      <p:sp>
        <p:nvSpPr>
          <p:cNvPr id="13" name="任意多边形: 形状 12">
            <a:extLst>
              <a:ext uri="{FF2B5EF4-FFF2-40B4-BE49-F238E27FC236}">
                <a16:creationId xmlns:a16="http://schemas.microsoft.com/office/drawing/2014/main" id="{AE001D25-9D44-32E6-D359-3422C7FF82E1}"/>
              </a:ext>
            </a:extLst>
          </p:cNvPr>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4" name="文本框 3">
            <a:extLst>
              <a:ext uri="{FF2B5EF4-FFF2-40B4-BE49-F238E27FC236}">
                <a16:creationId xmlns:a16="http://schemas.microsoft.com/office/drawing/2014/main" id="{D3B3B562-867D-F303-30A2-200E982649A2}"/>
              </a:ext>
            </a:extLst>
          </p:cNvPr>
          <p:cNvSpPr txBox="1"/>
          <p:nvPr/>
        </p:nvSpPr>
        <p:spPr>
          <a:xfrm>
            <a:off x="350439" y="120418"/>
            <a:ext cx="451598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SG" sz="3200" b="1" i="0" u="none" strike="noStrike" kern="1200" cap="none" spc="0" normalizeH="0" baseline="0" noProof="0" dirty="0">
                <a:ln>
                  <a:noFill/>
                </a:ln>
                <a:solidFill>
                  <a:schemeClr val="bg1"/>
                </a:solidFill>
                <a:effectLst/>
                <a:uLnTx/>
                <a:uFillTx/>
                <a:cs typeface="+mn-ea"/>
                <a:sym typeface="+mn-lt"/>
              </a:rPr>
              <a:t>图数据</a:t>
            </a:r>
            <a:r>
              <a:rPr lang="zh-CN" altLang="en-US" sz="3200" b="1" dirty="0">
                <a:solidFill>
                  <a:schemeClr val="bg1"/>
                </a:solidFill>
                <a:cs typeface="+mn-ea"/>
                <a:sym typeface="+mn-lt"/>
              </a:rPr>
              <a:t>举例：宏观世界</a:t>
            </a:r>
            <a:r>
              <a:rPr lang="en-US" altLang="zh-CN" sz="3200" b="1" dirty="0">
                <a:solidFill>
                  <a:schemeClr val="bg1"/>
                </a:solidFill>
                <a:cs typeface="+mn-ea"/>
                <a:sym typeface="+mn-lt"/>
              </a:rPr>
              <a:t>1</a:t>
            </a:r>
            <a:endParaRPr kumimoji="0" lang="en-US" altLang="zh-CN" sz="3200" b="1" i="0" u="none" strike="noStrike" kern="1200" cap="none" spc="0" normalizeH="0" baseline="0" noProof="0" dirty="0">
              <a:ln>
                <a:noFill/>
              </a:ln>
              <a:solidFill>
                <a:schemeClr val="bg1"/>
              </a:solidFill>
              <a:effectLst/>
              <a:uLnTx/>
              <a:uFillTx/>
              <a:cs typeface="+mn-ea"/>
              <a:sym typeface="+mn-lt"/>
            </a:endParaRPr>
          </a:p>
        </p:txBody>
      </p:sp>
      <p:pic>
        <p:nvPicPr>
          <p:cNvPr id="2" name="图片 1">
            <a:extLst>
              <a:ext uri="{FF2B5EF4-FFF2-40B4-BE49-F238E27FC236}">
                <a16:creationId xmlns:a16="http://schemas.microsoft.com/office/drawing/2014/main" id="{8CE2D273-978F-E41F-852A-853E3F8D2EFB}"/>
              </a:ext>
            </a:extLst>
          </p:cNvPr>
          <p:cNvPicPr>
            <a:picLocks noChangeAspect="1"/>
          </p:cNvPicPr>
          <p:nvPr/>
        </p:nvPicPr>
        <p:blipFill>
          <a:blip r:embed="rId3"/>
          <a:stretch>
            <a:fillRect/>
          </a:stretch>
        </p:blipFill>
        <p:spPr>
          <a:xfrm>
            <a:off x="1489710" y="836295"/>
            <a:ext cx="9086215" cy="2164715"/>
          </a:xfrm>
          <a:prstGeom prst="rect">
            <a:avLst/>
          </a:prstGeom>
        </p:spPr>
      </p:pic>
      <p:sp>
        <p:nvSpPr>
          <p:cNvPr id="3" name="文本框 2">
            <a:extLst>
              <a:ext uri="{FF2B5EF4-FFF2-40B4-BE49-F238E27FC236}">
                <a16:creationId xmlns:a16="http://schemas.microsoft.com/office/drawing/2014/main" id="{0E49E33C-A08E-69F0-DB95-B038361518BB}"/>
              </a:ext>
            </a:extLst>
          </p:cNvPr>
          <p:cNvSpPr txBox="1"/>
          <p:nvPr/>
        </p:nvSpPr>
        <p:spPr>
          <a:xfrm>
            <a:off x="995680" y="3133090"/>
            <a:ext cx="10448925" cy="368300"/>
          </a:xfrm>
          <a:prstGeom prst="rect">
            <a:avLst/>
          </a:prstGeom>
          <a:noFill/>
        </p:spPr>
        <p:txBody>
          <a:bodyPr wrap="square" rtlCol="0">
            <a:spAutoFit/>
          </a:bodyPr>
          <a:lstStyle/>
          <a:p>
            <a:r>
              <a:rPr lang="en-US" altLang="zh-CN"/>
              <a:t>                 </a:t>
            </a:r>
            <a:r>
              <a:rPr lang="zh-CN" altLang="en-US"/>
              <a:t>事件图</a:t>
            </a:r>
            <a:r>
              <a:rPr lang="en-US" altLang="zh-CN"/>
              <a:t> 		       </a:t>
            </a:r>
            <a:r>
              <a:rPr lang="zh-CN" altLang="en-US"/>
              <a:t>计算机网络</a:t>
            </a:r>
            <a:r>
              <a:rPr lang="en-US" altLang="zh-CN"/>
              <a:t>                                        </a:t>
            </a:r>
            <a:r>
              <a:rPr lang="zh-CN" altLang="en-US"/>
              <a:t>疾病路径</a:t>
            </a:r>
          </a:p>
        </p:txBody>
      </p:sp>
      <p:pic>
        <p:nvPicPr>
          <p:cNvPr id="6" name="图片 5">
            <a:extLst>
              <a:ext uri="{FF2B5EF4-FFF2-40B4-BE49-F238E27FC236}">
                <a16:creationId xmlns:a16="http://schemas.microsoft.com/office/drawing/2014/main" id="{54BA293D-A115-FBF2-7D12-1BEF95E5F149}"/>
              </a:ext>
            </a:extLst>
          </p:cNvPr>
          <p:cNvPicPr>
            <a:picLocks noChangeAspect="1"/>
          </p:cNvPicPr>
          <p:nvPr/>
        </p:nvPicPr>
        <p:blipFill>
          <a:blip r:embed="rId4"/>
          <a:stretch>
            <a:fillRect/>
          </a:stretch>
        </p:blipFill>
        <p:spPr>
          <a:xfrm>
            <a:off x="1158875" y="3633470"/>
            <a:ext cx="9747885" cy="2458720"/>
          </a:xfrm>
          <a:prstGeom prst="rect">
            <a:avLst/>
          </a:prstGeom>
        </p:spPr>
      </p:pic>
      <p:sp>
        <p:nvSpPr>
          <p:cNvPr id="7" name="文本框 6">
            <a:extLst>
              <a:ext uri="{FF2B5EF4-FFF2-40B4-BE49-F238E27FC236}">
                <a16:creationId xmlns:a16="http://schemas.microsoft.com/office/drawing/2014/main" id="{764BD0EC-F0A5-FBEE-DFC0-0AE16278741B}"/>
              </a:ext>
            </a:extLst>
          </p:cNvPr>
          <p:cNvSpPr txBox="1"/>
          <p:nvPr/>
        </p:nvSpPr>
        <p:spPr>
          <a:xfrm>
            <a:off x="995680" y="6151245"/>
            <a:ext cx="10448925" cy="368300"/>
          </a:xfrm>
          <a:prstGeom prst="rect">
            <a:avLst/>
          </a:prstGeom>
          <a:noFill/>
        </p:spPr>
        <p:txBody>
          <a:bodyPr wrap="square" rtlCol="0">
            <a:spAutoFit/>
          </a:bodyPr>
          <a:lstStyle/>
          <a:p>
            <a:r>
              <a:rPr lang="en-US" altLang="zh-CN"/>
              <a:t>                 </a:t>
            </a:r>
            <a:r>
              <a:rPr lang="zh-CN" altLang="en-US"/>
              <a:t>食物网</a:t>
            </a:r>
            <a:r>
              <a:rPr lang="en-US" altLang="zh-CN"/>
              <a:t> 		          </a:t>
            </a:r>
            <a:r>
              <a:rPr lang="zh-CN" altLang="en-US"/>
              <a:t>粒子网络</a:t>
            </a:r>
            <a:r>
              <a:rPr lang="en-US" altLang="zh-CN"/>
              <a:t>                                        </a:t>
            </a:r>
            <a:r>
              <a:rPr lang="zh-CN" altLang="en-US"/>
              <a:t>地下网络</a:t>
            </a:r>
          </a:p>
        </p:txBody>
      </p:sp>
    </p:spTree>
    <p:extLst>
      <p:ext uri="{BB962C8B-B14F-4D97-AF65-F5344CB8AC3E}">
        <p14:creationId xmlns:p14="http://schemas.microsoft.com/office/powerpoint/2010/main" val="22389454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panose="02010600030101010101" charset="-122"/>
                <a:ea typeface="等线" panose="02010600030101010101"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4" name="文本框 3"/>
          <p:cNvSpPr txBox="1"/>
          <p:nvPr/>
        </p:nvSpPr>
        <p:spPr>
          <a:xfrm>
            <a:off x="350439" y="120418"/>
            <a:ext cx="451598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SG" sz="3200" b="1" i="0" u="none" strike="noStrike" kern="1200" cap="none" spc="0" normalizeH="0" baseline="0" noProof="0" dirty="0">
                <a:ln>
                  <a:noFill/>
                </a:ln>
                <a:solidFill>
                  <a:schemeClr val="bg1"/>
                </a:solidFill>
                <a:effectLst/>
                <a:uLnTx/>
                <a:uFillTx/>
                <a:cs typeface="+mn-ea"/>
                <a:sym typeface="+mn-lt"/>
              </a:rPr>
              <a:t>图数据</a:t>
            </a:r>
            <a:r>
              <a:rPr lang="zh-CN" altLang="en-US" sz="3200" b="1" dirty="0">
                <a:solidFill>
                  <a:schemeClr val="bg1"/>
                </a:solidFill>
                <a:cs typeface="+mn-ea"/>
                <a:sym typeface="+mn-lt"/>
              </a:rPr>
              <a:t>举例：宏观世界</a:t>
            </a:r>
            <a:r>
              <a:rPr lang="en-US" altLang="zh-CN" sz="3200" b="1" dirty="0">
                <a:solidFill>
                  <a:schemeClr val="bg1"/>
                </a:solidFill>
                <a:cs typeface="+mn-ea"/>
                <a:sym typeface="+mn-lt"/>
              </a:rPr>
              <a:t>2</a:t>
            </a:r>
            <a:endParaRPr kumimoji="0" lang="en-US" altLang="zh-CN" sz="3200" b="1" i="0" u="none" strike="noStrike" kern="1200" cap="none" spc="0" normalizeH="0" baseline="0" noProof="0" dirty="0">
              <a:ln>
                <a:noFill/>
              </a:ln>
              <a:solidFill>
                <a:schemeClr val="bg1"/>
              </a:solidFill>
              <a:effectLst/>
              <a:uLnTx/>
              <a:uFillTx/>
              <a:cs typeface="+mn-ea"/>
              <a:sym typeface="+mn-lt"/>
            </a:endParaRPr>
          </a:p>
        </p:txBody>
      </p:sp>
      <p:sp>
        <p:nvSpPr>
          <p:cNvPr id="3" name="文本框 2"/>
          <p:cNvSpPr txBox="1"/>
          <p:nvPr/>
        </p:nvSpPr>
        <p:spPr>
          <a:xfrm>
            <a:off x="995680" y="3133090"/>
            <a:ext cx="10448925" cy="368300"/>
          </a:xfrm>
          <a:prstGeom prst="rect">
            <a:avLst/>
          </a:prstGeom>
          <a:noFill/>
        </p:spPr>
        <p:txBody>
          <a:bodyPr wrap="square" rtlCol="0">
            <a:spAutoFit/>
          </a:bodyPr>
          <a:lstStyle/>
          <a:p>
            <a:r>
              <a:rPr lang="en-US" altLang="zh-CN"/>
              <a:t>                 </a:t>
            </a:r>
            <a:r>
              <a:rPr lang="zh-CN" altLang="en-US"/>
              <a:t>社交网络</a:t>
            </a:r>
            <a:r>
              <a:rPr lang="en-US" altLang="zh-CN"/>
              <a:t> 		        </a:t>
            </a:r>
            <a:r>
              <a:rPr lang="zh-CN" altLang="en-US"/>
              <a:t>经济网络</a:t>
            </a:r>
            <a:r>
              <a:rPr lang="en-US" altLang="zh-CN"/>
              <a:t>                                     </a:t>
            </a:r>
            <a:r>
              <a:rPr lang="zh-CN" altLang="en-US"/>
              <a:t>通信网络</a:t>
            </a:r>
          </a:p>
        </p:txBody>
      </p:sp>
      <p:sp>
        <p:nvSpPr>
          <p:cNvPr id="7" name="文本框 6"/>
          <p:cNvSpPr txBox="1"/>
          <p:nvPr/>
        </p:nvSpPr>
        <p:spPr>
          <a:xfrm>
            <a:off x="995680" y="6151245"/>
            <a:ext cx="10448925" cy="368300"/>
          </a:xfrm>
          <a:prstGeom prst="rect">
            <a:avLst/>
          </a:prstGeom>
          <a:noFill/>
        </p:spPr>
        <p:txBody>
          <a:bodyPr wrap="square" rtlCol="0">
            <a:spAutoFit/>
          </a:bodyPr>
          <a:lstStyle/>
          <a:p>
            <a:r>
              <a:rPr lang="en-US" altLang="zh-CN"/>
              <a:t>               </a:t>
            </a:r>
            <a:r>
              <a:rPr lang="zh-CN" altLang="en-US"/>
              <a:t>引用网络</a:t>
            </a:r>
            <a:r>
              <a:rPr lang="en-US" altLang="zh-CN"/>
              <a:t> 		         </a:t>
            </a:r>
            <a:r>
              <a:rPr lang="zh-CN" altLang="en-US"/>
              <a:t>互联网</a:t>
            </a:r>
            <a:r>
              <a:rPr lang="en-US" altLang="zh-CN"/>
              <a:t>                                        </a:t>
            </a:r>
            <a:r>
              <a:rPr lang="zh-CN" altLang="en-US"/>
              <a:t>神经元网络</a:t>
            </a:r>
          </a:p>
        </p:txBody>
      </p:sp>
      <p:pic>
        <p:nvPicPr>
          <p:cNvPr id="5" name="图片 4"/>
          <p:cNvPicPr>
            <a:picLocks noChangeAspect="1"/>
          </p:cNvPicPr>
          <p:nvPr/>
        </p:nvPicPr>
        <p:blipFill>
          <a:blip r:embed="rId3"/>
          <a:stretch>
            <a:fillRect/>
          </a:stretch>
        </p:blipFill>
        <p:spPr>
          <a:xfrm>
            <a:off x="1224915" y="789940"/>
            <a:ext cx="9086215" cy="2320925"/>
          </a:xfrm>
          <a:prstGeom prst="rect">
            <a:avLst/>
          </a:prstGeom>
        </p:spPr>
      </p:pic>
      <p:pic>
        <p:nvPicPr>
          <p:cNvPr id="8" name="图片 7"/>
          <p:cNvPicPr>
            <a:picLocks noChangeAspect="1"/>
          </p:cNvPicPr>
          <p:nvPr/>
        </p:nvPicPr>
        <p:blipFill>
          <a:blip r:embed="rId4"/>
          <a:stretch>
            <a:fillRect/>
          </a:stretch>
        </p:blipFill>
        <p:spPr>
          <a:xfrm>
            <a:off x="1127760" y="3579495"/>
            <a:ext cx="9706610" cy="244157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panose="02010600030101010101" charset="-122"/>
                <a:ea typeface="等线" panose="02010600030101010101"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4" name="文本框 3"/>
          <p:cNvSpPr txBox="1"/>
          <p:nvPr/>
        </p:nvSpPr>
        <p:spPr>
          <a:xfrm>
            <a:off x="350439" y="120418"/>
            <a:ext cx="451598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SG" sz="3200" b="1" i="0" u="none" strike="noStrike" kern="1200" cap="none" spc="0" normalizeH="0" baseline="0" noProof="0" dirty="0">
                <a:ln>
                  <a:noFill/>
                </a:ln>
                <a:solidFill>
                  <a:schemeClr val="bg1"/>
                </a:solidFill>
                <a:effectLst/>
                <a:uLnTx/>
                <a:uFillTx/>
                <a:cs typeface="+mn-ea"/>
                <a:sym typeface="+mn-lt"/>
              </a:rPr>
              <a:t>图数据</a:t>
            </a:r>
            <a:r>
              <a:rPr lang="zh-CN" altLang="en-US" sz="3200" b="1" dirty="0">
                <a:solidFill>
                  <a:schemeClr val="bg1"/>
                </a:solidFill>
                <a:cs typeface="+mn-ea"/>
                <a:sym typeface="+mn-lt"/>
              </a:rPr>
              <a:t>举例：宏观世界</a:t>
            </a:r>
            <a:r>
              <a:rPr lang="en-US" altLang="zh-CN" sz="3200" b="1" dirty="0">
                <a:solidFill>
                  <a:schemeClr val="bg1"/>
                </a:solidFill>
                <a:cs typeface="+mn-ea"/>
                <a:sym typeface="+mn-lt"/>
              </a:rPr>
              <a:t>3</a:t>
            </a:r>
            <a:endParaRPr kumimoji="0" lang="en-US" altLang="zh-CN" sz="3200" b="1" i="0" u="none" strike="noStrike" kern="1200" cap="none" spc="0" normalizeH="0" baseline="0" noProof="0" dirty="0">
              <a:ln>
                <a:noFill/>
              </a:ln>
              <a:solidFill>
                <a:schemeClr val="bg1"/>
              </a:solidFill>
              <a:effectLst/>
              <a:uLnTx/>
              <a:uFillTx/>
              <a:cs typeface="+mn-ea"/>
              <a:sym typeface="+mn-lt"/>
            </a:endParaRPr>
          </a:p>
        </p:txBody>
      </p:sp>
      <p:sp>
        <p:nvSpPr>
          <p:cNvPr id="3" name="文本框 2"/>
          <p:cNvSpPr txBox="1"/>
          <p:nvPr/>
        </p:nvSpPr>
        <p:spPr>
          <a:xfrm>
            <a:off x="995680" y="3133090"/>
            <a:ext cx="10448925" cy="368300"/>
          </a:xfrm>
          <a:prstGeom prst="rect">
            <a:avLst/>
          </a:prstGeom>
          <a:noFill/>
        </p:spPr>
        <p:txBody>
          <a:bodyPr wrap="square" rtlCol="0">
            <a:spAutoFit/>
          </a:bodyPr>
          <a:lstStyle/>
          <a:p>
            <a:r>
              <a:rPr lang="en-US" altLang="zh-CN"/>
              <a:t>                 </a:t>
            </a:r>
            <a:r>
              <a:rPr lang="zh-CN" altLang="en-US"/>
              <a:t>知识图谱</a:t>
            </a:r>
            <a:r>
              <a:rPr lang="en-US" altLang="zh-CN"/>
              <a:t> 		               </a:t>
            </a:r>
            <a:r>
              <a:rPr lang="zh-CN" altLang="en-US"/>
              <a:t>调控网络</a:t>
            </a:r>
            <a:r>
              <a:rPr lang="en-US" altLang="zh-CN"/>
              <a:t>                                    </a:t>
            </a:r>
            <a:r>
              <a:rPr lang="zh-CN" altLang="en-US"/>
              <a:t>场景图</a:t>
            </a:r>
          </a:p>
        </p:txBody>
      </p:sp>
      <p:sp>
        <p:nvSpPr>
          <p:cNvPr id="7" name="文本框 6"/>
          <p:cNvSpPr txBox="1"/>
          <p:nvPr/>
        </p:nvSpPr>
        <p:spPr>
          <a:xfrm>
            <a:off x="995680" y="6151245"/>
            <a:ext cx="10448925" cy="368300"/>
          </a:xfrm>
          <a:prstGeom prst="rect">
            <a:avLst/>
          </a:prstGeom>
          <a:noFill/>
        </p:spPr>
        <p:txBody>
          <a:bodyPr wrap="square" rtlCol="0">
            <a:spAutoFit/>
          </a:bodyPr>
          <a:lstStyle/>
          <a:p>
            <a:r>
              <a:rPr lang="en-US" altLang="zh-CN"/>
              <a:t>                 </a:t>
            </a:r>
            <a:r>
              <a:rPr lang="zh-CN" altLang="en-US"/>
              <a:t>代码图</a:t>
            </a:r>
            <a:r>
              <a:rPr lang="en-US" altLang="zh-CN"/>
              <a:t> 		             </a:t>
            </a:r>
            <a:r>
              <a:rPr lang="zh-CN" altLang="en-US"/>
              <a:t>分子图</a:t>
            </a:r>
            <a:r>
              <a:rPr lang="en-US" altLang="zh-CN"/>
              <a:t>                                           </a:t>
            </a:r>
            <a:r>
              <a:rPr lang="zh-CN" altLang="en-US"/>
              <a:t>三维形状</a:t>
            </a:r>
          </a:p>
        </p:txBody>
      </p:sp>
      <p:pic>
        <p:nvPicPr>
          <p:cNvPr id="5" name="图片 4" descr="D:/桌面/新建文件夹/新建文件夹/QQ截图20250220141502.pngQQ截图20250220141502"/>
          <p:cNvPicPr>
            <a:picLocks noChangeAspect="1"/>
          </p:cNvPicPr>
          <p:nvPr/>
        </p:nvPicPr>
        <p:blipFill>
          <a:blip r:embed="rId3"/>
          <a:srcRect l="1464" r="1464"/>
          <a:stretch>
            <a:fillRect/>
          </a:stretch>
        </p:blipFill>
        <p:spPr>
          <a:xfrm>
            <a:off x="1224915" y="789940"/>
            <a:ext cx="9086215" cy="2320925"/>
          </a:xfrm>
          <a:prstGeom prst="rect">
            <a:avLst/>
          </a:prstGeom>
        </p:spPr>
      </p:pic>
      <p:pic>
        <p:nvPicPr>
          <p:cNvPr id="8" name="图片 7" descr="D:/桌面/新建文件夹/新建文件夹/QQ截图20250220141604.pngQQ截图20250220141604"/>
          <p:cNvPicPr>
            <a:picLocks noChangeAspect="1"/>
          </p:cNvPicPr>
          <p:nvPr/>
        </p:nvPicPr>
        <p:blipFill>
          <a:blip r:embed="rId4"/>
          <a:srcRect t="517" b="517"/>
          <a:stretch>
            <a:fillRect/>
          </a:stretch>
        </p:blipFill>
        <p:spPr>
          <a:xfrm>
            <a:off x="1106805" y="3605530"/>
            <a:ext cx="9706610" cy="244157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panose="02010600030101010101" charset="-122"/>
                <a:ea typeface="等线" panose="02010600030101010101"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4" name="文本框 3"/>
          <p:cNvSpPr txBox="1"/>
          <p:nvPr/>
        </p:nvSpPr>
        <p:spPr>
          <a:xfrm>
            <a:off x="350439" y="120418"/>
            <a:ext cx="7925568"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chemeClr val="bg1"/>
                </a:solidFill>
                <a:effectLst/>
                <a:uLnTx/>
                <a:uFillTx/>
                <a:cs typeface="+mn-ea"/>
                <a:sym typeface="+mn-lt"/>
              </a:rPr>
              <a:t>图学习 </a:t>
            </a:r>
            <a:r>
              <a:rPr kumimoji="0" lang="en-US" altLang="zh-CN" sz="3200" b="1" i="0" u="none" strike="noStrike" kern="1200" cap="none" spc="0" normalizeH="0" baseline="0" noProof="0" dirty="0">
                <a:ln>
                  <a:noFill/>
                </a:ln>
                <a:solidFill>
                  <a:schemeClr val="bg1"/>
                </a:solidFill>
                <a:effectLst/>
                <a:uLnTx/>
                <a:uFillTx/>
                <a:cs typeface="+mn-ea"/>
                <a:sym typeface="+mn-lt"/>
              </a:rPr>
              <a:t>=</a:t>
            </a:r>
            <a:r>
              <a:rPr kumimoji="0" lang="zh-CN" altLang="en-US" sz="3200" b="1" i="0" u="none" strike="noStrike" kern="1200" cap="none" spc="0" normalizeH="0" baseline="0" noProof="0" dirty="0">
                <a:ln>
                  <a:noFill/>
                </a:ln>
                <a:solidFill>
                  <a:schemeClr val="bg1"/>
                </a:solidFill>
                <a:effectLst/>
                <a:uLnTx/>
                <a:uFillTx/>
                <a:cs typeface="+mn-ea"/>
                <a:sym typeface="+mn-lt"/>
              </a:rPr>
              <a:t> </a:t>
            </a:r>
            <a:r>
              <a:rPr lang="zh-CN" altLang="en-US" sz="3200" b="1" dirty="0">
                <a:solidFill>
                  <a:schemeClr val="bg1"/>
                </a:solidFill>
                <a:cs typeface="+mn-ea"/>
                <a:sym typeface="+mn-lt"/>
              </a:rPr>
              <a:t>面向图数据的</a:t>
            </a:r>
            <a:r>
              <a:rPr kumimoji="0" lang="zh-CN" altLang="en-US" sz="3200" b="1" i="0" u="none" strike="noStrike" kern="1200" cap="none" spc="0" normalizeH="0" baseline="0" noProof="0" dirty="0">
                <a:ln>
                  <a:noFill/>
                </a:ln>
                <a:solidFill>
                  <a:schemeClr val="bg1"/>
                </a:solidFill>
                <a:effectLst/>
                <a:uLnTx/>
                <a:uFillTx/>
                <a:cs typeface="+mn-ea"/>
                <a:sym typeface="+mn-lt"/>
              </a:rPr>
              <a:t>机器学习</a:t>
            </a:r>
            <a:r>
              <a:rPr kumimoji="0" lang="en-US" altLang="zh-CN" sz="3200" b="1" i="0" u="none" strike="noStrike" kern="1200" cap="none" spc="0" normalizeH="0" baseline="0" noProof="0" dirty="0">
                <a:ln>
                  <a:noFill/>
                </a:ln>
                <a:solidFill>
                  <a:schemeClr val="bg1"/>
                </a:solidFill>
                <a:effectLst/>
                <a:uLnTx/>
                <a:uFillTx/>
                <a:cs typeface="+mn-ea"/>
                <a:sym typeface="+mn-lt"/>
              </a:rPr>
              <a:t>&amp;</a:t>
            </a:r>
            <a:r>
              <a:rPr kumimoji="0" lang="zh-CN" altLang="en-US" sz="3200" b="1" i="0" u="none" strike="noStrike" kern="1200" cap="none" spc="0" normalizeH="0" baseline="0" noProof="0" dirty="0">
                <a:ln>
                  <a:noFill/>
                </a:ln>
                <a:solidFill>
                  <a:schemeClr val="bg1"/>
                </a:solidFill>
                <a:effectLst/>
                <a:uLnTx/>
                <a:uFillTx/>
                <a:cs typeface="+mn-ea"/>
                <a:sym typeface="+mn-lt"/>
              </a:rPr>
              <a:t>深度学习</a:t>
            </a:r>
          </a:p>
        </p:txBody>
      </p:sp>
      <p:sp>
        <p:nvSpPr>
          <p:cNvPr id="5" name="文本框 4"/>
          <p:cNvSpPr txBox="1"/>
          <p:nvPr/>
        </p:nvSpPr>
        <p:spPr>
          <a:xfrm>
            <a:off x="350439" y="765645"/>
            <a:ext cx="10937240" cy="2476500"/>
          </a:xfrm>
          <a:prstGeom prst="rect">
            <a:avLst/>
          </a:prstGeom>
          <a:noFill/>
        </p:spPr>
        <p:txBody>
          <a:bodyPr wrap="square" rtlCol="0">
            <a:noAutofit/>
          </a:bodyPr>
          <a:lstStyle/>
          <a:p>
            <a:pPr indent="0" algn="ctr" fontAlgn="auto">
              <a:lnSpc>
                <a:spcPct val="150000"/>
              </a:lnSpc>
            </a:pPr>
            <a:r>
              <a:rPr lang="zh-CN" altLang="en-US" sz="2400" dirty="0">
                <a:latin typeface="黑体" panose="02010609060101010101" charset="-122"/>
                <a:ea typeface="黑体" panose="02010609060101010101" charset="-122"/>
                <a:cs typeface="宋体" panose="02010600030101010101" pitchFamily="2" charset="-122"/>
              </a:rPr>
              <a:t>复杂的领域具有丰富的结构，可以表示为</a:t>
            </a:r>
            <a:r>
              <a:rPr lang="zh-CN" altLang="en-US" sz="2400" b="1" dirty="0">
                <a:latin typeface="黑体" panose="02010609060101010101" charset="-122"/>
                <a:ea typeface="黑体" panose="02010609060101010101" charset="-122"/>
                <a:cs typeface="宋体" panose="02010600030101010101" pitchFamily="2" charset="-122"/>
              </a:rPr>
              <a:t>图数据</a:t>
            </a:r>
            <a:r>
              <a:rPr lang="zh-CN" altLang="en-US" sz="2400" dirty="0">
                <a:latin typeface="黑体" panose="02010609060101010101" charset="-122"/>
                <a:ea typeface="黑体" panose="02010609060101010101" charset="-122"/>
                <a:cs typeface="宋体" panose="02010600030101010101" pitchFamily="2" charset="-122"/>
              </a:rPr>
              <a:t>。</a:t>
            </a:r>
          </a:p>
          <a:p>
            <a:pPr indent="0" algn="ctr" fontAlgn="auto">
              <a:lnSpc>
                <a:spcPct val="150000"/>
              </a:lnSpc>
            </a:pPr>
            <a:r>
              <a:rPr lang="zh-CN" altLang="en-US" sz="2400" dirty="0">
                <a:solidFill>
                  <a:srgbClr val="C00000"/>
                </a:solidFill>
                <a:latin typeface="黑体" panose="02010609060101010101" charset="-122"/>
                <a:ea typeface="黑体" panose="02010609060101010101" charset="-122"/>
                <a:cs typeface="宋体" panose="02010600030101010101" pitchFamily="2" charset="-122"/>
              </a:rPr>
              <a:t>通过明确地建模图结构，我们可以获得更好的性能！</a:t>
            </a:r>
          </a:p>
        </p:txBody>
      </p:sp>
      <p:sp>
        <p:nvSpPr>
          <p:cNvPr id="6" name="矩形 5"/>
          <p:cNvSpPr/>
          <p:nvPr/>
        </p:nvSpPr>
        <p:spPr>
          <a:xfrm>
            <a:off x="2237659" y="2260752"/>
            <a:ext cx="7162800" cy="1962785"/>
          </a:xfrm>
          <a:prstGeom prst="rect">
            <a:avLst/>
          </a:prstGeom>
          <a:solidFill>
            <a:srgbClr val="002060"/>
          </a:solidFill>
          <a:ln>
            <a:solidFill>
              <a:schemeClr val="accent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indent="0" algn="ctr" fontAlgn="auto">
              <a:lnSpc>
                <a:spcPct val="150000"/>
              </a:lnSpc>
            </a:pPr>
            <a:r>
              <a:rPr lang="zh-CN" altLang="en-US" sz="2800" dirty="0">
                <a:latin typeface="黑体" panose="02010609060101010101" charset="-122"/>
                <a:ea typeface="黑体" panose="02010609060101010101" charset="-122"/>
                <a:cs typeface="宋体" panose="02010600030101010101" pitchFamily="2" charset="-122"/>
                <a:sym typeface="+mn-ea"/>
              </a:rPr>
              <a:t>主要问题：</a:t>
            </a:r>
            <a:endParaRPr lang="zh-CN" altLang="en-US" sz="2800" dirty="0">
              <a:latin typeface="黑体" panose="02010609060101010101" charset="-122"/>
              <a:ea typeface="黑体" panose="02010609060101010101" charset="-122"/>
              <a:cs typeface="宋体" panose="02010600030101010101" pitchFamily="2" charset="-122"/>
            </a:endParaRPr>
          </a:p>
          <a:p>
            <a:pPr indent="0" algn="ctr" fontAlgn="auto">
              <a:lnSpc>
                <a:spcPct val="150000"/>
              </a:lnSpc>
            </a:pPr>
            <a:r>
              <a:rPr lang="zh-CN" altLang="en-US" sz="2800" dirty="0">
                <a:latin typeface="黑体" panose="02010609060101010101" charset="-122"/>
                <a:ea typeface="黑体" panose="02010609060101010101" charset="-122"/>
                <a:cs typeface="宋体" panose="02010600030101010101" pitchFamily="2" charset="-122"/>
                <a:sym typeface="+mn-ea"/>
              </a:rPr>
              <a:t>如何利用图数据进行更好的预测？</a:t>
            </a:r>
            <a:endParaRPr lang="zh-CN" altLang="en-US" dirty="0">
              <a:latin typeface="宋体" panose="02010600030101010101" pitchFamily="2" charset="-122"/>
              <a:ea typeface="宋体" panose="02010600030101010101" pitchFamily="2" charset="-122"/>
              <a:cs typeface="宋体" panose="02010600030101010101" pitchFamily="2" charset="-122"/>
            </a:endParaRPr>
          </a:p>
          <a:p>
            <a:pPr algn="ctr"/>
            <a:endParaRPr lang="zh-CN" altLang="en-US" dirty="0"/>
          </a:p>
        </p:txBody>
      </p:sp>
      <p:pic>
        <p:nvPicPr>
          <p:cNvPr id="2" name="图片 4">
            <a:extLst>
              <a:ext uri="{FF2B5EF4-FFF2-40B4-BE49-F238E27FC236}">
                <a16:creationId xmlns:a16="http://schemas.microsoft.com/office/drawing/2014/main" id="{17469817-F7C2-253B-AE23-C3EA787BF480}"/>
              </a:ext>
            </a:extLst>
          </p:cNvPr>
          <p:cNvPicPr>
            <a:picLocks noChangeAspect="1"/>
          </p:cNvPicPr>
          <p:nvPr/>
        </p:nvPicPr>
        <p:blipFill rotWithShape="1">
          <a:blip r:embed="rId3"/>
          <a:srcRect l="34896" t="43762" r="37398" b="41707"/>
          <a:stretch/>
        </p:blipFill>
        <p:spPr>
          <a:xfrm>
            <a:off x="3888219" y="4735901"/>
            <a:ext cx="4114800" cy="1097280"/>
          </a:xfrm>
          <a:prstGeom prst="rect">
            <a:avLst/>
          </a:prstGeom>
        </p:spPr>
      </p:pic>
      <p:sp>
        <p:nvSpPr>
          <p:cNvPr id="3" name="文本框 5">
            <a:extLst>
              <a:ext uri="{FF2B5EF4-FFF2-40B4-BE49-F238E27FC236}">
                <a16:creationId xmlns:a16="http://schemas.microsoft.com/office/drawing/2014/main" id="{CBD72ED6-DFE7-7A7F-7EB1-F2E90FEBA915}"/>
              </a:ext>
            </a:extLst>
          </p:cNvPr>
          <p:cNvSpPr txBox="1"/>
          <p:nvPr/>
        </p:nvSpPr>
        <p:spPr>
          <a:xfrm>
            <a:off x="3114156" y="4915209"/>
            <a:ext cx="682623" cy="369332"/>
          </a:xfrm>
          <a:prstGeom prst="rect">
            <a:avLst/>
          </a:prstGeom>
          <a:noFill/>
        </p:spPr>
        <p:txBody>
          <a:bodyPr wrap="square" rtlCol="0">
            <a:spAutoFit/>
          </a:bodyPr>
          <a:lstStyle/>
          <a:p>
            <a:r>
              <a:rPr lang="zh-CN" altLang="en-US" dirty="0">
                <a:solidFill>
                  <a:srgbClr val="FF0000"/>
                </a:solidFill>
              </a:rPr>
              <a:t>输入</a:t>
            </a:r>
          </a:p>
        </p:txBody>
      </p:sp>
      <p:sp>
        <p:nvSpPr>
          <p:cNvPr id="7" name="文本框 6">
            <a:extLst>
              <a:ext uri="{FF2B5EF4-FFF2-40B4-BE49-F238E27FC236}">
                <a16:creationId xmlns:a16="http://schemas.microsoft.com/office/drawing/2014/main" id="{301EAC71-6187-2791-D392-A83E232B4FA1}"/>
              </a:ext>
            </a:extLst>
          </p:cNvPr>
          <p:cNvSpPr txBox="1"/>
          <p:nvPr/>
        </p:nvSpPr>
        <p:spPr>
          <a:xfrm>
            <a:off x="8055271" y="4915209"/>
            <a:ext cx="682623" cy="369332"/>
          </a:xfrm>
          <a:prstGeom prst="rect">
            <a:avLst/>
          </a:prstGeom>
          <a:noFill/>
        </p:spPr>
        <p:txBody>
          <a:bodyPr wrap="square" rtlCol="0">
            <a:spAutoFit/>
          </a:bodyPr>
          <a:lstStyle/>
          <a:p>
            <a:r>
              <a:rPr lang="zh-CN" altLang="en-US" dirty="0">
                <a:solidFill>
                  <a:srgbClr val="FF0000"/>
                </a:solidFill>
              </a:rPr>
              <a:t>输出</a:t>
            </a:r>
          </a:p>
        </p:txBody>
      </p:sp>
      <p:sp>
        <p:nvSpPr>
          <p:cNvPr id="8" name="文本框 8">
            <a:extLst>
              <a:ext uri="{FF2B5EF4-FFF2-40B4-BE49-F238E27FC236}">
                <a16:creationId xmlns:a16="http://schemas.microsoft.com/office/drawing/2014/main" id="{B9CA7A27-573D-01E0-A703-787BE1D924C0}"/>
              </a:ext>
            </a:extLst>
          </p:cNvPr>
          <p:cNvSpPr txBox="1"/>
          <p:nvPr/>
        </p:nvSpPr>
        <p:spPr>
          <a:xfrm>
            <a:off x="5396594" y="4427877"/>
            <a:ext cx="1008402" cy="369332"/>
          </a:xfrm>
          <a:prstGeom prst="rect">
            <a:avLst/>
          </a:prstGeom>
          <a:noFill/>
        </p:spPr>
        <p:txBody>
          <a:bodyPr wrap="square" rtlCol="0">
            <a:spAutoFit/>
          </a:bodyPr>
          <a:lstStyle/>
          <a:p>
            <a:r>
              <a:rPr lang="zh-CN" altLang="en-US" dirty="0">
                <a:solidFill>
                  <a:srgbClr val="FF0000"/>
                </a:solidFill>
              </a:rPr>
              <a:t>预测器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panose="02010600030101010101" charset="-122"/>
                <a:ea typeface="等线" panose="02010600030101010101"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4" name="文本框 3"/>
          <p:cNvSpPr txBox="1"/>
          <p:nvPr/>
        </p:nvSpPr>
        <p:spPr>
          <a:xfrm>
            <a:off x="350520" y="120650"/>
            <a:ext cx="6004560" cy="5835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chemeClr val="bg1"/>
                </a:solidFill>
                <a:effectLst/>
                <a:uLnTx/>
                <a:uFillTx/>
                <a:cs typeface="+mn-ea"/>
                <a:sym typeface="+mn-lt"/>
              </a:rPr>
              <a:t>传统神经网络的局限：</a:t>
            </a:r>
          </a:p>
        </p:txBody>
      </p:sp>
      <p:pic>
        <p:nvPicPr>
          <p:cNvPr id="2" name="图片 1"/>
          <p:cNvPicPr>
            <a:picLocks noChangeAspect="1"/>
          </p:cNvPicPr>
          <p:nvPr/>
        </p:nvPicPr>
        <p:blipFill>
          <a:blip r:embed="rId3"/>
          <a:stretch>
            <a:fillRect/>
          </a:stretch>
        </p:blipFill>
        <p:spPr>
          <a:xfrm>
            <a:off x="1604860" y="2383575"/>
            <a:ext cx="8613775" cy="3937000"/>
          </a:xfrm>
          <a:prstGeom prst="rect">
            <a:avLst/>
          </a:prstGeom>
        </p:spPr>
      </p:pic>
      <p:sp>
        <p:nvSpPr>
          <p:cNvPr id="3" name="文本框 2"/>
          <p:cNvSpPr txBox="1"/>
          <p:nvPr/>
        </p:nvSpPr>
        <p:spPr>
          <a:xfrm>
            <a:off x="435985" y="898152"/>
            <a:ext cx="8852017" cy="785495"/>
          </a:xfrm>
          <a:prstGeom prst="rect">
            <a:avLst/>
          </a:prstGeom>
          <a:noFill/>
        </p:spPr>
        <p:txBody>
          <a:bodyPr wrap="square" rtlCol="0">
            <a:noAutofit/>
          </a:bodyPr>
          <a:lstStyle/>
          <a:p>
            <a:r>
              <a:rPr lang="zh-CN" altLang="en-US" sz="2400" dirty="0">
                <a:latin typeface="黑体" panose="02010609060101010101" charset="-122"/>
                <a:ea typeface="黑体" panose="02010609060101010101" charset="-122"/>
                <a:cs typeface="宋体" panose="02010600030101010101" pitchFamily="2" charset="-122"/>
              </a:rPr>
              <a:t>传统神经网络大多是为简单的</a:t>
            </a:r>
            <a:r>
              <a:rPr lang="zh-CN" altLang="en-US" sz="2400" b="1" dirty="0">
                <a:solidFill>
                  <a:srgbClr val="C00000"/>
                </a:solidFill>
                <a:latin typeface="黑体" panose="02010609060101010101" charset="-122"/>
                <a:ea typeface="黑体" panose="02010609060101010101" charset="-122"/>
                <a:cs typeface="宋体" panose="02010600030101010101" pitchFamily="2" charset="-122"/>
              </a:rPr>
              <a:t>非结构化数据</a:t>
            </a:r>
            <a:r>
              <a:rPr lang="zh-CN" altLang="en-US" sz="2400" dirty="0">
                <a:latin typeface="黑体" panose="02010609060101010101" charset="-122"/>
                <a:ea typeface="黑体" panose="02010609060101010101" charset="-122"/>
                <a:cs typeface="宋体" panose="02010600030101010101" pitchFamily="2" charset="-122"/>
              </a:rPr>
              <a:t>设计的：</a:t>
            </a:r>
            <a:endParaRPr lang="en-SG" altLang="zh-CN" sz="2400" dirty="0">
              <a:latin typeface="黑体" panose="02010609060101010101" charset="-122"/>
              <a:ea typeface="黑体" panose="02010609060101010101" charset="-122"/>
              <a:cs typeface="宋体" panose="02010600030101010101" pitchFamily="2" charset="-122"/>
            </a:endParaRPr>
          </a:p>
          <a:p>
            <a:pPr marL="457200" indent="-457200">
              <a:buFont typeface="Arial" panose="020B0604020202020204" pitchFamily="34" charset="0"/>
              <a:buChar char="•"/>
            </a:pPr>
            <a:r>
              <a:rPr lang="zh-CN" altLang="en-US" sz="2400" dirty="0">
                <a:latin typeface="黑体" panose="02010609060101010101" charset="-122"/>
                <a:ea typeface="黑体" panose="02010609060101010101" charset="-122"/>
                <a:cs typeface="宋体" panose="02010600030101010101" pitchFamily="2" charset="-122"/>
              </a:rPr>
              <a:t>表格数据（如贷款数据）</a:t>
            </a:r>
            <a:endParaRPr lang="en-SG" altLang="zh-CN" sz="2400" dirty="0">
              <a:latin typeface="黑体" panose="02010609060101010101" charset="-122"/>
              <a:ea typeface="黑体" panose="02010609060101010101" charset="-122"/>
              <a:cs typeface="宋体" panose="02010600030101010101" pitchFamily="2" charset="-122"/>
            </a:endParaRPr>
          </a:p>
          <a:p>
            <a:pPr marL="457200" indent="-457200">
              <a:buFont typeface="Arial" panose="020B0604020202020204" pitchFamily="34" charset="0"/>
              <a:buChar char="•"/>
            </a:pPr>
            <a:r>
              <a:rPr lang="zh-CN" altLang="en-US" sz="2400" dirty="0">
                <a:latin typeface="黑体" panose="02010609060101010101" charset="-122"/>
                <a:ea typeface="黑体" panose="02010609060101010101" charset="-122"/>
                <a:cs typeface="宋体" panose="02010600030101010101" pitchFamily="2" charset="-122"/>
              </a:rPr>
              <a:t>向量数据（如自然语言、图像）</a:t>
            </a:r>
          </a:p>
          <a:p>
            <a:endParaRPr lang="zh-CN" alt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panose="02010600030101010101" charset="-122"/>
                <a:ea typeface="等线" panose="02010600030101010101"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2" name="文本框 1"/>
          <p:cNvSpPr txBox="1"/>
          <p:nvPr/>
        </p:nvSpPr>
        <p:spPr>
          <a:xfrm>
            <a:off x="465023" y="705425"/>
            <a:ext cx="10937240" cy="1645920"/>
          </a:xfrm>
          <a:prstGeom prst="rect">
            <a:avLst/>
          </a:prstGeom>
          <a:noFill/>
        </p:spPr>
        <p:txBody>
          <a:bodyPr wrap="square" rtlCol="0">
            <a:noAutofit/>
          </a:bodyPr>
          <a:lstStyle/>
          <a:p>
            <a:pPr indent="0" algn="ctr" fontAlgn="auto">
              <a:lnSpc>
                <a:spcPct val="150000"/>
              </a:lnSpc>
            </a:pPr>
            <a:r>
              <a:rPr lang="zh-CN" altLang="en-US" sz="2400" dirty="0">
                <a:latin typeface="黑体" panose="02010609060101010101" charset="-122"/>
                <a:ea typeface="黑体" panose="02010609060101010101" charset="-122"/>
                <a:cs typeface="宋体" panose="02010600030101010101" pitchFamily="2" charset="-122"/>
              </a:rPr>
              <a:t>我们如何开发更广泛适用的神经网络？</a:t>
            </a:r>
          </a:p>
          <a:p>
            <a:pPr indent="0" algn="ctr" fontAlgn="auto">
              <a:lnSpc>
                <a:spcPct val="150000"/>
              </a:lnSpc>
            </a:pPr>
            <a:r>
              <a:rPr lang="zh-CN" altLang="en-US" sz="2400" b="1" dirty="0">
                <a:solidFill>
                  <a:srgbClr val="C00000"/>
                </a:solidFill>
                <a:latin typeface="黑体" panose="02010609060101010101" charset="-122"/>
                <a:ea typeface="黑体" panose="02010609060101010101" charset="-122"/>
                <a:cs typeface="宋体" panose="02010600030101010101" pitchFamily="2" charset="-122"/>
              </a:rPr>
              <a:t>面向图数据的神经网络</a:t>
            </a:r>
            <a:r>
              <a:rPr lang="zh-CN" altLang="en-US" sz="2400" dirty="0">
                <a:latin typeface="黑体" panose="02010609060101010101" charset="-122"/>
                <a:ea typeface="黑体" panose="02010609060101010101" charset="-122"/>
                <a:cs typeface="宋体" panose="02010600030101010101" pitchFamily="2" charset="-122"/>
              </a:rPr>
              <a:t>是深度学习的前沿方向之一。</a:t>
            </a:r>
          </a:p>
        </p:txBody>
      </p:sp>
      <p:sp>
        <p:nvSpPr>
          <p:cNvPr id="3" name="文本框 2"/>
          <p:cNvSpPr txBox="1"/>
          <p:nvPr/>
        </p:nvSpPr>
        <p:spPr>
          <a:xfrm>
            <a:off x="350520" y="120650"/>
            <a:ext cx="681367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chemeClr val="bg1"/>
                </a:solidFill>
                <a:effectLst/>
                <a:uLnTx/>
                <a:uFillTx/>
                <a:cs typeface="+mn-ea"/>
                <a:sym typeface="+mn-lt"/>
              </a:rPr>
              <a:t>图神经网络 </a:t>
            </a:r>
            <a:r>
              <a:rPr lang="en-US" altLang="zh-CN" sz="3200" b="1" dirty="0">
                <a:solidFill>
                  <a:schemeClr val="bg1"/>
                </a:solidFill>
                <a:cs typeface="+mn-ea"/>
                <a:sym typeface="+mn-lt"/>
              </a:rPr>
              <a:t>=</a:t>
            </a:r>
            <a:r>
              <a:rPr lang="zh-CN" altLang="en-US" sz="3200" b="1" dirty="0">
                <a:solidFill>
                  <a:schemeClr val="bg1"/>
                </a:solidFill>
                <a:cs typeface="+mn-ea"/>
                <a:sym typeface="+mn-lt"/>
              </a:rPr>
              <a:t> </a:t>
            </a:r>
            <a:r>
              <a:rPr kumimoji="0" lang="zh-CN" altLang="en-US" sz="3200" b="1" i="0" u="none" strike="noStrike" kern="1200" cap="none" spc="0" normalizeH="0" baseline="0" noProof="0" dirty="0">
                <a:ln>
                  <a:noFill/>
                </a:ln>
                <a:solidFill>
                  <a:schemeClr val="bg1"/>
                </a:solidFill>
                <a:effectLst/>
                <a:uLnTx/>
                <a:uFillTx/>
                <a:cs typeface="+mn-ea"/>
                <a:sym typeface="+mn-lt"/>
              </a:rPr>
              <a:t>面向图数据的神经网络</a:t>
            </a:r>
          </a:p>
        </p:txBody>
      </p:sp>
      <p:pic>
        <p:nvPicPr>
          <p:cNvPr id="4" name="图片 1">
            <a:extLst>
              <a:ext uri="{FF2B5EF4-FFF2-40B4-BE49-F238E27FC236}">
                <a16:creationId xmlns:a16="http://schemas.microsoft.com/office/drawing/2014/main" id="{11E40C9B-1283-0C1D-DE53-E7D745914420}"/>
              </a:ext>
            </a:extLst>
          </p:cNvPr>
          <p:cNvPicPr>
            <a:picLocks noChangeAspect="1"/>
          </p:cNvPicPr>
          <p:nvPr/>
        </p:nvPicPr>
        <p:blipFill>
          <a:blip r:embed="rId3"/>
          <a:stretch>
            <a:fillRect/>
          </a:stretch>
        </p:blipFill>
        <p:spPr>
          <a:xfrm>
            <a:off x="2546131" y="1971033"/>
            <a:ext cx="6775025" cy="4581759"/>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panose="02010600030101010101" charset="-122"/>
                <a:ea typeface="等线" panose="02010600030101010101"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4" name="文本框 3"/>
          <p:cNvSpPr txBox="1"/>
          <p:nvPr/>
        </p:nvSpPr>
        <p:spPr>
          <a:xfrm>
            <a:off x="350439" y="120418"/>
            <a:ext cx="6397905"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3200" b="1" dirty="0">
                <a:solidFill>
                  <a:schemeClr val="bg1"/>
                </a:solidFill>
                <a:cs typeface="+mn-ea"/>
                <a:sym typeface="+mn-lt"/>
              </a:rPr>
              <a:t>图神经网络的难点 </a:t>
            </a:r>
            <a:r>
              <a:rPr lang="en-US" altLang="zh-CN" sz="3200" b="1" dirty="0">
                <a:solidFill>
                  <a:schemeClr val="bg1"/>
                </a:solidFill>
                <a:cs typeface="+mn-ea"/>
                <a:sym typeface="+mn-lt"/>
              </a:rPr>
              <a:t>= </a:t>
            </a:r>
            <a:r>
              <a:rPr kumimoji="0" lang="zh-CN" altLang="en-US" sz="3200" b="1" i="0" u="none" strike="noStrike" kern="1200" cap="none" spc="0" normalizeH="0" baseline="0" noProof="0" dirty="0">
                <a:ln>
                  <a:noFill/>
                </a:ln>
                <a:solidFill>
                  <a:schemeClr val="bg1"/>
                </a:solidFill>
                <a:effectLst/>
                <a:uLnTx/>
                <a:uFillTx/>
                <a:cs typeface="+mn-ea"/>
                <a:sym typeface="+mn-lt"/>
              </a:rPr>
              <a:t>图数据的</a:t>
            </a:r>
            <a:r>
              <a:rPr lang="zh-CN" altLang="en-US" sz="3200" b="1" dirty="0">
                <a:solidFill>
                  <a:schemeClr val="bg1"/>
                </a:solidFill>
                <a:cs typeface="+mn-ea"/>
                <a:sym typeface="+mn-lt"/>
              </a:rPr>
              <a:t>特</a:t>
            </a:r>
            <a:r>
              <a:rPr kumimoji="0" lang="zh-CN" altLang="en-US" sz="3200" b="1" i="0" u="none" strike="noStrike" kern="1200" cap="none" spc="0" normalizeH="0" baseline="0" noProof="0" dirty="0">
                <a:ln>
                  <a:noFill/>
                </a:ln>
                <a:solidFill>
                  <a:schemeClr val="bg1"/>
                </a:solidFill>
                <a:effectLst/>
                <a:uLnTx/>
                <a:uFillTx/>
                <a:cs typeface="+mn-ea"/>
                <a:sym typeface="+mn-lt"/>
              </a:rPr>
              <a:t>点</a:t>
            </a:r>
          </a:p>
        </p:txBody>
      </p:sp>
      <p:sp>
        <p:nvSpPr>
          <p:cNvPr id="5" name="文本框 4"/>
          <p:cNvSpPr txBox="1"/>
          <p:nvPr/>
        </p:nvSpPr>
        <p:spPr>
          <a:xfrm>
            <a:off x="372745" y="946785"/>
            <a:ext cx="10937240" cy="5473065"/>
          </a:xfrm>
          <a:prstGeom prst="rect">
            <a:avLst/>
          </a:prstGeom>
          <a:noFill/>
        </p:spPr>
        <p:txBody>
          <a:bodyPr wrap="square" rtlCol="0">
            <a:noAutofit/>
          </a:bodyPr>
          <a:lstStyle/>
          <a:p>
            <a:pPr indent="0" fontAlgn="auto">
              <a:lnSpc>
                <a:spcPct val="150000"/>
              </a:lnSpc>
            </a:pPr>
            <a:r>
              <a:rPr lang="zh-CN" altLang="en-US" sz="2400" dirty="0">
                <a:solidFill>
                  <a:srgbClr val="FF0000"/>
                </a:solidFill>
                <a:latin typeface="黑体" panose="02010609060101010101" charset="-122"/>
                <a:ea typeface="黑体" panose="02010609060101010101" charset="-122"/>
                <a:cs typeface="黑体" panose="02010609060101010101" charset="-122"/>
              </a:rPr>
              <a:t>不同于表格和向量数据，图结构非常复杂：</a:t>
            </a:r>
            <a:endParaRPr lang="en-US" altLang="zh-CN" sz="2400" dirty="0">
              <a:solidFill>
                <a:srgbClr val="FF0000"/>
              </a:solidFill>
              <a:latin typeface="黑体" panose="02010609060101010101" charset="-122"/>
              <a:ea typeface="黑体" panose="02010609060101010101" charset="-122"/>
              <a:cs typeface="黑体" panose="02010609060101010101" charset="-122"/>
            </a:endParaRPr>
          </a:p>
          <a:p>
            <a:pPr marL="342900" indent="-342900" fontAlgn="auto">
              <a:lnSpc>
                <a:spcPct val="150000"/>
              </a:lnSpc>
              <a:buFont typeface="Arial" panose="020B0604020202020204" pitchFamily="34" charset="0"/>
              <a:buChar char="•"/>
            </a:pPr>
            <a:r>
              <a:rPr lang="zh-CN" altLang="en-US" sz="2400" dirty="0">
                <a:solidFill>
                  <a:schemeClr val="tx1"/>
                </a:solidFill>
                <a:latin typeface="黑体" panose="02010609060101010101" charset="-122"/>
                <a:ea typeface="黑体" panose="02010609060101010101" charset="-122"/>
                <a:cs typeface="宋体" panose="02010600030101010101" pitchFamily="2" charset="-122"/>
              </a:rPr>
              <a:t>任意大小和复杂的拓扑结构</a:t>
            </a:r>
            <a:endParaRPr lang="en-SG" altLang="zh-CN" sz="2400" dirty="0">
              <a:solidFill>
                <a:schemeClr val="tx1"/>
              </a:solidFill>
              <a:latin typeface="黑体" panose="02010609060101010101" charset="-122"/>
              <a:ea typeface="黑体" panose="02010609060101010101" charset="-122"/>
              <a:cs typeface="宋体" panose="02010600030101010101" pitchFamily="2" charset="-122"/>
            </a:endParaRPr>
          </a:p>
          <a:p>
            <a:pPr marL="342900" indent="-342900" fontAlgn="auto">
              <a:lnSpc>
                <a:spcPct val="150000"/>
              </a:lnSpc>
              <a:buFont typeface="Arial" panose="020B0604020202020204" pitchFamily="34" charset="0"/>
              <a:buChar char="•"/>
            </a:pPr>
            <a:endParaRPr lang="en-US" altLang="zh-CN" sz="24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342900" indent="-342900" fontAlgn="auto">
              <a:lnSpc>
                <a:spcPct val="150000"/>
              </a:lnSpc>
              <a:buFont typeface="Arial" panose="020B0604020202020204" pitchFamily="34" charset="0"/>
              <a:buChar char="•"/>
            </a:pPr>
            <a:endParaRPr lang="en-US" altLang="zh-CN" sz="24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342900" indent="-342900" fontAlgn="auto">
              <a:lnSpc>
                <a:spcPct val="150000"/>
              </a:lnSpc>
              <a:buFont typeface="Arial" panose="020B0604020202020204" pitchFamily="34" charset="0"/>
              <a:buChar char="•"/>
            </a:pPr>
            <a:endParaRPr lang="en-US" altLang="zh-CN" sz="24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fontAlgn="auto">
              <a:lnSpc>
                <a:spcPct val="150000"/>
              </a:lnSpc>
            </a:pPr>
            <a:endParaRPr lang="en-SG" altLang="zh-CN" sz="2400" dirty="0">
              <a:solidFill>
                <a:schemeClr val="tx1"/>
              </a:solidFill>
              <a:latin typeface="黑体" panose="02010609060101010101" charset="-122"/>
              <a:ea typeface="黑体" panose="02010609060101010101" charset="-122"/>
              <a:cs typeface="宋体" panose="02010600030101010101" pitchFamily="2" charset="-122"/>
            </a:endParaRPr>
          </a:p>
          <a:p>
            <a:pPr marL="342900" indent="-342900" fontAlgn="auto">
              <a:lnSpc>
                <a:spcPct val="150000"/>
              </a:lnSpc>
              <a:buFont typeface="Arial" panose="020B0604020202020204" pitchFamily="34" charset="0"/>
              <a:buChar char="•"/>
            </a:pPr>
            <a:endParaRPr lang="en-SG" altLang="zh-CN" sz="2400" dirty="0">
              <a:solidFill>
                <a:schemeClr val="tx1"/>
              </a:solidFill>
              <a:latin typeface="黑体" panose="02010609060101010101" charset="-122"/>
              <a:ea typeface="黑体" panose="02010609060101010101" charset="-122"/>
              <a:cs typeface="宋体" panose="02010600030101010101" pitchFamily="2" charset="-122"/>
            </a:endParaRPr>
          </a:p>
          <a:p>
            <a:pPr marL="342900" indent="-342900" fontAlgn="auto">
              <a:lnSpc>
                <a:spcPct val="150000"/>
              </a:lnSpc>
              <a:buFont typeface="Arial" panose="020B0604020202020204" pitchFamily="34" charset="0"/>
              <a:buChar char="•"/>
            </a:pPr>
            <a:r>
              <a:rPr lang="zh-CN" altLang="en-US" sz="2400" dirty="0">
                <a:solidFill>
                  <a:schemeClr val="tx1"/>
                </a:solidFill>
                <a:latin typeface="黑体" panose="02010609060101010101" charset="-122"/>
                <a:ea typeface="黑体" panose="02010609060101010101" charset="-122"/>
                <a:cs typeface="宋体" panose="02010600030101010101" pitchFamily="2" charset="-122"/>
              </a:rPr>
              <a:t>没有固定的节点顺序或参考点。</a:t>
            </a:r>
            <a:endParaRPr lang="zh-CN" altLang="en-US" sz="24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342900" indent="-342900" fontAlgn="auto">
              <a:lnSpc>
                <a:spcPct val="150000"/>
              </a:lnSpc>
              <a:buFont typeface="Arial" panose="020B0604020202020204" pitchFamily="34" charset="0"/>
              <a:buChar char="•"/>
            </a:pPr>
            <a:r>
              <a:rPr lang="zh-CN" altLang="en-US" sz="2400" dirty="0">
                <a:solidFill>
                  <a:schemeClr val="tx1"/>
                </a:solidFill>
                <a:latin typeface="黑体" panose="02010609060101010101" charset="-122"/>
                <a:ea typeface="黑体" panose="02010609060101010101" charset="-122"/>
                <a:cs typeface="宋体" panose="02010600030101010101" pitchFamily="2" charset="-122"/>
              </a:rPr>
              <a:t>常常是动态的，并且具有多模态特征。</a:t>
            </a:r>
            <a:endParaRPr lang="zh-CN" altLang="en-US" sz="2400" dirty="0">
              <a:solidFill>
                <a:schemeClr val="tx1"/>
              </a:solidFill>
              <a:latin typeface="宋体" panose="02010600030101010101" pitchFamily="2" charset="-122"/>
              <a:ea typeface="宋体" panose="02010600030101010101" pitchFamily="2" charset="-122"/>
              <a:cs typeface="宋体" panose="02010600030101010101" pitchFamily="2" charset="-122"/>
            </a:endParaRPr>
          </a:p>
        </p:txBody>
      </p:sp>
      <p:pic>
        <p:nvPicPr>
          <p:cNvPr id="2" name="图片 1"/>
          <p:cNvPicPr>
            <a:picLocks noChangeAspect="1"/>
          </p:cNvPicPr>
          <p:nvPr/>
        </p:nvPicPr>
        <p:blipFill>
          <a:blip r:embed="rId3"/>
          <a:stretch>
            <a:fillRect/>
          </a:stretch>
        </p:blipFill>
        <p:spPr>
          <a:xfrm>
            <a:off x="2321834" y="2233930"/>
            <a:ext cx="7684135" cy="2390140"/>
          </a:xfrm>
          <a:prstGeom prst="rect">
            <a:avLst/>
          </a:prstGeom>
        </p:spPr>
      </p:pic>
    </p:spTree>
    <p:extLst>
      <p:ext uri="{BB962C8B-B14F-4D97-AF65-F5344CB8AC3E}">
        <p14:creationId xmlns:p14="http://schemas.microsoft.com/office/powerpoint/2010/main" val="30463595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custDataLst>
              <p:tags r:id="rId2"/>
            </p:custDataLst>
          </p:nvPr>
        </p:nvGrpSpPr>
        <p:grpSpPr>
          <a:xfrm>
            <a:off x="0" y="0"/>
            <a:ext cx="12192000" cy="6858000"/>
            <a:chOff x="0" y="0"/>
            <a:chExt cx="12192000" cy="6858000"/>
          </a:xfrm>
        </p:grpSpPr>
        <p:sp>
          <p:nvSpPr>
            <p:cNvPr id="38" name="任意多边形: 形状 37"/>
            <p:cNvSpPr/>
            <p:nvPr/>
          </p:nvSpPr>
          <p:spPr>
            <a:xfrm>
              <a:off x="0" y="0"/>
              <a:ext cx="1819275" cy="1819275"/>
            </a:xfrm>
            <a:custGeom>
              <a:avLst/>
              <a:gdLst>
                <a:gd name="connsiteX0" fmla="*/ 0 w 3638550"/>
                <a:gd name="connsiteY0" fmla="*/ 1819275 h 3638550"/>
                <a:gd name="connsiteX1" fmla="*/ 1819275 w 3638550"/>
                <a:gd name="connsiteY1" fmla="*/ 0 h 3638550"/>
                <a:gd name="connsiteX2" fmla="*/ 3638550 w 3638550"/>
                <a:gd name="connsiteY2" fmla="*/ 1819275 h 3638550"/>
                <a:gd name="connsiteX3" fmla="*/ 1819275 w 3638550"/>
                <a:gd name="connsiteY3" fmla="*/ 3638550 h 3638550"/>
                <a:gd name="connsiteX4" fmla="*/ 0 w 3638550"/>
                <a:gd name="connsiteY4" fmla="*/ 1819275 h 3638550"/>
                <a:gd name="connsiteX0-1" fmla="*/ 1819275 w 3638550"/>
                <a:gd name="connsiteY0-2" fmla="*/ 0 h 3638550"/>
                <a:gd name="connsiteX1-3" fmla="*/ 3638550 w 3638550"/>
                <a:gd name="connsiteY1-4" fmla="*/ 1819275 h 3638550"/>
                <a:gd name="connsiteX2-5" fmla="*/ 1819275 w 3638550"/>
                <a:gd name="connsiteY2-6" fmla="*/ 3638550 h 3638550"/>
                <a:gd name="connsiteX3-7" fmla="*/ 0 w 3638550"/>
                <a:gd name="connsiteY3-8" fmla="*/ 1819275 h 3638550"/>
                <a:gd name="connsiteX4-9" fmla="*/ 1910715 w 3638550"/>
                <a:gd name="connsiteY4-10" fmla="*/ 91440 h 3638550"/>
                <a:gd name="connsiteX0-11" fmla="*/ 1819275 w 3638550"/>
                <a:gd name="connsiteY0-12" fmla="*/ 0 h 3638550"/>
                <a:gd name="connsiteX1-13" fmla="*/ 3638550 w 3638550"/>
                <a:gd name="connsiteY1-14" fmla="*/ 1819275 h 3638550"/>
                <a:gd name="connsiteX2-15" fmla="*/ 1819275 w 3638550"/>
                <a:gd name="connsiteY2-16" fmla="*/ 3638550 h 3638550"/>
                <a:gd name="connsiteX3-17" fmla="*/ 0 w 3638550"/>
                <a:gd name="connsiteY3-18" fmla="*/ 1819275 h 3638550"/>
                <a:gd name="connsiteX0-19" fmla="*/ 3638550 w 3638550"/>
                <a:gd name="connsiteY0-20" fmla="*/ 0 h 1819275"/>
                <a:gd name="connsiteX1-21" fmla="*/ 1819275 w 3638550"/>
                <a:gd name="connsiteY1-22" fmla="*/ 1819275 h 1819275"/>
                <a:gd name="connsiteX2-23" fmla="*/ 0 w 3638550"/>
                <a:gd name="connsiteY2-24" fmla="*/ 0 h 1819275"/>
                <a:gd name="connsiteX0-25" fmla="*/ 1819275 w 1819275"/>
                <a:gd name="connsiteY0-26" fmla="*/ 0 h 1819275"/>
                <a:gd name="connsiteX1-27" fmla="*/ 0 w 1819275"/>
                <a:gd name="connsiteY1-28" fmla="*/ 1819275 h 1819275"/>
              </a:gdLst>
              <a:ahLst/>
              <a:cxnLst>
                <a:cxn ang="0">
                  <a:pos x="connsiteX0-1" y="connsiteY0-2"/>
                </a:cxn>
                <a:cxn ang="0">
                  <a:pos x="connsiteX1-3" y="connsiteY1-4"/>
                </a:cxn>
              </a:cxnLst>
              <a:rect l="l" t="t" r="r" b="b"/>
              <a:pathLst>
                <a:path w="1819275" h="1819275">
                  <a:moveTo>
                    <a:pt x="1819275" y="0"/>
                  </a:moveTo>
                  <a:cubicBezTo>
                    <a:pt x="1819275" y="1004758"/>
                    <a:pt x="1004758" y="1819275"/>
                    <a:pt x="0" y="1819275"/>
                  </a:cubicBezTo>
                </a:path>
              </a:pathLst>
            </a:custGeom>
            <a:noFill/>
            <a:ln w="381000">
              <a:solidFill>
                <a:schemeClr val="accent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p:nvGrpSpPr>
          <p:grpSpPr>
            <a:xfrm>
              <a:off x="1573224" y="2247561"/>
              <a:ext cx="5643551" cy="716782"/>
              <a:chOff x="1573224" y="2247561"/>
              <a:chExt cx="5643551" cy="716782"/>
            </a:xfrm>
          </p:grpSpPr>
          <p:sp>
            <p:nvSpPr>
              <p:cNvPr id="61" name="文本框 60"/>
              <p:cNvSpPr txBox="1"/>
              <p:nvPr>
                <p:custDataLst>
                  <p:tags r:id="rId7"/>
                </p:custDataLst>
              </p:nvPr>
            </p:nvSpPr>
            <p:spPr>
              <a:xfrm>
                <a:off x="2398643" y="2416810"/>
                <a:ext cx="4818132" cy="460375"/>
              </a:xfrm>
              <a:prstGeom prst="rect">
                <a:avLst/>
              </a:prstGeom>
              <a:noFill/>
            </p:spPr>
            <p:txBody>
              <a:bodyPr wrap="square" rtlCol="0">
                <a:spAutoFit/>
              </a:bodyPr>
              <a:lstStyle/>
              <a:p>
                <a:pPr>
                  <a:buSzPct val="25000"/>
                </a:pPr>
                <a:r>
                  <a:rPr lang="zh-CN" altLang="en-US" sz="2400" b="1" dirty="0">
                    <a:latin typeface="Arial" panose="020B0604020202020204" pitchFamily="34" charset="0"/>
                    <a:ea typeface="微软雅黑" panose="020B0503020204020204" charset="-122"/>
                  </a:rPr>
                  <a:t>图数据</a:t>
                </a:r>
              </a:p>
            </p:txBody>
          </p:sp>
          <p:sp>
            <p:nvSpPr>
              <p:cNvPr id="63" name="椭圆 62"/>
              <p:cNvSpPr/>
              <p:nvPr>
                <p:custDataLst>
                  <p:tags r:id="rId8"/>
                </p:custDataLst>
              </p:nvPr>
            </p:nvSpPr>
            <p:spPr>
              <a:xfrm>
                <a:off x="1573224" y="2247561"/>
                <a:ext cx="716782" cy="716782"/>
              </a:xfrm>
              <a:prstGeom prst="ellipse">
                <a:avLst/>
              </a:prstGeom>
              <a:noFill/>
              <a:ln w="25400">
                <a:gradFill>
                  <a:gsLst>
                    <a:gs pos="76000">
                      <a:schemeClr val="accent1">
                        <a:alpha val="0"/>
                      </a:schemeClr>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chemeClr val="accent1"/>
                    </a:solidFill>
                    <a:latin typeface="Arial" panose="020B0604020202020204" pitchFamily="34" charset="0"/>
                    <a:ea typeface="微软雅黑" panose="020B0503020204020204" charset="-122"/>
                  </a:rPr>
                  <a:t>01</a:t>
                </a:r>
              </a:p>
            </p:txBody>
          </p:sp>
        </p:grpSp>
        <p:grpSp>
          <p:nvGrpSpPr>
            <p:cNvPr id="40" name="组合 39"/>
            <p:cNvGrpSpPr/>
            <p:nvPr/>
          </p:nvGrpSpPr>
          <p:grpSpPr>
            <a:xfrm>
              <a:off x="7540339" y="0"/>
              <a:ext cx="4651661" cy="6858000"/>
              <a:chOff x="7540339" y="0"/>
              <a:chExt cx="4651661" cy="6858000"/>
            </a:xfrm>
          </p:grpSpPr>
          <p:sp>
            <p:nvSpPr>
              <p:cNvPr id="60" name="任意多边形: 形状 59"/>
              <p:cNvSpPr/>
              <p:nvPr/>
            </p:nvSpPr>
            <p:spPr>
              <a:xfrm>
                <a:off x="7779658" y="0"/>
                <a:ext cx="4412342" cy="6858000"/>
              </a:xfrm>
              <a:custGeom>
                <a:avLst/>
                <a:gdLst>
                  <a:gd name="connsiteX0" fmla="*/ 1295690 w 4412342"/>
                  <a:gd name="connsiteY0" fmla="*/ 0 h 6858000"/>
                  <a:gd name="connsiteX1" fmla="*/ 4412342 w 4412342"/>
                  <a:gd name="connsiteY1" fmla="*/ 0 h 6858000"/>
                  <a:gd name="connsiteX2" fmla="*/ 4412342 w 4412342"/>
                  <a:gd name="connsiteY2" fmla="*/ 1636729 h 6858000"/>
                  <a:gd name="connsiteX3" fmla="*/ 4272563 w 4412342"/>
                  <a:gd name="connsiteY3" fmla="*/ 1672670 h 6858000"/>
                  <a:gd name="connsiteX4" fmla="*/ 3111228 w 4412342"/>
                  <a:gd name="connsiteY4" fmla="*/ 3251199 h 6858000"/>
                  <a:gd name="connsiteX5" fmla="*/ 4272563 w 4412342"/>
                  <a:gd name="connsiteY5" fmla="*/ 4829728 h 6858000"/>
                  <a:gd name="connsiteX6" fmla="*/ 4412342 w 4412342"/>
                  <a:gd name="connsiteY6" fmla="*/ 4865669 h 6858000"/>
                  <a:gd name="connsiteX7" fmla="*/ 4412342 w 4412342"/>
                  <a:gd name="connsiteY7" fmla="*/ 6858000 h 6858000"/>
                  <a:gd name="connsiteX8" fmla="*/ 1670654 w 4412342"/>
                  <a:gd name="connsiteY8" fmla="*/ 6858000 h 6858000"/>
                  <a:gd name="connsiteX9" fmla="*/ 1550198 w 4412342"/>
                  <a:gd name="connsiteY9" fmla="*/ 6753659 h 6858000"/>
                  <a:gd name="connsiteX10" fmla="*/ 0 w 4412342"/>
                  <a:gd name="connsiteY10" fmla="*/ 3251200 h 6858000"/>
                  <a:gd name="connsiteX11" fmla="*/ 1229199 w 4412342"/>
                  <a:gd name="connsiteY11" fmla="*/ 6974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12342" h="6858000">
                    <a:moveTo>
                      <a:pt x="1295690" y="0"/>
                    </a:moveTo>
                    <a:lnTo>
                      <a:pt x="4412342" y="0"/>
                    </a:lnTo>
                    <a:lnTo>
                      <a:pt x="4412342" y="1636729"/>
                    </a:lnTo>
                    <a:lnTo>
                      <a:pt x="4272563" y="1672670"/>
                    </a:lnTo>
                    <a:cubicBezTo>
                      <a:pt x="3599745" y="1881938"/>
                      <a:pt x="3111228" y="2509519"/>
                      <a:pt x="3111228" y="3251199"/>
                    </a:cubicBezTo>
                    <a:cubicBezTo>
                      <a:pt x="3111228" y="3992879"/>
                      <a:pt x="3599745" y="4620460"/>
                      <a:pt x="4272563" y="4829728"/>
                    </a:cubicBezTo>
                    <a:lnTo>
                      <a:pt x="4412342" y="4865669"/>
                    </a:lnTo>
                    <a:lnTo>
                      <a:pt x="4412342" y="6858000"/>
                    </a:lnTo>
                    <a:lnTo>
                      <a:pt x="1670654" y="6858000"/>
                    </a:lnTo>
                    <a:lnTo>
                      <a:pt x="1550198" y="6753659"/>
                    </a:lnTo>
                    <a:cubicBezTo>
                      <a:pt x="597879" y="5888107"/>
                      <a:pt x="0" y="4639475"/>
                      <a:pt x="0" y="3251200"/>
                    </a:cubicBezTo>
                    <a:cubicBezTo>
                      <a:pt x="0" y="2026252"/>
                      <a:pt x="465477" y="910022"/>
                      <a:pt x="1229199" y="69741"/>
                    </a:cubicBezTo>
                    <a:close/>
                  </a:path>
                </a:pathLst>
              </a:custGeom>
              <a:solidFill>
                <a:schemeClr val="accent1">
                  <a:alpha val="5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8" name="矩形 57"/>
              <p:cNvSpPr/>
              <p:nvPr/>
            </p:nvSpPr>
            <p:spPr>
              <a:xfrm>
                <a:off x="7540339" y="3124369"/>
                <a:ext cx="3592287"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r>
                  <a:rPr kumimoji="1" lang="zh-CN" altLang="en-US" sz="6000" b="1" dirty="0">
                    <a:solidFill>
                      <a:schemeClr val="tx1"/>
                    </a:solidFill>
                    <a:latin typeface="Arial" panose="020B0604020202020204" pitchFamily="34" charset="0"/>
                    <a:ea typeface="微软雅黑" panose="020B0503020204020204" charset="-122"/>
                    <a:sym typeface="Arial" panose="020B0604020202020204" pitchFamily="34" charset="0"/>
                  </a:rPr>
                  <a:t>目录</a:t>
                </a:r>
                <a:endParaRPr kumimoji="1" lang="en-US" altLang="zh-CN" sz="6000" b="1" dirty="0">
                  <a:solidFill>
                    <a:schemeClr val="tx1"/>
                  </a:solidFill>
                  <a:latin typeface="Arial" panose="020B0604020202020204" pitchFamily="34" charset="0"/>
                  <a:ea typeface="微软雅黑" panose="020B0503020204020204" charset="-122"/>
                  <a:sym typeface="Arial" panose="020B0604020202020204" pitchFamily="34" charset="0"/>
                </a:endParaRPr>
              </a:p>
            </p:txBody>
          </p:sp>
        </p:grpSp>
        <p:grpSp>
          <p:nvGrpSpPr>
            <p:cNvPr id="41" name="组合 40"/>
            <p:cNvGrpSpPr/>
            <p:nvPr/>
          </p:nvGrpSpPr>
          <p:grpSpPr>
            <a:xfrm>
              <a:off x="1573224" y="3259598"/>
              <a:ext cx="5643551" cy="716782"/>
              <a:chOff x="1573224" y="3345276"/>
              <a:chExt cx="5643551" cy="716782"/>
            </a:xfrm>
          </p:grpSpPr>
          <p:sp>
            <p:nvSpPr>
              <p:cNvPr id="54" name="文本框 53"/>
              <p:cNvSpPr txBox="1"/>
              <p:nvPr>
                <p:custDataLst>
                  <p:tags r:id="rId5"/>
                </p:custDataLst>
              </p:nvPr>
            </p:nvSpPr>
            <p:spPr>
              <a:xfrm>
                <a:off x="2398643" y="3514525"/>
                <a:ext cx="4818132" cy="460375"/>
              </a:xfrm>
              <a:prstGeom prst="rect">
                <a:avLst/>
              </a:prstGeom>
              <a:noFill/>
            </p:spPr>
            <p:txBody>
              <a:bodyPr wrap="square" rtlCol="0">
                <a:spAutoFit/>
              </a:bodyPr>
              <a:lstStyle/>
              <a:p>
                <a:pPr>
                  <a:buSzPct val="25000"/>
                </a:pPr>
                <a:r>
                  <a:rPr lang="zh-CN" altLang="en-US" sz="2400" b="1" dirty="0">
                    <a:solidFill>
                      <a:srgbClr val="FF0000"/>
                    </a:solidFill>
                    <a:latin typeface="Arial" panose="020B0604020202020204" pitchFamily="34" charset="0"/>
                    <a:ea typeface="微软雅黑" panose="020B0503020204020204" charset="-122"/>
                  </a:rPr>
                  <a:t>图数据的表示</a:t>
                </a:r>
              </a:p>
            </p:txBody>
          </p:sp>
          <p:sp>
            <p:nvSpPr>
              <p:cNvPr id="56" name="椭圆 55"/>
              <p:cNvSpPr/>
              <p:nvPr>
                <p:custDataLst>
                  <p:tags r:id="rId6"/>
                </p:custDataLst>
              </p:nvPr>
            </p:nvSpPr>
            <p:spPr>
              <a:xfrm>
                <a:off x="1573224" y="3345276"/>
                <a:ext cx="716782" cy="716782"/>
              </a:xfrm>
              <a:prstGeom prst="ellipse">
                <a:avLst/>
              </a:prstGeom>
              <a:noFill/>
              <a:ln w="25400">
                <a:gradFill>
                  <a:gsLst>
                    <a:gs pos="76000">
                      <a:schemeClr val="tx2">
                        <a:alpha val="0"/>
                      </a:schemeClr>
                    </a:gs>
                    <a:gs pos="100000">
                      <a:schemeClr val="tx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rgbClr val="4472C4"/>
                    </a:solidFill>
                    <a:latin typeface="Arial" panose="020B0604020202020204" pitchFamily="34" charset="0"/>
                    <a:ea typeface="微软雅黑" panose="020B0503020204020204" charset="-122"/>
                  </a:rPr>
                  <a:t>02</a:t>
                </a:r>
              </a:p>
            </p:txBody>
          </p:sp>
        </p:grpSp>
        <p:grpSp>
          <p:nvGrpSpPr>
            <p:cNvPr id="42" name="组合 41"/>
            <p:cNvGrpSpPr/>
            <p:nvPr/>
          </p:nvGrpSpPr>
          <p:grpSpPr>
            <a:xfrm>
              <a:off x="1573224" y="4271635"/>
              <a:ext cx="5643551" cy="716782"/>
              <a:chOff x="1573224" y="4443770"/>
              <a:chExt cx="5643551" cy="716782"/>
            </a:xfrm>
          </p:grpSpPr>
          <p:sp>
            <p:nvSpPr>
              <p:cNvPr id="51" name="文本框 50"/>
              <p:cNvSpPr txBox="1"/>
              <p:nvPr>
                <p:custDataLst>
                  <p:tags r:id="rId3"/>
                </p:custDataLst>
              </p:nvPr>
            </p:nvSpPr>
            <p:spPr>
              <a:xfrm>
                <a:off x="2398643" y="4613019"/>
                <a:ext cx="4818132" cy="460375"/>
              </a:xfrm>
              <a:prstGeom prst="rect">
                <a:avLst/>
              </a:prstGeom>
              <a:noFill/>
            </p:spPr>
            <p:txBody>
              <a:bodyPr wrap="square" rtlCol="0">
                <a:spAutoFit/>
              </a:bodyPr>
              <a:lstStyle/>
              <a:p>
                <a:pPr>
                  <a:buSzPct val="25000"/>
                </a:pPr>
                <a:r>
                  <a:rPr lang="zh-CN" altLang="en-US" sz="2400" b="1" dirty="0">
                    <a:latin typeface="Arial" panose="020B0604020202020204" pitchFamily="34" charset="0"/>
                    <a:ea typeface="微软雅黑" panose="020B0503020204020204" charset="-122"/>
                  </a:rPr>
                  <a:t>图学习的任务</a:t>
                </a:r>
              </a:p>
            </p:txBody>
          </p:sp>
          <p:sp>
            <p:nvSpPr>
              <p:cNvPr id="53" name="椭圆 52"/>
              <p:cNvSpPr/>
              <p:nvPr>
                <p:custDataLst>
                  <p:tags r:id="rId4"/>
                </p:custDataLst>
              </p:nvPr>
            </p:nvSpPr>
            <p:spPr>
              <a:xfrm>
                <a:off x="1573224" y="4443770"/>
                <a:ext cx="716782" cy="716782"/>
              </a:xfrm>
              <a:prstGeom prst="ellipse">
                <a:avLst/>
              </a:prstGeom>
              <a:noFill/>
              <a:ln w="25400">
                <a:gradFill>
                  <a:gsLst>
                    <a:gs pos="76000">
                      <a:schemeClr val="tx2">
                        <a:alpha val="0"/>
                      </a:schemeClr>
                    </a:gs>
                    <a:gs pos="100000">
                      <a:schemeClr val="tx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rgbClr val="4472C4"/>
                    </a:solidFill>
                    <a:latin typeface="Arial" panose="020B0604020202020204" pitchFamily="34" charset="0"/>
                    <a:ea typeface="微软雅黑" panose="020B0503020204020204" charset="-122"/>
                  </a:rPr>
                  <a:t>03</a:t>
                </a:r>
              </a:p>
            </p:txBody>
          </p:sp>
        </p:grpSp>
      </p:gr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panose="02010600030101010101" charset="-122"/>
                <a:ea typeface="等线" panose="02010600030101010101"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2" name="文本框 1"/>
          <p:cNvSpPr txBox="1"/>
          <p:nvPr/>
        </p:nvSpPr>
        <p:spPr>
          <a:xfrm>
            <a:off x="350439" y="120418"/>
            <a:ext cx="3877985"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chemeClr val="bg1"/>
                </a:solidFill>
                <a:effectLst/>
                <a:uLnTx/>
                <a:uFillTx/>
                <a:cs typeface="+mn-ea"/>
                <a:sym typeface="+mn-lt"/>
              </a:rPr>
              <a:t>如何表示图数据呢？</a:t>
            </a:r>
          </a:p>
        </p:txBody>
      </p:sp>
      <p:pic>
        <p:nvPicPr>
          <p:cNvPr id="3" name="图片 2"/>
          <p:cNvPicPr>
            <a:picLocks noChangeAspect="1"/>
          </p:cNvPicPr>
          <p:nvPr/>
        </p:nvPicPr>
        <p:blipFill>
          <a:blip r:embed="rId3"/>
          <a:stretch>
            <a:fillRect/>
          </a:stretch>
        </p:blipFill>
        <p:spPr>
          <a:xfrm>
            <a:off x="1396365" y="972820"/>
            <a:ext cx="9220200" cy="5334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panose="02010600030101010101" charset="-122"/>
                <a:ea typeface="等线" panose="02010600030101010101"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4" name="文本框 3"/>
          <p:cNvSpPr txBox="1"/>
          <p:nvPr/>
        </p:nvSpPr>
        <p:spPr>
          <a:xfrm>
            <a:off x="350439" y="120418"/>
            <a:ext cx="1402080" cy="5835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chemeClr val="bg1"/>
                </a:solidFill>
                <a:effectLst/>
                <a:uLnTx/>
                <a:uFillTx/>
                <a:cs typeface="+mn-ea"/>
                <a:sym typeface="+mn-lt"/>
              </a:rPr>
              <a:t>异构图</a:t>
            </a:r>
          </a:p>
        </p:txBody>
      </p:sp>
      <mc:AlternateContent xmlns:mc="http://schemas.openxmlformats.org/markup-compatibility/2006" xmlns:a14="http://schemas.microsoft.com/office/drawing/2010/main">
        <mc:Choice Requires="a14">
          <p:sp>
            <p:nvSpPr>
              <p:cNvPr id="5" name="文本框 4"/>
              <p:cNvSpPr txBox="1"/>
              <p:nvPr/>
            </p:nvSpPr>
            <p:spPr>
              <a:xfrm>
                <a:off x="372745" y="1316990"/>
                <a:ext cx="10937240" cy="5287645"/>
              </a:xfrm>
              <a:prstGeom prst="rect">
                <a:avLst/>
              </a:prstGeom>
              <a:noFill/>
            </p:spPr>
            <p:txBody>
              <a:bodyPr wrap="square" rtlCol="0">
                <a:noAutofit/>
              </a:bodyPr>
              <a:lstStyle/>
              <a:p>
                <a:pPr indent="0" fontAlgn="auto">
                  <a:lnSpc>
                    <a:spcPct val="150000"/>
                  </a:lnSpc>
                </a:pPr>
                <a:r>
                  <a:rPr lang="en-US" altLang="zh-CN" sz="2800" b="1" dirty="0">
                    <a:latin typeface="黑体" panose="02010609060101010101" charset="-122"/>
                    <a:ea typeface="黑体" panose="02010609060101010101" charset="-122"/>
                    <a:cs typeface="黑体" panose="02010609060101010101" charset="-122"/>
                  </a:rPr>
                  <a:t>·</a:t>
                </a:r>
                <a:r>
                  <a:rPr lang="zh-CN" altLang="en-US" sz="2800" b="1" dirty="0">
                    <a:latin typeface="黑体" panose="02010609060101010101" charset="-122"/>
                    <a:ea typeface="黑体" panose="02010609060101010101" charset="-122"/>
                    <a:cs typeface="黑体" panose="02010609060101010101" charset="-122"/>
                  </a:rPr>
                  <a:t>异构图</a:t>
                </a:r>
                <a:r>
                  <a:rPr lang="en-US" altLang="zh-CN" sz="2800" b="1" dirty="0">
                    <a:latin typeface="Times New Roman" panose="02020603050405020304" charset="0"/>
                    <a:ea typeface="黑体" panose="02010609060101010101" charset="-122"/>
                    <a:cs typeface="Times New Roman" panose="02020603050405020304" charset="0"/>
                  </a:rPr>
                  <a:t>(Heterogeneous Graph)</a:t>
                </a:r>
                <a:r>
                  <a:rPr lang="zh-CN" altLang="en-US" sz="2800" b="1" dirty="0">
                    <a:latin typeface="黑体" panose="02010609060101010101" charset="-122"/>
                    <a:ea typeface="黑体" panose="02010609060101010101" charset="-122"/>
                    <a:cs typeface="黑体" panose="02010609060101010101" charset="-122"/>
                  </a:rPr>
                  <a:t>的定义为：</a:t>
                </a:r>
              </a:p>
              <a:p>
                <a:pPr algn="ctr">
                  <a:lnSpc>
                    <a:spcPct val="150000"/>
                  </a:lnSpc>
                </a:pPr>
                <a14:m>
                  <m:oMathPara xmlns:m="http://schemas.openxmlformats.org/officeDocument/2006/math">
                    <m:oMathParaPr>
                      <m:jc m:val="centerGroup"/>
                    </m:oMathParaPr>
                    <m:oMath xmlns:m="http://schemas.openxmlformats.org/officeDocument/2006/math">
                      <m:r>
                        <a:rPr lang="en-US" altLang="zh-CN" sz="2800" b="1" i="1" smtClean="0">
                          <a:latin typeface="Cambria Math" panose="02040503050406030204" pitchFamily="18" charset="0"/>
                        </a:rPr>
                        <m:t>𝑮</m:t>
                      </m:r>
                      <m:r>
                        <a:rPr lang="en-US" altLang="zh-CN" sz="2800" b="1" i="1" smtClean="0">
                          <a:latin typeface="Cambria Math" panose="02040503050406030204" pitchFamily="18" charset="0"/>
                        </a:rPr>
                        <m:t>=(</m:t>
                      </m:r>
                      <m:r>
                        <a:rPr lang="en-US" altLang="zh-CN" sz="2800" b="1" i="1" smtClean="0">
                          <a:latin typeface="Cambria Math" panose="02040503050406030204" pitchFamily="18" charset="0"/>
                        </a:rPr>
                        <m:t>𝑽</m:t>
                      </m:r>
                      <m:r>
                        <a:rPr lang="en-US" altLang="zh-CN" sz="2800" b="1" i="1" smtClean="0">
                          <a:latin typeface="Cambria Math" panose="02040503050406030204" pitchFamily="18" charset="0"/>
                        </a:rPr>
                        <m:t>,</m:t>
                      </m:r>
                      <m:r>
                        <a:rPr lang="en-US" altLang="zh-CN" sz="2800" b="1" i="1" smtClean="0">
                          <a:latin typeface="Cambria Math" panose="02040503050406030204" pitchFamily="18" charset="0"/>
                        </a:rPr>
                        <m:t>𝑬</m:t>
                      </m:r>
                      <m:r>
                        <a:rPr lang="en-US" altLang="zh-CN" sz="2800" b="1" i="1" smtClean="0">
                          <a:latin typeface="Cambria Math" panose="02040503050406030204" pitchFamily="18" charset="0"/>
                        </a:rPr>
                        <m:t>,</m:t>
                      </m:r>
                      <m:r>
                        <a:rPr lang="en-US" altLang="zh-CN" sz="2800" b="1" i="1" smtClean="0">
                          <a:latin typeface="Cambria Math" panose="02040503050406030204" pitchFamily="18" charset="0"/>
                        </a:rPr>
                        <m:t>𝑹</m:t>
                      </m:r>
                      <m:r>
                        <a:rPr lang="en-US" altLang="zh-CN" sz="2800" b="1" i="1" smtClean="0">
                          <a:latin typeface="Cambria Math" panose="02040503050406030204" pitchFamily="18" charset="0"/>
                        </a:rPr>
                        <m:t>,</m:t>
                      </m:r>
                      <m:r>
                        <a:rPr lang="en-US" altLang="zh-CN" sz="2800" b="1" i="1" smtClean="0">
                          <a:latin typeface="Cambria Math" panose="02040503050406030204" pitchFamily="18" charset="0"/>
                        </a:rPr>
                        <m:t>𝑻</m:t>
                      </m:r>
                      <m:r>
                        <a:rPr lang="en-US" altLang="zh-CN" sz="2800" b="1" i="1" smtClean="0">
                          <a:latin typeface="Cambria Math" panose="02040503050406030204" pitchFamily="18" charset="0"/>
                        </a:rPr>
                        <m:t>)</m:t>
                      </m:r>
                    </m:oMath>
                  </m:oMathPara>
                </a14:m>
                <a:endParaRPr lang="en-US" altLang="zh-CN" sz="2800" b="1" i="1" dirty="0">
                  <a:latin typeface="Times New Roman" panose="02020603050405020304" charset="0"/>
                  <a:ea typeface="黑体" panose="02010609060101010101" charset="-122"/>
                  <a:cs typeface="Times New Roman" panose="02020603050405020304" charset="0"/>
                </a:endParaRPr>
              </a:p>
              <a:p>
                <a:pPr lvl="1" indent="457200" algn="l" fontAlgn="auto">
                  <a:lnSpc>
                    <a:spcPct val="150000"/>
                  </a:lnSpc>
                </a:pPr>
                <a:r>
                  <a:rPr lang="en-US" altLang="zh-CN" sz="2800" b="1" dirty="0">
                    <a:latin typeface="Times New Roman" panose="02020603050405020304" charset="0"/>
                    <a:ea typeface="黑体" panose="02010609060101010101" charset="-122"/>
                    <a:cs typeface="Times New Roman" panose="02020603050405020304" charset="0"/>
                  </a:rPr>
                  <a:t>·</a:t>
                </a:r>
                <a:r>
                  <a:rPr lang="zh-CN" altLang="en-US" sz="2400" b="1" dirty="0">
                    <a:solidFill>
                      <a:srgbClr val="FF0000"/>
                    </a:solidFill>
                    <a:latin typeface="Times New Roman" panose="02020603050405020304" charset="0"/>
                    <a:ea typeface="黑体" panose="02010609060101010101" charset="-122"/>
                    <a:cs typeface="Times New Roman" panose="02020603050405020304" charset="0"/>
                  </a:rPr>
                  <a:t>不同节点类型的节点</a:t>
                </a:r>
                <a14:m>
                  <m:oMath xmlns:m="http://schemas.openxmlformats.org/officeDocument/2006/math">
                    <m:sSub>
                      <m:sSubPr>
                        <m:ctrlPr>
                          <a:rPr lang="en-US" altLang="zh-CN" sz="2400" b="1" i="1" smtClean="0">
                            <a:latin typeface="Cambria Math" panose="02040503050406030204" pitchFamily="18" charset="0"/>
                          </a:rPr>
                        </m:ctrlPr>
                      </m:sSubPr>
                      <m:e>
                        <m:r>
                          <a:rPr lang="en-US" altLang="zh-CN" sz="2400" b="1" i="1" smtClean="0">
                            <a:latin typeface="Cambria Math" panose="02040503050406030204" pitchFamily="18" charset="0"/>
                          </a:rPr>
                          <m:t>𝒗</m:t>
                        </m:r>
                      </m:e>
                      <m:sub>
                        <m:r>
                          <a:rPr lang="en-US" altLang="zh-CN" sz="2400" b="1" i="1" smtClean="0">
                            <a:latin typeface="Cambria Math" panose="02040503050406030204" pitchFamily="18" charset="0"/>
                          </a:rPr>
                          <m:t>𝒊</m:t>
                        </m:r>
                      </m:sub>
                    </m:sSub>
                    <m:r>
                      <a:rPr lang="en-US" altLang="zh-CN" sz="2400" b="1" i="1" smtClean="0">
                        <a:latin typeface="Cambria Math" panose="02040503050406030204" pitchFamily="18" charset="0"/>
                        <a:ea typeface="Cambria Math" panose="02040503050406030204" pitchFamily="18" charset="0"/>
                      </a:rPr>
                      <m:t>∈</m:t>
                    </m:r>
                    <m:r>
                      <a:rPr lang="en-US" altLang="zh-CN" sz="2400" b="1" i="1" smtClean="0">
                        <a:latin typeface="Cambria Math" panose="02040503050406030204" pitchFamily="18" charset="0"/>
                        <a:ea typeface="Cambria Math" panose="02040503050406030204" pitchFamily="18" charset="0"/>
                      </a:rPr>
                      <m:t>𝑽</m:t>
                    </m:r>
                  </m:oMath>
                </a14:m>
                <a:endParaRPr lang="en-US" altLang="zh-CN" sz="2400" b="1" i="1" dirty="0">
                  <a:latin typeface="Times New Roman" panose="02020603050405020304" charset="0"/>
                  <a:ea typeface="黑体" panose="02010609060101010101" charset="-122"/>
                  <a:cs typeface="Times New Roman" panose="02020603050405020304" charset="0"/>
                </a:endParaRPr>
              </a:p>
              <a:p>
                <a:pPr lvl="1" indent="457200">
                  <a:lnSpc>
                    <a:spcPct val="150000"/>
                  </a:lnSpc>
                </a:pPr>
                <a:r>
                  <a:rPr lang="en-US" altLang="zh-CN" sz="2400" b="1" dirty="0">
                    <a:latin typeface="Times New Roman" panose="02020603050405020304" charset="0"/>
                    <a:ea typeface="黑体" panose="02010609060101010101" charset="-122"/>
                    <a:cs typeface="Times New Roman" panose="02020603050405020304" charset="0"/>
                  </a:rPr>
                  <a:t>·</a:t>
                </a:r>
                <a:r>
                  <a:rPr lang="zh-CN" altLang="en-US" sz="2400" b="1" dirty="0">
                    <a:solidFill>
                      <a:schemeClr val="accent4">
                        <a:lumMod val="75000"/>
                      </a:schemeClr>
                    </a:solidFill>
                    <a:latin typeface="Times New Roman" panose="02020603050405020304" charset="0"/>
                    <a:ea typeface="黑体" panose="02010609060101010101" charset="-122"/>
                    <a:cs typeface="Times New Roman" panose="02020603050405020304" charset="0"/>
                  </a:rPr>
                  <a:t>不同关系类型的边或链接</a:t>
                </a:r>
                <a:r>
                  <a:rPr lang="en-US" altLang="zh-CN" sz="2400" b="1" dirty="0">
                    <a:latin typeface="Times New Roman" panose="02020603050405020304" charset="0"/>
                    <a:ea typeface="黑体" panose="02010609060101010101" charset="-122"/>
                    <a:cs typeface="Times New Roman" panose="02020603050405020304" charset="0"/>
                  </a:rPr>
                  <a:t> </a:t>
                </a:r>
                <a14:m>
                  <m:oMath xmlns:m="http://schemas.openxmlformats.org/officeDocument/2006/math">
                    <m:r>
                      <a:rPr lang="en-US" altLang="zh-CN" sz="2400" b="1" i="0" smtClean="0">
                        <a:latin typeface="Cambria Math" panose="02040503050406030204" pitchFamily="18" charset="0"/>
                      </a:rPr>
                      <m:t>(</m:t>
                    </m:r>
                    <m:sSub>
                      <m:sSubPr>
                        <m:ctrlPr>
                          <a:rPr lang="en-US" altLang="zh-CN" sz="2400" b="1" i="1" smtClean="0">
                            <a:latin typeface="Cambria Math" panose="02040503050406030204" pitchFamily="18" charset="0"/>
                          </a:rPr>
                        </m:ctrlPr>
                      </m:sSubPr>
                      <m:e>
                        <m:r>
                          <a:rPr lang="en-US" altLang="zh-CN" sz="2400" b="1" i="1" smtClean="0">
                            <a:latin typeface="Cambria Math" panose="02040503050406030204" pitchFamily="18" charset="0"/>
                          </a:rPr>
                          <m:t>𝒗</m:t>
                        </m:r>
                      </m:e>
                      <m:sub>
                        <m:r>
                          <a:rPr lang="en-US" altLang="zh-CN" sz="2400" b="1" i="1" smtClean="0">
                            <a:latin typeface="Cambria Math" panose="02040503050406030204" pitchFamily="18" charset="0"/>
                          </a:rPr>
                          <m:t>𝒊</m:t>
                        </m:r>
                      </m:sub>
                    </m:sSub>
                    <m:r>
                      <a:rPr lang="en-US" altLang="zh-CN" sz="2400" b="1" i="1" smtClean="0">
                        <a:latin typeface="Cambria Math" panose="02040503050406030204" pitchFamily="18" charset="0"/>
                      </a:rPr>
                      <m:t>,</m:t>
                    </m:r>
                    <m:r>
                      <a:rPr lang="en-US" altLang="zh-CN" sz="2400" b="1" i="1" smtClean="0">
                        <a:latin typeface="Cambria Math" panose="02040503050406030204" pitchFamily="18" charset="0"/>
                      </a:rPr>
                      <m:t>𝒓</m:t>
                    </m:r>
                    <m:r>
                      <a:rPr lang="en-US" altLang="zh-CN" sz="2400" b="1" i="1" smtClean="0">
                        <a:latin typeface="Cambria Math" panose="02040503050406030204" pitchFamily="18" charset="0"/>
                      </a:rPr>
                      <m:t>,</m:t>
                    </m:r>
                    <m:sSub>
                      <m:sSubPr>
                        <m:ctrlPr>
                          <a:rPr lang="en-US" altLang="zh-CN" sz="2400" b="1" i="1">
                            <a:latin typeface="Cambria Math" panose="02040503050406030204" pitchFamily="18" charset="0"/>
                          </a:rPr>
                        </m:ctrlPr>
                      </m:sSubPr>
                      <m:e>
                        <m:r>
                          <a:rPr lang="en-US" altLang="zh-CN" sz="2400" b="1" i="1">
                            <a:latin typeface="Cambria Math" panose="02040503050406030204" pitchFamily="18" charset="0"/>
                          </a:rPr>
                          <m:t>𝒗</m:t>
                        </m:r>
                      </m:e>
                      <m:sub>
                        <m:r>
                          <a:rPr lang="en-US" altLang="zh-CN" sz="2400" b="1" i="1" smtClean="0">
                            <a:latin typeface="Cambria Math" panose="02040503050406030204" pitchFamily="18" charset="0"/>
                          </a:rPr>
                          <m:t>𝒋</m:t>
                        </m:r>
                      </m:sub>
                    </m:sSub>
                    <m:r>
                      <a:rPr lang="en-US" altLang="zh-CN" sz="2400" b="1" i="1" smtClean="0">
                        <a:latin typeface="Cambria Math" panose="02040503050406030204" pitchFamily="18" charset="0"/>
                      </a:rPr>
                      <m:t>)</m:t>
                    </m:r>
                    <m:r>
                      <a:rPr lang="en-US" altLang="zh-CN" sz="2400" b="1" i="1" smtClean="0">
                        <a:latin typeface="Cambria Math" panose="02040503050406030204" pitchFamily="18" charset="0"/>
                        <a:ea typeface="Cambria Math" panose="02040503050406030204" pitchFamily="18" charset="0"/>
                      </a:rPr>
                      <m:t>∈</m:t>
                    </m:r>
                    <m:r>
                      <a:rPr lang="en-US" altLang="zh-CN" sz="2400" b="1" i="1" smtClean="0">
                        <a:latin typeface="Cambria Math" panose="02040503050406030204" pitchFamily="18" charset="0"/>
                        <a:ea typeface="Cambria Math" panose="02040503050406030204" pitchFamily="18" charset="0"/>
                      </a:rPr>
                      <m:t>𝑬</m:t>
                    </m:r>
                  </m:oMath>
                </a14:m>
                <a:endParaRPr lang="en-US" altLang="zh-CN" sz="2400" b="1" dirty="0">
                  <a:latin typeface="Times New Roman" panose="02020603050405020304" charset="0"/>
                  <a:ea typeface="黑体" panose="02010609060101010101" charset="-122"/>
                  <a:cs typeface="Times New Roman" panose="02020603050405020304" charset="0"/>
                </a:endParaRPr>
              </a:p>
              <a:p>
                <a:pPr lvl="1" indent="457200" algn="l" fontAlgn="auto">
                  <a:lnSpc>
                    <a:spcPct val="150000"/>
                  </a:lnSpc>
                </a:pPr>
                <a:r>
                  <a:rPr lang="en-US" altLang="zh-CN" sz="2400" b="1" dirty="0">
                    <a:latin typeface="Times New Roman" panose="02020603050405020304" charset="0"/>
                    <a:ea typeface="黑体" panose="02010609060101010101" charset="-122"/>
                    <a:cs typeface="Times New Roman" panose="02020603050405020304" charset="0"/>
                  </a:rPr>
                  <a:t>·</a:t>
                </a:r>
                <a:r>
                  <a:rPr lang="zh-CN" altLang="en-US" sz="2400" b="1" dirty="0">
                    <a:solidFill>
                      <a:schemeClr val="accent3">
                        <a:lumMod val="75000"/>
                      </a:schemeClr>
                    </a:solidFill>
                    <a:latin typeface="Times New Roman" panose="02020603050405020304" charset="0"/>
                    <a:ea typeface="黑体" panose="02010609060101010101" charset="-122"/>
                    <a:cs typeface="Times New Roman" panose="02020603050405020304" charset="0"/>
                  </a:rPr>
                  <a:t>节点类型</a:t>
                </a:r>
                <a:r>
                  <a:rPr lang="en-US" altLang="zh-CN" sz="2400" b="1" dirty="0">
                    <a:latin typeface="Times New Roman" panose="02020603050405020304" charset="0"/>
                    <a:ea typeface="黑体" panose="02010609060101010101" charset="-122"/>
                    <a:cs typeface="Times New Roman" panose="02020603050405020304" charset="0"/>
                  </a:rPr>
                  <a:t> </a:t>
                </a:r>
                <a14:m>
                  <m:oMath xmlns:m="http://schemas.openxmlformats.org/officeDocument/2006/math">
                    <m:r>
                      <a:rPr lang="en-US" altLang="zh-CN" sz="2400" b="1" i="1" smtClean="0">
                        <a:latin typeface="Cambria Math" panose="02040503050406030204" pitchFamily="18" charset="0"/>
                      </a:rPr>
                      <m:t>𝑻</m:t>
                    </m:r>
                    <m:r>
                      <a:rPr lang="en-US" altLang="zh-CN" sz="2400" b="1" i="1" smtClean="0">
                        <a:latin typeface="Cambria Math" panose="02040503050406030204" pitchFamily="18" charset="0"/>
                      </a:rPr>
                      <m:t>(</m:t>
                    </m:r>
                    <m:sSub>
                      <m:sSubPr>
                        <m:ctrlPr>
                          <a:rPr lang="en-US" altLang="zh-CN" sz="2400" b="1" i="1" smtClean="0">
                            <a:latin typeface="Cambria Math" panose="02040503050406030204" pitchFamily="18" charset="0"/>
                          </a:rPr>
                        </m:ctrlPr>
                      </m:sSubPr>
                      <m:e>
                        <m:r>
                          <a:rPr lang="en-US" altLang="zh-CN" sz="2400" b="1" i="1" smtClean="0">
                            <a:latin typeface="Cambria Math" panose="02040503050406030204" pitchFamily="18" charset="0"/>
                          </a:rPr>
                          <m:t>𝒗</m:t>
                        </m:r>
                      </m:e>
                      <m:sub>
                        <m:r>
                          <a:rPr lang="en-US" altLang="zh-CN" sz="2400" b="1" i="1" smtClean="0">
                            <a:latin typeface="Cambria Math" panose="02040503050406030204" pitchFamily="18" charset="0"/>
                          </a:rPr>
                          <m:t>𝒊</m:t>
                        </m:r>
                      </m:sub>
                    </m:sSub>
                    <m:r>
                      <a:rPr lang="en-US" altLang="zh-CN" sz="2400" b="1" i="1" smtClean="0">
                        <a:latin typeface="Cambria Math" panose="02040503050406030204" pitchFamily="18" charset="0"/>
                      </a:rPr>
                      <m:t>)</m:t>
                    </m:r>
                  </m:oMath>
                </a14:m>
                <a:endParaRPr lang="en-US" altLang="zh-CN" sz="2400" b="1" i="1" dirty="0">
                  <a:latin typeface="Times New Roman" panose="02020603050405020304" charset="0"/>
                  <a:ea typeface="黑体" panose="02010609060101010101" charset="-122"/>
                  <a:cs typeface="Times New Roman" panose="02020603050405020304" charset="0"/>
                </a:endParaRPr>
              </a:p>
              <a:p>
                <a:pPr lvl="1" indent="457200">
                  <a:lnSpc>
                    <a:spcPct val="150000"/>
                  </a:lnSpc>
                </a:pPr>
                <a:r>
                  <a:rPr lang="en-US" altLang="zh-CN" sz="2400" b="1" dirty="0">
                    <a:latin typeface="Times New Roman" panose="02020603050405020304" charset="0"/>
                    <a:ea typeface="黑体" panose="02010609060101010101" charset="-122"/>
                    <a:cs typeface="Times New Roman" panose="02020603050405020304" charset="0"/>
                  </a:rPr>
                  <a:t>·</a:t>
                </a:r>
                <a:r>
                  <a:rPr lang="zh-CN" altLang="en-US" sz="2400" b="1" dirty="0">
                    <a:solidFill>
                      <a:srgbClr val="0070C0"/>
                    </a:solidFill>
                    <a:latin typeface="Times New Roman" panose="02020603050405020304" charset="0"/>
                    <a:ea typeface="黑体" panose="02010609060101010101" charset="-122"/>
                    <a:cs typeface="Times New Roman" panose="02020603050405020304" charset="0"/>
                  </a:rPr>
                  <a:t>关系类型 </a:t>
                </a:r>
                <a14:m>
                  <m:oMath xmlns:m="http://schemas.openxmlformats.org/officeDocument/2006/math">
                    <m:r>
                      <a:rPr lang="en-US" altLang="zh-CN" sz="2400" b="1" i="1" smtClean="0">
                        <a:latin typeface="Cambria Math" panose="02040503050406030204" pitchFamily="18" charset="0"/>
                        <a:ea typeface="Cambria Math" panose="02040503050406030204" pitchFamily="18" charset="0"/>
                      </a:rPr>
                      <m:t>𝒓</m:t>
                    </m:r>
                    <m:r>
                      <a:rPr lang="en-US" altLang="zh-CN" sz="2400" b="1" i="1">
                        <a:latin typeface="Cambria Math" panose="02040503050406030204" pitchFamily="18" charset="0"/>
                        <a:ea typeface="Cambria Math" panose="02040503050406030204" pitchFamily="18" charset="0"/>
                      </a:rPr>
                      <m:t>∈</m:t>
                    </m:r>
                    <m:r>
                      <a:rPr lang="en-US" altLang="zh-CN" sz="2400" b="1" i="1" smtClean="0">
                        <a:latin typeface="Cambria Math" panose="02040503050406030204" pitchFamily="18" charset="0"/>
                        <a:ea typeface="Cambria Math" panose="02040503050406030204" pitchFamily="18" charset="0"/>
                      </a:rPr>
                      <m:t>𝑹</m:t>
                    </m:r>
                    <m:r>
                      <a:rPr lang="en-US" altLang="zh-CN" sz="2400" b="1" i="1" smtClean="0">
                        <a:latin typeface="Cambria Math" panose="02040503050406030204" pitchFamily="18" charset="0"/>
                      </a:rPr>
                      <m:t> </m:t>
                    </m:r>
                  </m:oMath>
                </a14:m>
                <a:endParaRPr lang="en-US" altLang="zh-CN" sz="2400" b="1" i="1" dirty="0">
                  <a:latin typeface="Times New Roman" panose="02020603050405020304" charset="0"/>
                  <a:ea typeface="黑体" panose="02010609060101010101" charset="-122"/>
                  <a:cs typeface="Times New Roman" panose="02020603050405020304" charset="0"/>
                </a:endParaRPr>
              </a:p>
              <a:p>
                <a:pPr lvl="1" indent="457200" algn="l" fontAlgn="auto">
                  <a:lnSpc>
                    <a:spcPct val="150000"/>
                  </a:lnSpc>
                </a:pPr>
                <a:r>
                  <a:rPr lang="en-US" altLang="zh-CN" sz="2400" b="1" dirty="0">
                    <a:latin typeface="Times New Roman" panose="02020603050405020304" charset="0"/>
                    <a:ea typeface="黑体" panose="02010609060101010101" charset="-122"/>
                    <a:cs typeface="Times New Roman" panose="02020603050405020304" charset="0"/>
                  </a:rPr>
                  <a:t>·</a:t>
                </a:r>
                <a:r>
                  <a:rPr lang="zh-CN" altLang="en-US" sz="2400" b="1" dirty="0">
                    <a:latin typeface="Times New Roman" panose="02020603050405020304" charset="0"/>
                    <a:ea typeface="黑体" panose="02010609060101010101" charset="-122"/>
                    <a:cs typeface="Times New Roman" panose="02020603050405020304" charset="0"/>
                  </a:rPr>
                  <a:t>节点和边都具有属性</a:t>
                </a:r>
                <a:r>
                  <a:rPr lang="en-US" altLang="zh-CN" sz="2400" b="1" dirty="0">
                    <a:latin typeface="Times New Roman" panose="02020603050405020304" charset="0"/>
                    <a:ea typeface="黑体" panose="02010609060101010101" charset="-122"/>
                    <a:cs typeface="Times New Roman" panose="02020603050405020304" charset="0"/>
                  </a:rPr>
                  <a:t>/</a:t>
                </a:r>
                <a:r>
                  <a:rPr lang="zh-CN" altLang="en-US" sz="2400" b="1" dirty="0">
                    <a:latin typeface="Times New Roman" panose="02020603050405020304" charset="0"/>
                    <a:ea typeface="黑体" panose="02010609060101010101" charset="-122"/>
                    <a:cs typeface="Times New Roman" panose="02020603050405020304" charset="0"/>
                  </a:rPr>
                  <a:t>特征</a:t>
                </a:r>
              </a:p>
            </p:txBody>
          </p:sp>
        </mc:Choice>
        <mc:Fallback xmlns="">
          <p:sp>
            <p:nvSpPr>
              <p:cNvPr id="5" name="文本框 4"/>
              <p:cNvSpPr txBox="1">
                <a:spLocks noRot="1" noChangeAspect="1" noMove="1" noResize="1" noEditPoints="1" noAdjustHandles="1" noChangeArrowheads="1" noChangeShapeType="1" noTextEdit="1"/>
              </p:cNvSpPr>
              <p:nvPr/>
            </p:nvSpPr>
            <p:spPr>
              <a:xfrm>
                <a:off x="372745" y="1316990"/>
                <a:ext cx="10937240" cy="5287645"/>
              </a:xfrm>
              <a:prstGeom prst="rect">
                <a:avLst/>
              </a:prstGeom>
              <a:blipFill>
                <a:blip r:embed="rId3"/>
                <a:stretch>
                  <a:fillRect l="-1160"/>
                </a:stretch>
              </a:blipFill>
            </p:spPr>
            <p:txBody>
              <a:bodyPr/>
              <a:lstStyle/>
              <a:p>
                <a:r>
                  <a:rPr lang="en-US">
                    <a:noFill/>
                  </a:rPr>
                  <a:t> </a:t>
                </a:r>
              </a:p>
            </p:txBody>
          </p:sp>
        </mc:Fallback>
      </mc:AlternateContent>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panose="02010600030101010101" charset="-122"/>
                <a:ea typeface="等线" panose="02010600030101010101"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4" name="文本框 3"/>
          <p:cNvSpPr txBox="1"/>
          <p:nvPr/>
        </p:nvSpPr>
        <p:spPr>
          <a:xfrm>
            <a:off x="350439" y="120418"/>
            <a:ext cx="2214880" cy="5835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chemeClr val="bg1"/>
                </a:solidFill>
                <a:effectLst/>
                <a:uLnTx/>
                <a:uFillTx/>
                <a:cs typeface="+mn-ea"/>
                <a:sym typeface="+mn-lt"/>
              </a:rPr>
              <a:t>异构图示例</a:t>
            </a:r>
          </a:p>
        </p:txBody>
      </p:sp>
      <p:sp>
        <p:nvSpPr>
          <p:cNvPr id="6" name="文本框 5"/>
          <p:cNvSpPr txBox="1"/>
          <p:nvPr/>
        </p:nvSpPr>
        <p:spPr>
          <a:xfrm>
            <a:off x="1970405" y="4368165"/>
            <a:ext cx="8285480" cy="368300"/>
          </a:xfrm>
          <a:prstGeom prst="rect">
            <a:avLst/>
          </a:prstGeom>
          <a:noFill/>
        </p:spPr>
        <p:txBody>
          <a:bodyPr wrap="square" rtlCol="0">
            <a:spAutoFit/>
          </a:bodyPr>
          <a:lstStyle/>
          <a:p>
            <a:r>
              <a:rPr lang="en-US" altLang="zh-CN"/>
              <a:t>       </a:t>
            </a:r>
            <a:r>
              <a:rPr lang="zh-CN" altLang="en-US">
                <a:latin typeface="黑体" panose="02010609060101010101" charset="-122"/>
                <a:ea typeface="黑体" panose="02010609060101010101" charset="-122"/>
                <a:cs typeface="黑体" panose="02010609060101010101" charset="-122"/>
              </a:rPr>
              <a:t>生物医学知识图谱</a:t>
            </a:r>
            <a:r>
              <a:rPr lang="en-US" altLang="zh-CN">
                <a:latin typeface="黑体" panose="02010609060101010101" charset="-122"/>
                <a:ea typeface="黑体" panose="02010609060101010101" charset="-122"/>
                <a:cs typeface="黑体" panose="02010609060101010101" charset="-122"/>
              </a:rPr>
              <a:t>                                     </a:t>
            </a:r>
            <a:r>
              <a:rPr lang="zh-CN" altLang="en-US">
                <a:latin typeface="黑体" panose="02010609060101010101" charset="-122"/>
                <a:ea typeface="黑体" panose="02010609060101010101" charset="-122"/>
                <a:cs typeface="黑体" panose="02010609060101010101" charset="-122"/>
                <a:sym typeface="+mn-ea"/>
              </a:rPr>
              <a:t>学术图谱</a:t>
            </a:r>
            <a:r>
              <a:rPr lang="en-US" altLang="zh-CN">
                <a:latin typeface="黑体" panose="02010609060101010101" charset="-122"/>
                <a:ea typeface="黑体" panose="02010609060101010101" charset="-122"/>
                <a:cs typeface="黑体" panose="02010609060101010101" charset="-122"/>
              </a:rPr>
              <a:t>                                                                 </a:t>
            </a:r>
            <a:endParaRPr lang="zh-CN" altLang="en-US">
              <a:latin typeface="黑体" panose="02010609060101010101" charset="-122"/>
              <a:ea typeface="黑体" panose="02010609060101010101" charset="-122"/>
              <a:cs typeface="黑体" panose="02010609060101010101" charset="-122"/>
            </a:endParaRPr>
          </a:p>
        </p:txBody>
      </p:sp>
      <p:pic>
        <p:nvPicPr>
          <p:cNvPr id="7" name="图片 6"/>
          <p:cNvPicPr>
            <a:picLocks noChangeAspect="1"/>
          </p:cNvPicPr>
          <p:nvPr/>
        </p:nvPicPr>
        <p:blipFill>
          <a:blip r:embed="rId3"/>
          <a:stretch>
            <a:fillRect/>
          </a:stretch>
        </p:blipFill>
        <p:spPr>
          <a:xfrm>
            <a:off x="276860" y="882015"/>
            <a:ext cx="11093450" cy="3486150"/>
          </a:xfrm>
          <a:prstGeom prst="rect">
            <a:avLst/>
          </a:prstGeom>
        </p:spPr>
      </p:pic>
      <p:sp>
        <p:nvSpPr>
          <p:cNvPr id="8" name="文本框 7"/>
          <p:cNvSpPr txBox="1"/>
          <p:nvPr/>
        </p:nvSpPr>
        <p:spPr>
          <a:xfrm>
            <a:off x="1355725" y="4820285"/>
            <a:ext cx="4911090" cy="1493520"/>
          </a:xfrm>
          <a:prstGeom prst="rect">
            <a:avLst/>
          </a:prstGeom>
          <a:noFill/>
        </p:spPr>
        <p:txBody>
          <a:bodyPr wrap="square" rtlCol="0">
            <a:noAutofit/>
          </a:bodyPr>
          <a:lstStyle/>
          <a:p>
            <a:r>
              <a:rPr lang="zh-CN" altLang="en-US" dirty="0">
                <a:solidFill>
                  <a:schemeClr val="accent6"/>
                </a:solidFill>
                <a:latin typeface="黑体" panose="02010609060101010101" charset="-122"/>
                <a:ea typeface="黑体" panose="02010609060101010101" charset="-122"/>
              </a:rPr>
              <a:t>示例节点</a:t>
            </a:r>
            <a:r>
              <a:rPr lang="zh-CN" altLang="en-US" dirty="0">
                <a:solidFill>
                  <a:srgbClr val="FF0000"/>
                </a:solidFill>
                <a:latin typeface="黑体" panose="02010609060101010101" charset="-122"/>
                <a:ea typeface="黑体" panose="02010609060101010101" charset="-122"/>
              </a:rPr>
              <a:t>：</a:t>
            </a:r>
            <a:r>
              <a:rPr lang="en-US" altLang="zh-CN" dirty="0">
                <a:solidFill>
                  <a:srgbClr val="FF0000"/>
                </a:solidFill>
                <a:latin typeface="Times New Roman" panose="02020603050405020304" charset="0"/>
                <a:ea typeface="黑体" panose="02010609060101010101" charset="-122"/>
                <a:cs typeface="Times New Roman" panose="02020603050405020304" charset="0"/>
              </a:rPr>
              <a:t>Migraine</a:t>
            </a:r>
            <a:r>
              <a:rPr lang="zh-CN" altLang="en-US" dirty="0">
                <a:solidFill>
                  <a:srgbClr val="FF0000"/>
                </a:solidFill>
                <a:latin typeface="Times New Roman" panose="02020603050405020304" charset="0"/>
                <a:ea typeface="黑体" panose="02010609060101010101" charset="-122"/>
                <a:cs typeface="Times New Roman" panose="02020603050405020304" charset="0"/>
              </a:rPr>
              <a:t>偏头痛</a:t>
            </a:r>
            <a:endParaRPr lang="en-US" altLang="zh-CN" dirty="0">
              <a:latin typeface="黑体" panose="02010609060101010101" charset="-122"/>
              <a:ea typeface="黑体" panose="02010609060101010101" charset="-122"/>
            </a:endParaRPr>
          </a:p>
          <a:p>
            <a:r>
              <a:rPr lang="zh-CN" altLang="en-US" dirty="0">
                <a:solidFill>
                  <a:schemeClr val="accent1"/>
                </a:solidFill>
                <a:latin typeface="黑体" panose="02010609060101010101" charset="-122"/>
                <a:ea typeface="黑体" panose="02010609060101010101" charset="-122"/>
              </a:rPr>
              <a:t>示例边：</a:t>
            </a:r>
            <a:r>
              <a:rPr lang="en-US" altLang="zh-CN" dirty="0">
                <a:solidFill>
                  <a:schemeClr val="accent1"/>
                </a:solidFill>
                <a:latin typeface="黑体" panose="02010609060101010101" charset="-122"/>
                <a:ea typeface="黑体" panose="02010609060101010101" charset="-122"/>
              </a:rPr>
              <a:t>(</a:t>
            </a:r>
            <a:r>
              <a:rPr lang="en-US" altLang="zh-CN" dirty="0" err="1">
                <a:solidFill>
                  <a:schemeClr val="accent1"/>
                </a:solidFill>
                <a:latin typeface="Times New Roman" panose="02020603050405020304" charset="0"/>
                <a:ea typeface="黑体" panose="02010609060101010101" charset="-122"/>
                <a:cs typeface="Times New Roman" panose="02020603050405020304" charset="0"/>
              </a:rPr>
              <a:t>fulvestrant</a:t>
            </a:r>
            <a:r>
              <a:rPr lang="zh-CN" altLang="en-US" dirty="0">
                <a:solidFill>
                  <a:schemeClr val="accent1"/>
                </a:solidFill>
                <a:latin typeface="Times New Roman" panose="02020603050405020304" charset="0"/>
                <a:ea typeface="黑体" panose="02010609060101010101" charset="-122"/>
                <a:cs typeface="Times New Roman" panose="02020603050405020304" charset="0"/>
              </a:rPr>
              <a:t>氟维司群</a:t>
            </a:r>
            <a:r>
              <a:rPr lang="en-US" altLang="zh-CN" dirty="0">
                <a:solidFill>
                  <a:schemeClr val="accent1"/>
                </a:solidFill>
                <a:latin typeface="Times New Roman" panose="02020603050405020304" charset="0"/>
                <a:ea typeface="黑体" panose="02010609060101010101" charset="-122"/>
                <a:cs typeface="Times New Roman" panose="02020603050405020304" charset="0"/>
              </a:rPr>
              <a:t>, Treats</a:t>
            </a:r>
            <a:r>
              <a:rPr lang="zh-CN" altLang="en-US" dirty="0">
                <a:solidFill>
                  <a:schemeClr val="accent1"/>
                </a:solidFill>
                <a:latin typeface="Times New Roman" panose="02020603050405020304" charset="0"/>
                <a:ea typeface="黑体" panose="02010609060101010101" charset="-122"/>
                <a:cs typeface="Times New Roman" panose="02020603050405020304" charset="0"/>
              </a:rPr>
              <a:t>治疗</a:t>
            </a:r>
            <a:r>
              <a:rPr lang="en-US" altLang="zh-CN" dirty="0">
                <a:solidFill>
                  <a:schemeClr val="accent1"/>
                </a:solidFill>
                <a:latin typeface="Times New Roman" panose="02020603050405020304" charset="0"/>
                <a:ea typeface="黑体" panose="02010609060101010101" charset="-122"/>
                <a:cs typeface="Times New Roman" panose="02020603050405020304" charset="0"/>
              </a:rPr>
              <a:t>, Breast Neoplasms</a:t>
            </a:r>
            <a:r>
              <a:rPr lang="zh-CN" altLang="en-US" dirty="0">
                <a:solidFill>
                  <a:schemeClr val="accent1"/>
                </a:solidFill>
                <a:latin typeface="Times New Roman" panose="02020603050405020304" charset="0"/>
                <a:ea typeface="黑体" panose="02010609060101010101" charset="-122"/>
                <a:cs typeface="Times New Roman" panose="02020603050405020304" charset="0"/>
              </a:rPr>
              <a:t>乳腺肿瘤</a:t>
            </a:r>
            <a:r>
              <a:rPr lang="en-US" altLang="zh-CN" dirty="0">
                <a:solidFill>
                  <a:schemeClr val="accent1"/>
                </a:solidFill>
                <a:latin typeface="Times New Roman" panose="02020603050405020304" charset="0"/>
                <a:ea typeface="黑体" panose="02010609060101010101" charset="-122"/>
                <a:cs typeface="Times New Roman" panose="02020603050405020304" charset="0"/>
              </a:rPr>
              <a:t>)</a:t>
            </a:r>
            <a:endParaRPr lang="zh-CN" altLang="en-US" dirty="0">
              <a:latin typeface="黑体" panose="02010609060101010101" charset="-122"/>
              <a:ea typeface="黑体" panose="02010609060101010101" charset="-122"/>
            </a:endParaRPr>
          </a:p>
          <a:p>
            <a:r>
              <a:rPr lang="zh-CN" altLang="en-US" dirty="0">
                <a:solidFill>
                  <a:schemeClr val="accent3">
                    <a:lumMod val="75000"/>
                  </a:schemeClr>
                </a:solidFill>
                <a:latin typeface="黑体" panose="02010609060101010101" charset="-122"/>
                <a:ea typeface="黑体" panose="02010609060101010101" charset="-122"/>
              </a:rPr>
              <a:t>示例节点类型：</a:t>
            </a:r>
            <a:r>
              <a:rPr lang="en-US" altLang="zh-CN" dirty="0">
                <a:solidFill>
                  <a:schemeClr val="accent3">
                    <a:lumMod val="75000"/>
                  </a:schemeClr>
                </a:solidFill>
                <a:latin typeface="Times New Roman" panose="02020603050405020304" charset="0"/>
                <a:ea typeface="黑体" panose="02010609060101010101" charset="-122"/>
                <a:cs typeface="Times New Roman" panose="02020603050405020304" charset="0"/>
              </a:rPr>
              <a:t>Protein</a:t>
            </a:r>
            <a:r>
              <a:rPr lang="zh-CN" altLang="en-US" dirty="0">
                <a:solidFill>
                  <a:schemeClr val="accent3">
                    <a:lumMod val="75000"/>
                  </a:schemeClr>
                </a:solidFill>
                <a:latin typeface="Times New Roman" panose="02020603050405020304" charset="0"/>
                <a:ea typeface="黑体" panose="02010609060101010101" charset="-122"/>
                <a:cs typeface="Times New Roman" panose="02020603050405020304" charset="0"/>
              </a:rPr>
              <a:t>蛋白质</a:t>
            </a:r>
            <a:endParaRPr lang="en-US" altLang="zh-CN" dirty="0">
              <a:latin typeface="黑体" panose="02010609060101010101" charset="-122"/>
              <a:ea typeface="黑体" panose="02010609060101010101" charset="-122"/>
            </a:endParaRPr>
          </a:p>
          <a:p>
            <a:r>
              <a:rPr lang="zh-CN" altLang="en-US" dirty="0">
                <a:solidFill>
                  <a:schemeClr val="accent4">
                    <a:lumMod val="75000"/>
                  </a:schemeClr>
                </a:solidFill>
                <a:latin typeface="黑体" panose="02010609060101010101" charset="-122"/>
                <a:ea typeface="黑体" panose="02010609060101010101" charset="-122"/>
              </a:rPr>
              <a:t>示例边类型</a:t>
            </a:r>
            <a:r>
              <a:rPr lang="en-US" altLang="zh-CN" dirty="0">
                <a:solidFill>
                  <a:schemeClr val="accent4">
                    <a:lumMod val="75000"/>
                  </a:schemeClr>
                </a:solidFill>
                <a:latin typeface="黑体" panose="02010609060101010101" charset="-122"/>
                <a:ea typeface="黑体" panose="02010609060101010101" charset="-122"/>
              </a:rPr>
              <a:t>(</a:t>
            </a:r>
            <a:r>
              <a:rPr lang="zh-CN" altLang="en-US" dirty="0">
                <a:solidFill>
                  <a:schemeClr val="accent4">
                    <a:lumMod val="75000"/>
                  </a:schemeClr>
                </a:solidFill>
                <a:latin typeface="黑体" panose="02010609060101010101" charset="-122"/>
                <a:ea typeface="黑体" panose="02010609060101010101" charset="-122"/>
              </a:rPr>
              <a:t>关系</a:t>
            </a:r>
            <a:r>
              <a:rPr lang="en-US" altLang="zh-CN" dirty="0">
                <a:solidFill>
                  <a:schemeClr val="accent4">
                    <a:lumMod val="75000"/>
                  </a:schemeClr>
                </a:solidFill>
                <a:latin typeface="黑体" panose="02010609060101010101" charset="-122"/>
                <a:ea typeface="黑体" panose="02010609060101010101" charset="-122"/>
              </a:rPr>
              <a:t>)</a:t>
            </a:r>
            <a:r>
              <a:rPr lang="zh-CN" altLang="en-US" dirty="0">
                <a:solidFill>
                  <a:schemeClr val="accent4">
                    <a:lumMod val="75000"/>
                  </a:schemeClr>
                </a:solidFill>
                <a:latin typeface="黑体" panose="02010609060101010101" charset="-122"/>
                <a:ea typeface="黑体" panose="02010609060101010101" charset="-122"/>
              </a:rPr>
              <a:t>：</a:t>
            </a:r>
            <a:r>
              <a:rPr lang="en-US" altLang="zh-CN" dirty="0">
                <a:solidFill>
                  <a:schemeClr val="accent4">
                    <a:lumMod val="75000"/>
                  </a:schemeClr>
                </a:solidFill>
                <a:latin typeface="Times New Roman" panose="02020603050405020304" charset="0"/>
                <a:ea typeface="黑体" panose="02010609060101010101" charset="-122"/>
                <a:cs typeface="Times New Roman" panose="02020603050405020304" charset="0"/>
              </a:rPr>
              <a:t>Causes</a:t>
            </a:r>
            <a:r>
              <a:rPr lang="zh-CN" altLang="en-US" dirty="0">
                <a:solidFill>
                  <a:schemeClr val="accent4">
                    <a:lumMod val="75000"/>
                  </a:schemeClr>
                </a:solidFill>
                <a:latin typeface="Times New Roman" panose="02020603050405020304" charset="0"/>
                <a:ea typeface="黑体" panose="02010609060101010101" charset="-122"/>
                <a:cs typeface="Times New Roman" panose="02020603050405020304" charset="0"/>
              </a:rPr>
              <a:t>导致</a:t>
            </a:r>
            <a:endParaRPr lang="en-US" altLang="zh-CN" dirty="0">
              <a:solidFill>
                <a:schemeClr val="accent4">
                  <a:lumMod val="75000"/>
                </a:schemeClr>
              </a:solidFill>
              <a:latin typeface="Times New Roman" panose="02020603050405020304" charset="0"/>
              <a:ea typeface="黑体" panose="02010609060101010101" charset="-122"/>
              <a:cs typeface="Times New Roman" panose="02020603050405020304" charset="0"/>
            </a:endParaRPr>
          </a:p>
        </p:txBody>
      </p:sp>
      <p:sp>
        <p:nvSpPr>
          <p:cNvPr id="9" name="文本框 8"/>
          <p:cNvSpPr txBox="1"/>
          <p:nvPr/>
        </p:nvSpPr>
        <p:spPr>
          <a:xfrm>
            <a:off x="6644640" y="4820285"/>
            <a:ext cx="4911090" cy="1493520"/>
          </a:xfrm>
          <a:prstGeom prst="rect">
            <a:avLst/>
          </a:prstGeom>
          <a:noFill/>
        </p:spPr>
        <p:txBody>
          <a:bodyPr wrap="square" rtlCol="0">
            <a:noAutofit/>
          </a:bodyPr>
          <a:lstStyle/>
          <a:p>
            <a:r>
              <a:rPr lang="zh-CN" altLang="en-US">
                <a:solidFill>
                  <a:schemeClr val="accent6"/>
                </a:solidFill>
                <a:latin typeface="黑体" panose="02010609060101010101" charset="-122"/>
                <a:ea typeface="黑体" panose="02010609060101010101" charset="-122"/>
                <a:sym typeface="+mn-ea"/>
              </a:rPr>
              <a:t>示例节点</a:t>
            </a:r>
            <a:r>
              <a:rPr lang="zh-CN" altLang="en-US">
                <a:solidFill>
                  <a:srgbClr val="FF0000"/>
                </a:solidFill>
                <a:latin typeface="黑体" panose="02010609060101010101" charset="-122"/>
                <a:ea typeface="黑体" panose="02010609060101010101" charset="-122"/>
                <a:sym typeface="+mn-ea"/>
              </a:rPr>
              <a:t>：</a:t>
            </a:r>
            <a:r>
              <a:rPr lang="en-US" altLang="zh-CN">
                <a:solidFill>
                  <a:srgbClr val="FF0000"/>
                </a:solidFill>
                <a:latin typeface="Times New Roman" panose="02020603050405020304" charset="0"/>
                <a:ea typeface="黑体" panose="02010609060101010101" charset="-122"/>
                <a:cs typeface="Times New Roman" panose="02020603050405020304" charset="0"/>
                <a:sym typeface="+mn-ea"/>
              </a:rPr>
              <a:t>ICML</a:t>
            </a:r>
            <a:endParaRPr lang="en-US" altLang="zh-CN">
              <a:latin typeface="黑体" panose="02010609060101010101" charset="-122"/>
              <a:ea typeface="黑体" panose="02010609060101010101" charset="-122"/>
            </a:endParaRPr>
          </a:p>
          <a:p>
            <a:r>
              <a:rPr lang="zh-CN" altLang="en-US">
                <a:solidFill>
                  <a:schemeClr val="accent1"/>
                </a:solidFill>
                <a:latin typeface="黑体" panose="02010609060101010101" charset="-122"/>
                <a:ea typeface="黑体" panose="02010609060101010101" charset="-122"/>
                <a:sym typeface="+mn-ea"/>
              </a:rPr>
              <a:t>示例边：</a:t>
            </a:r>
            <a:r>
              <a:rPr lang="en-US" altLang="zh-CN">
                <a:solidFill>
                  <a:schemeClr val="accent1"/>
                </a:solidFill>
                <a:latin typeface="黑体" panose="02010609060101010101" charset="-122"/>
                <a:ea typeface="黑体" panose="02010609060101010101" charset="-122"/>
                <a:sym typeface="+mn-ea"/>
              </a:rPr>
              <a:t>(</a:t>
            </a:r>
            <a:r>
              <a:rPr lang="en-US" altLang="zh-CN">
                <a:solidFill>
                  <a:schemeClr val="accent1"/>
                </a:solidFill>
                <a:latin typeface="Times New Roman" panose="02020603050405020304" charset="0"/>
                <a:ea typeface="黑体" panose="02010609060101010101" charset="-122"/>
                <a:cs typeface="Times New Roman" panose="02020603050405020304" charset="0"/>
                <a:sym typeface="+mn-ea"/>
              </a:rPr>
              <a:t>GraphSAGE, NeurIPS)</a:t>
            </a:r>
            <a:endParaRPr lang="zh-CN" altLang="en-US">
              <a:latin typeface="黑体" panose="02010609060101010101" charset="-122"/>
              <a:ea typeface="黑体" panose="02010609060101010101" charset="-122"/>
            </a:endParaRPr>
          </a:p>
          <a:p>
            <a:r>
              <a:rPr lang="zh-CN" altLang="en-US">
                <a:solidFill>
                  <a:schemeClr val="accent3">
                    <a:lumMod val="75000"/>
                  </a:schemeClr>
                </a:solidFill>
                <a:latin typeface="黑体" panose="02010609060101010101" charset="-122"/>
                <a:ea typeface="黑体" panose="02010609060101010101" charset="-122"/>
                <a:sym typeface="+mn-ea"/>
              </a:rPr>
              <a:t>示例节点类型：</a:t>
            </a:r>
            <a:r>
              <a:rPr lang="en-US" altLang="zh-CN">
                <a:solidFill>
                  <a:schemeClr val="accent3">
                    <a:lumMod val="75000"/>
                  </a:schemeClr>
                </a:solidFill>
                <a:latin typeface="黑体" panose="02010609060101010101" charset="-122"/>
                <a:ea typeface="黑体" panose="02010609060101010101" charset="-122"/>
              </a:rPr>
              <a:t>Author</a:t>
            </a:r>
            <a:endParaRPr lang="en-US" altLang="zh-CN">
              <a:latin typeface="黑体" panose="02010609060101010101" charset="-122"/>
              <a:ea typeface="黑体" panose="02010609060101010101" charset="-122"/>
            </a:endParaRPr>
          </a:p>
          <a:p>
            <a:r>
              <a:rPr lang="zh-CN" altLang="en-US">
                <a:solidFill>
                  <a:schemeClr val="accent4">
                    <a:lumMod val="75000"/>
                  </a:schemeClr>
                </a:solidFill>
                <a:latin typeface="黑体" panose="02010609060101010101" charset="-122"/>
                <a:ea typeface="黑体" panose="02010609060101010101" charset="-122"/>
                <a:sym typeface="+mn-ea"/>
              </a:rPr>
              <a:t>示例边类型</a:t>
            </a:r>
            <a:r>
              <a:rPr lang="en-US" altLang="zh-CN">
                <a:solidFill>
                  <a:schemeClr val="accent4">
                    <a:lumMod val="75000"/>
                  </a:schemeClr>
                </a:solidFill>
                <a:latin typeface="黑体" panose="02010609060101010101" charset="-122"/>
                <a:ea typeface="黑体" panose="02010609060101010101" charset="-122"/>
                <a:sym typeface="+mn-ea"/>
              </a:rPr>
              <a:t>(</a:t>
            </a:r>
            <a:r>
              <a:rPr lang="zh-CN" altLang="en-US">
                <a:solidFill>
                  <a:schemeClr val="accent4">
                    <a:lumMod val="75000"/>
                  </a:schemeClr>
                </a:solidFill>
                <a:latin typeface="黑体" panose="02010609060101010101" charset="-122"/>
                <a:ea typeface="黑体" panose="02010609060101010101" charset="-122"/>
                <a:sym typeface="+mn-ea"/>
              </a:rPr>
              <a:t>关系</a:t>
            </a:r>
            <a:r>
              <a:rPr lang="en-US" altLang="zh-CN">
                <a:solidFill>
                  <a:schemeClr val="accent4">
                    <a:lumMod val="75000"/>
                  </a:schemeClr>
                </a:solidFill>
                <a:latin typeface="黑体" panose="02010609060101010101" charset="-122"/>
                <a:ea typeface="黑体" panose="02010609060101010101" charset="-122"/>
                <a:sym typeface="+mn-ea"/>
              </a:rPr>
              <a:t>)</a:t>
            </a:r>
            <a:r>
              <a:rPr lang="zh-CN" altLang="en-US">
                <a:solidFill>
                  <a:schemeClr val="accent4">
                    <a:lumMod val="75000"/>
                  </a:schemeClr>
                </a:solidFill>
                <a:latin typeface="黑体" panose="02010609060101010101" charset="-122"/>
                <a:ea typeface="黑体" panose="02010609060101010101" charset="-122"/>
                <a:sym typeface="+mn-ea"/>
              </a:rPr>
              <a:t>：</a:t>
            </a:r>
            <a:r>
              <a:rPr lang="en-US" altLang="zh-CN">
                <a:solidFill>
                  <a:schemeClr val="accent4">
                    <a:lumMod val="75000"/>
                  </a:schemeClr>
                </a:solidFill>
                <a:latin typeface="Times New Roman" panose="02020603050405020304" charset="0"/>
                <a:ea typeface="黑体" panose="02010609060101010101" charset="-122"/>
                <a:cs typeface="Times New Roman" panose="02020603050405020304" charset="0"/>
                <a:sym typeface="+mn-ea"/>
              </a:rPr>
              <a:t>pubYear</a:t>
            </a:r>
            <a:endParaRPr lang="en-US" altLang="zh-CN">
              <a:latin typeface="Times New Roman" panose="02020603050405020304" charset="0"/>
              <a:ea typeface="黑体" panose="02010609060101010101" charset="-122"/>
              <a:cs typeface="Times New Roman" panose="0202060305040502030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panose="02010600030101010101" charset="-122"/>
                <a:ea typeface="等线" panose="02010600030101010101"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5" name="文本框 4"/>
          <p:cNvSpPr txBox="1"/>
          <p:nvPr/>
        </p:nvSpPr>
        <p:spPr>
          <a:xfrm>
            <a:off x="372745" y="1179830"/>
            <a:ext cx="10937240" cy="3040380"/>
          </a:xfrm>
          <a:prstGeom prst="rect">
            <a:avLst/>
          </a:prstGeom>
          <a:noFill/>
        </p:spPr>
        <p:txBody>
          <a:bodyPr wrap="square" rtlCol="0">
            <a:noAutofit/>
          </a:bodyPr>
          <a:lstStyle/>
          <a:p>
            <a:pPr indent="0" fontAlgn="auto">
              <a:lnSpc>
                <a:spcPct val="150000"/>
              </a:lnSpc>
            </a:pPr>
            <a:endParaRPr lang="zh-CN" altLang="en-US" sz="2800">
              <a:latin typeface="宋体" panose="02010600030101010101" pitchFamily="2" charset="-122"/>
              <a:ea typeface="宋体" panose="02010600030101010101" pitchFamily="2" charset="-122"/>
              <a:cs typeface="宋体" panose="02010600030101010101" pitchFamily="2" charset="-122"/>
            </a:endParaRPr>
          </a:p>
        </p:txBody>
      </p:sp>
      <p:sp>
        <p:nvSpPr>
          <p:cNvPr id="2" name="文本框 1"/>
          <p:cNvSpPr txBox="1"/>
          <p:nvPr/>
        </p:nvSpPr>
        <p:spPr>
          <a:xfrm>
            <a:off x="350439" y="120418"/>
            <a:ext cx="3467616"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chemeClr val="bg1"/>
                </a:solidFill>
                <a:effectLst/>
                <a:uLnTx/>
                <a:uFillTx/>
                <a:cs typeface="+mn-ea"/>
                <a:sym typeface="+mn-lt"/>
              </a:rPr>
              <a:t>图数据的合适表示</a:t>
            </a:r>
          </a:p>
        </p:txBody>
      </p:sp>
      <p:sp>
        <p:nvSpPr>
          <p:cNvPr id="3" name="文本框 2"/>
          <p:cNvSpPr txBox="1"/>
          <p:nvPr/>
        </p:nvSpPr>
        <p:spPr>
          <a:xfrm>
            <a:off x="372745" y="1179830"/>
            <a:ext cx="11554460" cy="4499610"/>
          </a:xfrm>
          <a:prstGeom prst="rect">
            <a:avLst/>
          </a:prstGeom>
          <a:noFill/>
        </p:spPr>
        <p:txBody>
          <a:bodyPr wrap="square" rtlCol="0">
            <a:noAutofit/>
          </a:bodyPr>
          <a:lstStyle/>
          <a:p>
            <a:pPr indent="0" fontAlgn="auto">
              <a:lnSpc>
                <a:spcPct val="150000"/>
              </a:lnSpc>
            </a:pPr>
            <a:r>
              <a:rPr lang="en-US" altLang="zh-CN" sz="2800" dirty="0">
                <a:solidFill>
                  <a:srgbClr val="230EC0"/>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b="1" dirty="0">
                <a:solidFill>
                  <a:srgbClr val="230EC0"/>
                </a:solidFill>
                <a:latin typeface="黑体" panose="02010609060101010101" charset="-122"/>
                <a:ea typeface="黑体" panose="02010609060101010101" charset="-122"/>
                <a:cs typeface="黑体" panose="02010609060101010101" charset="-122"/>
              </a:rPr>
              <a:t>如何构建一个图：</a:t>
            </a:r>
            <a:r>
              <a:rPr lang="en-US" altLang="zh-CN" sz="2400" dirty="0">
                <a:solidFill>
                  <a:srgbClr val="0070C0"/>
                </a:solidFill>
                <a:latin typeface="黑体" panose="02010609060101010101" charset="-122"/>
                <a:ea typeface="黑体" panose="02010609060101010101" charset="-122"/>
                <a:cs typeface="黑体" panose="02010609060101010101" charset="-122"/>
              </a:rPr>
              <a:t>      </a:t>
            </a:r>
            <a:br>
              <a:rPr lang="zh-CN" altLang="en-US" sz="2800" dirty="0">
                <a:solidFill>
                  <a:srgbClr val="FF0000"/>
                </a:solidFill>
                <a:latin typeface="黑体" panose="02010609060101010101" charset="-122"/>
                <a:ea typeface="黑体" panose="02010609060101010101" charset="-122"/>
                <a:cs typeface="黑体" panose="02010609060101010101" charset="-122"/>
              </a:rPr>
            </a:br>
            <a:r>
              <a:rPr lang="en-US" altLang="zh-CN" sz="2400" dirty="0">
                <a:solidFill>
                  <a:srgbClr val="0070C0"/>
                </a:solidFill>
                <a:latin typeface="黑体" panose="02010609060101010101" charset="-122"/>
                <a:ea typeface="黑体" panose="02010609060101010101" charset="-122"/>
                <a:cs typeface="黑体" panose="02010609060101010101" charset="-122"/>
                <a:sym typeface="+mn-ea"/>
              </a:rPr>
              <a:t>   </a:t>
            </a:r>
            <a:r>
              <a:rPr lang="en-US" altLang="zh-CN" sz="2400" dirty="0">
                <a:solidFill>
                  <a:srgbClr val="230EC0"/>
                </a:solidFill>
                <a:latin typeface="黑体" panose="02010609060101010101" charset="-122"/>
                <a:ea typeface="黑体" panose="02010609060101010101" charset="-122"/>
                <a:cs typeface="黑体" panose="02010609060101010101" charset="-122"/>
              </a:rPr>
              <a:t>·</a:t>
            </a:r>
            <a:r>
              <a:rPr lang="en-US" altLang="zh-CN" sz="2400" dirty="0" err="1">
                <a:solidFill>
                  <a:srgbClr val="230EC0"/>
                </a:solidFill>
                <a:latin typeface="黑体" panose="02010609060101010101" charset="-122"/>
                <a:ea typeface="黑体" panose="02010609060101010101" charset="-122"/>
                <a:cs typeface="黑体" panose="02010609060101010101" charset="-122"/>
              </a:rPr>
              <a:t>节点是什么</a:t>
            </a:r>
            <a:r>
              <a:rPr lang="zh-CN" altLang="en-US" sz="2400" dirty="0">
                <a:solidFill>
                  <a:srgbClr val="230EC0"/>
                </a:solidFill>
                <a:latin typeface="黑体" panose="02010609060101010101" charset="-122"/>
                <a:ea typeface="黑体" panose="02010609060101010101" charset="-122"/>
                <a:cs typeface="黑体" panose="02010609060101010101" charset="-122"/>
              </a:rPr>
              <a:t>？</a:t>
            </a:r>
            <a:r>
              <a:rPr lang="en-US" altLang="zh-CN" sz="2400" dirty="0">
                <a:solidFill>
                  <a:srgbClr val="0070C0"/>
                </a:solidFill>
                <a:latin typeface="黑体" panose="02010609060101010101" charset="-122"/>
                <a:ea typeface="黑体" panose="02010609060101010101" charset="-122"/>
                <a:cs typeface="黑体" panose="02010609060101010101" charset="-122"/>
                <a:sym typeface="+mn-ea"/>
              </a:rPr>
              <a:t>   </a:t>
            </a:r>
          </a:p>
          <a:p>
            <a:pPr indent="0" fontAlgn="auto">
              <a:lnSpc>
                <a:spcPct val="150000"/>
              </a:lnSpc>
            </a:pPr>
            <a:r>
              <a:rPr lang="en-US" altLang="zh-CN" sz="2400" dirty="0">
                <a:solidFill>
                  <a:srgbClr val="0070C0"/>
                </a:solidFill>
                <a:latin typeface="黑体" panose="02010609060101010101" charset="-122"/>
                <a:ea typeface="黑体" panose="02010609060101010101" charset="-122"/>
                <a:cs typeface="黑体" panose="02010609060101010101" charset="-122"/>
                <a:sym typeface="+mn-ea"/>
              </a:rPr>
              <a:t>   </a:t>
            </a:r>
            <a:r>
              <a:rPr lang="en-US" altLang="zh-CN" sz="2400" dirty="0">
                <a:solidFill>
                  <a:srgbClr val="230EC0"/>
                </a:solidFill>
                <a:latin typeface="黑体" panose="02010609060101010101" charset="-122"/>
                <a:ea typeface="黑体" panose="02010609060101010101" charset="-122"/>
                <a:cs typeface="黑体" panose="02010609060101010101" charset="-122"/>
                <a:sym typeface="+mn-ea"/>
              </a:rPr>
              <a:t>·</a:t>
            </a:r>
            <a:r>
              <a:rPr lang="zh-CN" altLang="en-US" sz="2400" dirty="0">
                <a:solidFill>
                  <a:srgbClr val="230EC0"/>
                </a:solidFill>
                <a:latin typeface="黑体" panose="02010609060101010101" charset="-122"/>
                <a:ea typeface="黑体" panose="02010609060101010101" charset="-122"/>
                <a:cs typeface="黑体" panose="02010609060101010101" charset="-122"/>
                <a:sym typeface="+mn-ea"/>
              </a:rPr>
              <a:t>边</a:t>
            </a:r>
            <a:r>
              <a:rPr lang="en-US" altLang="zh-CN" sz="2400" dirty="0" err="1">
                <a:solidFill>
                  <a:srgbClr val="230EC0"/>
                </a:solidFill>
                <a:latin typeface="黑体" panose="02010609060101010101" charset="-122"/>
                <a:ea typeface="黑体" panose="02010609060101010101" charset="-122"/>
                <a:cs typeface="黑体" panose="02010609060101010101" charset="-122"/>
                <a:sym typeface="+mn-ea"/>
              </a:rPr>
              <a:t>是什么</a:t>
            </a:r>
            <a:r>
              <a:rPr lang="zh-CN" altLang="en-US" sz="2400" dirty="0">
                <a:solidFill>
                  <a:srgbClr val="230EC0"/>
                </a:solidFill>
                <a:latin typeface="黑体" panose="02010609060101010101" charset="-122"/>
                <a:ea typeface="黑体" panose="02010609060101010101" charset="-122"/>
                <a:cs typeface="黑体" panose="02010609060101010101" charset="-122"/>
                <a:sym typeface="+mn-ea"/>
              </a:rPr>
              <a:t>？</a:t>
            </a:r>
          </a:p>
          <a:p>
            <a:pPr indent="0" fontAlgn="auto">
              <a:lnSpc>
                <a:spcPct val="150000"/>
              </a:lnSpc>
            </a:pPr>
            <a:r>
              <a:rPr lang="en-US" altLang="zh-CN" sz="2800" dirty="0">
                <a:solidFill>
                  <a:srgbClr val="BD08C8"/>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b="1" dirty="0">
                <a:solidFill>
                  <a:srgbClr val="BD08C8"/>
                </a:solidFill>
                <a:latin typeface="黑体" panose="02010609060101010101" charset="-122"/>
                <a:ea typeface="黑体" panose="02010609060101010101" charset="-122"/>
                <a:cs typeface="黑体" panose="02010609060101010101" charset="-122"/>
              </a:rPr>
              <a:t>对给定领域</a:t>
            </a:r>
            <a:r>
              <a:rPr lang="en-US" altLang="zh-CN" sz="2800" b="1" dirty="0">
                <a:solidFill>
                  <a:srgbClr val="BD08C8"/>
                </a:solidFill>
                <a:latin typeface="黑体" panose="02010609060101010101" charset="-122"/>
                <a:ea typeface="黑体" panose="02010609060101010101" charset="-122"/>
                <a:cs typeface="黑体" panose="02010609060101010101" charset="-122"/>
              </a:rPr>
              <a:t>/</a:t>
            </a:r>
            <a:r>
              <a:rPr lang="zh-CN" altLang="en-US" sz="2800" b="1" dirty="0">
                <a:solidFill>
                  <a:srgbClr val="BD08C8"/>
                </a:solidFill>
                <a:latin typeface="黑体" panose="02010609060101010101" charset="-122"/>
                <a:ea typeface="黑体" panose="02010609060101010101" charset="-122"/>
                <a:cs typeface="黑体" panose="02010609060101010101" charset="-122"/>
              </a:rPr>
              <a:t>问题选择合适的图表示决定了能否成功地构建神经网络：</a:t>
            </a:r>
            <a:endParaRPr lang="zh-CN" altLang="en-US" sz="2800" dirty="0">
              <a:solidFill>
                <a:srgbClr val="BD08C8"/>
              </a:solidFill>
              <a:latin typeface="黑体" panose="02010609060101010101" charset="-122"/>
              <a:ea typeface="黑体" panose="02010609060101010101" charset="-122"/>
              <a:cs typeface="黑体" panose="02010609060101010101" charset="-122"/>
            </a:endParaRPr>
          </a:p>
          <a:p>
            <a:pPr indent="0" fontAlgn="auto">
              <a:lnSpc>
                <a:spcPct val="150000"/>
              </a:lnSpc>
            </a:pPr>
            <a:r>
              <a:rPr lang="en-US" altLang="zh-CN" sz="2400" dirty="0">
                <a:solidFill>
                  <a:srgbClr val="0070C0"/>
                </a:solidFill>
                <a:latin typeface="黑体" panose="02010609060101010101" charset="-122"/>
                <a:ea typeface="黑体" panose="02010609060101010101" charset="-122"/>
                <a:cs typeface="黑体" panose="02010609060101010101" charset="-122"/>
                <a:sym typeface="+mn-ea"/>
              </a:rPr>
              <a:t>   </a:t>
            </a:r>
            <a:r>
              <a:rPr lang="en-US" altLang="zh-CN" sz="2400" dirty="0">
                <a:solidFill>
                  <a:schemeClr val="tx1"/>
                </a:solidFill>
                <a:latin typeface="黑体" panose="02010609060101010101" charset="-122"/>
                <a:ea typeface="黑体" panose="02010609060101010101" charset="-122"/>
                <a:cs typeface="黑体" panose="02010609060101010101" charset="-122"/>
                <a:sym typeface="+mn-ea"/>
              </a:rPr>
              <a:t>·</a:t>
            </a:r>
            <a:r>
              <a:rPr lang="zh-CN" altLang="en-US" sz="2400" dirty="0">
                <a:solidFill>
                  <a:schemeClr val="tx1"/>
                </a:solidFill>
                <a:latin typeface="黑体" panose="02010609060101010101" charset="-122"/>
                <a:ea typeface="黑体" panose="02010609060101010101" charset="-122"/>
                <a:cs typeface="黑体" panose="02010609060101010101" charset="-122"/>
                <a:sym typeface="+mn-ea"/>
              </a:rPr>
              <a:t>在某些情况下，存在一种唯一且明确的表示方法</a:t>
            </a:r>
            <a:r>
              <a:rPr lang="en-US" altLang="zh-CN" sz="2400" dirty="0">
                <a:solidFill>
                  <a:schemeClr val="tx1"/>
                </a:solidFill>
                <a:latin typeface="黑体" panose="02010609060101010101" charset="-122"/>
                <a:ea typeface="黑体" panose="02010609060101010101" charset="-122"/>
                <a:cs typeface="黑体" panose="02010609060101010101" charset="-122"/>
                <a:sym typeface="+mn-ea"/>
              </a:rPr>
              <a:t>   </a:t>
            </a:r>
          </a:p>
          <a:p>
            <a:pPr indent="0" fontAlgn="auto">
              <a:lnSpc>
                <a:spcPct val="150000"/>
              </a:lnSpc>
            </a:pPr>
            <a:r>
              <a:rPr lang="en-US" altLang="zh-CN" sz="2400" dirty="0">
                <a:solidFill>
                  <a:schemeClr val="tx1"/>
                </a:solidFill>
                <a:latin typeface="黑体" panose="02010609060101010101" charset="-122"/>
                <a:ea typeface="黑体" panose="02010609060101010101" charset="-122"/>
                <a:cs typeface="黑体" panose="02010609060101010101" charset="-122"/>
                <a:sym typeface="+mn-ea"/>
              </a:rPr>
              <a:t>   ·</a:t>
            </a:r>
            <a:r>
              <a:rPr lang="zh-CN" altLang="en-US" sz="2400" dirty="0">
                <a:solidFill>
                  <a:schemeClr val="tx1"/>
                </a:solidFill>
                <a:latin typeface="黑体" panose="02010609060101010101" charset="-122"/>
                <a:ea typeface="黑体" panose="02010609060101010101" charset="-122"/>
                <a:cs typeface="黑体" panose="02010609060101010101" charset="-122"/>
                <a:sym typeface="+mn-ea"/>
              </a:rPr>
              <a:t>在其他情况下，表示方法并非唯一的。</a:t>
            </a:r>
          </a:p>
          <a:p>
            <a:pPr indent="0" fontAlgn="auto">
              <a:lnSpc>
                <a:spcPct val="150000"/>
              </a:lnSpc>
            </a:pPr>
            <a:r>
              <a:rPr lang="en-US" altLang="zh-CN" sz="2400" dirty="0">
                <a:solidFill>
                  <a:schemeClr val="tx1"/>
                </a:solidFill>
                <a:latin typeface="黑体" panose="02010609060101010101" charset="-122"/>
                <a:ea typeface="黑体" panose="02010609060101010101" charset="-122"/>
                <a:cs typeface="黑体" panose="02010609060101010101" charset="-122"/>
                <a:sym typeface="+mn-ea"/>
              </a:rPr>
              <a:t>   ·</a:t>
            </a:r>
            <a:r>
              <a:rPr lang="zh-CN" altLang="en-US" sz="2400" dirty="0">
                <a:solidFill>
                  <a:schemeClr val="tx1"/>
                </a:solidFill>
                <a:latin typeface="黑体" panose="02010609060101010101" charset="-122"/>
                <a:ea typeface="黑体" panose="02010609060101010101" charset="-122"/>
                <a:cs typeface="黑体" panose="02010609060101010101" charset="-122"/>
                <a:sym typeface="+mn-ea"/>
              </a:rPr>
              <a:t>边的表示方式将决定研究问题的性质。</a:t>
            </a:r>
            <a:r>
              <a:rPr lang="en-US" altLang="zh-CN" sz="2400" dirty="0">
                <a:solidFill>
                  <a:srgbClr val="0070C0"/>
                </a:solidFill>
                <a:latin typeface="黑体" panose="02010609060101010101" charset="-122"/>
                <a:ea typeface="黑体" panose="02010609060101010101" charset="-122"/>
                <a:cs typeface="黑体" panose="02010609060101010101" charset="-122"/>
                <a:sym typeface="+mn-ea"/>
              </a:rPr>
              <a:t>   </a:t>
            </a:r>
          </a:p>
          <a:p>
            <a:pPr indent="0" fontAlgn="auto">
              <a:lnSpc>
                <a:spcPct val="150000"/>
              </a:lnSpc>
            </a:pPr>
            <a:r>
              <a:rPr lang="en-US" altLang="zh-CN" sz="2400" dirty="0">
                <a:solidFill>
                  <a:srgbClr val="0070C0"/>
                </a:solidFill>
                <a:latin typeface="黑体" panose="02010609060101010101" charset="-122"/>
                <a:ea typeface="黑体" panose="02010609060101010101" charset="-122"/>
                <a:cs typeface="黑体" panose="02010609060101010101" charset="-122"/>
                <a:sym typeface="+mn-ea"/>
              </a:rPr>
              <a:t> </a:t>
            </a:r>
            <a:endParaRPr lang="zh-CN" altLang="en-US" sz="2400" dirty="0">
              <a:solidFill>
                <a:srgbClr val="230EC0"/>
              </a:solidFill>
              <a:latin typeface="黑体" panose="02010609060101010101" charset="-122"/>
              <a:ea typeface="黑体" panose="02010609060101010101" charset="-122"/>
              <a:cs typeface="黑体" panose="02010609060101010101" charset="-122"/>
              <a:sym typeface="+mn-ea"/>
            </a:endParaRPr>
          </a:p>
          <a:p>
            <a:pPr indent="0" fontAlgn="auto">
              <a:lnSpc>
                <a:spcPct val="150000"/>
              </a:lnSpc>
            </a:pPr>
            <a:endParaRPr lang="zh-CN" altLang="en-US" sz="2400" dirty="0">
              <a:solidFill>
                <a:srgbClr val="BD08C8"/>
              </a:solidFill>
              <a:latin typeface="黑体" panose="02010609060101010101" charset="-122"/>
              <a:ea typeface="黑体" panose="02010609060101010101" charset="-122"/>
              <a:cs typeface="黑体" panose="02010609060101010101" charset="-122"/>
            </a:endParaRPr>
          </a:p>
          <a:p>
            <a:pPr indent="0" fontAlgn="auto">
              <a:lnSpc>
                <a:spcPct val="150000"/>
              </a:lnSpc>
            </a:pPr>
            <a:endParaRPr lang="zh-CN" altLang="en-US" sz="2400" dirty="0">
              <a:solidFill>
                <a:srgbClr val="BD08C8"/>
              </a:solidFill>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panose="02010600030101010101" charset="-122"/>
                <a:ea typeface="等线" panose="02010600030101010101"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4" name="文本框 3"/>
          <p:cNvSpPr txBox="1"/>
          <p:nvPr/>
        </p:nvSpPr>
        <p:spPr>
          <a:xfrm>
            <a:off x="350439" y="120418"/>
            <a:ext cx="3073400" cy="5835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chemeClr val="bg1"/>
                </a:solidFill>
                <a:effectLst/>
                <a:uLnTx/>
                <a:uFillTx/>
                <a:cs typeface="+mn-ea"/>
                <a:sym typeface="+mn-lt"/>
              </a:rPr>
              <a:t>有向图</a:t>
            </a:r>
            <a:r>
              <a:rPr kumimoji="0" lang="en-US" altLang="zh-CN" sz="3200" b="1" i="0" u="none" strike="noStrike" kern="1200" cap="none" spc="0" normalizeH="0" baseline="0" noProof="0" dirty="0">
                <a:ln>
                  <a:noFill/>
                </a:ln>
                <a:solidFill>
                  <a:schemeClr val="bg1"/>
                </a:solidFill>
                <a:effectLst/>
                <a:uLnTx/>
                <a:uFillTx/>
                <a:cs typeface="+mn-ea"/>
                <a:sym typeface="+mn-lt"/>
              </a:rPr>
              <a:t>vs</a:t>
            </a:r>
            <a:r>
              <a:rPr kumimoji="0" lang="zh-CN" altLang="en-US" sz="3200" b="1" i="0" u="none" strike="noStrike" kern="1200" cap="none" spc="0" normalizeH="0" baseline="0" noProof="0" dirty="0">
                <a:ln>
                  <a:noFill/>
                </a:ln>
                <a:solidFill>
                  <a:schemeClr val="bg1"/>
                </a:solidFill>
                <a:effectLst/>
                <a:uLnTx/>
                <a:uFillTx/>
                <a:cs typeface="+mn-ea"/>
                <a:sym typeface="+mn-lt"/>
              </a:rPr>
              <a:t>无向图</a:t>
            </a:r>
          </a:p>
        </p:txBody>
      </p:sp>
      <p:sp>
        <p:nvSpPr>
          <p:cNvPr id="2" name="文本框 1"/>
          <p:cNvSpPr txBox="1"/>
          <p:nvPr/>
        </p:nvSpPr>
        <p:spPr>
          <a:xfrm>
            <a:off x="372745" y="828040"/>
            <a:ext cx="10937240" cy="5785485"/>
          </a:xfrm>
          <a:prstGeom prst="rect">
            <a:avLst/>
          </a:prstGeom>
          <a:noFill/>
        </p:spPr>
        <p:txBody>
          <a:bodyPr wrap="square" rtlCol="0">
            <a:noAutofit/>
          </a:bodyPr>
          <a:lstStyle/>
          <a:p>
            <a:pPr indent="0" fontAlgn="auto">
              <a:lnSpc>
                <a:spcPct val="150000"/>
              </a:lnSpc>
            </a:pPr>
            <a:r>
              <a:rPr lang="en-US" altLang="zh-CN" sz="2800" dirty="0">
                <a:solidFill>
                  <a:schemeClr val="tx1"/>
                </a:solidFill>
                <a:latin typeface="黑体" panose="02010609060101010101" charset="-122"/>
                <a:ea typeface="黑体" panose="02010609060101010101" charset="-122"/>
                <a:cs typeface="宋体" panose="02010600030101010101" pitchFamily="2" charset="-122"/>
              </a:rPr>
              <a:t> </a:t>
            </a:r>
            <a:r>
              <a:rPr lang="zh-CN" altLang="en-US" sz="2800" b="1" dirty="0">
                <a:solidFill>
                  <a:schemeClr val="tx1"/>
                </a:solidFill>
                <a:latin typeface="黑体" panose="02010609060101010101" charset="-122"/>
                <a:ea typeface="黑体" panose="02010609060101010101" charset="-122"/>
                <a:cs typeface="宋体" panose="02010600030101010101" pitchFamily="2" charset="-122"/>
              </a:rPr>
              <a:t>无向图</a:t>
            </a:r>
            <a:r>
              <a:rPr lang="en-US" altLang="zh-CN" sz="2800" dirty="0">
                <a:solidFill>
                  <a:schemeClr val="tx1"/>
                </a:solidFill>
                <a:latin typeface="黑体" panose="02010609060101010101" charset="-122"/>
                <a:ea typeface="黑体" panose="02010609060101010101" charset="-122"/>
                <a:cs typeface="宋体" panose="02010600030101010101" pitchFamily="2" charset="-122"/>
              </a:rPr>
              <a:t>                        </a:t>
            </a:r>
            <a:r>
              <a:rPr lang="zh-CN" altLang="en-US" sz="2800" b="1" dirty="0">
                <a:solidFill>
                  <a:schemeClr val="tx1"/>
                </a:solidFill>
                <a:latin typeface="黑体" panose="02010609060101010101" charset="-122"/>
                <a:ea typeface="黑体" panose="02010609060101010101" charset="-122"/>
                <a:cs typeface="宋体" panose="02010600030101010101" pitchFamily="2" charset="-122"/>
              </a:rPr>
              <a:t>有向图</a:t>
            </a:r>
            <a:endParaRPr lang="zh-CN" altLang="en-US" sz="2800" dirty="0">
              <a:solidFill>
                <a:schemeClr val="tx1"/>
              </a:solidFill>
              <a:latin typeface="黑体" panose="02010609060101010101" charset="-122"/>
              <a:ea typeface="黑体" panose="02010609060101010101" charset="-122"/>
              <a:cs typeface="宋体" panose="02010600030101010101" pitchFamily="2" charset="-122"/>
            </a:endParaRPr>
          </a:p>
          <a:p>
            <a:pPr indent="0" fontAlgn="auto">
              <a:lnSpc>
                <a:spcPct val="150000"/>
              </a:lnSpc>
            </a:pPr>
            <a:r>
              <a:rPr lang="en-US" altLang="zh-CN" sz="2800" dirty="0">
                <a:solidFill>
                  <a:schemeClr val="tx1"/>
                </a:solidFill>
                <a:latin typeface="黑体" panose="02010609060101010101" charset="-122"/>
                <a:ea typeface="黑体" panose="02010609060101010101" charset="-122"/>
                <a:cs typeface="宋体" panose="02010600030101010101" pitchFamily="2" charset="-122"/>
              </a:rPr>
              <a:t>·</a:t>
            </a:r>
            <a:r>
              <a:rPr lang="zh-CN" altLang="en-US" sz="2800" dirty="0">
                <a:latin typeface="黑体" panose="02010609060101010101" charset="-122"/>
                <a:ea typeface="黑体" panose="02010609060101010101" charset="-122"/>
                <a:cs typeface="宋体" panose="02010600030101010101" pitchFamily="2" charset="-122"/>
              </a:rPr>
              <a:t>边</a:t>
            </a:r>
            <a:r>
              <a:rPr lang="zh-CN" altLang="en-US" sz="2800" dirty="0">
                <a:solidFill>
                  <a:schemeClr val="tx1"/>
                </a:solidFill>
                <a:latin typeface="黑体" panose="02010609060101010101" charset="-122"/>
                <a:ea typeface="黑体" panose="02010609060101010101" charset="-122"/>
                <a:cs typeface="宋体" panose="02010600030101010101" pitchFamily="2" charset="-122"/>
              </a:rPr>
              <a:t>：无向的</a:t>
            </a:r>
            <a:r>
              <a:rPr lang="en-US" altLang="zh-CN" sz="2800" dirty="0">
                <a:solidFill>
                  <a:schemeClr val="tx1"/>
                </a:solidFill>
                <a:latin typeface="黑体" panose="02010609060101010101" charset="-122"/>
                <a:ea typeface="黑体" panose="02010609060101010101" charset="-122"/>
                <a:cs typeface="宋体" panose="02010600030101010101" pitchFamily="2" charset="-122"/>
              </a:rPr>
              <a:t>                 </a:t>
            </a:r>
            <a:r>
              <a:rPr lang="en-US" altLang="zh-CN" sz="2800" dirty="0">
                <a:latin typeface="黑体" panose="02010609060101010101" charset="-122"/>
                <a:ea typeface="黑体" panose="02010609060101010101" charset="-122"/>
                <a:cs typeface="宋体" panose="02010600030101010101" pitchFamily="2" charset="-122"/>
                <a:sym typeface="+mn-ea"/>
              </a:rPr>
              <a:t>·</a:t>
            </a:r>
            <a:r>
              <a:rPr lang="zh-CN" altLang="en-US" sz="2800" dirty="0">
                <a:latin typeface="黑体" panose="02010609060101010101" charset="-122"/>
                <a:ea typeface="黑体" panose="02010609060101010101" charset="-122"/>
                <a:cs typeface="宋体" panose="02010600030101010101" pitchFamily="2" charset="-122"/>
                <a:sym typeface="+mn-ea"/>
              </a:rPr>
              <a:t>边：有向的</a:t>
            </a:r>
            <a:endParaRPr lang="zh-CN" altLang="en-US" sz="2800" dirty="0">
              <a:solidFill>
                <a:schemeClr val="tx1"/>
              </a:solidFill>
              <a:latin typeface="黑体" panose="02010609060101010101" charset="-122"/>
              <a:ea typeface="黑体" panose="02010609060101010101" charset="-122"/>
              <a:cs typeface="宋体" panose="02010600030101010101" pitchFamily="2" charset="-122"/>
            </a:endParaRPr>
          </a:p>
          <a:p>
            <a:pPr indent="0" fontAlgn="auto">
              <a:lnSpc>
                <a:spcPct val="150000"/>
              </a:lnSpc>
            </a:pPr>
            <a:r>
              <a:rPr lang="zh-CN" altLang="en-US" sz="2800" dirty="0">
                <a:solidFill>
                  <a:schemeClr val="tx1"/>
                </a:solidFill>
                <a:latin typeface="黑体" panose="02010609060101010101" charset="-122"/>
                <a:ea typeface="黑体" panose="02010609060101010101" charset="-122"/>
                <a:cs typeface="宋体" panose="02010600030101010101" pitchFamily="2" charset="-122"/>
              </a:rPr>
              <a:t> </a:t>
            </a:r>
            <a:r>
              <a:rPr lang="en-US" altLang="zh-CN" sz="2800" dirty="0">
                <a:solidFill>
                  <a:schemeClr val="tx1"/>
                </a:solidFill>
                <a:latin typeface="黑体" panose="02010609060101010101" charset="-122"/>
                <a:ea typeface="黑体" panose="02010609060101010101" charset="-122"/>
                <a:cs typeface="宋体" panose="02010600030101010101" pitchFamily="2" charset="-122"/>
              </a:rPr>
              <a:t> (</a:t>
            </a:r>
            <a:r>
              <a:rPr lang="zh-CN" altLang="en-US" sz="2800" dirty="0">
                <a:solidFill>
                  <a:schemeClr val="tx1"/>
                </a:solidFill>
                <a:latin typeface="黑体" panose="02010609060101010101" charset="-122"/>
                <a:ea typeface="黑体" panose="02010609060101010101" charset="-122"/>
                <a:cs typeface="宋体" panose="02010600030101010101" pitchFamily="2" charset="-122"/>
              </a:rPr>
              <a:t>对称的，相互的</a:t>
            </a:r>
            <a:r>
              <a:rPr lang="en-US" altLang="zh-CN" sz="2800" dirty="0">
                <a:solidFill>
                  <a:schemeClr val="tx1"/>
                </a:solidFill>
                <a:latin typeface="黑体" panose="02010609060101010101" charset="-122"/>
                <a:ea typeface="黑体" panose="02010609060101010101" charset="-122"/>
                <a:cs typeface="宋体" panose="02010600030101010101" pitchFamily="2" charset="-122"/>
              </a:rPr>
              <a:t>)</a:t>
            </a:r>
          </a:p>
          <a:p>
            <a:pPr indent="0" fontAlgn="auto">
              <a:lnSpc>
                <a:spcPct val="150000"/>
              </a:lnSpc>
            </a:pPr>
            <a:endParaRPr lang="en-US" altLang="zh-CN" sz="2800" dirty="0">
              <a:solidFill>
                <a:schemeClr val="tx1"/>
              </a:solidFill>
              <a:latin typeface="黑体" panose="02010609060101010101" charset="-122"/>
              <a:ea typeface="黑体" panose="02010609060101010101" charset="-122"/>
              <a:cs typeface="宋体" panose="02010600030101010101" pitchFamily="2" charset="-122"/>
            </a:endParaRPr>
          </a:p>
          <a:p>
            <a:pPr indent="0" fontAlgn="auto">
              <a:lnSpc>
                <a:spcPct val="150000"/>
              </a:lnSpc>
            </a:pPr>
            <a:endParaRPr lang="en-US" altLang="zh-CN" sz="2800" dirty="0">
              <a:solidFill>
                <a:schemeClr val="tx1"/>
              </a:solidFill>
              <a:latin typeface="黑体" panose="02010609060101010101" charset="-122"/>
              <a:ea typeface="黑体" panose="02010609060101010101" charset="-122"/>
              <a:cs typeface="宋体" panose="02010600030101010101" pitchFamily="2" charset="-122"/>
            </a:endParaRPr>
          </a:p>
          <a:p>
            <a:pPr indent="0" fontAlgn="auto">
              <a:lnSpc>
                <a:spcPct val="150000"/>
              </a:lnSpc>
            </a:pPr>
            <a:endParaRPr lang="en-US" altLang="zh-CN" sz="2800" dirty="0">
              <a:solidFill>
                <a:schemeClr val="tx1"/>
              </a:solidFill>
              <a:latin typeface="黑体" panose="02010609060101010101" charset="-122"/>
              <a:ea typeface="黑体" panose="02010609060101010101" charset="-122"/>
              <a:cs typeface="宋体" panose="02010600030101010101" pitchFamily="2" charset="-122"/>
            </a:endParaRPr>
          </a:p>
          <a:p>
            <a:pPr indent="0" fontAlgn="auto">
              <a:lnSpc>
                <a:spcPct val="150000"/>
              </a:lnSpc>
            </a:pPr>
            <a:endParaRPr lang="en-US" altLang="zh-CN" sz="2800" dirty="0">
              <a:solidFill>
                <a:schemeClr val="tx1"/>
              </a:solidFill>
              <a:latin typeface="黑体" panose="02010609060101010101" charset="-122"/>
              <a:ea typeface="黑体" panose="02010609060101010101" charset="-122"/>
              <a:cs typeface="宋体" panose="02010600030101010101" pitchFamily="2" charset="-122"/>
            </a:endParaRPr>
          </a:p>
          <a:p>
            <a:pPr indent="0" fontAlgn="auto">
              <a:lnSpc>
                <a:spcPct val="150000"/>
              </a:lnSpc>
            </a:pPr>
            <a:r>
              <a:rPr lang="en-US" altLang="zh-CN" sz="2800" dirty="0">
                <a:solidFill>
                  <a:schemeClr val="tx1"/>
                </a:solidFill>
                <a:latin typeface="黑体" panose="02010609060101010101" charset="-122"/>
                <a:ea typeface="黑体" panose="02010609060101010101" charset="-122"/>
                <a:cs typeface="宋体" panose="02010600030101010101" pitchFamily="2" charset="-122"/>
              </a:rPr>
              <a:t>·</a:t>
            </a:r>
            <a:r>
              <a:rPr lang="zh-CN" altLang="en-US" sz="2800" dirty="0">
                <a:solidFill>
                  <a:schemeClr val="tx1"/>
                </a:solidFill>
                <a:latin typeface="黑体" panose="02010609060101010101" charset="-122"/>
                <a:ea typeface="黑体" panose="02010609060101010101" charset="-122"/>
                <a:cs typeface="宋体" panose="02010600030101010101" pitchFamily="2" charset="-122"/>
              </a:rPr>
              <a:t>其他考虑因素：权重、属性、类型、特征</a:t>
            </a:r>
          </a:p>
        </p:txBody>
      </p:sp>
      <p:pic>
        <p:nvPicPr>
          <p:cNvPr id="3" name="图片 2"/>
          <p:cNvPicPr>
            <a:picLocks noChangeAspect="1"/>
          </p:cNvPicPr>
          <p:nvPr/>
        </p:nvPicPr>
        <p:blipFill>
          <a:blip r:embed="rId3"/>
          <a:stretch>
            <a:fillRect/>
          </a:stretch>
        </p:blipFill>
        <p:spPr>
          <a:xfrm>
            <a:off x="478790" y="2828925"/>
            <a:ext cx="10725150" cy="252095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panose="02010600030101010101" charset="-122"/>
                <a:ea typeface="等线" panose="02010600030101010101"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4" name="文本框 3"/>
          <p:cNvSpPr txBox="1"/>
          <p:nvPr/>
        </p:nvSpPr>
        <p:spPr>
          <a:xfrm>
            <a:off x="350439" y="120418"/>
            <a:ext cx="1402080" cy="5835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chemeClr val="bg1"/>
                </a:solidFill>
                <a:effectLst/>
                <a:uLnTx/>
                <a:uFillTx/>
                <a:cs typeface="+mn-ea"/>
                <a:sym typeface="+mn-lt"/>
              </a:rPr>
              <a:t>二分图</a:t>
            </a:r>
          </a:p>
        </p:txBody>
      </p:sp>
      <p:sp>
        <p:nvSpPr>
          <p:cNvPr id="5" name="文本框 4"/>
          <p:cNvSpPr txBox="1"/>
          <p:nvPr/>
        </p:nvSpPr>
        <p:spPr>
          <a:xfrm>
            <a:off x="372745" y="875030"/>
            <a:ext cx="7789545" cy="5537200"/>
          </a:xfrm>
          <a:prstGeom prst="rect">
            <a:avLst/>
          </a:prstGeom>
          <a:noFill/>
        </p:spPr>
        <p:txBody>
          <a:bodyPr wrap="square" rtlCol="0">
            <a:noAutofit/>
          </a:bodyPr>
          <a:lstStyle/>
          <a:p>
            <a:pPr indent="0" fontAlgn="auto">
              <a:lnSpc>
                <a:spcPct val="150000"/>
              </a:lnSpc>
            </a:pPr>
            <a:r>
              <a:rPr lang="zh-CN" altLang="en-US" sz="2800" b="1" dirty="0">
                <a:solidFill>
                  <a:schemeClr val="accent4">
                    <a:lumMod val="50000"/>
                  </a:schemeClr>
                </a:solidFill>
                <a:latin typeface="黑体" panose="02010609060101010101" charset="-122"/>
                <a:ea typeface="黑体" panose="02010609060101010101" charset="-122"/>
                <a:cs typeface="黑体" panose="02010609060101010101" charset="-122"/>
              </a:rPr>
              <a:t>二分图</a:t>
            </a:r>
            <a:r>
              <a:rPr lang="en-US" altLang="zh-CN" sz="2800" b="1" dirty="0">
                <a:solidFill>
                  <a:schemeClr val="accent4">
                    <a:lumMod val="50000"/>
                  </a:schemeClr>
                </a:solidFill>
                <a:latin typeface="Times New Roman" panose="02020603050405020304" charset="0"/>
                <a:ea typeface="黑体" panose="02010609060101010101" charset="-122"/>
                <a:cs typeface="Times New Roman" panose="02020603050405020304" charset="0"/>
              </a:rPr>
              <a:t>(Bipartite graph)</a:t>
            </a:r>
            <a:r>
              <a:rPr lang="zh-CN" altLang="en-US" sz="2400" dirty="0">
                <a:latin typeface="黑体" panose="02010609060101010101" charset="-122"/>
                <a:ea typeface="黑体" panose="02010609060101010101" charset="-122"/>
                <a:cs typeface="黑体" panose="02010609060101010101" charset="-122"/>
              </a:rPr>
              <a:t>是一个节点可以分为两个不相交集合</a:t>
            </a:r>
            <a:r>
              <a:rPr lang="en-US" altLang="zh-CN" sz="2400" b="1" dirty="0">
                <a:latin typeface="黑体" panose="02010609060101010101" charset="-122"/>
                <a:ea typeface="黑体" panose="02010609060101010101" charset="-122"/>
                <a:cs typeface="黑体" panose="02010609060101010101" charset="-122"/>
              </a:rPr>
              <a:t>U</a:t>
            </a:r>
            <a:r>
              <a:rPr lang="zh-CN" altLang="en-US" sz="2400" dirty="0">
                <a:latin typeface="黑体" panose="02010609060101010101" charset="-122"/>
                <a:ea typeface="黑体" panose="02010609060101010101" charset="-122"/>
                <a:cs typeface="黑体" panose="02010609060101010101" charset="-122"/>
              </a:rPr>
              <a:t>和</a:t>
            </a:r>
            <a:r>
              <a:rPr lang="en-US" altLang="zh-CN" sz="2400" b="1" dirty="0">
                <a:latin typeface="黑体" panose="02010609060101010101" charset="-122"/>
                <a:ea typeface="黑体" panose="02010609060101010101" charset="-122"/>
                <a:cs typeface="黑体" panose="02010609060101010101" charset="-122"/>
              </a:rPr>
              <a:t>V</a:t>
            </a:r>
            <a:r>
              <a:rPr lang="zh-CN" altLang="en-US" sz="2400" dirty="0">
                <a:latin typeface="黑体" panose="02010609060101010101" charset="-122"/>
                <a:ea typeface="黑体" panose="02010609060101010101" charset="-122"/>
                <a:cs typeface="黑体" panose="02010609060101010101" charset="-122"/>
              </a:rPr>
              <a:t>的图，使得每条边连接</a:t>
            </a:r>
            <a:r>
              <a:rPr lang="en-US" altLang="zh-CN" sz="2400" b="1" dirty="0">
                <a:latin typeface="黑体" panose="02010609060101010101" charset="-122"/>
                <a:ea typeface="黑体" panose="02010609060101010101" charset="-122"/>
                <a:cs typeface="黑体" panose="02010609060101010101" charset="-122"/>
              </a:rPr>
              <a:t>U</a:t>
            </a:r>
            <a:r>
              <a:rPr lang="zh-CN" altLang="en-US" sz="2400" dirty="0">
                <a:latin typeface="黑体" panose="02010609060101010101" charset="-122"/>
                <a:ea typeface="黑体" panose="02010609060101010101" charset="-122"/>
                <a:cs typeface="黑体" panose="02010609060101010101" charset="-122"/>
              </a:rPr>
              <a:t>中的一个节点到</a:t>
            </a:r>
            <a:r>
              <a:rPr lang="en-US" altLang="zh-CN" sz="2400" b="1" dirty="0">
                <a:latin typeface="黑体" panose="02010609060101010101" charset="-122"/>
                <a:ea typeface="黑体" panose="02010609060101010101" charset="-122"/>
                <a:cs typeface="黑体" panose="02010609060101010101" charset="-122"/>
              </a:rPr>
              <a:t>V</a:t>
            </a:r>
            <a:r>
              <a:rPr lang="zh-CN" altLang="en-US" sz="2400" dirty="0">
                <a:latin typeface="黑体" panose="02010609060101010101" charset="-122"/>
                <a:ea typeface="黑体" panose="02010609060101010101" charset="-122"/>
                <a:cs typeface="黑体" panose="02010609060101010101" charset="-122"/>
              </a:rPr>
              <a:t>中的一个节点；也就是说，</a:t>
            </a:r>
            <a:r>
              <a:rPr lang="en-US" altLang="zh-CN" sz="2400" b="1" dirty="0">
                <a:latin typeface="黑体" panose="02010609060101010101" charset="-122"/>
                <a:ea typeface="黑体" panose="02010609060101010101" charset="-122"/>
                <a:cs typeface="黑体" panose="02010609060101010101" charset="-122"/>
              </a:rPr>
              <a:t>U</a:t>
            </a:r>
            <a:r>
              <a:rPr lang="zh-CN" altLang="en-US" sz="2400" dirty="0">
                <a:latin typeface="黑体" panose="02010609060101010101" charset="-122"/>
                <a:ea typeface="黑体" panose="02010609060101010101" charset="-122"/>
                <a:cs typeface="黑体" panose="02010609060101010101" charset="-122"/>
              </a:rPr>
              <a:t>和</a:t>
            </a:r>
            <a:r>
              <a:rPr lang="en-US" altLang="zh-CN" sz="2400" b="1" dirty="0">
                <a:latin typeface="黑体" panose="02010609060101010101" charset="-122"/>
                <a:ea typeface="黑体" panose="02010609060101010101" charset="-122"/>
                <a:cs typeface="黑体" panose="02010609060101010101" charset="-122"/>
              </a:rPr>
              <a:t>V</a:t>
            </a:r>
            <a:r>
              <a:rPr lang="zh-CN" altLang="en-US" sz="2400" dirty="0">
                <a:latin typeface="黑体" panose="02010609060101010101" charset="-122"/>
                <a:ea typeface="黑体" panose="02010609060101010101" charset="-122"/>
                <a:cs typeface="黑体" panose="02010609060101010101" charset="-122"/>
              </a:rPr>
              <a:t>是独立集。</a:t>
            </a:r>
          </a:p>
          <a:p>
            <a:pPr indent="0" fontAlgn="auto">
              <a:lnSpc>
                <a:spcPct val="150000"/>
              </a:lnSpc>
            </a:pPr>
            <a:r>
              <a:rPr lang="en-US" altLang="zh-CN" sz="2400" dirty="0">
                <a:solidFill>
                  <a:srgbClr val="0070C0"/>
                </a:solidFill>
                <a:latin typeface="黑体" panose="02010609060101010101" charset="-122"/>
                <a:ea typeface="黑体" panose="02010609060101010101" charset="-122"/>
                <a:cs typeface="黑体" panose="02010609060101010101" charset="-122"/>
              </a:rPr>
              <a:t>·</a:t>
            </a:r>
            <a:r>
              <a:rPr lang="zh-CN" altLang="en-US" sz="2400" dirty="0">
                <a:solidFill>
                  <a:srgbClr val="0070C0"/>
                </a:solidFill>
                <a:latin typeface="黑体" panose="02010609060101010101" charset="-122"/>
                <a:ea typeface="黑体" panose="02010609060101010101" charset="-122"/>
                <a:cs typeface="黑体" panose="02010609060101010101" charset="-122"/>
              </a:rPr>
              <a:t>示例：</a:t>
            </a:r>
          </a:p>
          <a:p>
            <a:pPr indent="0" fontAlgn="auto">
              <a:lnSpc>
                <a:spcPct val="150000"/>
              </a:lnSpc>
            </a:pPr>
            <a:r>
              <a:rPr lang="en-US" altLang="zh-CN" sz="2400" dirty="0">
                <a:solidFill>
                  <a:schemeClr val="tx1"/>
                </a:solidFill>
                <a:latin typeface="黑体" panose="02010609060101010101" charset="-122"/>
                <a:ea typeface="黑体" panose="02010609060101010101" charset="-122"/>
                <a:cs typeface="黑体" panose="02010609060101010101" charset="-122"/>
              </a:rPr>
              <a:t>  ·</a:t>
            </a:r>
            <a:r>
              <a:rPr lang="zh-CN" altLang="en-US" sz="2400" dirty="0">
                <a:solidFill>
                  <a:schemeClr val="tx1"/>
                </a:solidFill>
                <a:latin typeface="黑体" panose="02010609060101010101" charset="-122"/>
                <a:ea typeface="黑体" panose="02010609060101010101" charset="-122"/>
                <a:cs typeface="黑体" panose="02010609060101010101" charset="-122"/>
              </a:rPr>
              <a:t>作者</a:t>
            </a:r>
            <a:r>
              <a:rPr lang="en-US" altLang="zh-CN" sz="2400" dirty="0">
                <a:solidFill>
                  <a:schemeClr val="tx1"/>
                </a:solidFill>
                <a:latin typeface="黑体" panose="02010609060101010101" charset="-122"/>
                <a:ea typeface="黑体" panose="02010609060101010101" charset="-122"/>
                <a:cs typeface="黑体" panose="02010609060101010101" charset="-122"/>
              </a:rPr>
              <a:t>-</a:t>
            </a:r>
            <a:r>
              <a:rPr lang="zh-CN" altLang="en-US" sz="2400" dirty="0">
                <a:solidFill>
                  <a:schemeClr val="tx1"/>
                </a:solidFill>
                <a:latin typeface="黑体" panose="02010609060101010101" charset="-122"/>
                <a:ea typeface="黑体" panose="02010609060101010101" charset="-122"/>
                <a:cs typeface="黑体" panose="02010609060101010101" charset="-122"/>
              </a:rPr>
              <a:t>论文（他们撰写的）</a:t>
            </a:r>
          </a:p>
          <a:p>
            <a:pPr indent="0" fontAlgn="auto">
              <a:lnSpc>
                <a:spcPct val="150000"/>
              </a:lnSpc>
            </a:pPr>
            <a:r>
              <a:rPr lang="en-US" altLang="zh-CN" sz="2400" dirty="0">
                <a:solidFill>
                  <a:schemeClr val="tx1"/>
                </a:solidFill>
                <a:latin typeface="黑体" panose="02010609060101010101" charset="-122"/>
                <a:ea typeface="黑体" panose="02010609060101010101" charset="-122"/>
                <a:cs typeface="黑体" panose="02010609060101010101" charset="-122"/>
              </a:rPr>
              <a:t>  ·</a:t>
            </a:r>
            <a:r>
              <a:rPr lang="zh-CN" altLang="en-US" sz="2400" dirty="0">
                <a:solidFill>
                  <a:schemeClr val="tx1"/>
                </a:solidFill>
                <a:latin typeface="黑体" panose="02010609060101010101" charset="-122"/>
                <a:ea typeface="黑体" panose="02010609060101010101" charset="-122"/>
                <a:cs typeface="黑体" panose="02010609060101010101" charset="-122"/>
              </a:rPr>
              <a:t>演员</a:t>
            </a:r>
            <a:r>
              <a:rPr lang="en-US" altLang="zh-CN" sz="2400" dirty="0">
                <a:solidFill>
                  <a:schemeClr val="tx1"/>
                </a:solidFill>
                <a:latin typeface="黑体" panose="02010609060101010101" charset="-122"/>
                <a:ea typeface="黑体" panose="02010609060101010101" charset="-122"/>
                <a:cs typeface="黑体" panose="02010609060101010101" charset="-122"/>
              </a:rPr>
              <a:t>-</a:t>
            </a:r>
            <a:r>
              <a:rPr lang="zh-CN" altLang="en-US" sz="2400" dirty="0">
                <a:solidFill>
                  <a:schemeClr val="tx1"/>
                </a:solidFill>
                <a:latin typeface="黑体" panose="02010609060101010101" charset="-122"/>
                <a:ea typeface="黑体" panose="02010609060101010101" charset="-122"/>
                <a:cs typeface="黑体" panose="02010609060101010101" charset="-122"/>
              </a:rPr>
              <a:t>电影（他们出演的）</a:t>
            </a:r>
          </a:p>
          <a:p>
            <a:pPr indent="0" fontAlgn="auto">
              <a:lnSpc>
                <a:spcPct val="150000"/>
              </a:lnSpc>
            </a:pPr>
            <a:r>
              <a:rPr lang="en-US" altLang="zh-CN" sz="2400" dirty="0">
                <a:solidFill>
                  <a:schemeClr val="tx1"/>
                </a:solidFill>
                <a:latin typeface="黑体" panose="02010609060101010101" charset="-122"/>
                <a:ea typeface="黑体" panose="02010609060101010101" charset="-122"/>
                <a:cs typeface="黑体" panose="02010609060101010101" charset="-122"/>
              </a:rPr>
              <a:t>  ·</a:t>
            </a:r>
            <a:r>
              <a:rPr lang="zh-CN" altLang="en-US" sz="2400" dirty="0">
                <a:solidFill>
                  <a:schemeClr val="tx1"/>
                </a:solidFill>
                <a:latin typeface="黑体" panose="02010609060101010101" charset="-122"/>
                <a:ea typeface="黑体" panose="02010609060101010101" charset="-122"/>
                <a:cs typeface="黑体" panose="02010609060101010101" charset="-122"/>
              </a:rPr>
              <a:t>食谱</a:t>
            </a:r>
            <a:r>
              <a:rPr lang="en-US" altLang="zh-CN" sz="2400" dirty="0">
                <a:solidFill>
                  <a:schemeClr val="tx1"/>
                </a:solidFill>
                <a:latin typeface="黑体" panose="02010609060101010101" charset="-122"/>
                <a:ea typeface="黑体" panose="02010609060101010101" charset="-122"/>
                <a:cs typeface="黑体" panose="02010609060101010101" charset="-122"/>
              </a:rPr>
              <a:t>-</a:t>
            </a:r>
            <a:r>
              <a:rPr lang="zh-CN" altLang="en-US" sz="2400" dirty="0">
                <a:solidFill>
                  <a:schemeClr val="tx1"/>
                </a:solidFill>
                <a:latin typeface="黑体" panose="02010609060101010101" charset="-122"/>
                <a:ea typeface="黑体" panose="02010609060101010101" charset="-122"/>
                <a:cs typeface="黑体" panose="02010609060101010101" charset="-122"/>
              </a:rPr>
              <a:t>成分（它们包含的）</a:t>
            </a:r>
          </a:p>
          <a:p>
            <a:pPr indent="0" fontAlgn="auto">
              <a:lnSpc>
                <a:spcPct val="150000"/>
              </a:lnSpc>
            </a:pPr>
            <a:r>
              <a:rPr lang="en-US" altLang="zh-CN" sz="2400" dirty="0">
                <a:solidFill>
                  <a:srgbClr val="BD08C8"/>
                </a:solidFill>
                <a:latin typeface="黑体" panose="02010609060101010101" charset="-122"/>
                <a:ea typeface="黑体" panose="02010609060101010101" charset="-122"/>
                <a:cs typeface="黑体" panose="02010609060101010101" charset="-122"/>
              </a:rPr>
              <a:t>·“</a:t>
            </a:r>
            <a:r>
              <a:rPr lang="zh-CN" altLang="en-US" sz="2400" dirty="0">
                <a:solidFill>
                  <a:srgbClr val="BD08C8"/>
                </a:solidFill>
                <a:latin typeface="黑体" panose="02010609060101010101" charset="-122"/>
                <a:ea typeface="黑体" panose="02010609060101010101" charset="-122"/>
                <a:cs typeface="黑体" panose="02010609060101010101" charset="-122"/>
              </a:rPr>
              <a:t>折叠</a:t>
            </a:r>
            <a:r>
              <a:rPr lang="en-US" altLang="zh-CN" sz="2400" dirty="0">
                <a:solidFill>
                  <a:srgbClr val="BD08C8"/>
                </a:solidFill>
                <a:latin typeface="黑体" panose="02010609060101010101" charset="-122"/>
                <a:ea typeface="黑体" panose="02010609060101010101" charset="-122"/>
                <a:cs typeface="黑体" panose="02010609060101010101" charset="-122"/>
              </a:rPr>
              <a:t>”</a:t>
            </a:r>
            <a:r>
              <a:rPr lang="zh-CN" altLang="en-US" sz="2400" dirty="0">
                <a:solidFill>
                  <a:srgbClr val="BD08C8"/>
                </a:solidFill>
                <a:latin typeface="黑体" panose="02010609060101010101" charset="-122"/>
                <a:ea typeface="黑体" panose="02010609060101010101" charset="-122"/>
                <a:cs typeface="黑体" panose="02010609060101010101" charset="-122"/>
              </a:rPr>
              <a:t>网络：</a:t>
            </a:r>
          </a:p>
          <a:p>
            <a:pPr indent="0" fontAlgn="auto">
              <a:lnSpc>
                <a:spcPct val="150000"/>
              </a:lnSpc>
            </a:pPr>
            <a:r>
              <a:rPr lang="zh-CN" altLang="en-US" sz="2400" dirty="0">
                <a:solidFill>
                  <a:schemeClr val="tx1"/>
                </a:solidFill>
                <a:latin typeface="黑体" panose="02010609060101010101" charset="-122"/>
                <a:ea typeface="黑体" panose="02010609060101010101" charset="-122"/>
                <a:cs typeface="黑体" panose="02010609060101010101" charset="-122"/>
              </a:rPr>
              <a:t> </a:t>
            </a:r>
            <a:r>
              <a:rPr lang="en-US" altLang="zh-CN" sz="2400" dirty="0">
                <a:solidFill>
                  <a:schemeClr val="tx1"/>
                </a:solidFill>
                <a:latin typeface="黑体" panose="02010609060101010101" charset="-122"/>
                <a:ea typeface="黑体" panose="02010609060101010101" charset="-122"/>
                <a:cs typeface="黑体" panose="02010609060101010101" charset="-122"/>
              </a:rPr>
              <a:t> ·</a:t>
            </a:r>
            <a:r>
              <a:rPr lang="zh-CN" altLang="en-US" sz="2400" dirty="0">
                <a:solidFill>
                  <a:schemeClr val="tx1"/>
                </a:solidFill>
                <a:latin typeface="黑体" panose="02010609060101010101" charset="-122"/>
                <a:ea typeface="黑体" panose="02010609060101010101" charset="-122"/>
                <a:cs typeface="黑体" panose="02010609060101010101" charset="-122"/>
              </a:rPr>
              <a:t>作者合作网络</a:t>
            </a:r>
          </a:p>
          <a:p>
            <a:pPr indent="0" fontAlgn="auto">
              <a:lnSpc>
                <a:spcPct val="150000"/>
              </a:lnSpc>
            </a:pPr>
            <a:r>
              <a:rPr lang="en-US" altLang="zh-CN" sz="2400" dirty="0">
                <a:solidFill>
                  <a:schemeClr val="tx1"/>
                </a:solidFill>
                <a:latin typeface="黑体" panose="02010609060101010101" charset="-122"/>
                <a:ea typeface="黑体" panose="02010609060101010101" charset="-122"/>
                <a:cs typeface="黑体" panose="02010609060101010101" charset="-122"/>
              </a:rPr>
              <a:t>  ·</a:t>
            </a:r>
            <a:r>
              <a:rPr lang="zh-CN" altLang="en-US" sz="2400" dirty="0">
                <a:solidFill>
                  <a:schemeClr val="tx1"/>
                </a:solidFill>
                <a:latin typeface="黑体" panose="02010609060101010101" charset="-122"/>
                <a:ea typeface="黑体" panose="02010609060101010101" charset="-122"/>
                <a:cs typeface="黑体" panose="02010609060101010101" charset="-122"/>
              </a:rPr>
              <a:t>电影共同评分网络</a:t>
            </a:r>
          </a:p>
          <a:p>
            <a:pPr indent="0" fontAlgn="auto">
              <a:lnSpc>
                <a:spcPct val="150000"/>
              </a:lnSpc>
            </a:pPr>
            <a:endParaRPr lang="zh-CN" altLang="en-US" sz="2400" dirty="0">
              <a:solidFill>
                <a:schemeClr val="tx1"/>
              </a:solidFill>
              <a:latin typeface="黑体" panose="02010609060101010101" charset="-122"/>
              <a:ea typeface="黑体" panose="02010609060101010101" charset="-122"/>
              <a:cs typeface="黑体" panose="02010609060101010101" charset="-122"/>
            </a:endParaRPr>
          </a:p>
        </p:txBody>
      </p:sp>
      <p:pic>
        <p:nvPicPr>
          <p:cNvPr id="2" name="图片 1"/>
          <p:cNvPicPr>
            <a:picLocks noChangeAspect="1"/>
          </p:cNvPicPr>
          <p:nvPr/>
        </p:nvPicPr>
        <p:blipFill>
          <a:blip r:embed="rId3"/>
          <a:stretch>
            <a:fillRect/>
          </a:stretch>
        </p:blipFill>
        <p:spPr>
          <a:xfrm>
            <a:off x="8138795" y="1242695"/>
            <a:ext cx="3596005" cy="481965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custDataLst>
              <p:tags r:id="rId2"/>
            </p:custDataLst>
          </p:nvPr>
        </p:nvGrpSpPr>
        <p:grpSpPr>
          <a:xfrm>
            <a:off x="0" y="0"/>
            <a:ext cx="12192000" cy="6858000"/>
            <a:chOff x="0" y="0"/>
            <a:chExt cx="12192000" cy="6858000"/>
          </a:xfrm>
        </p:grpSpPr>
        <p:sp>
          <p:nvSpPr>
            <p:cNvPr id="38" name="任意多边形: 形状 37"/>
            <p:cNvSpPr/>
            <p:nvPr/>
          </p:nvSpPr>
          <p:spPr>
            <a:xfrm>
              <a:off x="0" y="0"/>
              <a:ext cx="1819275" cy="1819275"/>
            </a:xfrm>
            <a:custGeom>
              <a:avLst/>
              <a:gdLst>
                <a:gd name="connsiteX0" fmla="*/ 0 w 3638550"/>
                <a:gd name="connsiteY0" fmla="*/ 1819275 h 3638550"/>
                <a:gd name="connsiteX1" fmla="*/ 1819275 w 3638550"/>
                <a:gd name="connsiteY1" fmla="*/ 0 h 3638550"/>
                <a:gd name="connsiteX2" fmla="*/ 3638550 w 3638550"/>
                <a:gd name="connsiteY2" fmla="*/ 1819275 h 3638550"/>
                <a:gd name="connsiteX3" fmla="*/ 1819275 w 3638550"/>
                <a:gd name="connsiteY3" fmla="*/ 3638550 h 3638550"/>
                <a:gd name="connsiteX4" fmla="*/ 0 w 3638550"/>
                <a:gd name="connsiteY4" fmla="*/ 1819275 h 3638550"/>
                <a:gd name="connsiteX0-1" fmla="*/ 1819275 w 3638550"/>
                <a:gd name="connsiteY0-2" fmla="*/ 0 h 3638550"/>
                <a:gd name="connsiteX1-3" fmla="*/ 3638550 w 3638550"/>
                <a:gd name="connsiteY1-4" fmla="*/ 1819275 h 3638550"/>
                <a:gd name="connsiteX2-5" fmla="*/ 1819275 w 3638550"/>
                <a:gd name="connsiteY2-6" fmla="*/ 3638550 h 3638550"/>
                <a:gd name="connsiteX3-7" fmla="*/ 0 w 3638550"/>
                <a:gd name="connsiteY3-8" fmla="*/ 1819275 h 3638550"/>
                <a:gd name="connsiteX4-9" fmla="*/ 1910715 w 3638550"/>
                <a:gd name="connsiteY4-10" fmla="*/ 91440 h 3638550"/>
                <a:gd name="connsiteX0-11" fmla="*/ 1819275 w 3638550"/>
                <a:gd name="connsiteY0-12" fmla="*/ 0 h 3638550"/>
                <a:gd name="connsiteX1-13" fmla="*/ 3638550 w 3638550"/>
                <a:gd name="connsiteY1-14" fmla="*/ 1819275 h 3638550"/>
                <a:gd name="connsiteX2-15" fmla="*/ 1819275 w 3638550"/>
                <a:gd name="connsiteY2-16" fmla="*/ 3638550 h 3638550"/>
                <a:gd name="connsiteX3-17" fmla="*/ 0 w 3638550"/>
                <a:gd name="connsiteY3-18" fmla="*/ 1819275 h 3638550"/>
                <a:gd name="connsiteX0-19" fmla="*/ 3638550 w 3638550"/>
                <a:gd name="connsiteY0-20" fmla="*/ 0 h 1819275"/>
                <a:gd name="connsiteX1-21" fmla="*/ 1819275 w 3638550"/>
                <a:gd name="connsiteY1-22" fmla="*/ 1819275 h 1819275"/>
                <a:gd name="connsiteX2-23" fmla="*/ 0 w 3638550"/>
                <a:gd name="connsiteY2-24" fmla="*/ 0 h 1819275"/>
                <a:gd name="connsiteX0-25" fmla="*/ 1819275 w 1819275"/>
                <a:gd name="connsiteY0-26" fmla="*/ 0 h 1819275"/>
                <a:gd name="connsiteX1-27" fmla="*/ 0 w 1819275"/>
                <a:gd name="connsiteY1-28" fmla="*/ 1819275 h 1819275"/>
              </a:gdLst>
              <a:ahLst/>
              <a:cxnLst>
                <a:cxn ang="0">
                  <a:pos x="connsiteX0-1" y="connsiteY0-2"/>
                </a:cxn>
                <a:cxn ang="0">
                  <a:pos x="connsiteX1-3" y="connsiteY1-4"/>
                </a:cxn>
              </a:cxnLst>
              <a:rect l="l" t="t" r="r" b="b"/>
              <a:pathLst>
                <a:path w="1819275" h="1819275">
                  <a:moveTo>
                    <a:pt x="1819275" y="0"/>
                  </a:moveTo>
                  <a:cubicBezTo>
                    <a:pt x="1819275" y="1004758"/>
                    <a:pt x="1004758" y="1819275"/>
                    <a:pt x="0" y="1819275"/>
                  </a:cubicBezTo>
                </a:path>
              </a:pathLst>
            </a:custGeom>
            <a:noFill/>
            <a:ln w="381000">
              <a:solidFill>
                <a:schemeClr val="accent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p:nvGrpSpPr>
          <p:grpSpPr>
            <a:xfrm>
              <a:off x="1573224" y="2247561"/>
              <a:ext cx="5643551" cy="716782"/>
              <a:chOff x="1573224" y="2247561"/>
              <a:chExt cx="5643551" cy="716782"/>
            </a:xfrm>
          </p:grpSpPr>
          <p:sp>
            <p:nvSpPr>
              <p:cNvPr id="61" name="文本框 60"/>
              <p:cNvSpPr txBox="1"/>
              <p:nvPr>
                <p:custDataLst>
                  <p:tags r:id="rId7"/>
                </p:custDataLst>
              </p:nvPr>
            </p:nvSpPr>
            <p:spPr>
              <a:xfrm>
                <a:off x="2398643" y="2416810"/>
                <a:ext cx="4818132" cy="460375"/>
              </a:xfrm>
              <a:prstGeom prst="rect">
                <a:avLst/>
              </a:prstGeom>
              <a:noFill/>
            </p:spPr>
            <p:txBody>
              <a:bodyPr wrap="square" rtlCol="0">
                <a:spAutoFit/>
              </a:bodyPr>
              <a:lstStyle/>
              <a:p>
                <a:pPr>
                  <a:buSzPct val="25000"/>
                </a:pPr>
                <a:r>
                  <a:rPr lang="zh-CN" altLang="en-US" sz="2400" b="1" dirty="0">
                    <a:latin typeface="Arial" panose="020B0604020202020204" pitchFamily="34" charset="0"/>
                    <a:ea typeface="微软雅黑" panose="020B0503020204020204" charset="-122"/>
                  </a:rPr>
                  <a:t>图数据</a:t>
                </a:r>
              </a:p>
            </p:txBody>
          </p:sp>
          <p:sp>
            <p:nvSpPr>
              <p:cNvPr id="63" name="椭圆 62"/>
              <p:cNvSpPr/>
              <p:nvPr>
                <p:custDataLst>
                  <p:tags r:id="rId8"/>
                </p:custDataLst>
              </p:nvPr>
            </p:nvSpPr>
            <p:spPr>
              <a:xfrm>
                <a:off x="1573224" y="2247561"/>
                <a:ext cx="716782" cy="716782"/>
              </a:xfrm>
              <a:prstGeom prst="ellipse">
                <a:avLst/>
              </a:prstGeom>
              <a:noFill/>
              <a:ln w="25400">
                <a:gradFill>
                  <a:gsLst>
                    <a:gs pos="76000">
                      <a:schemeClr val="accent1">
                        <a:alpha val="0"/>
                      </a:schemeClr>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chemeClr val="accent1"/>
                    </a:solidFill>
                    <a:latin typeface="Arial" panose="020B0604020202020204" pitchFamily="34" charset="0"/>
                    <a:ea typeface="微软雅黑" panose="020B0503020204020204" charset="-122"/>
                  </a:rPr>
                  <a:t>01</a:t>
                </a:r>
              </a:p>
            </p:txBody>
          </p:sp>
        </p:grpSp>
        <p:grpSp>
          <p:nvGrpSpPr>
            <p:cNvPr id="40" name="组合 39"/>
            <p:cNvGrpSpPr/>
            <p:nvPr/>
          </p:nvGrpSpPr>
          <p:grpSpPr>
            <a:xfrm>
              <a:off x="7540339" y="0"/>
              <a:ext cx="4651661" cy="6858000"/>
              <a:chOff x="7540339" y="0"/>
              <a:chExt cx="4651661" cy="6858000"/>
            </a:xfrm>
          </p:grpSpPr>
          <p:sp>
            <p:nvSpPr>
              <p:cNvPr id="60" name="任意多边形: 形状 59"/>
              <p:cNvSpPr/>
              <p:nvPr/>
            </p:nvSpPr>
            <p:spPr>
              <a:xfrm>
                <a:off x="7779658" y="0"/>
                <a:ext cx="4412342" cy="6858000"/>
              </a:xfrm>
              <a:custGeom>
                <a:avLst/>
                <a:gdLst>
                  <a:gd name="connsiteX0" fmla="*/ 1295690 w 4412342"/>
                  <a:gd name="connsiteY0" fmla="*/ 0 h 6858000"/>
                  <a:gd name="connsiteX1" fmla="*/ 4412342 w 4412342"/>
                  <a:gd name="connsiteY1" fmla="*/ 0 h 6858000"/>
                  <a:gd name="connsiteX2" fmla="*/ 4412342 w 4412342"/>
                  <a:gd name="connsiteY2" fmla="*/ 1636729 h 6858000"/>
                  <a:gd name="connsiteX3" fmla="*/ 4272563 w 4412342"/>
                  <a:gd name="connsiteY3" fmla="*/ 1672670 h 6858000"/>
                  <a:gd name="connsiteX4" fmla="*/ 3111228 w 4412342"/>
                  <a:gd name="connsiteY4" fmla="*/ 3251199 h 6858000"/>
                  <a:gd name="connsiteX5" fmla="*/ 4272563 w 4412342"/>
                  <a:gd name="connsiteY5" fmla="*/ 4829728 h 6858000"/>
                  <a:gd name="connsiteX6" fmla="*/ 4412342 w 4412342"/>
                  <a:gd name="connsiteY6" fmla="*/ 4865669 h 6858000"/>
                  <a:gd name="connsiteX7" fmla="*/ 4412342 w 4412342"/>
                  <a:gd name="connsiteY7" fmla="*/ 6858000 h 6858000"/>
                  <a:gd name="connsiteX8" fmla="*/ 1670654 w 4412342"/>
                  <a:gd name="connsiteY8" fmla="*/ 6858000 h 6858000"/>
                  <a:gd name="connsiteX9" fmla="*/ 1550198 w 4412342"/>
                  <a:gd name="connsiteY9" fmla="*/ 6753659 h 6858000"/>
                  <a:gd name="connsiteX10" fmla="*/ 0 w 4412342"/>
                  <a:gd name="connsiteY10" fmla="*/ 3251200 h 6858000"/>
                  <a:gd name="connsiteX11" fmla="*/ 1229199 w 4412342"/>
                  <a:gd name="connsiteY11" fmla="*/ 6974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12342" h="6858000">
                    <a:moveTo>
                      <a:pt x="1295690" y="0"/>
                    </a:moveTo>
                    <a:lnTo>
                      <a:pt x="4412342" y="0"/>
                    </a:lnTo>
                    <a:lnTo>
                      <a:pt x="4412342" y="1636729"/>
                    </a:lnTo>
                    <a:lnTo>
                      <a:pt x="4272563" y="1672670"/>
                    </a:lnTo>
                    <a:cubicBezTo>
                      <a:pt x="3599745" y="1881938"/>
                      <a:pt x="3111228" y="2509519"/>
                      <a:pt x="3111228" y="3251199"/>
                    </a:cubicBezTo>
                    <a:cubicBezTo>
                      <a:pt x="3111228" y="3992879"/>
                      <a:pt x="3599745" y="4620460"/>
                      <a:pt x="4272563" y="4829728"/>
                    </a:cubicBezTo>
                    <a:lnTo>
                      <a:pt x="4412342" y="4865669"/>
                    </a:lnTo>
                    <a:lnTo>
                      <a:pt x="4412342" y="6858000"/>
                    </a:lnTo>
                    <a:lnTo>
                      <a:pt x="1670654" y="6858000"/>
                    </a:lnTo>
                    <a:lnTo>
                      <a:pt x="1550198" y="6753659"/>
                    </a:lnTo>
                    <a:cubicBezTo>
                      <a:pt x="597879" y="5888107"/>
                      <a:pt x="0" y="4639475"/>
                      <a:pt x="0" y="3251200"/>
                    </a:cubicBezTo>
                    <a:cubicBezTo>
                      <a:pt x="0" y="2026252"/>
                      <a:pt x="465477" y="910022"/>
                      <a:pt x="1229199" y="69741"/>
                    </a:cubicBezTo>
                    <a:close/>
                  </a:path>
                </a:pathLst>
              </a:custGeom>
              <a:solidFill>
                <a:schemeClr val="accent1">
                  <a:alpha val="5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8" name="矩形 57"/>
              <p:cNvSpPr/>
              <p:nvPr/>
            </p:nvSpPr>
            <p:spPr>
              <a:xfrm>
                <a:off x="7540339" y="3124369"/>
                <a:ext cx="3592287"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nchorCtr="0">
                <a:spAutoFit/>
              </a:bodyPr>
              <a:lstStyle/>
              <a:p>
                <a:r>
                  <a:rPr kumimoji="1" lang="zh-CN" altLang="en-US" sz="6000" b="1" dirty="0">
                    <a:solidFill>
                      <a:schemeClr val="tx1"/>
                    </a:solidFill>
                    <a:latin typeface="Arial" panose="020B0604020202020204" pitchFamily="34" charset="0"/>
                    <a:ea typeface="微软雅黑" panose="020B0503020204020204" charset="-122"/>
                    <a:sym typeface="Arial" panose="020B0604020202020204" pitchFamily="34" charset="0"/>
                  </a:rPr>
                  <a:t>目录</a:t>
                </a:r>
                <a:endParaRPr kumimoji="1" lang="en-US" altLang="zh-CN" sz="6000" b="1" dirty="0">
                  <a:solidFill>
                    <a:schemeClr val="tx1"/>
                  </a:solidFill>
                  <a:latin typeface="Arial" panose="020B0604020202020204" pitchFamily="34" charset="0"/>
                  <a:ea typeface="微软雅黑" panose="020B0503020204020204" charset="-122"/>
                  <a:sym typeface="Arial" panose="020B0604020202020204" pitchFamily="34" charset="0"/>
                </a:endParaRPr>
              </a:p>
            </p:txBody>
          </p:sp>
        </p:grpSp>
        <p:grpSp>
          <p:nvGrpSpPr>
            <p:cNvPr id="41" name="组合 40"/>
            <p:cNvGrpSpPr/>
            <p:nvPr/>
          </p:nvGrpSpPr>
          <p:grpSpPr>
            <a:xfrm>
              <a:off x="1573224" y="3259598"/>
              <a:ext cx="5643551" cy="716782"/>
              <a:chOff x="1573224" y="3345276"/>
              <a:chExt cx="5643551" cy="716782"/>
            </a:xfrm>
          </p:grpSpPr>
          <p:sp>
            <p:nvSpPr>
              <p:cNvPr id="54" name="文本框 53"/>
              <p:cNvSpPr txBox="1"/>
              <p:nvPr>
                <p:custDataLst>
                  <p:tags r:id="rId5"/>
                </p:custDataLst>
              </p:nvPr>
            </p:nvSpPr>
            <p:spPr>
              <a:xfrm>
                <a:off x="2398643" y="3514525"/>
                <a:ext cx="4818132" cy="460375"/>
              </a:xfrm>
              <a:prstGeom prst="rect">
                <a:avLst/>
              </a:prstGeom>
              <a:noFill/>
            </p:spPr>
            <p:txBody>
              <a:bodyPr wrap="square" rtlCol="0">
                <a:spAutoFit/>
              </a:bodyPr>
              <a:lstStyle/>
              <a:p>
                <a:pPr>
                  <a:buSzPct val="25000"/>
                </a:pPr>
                <a:r>
                  <a:rPr lang="zh-CN" altLang="en-US" sz="2400" b="1" dirty="0">
                    <a:solidFill>
                      <a:schemeClr val="tx1"/>
                    </a:solidFill>
                    <a:latin typeface="Arial" panose="020B0604020202020204" pitchFamily="34" charset="0"/>
                    <a:ea typeface="微软雅黑" panose="020B0503020204020204" charset="-122"/>
                  </a:rPr>
                  <a:t>图数据的表示</a:t>
                </a:r>
              </a:p>
            </p:txBody>
          </p:sp>
          <p:sp>
            <p:nvSpPr>
              <p:cNvPr id="56" name="椭圆 55"/>
              <p:cNvSpPr/>
              <p:nvPr>
                <p:custDataLst>
                  <p:tags r:id="rId6"/>
                </p:custDataLst>
              </p:nvPr>
            </p:nvSpPr>
            <p:spPr>
              <a:xfrm>
                <a:off x="1573224" y="3345276"/>
                <a:ext cx="716782" cy="716782"/>
              </a:xfrm>
              <a:prstGeom prst="ellipse">
                <a:avLst/>
              </a:prstGeom>
              <a:noFill/>
              <a:ln w="25400">
                <a:gradFill>
                  <a:gsLst>
                    <a:gs pos="76000">
                      <a:schemeClr val="tx2">
                        <a:alpha val="0"/>
                      </a:schemeClr>
                    </a:gs>
                    <a:gs pos="100000">
                      <a:schemeClr val="tx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rgbClr val="4472C4"/>
                    </a:solidFill>
                    <a:latin typeface="Arial" panose="020B0604020202020204" pitchFamily="34" charset="0"/>
                    <a:ea typeface="微软雅黑" panose="020B0503020204020204" charset="-122"/>
                  </a:rPr>
                  <a:t>02</a:t>
                </a:r>
              </a:p>
            </p:txBody>
          </p:sp>
        </p:grpSp>
        <p:grpSp>
          <p:nvGrpSpPr>
            <p:cNvPr id="42" name="组合 41"/>
            <p:cNvGrpSpPr/>
            <p:nvPr/>
          </p:nvGrpSpPr>
          <p:grpSpPr>
            <a:xfrm>
              <a:off x="1573224" y="4271635"/>
              <a:ext cx="5643551" cy="716782"/>
              <a:chOff x="1573224" y="4443770"/>
              <a:chExt cx="5643551" cy="716782"/>
            </a:xfrm>
          </p:grpSpPr>
          <p:sp>
            <p:nvSpPr>
              <p:cNvPr id="51" name="文本框 50"/>
              <p:cNvSpPr txBox="1"/>
              <p:nvPr>
                <p:custDataLst>
                  <p:tags r:id="rId3"/>
                </p:custDataLst>
              </p:nvPr>
            </p:nvSpPr>
            <p:spPr>
              <a:xfrm>
                <a:off x="2398643" y="4613019"/>
                <a:ext cx="4818132" cy="460375"/>
              </a:xfrm>
              <a:prstGeom prst="rect">
                <a:avLst/>
              </a:prstGeom>
              <a:noFill/>
            </p:spPr>
            <p:txBody>
              <a:bodyPr wrap="square" rtlCol="0">
                <a:spAutoFit/>
              </a:bodyPr>
              <a:lstStyle/>
              <a:p>
                <a:pPr>
                  <a:buSzPct val="25000"/>
                </a:pPr>
                <a:r>
                  <a:rPr lang="zh-CN" altLang="en-US" sz="2400" b="1" dirty="0">
                    <a:solidFill>
                      <a:srgbClr val="FF0000"/>
                    </a:solidFill>
                    <a:latin typeface="Arial" panose="020B0604020202020204" pitchFamily="34" charset="0"/>
                    <a:ea typeface="微软雅黑" panose="020B0503020204020204" charset="-122"/>
                  </a:rPr>
                  <a:t>图学习的任务</a:t>
                </a:r>
              </a:p>
            </p:txBody>
          </p:sp>
          <p:sp>
            <p:nvSpPr>
              <p:cNvPr id="53" name="椭圆 52"/>
              <p:cNvSpPr/>
              <p:nvPr>
                <p:custDataLst>
                  <p:tags r:id="rId4"/>
                </p:custDataLst>
              </p:nvPr>
            </p:nvSpPr>
            <p:spPr>
              <a:xfrm>
                <a:off x="1573224" y="4443770"/>
                <a:ext cx="716782" cy="716782"/>
              </a:xfrm>
              <a:prstGeom prst="ellipse">
                <a:avLst/>
              </a:prstGeom>
              <a:noFill/>
              <a:ln w="25400">
                <a:gradFill>
                  <a:gsLst>
                    <a:gs pos="76000">
                      <a:schemeClr val="tx2">
                        <a:alpha val="0"/>
                      </a:schemeClr>
                    </a:gs>
                    <a:gs pos="100000">
                      <a:schemeClr val="tx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en-US" altLang="zh-CN" sz="2800" b="1" dirty="0">
                    <a:solidFill>
                      <a:srgbClr val="4472C4"/>
                    </a:solidFill>
                    <a:latin typeface="Arial" panose="020B0604020202020204" pitchFamily="34" charset="0"/>
                    <a:ea typeface="微软雅黑" panose="020B0503020204020204" charset="-122"/>
                  </a:rPr>
                  <a:t>03</a:t>
                </a:r>
              </a:p>
            </p:txBody>
          </p:sp>
        </p:grpSp>
      </p:gr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panose="02010600030101010101" charset="-122"/>
                <a:ea typeface="等线" panose="02010600030101010101"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4" name="文本框 3"/>
          <p:cNvSpPr txBox="1"/>
          <p:nvPr/>
        </p:nvSpPr>
        <p:spPr>
          <a:xfrm>
            <a:off x="350439" y="120418"/>
            <a:ext cx="2646878"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chemeClr val="bg1"/>
                </a:solidFill>
                <a:effectLst/>
                <a:uLnTx/>
                <a:uFillTx/>
                <a:cs typeface="+mn-ea"/>
                <a:sym typeface="+mn-lt"/>
              </a:rPr>
              <a:t>图学习的任务</a:t>
            </a:r>
          </a:p>
        </p:txBody>
      </p:sp>
      <p:pic>
        <p:nvPicPr>
          <p:cNvPr id="2" name="图片 1"/>
          <p:cNvPicPr>
            <a:picLocks noChangeAspect="1"/>
          </p:cNvPicPr>
          <p:nvPr/>
        </p:nvPicPr>
        <p:blipFill>
          <a:blip r:embed="rId3"/>
          <a:stretch>
            <a:fillRect/>
          </a:stretch>
        </p:blipFill>
        <p:spPr>
          <a:xfrm>
            <a:off x="1157605" y="960755"/>
            <a:ext cx="9581515" cy="5678170"/>
          </a:xfrm>
          <a:prstGeom prst="rect">
            <a:avLst/>
          </a:prstGeom>
        </p:spPr>
      </p:pic>
      <p:sp>
        <p:nvSpPr>
          <p:cNvPr id="3" name="文本框 2"/>
          <p:cNvSpPr txBox="1"/>
          <p:nvPr/>
        </p:nvSpPr>
        <p:spPr>
          <a:xfrm>
            <a:off x="8067675" y="2045335"/>
            <a:ext cx="2672080" cy="538480"/>
          </a:xfrm>
          <a:prstGeom prst="rect">
            <a:avLst/>
          </a:prstGeom>
          <a:solidFill>
            <a:schemeClr val="bg1"/>
          </a:solidFill>
        </p:spPr>
        <p:txBody>
          <a:bodyPr wrap="square" rtlCol="0">
            <a:noAutofit/>
          </a:bodyPr>
          <a:lstStyle/>
          <a:p>
            <a:r>
              <a:rPr lang="zh-CN" altLang="en-US" sz="2000">
                <a:solidFill>
                  <a:schemeClr val="tx1"/>
                </a:solidFill>
                <a:latin typeface="黑体" panose="02010609060101010101" charset="-122"/>
                <a:ea typeface="黑体" panose="02010609060101010101" charset="-122"/>
                <a:cs typeface="黑体" panose="02010609060101010101" charset="-122"/>
              </a:rPr>
              <a:t>节点级</a:t>
            </a:r>
            <a:r>
              <a:rPr lang="en-US" altLang="zh-CN" sz="2000">
                <a:solidFill>
                  <a:schemeClr val="tx1"/>
                </a:solidFill>
                <a:latin typeface="Times New Roman" panose="02020603050405020304" charset="0"/>
                <a:ea typeface="黑体" panose="02010609060101010101" charset="-122"/>
                <a:cs typeface="Times New Roman" panose="02020603050405020304" charset="0"/>
                <a:sym typeface="+mn-ea"/>
              </a:rPr>
              <a:t>(Node-level)</a:t>
            </a:r>
          </a:p>
        </p:txBody>
      </p:sp>
      <p:sp>
        <p:nvSpPr>
          <p:cNvPr id="5" name="文本框 4"/>
          <p:cNvSpPr txBox="1"/>
          <p:nvPr/>
        </p:nvSpPr>
        <p:spPr>
          <a:xfrm>
            <a:off x="7965440" y="3753485"/>
            <a:ext cx="3479800" cy="1229360"/>
          </a:xfrm>
          <a:prstGeom prst="rect">
            <a:avLst/>
          </a:prstGeom>
          <a:solidFill>
            <a:schemeClr val="bg1"/>
          </a:solidFill>
        </p:spPr>
        <p:txBody>
          <a:bodyPr wrap="square" rtlCol="0">
            <a:noAutofit/>
          </a:bodyPr>
          <a:lstStyle/>
          <a:p>
            <a:r>
              <a:rPr lang="zh-CN" altLang="en-US" sz="2000">
                <a:solidFill>
                  <a:schemeClr val="tx1"/>
                </a:solidFill>
                <a:latin typeface="Times New Roman" panose="02020603050405020304" charset="0"/>
                <a:ea typeface="黑体" panose="02010609060101010101" charset="-122"/>
                <a:cs typeface="Times New Roman" panose="02020603050405020304" charset="0"/>
                <a:sym typeface="+mn-ea"/>
              </a:rPr>
              <a:t>社区</a:t>
            </a:r>
            <a:r>
              <a:rPr lang="en-US" altLang="zh-CN" sz="2000">
                <a:solidFill>
                  <a:schemeClr val="tx1"/>
                </a:solidFill>
                <a:latin typeface="Times New Roman" panose="02020603050405020304" charset="0"/>
                <a:ea typeface="黑体" panose="02010609060101010101" charset="-122"/>
                <a:cs typeface="Times New Roman" panose="02020603050405020304" charset="0"/>
                <a:sym typeface="+mn-ea"/>
              </a:rPr>
              <a:t>(</a:t>
            </a:r>
            <a:r>
              <a:rPr lang="zh-CN" altLang="en-US" sz="2000">
                <a:solidFill>
                  <a:schemeClr val="tx1"/>
                </a:solidFill>
                <a:latin typeface="Times New Roman" panose="02020603050405020304" charset="0"/>
                <a:ea typeface="黑体" panose="02010609060101010101" charset="-122"/>
                <a:cs typeface="Times New Roman" panose="02020603050405020304" charset="0"/>
                <a:sym typeface="+mn-ea"/>
              </a:rPr>
              <a:t>子图</a:t>
            </a:r>
            <a:r>
              <a:rPr lang="en-US" altLang="zh-CN" sz="2000">
                <a:solidFill>
                  <a:schemeClr val="tx1"/>
                </a:solidFill>
                <a:latin typeface="Times New Roman" panose="02020603050405020304" charset="0"/>
                <a:ea typeface="黑体" panose="02010609060101010101" charset="-122"/>
                <a:cs typeface="Times New Roman" panose="02020603050405020304" charset="0"/>
                <a:sym typeface="+mn-ea"/>
              </a:rPr>
              <a:t>)</a:t>
            </a:r>
            <a:r>
              <a:rPr lang="zh-CN" altLang="en-US" sz="2000">
                <a:solidFill>
                  <a:schemeClr val="tx1"/>
                </a:solidFill>
                <a:latin typeface="Times New Roman" panose="02020603050405020304" charset="0"/>
                <a:ea typeface="黑体" panose="02010609060101010101" charset="-122"/>
                <a:cs typeface="Times New Roman" panose="02020603050405020304" charset="0"/>
                <a:sym typeface="+mn-ea"/>
              </a:rPr>
              <a:t>级</a:t>
            </a:r>
          </a:p>
          <a:p>
            <a:r>
              <a:rPr lang="en-US" altLang="zh-CN" sz="2000">
                <a:solidFill>
                  <a:schemeClr val="tx1"/>
                </a:solidFill>
                <a:latin typeface="Times New Roman" panose="02020603050405020304" charset="0"/>
                <a:ea typeface="黑体" panose="02010609060101010101" charset="-122"/>
                <a:cs typeface="Times New Roman" panose="02020603050405020304" charset="0"/>
                <a:sym typeface="+mn-ea"/>
              </a:rPr>
              <a:t>(Community (subgraph) level)</a:t>
            </a:r>
          </a:p>
        </p:txBody>
      </p:sp>
      <p:sp>
        <p:nvSpPr>
          <p:cNvPr id="6" name="文本框 5"/>
          <p:cNvSpPr txBox="1"/>
          <p:nvPr/>
        </p:nvSpPr>
        <p:spPr>
          <a:xfrm>
            <a:off x="7965440" y="5519420"/>
            <a:ext cx="2672080" cy="538480"/>
          </a:xfrm>
          <a:prstGeom prst="rect">
            <a:avLst/>
          </a:prstGeom>
          <a:solidFill>
            <a:schemeClr val="bg1"/>
          </a:solidFill>
        </p:spPr>
        <p:txBody>
          <a:bodyPr wrap="square" rtlCol="0">
            <a:noAutofit/>
          </a:bodyPr>
          <a:lstStyle/>
          <a:p>
            <a:r>
              <a:rPr lang="zh-CN" altLang="en-US" sz="2000">
                <a:solidFill>
                  <a:schemeClr val="tx1"/>
                </a:solidFill>
                <a:latin typeface="黑体" panose="02010609060101010101" charset="-122"/>
                <a:ea typeface="黑体" panose="02010609060101010101" charset="-122"/>
                <a:cs typeface="黑体" panose="02010609060101010101" charset="-122"/>
              </a:rPr>
              <a:t>边级</a:t>
            </a:r>
            <a:r>
              <a:rPr lang="en-US" altLang="zh-CN" sz="2000">
                <a:solidFill>
                  <a:schemeClr val="tx1"/>
                </a:solidFill>
                <a:latin typeface="Times New Roman" panose="02020603050405020304" charset="0"/>
                <a:ea typeface="黑体" panose="02010609060101010101" charset="-122"/>
                <a:cs typeface="Times New Roman" panose="02020603050405020304" charset="0"/>
                <a:sym typeface="+mn-ea"/>
              </a:rPr>
              <a:t>(Edge-level)</a:t>
            </a:r>
          </a:p>
        </p:txBody>
      </p:sp>
      <p:sp>
        <p:nvSpPr>
          <p:cNvPr id="7" name="文本框 6"/>
          <p:cNvSpPr txBox="1"/>
          <p:nvPr/>
        </p:nvSpPr>
        <p:spPr>
          <a:xfrm>
            <a:off x="871220" y="3484880"/>
            <a:ext cx="2618105" cy="1757045"/>
          </a:xfrm>
          <a:prstGeom prst="rect">
            <a:avLst/>
          </a:prstGeom>
          <a:solidFill>
            <a:schemeClr val="bg1"/>
          </a:solidFill>
        </p:spPr>
        <p:txBody>
          <a:bodyPr wrap="square" rtlCol="0">
            <a:noAutofit/>
          </a:bodyPr>
          <a:lstStyle/>
          <a:p>
            <a:r>
              <a:rPr lang="zh-CN" altLang="en-US" sz="2000">
                <a:solidFill>
                  <a:schemeClr val="tx1"/>
                </a:solidFill>
                <a:latin typeface="Times New Roman" panose="02020603050405020304" charset="0"/>
                <a:ea typeface="黑体" panose="02010609060101010101" charset="-122"/>
                <a:cs typeface="Times New Roman" panose="02020603050405020304" charset="0"/>
                <a:sym typeface="+mn-ea"/>
              </a:rPr>
              <a:t>图级预测、图生成</a:t>
            </a:r>
            <a:r>
              <a:rPr lang="en-US" altLang="zh-CN" sz="2000">
                <a:solidFill>
                  <a:schemeClr val="tx1"/>
                </a:solidFill>
                <a:latin typeface="Times New Roman" panose="02020603050405020304" charset="0"/>
                <a:ea typeface="黑体" panose="02010609060101010101" charset="-122"/>
                <a:cs typeface="Times New Roman" panose="02020603050405020304" charset="0"/>
                <a:sym typeface="+mn-ea"/>
              </a:rPr>
              <a:t>(Graph-level </a:t>
            </a:r>
            <a:r>
              <a:rPr lang="en-US" altLang="zh-CN" sz="2000">
                <a:latin typeface="Times New Roman" panose="02020603050405020304" charset="0"/>
                <a:ea typeface="黑体" panose="02010609060101010101" charset="-122"/>
                <a:cs typeface="Times New Roman" panose="02020603050405020304" charset="0"/>
                <a:sym typeface="+mn-ea"/>
              </a:rPr>
              <a:t>prediction</a:t>
            </a:r>
            <a:r>
              <a:rPr lang="en-US" altLang="zh-CN" sz="2000">
                <a:solidFill>
                  <a:schemeClr val="tx1"/>
                </a:solidFill>
                <a:latin typeface="Times New Roman" panose="02020603050405020304" charset="0"/>
                <a:ea typeface="黑体" panose="02010609060101010101" charset="-122"/>
                <a:cs typeface="Times New Roman" panose="02020603050405020304" charset="0"/>
                <a:sym typeface="+mn-ea"/>
              </a:rPr>
              <a:t>,</a:t>
            </a:r>
          </a:p>
          <a:p>
            <a:r>
              <a:rPr lang="en-US" altLang="zh-CN" sz="2000">
                <a:solidFill>
                  <a:schemeClr val="tx1"/>
                </a:solidFill>
                <a:latin typeface="Times New Roman" panose="02020603050405020304" charset="0"/>
                <a:ea typeface="黑体" panose="02010609060101010101" charset="-122"/>
                <a:cs typeface="Times New Roman" panose="02020603050405020304" charset="0"/>
                <a:sym typeface="+mn-ea"/>
              </a:rPr>
              <a:t>Graph  generation)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panose="02010600030101010101" charset="-122"/>
                <a:ea typeface="等线" panose="02010600030101010101"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5" name="文本框 4"/>
          <p:cNvSpPr txBox="1"/>
          <p:nvPr/>
        </p:nvSpPr>
        <p:spPr>
          <a:xfrm>
            <a:off x="372745" y="932180"/>
            <a:ext cx="10937240" cy="2340610"/>
          </a:xfrm>
          <a:prstGeom prst="rect">
            <a:avLst/>
          </a:prstGeom>
          <a:noFill/>
        </p:spPr>
        <p:txBody>
          <a:bodyPr wrap="square" rtlCol="0">
            <a:noAutofit/>
          </a:bodyPr>
          <a:lstStyle/>
          <a:p>
            <a:pPr indent="0" fontAlgn="auto">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solidFill>
                  <a:schemeClr val="accent4">
                    <a:lumMod val="75000"/>
                  </a:schemeClr>
                </a:solidFill>
                <a:latin typeface="黑体" panose="02010609060101010101" charset="-122"/>
                <a:ea typeface="黑体" panose="02010609060101010101" charset="-122"/>
                <a:cs typeface="宋体" panose="02010600030101010101" pitchFamily="2" charset="-122"/>
              </a:rPr>
              <a:t>节点级</a:t>
            </a:r>
            <a:r>
              <a:rPr lang="en-US" altLang="zh-CN" sz="2800">
                <a:solidFill>
                  <a:schemeClr val="accent4">
                    <a:lumMod val="75000"/>
                  </a:schemeClr>
                </a:solidFill>
                <a:latin typeface="Times New Roman" panose="02020603050405020304" charset="0"/>
                <a:ea typeface="宋体" panose="02010600030101010101" pitchFamily="2" charset="-122"/>
                <a:cs typeface="Times New Roman" panose="02020603050405020304" charset="0"/>
              </a:rPr>
              <a:t>(Node-level)</a:t>
            </a:r>
            <a:r>
              <a:rPr lang="zh-CN" altLang="en-US" sz="2800">
                <a:latin typeface="黑体" panose="02010609060101010101" charset="-122"/>
                <a:ea typeface="黑体" panose="02010609060101010101" charset="-122"/>
                <a:cs typeface="宋体" panose="02010600030101010101" pitchFamily="2" charset="-122"/>
              </a:rPr>
              <a:t>预测</a:t>
            </a:r>
            <a:endParaRPr lang="zh-CN" altLang="en-US" sz="2800">
              <a:latin typeface="宋体" panose="02010600030101010101" pitchFamily="2" charset="-122"/>
              <a:ea typeface="宋体" panose="02010600030101010101" pitchFamily="2" charset="-122"/>
              <a:cs typeface="宋体" panose="02010600030101010101" pitchFamily="2" charset="-122"/>
            </a:endParaRPr>
          </a:p>
          <a:p>
            <a:pPr indent="0" fontAlgn="auto">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solidFill>
                  <a:srgbClr val="0070C0"/>
                </a:solidFill>
                <a:latin typeface="黑体" panose="02010609060101010101" charset="-122"/>
                <a:ea typeface="黑体" panose="02010609060101010101" charset="-122"/>
                <a:cs typeface="宋体" panose="02010600030101010101" pitchFamily="2" charset="-122"/>
              </a:rPr>
              <a:t>链接级</a:t>
            </a:r>
            <a:r>
              <a:rPr lang="en-US" altLang="zh-CN" sz="2800">
                <a:solidFill>
                  <a:srgbClr val="0070C0"/>
                </a:solidFill>
                <a:latin typeface="Times New Roman" panose="02020603050405020304" charset="0"/>
                <a:ea typeface="宋体" panose="02010600030101010101" pitchFamily="2" charset="-122"/>
                <a:cs typeface="Times New Roman" panose="02020603050405020304" charset="0"/>
              </a:rPr>
              <a:t>(Link-level)</a:t>
            </a:r>
            <a:r>
              <a:rPr lang="zh-CN" altLang="en-US" sz="2800">
                <a:latin typeface="黑体" panose="02010609060101010101" charset="-122"/>
                <a:ea typeface="黑体" panose="02010609060101010101" charset="-122"/>
                <a:cs typeface="宋体" panose="02010600030101010101" pitchFamily="2" charset="-122"/>
              </a:rPr>
              <a:t>预测</a:t>
            </a:r>
            <a:endParaRPr lang="zh-CN" altLang="en-US" sz="2800">
              <a:latin typeface="宋体" panose="02010600030101010101" pitchFamily="2" charset="-122"/>
              <a:ea typeface="宋体" panose="02010600030101010101" pitchFamily="2" charset="-122"/>
              <a:cs typeface="宋体" panose="02010600030101010101" pitchFamily="2" charset="-122"/>
            </a:endParaRPr>
          </a:p>
          <a:p>
            <a:pPr indent="0" fontAlgn="auto">
              <a:lnSpc>
                <a:spcPct val="150000"/>
              </a:lnSpc>
            </a:pP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solidFill>
                  <a:schemeClr val="accent2"/>
                </a:solidFill>
                <a:latin typeface="黑体" panose="02010609060101010101" charset="-122"/>
                <a:ea typeface="黑体" panose="02010609060101010101" charset="-122"/>
                <a:cs typeface="宋体" panose="02010600030101010101" pitchFamily="2" charset="-122"/>
              </a:rPr>
              <a:t>图级</a:t>
            </a:r>
            <a:r>
              <a:rPr lang="en-US" altLang="zh-CN" sz="2800">
                <a:solidFill>
                  <a:schemeClr val="accent2"/>
                </a:solidFill>
                <a:latin typeface="Times New Roman" panose="02020603050405020304" charset="0"/>
                <a:ea typeface="宋体" panose="02010600030101010101" pitchFamily="2" charset="-122"/>
                <a:cs typeface="Times New Roman" panose="02020603050405020304" charset="0"/>
              </a:rPr>
              <a:t>(Graph-level)</a:t>
            </a:r>
            <a:r>
              <a:rPr lang="zh-CN" altLang="en-US" sz="2800">
                <a:latin typeface="黑体" panose="02010609060101010101" charset="-122"/>
                <a:ea typeface="黑体" panose="02010609060101010101" charset="-122"/>
                <a:cs typeface="宋体" panose="02010600030101010101" pitchFamily="2" charset="-122"/>
              </a:rPr>
              <a:t>预测</a:t>
            </a:r>
          </a:p>
        </p:txBody>
      </p:sp>
      <p:sp>
        <p:nvSpPr>
          <p:cNvPr id="2" name="文本框 1"/>
          <p:cNvSpPr txBox="1"/>
          <p:nvPr/>
        </p:nvSpPr>
        <p:spPr>
          <a:xfrm>
            <a:off x="350439" y="120418"/>
            <a:ext cx="2646878"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chemeClr val="bg1"/>
                </a:solidFill>
                <a:effectLst/>
                <a:uLnTx/>
                <a:uFillTx/>
                <a:cs typeface="+mn-ea"/>
                <a:sym typeface="+mn-lt"/>
              </a:rPr>
              <a:t>图学习的任务</a:t>
            </a:r>
          </a:p>
        </p:txBody>
      </p:sp>
      <p:pic>
        <p:nvPicPr>
          <p:cNvPr id="3" name="图片 2"/>
          <p:cNvPicPr>
            <a:picLocks noChangeAspect="1"/>
          </p:cNvPicPr>
          <p:nvPr/>
        </p:nvPicPr>
        <p:blipFill>
          <a:blip r:embed="rId3"/>
          <a:stretch>
            <a:fillRect/>
          </a:stretch>
        </p:blipFill>
        <p:spPr>
          <a:xfrm>
            <a:off x="1674495" y="2887345"/>
            <a:ext cx="8688070" cy="38608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panose="02010600030101010101" charset="-122"/>
                <a:ea typeface="等线" panose="02010600030101010101"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4" name="文本框 3"/>
          <p:cNvSpPr txBox="1"/>
          <p:nvPr/>
        </p:nvSpPr>
        <p:spPr>
          <a:xfrm>
            <a:off x="350439" y="120418"/>
            <a:ext cx="2214880" cy="5835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chemeClr val="bg1"/>
                </a:solidFill>
                <a:effectLst/>
                <a:uLnTx/>
                <a:uFillTx/>
                <a:cs typeface="+mn-ea"/>
                <a:sym typeface="+mn-lt"/>
              </a:rPr>
              <a:t>节点级任务</a:t>
            </a:r>
          </a:p>
        </p:txBody>
      </p:sp>
      <p:pic>
        <p:nvPicPr>
          <p:cNvPr id="2" name="图片 1"/>
          <p:cNvPicPr>
            <a:picLocks noChangeAspect="1"/>
          </p:cNvPicPr>
          <p:nvPr/>
        </p:nvPicPr>
        <p:blipFill>
          <a:blip r:embed="rId3"/>
          <a:stretch>
            <a:fillRect/>
          </a:stretch>
        </p:blipFill>
        <p:spPr>
          <a:xfrm>
            <a:off x="780415" y="1268095"/>
            <a:ext cx="10364470" cy="3783965"/>
          </a:xfrm>
          <a:prstGeom prst="rect">
            <a:avLst/>
          </a:prstGeom>
        </p:spPr>
      </p:pic>
      <p:sp>
        <p:nvSpPr>
          <p:cNvPr id="3" name="文本框 2"/>
          <p:cNvSpPr txBox="1"/>
          <p:nvPr/>
        </p:nvSpPr>
        <p:spPr>
          <a:xfrm>
            <a:off x="4058920" y="5188585"/>
            <a:ext cx="4064000" cy="460375"/>
          </a:xfrm>
          <a:prstGeom prst="rect">
            <a:avLst/>
          </a:prstGeom>
          <a:noFill/>
        </p:spPr>
        <p:txBody>
          <a:bodyPr wrap="square" rtlCol="0">
            <a:spAutoFit/>
          </a:bodyPr>
          <a:lstStyle/>
          <a:p>
            <a:pPr algn="ctr"/>
            <a:r>
              <a:rPr lang="zh-CN" altLang="en-US" sz="2400">
                <a:latin typeface="黑体" panose="02010609060101010101" charset="-122"/>
                <a:ea typeface="黑体" panose="02010609060101010101" charset="-122"/>
              </a:rPr>
              <a:t>节点分类</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panose="02010600030101010101" charset="-122"/>
                <a:ea typeface="等线" panose="02010600030101010101"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4" name="文本框 3"/>
          <p:cNvSpPr txBox="1"/>
          <p:nvPr/>
        </p:nvSpPr>
        <p:spPr>
          <a:xfrm>
            <a:off x="350439" y="120418"/>
            <a:ext cx="5349541"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3200" b="1" dirty="0">
                <a:solidFill>
                  <a:schemeClr val="bg1"/>
                </a:solidFill>
                <a:cs typeface="+mn-ea"/>
                <a:sym typeface="+mn-lt"/>
              </a:rPr>
              <a:t>如何表示节点</a:t>
            </a:r>
            <a:r>
              <a:rPr lang="en-US" altLang="zh-CN" sz="3200" b="1" dirty="0">
                <a:solidFill>
                  <a:schemeClr val="bg1"/>
                </a:solidFill>
                <a:cs typeface="+mn-ea"/>
                <a:sym typeface="+mn-lt"/>
              </a:rPr>
              <a:t>=</a:t>
            </a:r>
            <a:r>
              <a:rPr lang="zh-CN" altLang="en-US" sz="3200" b="1" dirty="0">
                <a:solidFill>
                  <a:schemeClr val="bg1"/>
                </a:solidFill>
                <a:cs typeface="+mn-ea"/>
                <a:sym typeface="+mn-lt"/>
              </a:rPr>
              <a:t>抽取节点特征</a:t>
            </a:r>
            <a:endParaRPr kumimoji="0" lang="zh-CN" altLang="en-US" sz="3200" b="1" i="0" u="none" strike="noStrike" kern="1200" cap="none" spc="0" normalizeH="0" baseline="0" noProof="0" dirty="0">
              <a:ln>
                <a:noFill/>
              </a:ln>
              <a:solidFill>
                <a:schemeClr val="bg1"/>
              </a:solidFill>
              <a:effectLst/>
              <a:uLnTx/>
              <a:uFillTx/>
              <a:cs typeface="+mn-ea"/>
              <a:sym typeface="+mn-lt"/>
            </a:endParaRPr>
          </a:p>
        </p:txBody>
      </p:sp>
      <p:sp>
        <p:nvSpPr>
          <p:cNvPr id="5" name="文本框 4"/>
          <p:cNvSpPr txBox="1"/>
          <p:nvPr/>
        </p:nvSpPr>
        <p:spPr>
          <a:xfrm>
            <a:off x="372745" y="946150"/>
            <a:ext cx="10937240" cy="5428615"/>
          </a:xfrm>
          <a:prstGeom prst="rect">
            <a:avLst/>
          </a:prstGeom>
          <a:noFill/>
        </p:spPr>
        <p:txBody>
          <a:bodyPr wrap="square" rtlCol="0">
            <a:noAutofit/>
          </a:bodyPr>
          <a:lstStyle/>
          <a:p>
            <a:pPr indent="0" fontAlgn="auto">
              <a:lnSpc>
                <a:spcPct val="150000"/>
              </a:lnSpc>
            </a:pPr>
            <a:r>
              <a:rPr lang="zh-CN" altLang="en-US" sz="2800" b="1" dirty="0">
                <a:solidFill>
                  <a:srgbClr val="230EC0"/>
                </a:solidFill>
                <a:latin typeface="黑体" panose="02010609060101010101" charset="-122"/>
                <a:ea typeface="黑体" panose="02010609060101010101" charset="-122"/>
                <a:cs typeface="黑体" panose="02010609060101010101" charset="-122"/>
              </a:rPr>
              <a:t>目标：</a:t>
            </a:r>
            <a:r>
              <a:rPr lang="zh-CN" altLang="en-US" sz="2800" dirty="0">
                <a:solidFill>
                  <a:srgbClr val="230EC0"/>
                </a:solidFill>
                <a:latin typeface="黑体" panose="02010609060101010101" charset="-122"/>
                <a:ea typeface="黑体" panose="02010609060101010101" charset="-122"/>
                <a:cs typeface="黑体" panose="02010609060101010101" charset="-122"/>
              </a:rPr>
              <a:t>描述节点在图中的结构和位置</a:t>
            </a:r>
          </a:p>
          <a:p>
            <a:pPr indent="0" fontAlgn="auto">
              <a:lnSpc>
                <a:spcPct val="150000"/>
              </a:lnSpc>
            </a:pPr>
            <a:r>
              <a:rPr lang="en-US" altLang="zh-CN" sz="2800" dirty="0">
                <a:solidFill>
                  <a:srgbClr val="230EC0"/>
                </a:solidFill>
                <a:latin typeface="黑体" panose="02010609060101010101" charset="-122"/>
                <a:ea typeface="黑体" panose="02010609060101010101" charset="-122"/>
                <a:cs typeface="黑体" panose="02010609060101010101" charset="-122"/>
              </a:rPr>
              <a:t>  </a:t>
            </a:r>
            <a:r>
              <a:rPr lang="en-US" altLang="zh-CN" sz="2400" dirty="0">
                <a:solidFill>
                  <a:schemeClr val="tx1"/>
                </a:solidFill>
                <a:latin typeface="黑体" panose="02010609060101010101" charset="-122"/>
                <a:ea typeface="黑体" panose="02010609060101010101" charset="-122"/>
                <a:cs typeface="黑体" panose="02010609060101010101" charset="-122"/>
              </a:rPr>
              <a:t>·</a:t>
            </a:r>
            <a:r>
              <a:rPr lang="zh-CN" altLang="en-US" sz="2400" dirty="0">
                <a:solidFill>
                  <a:schemeClr val="tx1"/>
                </a:solidFill>
                <a:latin typeface="黑体" panose="02010609060101010101" charset="-122"/>
                <a:ea typeface="黑体" panose="02010609060101010101" charset="-122"/>
                <a:cs typeface="黑体" panose="02010609060101010101" charset="-122"/>
              </a:rPr>
              <a:t>节点度数</a:t>
            </a:r>
          </a:p>
          <a:p>
            <a:pPr indent="0" fontAlgn="auto">
              <a:lnSpc>
                <a:spcPct val="150000"/>
              </a:lnSpc>
            </a:pPr>
            <a:r>
              <a:rPr lang="en-US" altLang="zh-CN" sz="2400" dirty="0">
                <a:solidFill>
                  <a:schemeClr val="tx1"/>
                </a:solidFill>
                <a:latin typeface="黑体" panose="02010609060101010101" charset="-122"/>
                <a:ea typeface="黑体" panose="02010609060101010101" charset="-122"/>
                <a:cs typeface="黑体" panose="02010609060101010101" charset="-122"/>
              </a:rPr>
              <a:t>  ·</a:t>
            </a:r>
            <a:r>
              <a:rPr lang="zh-CN" altLang="en-US" sz="2400" dirty="0">
                <a:solidFill>
                  <a:schemeClr val="tx1"/>
                </a:solidFill>
                <a:latin typeface="黑体" panose="02010609060101010101" charset="-122"/>
                <a:ea typeface="黑体" panose="02010609060101010101" charset="-122"/>
                <a:cs typeface="黑体" panose="02010609060101010101" charset="-122"/>
              </a:rPr>
              <a:t>节点重要性和位置</a:t>
            </a:r>
          </a:p>
          <a:p>
            <a:pPr indent="0" fontAlgn="auto">
              <a:lnSpc>
                <a:spcPct val="150000"/>
              </a:lnSpc>
            </a:pPr>
            <a:r>
              <a:rPr lang="en-US" altLang="zh-CN" sz="2400" dirty="0">
                <a:solidFill>
                  <a:schemeClr val="tx1"/>
                </a:solidFill>
                <a:latin typeface="黑体" panose="02010609060101010101" charset="-122"/>
                <a:ea typeface="黑体" panose="02010609060101010101" charset="-122"/>
                <a:cs typeface="黑体" panose="02010609060101010101" charset="-122"/>
              </a:rPr>
              <a:t>    ·</a:t>
            </a:r>
            <a:r>
              <a:rPr lang="zh-CN" altLang="en-US" sz="2400" dirty="0">
                <a:solidFill>
                  <a:schemeClr val="tx1"/>
                </a:solidFill>
                <a:latin typeface="黑体" panose="02010609060101010101" charset="-122"/>
                <a:ea typeface="黑体" panose="02010609060101010101" charset="-122"/>
                <a:cs typeface="黑体" panose="02010609060101010101" charset="-122"/>
              </a:rPr>
              <a:t>例如，穿过节点的最短路径数量</a:t>
            </a:r>
          </a:p>
          <a:p>
            <a:pPr indent="0" fontAlgn="auto">
              <a:lnSpc>
                <a:spcPct val="150000"/>
              </a:lnSpc>
            </a:pPr>
            <a:r>
              <a:rPr lang="en-US" altLang="zh-CN" sz="2400" dirty="0">
                <a:solidFill>
                  <a:schemeClr val="tx1"/>
                </a:solidFill>
                <a:latin typeface="黑体" panose="02010609060101010101" charset="-122"/>
                <a:ea typeface="黑体" panose="02010609060101010101" charset="-122"/>
                <a:cs typeface="黑体" panose="02010609060101010101" charset="-122"/>
              </a:rPr>
              <a:t>    ·</a:t>
            </a:r>
            <a:r>
              <a:rPr lang="zh-CN" altLang="en-US" sz="2400" dirty="0">
                <a:solidFill>
                  <a:schemeClr val="tx1"/>
                </a:solidFill>
                <a:latin typeface="黑体" panose="02010609060101010101" charset="-122"/>
                <a:ea typeface="黑体" panose="02010609060101010101" charset="-122"/>
                <a:cs typeface="黑体" panose="02010609060101010101" charset="-122"/>
              </a:rPr>
              <a:t>例如，到达其他节点的平均最短路径长度</a:t>
            </a:r>
            <a:r>
              <a:rPr lang="en-US" altLang="zh-CN" sz="2400" dirty="0">
                <a:solidFill>
                  <a:schemeClr val="tx1"/>
                </a:solidFill>
                <a:latin typeface="黑体" panose="02010609060101010101" charset="-122"/>
                <a:ea typeface="黑体" panose="02010609060101010101" charset="-122"/>
                <a:cs typeface="黑体" panose="02010609060101010101" charset="-122"/>
              </a:rPr>
              <a:t> </a:t>
            </a:r>
          </a:p>
          <a:p>
            <a:pPr indent="0" fontAlgn="auto">
              <a:lnSpc>
                <a:spcPct val="150000"/>
              </a:lnSpc>
            </a:pPr>
            <a:r>
              <a:rPr lang="en-US" altLang="zh-CN" sz="2400" dirty="0">
                <a:solidFill>
                  <a:schemeClr val="tx1"/>
                </a:solidFill>
                <a:latin typeface="黑体" panose="02010609060101010101" charset="-122"/>
                <a:ea typeface="黑体" panose="02010609060101010101" charset="-122"/>
                <a:cs typeface="黑体" panose="02010609060101010101" charset="-122"/>
              </a:rPr>
              <a:t>  ·</a:t>
            </a:r>
            <a:r>
              <a:rPr lang="zh-CN" altLang="en-US" sz="2400" dirty="0">
                <a:solidFill>
                  <a:schemeClr val="tx1"/>
                </a:solidFill>
                <a:latin typeface="黑体" panose="02010609060101010101" charset="-122"/>
                <a:ea typeface="黑体" panose="02010609060101010101" charset="-122"/>
                <a:cs typeface="黑体" panose="02010609060101010101" charset="-122"/>
              </a:rPr>
              <a:t>节点周围的子结构</a:t>
            </a:r>
          </a:p>
          <a:p>
            <a:pPr indent="0" fontAlgn="auto">
              <a:lnSpc>
                <a:spcPct val="150000"/>
              </a:lnSpc>
            </a:pPr>
            <a:endParaRPr lang="zh-CN" altLang="en-US" sz="2400" dirty="0">
              <a:solidFill>
                <a:schemeClr val="tx1"/>
              </a:solidFill>
              <a:latin typeface="黑体" panose="02010609060101010101" charset="-122"/>
              <a:ea typeface="黑体" panose="02010609060101010101" charset="-122"/>
              <a:cs typeface="黑体" panose="02010609060101010101" charset="-122"/>
            </a:endParaRPr>
          </a:p>
        </p:txBody>
      </p:sp>
      <p:pic>
        <p:nvPicPr>
          <p:cNvPr id="2" name="图片 1"/>
          <p:cNvPicPr>
            <a:picLocks noChangeAspect="1"/>
          </p:cNvPicPr>
          <p:nvPr/>
        </p:nvPicPr>
        <p:blipFill>
          <a:blip r:embed="rId3"/>
          <a:stretch>
            <a:fillRect/>
          </a:stretch>
        </p:blipFill>
        <p:spPr>
          <a:xfrm>
            <a:off x="4812030" y="4013200"/>
            <a:ext cx="5422265" cy="28448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FFEEB9-5256-101C-7CAD-C6CED6B1AF66}"/>
            </a:ext>
          </a:extLst>
        </p:cNvPr>
        <p:cNvGrpSpPr/>
        <p:nvPr/>
      </p:nvGrpSpPr>
      <p:grpSpPr>
        <a:xfrm>
          <a:off x="0" y="0"/>
          <a:ext cx="0" cy="0"/>
          <a:chOff x="0" y="0"/>
          <a:chExt cx="0" cy="0"/>
        </a:xfrm>
      </p:grpSpPr>
      <p:grpSp>
        <p:nvGrpSpPr>
          <p:cNvPr id="14" name="Group 9">
            <a:extLst>
              <a:ext uri="{FF2B5EF4-FFF2-40B4-BE49-F238E27FC236}">
                <a16:creationId xmlns:a16="http://schemas.microsoft.com/office/drawing/2014/main" id="{363A75B9-17F3-32FD-A72C-27042274511E}"/>
              </a:ext>
            </a:extLst>
          </p:cNvPr>
          <p:cNvGrpSpPr>
            <a:grpSpLocks noChangeAspect="1"/>
          </p:cNvGrpSpPr>
          <p:nvPr/>
        </p:nvGrpSpPr>
        <p:grpSpPr bwMode="auto">
          <a:xfrm>
            <a:off x="0" y="-1589"/>
            <a:ext cx="12191999" cy="767234"/>
            <a:chOff x="-1" y="-1"/>
            <a:chExt cx="7719" cy="568"/>
          </a:xfrm>
        </p:grpSpPr>
        <p:sp>
          <p:nvSpPr>
            <p:cNvPr id="17" name="Freeform 11">
              <a:extLst>
                <a:ext uri="{FF2B5EF4-FFF2-40B4-BE49-F238E27FC236}">
                  <a16:creationId xmlns:a16="http://schemas.microsoft.com/office/drawing/2014/main" id="{9F33F0DE-875C-9BC2-21FB-FA68F4E66481}"/>
                </a:ext>
              </a:extLst>
            </p:cNvPr>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a:extLst>
                <a:ext uri="{FF2B5EF4-FFF2-40B4-BE49-F238E27FC236}">
                  <a16:creationId xmlns:a16="http://schemas.microsoft.com/office/drawing/2014/main" id="{3FC63BC7-2119-AF88-ACD7-F446D0B73AA5}"/>
                </a:ext>
              </a:extLst>
            </p:cNvPr>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panose="02010600030101010101" charset="-122"/>
                <a:ea typeface="等线" panose="02010600030101010101" charset="-122"/>
                <a:cs typeface="+mn-cs"/>
              </a:endParaRPr>
            </a:p>
          </p:txBody>
        </p:sp>
      </p:grpSp>
      <p:sp>
        <p:nvSpPr>
          <p:cNvPr id="13" name="任意多边形: 形状 12">
            <a:extLst>
              <a:ext uri="{FF2B5EF4-FFF2-40B4-BE49-F238E27FC236}">
                <a16:creationId xmlns:a16="http://schemas.microsoft.com/office/drawing/2014/main" id="{A701CE08-1B03-F7D3-644E-FC25F768D4A7}"/>
              </a:ext>
            </a:extLst>
          </p:cNvPr>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4" name="文本框 3">
            <a:extLst>
              <a:ext uri="{FF2B5EF4-FFF2-40B4-BE49-F238E27FC236}">
                <a16:creationId xmlns:a16="http://schemas.microsoft.com/office/drawing/2014/main" id="{AE680E60-C3B2-260F-1F6E-3EA46E3C1A03}"/>
              </a:ext>
            </a:extLst>
          </p:cNvPr>
          <p:cNvSpPr txBox="1"/>
          <p:nvPr/>
        </p:nvSpPr>
        <p:spPr>
          <a:xfrm>
            <a:off x="350520" y="120650"/>
            <a:ext cx="5459095" cy="5835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chemeClr val="bg1"/>
                </a:solidFill>
                <a:effectLst/>
                <a:uLnTx/>
                <a:uFillTx/>
                <a:cs typeface="+mn-ea"/>
                <a:sym typeface="+mn-lt"/>
              </a:rPr>
              <a:t>节点子图：</a:t>
            </a:r>
            <a:r>
              <a:rPr kumimoji="0" lang="en-US" altLang="zh-CN" sz="3200" b="1" i="0" u="none" strike="noStrike" kern="1200" cap="none" spc="0" normalizeH="0" baseline="0" noProof="0" dirty="0">
                <a:ln>
                  <a:noFill/>
                </a:ln>
                <a:solidFill>
                  <a:schemeClr val="bg1"/>
                </a:solidFill>
                <a:effectLst/>
                <a:uLnTx/>
                <a:uFillTx/>
                <a:cs typeface="+mn-ea"/>
                <a:sym typeface="+mn-lt"/>
              </a:rPr>
              <a:t>Graphlets</a:t>
            </a:r>
          </a:p>
        </p:txBody>
      </p:sp>
      <p:sp>
        <p:nvSpPr>
          <p:cNvPr id="2" name="文本框 1">
            <a:extLst>
              <a:ext uri="{FF2B5EF4-FFF2-40B4-BE49-F238E27FC236}">
                <a16:creationId xmlns:a16="http://schemas.microsoft.com/office/drawing/2014/main" id="{56492119-6DF9-4D75-3C5C-0D912B5C0518}"/>
              </a:ext>
            </a:extLst>
          </p:cNvPr>
          <p:cNvSpPr txBox="1"/>
          <p:nvPr/>
        </p:nvSpPr>
        <p:spPr>
          <a:xfrm>
            <a:off x="372745" y="946150"/>
            <a:ext cx="10937240" cy="5755005"/>
          </a:xfrm>
          <a:prstGeom prst="rect">
            <a:avLst/>
          </a:prstGeom>
          <a:noFill/>
        </p:spPr>
        <p:txBody>
          <a:bodyPr wrap="square" rtlCol="0">
            <a:noAutofit/>
          </a:bodyPr>
          <a:lstStyle/>
          <a:p>
            <a:pPr indent="0" fontAlgn="auto">
              <a:lnSpc>
                <a:spcPct val="150000"/>
              </a:lnSpc>
            </a:pPr>
            <a:r>
              <a:rPr lang="en-US" altLang="zh-CN" sz="2800" b="1" dirty="0">
                <a:solidFill>
                  <a:srgbClr val="230EC0"/>
                </a:solidFill>
                <a:latin typeface="黑体" panose="02010609060101010101" charset="-122"/>
                <a:ea typeface="黑体" panose="02010609060101010101" charset="-122"/>
                <a:cs typeface="Times New Roman" panose="02020603050405020304" charset="0"/>
              </a:rPr>
              <a:t>·</a:t>
            </a:r>
            <a:r>
              <a:rPr lang="en-US" altLang="zh-CN" sz="2800" b="1" dirty="0">
                <a:solidFill>
                  <a:srgbClr val="230EC0"/>
                </a:solidFill>
                <a:latin typeface="Times New Roman" panose="02020603050405020304" charset="0"/>
                <a:ea typeface="黑体" panose="02010609060101010101" charset="-122"/>
                <a:cs typeface="Times New Roman" panose="02020603050405020304" charset="0"/>
              </a:rPr>
              <a:t>Graphlets</a:t>
            </a:r>
            <a:r>
              <a:rPr lang="zh-CN" altLang="en-US" sz="2800" dirty="0">
                <a:solidFill>
                  <a:srgbClr val="230EC0"/>
                </a:solidFill>
                <a:latin typeface="黑体" panose="02010609060101010101" charset="-122"/>
                <a:ea typeface="黑体" panose="02010609060101010101" charset="-122"/>
                <a:cs typeface="黑体" panose="02010609060101010101" charset="-122"/>
              </a:rPr>
              <a:t>：</a:t>
            </a:r>
            <a:r>
              <a:rPr lang="zh-CN" altLang="en-US" sz="2400" dirty="0">
                <a:solidFill>
                  <a:schemeClr val="tx1"/>
                </a:solidFill>
                <a:latin typeface="黑体" panose="02010609060101010101" charset="-122"/>
                <a:ea typeface="黑体" panose="02010609060101010101" charset="-122"/>
                <a:cs typeface="黑体" panose="02010609060101010101" charset="-122"/>
              </a:rPr>
              <a:t>给定节点的子图计数向量</a:t>
            </a:r>
            <a:endParaRPr lang="zh-CN" altLang="en-US" sz="2800" dirty="0">
              <a:solidFill>
                <a:srgbClr val="230EC0"/>
              </a:solidFill>
              <a:latin typeface="黑体" panose="02010609060101010101" charset="-122"/>
              <a:ea typeface="黑体" panose="02010609060101010101" charset="-122"/>
              <a:cs typeface="黑体" panose="02010609060101010101" charset="-122"/>
            </a:endParaRPr>
          </a:p>
          <a:p>
            <a:pPr indent="0" fontAlgn="auto">
              <a:lnSpc>
                <a:spcPct val="150000"/>
              </a:lnSpc>
            </a:pPr>
            <a:endParaRPr lang="en-US" altLang="zh-CN" sz="2000" b="1" dirty="0">
              <a:solidFill>
                <a:schemeClr val="accent4">
                  <a:lumMod val="75000"/>
                </a:schemeClr>
              </a:solidFill>
              <a:latin typeface="Times New Roman" panose="02020603050405020304" charset="0"/>
              <a:ea typeface="黑体" panose="02010609060101010101" charset="-122"/>
              <a:cs typeface="Times New Roman" panose="02020603050405020304" charset="0"/>
              <a:sym typeface="+mn-ea"/>
            </a:endParaRPr>
          </a:p>
          <a:p>
            <a:pPr indent="0" fontAlgn="auto">
              <a:lnSpc>
                <a:spcPct val="150000"/>
              </a:lnSpc>
            </a:pPr>
            <a:endParaRPr lang="en-US" altLang="zh-CN" sz="2000" b="1" dirty="0">
              <a:solidFill>
                <a:schemeClr val="accent4">
                  <a:lumMod val="75000"/>
                </a:schemeClr>
              </a:solidFill>
              <a:latin typeface="Times New Roman" panose="02020603050405020304" charset="0"/>
              <a:ea typeface="黑体" panose="02010609060101010101" charset="-122"/>
              <a:cs typeface="Times New Roman" panose="02020603050405020304" charset="0"/>
              <a:sym typeface="+mn-ea"/>
            </a:endParaRPr>
          </a:p>
          <a:p>
            <a:pPr indent="0" fontAlgn="auto">
              <a:lnSpc>
                <a:spcPct val="150000"/>
              </a:lnSpc>
            </a:pPr>
            <a:endParaRPr lang="en-US" altLang="zh-CN" sz="2000" b="1" dirty="0">
              <a:solidFill>
                <a:schemeClr val="accent4">
                  <a:lumMod val="75000"/>
                </a:schemeClr>
              </a:solidFill>
              <a:latin typeface="Times New Roman" panose="02020603050405020304" charset="0"/>
              <a:ea typeface="黑体" panose="02010609060101010101" charset="-122"/>
              <a:cs typeface="Times New Roman" panose="02020603050405020304" charset="0"/>
              <a:sym typeface="+mn-ea"/>
            </a:endParaRPr>
          </a:p>
          <a:p>
            <a:pPr indent="0" fontAlgn="auto">
              <a:lnSpc>
                <a:spcPct val="150000"/>
              </a:lnSpc>
            </a:pPr>
            <a:r>
              <a:rPr lang="en-US" altLang="zh-CN" sz="2000" b="1" dirty="0">
                <a:solidFill>
                  <a:schemeClr val="accent4">
                    <a:lumMod val="75000"/>
                  </a:schemeClr>
                </a:solidFill>
                <a:latin typeface="Times New Roman" panose="02020603050405020304" charset="0"/>
                <a:ea typeface="黑体" panose="02010609060101010101" charset="-122"/>
                <a:cs typeface="Times New Roman" panose="02020603050405020304" charset="0"/>
                <a:sym typeface="+mn-ea"/>
              </a:rPr>
              <a:t>             </a:t>
            </a:r>
            <a:endParaRPr lang="zh-CN" altLang="en-US" sz="2000" dirty="0">
              <a:solidFill>
                <a:schemeClr val="accent4">
                  <a:lumMod val="75000"/>
                </a:schemeClr>
              </a:solidFill>
              <a:latin typeface="Times New Roman" panose="02020603050405020304" charset="0"/>
              <a:ea typeface="黑体" panose="02010609060101010101" charset="-122"/>
              <a:cs typeface="Times New Roman" panose="02020603050405020304" charset="0"/>
              <a:sym typeface="+mn-ea"/>
            </a:endParaRPr>
          </a:p>
        </p:txBody>
      </p:sp>
      <p:pic>
        <p:nvPicPr>
          <p:cNvPr id="6" name="图片 5">
            <a:extLst>
              <a:ext uri="{FF2B5EF4-FFF2-40B4-BE49-F238E27FC236}">
                <a16:creationId xmlns:a16="http://schemas.microsoft.com/office/drawing/2014/main" id="{2F91DE2D-BBAF-12B8-2ABF-D1AA79C0B7A1}"/>
              </a:ext>
            </a:extLst>
          </p:cNvPr>
          <p:cNvPicPr>
            <a:picLocks noChangeAspect="1"/>
          </p:cNvPicPr>
          <p:nvPr/>
        </p:nvPicPr>
        <p:blipFill>
          <a:blip r:embed="rId3"/>
          <a:stretch>
            <a:fillRect/>
          </a:stretch>
        </p:blipFill>
        <p:spPr>
          <a:xfrm>
            <a:off x="372745" y="4356804"/>
            <a:ext cx="2717800" cy="1606550"/>
          </a:xfrm>
          <a:prstGeom prst="rect">
            <a:avLst/>
          </a:prstGeom>
        </p:spPr>
      </p:pic>
      <p:pic>
        <p:nvPicPr>
          <p:cNvPr id="7" name="图片 6">
            <a:extLst>
              <a:ext uri="{FF2B5EF4-FFF2-40B4-BE49-F238E27FC236}">
                <a16:creationId xmlns:a16="http://schemas.microsoft.com/office/drawing/2014/main" id="{B1F54295-A4FB-ED93-7016-A0ECCB2B2307}"/>
              </a:ext>
            </a:extLst>
          </p:cNvPr>
          <p:cNvPicPr>
            <a:picLocks noChangeAspect="1"/>
          </p:cNvPicPr>
          <p:nvPr/>
        </p:nvPicPr>
        <p:blipFill>
          <a:blip r:embed="rId4"/>
          <a:stretch>
            <a:fillRect/>
          </a:stretch>
        </p:blipFill>
        <p:spPr>
          <a:xfrm>
            <a:off x="4131994" y="2162013"/>
            <a:ext cx="4298315" cy="1625600"/>
          </a:xfrm>
          <a:prstGeom prst="rect">
            <a:avLst/>
          </a:prstGeom>
        </p:spPr>
      </p:pic>
      <p:pic>
        <p:nvPicPr>
          <p:cNvPr id="8" name="图片 7">
            <a:extLst>
              <a:ext uri="{FF2B5EF4-FFF2-40B4-BE49-F238E27FC236}">
                <a16:creationId xmlns:a16="http://schemas.microsoft.com/office/drawing/2014/main" id="{8628DD33-6FFB-0863-FCF7-C68C1D2573F4}"/>
              </a:ext>
            </a:extLst>
          </p:cNvPr>
          <p:cNvPicPr>
            <a:picLocks noChangeAspect="1"/>
          </p:cNvPicPr>
          <p:nvPr/>
        </p:nvPicPr>
        <p:blipFill>
          <a:blip r:embed="rId5"/>
          <a:stretch>
            <a:fillRect/>
          </a:stretch>
        </p:blipFill>
        <p:spPr>
          <a:xfrm>
            <a:off x="3629660" y="4209802"/>
            <a:ext cx="4359910" cy="1900555"/>
          </a:xfrm>
          <a:prstGeom prst="rect">
            <a:avLst/>
          </a:prstGeom>
        </p:spPr>
      </p:pic>
      <p:sp>
        <p:nvSpPr>
          <p:cNvPr id="9" name="文本框 8">
            <a:extLst>
              <a:ext uri="{FF2B5EF4-FFF2-40B4-BE49-F238E27FC236}">
                <a16:creationId xmlns:a16="http://schemas.microsoft.com/office/drawing/2014/main" id="{33855092-1BD8-AB8E-28E0-0D4FB8CF5FB1}"/>
              </a:ext>
            </a:extLst>
          </p:cNvPr>
          <p:cNvSpPr txBox="1"/>
          <p:nvPr/>
        </p:nvSpPr>
        <p:spPr>
          <a:xfrm>
            <a:off x="8566355" y="4823550"/>
            <a:ext cx="3345544" cy="1323439"/>
          </a:xfrm>
          <a:prstGeom prst="rect">
            <a:avLst/>
          </a:prstGeom>
          <a:noFill/>
        </p:spPr>
        <p:txBody>
          <a:bodyPr wrap="square" rtlCol="0">
            <a:spAutoFit/>
          </a:bodyPr>
          <a:lstStyle/>
          <a:p>
            <a:r>
              <a:rPr lang="zh-CN" altLang="en-US" sz="2000" dirty="0">
                <a:solidFill>
                  <a:schemeClr val="accent4">
                    <a:lumMod val="75000"/>
                  </a:schemeClr>
                </a:solidFill>
                <a:latin typeface="Times New Roman" panose="02020603050405020304" charset="0"/>
                <a:ea typeface="黑体" panose="02010609060101010101" charset="-122"/>
                <a:cs typeface="Times New Roman" panose="02020603050405020304" charset="0"/>
              </a:rPr>
              <a:t>节点</a:t>
            </a:r>
            <a:r>
              <a:rPr lang="zh-CN" altLang="en-US" sz="2000" b="1" dirty="0">
                <a:solidFill>
                  <a:schemeClr val="accent4">
                    <a:lumMod val="75000"/>
                  </a:schemeClr>
                </a:solidFill>
                <a:latin typeface="Times New Roman" panose="02020603050405020304" charset="0"/>
                <a:ea typeface="黑体" panose="02010609060101010101" charset="-122"/>
                <a:cs typeface="Times New Roman" panose="02020603050405020304" charset="0"/>
              </a:rPr>
              <a:t>u</a:t>
            </a:r>
            <a:r>
              <a:rPr lang="zh-CN" altLang="en-US" sz="2000" dirty="0">
                <a:solidFill>
                  <a:schemeClr val="accent4">
                    <a:lumMod val="75000"/>
                  </a:schemeClr>
                </a:solidFill>
                <a:latin typeface="Times New Roman" panose="02020603050405020304" charset="0"/>
                <a:ea typeface="黑体" panose="02010609060101010101" charset="-122"/>
                <a:cs typeface="Times New Roman" panose="02020603050405020304" charset="0"/>
              </a:rPr>
              <a:t>的</a:t>
            </a:r>
            <a:r>
              <a:rPr lang="en-US" altLang="zh-CN" sz="2000" b="1" dirty="0">
                <a:solidFill>
                  <a:schemeClr val="accent4">
                    <a:lumMod val="75000"/>
                  </a:schemeClr>
                </a:solidFill>
                <a:latin typeface="Times New Roman" panose="02020603050405020304" charset="0"/>
                <a:ea typeface="黑体" panose="02010609060101010101" charset="-122"/>
                <a:cs typeface="Times New Roman" panose="02020603050405020304" charset="0"/>
                <a:sym typeface="+mn-ea"/>
              </a:rPr>
              <a:t>Graphlets</a:t>
            </a:r>
            <a:r>
              <a:rPr lang="zh-CN" altLang="en-US" sz="2000" b="1" dirty="0">
                <a:solidFill>
                  <a:schemeClr val="accent4">
                    <a:lumMod val="75000"/>
                  </a:schemeClr>
                </a:solidFill>
                <a:latin typeface="Times New Roman" panose="02020603050405020304" charset="0"/>
                <a:ea typeface="黑体" panose="02010609060101010101" charset="-122"/>
                <a:cs typeface="Times New Roman" panose="02020603050405020304" charset="0"/>
                <a:sym typeface="+mn-ea"/>
              </a:rPr>
              <a:t>特征向量：</a:t>
            </a:r>
          </a:p>
          <a:p>
            <a:r>
              <a:rPr lang="en-US" altLang="zh-CN" sz="2000" b="1" dirty="0">
                <a:solidFill>
                  <a:schemeClr val="accent4">
                    <a:lumMod val="75000"/>
                  </a:schemeClr>
                </a:solidFill>
                <a:latin typeface="Times New Roman" panose="02020603050405020304" charset="0"/>
                <a:ea typeface="黑体" panose="02010609060101010101" charset="-122"/>
                <a:cs typeface="Times New Roman" panose="02020603050405020304" charset="0"/>
                <a:sym typeface="+mn-ea"/>
              </a:rPr>
              <a:t> a b c d</a:t>
            </a:r>
          </a:p>
          <a:p>
            <a:r>
              <a:rPr lang="en-US" altLang="zh-CN" sz="2000" b="1" dirty="0">
                <a:solidFill>
                  <a:schemeClr val="accent4">
                    <a:lumMod val="75000"/>
                  </a:schemeClr>
                </a:solidFill>
                <a:latin typeface="Times New Roman" panose="02020603050405020304" charset="0"/>
                <a:ea typeface="黑体" panose="02010609060101010101" charset="-122"/>
                <a:cs typeface="Times New Roman" panose="02020603050405020304" charset="0"/>
                <a:sym typeface="+mn-ea"/>
              </a:rPr>
              <a:t> [2,1,0,2] </a:t>
            </a:r>
            <a:endParaRPr lang="zh-CN" altLang="en-US" sz="2000" b="1" dirty="0">
              <a:solidFill>
                <a:schemeClr val="accent4">
                  <a:lumMod val="75000"/>
                </a:schemeClr>
              </a:solidFill>
              <a:latin typeface="Times New Roman" panose="02020603050405020304" charset="0"/>
              <a:ea typeface="黑体" panose="02010609060101010101" charset="-122"/>
              <a:cs typeface="Times New Roman" panose="02020603050405020304" charset="0"/>
              <a:sym typeface="+mn-ea"/>
            </a:endParaRPr>
          </a:p>
          <a:p>
            <a:endParaRPr lang="zh-CN" altLang="en-US" sz="2000" b="1" dirty="0">
              <a:solidFill>
                <a:schemeClr val="accent4">
                  <a:lumMod val="75000"/>
                </a:schemeClr>
              </a:solidFill>
              <a:latin typeface="Times New Roman" panose="02020603050405020304" charset="0"/>
              <a:ea typeface="黑体" panose="02010609060101010101" charset="-122"/>
              <a:cs typeface="Times New Roman" panose="02020603050405020304" charset="0"/>
              <a:sym typeface="+mn-ea"/>
            </a:endParaRPr>
          </a:p>
        </p:txBody>
      </p:sp>
      <p:sp>
        <p:nvSpPr>
          <p:cNvPr id="5" name="TextBox 4">
            <a:extLst>
              <a:ext uri="{FF2B5EF4-FFF2-40B4-BE49-F238E27FC236}">
                <a16:creationId xmlns:a16="http://schemas.microsoft.com/office/drawing/2014/main" id="{D817DC3A-60AF-B04E-A57C-4D335EAD90FA}"/>
              </a:ext>
            </a:extLst>
          </p:cNvPr>
          <p:cNvSpPr txBox="1"/>
          <p:nvPr/>
        </p:nvSpPr>
        <p:spPr>
          <a:xfrm>
            <a:off x="3044456" y="1543931"/>
            <a:ext cx="6103088" cy="576248"/>
          </a:xfrm>
          <a:prstGeom prst="rect">
            <a:avLst/>
          </a:prstGeom>
          <a:noFill/>
        </p:spPr>
        <p:txBody>
          <a:bodyPr wrap="square">
            <a:spAutoFit/>
          </a:bodyPr>
          <a:lstStyle/>
          <a:p>
            <a:pPr indent="0" fontAlgn="auto">
              <a:lnSpc>
                <a:spcPct val="150000"/>
              </a:lnSpc>
            </a:pPr>
            <a:r>
              <a:rPr lang="zh-CN" altLang="en-US" sz="2400" dirty="0">
                <a:solidFill>
                  <a:schemeClr val="accent4">
                    <a:lumMod val="75000"/>
                  </a:schemeClr>
                </a:solidFill>
                <a:latin typeface="黑体" panose="02010609060101010101" charset="-122"/>
                <a:ea typeface="黑体" panose="02010609060101010101" charset="-122"/>
                <a:cs typeface="黑体" panose="02010609060101010101" charset="-122"/>
              </a:rPr>
              <a:t>最多包含</a:t>
            </a:r>
            <a:r>
              <a:rPr lang="en-US" altLang="zh-CN" sz="2400" dirty="0">
                <a:solidFill>
                  <a:schemeClr val="accent4">
                    <a:lumMod val="75000"/>
                  </a:schemeClr>
                </a:solidFill>
                <a:latin typeface="黑体" panose="02010609060101010101" charset="-122"/>
                <a:ea typeface="黑体" panose="02010609060101010101" charset="-122"/>
                <a:cs typeface="黑体" panose="02010609060101010101" charset="-122"/>
              </a:rPr>
              <a:t>3</a:t>
            </a:r>
            <a:r>
              <a:rPr lang="zh-CN" altLang="en-US" sz="2400" dirty="0">
                <a:solidFill>
                  <a:schemeClr val="accent4">
                    <a:lumMod val="75000"/>
                  </a:schemeClr>
                </a:solidFill>
                <a:latin typeface="黑体" panose="02010609060101010101" charset="-122"/>
                <a:ea typeface="黑体" panose="02010609060101010101" charset="-122"/>
                <a:cs typeface="黑体" panose="02010609060101010101" charset="-122"/>
              </a:rPr>
              <a:t>个节点的所有可能的</a:t>
            </a:r>
            <a:r>
              <a:rPr lang="en-US" altLang="zh-CN" sz="2400" b="1" dirty="0">
                <a:solidFill>
                  <a:schemeClr val="accent4">
                    <a:lumMod val="75000"/>
                  </a:schemeClr>
                </a:solidFill>
                <a:latin typeface="Times New Roman" panose="02020603050405020304" charset="0"/>
                <a:ea typeface="黑体" panose="02010609060101010101" charset="-122"/>
                <a:cs typeface="Times New Roman" panose="02020603050405020304" charset="0"/>
                <a:sym typeface="+mn-ea"/>
              </a:rPr>
              <a:t>Graphlets</a:t>
            </a:r>
          </a:p>
        </p:txBody>
      </p:sp>
      <p:sp>
        <p:nvSpPr>
          <p:cNvPr id="11" name="TextBox 10">
            <a:extLst>
              <a:ext uri="{FF2B5EF4-FFF2-40B4-BE49-F238E27FC236}">
                <a16:creationId xmlns:a16="http://schemas.microsoft.com/office/drawing/2014/main" id="{DFDEB203-62E0-CBBC-7CBA-9037F67DC207}"/>
              </a:ext>
            </a:extLst>
          </p:cNvPr>
          <p:cNvSpPr txBox="1"/>
          <p:nvPr/>
        </p:nvSpPr>
        <p:spPr>
          <a:xfrm>
            <a:off x="4644001" y="6260407"/>
            <a:ext cx="3766371" cy="461665"/>
          </a:xfrm>
          <a:prstGeom prst="rect">
            <a:avLst/>
          </a:prstGeom>
          <a:noFill/>
        </p:spPr>
        <p:txBody>
          <a:bodyPr wrap="square">
            <a:spAutoFit/>
          </a:bodyPr>
          <a:lstStyle/>
          <a:p>
            <a:r>
              <a:rPr lang="zh-CN" altLang="en-US" sz="2400" dirty="0">
                <a:solidFill>
                  <a:schemeClr val="accent4">
                    <a:lumMod val="75000"/>
                  </a:schemeClr>
                </a:solidFill>
                <a:latin typeface="Times New Roman" panose="02020603050405020304" charset="0"/>
                <a:ea typeface="黑体" panose="02010609060101010101" charset="-122"/>
                <a:cs typeface="Times New Roman" panose="02020603050405020304" charset="0"/>
                <a:sym typeface="+mn-ea"/>
              </a:rPr>
              <a:t>节点</a:t>
            </a:r>
            <a:r>
              <a:rPr lang="en-US" altLang="zh-CN" sz="2400" dirty="0">
                <a:solidFill>
                  <a:schemeClr val="accent4">
                    <a:lumMod val="75000"/>
                  </a:schemeClr>
                </a:solidFill>
                <a:latin typeface="Times New Roman" panose="02020603050405020304" charset="0"/>
                <a:ea typeface="黑体" panose="02010609060101010101" charset="-122"/>
                <a:cs typeface="Times New Roman" panose="02020603050405020304" charset="0"/>
                <a:sym typeface="+mn-ea"/>
              </a:rPr>
              <a:t> </a:t>
            </a:r>
            <a:r>
              <a:rPr lang="en-US" altLang="zh-CN" sz="2400" b="1" dirty="0">
                <a:solidFill>
                  <a:schemeClr val="accent4">
                    <a:lumMod val="75000"/>
                  </a:schemeClr>
                </a:solidFill>
                <a:latin typeface="Times New Roman" panose="02020603050405020304" charset="0"/>
                <a:ea typeface="黑体" panose="02010609060101010101" charset="-122"/>
                <a:cs typeface="Times New Roman" panose="02020603050405020304" charset="0"/>
                <a:sym typeface="+mn-ea"/>
              </a:rPr>
              <a:t>u </a:t>
            </a:r>
            <a:r>
              <a:rPr lang="zh-CN" altLang="en-US" sz="2400" dirty="0">
                <a:solidFill>
                  <a:schemeClr val="accent4">
                    <a:lumMod val="75000"/>
                  </a:schemeClr>
                </a:solidFill>
                <a:latin typeface="Times New Roman" panose="02020603050405020304" charset="0"/>
                <a:ea typeface="黑体" panose="02010609060101010101" charset="-122"/>
                <a:cs typeface="Times New Roman" panose="02020603050405020304" charset="0"/>
                <a:sym typeface="+mn-ea"/>
              </a:rPr>
              <a:t>的</a:t>
            </a:r>
            <a:r>
              <a:rPr lang="en-US" altLang="zh-CN" sz="2400" b="1" dirty="0">
                <a:solidFill>
                  <a:schemeClr val="accent4">
                    <a:lumMod val="75000"/>
                  </a:schemeClr>
                </a:solidFill>
                <a:latin typeface="Times New Roman" panose="02020603050405020304" charset="0"/>
                <a:ea typeface="黑体" panose="02010609060101010101" charset="-122"/>
                <a:cs typeface="Times New Roman" panose="02020603050405020304" charset="0"/>
                <a:sym typeface="+mn-ea"/>
              </a:rPr>
              <a:t>Graphlets</a:t>
            </a:r>
            <a:endParaRPr lang="en-US" sz="2400" dirty="0"/>
          </a:p>
        </p:txBody>
      </p:sp>
      <p:sp>
        <p:nvSpPr>
          <p:cNvPr id="12" name="Right Arrow 85">
            <a:extLst>
              <a:ext uri="{FF2B5EF4-FFF2-40B4-BE49-F238E27FC236}">
                <a16:creationId xmlns:a16="http://schemas.microsoft.com/office/drawing/2014/main" id="{922E3D96-C62E-448E-A9DB-68378F75F64A}"/>
              </a:ext>
            </a:extLst>
          </p:cNvPr>
          <p:cNvSpPr/>
          <p:nvPr/>
        </p:nvSpPr>
        <p:spPr>
          <a:xfrm>
            <a:off x="2955234" y="5115938"/>
            <a:ext cx="501445" cy="369332"/>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ight Arrow 85">
            <a:extLst>
              <a:ext uri="{FF2B5EF4-FFF2-40B4-BE49-F238E27FC236}">
                <a16:creationId xmlns:a16="http://schemas.microsoft.com/office/drawing/2014/main" id="{2A46B70A-9978-0095-9D9F-2EE06670E42C}"/>
              </a:ext>
            </a:extLst>
          </p:cNvPr>
          <p:cNvSpPr/>
          <p:nvPr/>
        </p:nvSpPr>
        <p:spPr>
          <a:xfrm>
            <a:off x="8027240" y="5174420"/>
            <a:ext cx="501445" cy="369332"/>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923933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panose="02010600030101010101" charset="-122"/>
                <a:ea typeface="等线" panose="02010600030101010101"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4" name="文本框 3"/>
          <p:cNvSpPr txBox="1"/>
          <p:nvPr/>
        </p:nvSpPr>
        <p:spPr>
          <a:xfrm>
            <a:off x="350439" y="120418"/>
            <a:ext cx="551946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chemeClr val="bg1"/>
                </a:solidFill>
                <a:effectLst/>
                <a:uLnTx/>
                <a:uFillTx/>
                <a:cs typeface="+mn-ea"/>
                <a:sym typeface="+mn-lt"/>
              </a:rPr>
              <a:t>节点级任务示例：蛋白质折叠</a:t>
            </a:r>
          </a:p>
        </p:txBody>
      </p:sp>
      <p:sp>
        <p:nvSpPr>
          <p:cNvPr id="2" name="文本框 1"/>
          <p:cNvSpPr txBox="1"/>
          <p:nvPr/>
        </p:nvSpPr>
        <p:spPr>
          <a:xfrm>
            <a:off x="567055" y="852805"/>
            <a:ext cx="10615295" cy="3286760"/>
          </a:xfrm>
          <a:prstGeom prst="rect">
            <a:avLst/>
          </a:prstGeom>
          <a:noFill/>
        </p:spPr>
        <p:txBody>
          <a:bodyPr wrap="square" rtlCol="0">
            <a:noAutofit/>
          </a:bodyPr>
          <a:lstStyle/>
          <a:p>
            <a:pPr indent="0" fontAlgn="auto">
              <a:lnSpc>
                <a:spcPct val="150000"/>
              </a:lnSpc>
            </a:pPr>
            <a:r>
              <a:rPr lang="zh-CN" altLang="en-US" sz="2800">
                <a:solidFill>
                  <a:schemeClr val="tx1"/>
                </a:solidFill>
                <a:latin typeface="黑体" panose="02010609060101010101" charset="-122"/>
                <a:ea typeface="黑体" panose="02010609060101010101" charset="-122"/>
                <a:cs typeface="黑体" panose="02010609060101010101" charset="-122"/>
              </a:rPr>
              <a:t>基于蛋白质的氨基酸序列计算预测其三维结构：</a:t>
            </a:r>
          </a:p>
          <a:p>
            <a:pPr indent="0" fontAlgn="auto">
              <a:lnSpc>
                <a:spcPct val="150000"/>
              </a:lnSpc>
            </a:pPr>
            <a:r>
              <a:rPr lang="zh-CN" altLang="en-US" sz="2800">
                <a:solidFill>
                  <a:schemeClr val="accent6">
                    <a:lumMod val="75000"/>
                  </a:schemeClr>
                </a:solidFill>
                <a:latin typeface="黑体" panose="02010609060101010101" charset="-122"/>
                <a:ea typeface="黑体" panose="02010609060101010101" charset="-122"/>
                <a:cs typeface="黑体" panose="02010609060101010101" charset="-122"/>
              </a:rPr>
              <a:t>对于每个节点，预测其三维坐标</a:t>
            </a:r>
          </a:p>
        </p:txBody>
      </p:sp>
      <p:pic>
        <p:nvPicPr>
          <p:cNvPr id="3" name="图片 2"/>
          <p:cNvPicPr>
            <a:picLocks noChangeAspect="1"/>
          </p:cNvPicPr>
          <p:nvPr/>
        </p:nvPicPr>
        <p:blipFill>
          <a:blip r:embed="rId3"/>
          <a:stretch>
            <a:fillRect/>
          </a:stretch>
        </p:blipFill>
        <p:spPr>
          <a:xfrm>
            <a:off x="1301115" y="2315210"/>
            <a:ext cx="9147175" cy="4117975"/>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panose="02010600030101010101" charset="-122"/>
                <a:ea typeface="等线" panose="02010600030101010101"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4" name="文本框 3"/>
          <p:cNvSpPr txBox="1"/>
          <p:nvPr/>
        </p:nvSpPr>
        <p:spPr>
          <a:xfrm>
            <a:off x="350438" y="120418"/>
            <a:ext cx="8937563" cy="584775"/>
          </a:xfrm>
          <a:prstGeom prst="rect">
            <a:avLst/>
          </a:prstGeom>
          <a:noFill/>
        </p:spPr>
        <p:txBody>
          <a:bodyPr wrap="square" rtlCol="0">
            <a:spAutoFit/>
          </a:bodyPr>
          <a:lstStyle/>
          <a:p>
            <a:pPr>
              <a:defRPr/>
            </a:pPr>
            <a:r>
              <a:rPr kumimoji="0" lang="zh-CN" altLang="en-US" sz="3200" b="1" i="0" u="none" strike="noStrike" kern="1200" cap="none" spc="0" normalizeH="0" baseline="0" noProof="0" dirty="0">
                <a:ln>
                  <a:noFill/>
                </a:ln>
                <a:solidFill>
                  <a:schemeClr val="bg1"/>
                </a:solidFill>
                <a:effectLst/>
                <a:uLnTx/>
                <a:uFillTx/>
                <a:cs typeface="+mn-ea"/>
                <a:sym typeface="+mn-lt"/>
              </a:rPr>
              <a:t>节点级任务示例：</a:t>
            </a:r>
            <a:r>
              <a:rPr kumimoji="0" lang="en-US" sz="3200" b="1" i="0" u="none" strike="noStrike" kern="1200" cap="none" spc="0" normalizeH="0" baseline="0" noProof="0" dirty="0">
                <a:ln>
                  <a:noFill/>
                </a:ln>
                <a:solidFill>
                  <a:schemeClr val="bg1"/>
                </a:solidFill>
                <a:effectLst/>
                <a:uLnTx/>
                <a:uFillTx/>
                <a:cs typeface="+mn-ea"/>
                <a:sym typeface="+mn-lt"/>
              </a:rPr>
              <a:t>AlphaFold</a:t>
            </a:r>
            <a:endParaRPr kumimoji="0" lang="zh-CN" altLang="en-US" sz="3200" b="1" i="0" u="none" strike="noStrike" kern="1200" cap="none" spc="0" normalizeH="0" baseline="0" noProof="0" dirty="0">
              <a:ln>
                <a:noFill/>
              </a:ln>
              <a:solidFill>
                <a:schemeClr val="bg1"/>
              </a:solidFill>
              <a:effectLst/>
              <a:uLnTx/>
              <a:uFillTx/>
              <a:cs typeface="+mn-ea"/>
              <a:sym typeface="+mn-lt"/>
            </a:endParaRPr>
          </a:p>
        </p:txBody>
      </p:sp>
      <p:pic>
        <p:nvPicPr>
          <p:cNvPr id="3" name="图片 2"/>
          <p:cNvPicPr>
            <a:picLocks noChangeAspect="1"/>
          </p:cNvPicPr>
          <p:nvPr/>
        </p:nvPicPr>
        <p:blipFill>
          <a:blip r:embed="rId3"/>
          <a:stretch>
            <a:fillRect/>
          </a:stretch>
        </p:blipFill>
        <p:spPr>
          <a:xfrm>
            <a:off x="1038860" y="867410"/>
            <a:ext cx="9174480" cy="5606415"/>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panose="02010600030101010101" charset="-122"/>
                <a:ea typeface="等线" panose="02010600030101010101"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2" name="文本框 1"/>
          <p:cNvSpPr txBox="1"/>
          <p:nvPr/>
        </p:nvSpPr>
        <p:spPr>
          <a:xfrm>
            <a:off x="567055" y="765810"/>
            <a:ext cx="10615295" cy="3286760"/>
          </a:xfrm>
          <a:prstGeom prst="rect">
            <a:avLst/>
          </a:prstGeom>
          <a:noFill/>
        </p:spPr>
        <p:txBody>
          <a:bodyPr wrap="square" rtlCol="0">
            <a:noAutofit/>
          </a:bodyPr>
          <a:lstStyle/>
          <a:p>
            <a:pPr indent="0" fontAlgn="auto">
              <a:lnSpc>
                <a:spcPct val="150000"/>
              </a:lnSpc>
            </a:pPr>
            <a:r>
              <a:rPr lang="en-US" altLang="zh-CN" sz="2800">
                <a:solidFill>
                  <a:schemeClr val="tx1"/>
                </a:solidFill>
                <a:latin typeface="黑体" panose="02010609060101010101" charset="-122"/>
                <a:ea typeface="黑体" panose="02010609060101010101" charset="-122"/>
                <a:cs typeface="黑体" panose="02010609060101010101" charset="-122"/>
              </a:rPr>
              <a:t>·</a:t>
            </a:r>
            <a:r>
              <a:rPr lang="zh-CN" altLang="en-US" sz="2800" b="1">
                <a:solidFill>
                  <a:srgbClr val="04C6B6"/>
                </a:solidFill>
                <a:latin typeface="黑体" panose="02010609060101010101" charset="-122"/>
                <a:ea typeface="黑体" panose="02010609060101010101" charset="-122"/>
                <a:cs typeface="黑体" panose="02010609060101010101" charset="-122"/>
              </a:rPr>
              <a:t>关键概念：</a:t>
            </a:r>
            <a:r>
              <a:rPr lang="en-US" altLang="zh-CN" sz="2800">
                <a:solidFill>
                  <a:schemeClr val="tx1"/>
                </a:solidFill>
                <a:latin typeface="黑体" panose="02010609060101010101" charset="-122"/>
                <a:ea typeface="黑体" panose="02010609060101010101" charset="-122"/>
                <a:cs typeface="黑体" panose="02010609060101010101" charset="-122"/>
              </a:rPr>
              <a:t>“</a:t>
            </a:r>
            <a:r>
              <a:rPr lang="zh-CN" altLang="en-US" sz="2800">
                <a:solidFill>
                  <a:schemeClr val="tx1"/>
                </a:solidFill>
                <a:latin typeface="黑体" panose="02010609060101010101" charset="-122"/>
                <a:ea typeface="黑体" panose="02010609060101010101" charset="-122"/>
                <a:cs typeface="黑体" panose="02010609060101010101" charset="-122"/>
              </a:rPr>
              <a:t>空间图</a:t>
            </a:r>
            <a:r>
              <a:rPr lang="en-US" altLang="zh-CN" sz="2800">
                <a:solidFill>
                  <a:schemeClr val="tx1"/>
                </a:solidFill>
                <a:latin typeface="Times New Roman" panose="02020603050405020304" charset="0"/>
                <a:ea typeface="黑体" panose="02010609060101010101" charset="-122"/>
                <a:cs typeface="Times New Roman" panose="02020603050405020304" charset="0"/>
              </a:rPr>
              <a:t>(Spatial graph)</a:t>
            </a:r>
            <a:r>
              <a:rPr lang="en-US" altLang="zh-CN" sz="2800">
                <a:solidFill>
                  <a:schemeClr val="tx1"/>
                </a:solidFill>
                <a:latin typeface="黑体" panose="02010609060101010101" charset="-122"/>
                <a:ea typeface="黑体" panose="02010609060101010101" charset="-122"/>
                <a:cs typeface="黑体" panose="02010609060101010101" charset="-122"/>
              </a:rPr>
              <a:t>”</a:t>
            </a:r>
          </a:p>
          <a:p>
            <a:pPr indent="0" fontAlgn="auto">
              <a:lnSpc>
                <a:spcPct val="150000"/>
              </a:lnSpc>
            </a:pPr>
            <a:r>
              <a:rPr lang="en-US" altLang="zh-CN" sz="2800">
                <a:solidFill>
                  <a:schemeClr val="tx1"/>
                </a:solidFill>
                <a:latin typeface="黑体" panose="02010609060101010101" charset="-122"/>
                <a:ea typeface="黑体" panose="02010609060101010101" charset="-122"/>
                <a:cs typeface="黑体" panose="02010609060101010101" charset="-122"/>
              </a:rPr>
              <a:t>  </a:t>
            </a:r>
            <a:r>
              <a:rPr lang="en-US" altLang="zh-CN" sz="2400" b="1">
                <a:solidFill>
                  <a:srgbClr val="FF0000"/>
                </a:solidFill>
                <a:latin typeface="黑体" panose="02010609060101010101" charset="-122"/>
                <a:ea typeface="黑体" panose="02010609060101010101" charset="-122"/>
                <a:cs typeface="黑体" panose="02010609060101010101" charset="-122"/>
              </a:rPr>
              <a:t>·</a:t>
            </a:r>
            <a:r>
              <a:rPr lang="zh-CN" altLang="en-US" sz="2400" b="1">
                <a:solidFill>
                  <a:srgbClr val="FF0000"/>
                </a:solidFill>
                <a:latin typeface="黑体" panose="02010609060101010101" charset="-122"/>
                <a:ea typeface="黑体" panose="02010609060101010101" charset="-122"/>
                <a:cs typeface="黑体" panose="02010609060101010101" charset="-122"/>
              </a:rPr>
              <a:t>节点</a:t>
            </a:r>
            <a:r>
              <a:rPr lang="zh-CN" altLang="en-US" sz="2400">
                <a:solidFill>
                  <a:srgbClr val="FF0000"/>
                </a:solidFill>
                <a:latin typeface="黑体" panose="02010609060101010101" charset="-122"/>
                <a:ea typeface="黑体" panose="02010609060101010101" charset="-122"/>
                <a:cs typeface="黑体" panose="02010609060101010101" charset="-122"/>
              </a:rPr>
              <a:t>：</a:t>
            </a:r>
            <a:r>
              <a:rPr lang="en-US" altLang="zh-CN" sz="2400">
                <a:solidFill>
                  <a:schemeClr val="tx1"/>
                </a:solidFill>
                <a:latin typeface="黑体" panose="02010609060101010101" charset="-122"/>
                <a:ea typeface="黑体" panose="02010609060101010101" charset="-122"/>
                <a:cs typeface="黑体" panose="02010609060101010101" charset="-122"/>
              </a:rPr>
              <a:t> </a:t>
            </a:r>
            <a:r>
              <a:rPr lang="zh-CN" altLang="en-US" sz="2400">
                <a:solidFill>
                  <a:schemeClr val="tx1"/>
                </a:solidFill>
                <a:latin typeface="黑体" panose="02010609060101010101" charset="-122"/>
                <a:ea typeface="黑体" panose="02010609060101010101" charset="-122"/>
                <a:cs typeface="黑体" panose="02010609060101010101" charset="-122"/>
              </a:rPr>
              <a:t>蛋白质序列中的氨基酸</a:t>
            </a:r>
          </a:p>
          <a:p>
            <a:pPr indent="0" fontAlgn="auto">
              <a:lnSpc>
                <a:spcPct val="150000"/>
              </a:lnSpc>
            </a:pPr>
            <a:r>
              <a:rPr lang="en-US" altLang="zh-CN" sz="2400">
                <a:solidFill>
                  <a:schemeClr val="tx1"/>
                </a:solidFill>
                <a:latin typeface="黑体" panose="02010609060101010101" charset="-122"/>
                <a:ea typeface="黑体" panose="02010609060101010101" charset="-122"/>
                <a:cs typeface="黑体" panose="02010609060101010101" charset="-122"/>
              </a:rPr>
              <a:t>  </a:t>
            </a:r>
            <a:r>
              <a:rPr lang="en-US" altLang="zh-CN" sz="2400" b="1">
                <a:solidFill>
                  <a:srgbClr val="FF0000"/>
                </a:solidFill>
                <a:latin typeface="黑体" panose="02010609060101010101" charset="-122"/>
                <a:ea typeface="黑体" panose="02010609060101010101" charset="-122"/>
                <a:cs typeface="黑体" panose="02010609060101010101" charset="-122"/>
              </a:rPr>
              <a:t>·</a:t>
            </a:r>
            <a:r>
              <a:rPr lang="zh-CN" altLang="en-US" sz="2400" b="1">
                <a:solidFill>
                  <a:srgbClr val="FF0000"/>
                </a:solidFill>
                <a:latin typeface="黑体" panose="02010609060101010101" charset="-122"/>
                <a:ea typeface="黑体" panose="02010609060101010101" charset="-122"/>
                <a:cs typeface="黑体" panose="02010609060101010101" charset="-122"/>
              </a:rPr>
              <a:t>边：</a:t>
            </a:r>
            <a:r>
              <a:rPr lang="en-US" altLang="zh-CN" sz="2400">
                <a:solidFill>
                  <a:schemeClr val="tx1"/>
                </a:solidFill>
                <a:latin typeface="黑体" panose="02010609060101010101" charset="-122"/>
                <a:ea typeface="黑体" panose="02010609060101010101" charset="-122"/>
                <a:cs typeface="黑体" panose="02010609060101010101" charset="-122"/>
              </a:rPr>
              <a:t> </a:t>
            </a:r>
            <a:r>
              <a:rPr lang="zh-CN" altLang="en-US" sz="2400">
                <a:solidFill>
                  <a:schemeClr val="tx1"/>
                </a:solidFill>
                <a:latin typeface="黑体" panose="02010609060101010101" charset="-122"/>
                <a:ea typeface="黑体" panose="02010609060101010101" charset="-122"/>
                <a:cs typeface="黑体" panose="02010609060101010101" charset="-122"/>
              </a:rPr>
              <a:t>氨基酸（残基）之间的接近性</a:t>
            </a:r>
          </a:p>
        </p:txBody>
      </p:sp>
      <p:sp>
        <p:nvSpPr>
          <p:cNvPr id="3" name="文本框 2"/>
          <p:cNvSpPr txBox="1"/>
          <p:nvPr/>
        </p:nvSpPr>
        <p:spPr>
          <a:xfrm>
            <a:off x="350439" y="120418"/>
            <a:ext cx="8342348"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chemeClr val="bg1"/>
                </a:solidFill>
                <a:effectLst/>
                <a:uLnTx/>
                <a:uFillTx/>
                <a:cs typeface="+mn-ea"/>
                <a:sym typeface="+mn-lt"/>
              </a:rPr>
              <a:t>节点级任务示例：</a:t>
            </a:r>
            <a:r>
              <a:rPr kumimoji="0" lang="en-US" altLang="zh-CN" sz="3200" b="1" i="0" u="none" strike="noStrike" kern="1200" cap="none" spc="0" normalizeH="0" baseline="0" noProof="0" dirty="0">
                <a:ln>
                  <a:noFill/>
                </a:ln>
                <a:solidFill>
                  <a:schemeClr val="bg1"/>
                </a:solidFill>
                <a:effectLst/>
                <a:uLnTx/>
                <a:uFillTx/>
                <a:cs typeface="+mn-ea"/>
                <a:sym typeface="+mn-lt"/>
              </a:rPr>
              <a:t>AlphaFold</a:t>
            </a:r>
            <a:r>
              <a:rPr kumimoji="0" lang="zh-CN" altLang="en-US" sz="3200" b="1" i="0" u="none" strike="noStrike" kern="1200" cap="none" spc="0" normalizeH="0" baseline="0" noProof="0" dirty="0">
                <a:ln>
                  <a:noFill/>
                </a:ln>
                <a:solidFill>
                  <a:schemeClr val="bg1"/>
                </a:solidFill>
                <a:effectLst/>
                <a:uLnTx/>
                <a:uFillTx/>
                <a:cs typeface="+mn-ea"/>
                <a:sym typeface="+mn-lt"/>
              </a:rPr>
              <a:t>解决蛋白质折叠</a:t>
            </a:r>
          </a:p>
        </p:txBody>
      </p:sp>
      <p:pic>
        <p:nvPicPr>
          <p:cNvPr id="5" name="图片 4"/>
          <p:cNvPicPr>
            <a:picLocks noChangeAspect="1"/>
          </p:cNvPicPr>
          <p:nvPr/>
        </p:nvPicPr>
        <p:blipFill>
          <a:blip r:embed="rId3"/>
          <a:stretch>
            <a:fillRect/>
          </a:stretch>
        </p:blipFill>
        <p:spPr>
          <a:xfrm>
            <a:off x="1486535" y="2671445"/>
            <a:ext cx="9209405" cy="412242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panose="02010600030101010101" charset="-122"/>
                <a:ea typeface="等线" panose="02010600030101010101"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4" name="文本框 3"/>
          <p:cNvSpPr txBox="1"/>
          <p:nvPr/>
        </p:nvSpPr>
        <p:spPr>
          <a:xfrm>
            <a:off x="350439" y="120418"/>
            <a:ext cx="223651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chemeClr val="bg1"/>
                </a:solidFill>
                <a:effectLst/>
                <a:uLnTx/>
                <a:uFillTx/>
                <a:cs typeface="+mn-ea"/>
                <a:sym typeface="+mn-lt"/>
              </a:rPr>
              <a:t>链接级任务</a:t>
            </a:r>
          </a:p>
        </p:txBody>
      </p:sp>
      <p:sp>
        <p:nvSpPr>
          <p:cNvPr id="2" name="文本框 1"/>
          <p:cNvSpPr txBox="1"/>
          <p:nvPr/>
        </p:nvSpPr>
        <p:spPr>
          <a:xfrm>
            <a:off x="567055" y="852805"/>
            <a:ext cx="10615295" cy="3286760"/>
          </a:xfrm>
          <a:prstGeom prst="rect">
            <a:avLst/>
          </a:prstGeom>
          <a:noFill/>
        </p:spPr>
        <p:txBody>
          <a:bodyPr wrap="square" rtlCol="0">
            <a:noAutofit/>
          </a:bodyPr>
          <a:lstStyle/>
          <a:p>
            <a:pPr indent="0" fontAlgn="auto">
              <a:lnSpc>
                <a:spcPct val="150000"/>
              </a:lnSpc>
            </a:pPr>
            <a:r>
              <a:rPr lang="en-US" altLang="zh-CN" sz="2800" dirty="0">
                <a:solidFill>
                  <a:schemeClr val="tx1"/>
                </a:solidFill>
                <a:latin typeface="黑体" panose="02010609060101010101" charset="-122"/>
                <a:ea typeface="黑体" panose="02010609060101010101" charset="-122"/>
                <a:cs typeface="黑体" panose="02010609060101010101" charset="-122"/>
              </a:rPr>
              <a:t>·</a:t>
            </a:r>
            <a:r>
              <a:rPr lang="zh-CN" altLang="en-US" sz="2800" dirty="0">
                <a:solidFill>
                  <a:schemeClr val="tx1"/>
                </a:solidFill>
                <a:latin typeface="黑体" panose="02010609060101010101" charset="-122"/>
                <a:ea typeface="黑体" panose="02010609060101010101" charset="-122"/>
                <a:cs typeface="黑体" panose="02010609060101010101" charset="-122"/>
              </a:rPr>
              <a:t>链接级预测任务旨在基于现有链接预测</a:t>
            </a:r>
            <a:r>
              <a:rPr lang="zh-CN" altLang="en-US" sz="2800" b="1" dirty="0">
                <a:solidFill>
                  <a:schemeClr val="tx1"/>
                </a:solidFill>
                <a:latin typeface="黑体" panose="02010609060101010101" charset="-122"/>
                <a:ea typeface="黑体" panose="02010609060101010101" charset="-122"/>
                <a:cs typeface="黑体" panose="02010609060101010101" charset="-122"/>
              </a:rPr>
              <a:t>新的</a:t>
            </a:r>
            <a:r>
              <a:rPr lang="en-US" altLang="zh-CN" sz="2800" b="1" dirty="0">
                <a:solidFill>
                  <a:schemeClr val="tx1"/>
                </a:solidFill>
                <a:latin typeface="黑体" panose="02010609060101010101" charset="-122"/>
                <a:ea typeface="黑体" panose="02010609060101010101" charset="-122"/>
                <a:cs typeface="黑体" panose="02010609060101010101" charset="-122"/>
              </a:rPr>
              <a:t>/</a:t>
            </a:r>
            <a:r>
              <a:rPr lang="zh-CN" altLang="en-US" sz="2800" b="1" dirty="0">
                <a:solidFill>
                  <a:schemeClr val="tx1"/>
                </a:solidFill>
                <a:latin typeface="黑体" panose="02010609060101010101" charset="-122"/>
                <a:ea typeface="黑体" panose="02010609060101010101" charset="-122"/>
                <a:cs typeface="黑体" panose="02010609060101010101" charset="-122"/>
              </a:rPr>
              <a:t>缺失</a:t>
            </a:r>
            <a:r>
              <a:rPr lang="en-US" altLang="zh-CN" sz="2800" b="1" dirty="0">
                <a:solidFill>
                  <a:schemeClr val="tx1"/>
                </a:solidFill>
                <a:latin typeface="黑体" panose="02010609060101010101" charset="-122"/>
                <a:ea typeface="黑体" panose="02010609060101010101" charset="-122"/>
                <a:cs typeface="黑体" panose="02010609060101010101" charset="-122"/>
              </a:rPr>
              <a:t>/</a:t>
            </a:r>
            <a:r>
              <a:rPr lang="zh-CN" altLang="en-US" sz="2800" b="1" dirty="0">
                <a:solidFill>
                  <a:schemeClr val="tx1"/>
                </a:solidFill>
                <a:latin typeface="黑体" panose="02010609060101010101" charset="-122"/>
                <a:ea typeface="黑体" panose="02010609060101010101" charset="-122"/>
                <a:cs typeface="黑体" panose="02010609060101010101" charset="-122"/>
              </a:rPr>
              <a:t>未知链接</a:t>
            </a:r>
            <a:r>
              <a:rPr lang="zh-CN" altLang="en-US" sz="2800" dirty="0">
                <a:solidFill>
                  <a:schemeClr val="tx1"/>
                </a:solidFill>
                <a:latin typeface="黑体" panose="02010609060101010101" charset="-122"/>
                <a:ea typeface="黑体" panose="02010609060101010101" charset="-122"/>
                <a:cs typeface="黑体" panose="02010609060101010101" charset="-122"/>
              </a:rPr>
              <a:t>。</a:t>
            </a:r>
          </a:p>
          <a:p>
            <a:pPr indent="0" fontAlgn="auto">
              <a:lnSpc>
                <a:spcPct val="150000"/>
              </a:lnSpc>
            </a:pPr>
            <a:r>
              <a:rPr lang="en-US" altLang="zh-CN" sz="2800" dirty="0">
                <a:solidFill>
                  <a:schemeClr val="tx1"/>
                </a:solidFill>
                <a:latin typeface="黑体" panose="02010609060101010101" charset="-122"/>
                <a:ea typeface="黑体" panose="02010609060101010101" charset="-122"/>
                <a:cs typeface="黑体" panose="02010609060101010101" charset="-122"/>
              </a:rPr>
              <a:t>·</a:t>
            </a:r>
            <a:r>
              <a:rPr lang="zh-CN" altLang="en-US" sz="2800" dirty="0">
                <a:solidFill>
                  <a:schemeClr val="tx1"/>
                </a:solidFill>
                <a:latin typeface="黑体" panose="02010609060101010101" charset="-122"/>
                <a:ea typeface="黑体" panose="02010609060101010101" charset="-122"/>
                <a:cs typeface="黑体" panose="02010609060101010101" charset="-122"/>
              </a:rPr>
              <a:t>在测试时，会对节点对（没有现有链接的）进行排名，并预测前</a:t>
            </a:r>
            <a:r>
              <a:rPr lang="en-US" altLang="zh-CN" sz="2800" dirty="0">
                <a:solidFill>
                  <a:schemeClr val="tx1"/>
                </a:solidFill>
                <a:latin typeface="黑体" panose="02010609060101010101" charset="-122"/>
                <a:ea typeface="黑体" panose="02010609060101010101" charset="-122"/>
                <a:cs typeface="黑体" panose="02010609060101010101" charset="-122"/>
              </a:rPr>
              <a:t> </a:t>
            </a:r>
          </a:p>
          <a:p>
            <a:pPr indent="0" fontAlgn="auto">
              <a:lnSpc>
                <a:spcPct val="150000"/>
              </a:lnSpc>
            </a:pPr>
            <a:r>
              <a:rPr lang="en-US" altLang="zh-CN" sz="2800" dirty="0">
                <a:solidFill>
                  <a:schemeClr val="tx1"/>
                </a:solidFill>
                <a:latin typeface="黑体" panose="02010609060101010101" charset="-122"/>
                <a:ea typeface="黑体" panose="02010609060101010101" charset="-122"/>
                <a:cs typeface="黑体" panose="02010609060101010101" charset="-122"/>
              </a:rPr>
              <a:t>  K</a:t>
            </a:r>
            <a:r>
              <a:rPr lang="zh-CN" altLang="en-US" sz="2800" dirty="0">
                <a:solidFill>
                  <a:schemeClr val="tx1"/>
                </a:solidFill>
                <a:latin typeface="黑体" panose="02010609060101010101" charset="-122"/>
                <a:ea typeface="黑体" panose="02010609060101010101" charset="-122"/>
                <a:cs typeface="黑体" panose="02010609060101010101" charset="-122"/>
              </a:rPr>
              <a:t>个节点对</a:t>
            </a:r>
          </a:p>
          <a:p>
            <a:pPr indent="0" fontAlgn="auto">
              <a:lnSpc>
                <a:spcPct val="150000"/>
              </a:lnSpc>
            </a:pPr>
            <a:r>
              <a:rPr lang="en-US" altLang="zh-CN" sz="2800" dirty="0">
                <a:solidFill>
                  <a:schemeClr val="tx1"/>
                </a:solidFill>
                <a:latin typeface="黑体" panose="02010609060101010101" charset="-122"/>
                <a:ea typeface="黑体" panose="02010609060101010101" charset="-122"/>
                <a:cs typeface="黑体" panose="02010609060101010101" charset="-122"/>
              </a:rPr>
              <a:t>·</a:t>
            </a:r>
            <a:r>
              <a:rPr lang="zh-CN" altLang="en-US" sz="2800" b="1" dirty="0">
                <a:solidFill>
                  <a:srgbClr val="60B5CC"/>
                </a:solidFill>
                <a:latin typeface="黑体" panose="02010609060101010101" charset="-122"/>
                <a:ea typeface="黑体" panose="02010609060101010101" charset="-122"/>
                <a:cs typeface="黑体" panose="02010609060101010101" charset="-122"/>
              </a:rPr>
              <a:t>任务：</a:t>
            </a:r>
            <a:r>
              <a:rPr lang="zh-CN" altLang="en-US" sz="2800" dirty="0">
                <a:solidFill>
                  <a:srgbClr val="60B5CC"/>
                </a:solidFill>
                <a:latin typeface="黑体" panose="02010609060101010101" charset="-122"/>
                <a:ea typeface="黑体" panose="02010609060101010101" charset="-122"/>
                <a:cs typeface="黑体" panose="02010609060101010101" charset="-122"/>
              </a:rPr>
              <a:t>对链接（“</a:t>
            </a:r>
            <a:r>
              <a:rPr lang="zh-CN" altLang="en-US" sz="2800" b="1" dirty="0">
                <a:solidFill>
                  <a:srgbClr val="60B5CC"/>
                </a:solidFill>
                <a:latin typeface="黑体" panose="02010609060101010101" charset="-122"/>
                <a:ea typeface="黑体" panose="02010609060101010101" charset="-122"/>
                <a:cs typeface="黑体" panose="02010609060101010101" charset="-122"/>
              </a:rPr>
              <a:t>节点对”）</a:t>
            </a:r>
            <a:r>
              <a:rPr lang="zh-CN" altLang="en-US" sz="2800" dirty="0">
                <a:solidFill>
                  <a:srgbClr val="60B5CC"/>
                </a:solidFill>
                <a:latin typeface="黑体" panose="02010609060101010101" charset="-122"/>
                <a:ea typeface="黑体" panose="02010609060101010101" charset="-122"/>
                <a:cs typeface="黑体" panose="02010609060101010101" charset="-122"/>
              </a:rPr>
              <a:t>做出预测</a:t>
            </a:r>
          </a:p>
        </p:txBody>
      </p:sp>
      <p:pic>
        <p:nvPicPr>
          <p:cNvPr id="5" name="图片 4"/>
          <p:cNvPicPr>
            <a:picLocks noChangeAspect="1"/>
          </p:cNvPicPr>
          <p:nvPr/>
        </p:nvPicPr>
        <p:blipFill>
          <a:blip r:embed="rId3"/>
          <a:stretch>
            <a:fillRect/>
          </a:stretch>
        </p:blipFill>
        <p:spPr>
          <a:xfrm>
            <a:off x="1580515" y="3622040"/>
            <a:ext cx="8693150" cy="283210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panose="02010600030101010101" charset="-122"/>
                <a:ea typeface="等线" panose="02010600030101010101"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4" name="文本框 3"/>
          <p:cNvSpPr txBox="1"/>
          <p:nvPr/>
        </p:nvSpPr>
        <p:spPr>
          <a:xfrm>
            <a:off x="350439" y="120418"/>
            <a:ext cx="223651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3200" b="1" noProof="0" dirty="0">
                <a:ln>
                  <a:noFill/>
                </a:ln>
                <a:solidFill>
                  <a:schemeClr val="bg1"/>
                </a:solidFill>
                <a:effectLst/>
                <a:uLnTx/>
                <a:uFillTx/>
                <a:cs typeface="+mn-ea"/>
                <a:sym typeface="+mn-lt"/>
              </a:rPr>
              <a:t>链接级任务</a:t>
            </a:r>
            <a:endParaRPr kumimoji="0" lang="zh-CN" altLang="en-US" sz="3200" b="1" i="0" u="none" strike="noStrike" kern="1200" cap="none" spc="0" normalizeH="0" baseline="0" noProof="0" dirty="0">
              <a:ln>
                <a:noFill/>
              </a:ln>
              <a:solidFill>
                <a:schemeClr val="bg1"/>
              </a:solidFill>
              <a:effectLst/>
              <a:uLnTx/>
              <a:uFillTx/>
              <a:cs typeface="+mn-ea"/>
              <a:sym typeface="+mn-lt"/>
            </a:endParaRPr>
          </a:p>
        </p:txBody>
      </p:sp>
      <p:sp>
        <p:nvSpPr>
          <p:cNvPr id="2" name="文本框 1"/>
          <p:cNvSpPr txBox="1"/>
          <p:nvPr/>
        </p:nvSpPr>
        <p:spPr>
          <a:xfrm>
            <a:off x="567055" y="704215"/>
            <a:ext cx="10615295" cy="5894070"/>
          </a:xfrm>
          <a:prstGeom prst="rect">
            <a:avLst/>
          </a:prstGeom>
          <a:noFill/>
        </p:spPr>
        <p:txBody>
          <a:bodyPr wrap="square" rtlCol="0">
            <a:noAutofit/>
          </a:bodyPr>
          <a:lstStyle/>
          <a:p>
            <a:pPr indent="0" fontAlgn="auto">
              <a:lnSpc>
                <a:spcPct val="150000"/>
              </a:lnSpc>
            </a:pPr>
            <a:r>
              <a:rPr lang="zh-CN" altLang="en-US" sz="2800" dirty="0">
                <a:solidFill>
                  <a:srgbClr val="60B5CC"/>
                </a:solidFill>
                <a:latin typeface="黑体" panose="02010609060101010101" charset="-122"/>
                <a:ea typeface="黑体" panose="02010609060101010101" charset="-122"/>
                <a:cs typeface="黑体" panose="02010609060101010101" charset="-122"/>
              </a:rPr>
              <a:t>两种链接预测任务的表述：</a:t>
            </a:r>
          </a:p>
          <a:p>
            <a:pPr indent="0" fontAlgn="auto">
              <a:lnSpc>
                <a:spcPct val="150000"/>
              </a:lnSpc>
            </a:pPr>
            <a:r>
              <a:rPr lang="en-US" altLang="zh-CN" sz="2800" dirty="0">
                <a:solidFill>
                  <a:schemeClr val="tx1"/>
                </a:solidFill>
                <a:latin typeface="黑体" panose="02010609060101010101" charset="-122"/>
                <a:ea typeface="黑体" panose="02010609060101010101" charset="-122"/>
                <a:cs typeface="黑体" panose="02010609060101010101" charset="-122"/>
              </a:rPr>
              <a:t>·</a:t>
            </a:r>
            <a:r>
              <a:rPr lang="en-US" altLang="zh-CN" sz="2800" b="1" dirty="0">
                <a:solidFill>
                  <a:schemeClr val="tx1"/>
                </a:solidFill>
                <a:latin typeface="黑体" panose="02010609060101010101" charset="-122"/>
                <a:ea typeface="黑体" panose="02010609060101010101" charset="-122"/>
                <a:cs typeface="黑体" panose="02010609060101010101" charset="-122"/>
              </a:rPr>
              <a:t>1)</a:t>
            </a:r>
            <a:r>
              <a:rPr lang="zh-CN" altLang="en-US" sz="2800" b="1" dirty="0">
                <a:solidFill>
                  <a:schemeClr val="tx1"/>
                </a:solidFill>
                <a:latin typeface="黑体" panose="02010609060101010101" charset="-122"/>
                <a:ea typeface="黑体" panose="02010609060101010101" charset="-122"/>
                <a:cs typeface="黑体" panose="02010609060101010101" charset="-122"/>
              </a:rPr>
              <a:t>随机缺失的链接：</a:t>
            </a:r>
            <a:endParaRPr lang="zh-CN" altLang="en-US" sz="2800" dirty="0">
              <a:solidFill>
                <a:schemeClr val="tx1"/>
              </a:solidFill>
              <a:latin typeface="黑体" panose="02010609060101010101" charset="-122"/>
              <a:ea typeface="黑体" panose="02010609060101010101" charset="-122"/>
              <a:cs typeface="黑体" panose="02010609060101010101" charset="-122"/>
            </a:endParaRPr>
          </a:p>
          <a:p>
            <a:pPr indent="0" fontAlgn="auto">
              <a:lnSpc>
                <a:spcPct val="150000"/>
              </a:lnSpc>
            </a:pPr>
            <a:r>
              <a:rPr lang="en-US" altLang="zh-CN" sz="2800" dirty="0">
                <a:solidFill>
                  <a:schemeClr val="tx1"/>
                </a:solidFill>
                <a:latin typeface="黑体" panose="02010609060101010101" charset="-122"/>
                <a:ea typeface="黑体" panose="02010609060101010101" charset="-122"/>
                <a:cs typeface="黑体" panose="02010609060101010101" charset="-122"/>
              </a:rPr>
              <a:t>  </a:t>
            </a:r>
            <a:r>
              <a:rPr lang="en-US" altLang="zh-CN" sz="2400" dirty="0">
                <a:solidFill>
                  <a:schemeClr val="tx1"/>
                </a:solidFill>
                <a:latin typeface="黑体" panose="02010609060101010101" charset="-122"/>
                <a:ea typeface="黑体" panose="02010609060101010101" charset="-122"/>
                <a:cs typeface="黑体" panose="02010609060101010101" charset="-122"/>
              </a:rPr>
              <a:t>·</a:t>
            </a:r>
            <a:r>
              <a:rPr lang="zh-CN" altLang="en-US" sz="2400" dirty="0">
                <a:solidFill>
                  <a:schemeClr val="tx1"/>
                </a:solidFill>
                <a:latin typeface="黑体" panose="02010609060101010101" charset="-122"/>
                <a:ea typeface="黑体" panose="02010609060101010101" charset="-122"/>
                <a:cs typeface="黑体" panose="02010609060101010101" charset="-122"/>
              </a:rPr>
              <a:t>移除一组随机链接，然后预测它们。</a:t>
            </a:r>
          </a:p>
          <a:p>
            <a:pPr indent="0" fontAlgn="auto">
              <a:lnSpc>
                <a:spcPct val="150000"/>
              </a:lnSpc>
            </a:pPr>
            <a:r>
              <a:rPr lang="en-US" altLang="zh-CN" sz="2800" dirty="0">
                <a:latin typeface="黑体" panose="02010609060101010101" charset="-122"/>
                <a:ea typeface="黑体" panose="02010609060101010101" charset="-122"/>
                <a:cs typeface="黑体" panose="02010609060101010101" charset="-122"/>
                <a:sym typeface="+mn-ea"/>
              </a:rPr>
              <a:t>·2</a:t>
            </a:r>
            <a:r>
              <a:rPr lang="en-US" altLang="zh-CN" sz="2800" b="1" dirty="0">
                <a:latin typeface="黑体" panose="02010609060101010101" charset="-122"/>
                <a:ea typeface="黑体" panose="02010609060101010101" charset="-122"/>
                <a:cs typeface="黑体" panose="02010609060101010101" charset="-122"/>
                <a:sym typeface="+mn-ea"/>
              </a:rPr>
              <a:t>)</a:t>
            </a:r>
            <a:r>
              <a:rPr lang="zh-CN" altLang="en-US" sz="2800" b="1" dirty="0">
                <a:latin typeface="黑体" panose="02010609060101010101" charset="-122"/>
                <a:ea typeface="黑体" panose="02010609060101010101" charset="-122"/>
                <a:cs typeface="黑体" panose="02010609060101010101" charset="-122"/>
                <a:sym typeface="+mn-ea"/>
              </a:rPr>
              <a:t>时间上的链接：</a:t>
            </a:r>
          </a:p>
          <a:p>
            <a:pPr indent="0" algn="just" fontAlgn="auto">
              <a:lnSpc>
                <a:spcPct val="150000"/>
              </a:lnSpc>
            </a:pPr>
            <a:r>
              <a:rPr lang="zh-CN" altLang="en-US" sz="2800" b="1" dirty="0">
                <a:latin typeface="黑体" panose="02010609060101010101" charset="-122"/>
                <a:ea typeface="黑体" panose="02010609060101010101" charset="-122"/>
                <a:cs typeface="黑体" panose="02010609060101010101" charset="-122"/>
                <a:sym typeface="+mn-ea"/>
              </a:rPr>
              <a:t> </a:t>
            </a:r>
            <a:r>
              <a:rPr lang="en-US" altLang="zh-CN" sz="2800" b="1" dirty="0">
                <a:latin typeface="黑体" panose="02010609060101010101" charset="-122"/>
                <a:ea typeface="黑体" panose="02010609060101010101" charset="-122"/>
                <a:cs typeface="黑体" panose="02010609060101010101" charset="-122"/>
                <a:sym typeface="+mn-ea"/>
              </a:rPr>
              <a:t> </a:t>
            </a:r>
            <a:r>
              <a:rPr lang="en-US" altLang="zh-CN" sz="2400" b="1" dirty="0">
                <a:latin typeface="黑体" panose="02010609060101010101" charset="-122"/>
                <a:ea typeface="黑体" panose="02010609060101010101" charset="-122"/>
                <a:cs typeface="黑体" panose="02010609060101010101" charset="-122"/>
                <a:sym typeface="+mn-ea"/>
              </a:rPr>
              <a:t>·</a:t>
            </a:r>
            <a:r>
              <a:rPr lang="zh-CN" altLang="en-US" sz="2400" dirty="0">
                <a:solidFill>
                  <a:schemeClr val="tx1"/>
                </a:solidFill>
                <a:latin typeface="黑体" panose="02010609060101010101" charset="-122"/>
                <a:ea typeface="黑体" panose="02010609060101010101" charset="-122"/>
                <a:cs typeface="黑体" panose="02010609060101010101" charset="-122"/>
              </a:rPr>
              <a:t>给定由时间</a:t>
            </a:r>
            <a:r>
              <a:rPr lang="en-US" altLang="zh-CN" sz="2400" dirty="0">
                <a:solidFill>
                  <a:schemeClr val="tx1"/>
                </a:solidFill>
                <a:latin typeface="Times New Roman" panose="02020603050405020304" charset="0"/>
                <a:ea typeface="黑体" panose="02010609060101010101" charset="-122"/>
                <a:cs typeface="Times New Roman" panose="02020603050405020304" charset="0"/>
              </a:rPr>
              <a:t>t</a:t>
            </a:r>
            <a:r>
              <a:rPr lang="en-US" altLang="zh-CN" sz="2400" baseline="-25000" dirty="0">
                <a:solidFill>
                  <a:schemeClr val="tx1"/>
                </a:solidFill>
                <a:latin typeface="Times New Roman" panose="02020603050405020304" charset="0"/>
                <a:ea typeface="黑体" panose="02010609060101010101" charset="-122"/>
                <a:cs typeface="Times New Roman" panose="02020603050405020304" charset="0"/>
              </a:rPr>
              <a:t>0</a:t>
            </a:r>
            <a:r>
              <a:rPr lang="en-US" altLang="zh-CN" sz="2400" dirty="0">
                <a:latin typeface="Times New Roman" panose="02020603050405020304" charset="0"/>
                <a:ea typeface="黑体" panose="02010609060101010101" charset="-122"/>
                <a:cs typeface="Times New Roman" panose="02020603050405020304" charset="0"/>
                <a:sym typeface="+mn-ea"/>
              </a:rPr>
              <a:t>'</a:t>
            </a:r>
            <a:r>
              <a:rPr lang="zh-CN" altLang="en-US" sz="2400" dirty="0">
                <a:solidFill>
                  <a:schemeClr val="tx1"/>
                </a:solidFill>
                <a:latin typeface="黑体" panose="02010609060101010101" charset="-122"/>
                <a:ea typeface="黑体" panose="02010609060101010101" charset="-122"/>
                <a:cs typeface="黑体" panose="02010609060101010101" charset="-122"/>
              </a:rPr>
              <a:t>之前的所有边定义的图</a:t>
            </a:r>
            <a:r>
              <a:rPr lang="en-US" altLang="zh-CN" sz="2400" dirty="0">
                <a:solidFill>
                  <a:schemeClr val="tx1"/>
                </a:solidFill>
                <a:latin typeface="Times New Roman" panose="02020603050405020304" charset="0"/>
                <a:ea typeface="黑体" panose="02010609060101010101" charset="-122"/>
                <a:cs typeface="Times New Roman" panose="02020603050405020304" charset="0"/>
              </a:rPr>
              <a:t>G[</a:t>
            </a:r>
            <a:r>
              <a:rPr lang="en-US" altLang="zh-CN" sz="2400" dirty="0">
                <a:latin typeface="Times New Roman" panose="02020603050405020304" charset="0"/>
                <a:ea typeface="黑体" panose="02010609060101010101" charset="-122"/>
                <a:cs typeface="Times New Roman" panose="02020603050405020304" charset="0"/>
                <a:sym typeface="+mn-ea"/>
              </a:rPr>
              <a:t>t</a:t>
            </a:r>
            <a:r>
              <a:rPr lang="en-US" altLang="zh-CN" sz="2400" baseline="-25000" dirty="0">
                <a:latin typeface="Times New Roman" panose="02020603050405020304" charset="0"/>
                <a:ea typeface="黑体" panose="02010609060101010101" charset="-122"/>
                <a:cs typeface="Times New Roman" panose="02020603050405020304" charset="0"/>
                <a:sym typeface="+mn-ea"/>
              </a:rPr>
              <a:t>0</a:t>
            </a:r>
            <a:r>
              <a:rPr lang="en-US" altLang="zh-CN" sz="2400" dirty="0">
                <a:solidFill>
                  <a:schemeClr val="tx1"/>
                </a:solidFill>
                <a:latin typeface="Times New Roman" panose="02020603050405020304" charset="0"/>
                <a:ea typeface="黑体" panose="02010609060101010101" charset="-122"/>
                <a:cs typeface="Times New Roman" panose="02020603050405020304" charset="0"/>
              </a:rPr>
              <a:t>,</a:t>
            </a:r>
            <a:r>
              <a:rPr lang="en-US" altLang="zh-CN" sz="2400" dirty="0">
                <a:latin typeface="Times New Roman" panose="02020603050405020304" charset="0"/>
                <a:ea typeface="黑体" panose="02010609060101010101" charset="-122"/>
                <a:cs typeface="Times New Roman" panose="02020603050405020304" charset="0"/>
                <a:sym typeface="+mn-ea"/>
              </a:rPr>
              <a:t>t</a:t>
            </a:r>
            <a:r>
              <a:rPr lang="en-US" altLang="zh-CN" sz="2400" baseline="-25000" dirty="0">
                <a:latin typeface="Times New Roman" panose="02020603050405020304" charset="0"/>
                <a:ea typeface="黑体" panose="02010609060101010101" charset="-122"/>
                <a:cs typeface="Times New Roman" panose="02020603050405020304" charset="0"/>
                <a:sym typeface="+mn-ea"/>
              </a:rPr>
              <a:t>0</a:t>
            </a:r>
            <a:r>
              <a:rPr lang="en-US" altLang="zh-CN" sz="2400" dirty="0">
                <a:latin typeface="Times New Roman" panose="02020603050405020304" charset="0"/>
                <a:ea typeface="黑体" panose="02010609060101010101" charset="-122"/>
                <a:cs typeface="Times New Roman" panose="02020603050405020304" charset="0"/>
                <a:sym typeface="+mn-ea"/>
              </a:rPr>
              <a:t>'</a:t>
            </a:r>
            <a:r>
              <a:rPr lang="en-US" altLang="zh-CN" sz="2400" dirty="0">
                <a:solidFill>
                  <a:schemeClr val="tx1"/>
                </a:solidFill>
                <a:latin typeface="Times New Roman" panose="02020603050405020304" charset="0"/>
                <a:ea typeface="黑体" panose="02010609060101010101" charset="-122"/>
                <a:cs typeface="Times New Roman" panose="02020603050405020304" charset="0"/>
              </a:rPr>
              <a:t>]</a:t>
            </a:r>
            <a:r>
              <a:rPr lang="zh-CN" altLang="en-US" sz="2400" dirty="0">
                <a:solidFill>
                  <a:schemeClr val="tx1"/>
                </a:solidFill>
                <a:latin typeface="黑体" panose="02010609060101010101" charset="-122"/>
                <a:ea typeface="黑体" panose="02010609060101010101" charset="-122"/>
                <a:cs typeface="黑体" panose="02010609060101010101" charset="-122"/>
              </a:rPr>
              <a:t>，输出一个</a:t>
            </a:r>
            <a:r>
              <a:rPr lang="zh-CN" altLang="en-US" sz="2400" dirty="0">
                <a:latin typeface="黑体" panose="02010609060101010101" charset="-122"/>
                <a:ea typeface="黑体" panose="02010609060101010101" charset="-122"/>
                <a:cs typeface="黑体" panose="02010609060101010101" charset="-122"/>
                <a:sym typeface="+mn-ea"/>
              </a:rPr>
              <a:t>排名</a:t>
            </a:r>
          </a:p>
          <a:p>
            <a:pPr indent="0" algn="just" fontAlgn="auto">
              <a:lnSpc>
                <a:spcPct val="150000"/>
              </a:lnSpc>
            </a:pPr>
            <a:r>
              <a:rPr lang="zh-CN" altLang="en-US" sz="2400" dirty="0">
                <a:latin typeface="黑体" panose="02010609060101010101" charset="-122"/>
                <a:ea typeface="黑体" panose="02010609060101010101" charset="-122"/>
                <a:cs typeface="黑体" panose="02010609060101010101" charset="-122"/>
                <a:sym typeface="+mn-ea"/>
              </a:rPr>
              <a:t> </a:t>
            </a:r>
            <a:r>
              <a:rPr lang="en-US" altLang="zh-CN" sz="2400" dirty="0">
                <a:latin typeface="黑体" panose="02010609060101010101" charset="-122"/>
                <a:ea typeface="黑体" panose="02010609060101010101" charset="-122"/>
                <a:cs typeface="黑体" panose="02010609060101010101" charset="-122"/>
                <a:sym typeface="+mn-ea"/>
              </a:rPr>
              <a:t>  </a:t>
            </a:r>
            <a:r>
              <a:rPr lang="zh-CN" altLang="en-US" sz="2400" dirty="0">
                <a:latin typeface="黑体" panose="02010609060101010101" charset="-122"/>
                <a:ea typeface="黑体" panose="02010609060101010101" charset="-122"/>
                <a:cs typeface="黑体" panose="02010609060101010101" charset="-122"/>
                <a:sym typeface="+mn-ea"/>
              </a:rPr>
              <a:t>列表</a:t>
            </a:r>
            <a:r>
              <a:rPr lang="en-US" altLang="zh-CN" sz="2400" dirty="0">
                <a:latin typeface="Times New Roman" panose="02020603050405020304" charset="0"/>
                <a:ea typeface="黑体" panose="02010609060101010101" charset="-122"/>
                <a:cs typeface="Times New Roman" panose="02020603050405020304" charset="0"/>
                <a:sym typeface="+mn-ea"/>
              </a:rPr>
              <a:t>L</a:t>
            </a:r>
            <a:r>
              <a:rPr lang="zh-CN" altLang="en-US" sz="2400" dirty="0">
                <a:latin typeface="黑体" panose="02010609060101010101" charset="-122"/>
                <a:ea typeface="黑体" panose="02010609060101010101" charset="-122"/>
                <a:cs typeface="黑体" panose="02010609060101010101" charset="-122"/>
                <a:sym typeface="+mn-ea"/>
              </a:rPr>
              <a:t>，其中包含</a:t>
            </a:r>
            <a:r>
              <a:rPr lang="zh-CN" altLang="en-US" sz="2400" dirty="0">
                <a:solidFill>
                  <a:schemeClr val="tx1"/>
                </a:solidFill>
                <a:latin typeface="黑体" panose="02010609060101010101" charset="-122"/>
                <a:ea typeface="黑体" panose="02010609060101010101" charset="-122"/>
                <a:cs typeface="黑体" panose="02010609060101010101" charset="-122"/>
              </a:rPr>
              <a:t>不在</a:t>
            </a:r>
            <a:r>
              <a:rPr lang="en-US" altLang="zh-CN" sz="2400" dirty="0">
                <a:latin typeface="Times New Roman" panose="02020603050405020304" charset="0"/>
                <a:ea typeface="黑体" panose="02010609060101010101" charset="-122"/>
                <a:cs typeface="Times New Roman" panose="02020603050405020304" charset="0"/>
                <a:sym typeface="+mn-ea"/>
              </a:rPr>
              <a:t>G[t</a:t>
            </a:r>
            <a:r>
              <a:rPr lang="en-US" altLang="zh-CN" sz="2400" baseline="-25000" dirty="0">
                <a:latin typeface="Times New Roman" panose="02020603050405020304" charset="0"/>
                <a:ea typeface="黑体" panose="02010609060101010101" charset="-122"/>
                <a:cs typeface="Times New Roman" panose="02020603050405020304" charset="0"/>
                <a:sym typeface="+mn-ea"/>
              </a:rPr>
              <a:t>0</a:t>
            </a:r>
            <a:r>
              <a:rPr lang="en-US" altLang="zh-CN" sz="2400" dirty="0">
                <a:latin typeface="Times New Roman" panose="02020603050405020304" charset="0"/>
                <a:ea typeface="黑体" panose="02010609060101010101" charset="-122"/>
                <a:cs typeface="Times New Roman" panose="02020603050405020304" charset="0"/>
                <a:sym typeface="+mn-ea"/>
              </a:rPr>
              <a:t>,t</a:t>
            </a:r>
            <a:r>
              <a:rPr lang="en-US" altLang="zh-CN" sz="2400" baseline="-25000" dirty="0">
                <a:latin typeface="Times New Roman" panose="02020603050405020304" charset="0"/>
                <a:ea typeface="黑体" panose="02010609060101010101" charset="-122"/>
                <a:cs typeface="Times New Roman" panose="02020603050405020304" charset="0"/>
                <a:sym typeface="+mn-ea"/>
              </a:rPr>
              <a:t>0</a:t>
            </a:r>
            <a:r>
              <a:rPr lang="en-US" altLang="zh-CN" sz="2400" dirty="0">
                <a:latin typeface="Times New Roman" panose="02020603050405020304" charset="0"/>
                <a:ea typeface="黑体" panose="02010609060101010101" charset="-122"/>
                <a:cs typeface="Times New Roman" panose="02020603050405020304" charset="0"/>
                <a:sym typeface="+mn-ea"/>
              </a:rPr>
              <a:t>']</a:t>
            </a:r>
            <a:r>
              <a:rPr lang="zh-CN" altLang="en-US" sz="2400" dirty="0">
                <a:solidFill>
                  <a:schemeClr val="tx1"/>
                </a:solidFill>
                <a:latin typeface="黑体" panose="02010609060101010101" charset="-122"/>
                <a:ea typeface="黑体" panose="02010609060101010101" charset="-122"/>
                <a:cs typeface="黑体" panose="02010609060101010101" charset="-122"/>
              </a:rPr>
              <a:t>中的边，这些边预计会在时间</a:t>
            </a:r>
          </a:p>
          <a:p>
            <a:pPr indent="0" algn="just" fontAlgn="auto">
              <a:lnSpc>
                <a:spcPct val="150000"/>
              </a:lnSpc>
            </a:pPr>
            <a:r>
              <a:rPr lang="zh-CN" altLang="en-US" sz="2400" dirty="0">
                <a:solidFill>
                  <a:schemeClr val="tx1"/>
                </a:solidFill>
                <a:latin typeface="黑体" panose="02010609060101010101" charset="-122"/>
                <a:ea typeface="黑体" panose="02010609060101010101" charset="-122"/>
                <a:cs typeface="黑体" panose="02010609060101010101" charset="-122"/>
              </a:rPr>
              <a:t> </a:t>
            </a:r>
            <a:r>
              <a:rPr lang="en-US" altLang="zh-CN" sz="2400" dirty="0">
                <a:solidFill>
                  <a:schemeClr val="tx1"/>
                </a:solidFill>
                <a:latin typeface="黑体" panose="02010609060101010101" charset="-122"/>
                <a:ea typeface="黑体" panose="02010609060101010101" charset="-122"/>
                <a:cs typeface="黑体" panose="02010609060101010101" charset="-122"/>
              </a:rPr>
              <a:t>  </a:t>
            </a:r>
            <a:r>
              <a:rPr lang="en-US" altLang="zh-CN" sz="2400" dirty="0">
                <a:latin typeface="Times New Roman" panose="02020603050405020304" charset="0"/>
                <a:ea typeface="黑体" panose="02010609060101010101" charset="-122"/>
                <a:cs typeface="Times New Roman" panose="02020603050405020304" charset="0"/>
                <a:sym typeface="+mn-ea"/>
              </a:rPr>
              <a:t>G[t</a:t>
            </a:r>
            <a:r>
              <a:rPr lang="en-US" altLang="zh-CN" sz="2400" baseline="-25000" dirty="0">
                <a:latin typeface="Times New Roman" panose="02020603050405020304" charset="0"/>
                <a:ea typeface="黑体" panose="02010609060101010101" charset="-122"/>
                <a:cs typeface="Times New Roman" panose="02020603050405020304" charset="0"/>
                <a:sym typeface="+mn-ea"/>
              </a:rPr>
              <a:t>1</a:t>
            </a:r>
            <a:r>
              <a:rPr lang="en-US" altLang="zh-CN" sz="2400" dirty="0">
                <a:latin typeface="Times New Roman" panose="02020603050405020304" charset="0"/>
                <a:ea typeface="黑体" panose="02010609060101010101" charset="-122"/>
                <a:cs typeface="Times New Roman" panose="02020603050405020304" charset="0"/>
                <a:sym typeface="+mn-ea"/>
              </a:rPr>
              <a:t>,t</a:t>
            </a:r>
            <a:r>
              <a:rPr lang="en-US" altLang="zh-CN" sz="2400" baseline="-25000" dirty="0">
                <a:latin typeface="Times New Roman" panose="02020603050405020304" charset="0"/>
                <a:ea typeface="黑体" panose="02010609060101010101" charset="-122"/>
                <a:cs typeface="Times New Roman" panose="02020603050405020304" charset="0"/>
                <a:sym typeface="+mn-ea"/>
              </a:rPr>
              <a:t>1</a:t>
            </a:r>
            <a:r>
              <a:rPr lang="en-US" altLang="zh-CN" sz="2400" dirty="0">
                <a:latin typeface="Times New Roman" panose="02020603050405020304" charset="0"/>
                <a:ea typeface="黑体" panose="02010609060101010101" charset="-122"/>
                <a:cs typeface="Times New Roman" panose="02020603050405020304" charset="0"/>
                <a:sym typeface="+mn-ea"/>
              </a:rPr>
              <a:t>']</a:t>
            </a:r>
            <a:r>
              <a:rPr lang="zh-CN" altLang="en-US" sz="2400" dirty="0">
                <a:latin typeface="黑体" panose="02010609060101010101" charset="-122"/>
                <a:ea typeface="黑体" panose="02010609060101010101" charset="-122"/>
                <a:cs typeface="黑体" panose="02010609060101010101" charset="-122"/>
                <a:sym typeface="+mn-ea"/>
              </a:rPr>
              <a:t>出现</a:t>
            </a:r>
            <a:r>
              <a:rPr lang="zh-CN" altLang="en-US" sz="2400" dirty="0">
                <a:solidFill>
                  <a:schemeClr val="tx1"/>
                </a:solidFill>
                <a:latin typeface="黑体" panose="02010609060101010101" charset="-122"/>
                <a:ea typeface="黑体" panose="02010609060101010101" charset="-122"/>
                <a:cs typeface="黑体" panose="02010609060101010101" charset="-122"/>
              </a:rPr>
              <a:t>。</a:t>
            </a:r>
          </a:p>
          <a:p>
            <a:pPr indent="0" algn="just" fontAlgn="auto">
              <a:lnSpc>
                <a:spcPct val="150000"/>
              </a:lnSpc>
            </a:pPr>
            <a:r>
              <a:rPr lang="zh-CN" altLang="en-US" sz="2400" dirty="0">
                <a:solidFill>
                  <a:schemeClr val="tx1"/>
                </a:solidFill>
                <a:latin typeface="黑体" panose="02010609060101010101" charset="-122"/>
                <a:ea typeface="黑体" panose="02010609060101010101" charset="-122"/>
                <a:cs typeface="黑体" panose="02010609060101010101" charset="-122"/>
              </a:rPr>
              <a:t> </a:t>
            </a:r>
            <a:r>
              <a:rPr lang="en-US" altLang="zh-CN" sz="2400" dirty="0">
                <a:solidFill>
                  <a:schemeClr val="tx1"/>
                </a:solidFill>
                <a:latin typeface="黑体" panose="02010609060101010101" charset="-122"/>
                <a:ea typeface="黑体" panose="02010609060101010101" charset="-122"/>
                <a:cs typeface="黑体" panose="02010609060101010101" charset="-122"/>
              </a:rPr>
              <a:t> ·</a:t>
            </a:r>
            <a:r>
              <a:rPr lang="zh-CN" altLang="en-US" sz="2400" dirty="0">
                <a:solidFill>
                  <a:schemeClr val="tx1"/>
                </a:solidFill>
                <a:latin typeface="黑体" panose="02010609060101010101" charset="-122"/>
                <a:ea typeface="黑体" panose="02010609060101010101" charset="-122"/>
                <a:cs typeface="黑体" panose="02010609060101010101" charset="-122"/>
              </a:rPr>
              <a:t>评估：</a:t>
            </a:r>
          </a:p>
          <a:p>
            <a:pPr indent="0" algn="just" fontAlgn="auto">
              <a:lnSpc>
                <a:spcPct val="150000"/>
              </a:lnSpc>
            </a:pPr>
            <a:r>
              <a:rPr lang="en-US" altLang="zh-CN" sz="2400" dirty="0">
                <a:solidFill>
                  <a:schemeClr val="tx1"/>
                </a:solidFill>
                <a:latin typeface="黑体" panose="02010609060101010101" charset="-122"/>
                <a:ea typeface="黑体" panose="02010609060101010101" charset="-122"/>
                <a:cs typeface="黑体" panose="02010609060101010101" charset="-122"/>
              </a:rPr>
              <a:t>    ·         </a:t>
            </a:r>
            <a:r>
              <a:rPr lang="zh-CN" altLang="en-US" sz="2400" dirty="0">
                <a:solidFill>
                  <a:schemeClr val="tx1"/>
                </a:solidFill>
                <a:latin typeface="黑体" panose="02010609060101010101" charset="-122"/>
                <a:ea typeface="黑体" panose="02010609060101010101" charset="-122"/>
                <a:cs typeface="黑体" panose="02010609060101010101" charset="-122"/>
              </a:rPr>
              <a:t>：</a:t>
            </a:r>
            <a:r>
              <a:rPr lang="en-US" altLang="zh-CN" sz="2400" dirty="0">
                <a:solidFill>
                  <a:schemeClr val="tx1"/>
                </a:solidFill>
                <a:latin typeface="黑体" panose="02010609060101010101" charset="-122"/>
                <a:ea typeface="黑体" panose="02010609060101010101" charset="-122"/>
                <a:cs typeface="黑体" panose="02010609060101010101" charset="-122"/>
              </a:rPr>
              <a:t>#</a:t>
            </a:r>
            <a:r>
              <a:rPr lang="zh-CN" altLang="en-US" sz="2400" dirty="0">
                <a:solidFill>
                  <a:schemeClr val="tx1"/>
                </a:solidFill>
                <a:latin typeface="黑体" panose="02010609060101010101" charset="-122"/>
                <a:ea typeface="黑体" panose="02010609060101010101" charset="-122"/>
                <a:cs typeface="黑体" panose="02010609060101010101" charset="-122"/>
              </a:rPr>
              <a:t>在测试期间</a:t>
            </a:r>
            <a:r>
              <a:rPr lang="en-US" altLang="zh-CN" sz="2400" dirty="0">
                <a:latin typeface="Times New Roman" panose="02020603050405020304" charset="0"/>
                <a:ea typeface="黑体" panose="02010609060101010101" charset="-122"/>
                <a:cs typeface="Times New Roman" panose="02020603050405020304" charset="0"/>
                <a:sym typeface="+mn-ea"/>
              </a:rPr>
              <a:t>[t</a:t>
            </a:r>
            <a:r>
              <a:rPr lang="en-US" altLang="zh-CN" sz="2400" baseline="-25000" dirty="0">
                <a:latin typeface="Times New Roman" panose="02020603050405020304" charset="0"/>
                <a:ea typeface="黑体" panose="02010609060101010101" charset="-122"/>
                <a:cs typeface="Times New Roman" panose="02020603050405020304" charset="0"/>
                <a:sym typeface="+mn-ea"/>
              </a:rPr>
              <a:t>1</a:t>
            </a:r>
            <a:r>
              <a:rPr lang="en-US" altLang="zh-CN" sz="2400" dirty="0">
                <a:latin typeface="Times New Roman" panose="02020603050405020304" charset="0"/>
                <a:ea typeface="黑体" panose="02010609060101010101" charset="-122"/>
                <a:cs typeface="Times New Roman" panose="02020603050405020304" charset="0"/>
                <a:sym typeface="+mn-ea"/>
              </a:rPr>
              <a:t>,t</a:t>
            </a:r>
            <a:r>
              <a:rPr lang="en-US" altLang="zh-CN" sz="2400" baseline="-25000" dirty="0">
                <a:latin typeface="Times New Roman" panose="02020603050405020304" charset="0"/>
                <a:ea typeface="黑体" panose="02010609060101010101" charset="-122"/>
                <a:cs typeface="Times New Roman" panose="02020603050405020304" charset="0"/>
                <a:sym typeface="+mn-ea"/>
              </a:rPr>
              <a:t>1</a:t>
            </a:r>
            <a:r>
              <a:rPr lang="en-US" altLang="zh-CN" sz="2400" dirty="0">
                <a:latin typeface="Times New Roman" panose="02020603050405020304" charset="0"/>
                <a:ea typeface="黑体" panose="02010609060101010101" charset="-122"/>
                <a:cs typeface="Times New Roman" panose="02020603050405020304" charset="0"/>
                <a:sym typeface="+mn-ea"/>
              </a:rPr>
              <a:t>']</a:t>
            </a:r>
            <a:r>
              <a:rPr lang="zh-CN" altLang="en-US" sz="2400" dirty="0">
                <a:solidFill>
                  <a:schemeClr val="tx1"/>
                </a:solidFill>
                <a:latin typeface="黑体" panose="02010609060101010101" charset="-122"/>
                <a:ea typeface="黑体" panose="02010609060101010101" charset="-122"/>
                <a:cs typeface="黑体" panose="02010609060101010101" charset="-122"/>
              </a:rPr>
              <a:t>出现的新边的数量</a:t>
            </a:r>
          </a:p>
          <a:p>
            <a:pPr indent="0" algn="just" fontAlgn="auto">
              <a:lnSpc>
                <a:spcPct val="150000"/>
              </a:lnSpc>
            </a:pPr>
            <a:r>
              <a:rPr lang="zh-CN" altLang="en-US" sz="2400" dirty="0">
                <a:solidFill>
                  <a:schemeClr val="tx1"/>
                </a:solidFill>
                <a:latin typeface="黑体" panose="02010609060101010101" charset="-122"/>
                <a:ea typeface="黑体" panose="02010609060101010101" charset="-122"/>
                <a:cs typeface="黑体" panose="02010609060101010101" charset="-122"/>
              </a:rPr>
              <a:t> </a:t>
            </a:r>
            <a:r>
              <a:rPr lang="en-US" altLang="zh-CN" sz="2400" dirty="0">
                <a:solidFill>
                  <a:schemeClr val="tx1"/>
                </a:solidFill>
                <a:latin typeface="黑体" panose="02010609060101010101" charset="-122"/>
                <a:ea typeface="黑体" panose="02010609060101010101" charset="-122"/>
                <a:cs typeface="黑体" panose="02010609060101010101" charset="-122"/>
              </a:rPr>
              <a:t>   ·</a:t>
            </a:r>
            <a:r>
              <a:rPr lang="zh-CN" altLang="en-US" sz="2400" dirty="0">
                <a:solidFill>
                  <a:schemeClr val="tx1"/>
                </a:solidFill>
                <a:latin typeface="黑体" panose="02010609060101010101" charset="-122"/>
                <a:ea typeface="黑体" panose="02010609060101010101" charset="-122"/>
                <a:cs typeface="黑体" panose="02010609060101010101" charset="-122"/>
              </a:rPr>
              <a:t>取</a:t>
            </a:r>
            <a:r>
              <a:rPr lang="en-US" altLang="zh-CN" sz="2400" dirty="0">
                <a:solidFill>
                  <a:schemeClr val="tx1"/>
                </a:solidFill>
                <a:latin typeface="黑体" panose="02010609060101010101" charset="-122"/>
                <a:ea typeface="黑体" panose="02010609060101010101" charset="-122"/>
                <a:cs typeface="黑体" panose="02010609060101010101" charset="-122"/>
              </a:rPr>
              <a:t>L</a:t>
            </a:r>
            <a:r>
              <a:rPr lang="zh-CN" altLang="en-US" sz="2400" dirty="0">
                <a:solidFill>
                  <a:schemeClr val="tx1"/>
                </a:solidFill>
                <a:latin typeface="黑体" panose="02010609060101010101" charset="-122"/>
                <a:ea typeface="黑体" panose="02010609060101010101" charset="-122"/>
                <a:cs typeface="黑体" panose="02010609060101010101" charset="-122"/>
              </a:rPr>
              <a:t>的前</a:t>
            </a:r>
            <a:r>
              <a:rPr lang="en-US" altLang="zh-CN" sz="2400" dirty="0">
                <a:solidFill>
                  <a:schemeClr val="tx1"/>
                </a:solidFill>
                <a:latin typeface="黑体" panose="02010609060101010101" charset="-122"/>
                <a:ea typeface="黑体" panose="02010609060101010101" charset="-122"/>
                <a:cs typeface="黑体" panose="02010609060101010101" charset="-122"/>
              </a:rPr>
              <a:t>n</a:t>
            </a:r>
            <a:r>
              <a:rPr lang="zh-CN" altLang="en-US" sz="2400" dirty="0">
                <a:solidFill>
                  <a:schemeClr val="tx1"/>
                </a:solidFill>
                <a:latin typeface="黑体" panose="02010609060101010101" charset="-122"/>
                <a:ea typeface="黑体" panose="02010609060101010101" charset="-122"/>
                <a:cs typeface="黑体" panose="02010609060101010101" charset="-122"/>
              </a:rPr>
              <a:t>个元素并计算正确边的数量。</a:t>
            </a:r>
          </a:p>
          <a:p>
            <a:pPr indent="0" fontAlgn="auto">
              <a:lnSpc>
                <a:spcPct val="150000"/>
              </a:lnSpc>
            </a:pPr>
            <a:endParaRPr lang="zh-CN" altLang="en-US" sz="2800" dirty="0">
              <a:solidFill>
                <a:schemeClr val="tx1"/>
              </a:solidFill>
              <a:latin typeface="黑体" panose="02010609060101010101" charset="-122"/>
              <a:ea typeface="黑体" panose="02010609060101010101" charset="-122"/>
              <a:cs typeface="黑体" panose="02010609060101010101" charset="-122"/>
            </a:endParaRPr>
          </a:p>
          <a:p>
            <a:pPr indent="0" fontAlgn="auto">
              <a:lnSpc>
                <a:spcPct val="150000"/>
              </a:lnSpc>
            </a:pPr>
            <a:endParaRPr lang="zh-CN" altLang="en-US" sz="2800" dirty="0">
              <a:solidFill>
                <a:schemeClr val="tx1"/>
              </a:solidFill>
              <a:latin typeface="黑体" panose="02010609060101010101" charset="-122"/>
              <a:ea typeface="黑体" panose="02010609060101010101" charset="-122"/>
              <a:cs typeface="黑体" panose="02010609060101010101" charset="-122"/>
            </a:endParaRPr>
          </a:p>
        </p:txBody>
      </p:sp>
      <p:graphicFrame>
        <p:nvGraphicFramePr>
          <p:cNvPr id="5" name="对象 4">
            <a:hlinkClick r:id="" action="ppaction://ole?verb=0"/>
          </p:cNvPr>
          <p:cNvGraphicFramePr>
            <a:graphicFrameLocks noChangeAspect="1"/>
          </p:cNvGraphicFramePr>
          <p:nvPr/>
        </p:nvGraphicFramePr>
        <p:xfrm>
          <a:off x="1588135" y="5636895"/>
          <a:ext cx="1321435" cy="574675"/>
        </p:xfrm>
        <a:graphic>
          <a:graphicData uri="http://schemas.openxmlformats.org/presentationml/2006/ole">
            <mc:AlternateContent xmlns:mc="http://schemas.openxmlformats.org/markup-compatibility/2006">
              <mc:Choice xmlns:v="urn:schemas-microsoft-com:vml" Requires="v">
                <p:oleObj r:id="rId3" imgW="584200" imgH="254000" progId="Equation.KSEE3">
                  <p:embed/>
                </p:oleObj>
              </mc:Choice>
              <mc:Fallback>
                <p:oleObj r:id="rId3" imgW="584200" imgH="254000" progId="Equation.KSEE3">
                  <p:embed/>
                  <p:pic>
                    <p:nvPicPr>
                      <p:cNvPr id="0" name="图片 1024"/>
                      <p:cNvPicPr/>
                      <p:nvPr/>
                    </p:nvPicPr>
                    <p:blipFill>
                      <a:blip r:embed="rId4"/>
                      <a:stretch>
                        <a:fillRect/>
                      </a:stretch>
                    </p:blipFill>
                    <p:spPr>
                      <a:xfrm>
                        <a:off x="1588135" y="5636895"/>
                        <a:ext cx="1321435" cy="574675"/>
                      </a:xfrm>
                      <a:prstGeom prst="rect">
                        <a:avLst/>
                      </a:prstGeom>
                    </p:spPr>
                  </p:pic>
                </p:oleObj>
              </mc:Fallback>
            </mc:AlternateContent>
          </a:graphicData>
        </a:graphic>
      </p:graphicFrame>
      <p:pic>
        <p:nvPicPr>
          <p:cNvPr id="6" name="图片 5"/>
          <p:cNvPicPr>
            <a:picLocks noChangeAspect="1"/>
          </p:cNvPicPr>
          <p:nvPr/>
        </p:nvPicPr>
        <p:blipFill>
          <a:blip r:embed="rId5"/>
          <a:stretch>
            <a:fillRect/>
          </a:stretch>
        </p:blipFill>
        <p:spPr>
          <a:xfrm>
            <a:off x="9438005" y="2282825"/>
            <a:ext cx="2335530" cy="3472815"/>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panose="02010600030101010101" charset="-122"/>
                <a:ea typeface="等线" panose="02010600030101010101"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4" name="文本框 3"/>
          <p:cNvSpPr txBox="1"/>
          <p:nvPr/>
        </p:nvSpPr>
        <p:spPr>
          <a:xfrm>
            <a:off x="350439" y="120418"/>
            <a:ext cx="517641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chemeClr val="bg1"/>
                </a:solidFill>
                <a:effectLst/>
                <a:uLnTx/>
                <a:uFillTx/>
                <a:cs typeface="+mn-ea"/>
                <a:sym typeface="+mn-lt"/>
              </a:rPr>
              <a:t>链接级任务示例</a:t>
            </a:r>
            <a:r>
              <a:rPr lang="en-US" altLang="zh-CN" sz="3200" b="1" dirty="0">
                <a:solidFill>
                  <a:schemeClr val="bg1"/>
                </a:solidFill>
                <a:cs typeface="+mn-ea"/>
                <a:sym typeface="+mn-lt"/>
              </a:rPr>
              <a:t>1</a:t>
            </a:r>
            <a:r>
              <a:rPr kumimoji="0" lang="en-US" altLang="zh-CN" sz="3200" b="1" i="0" u="none" strike="noStrike" kern="1200" cap="none" spc="0" normalizeH="0" baseline="0" noProof="0" dirty="0">
                <a:ln>
                  <a:noFill/>
                </a:ln>
                <a:solidFill>
                  <a:schemeClr val="bg1"/>
                </a:solidFill>
                <a:effectLst/>
                <a:uLnTx/>
                <a:uFillTx/>
                <a:cs typeface="+mn-ea"/>
                <a:sym typeface="+mn-lt"/>
              </a:rPr>
              <a:t>: </a:t>
            </a:r>
            <a:r>
              <a:rPr kumimoji="0" lang="zh-CN" altLang="en-US" sz="3200" b="1" i="0" u="none" strike="noStrike" kern="1200" cap="none" spc="0" normalizeH="0" baseline="0" noProof="0" dirty="0">
                <a:ln>
                  <a:noFill/>
                </a:ln>
                <a:solidFill>
                  <a:schemeClr val="bg1"/>
                </a:solidFill>
                <a:effectLst/>
                <a:uLnTx/>
                <a:uFillTx/>
                <a:cs typeface="+mn-ea"/>
                <a:sym typeface="+mn-lt"/>
              </a:rPr>
              <a:t>推荐系统</a:t>
            </a:r>
          </a:p>
        </p:txBody>
      </p:sp>
      <p:sp>
        <p:nvSpPr>
          <p:cNvPr id="3" name="文本框 2"/>
          <p:cNvSpPr txBox="1"/>
          <p:nvPr/>
        </p:nvSpPr>
        <p:spPr>
          <a:xfrm>
            <a:off x="567055" y="704215"/>
            <a:ext cx="10615295" cy="5894070"/>
          </a:xfrm>
          <a:prstGeom prst="rect">
            <a:avLst/>
          </a:prstGeom>
          <a:noFill/>
        </p:spPr>
        <p:txBody>
          <a:bodyPr wrap="square" rtlCol="0">
            <a:noAutofit/>
          </a:bodyPr>
          <a:lstStyle/>
          <a:p>
            <a:pPr indent="0" fontAlgn="auto">
              <a:lnSpc>
                <a:spcPct val="150000"/>
              </a:lnSpc>
            </a:pPr>
            <a:r>
              <a:rPr lang="en-US" altLang="zh-CN" sz="2800">
                <a:solidFill>
                  <a:srgbClr val="FF0000"/>
                </a:solidFill>
                <a:latin typeface="黑体" panose="02010609060101010101" charset="-122"/>
                <a:ea typeface="黑体" panose="02010609060101010101" charset="-122"/>
                <a:cs typeface="黑体" panose="02010609060101010101" charset="-122"/>
              </a:rPr>
              <a:t>·</a:t>
            </a:r>
            <a:r>
              <a:rPr lang="zh-CN" altLang="en-US" sz="2800">
                <a:solidFill>
                  <a:srgbClr val="FF0000"/>
                </a:solidFill>
                <a:latin typeface="黑体" panose="02010609060101010101" charset="-122"/>
                <a:ea typeface="黑体" panose="02010609060101010101" charset="-122"/>
                <a:cs typeface="黑体" panose="02010609060101010101" charset="-122"/>
              </a:rPr>
              <a:t>用户与物品的交互：</a:t>
            </a:r>
            <a:endParaRPr lang="zh-CN" altLang="en-US" sz="2800">
              <a:solidFill>
                <a:schemeClr val="tx1"/>
              </a:solidFill>
              <a:latin typeface="黑体" panose="02010609060101010101" charset="-122"/>
              <a:ea typeface="黑体" panose="02010609060101010101" charset="-122"/>
              <a:cs typeface="黑体" panose="02010609060101010101" charset="-122"/>
            </a:endParaRPr>
          </a:p>
          <a:p>
            <a:pPr indent="0" fontAlgn="auto">
              <a:lnSpc>
                <a:spcPct val="150000"/>
              </a:lnSpc>
            </a:pPr>
            <a:r>
              <a:rPr lang="en-US" altLang="zh-CN" sz="2800">
                <a:solidFill>
                  <a:schemeClr val="tx1"/>
                </a:solidFill>
                <a:latin typeface="黑体" panose="02010609060101010101" charset="-122"/>
                <a:ea typeface="黑体" panose="02010609060101010101" charset="-122"/>
                <a:cs typeface="黑体" panose="02010609060101010101" charset="-122"/>
              </a:rPr>
              <a:t>  </a:t>
            </a:r>
            <a:r>
              <a:rPr lang="en-US" altLang="zh-CN" sz="2400">
                <a:solidFill>
                  <a:schemeClr val="tx1"/>
                </a:solidFill>
                <a:latin typeface="黑体" panose="02010609060101010101" charset="-122"/>
                <a:ea typeface="黑体" panose="02010609060101010101" charset="-122"/>
                <a:cs typeface="黑体" panose="02010609060101010101" charset="-122"/>
              </a:rPr>
              <a:t>·</a:t>
            </a:r>
            <a:r>
              <a:rPr lang="zh-CN" altLang="en-US" sz="2400">
                <a:solidFill>
                  <a:schemeClr val="tx1"/>
                </a:solidFill>
                <a:latin typeface="黑体" panose="02010609060101010101" charset="-122"/>
                <a:ea typeface="黑体" panose="02010609060101010101" charset="-122"/>
                <a:cs typeface="黑体" panose="02010609060101010101" charset="-122"/>
              </a:rPr>
              <a:t>观看电影、购买商品、听音乐。</a:t>
            </a:r>
          </a:p>
          <a:p>
            <a:pPr indent="0" fontAlgn="auto">
              <a:lnSpc>
                <a:spcPct val="150000"/>
              </a:lnSpc>
            </a:pPr>
            <a:r>
              <a:rPr lang="zh-CN" altLang="en-US" sz="2400">
                <a:solidFill>
                  <a:schemeClr val="tx1"/>
                </a:solidFill>
                <a:latin typeface="黑体" panose="02010609060101010101" charset="-122"/>
                <a:ea typeface="黑体" panose="02010609060101010101" charset="-122"/>
                <a:cs typeface="黑体" panose="02010609060101010101" charset="-122"/>
              </a:rPr>
              <a:t> </a:t>
            </a:r>
            <a:r>
              <a:rPr lang="en-US" altLang="zh-CN" sz="2400">
                <a:solidFill>
                  <a:schemeClr val="tx1"/>
                </a:solidFill>
                <a:latin typeface="黑体" panose="02010609060101010101" charset="-122"/>
                <a:ea typeface="黑体" panose="02010609060101010101" charset="-122"/>
                <a:cs typeface="黑体" panose="02010609060101010101" charset="-122"/>
              </a:rPr>
              <a:t> ·</a:t>
            </a:r>
            <a:r>
              <a:rPr lang="zh-CN" altLang="en-US" sz="2400">
                <a:solidFill>
                  <a:srgbClr val="FF0000"/>
                </a:solidFill>
                <a:latin typeface="黑体" panose="02010609060101010101" charset="-122"/>
                <a:ea typeface="黑体" panose="02010609060101010101" charset="-122"/>
                <a:cs typeface="黑体" panose="02010609060101010101" charset="-122"/>
              </a:rPr>
              <a:t>节点：</a:t>
            </a:r>
            <a:r>
              <a:rPr lang="zh-CN" altLang="en-US" sz="2400">
                <a:solidFill>
                  <a:schemeClr val="tx1"/>
                </a:solidFill>
                <a:latin typeface="黑体" panose="02010609060101010101" charset="-122"/>
                <a:ea typeface="黑体" panose="02010609060101010101" charset="-122"/>
                <a:cs typeface="黑体" panose="02010609060101010101" charset="-122"/>
              </a:rPr>
              <a:t>用户和物品</a:t>
            </a:r>
          </a:p>
          <a:p>
            <a:pPr indent="0" fontAlgn="auto">
              <a:lnSpc>
                <a:spcPct val="150000"/>
              </a:lnSpc>
            </a:pPr>
            <a:r>
              <a:rPr lang="zh-CN" altLang="en-US" sz="2400">
                <a:solidFill>
                  <a:schemeClr val="tx1"/>
                </a:solidFill>
                <a:latin typeface="黑体" panose="02010609060101010101" charset="-122"/>
                <a:ea typeface="黑体" panose="02010609060101010101" charset="-122"/>
                <a:cs typeface="黑体" panose="02010609060101010101" charset="-122"/>
              </a:rPr>
              <a:t> </a:t>
            </a:r>
            <a:r>
              <a:rPr lang="en-US" altLang="zh-CN" sz="2400">
                <a:solidFill>
                  <a:schemeClr val="tx1"/>
                </a:solidFill>
                <a:latin typeface="黑体" panose="02010609060101010101" charset="-122"/>
                <a:ea typeface="黑体" panose="02010609060101010101" charset="-122"/>
                <a:cs typeface="黑体" panose="02010609060101010101" charset="-122"/>
              </a:rPr>
              <a:t> ·</a:t>
            </a:r>
            <a:r>
              <a:rPr lang="zh-CN" altLang="en-US" sz="2400">
                <a:solidFill>
                  <a:srgbClr val="FF0000"/>
                </a:solidFill>
                <a:latin typeface="黑体" panose="02010609060101010101" charset="-122"/>
                <a:ea typeface="黑体" panose="02010609060101010101" charset="-122"/>
                <a:cs typeface="黑体" panose="02010609060101010101" charset="-122"/>
              </a:rPr>
              <a:t>边：</a:t>
            </a:r>
            <a:r>
              <a:rPr lang="zh-CN" altLang="en-US" sz="2400">
                <a:solidFill>
                  <a:schemeClr val="tx1"/>
                </a:solidFill>
                <a:latin typeface="黑体" panose="02010609060101010101" charset="-122"/>
                <a:ea typeface="黑体" panose="02010609060101010101" charset="-122"/>
                <a:cs typeface="黑体" panose="02010609060101010101" charset="-122"/>
              </a:rPr>
              <a:t>用户</a:t>
            </a:r>
            <a:r>
              <a:rPr lang="en-US" altLang="zh-CN" sz="2400">
                <a:solidFill>
                  <a:schemeClr val="tx1"/>
                </a:solidFill>
                <a:latin typeface="黑体" panose="02010609060101010101" charset="-122"/>
                <a:ea typeface="黑体" panose="02010609060101010101" charset="-122"/>
                <a:cs typeface="黑体" panose="02010609060101010101" charset="-122"/>
              </a:rPr>
              <a:t>-</a:t>
            </a:r>
            <a:r>
              <a:rPr lang="zh-CN" altLang="en-US" sz="2400">
                <a:solidFill>
                  <a:schemeClr val="tx1"/>
                </a:solidFill>
                <a:latin typeface="黑体" panose="02010609060101010101" charset="-122"/>
                <a:ea typeface="黑体" panose="02010609060101010101" charset="-122"/>
                <a:cs typeface="黑体" panose="02010609060101010101" charset="-122"/>
              </a:rPr>
              <a:t>物品的交互</a:t>
            </a:r>
          </a:p>
          <a:p>
            <a:pPr indent="0" fontAlgn="auto">
              <a:lnSpc>
                <a:spcPct val="150000"/>
              </a:lnSpc>
            </a:pPr>
            <a:r>
              <a:rPr lang="en-US" altLang="zh-CN" sz="2800">
                <a:solidFill>
                  <a:schemeClr val="tx1"/>
                </a:solidFill>
                <a:latin typeface="黑体" panose="02010609060101010101" charset="-122"/>
                <a:ea typeface="黑体" panose="02010609060101010101" charset="-122"/>
                <a:cs typeface="黑体" panose="02010609060101010101" charset="-122"/>
              </a:rPr>
              <a:t>·</a:t>
            </a:r>
            <a:r>
              <a:rPr lang="zh-CN" altLang="en-US" sz="2800" b="1">
                <a:solidFill>
                  <a:srgbClr val="FF0000"/>
                </a:solidFill>
                <a:latin typeface="黑体" panose="02010609060101010101" charset="-122"/>
                <a:ea typeface="黑体" panose="02010609060101010101" charset="-122"/>
                <a:cs typeface="黑体" panose="02010609060101010101" charset="-122"/>
              </a:rPr>
              <a:t>目标：</a:t>
            </a:r>
            <a:r>
              <a:rPr lang="zh-CN" altLang="en-US" sz="2800">
                <a:solidFill>
                  <a:srgbClr val="FF0000"/>
                </a:solidFill>
                <a:latin typeface="黑体" panose="02010609060101010101" charset="-122"/>
                <a:ea typeface="黑体" panose="02010609060101010101" charset="-122"/>
                <a:cs typeface="黑体" panose="02010609060101010101" charset="-122"/>
              </a:rPr>
              <a:t>推荐用户可能喜欢的物品</a:t>
            </a:r>
            <a:endParaRPr lang="zh-CN" altLang="en-US" sz="2800">
              <a:solidFill>
                <a:schemeClr val="tx1"/>
              </a:solidFill>
              <a:latin typeface="黑体" panose="02010609060101010101" charset="-122"/>
              <a:ea typeface="黑体" panose="02010609060101010101" charset="-122"/>
              <a:cs typeface="黑体" panose="02010609060101010101" charset="-122"/>
            </a:endParaRPr>
          </a:p>
          <a:p>
            <a:pPr indent="0" fontAlgn="auto">
              <a:lnSpc>
                <a:spcPct val="150000"/>
              </a:lnSpc>
            </a:pPr>
            <a:endParaRPr lang="zh-CN" altLang="en-US" sz="2800">
              <a:solidFill>
                <a:schemeClr val="tx1"/>
              </a:solidFill>
              <a:latin typeface="黑体" panose="02010609060101010101" charset="-122"/>
              <a:ea typeface="黑体" panose="02010609060101010101" charset="-122"/>
              <a:cs typeface="黑体" panose="02010609060101010101" charset="-122"/>
            </a:endParaRPr>
          </a:p>
        </p:txBody>
      </p:sp>
      <p:pic>
        <p:nvPicPr>
          <p:cNvPr id="5" name="图片 4"/>
          <p:cNvPicPr>
            <a:picLocks noChangeAspect="1"/>
          </p:cNvPicPr>
          <p:nvPr/>
        </p:nvPicPr>
        <p:blipFill>
          <a:blip r:embed="rId3"/>
          <a:stretch>
            <a:fillRect/>
          </a:stretch>
        </p:blipFill>
        <p:spPr>
          <a:xfrm>
            <a:off x="1744345" y="3804285"/>
            <a:ext cx="8463915" cy="279400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panose="02010600030101010101" charset="-122"/>
                <a:ea typeface="等线" panose="02010600030101010101"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4" name="文本框 3"/>
          <p:cNvSpPr txBox="1"/>
          <p:nvPr/>
        </p:nvSpPr>
        <p:spPr>
          <a:xfrm>
            <a:off x="350439" y="120418"/>
            <a:ext cx="533671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chemeClr val="bg1"/>
                </a:solidFill>
                <a:effectLst/>
                <a:uLnTx/>
                <a:uFillTx/>
                <a:cs typeface="+mn-ea"/>
                <a:sym typeface="+mn-lt"/>
              </a:rPr>
              <a:t>链接级任务</a:t>
            </a:r>
            <a:r>
              <a:rPr kumimoji="0" lang="en-US" altLang="zh-CN" sz="3200" b="1" i="0" u="none" strike="noStrike" kern="1200" cap="none" spc="0" normalizeH="0" baseline="0" noProof="0" dirty="0">
                <a:ln>
                  <a:noFill/>
                </a:ln>
                <a:solidFill>
                  <a:schemeClr val="bg1"/>
                </a:solidFill>
                <a:effectLst/>
                <a:uLnTx/>
                <a:uFillTx/>
                <a:cs typeface="+mn-ea"/>
                <a:sym typeface="+mn-lt"/>
              </a:rPr>
              <a:t>1</a:t>
            </a:r>
            <a:r>
              <a:rPr kumimoji="0" lang="zh-CN" altLang="en-US" sz="3200" b="1" i="0" u="none" strike="noStrike" kern="1200" cap="none" spc="0" normalizeH="0" baseline="0" noProof="0" dirty="0">
                <a:ln>
                  <a:noFill/>
                </a:ln>
                <a:solidFill>
                  <a:schemeClr val="bg1"/>
                </a:solidFill>
                <a:effectLst/>
                <a:uLnTx/>
                <a:uFillTx/>
                <a:cs typeface="+mn-ea"/>
                <a:sym typeface="+mn-lt"/>
              </a:rPr>
              <a:t>：基于图的推荐</a:t>
            </a:r>
            <a:endParaRPr kumimoji="0" lang="en-US" altLang="zh-CN" sz="3200" b="1" i="0" u="none" strike="noStrike" kern="1200" cap="none" spc="0" normalizeH="0" baseline="0" noProof="0" dirty="0">
              <a:ln>
                <a:noFill/>
              </a:ln>
              <a:solidFill>
                <a:schemeClr val="bg1"/>
              </a:solidFill>
              <a:effectLst/>
              <a:uLnTx/>
              <a:uFillTx/>
              <a:cs typeface="+mn-ea"/>
              <a:sym typeface="+mn-lt"/>
            </a:endParaRPr>
          </a:p>
        </p:txBody>
      </p:sp>
      <p:sp>
        <p:nvSpPr>
          <p:cNvPr id="3" name="文本框 2"/>
          <p:cNvSpPr txBox="1"/>
          <p:nvPr/>
        </p:nvSpPr>
        <p:spPr>
          <a:xfrm>
            <a:off x="198120" y="6602730"/>
            <a:ext cx="11437620" cy="306705"/>
          </a:xfrm>
          <a:prstGeom prst="rect">
            <a:avLst/>
          </a:prstGeom>
          <a:noFill/>
        </p:spPr>
        <p:txBody>
          <a:bodyPr wrap="square" rtlCol="0">
            <a:spAutoFit/>
          </a:bodyPr>
          <a:lstStyle/>
          <a:p>
            <a:r>
              <a:rPr lang="en-US" altLang="zh-CN" sz="1400" dirty="0"/>
              <a:t>Xiang</a:t>
            </a:r>
            <a:r>
              <a:rPr lang="zh-CN" altLang="en-US" sz="1400" dirty="0"/>
              <a:t> </a:t>
            </a:r>
            <a:r>
              <a:rPr lang="en-US" altLang="zh-CN" sz="1400" dirty="0"/>
              <a:t>Wang et al., Neural Graph Collaborative Filtering, SIGIR 2019</a:t>
            </a:r>
          </a:p>
        </p:txBody>
      </p:sp>
      <p:sp>
        <p:nvSpPr>
          <p:cNvPr id="5" name="文本框 4"/>
          <p:cNvSpPr txBox="1"/>
          <p:nvPr/>
        </p:nvSpPr>
        <p:spPr>
          <a:xfrm>
            <a:off x="567055" y="704215"/>
            <a:ext cx="10615295" cy="5894070"/>
          </a:xfrm>
          <a:prstGeom prst="rect">
            <a:avLst/>
          </a:prstGeom>
          <a:noFill/>
        </p:spPr>
        <p:txBody>
          <a:bodyPr wrap="square" rtlCol="0">
            <a:noAutofit/>
          </a:bodyPr>
          <a:lstStyle/>
          <a:p>
            <a:pPr indent="0" fontAlgn="auto">
              <a:lnSpc>
                <a:spcPct val="150000"/>
              </a:lnSpc>
            </a:pPr>
            <a:r>
              <a:rPr lang="zh-CN" altLang="en-US" sz="2800" b="1">
                <a:solidFill>
                  <a:srgbClr val="FF0000"/>
                </a:solidFill>
                <a:latin typeface="黑体" panose="02010609060101010101" charset="-122"/>
                <a:ea typeface="黑体" panose="02010609060101010101" charset="-122"/>
                <a:cs typeface="黑体" panose="02010609060101010101" charset="-122"/>
              </a:rPr>
              <a:t>任务：</a:t>
            </a:r>
            <a:r>
              <a:rPr lang="zh-CN" altLang="en-US" sz="2800">
                <a:solidFill>
                  <a:schemeClr val="tx1"/>
                </a:solidFill>
                <a:latin typeface="黑体" panose="02010609060101010101" charset="-122"/>
                <a:ea typeface="黑体" panose="02010609060101010101" charset="-122"/>
                <a:cs typeface="黑体" panose="02010609060101010101" charset="-122"/>
              </a:rPr>
              <a:t>向用户推荐相关的内容</a:t>
            </a:r>
          </a:p>
          <a:p>
            <a:pPr indent="0" fontAlgn="auto">
              <a:lnSpc>
                <a:spcPct val="150000"/>
              </a:lnSpc>
            </a:pPr>
            <a:endParaRPr lang="zh-CN" altLang="en-US" sz="2800">
              <a:solidFill>
                <a:schemeClr val="tx1"/>
              </a:solidFill>
              <a:latin typeface="黑体" panose="02010609060101010101" charset="-122"/>
              <a:ea typeface="黑体" panose="02010609060101010101" charset="-122"/>
              <a:cs typeface="黑体" panose="02010609060101010101" charset="-122"/>
            </a:endParaRPr>
          </a:p>
          <a:p>
            <a:pPr indent="0" fontAlgn="auto">
              <a:lnSpc>
                <a:spcPct val="150000"/>
              </a:lnSpc>
            </a:pPr>
            <a:endParaRPr lang="zh-CN" altLang="en-US" sz="2800">
              <a:solidFill>
                <a:schemeClr val="tx1"/>
              </a:solidFill>
              <a:latin typeface="黑体" panose="02010609060101010101" charset="-122"/>
              <a:ea typeface="黑体" panose="02010609060101010101" charset="-122"/>
              <a:cs typeface="黑体" panose="02010609060101010101" charset="-122"/>
            </a:endParaRPr>
          </a:p>
          <a:p>
            <a:pPr indent="0" fontAlgn="auto">
              <a:lnSpc>
                <a:spcPct val="150000"/>
              </a:lnSpc>
            </a:pPr>
            <a:endParaRPr lang="zh-CN" altLang="en-US" sz="2800">
              <a:solidFill>
                <a:schemeClr val="tx1"/>
              </a:solidFill>
              <a:latin typeface="黑体" panose="02010609060101010101" charset="-122"/>
              <a:ea typeface="黑体" panose="02010609060101010101" charset="-122"/>
              <a:cs typeface="黑体" panose="02010609060101010101" charset="-122"/>
            </a:endParaRPr>
          </a:p>
          <a:p>
            <a:pPr indent="0" fontAlgn="auto">
              <a:lnSpc>
                <a:spcPct val="150000"/>
              </a:lnSpc>
            </a:pPr>
            <a:endParaRPr lang="zh-CN" altLang="en-US" sz="2800">
              <a:solidFill>
                <a:schemeClr val="tx1"/>
              </a:solidFill>
              <a:latin typeface="黑体" panose="02010609060101010101" charset="-122"/>
              <a:ea typeface="黑体" panose="02010609060101010101" charset="-122"/>
              <a:cs typeface="黑体" panose="02010609060101010101" charset="-122"/>
            </a:endParaRPr>
          </a:p>
          <a:p>
            <a:pPr indent="0" fontAlgn="auto">
              <a:lnSpc>
                <a:spcPct val="150000"/>
              </a:lnSpc>
            </a:pPr>
            <a:r>
              <a:rPr lang="zh-CN" altLang="en-US" sz="2800">
                <a:solidFill>
                  <a:schemeClr val="tx1"/>
                </a:solidFill>
                <a:latin typeface="黑体" panose="02010609060101010101" charset="-122"/>
                <a:ea typeface="黑体" panose="02010609060101010101" charset="-122"/>
                <a:cs typeface="黑体" panose="02010609060101010101" charset="-122"/>
              </a:rPr>
              <a:t>预测图中两个节点是否相关</a:t>
            </a:r>
          </a:p>
          <a:p>
            <a:pPr indent="0" fontAlgn="auto">
              <a:lnSpc>
                <a:spcPct val="150000"/>
              </a:lnSpc>
            </a:pPr>
            <a:endParaRPr lang="zh-CN" altLang="en-US" sz="2800">
              <a:solidFill>
                <a:schemeClr val="tx1"/>
              </a:solidFill>
              <a:latin typeface="黑体" panose="02010609060101010101" charset="-122"/>
              <a:ea typeface="黑体" panose="02010609060101010101" charset="-122"/>
              <a:cs typeface="黑体" panose="02010609060101010101" charset="-122"/>
            </a:endParaRPr>
          </a:p>
        </p:txBody>
      </p:sp>
      <p:pic>
        <p:nvPicPr>
          <p:cNvPr id="6" name="图片 5"/>
          <p:cNvPicPr>
            <a:picLocks noChangeAspect="1"/>
          </p:cNvPicPr>
          <p:nvPr/>
        </p:nvPicPr>
        <p:blipFill>
          <a:blip r:embed="rId3"/>
          <a:stretch>
            <a:fillRect/>
          </a:stretch>
        </p:blipFill>
        <p:spPr>
          <a:xfrm>
            <a:off x="1483360" y="1412875"/>
            <a:ext cx="4065905" cy="2192020"/>
          </a:xfrm>
          <a:prstGeom prst="rect">
            <a:avLst/>
          </a:prstGeom>
        </p:spPr>
      </p:pic>
      <p:sp>
        <p:nvSpPr>
          <p:cNvPr id="7" name="文本框 6"/>
          <p:cNvSpPr txBox="1"/>
          <p:nvPr/>
        </p:nvSpPr>
        <p:spPr>
          <a:xfrm>
            <a:off x="6666865" y="1920240"/>
            <a:ext cx="4394200" cy="829945"/>
          </a:xfrm>
          <a:prstGeom prst="rect">
            <a:avLst/>
          </a:prstGeom>
          <a:noFill/>
        </p:spPr>
        <p:txBody>
          <a:bodyPr wrap="square" rtlCol="0">
            <a:spAutoFit/>
          </a:bodyPr>
          <a:lstStyle/>
          <a:p>
            <a:r>
              <a:rPr lang="zh-CN" altLang="en-US" sz="2400" dirty="0">
                <a:solidFill>
                  <a:schemeClr val="accent4">
                    <a:lumMod val="75000"/>
                  </a:schemeClr>
                </a:solidFill>
              </a:rPr>
              <a:t>任务</a:t>
            </a:r>
            <a:r>
              <a:rPr lang="zh-CN" altLang="en-US" sz="2400" dirty="0"/>
              <a:t>：学习节点嵌入</a:t>
            </a:r>
            <a:r>
              <a:rPr lang="en-US" altLang="zh-CN" sz="2400" dirty="0">
                <a:latin typeface="Times New Roman" panose="02020603050405020304" charset="0"/>
                <a:cs typeface="Times New Roman" panose="02020603050405020304" charset="0"/>
              </a:rPr>
              <a:t>z</a:t>
            </a:r>
            <a:r>
              <a:rPr lang="en-US" altLang="zh-CN" sz="2400" baseline="-25000" dirty="0">
                <a:latin typeface="Times New Roman" panose="02020603050405020304" charset="0"/>
                <a:cs typeface="Times New Roman" panose="02020603050405020304" charset="0"/>
              </a:rPr>
              <a:t>i</a:t>
            </a:r>
            <a:r>
              <a:rPr lang="zh-CN" altLang="en-US" sz="2400" dirty="0"/>
              <a:t>，使得：</a:t>
            </a:r>
          </a:p>
          <a:p>
            <a:r>
              <a:rPr lang="en-US" altLang="zh-CN" sz="2400" dirty="0">
                <a:latin typeface="Times New Roman" panose="02020603050405020304" charset="0"/>
                <a:cs typeface="Times New Roman" panose="02020603050405020304" charset="0"/>
              </a:rPr>
              <a:t>d(z</a:t>
            </a:r>
            <a:r>
              <a:rPr lang="en-US" altLang="zh-CN" sz="2400" baseline="-25000" dirty="0">
                <a:latin typeface="Times New Roman" panose="02020603050405020304" charset="0"/>
                <a:cs typeface="Times New Roman" panose="02020603050405020304" charset="0"/>
              </a:rPr>
              <a:t>cake1</a:t>
            </a:r>
            <a:r>
              <a:rPr lang="en-US" altLang="zh-CN" sz="2400" dirty="0">
                <a:latin typeface="Times New Roman" panose="02020603050405020304" charset="0"/>
                <a:cs typeface="Times New Roman" panose="02020603050405020304" charset="0"/>
              </a:rPr>
              <a:t>,z</a:t>
            </a:r>
            <a:r>
              <a:rPr lang="en-US" altLang="zh-CN" sz="2400" baseline="-25000" dirty="0">
                <a:latin typeface="Times New Roman" panose="02020603050405020304" charset="0"/>
                <a:cs typeface="Times New Roman" panose="02020603050405020304" charset="0"/>
                <a:sym typeface="+mn-ea"/>
              </a:rPr>
              <a:t>cake2</a:t>
            </a:r>
            <a:r>
              <a:rPr lang="en-US" altLang="zh-CN" sz="2400" dirty="0">
                <a:latin typeface="Times New Roman" panose="02020603050405020304" charset="0"/>
                <a:cs typeface="Times New Roman" panose="02020603050405020304" charset="0"/>
              </a:rPr>
              <a:t>) &lt; </a:t>
            </a:r>
            <a:r>
              <a:rPr lang="en-US" altLang="zh-CN" sz="2400" dirty="0">
                <a:latin typeface="Times New Roman" panose="02020603050405020304" charset="0"/>
                <a:cs typeface="Times New Roman" panose="02020603050405020304" charset="0"/>
                <a:sym typeface="+mn-ea"/>
              </a:rPr>
              <a:t>d(z</a:t>
            </a:r>
            <a:r>
              <a:rPr lang="en-US" altLang="zh-CN" sz="2400" baseline="-25000" dirty="0">
                <a:latin typeface="Times New Roman" panose="02020603050405020304" charset="0"/>
                <a:cs typeface="Times New Roman" panose="02020603050405020304" charset="0"/>
                <a:sym typeface="+mn-ea"/>
              </a:rPr>
              <a:t>cake1</a:t>
            </a:r>
            <a:r>
              <a:rPr lang="en-US" altLang="zh-CN" sz="2400" dirty="0">
                <a:latin typeface="Times New Roman" panose="02020603050405020304" charset="0"/>
                <a:cs typeface="Times New Roman" panose="02020603050405020304" charset="0"/>
                <a:sym typeface="+mn-ea"/>
              </a:rPr>
              <a:t>,z</a:t>
            </a:r>
            <a:r>
              <a:rPr lang="en-US" altLang="zh-CN" sz="2400" baseline="-25000" dirty="0">
                <a:latin typeface="Times New Roman" panose="02020603050405020304" charset="0"/>
                <a:cs typeface="Times New Roman" panose="02020603050405020304" charset="0"/>
                <a:sym typeface="+mn-ea"/>
              </a:rPr>
              <a:t>sweater</a:t>
            </a:r>
            <a:r>
              <a:rPr lang="en-US" altLang="zh-CN" sz="2400" dirty="0">
                <a:latin typeface="Times New Roman" panose="02020603050405020304" charset="0"/>
                <a:cs typeface="Times New Roman" panose="02020603050405020304" charset="0"/>
                <a:sym typeface="+mn-ea"/>
              </a:rPr>
              <a:t>)</a:t>
            </a:r>
          </a:p>
        </p:txBody>
      </p:sp>
      <p:pic>
        <p:nvPicPr>
          <p:cNvPr id="2" name="Picture 1">
            <a:extLst>
              <a:ext uri="{FF2B5EF4-FFF2-40B4-BE49-F238E27FC236}">
                <a16:creationId xmlns:a16="http://schemas.microsoft.com/office/drawing/2014/main" id="{C384A19E-53A4-92FC-D54E-F4FF2052317D}"/>
              </a:ext>
            </a:extLst>
          </p:cNvPr>
          <p:cNvPicPr>
            <a:picLocks noChangeAspect="1"/>
          </p:cNvPicPr>
          <p:nvPr/>
        </p:nvPicPr>
        <p:blipFill>
          <a:blip r:embed="rId4"/>
          <a:stretch>
            <a:fillRect/>
          </a:stretch>
        </p:blipFill>
        <p:spPr>
          <a:xfrm>
            <a:off x="1251100" y="4486275"/>
            <a:ext cx="4140200" cy="1917700"/>
          </a:xfrm>
          <a:prstGeom prst="rect">
            <a:avLst/>
          </a:prstGeom>
        </p:spPr>
      </p:pic>
      <p:pic>
        <p:nvPicPr>
          <p:cNvPr id="9" name="Picture 8">
            <a:extLst>
              <a:ext uri="{FF2B5EF4-FFF2-40B4-BE49-F238E27FC236}">
                <a16:creationId xmlns:a16="http://schemas.microsoft.com/office/drawing/2014/main" id="{89C3F149-A6A0-0A28-F0BA-C6DA2EA1800F}"/>
              </a:ext>
            </a:extLst>
          </p:cNvPr>
          <p:cNvPicPr>
            <a:picLocks noChangeAspect="1"/>
          </p:cNvPicPr>
          <p:nvPr/>
        </p:nvPicPr>
        <p:blipFill>
          <a:blip r:embed="rId5"/>
          <a:stretch>
            <a:fillRect/>
          </a:stretch>
        </p:blipFill>
        <p:spPr>
          <a:xfrm>
            <a:off x="7030243" y="3602356"/>
            <a:ext cx="3140605" cy="2801619"/>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panose="02010600030101010101" charset="-122"/>
                <a:ea typeface="等线" panose="02010600030101010101"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3" name="文本框 2"/>
          <p:cNvSpPr txBox="1"/>
          <p:nvPr/>
        </p:nvSpPr>
        <p:spPr>
          <a:xfrm>
            <a:off x="350439" y="120418"/>
            <a:ext cx="4766048"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chemeClr val="bg1"/>
                </a:solidFill>
                <a:effectLst/>
                <a:uLnTx/>
                <a:uFillTx/>
                <a:cs typeface="+mn-ea"/>
                <a:sym typeface="+mn-lt"/>
              </a:rPr>
              <a:t>链接级任务</a:t>
            </a:r>
            <a:r>
              <a:rPr lang="en-US" altLang="zh-CN" sz="3200" b="1" dirty="0">
                <a:solidFill>
                  <a:schemeClr val="bg1"/>
                </a:solidFill>
                <a:cs typeface="+mn-ea"/>
                <a:sym typeface="+mn-lt"/>
              </a:rPr>
              <a:t>2</a:t>
            </a:r>
            <a:r>
              <a:rPr kumimoji="0" lang="en-US" altLang="zh-CN" sz="3200" b="1" i="0" u="none" strike="noStrike" kern="1200" cap="none" spc="0" normalizeH="0" baseline="0" noProof="0" dirty="0">
                <a:ln>
                  <a:noFill/>
                </a:ln>
                <a:solidFill>
                  <a:schemeClr val="bg1"/>
                </a:solidFill>
                <a:effectLst/>
                <a:uLnTx/>
                <a:uFillTx/>
                <a:cs typeface="+mn-ea"/>
                <a:sym typeface="+mn-lt"/>
              </a:rPr>
              <a:t>: </a:t>
            </a:r>
            <a:r>
              <a:rPr kumimoji="0" lang="zh-CN" altLang="en-US" sz="3200" b="1" i="0" u="none" strike="noStrike" kern="1200" cap="none" spc="0" normalizeH="0" baseline="0" noProof="0" dirty="0">
                <a:ln>
                  <a:noFill/>
                </a:ln>
                <a:solidFill>
                  <a:schemeClr val="bg1"/>
                </a:solidFill>
                <a:effectLst/>
                <a:uLnTx/>
                <a:uFillTx/>
                <a:cs typeface="+mn-ea"/>
                <a:sym typeface="+mn-lt"/>
              </a:rPr>
              <a:t>药物副作用</a:t>
            </a:r>
          </a:p>
        </p:txBody>
      </p:sp>
      <p:sp>
        <p:nvSpPr>
          <p:cNvPr id="5" name="文本框 4"/>
          <p:cNvSpPr txBox="1"/>
          <p:nvPr/>
        </p:nvSpPr>
        <p:spPr>
          <a:xfrm>
            <a:off x="507365" y="767080"/>
            <a:ext cx="10615295" cy="5894070"/>
          </a:xfrm>
          <a:prstGeom prst="rect">
            <a:avLst/>
          </a:prstGeom>
          <a:noFill/>
        </p:spPr>
        <p:txBody>
          <a:bodyPr wrap="square" rtlCol="0">
            <a:noAutofit/>
          </a:bodyPr>
          <a:lstStyle/>
          <a:p>
            <a:pPr indent="0" fontAlgn="auto">
              <a:lnSpc>
                <a:spcPct val="150000"/>
              </a:lnSpc>
            </a:pPr>
            <a:r>
              <a:rPr lang="en-US" altLang="zh-CN" sz="2800">
                <a:solidFill>
                  <a:schemeClr val="tx1"/>
                </a:solidFill>
                <a:latin typeface="黑体" panose="02010609060101010101" charset="-122"/>
                <a:ea typeface="黑体" panose="02010609060101010101" charset="-122"/>
                <a:cs typeface="黑体" panose="02010609060101010101" charset="-122"/>
              </a:rPr>
              <a:t>·</a:t>
            </a:r>
            <a:r>
              <a:rPr lang="zh-CN" altLang="en-US" sz="2800">
                <a:solidFill>
                  <a:schemeClr val="tx1"/>
                </a:solidFill>
                <a:latin typeface="黑体" panose="02010609060101010101" charset="-122"/>
                <a:ea typeface="黑体" panose="02010609060101010101" charset="-122"/>
                <a:cs typeface="黑体" panose="02010609060101010101" charset="-122"/>
              </a:rPr>
              <a:t>许多患者服用</a:t>
            </a:r>
            <a:r>
              <a:rPr lang="zh-CN" altLang="en-US" sz="2800">
                <a:solidFill>
                  <a:srgbClr val="FF0000"/>
                </a:solidFill>
                <a:latin typeface="黑体" panose="02010609060101010101" charset="-122"/>
                <a:ea typeface="黑体" panose="02010609060101010101" charset="-122"/>
                <a:cs typeface="黑体" panose="02010609060101010101" charset="-122"/>
              </a:rPr>
              <a:t>多种药物</a:t>
            </a:r>
            <a:r>
              <a:rPr lang="zh-CN" altLang="en-US" sz="2800">
                <a:solidFill>
                  <a:schemeClr val="tx1"/>
                </a:solidFill>
                <a:latin typeface="黑体" panose="02010609060101010101" charset="-122"/>
                <a:ea typeface="黑体" panose="02010609060101010101" charset="-122"/>
                <a:cs typeface="黑体" panose="02010609060101010101" charset="-122"/>
              </a:rPr>
              <a:t>来治疗</a:t>
            </a:r>
            <a:r>
              <a:rPr lang="zh-CN" altLang="en-US" sz="2800">
                <a:solidFill>
                  <a:srgbClr val="FF0000"/>
                </a:solidFill>
                <a:latin typeface="黑体" panose="02010609060101010101" charset="-122"/>
                <a:ea typeface="黑体" panose="02010609060101010101" charset="-122"/>
                <a:cs typeface="黑体" panose="02010609060101010101" charset="-122"/>
              </a:rPr>
              <a:t>复杂或共存的疾病</a:t>
            </a:r>
            <a:r>
              <a:rPr lang="zh-CN" altLang="en-US" sz="2800">
                <a:solidFill>
                  <a:schemeClr val="tx1"/>
                </a:solidFill>
                <a:latin typeface="黑体" panose="02010609060101010101" charset="-122"/>
                <a:ea typeface="黑体" panose="02010609060101010101" charset="-122"/>
                <a:cs typeface="黑体" panose="02010609060101010101" charset="-122"/>
              </a:rPr>
              <a:t>：</a:t>
            </a:r>
          </a:p>
          <a:p>
            <a:pPr indent="0" fontAlgn="auto">
              <a:lnSpc>
                <a:spcPct val="150000"/>
              </a:lnSpc>
            </a:pPr>
            <a:r>
              <a:rPr lang="en-US" altLang="zh-CN" sz="2800">
                <a:solidFill>
                  <a:schemeClr val="tx1"/>
                </a:solidFill>
                <a:latin typeface="黑体" panose="02010609060101010101" charset="-122"/>
                <a:ea typeface="黑体" panose="02010609060101010101" charset="-122"/>
                <a:cs typeface="黑体" panose="02010609060101010101" charset="-122"/>
              </a:rPr>
              <a:t>  </a:t>
            </a:r>
            <a:r>
              <a:rPr lang="en-US" altLang="zh-CN" sz="2400">
                <a:solidFill>
                  <a:schemeClr val="tx1"/>
                </a:solidFill>
                <a:latin typeface="黑体" panose="02010609060101010101" charset="-122"/>
                <a:ea typeface="黑体" panose="02010609060101010101" charset="-122"/>
                <a:cs typeface="黑体" panose="02010609060101010101" charset="-122"/>
              </a:rPr>
              <a:t>·46% </a:t>
            </a:r>
            <a:r>
              <a:rPr lang="zh-CN" altLang="en-US" sz="2400">
                <a:solidFill>
                  <a:schemeClr val="tx1"/>
                </a:solidFill>
                <a:latin typeface="黑体" panose="02010609060101010101" charset="-122"/>
                <a:ea typeface="黑体" panose="02010609060101010101" charset="-122"/>
                <a:cs typeface="黑体" panose="02010609060101010101" charset="-122"/>
              </a:rPr>
              <a:t>的</a:t>
            </a:r>
            <a:r>
              <a:rPr lang="en-US" altLang="zh-CN" sz="2400">
                <a:solidFill>
                  <a:schemeClr val="tx1"/>
                </a:solidFill>
                <a:latin typeface="黑体" panose="02010609060101010101" charset="-122"/>
                <a:ea typeface="黑体" panose="02010609060101010101" charset="-122"/>
                <a:cs typeface="黑体" panose="02010609060101010101" charset="-122"/>
              </a:rPr>
              <a:t>70-79</a:t>
            </a:r>
            <a:r>
              <a:rPr lang="zh-CN" altLang="en-US" sz="2400">
                <a:solidFill>
                  <a:schemeClr val="tx1"/>
                </a:solidFill>
                <a:latin typeface="黑体" panose="02010609060101010101" charset="-122"/>
                <a:ea typeface="黑体" panose="02010609060101010101" charset="-122"/>
                <a:cs typeface="黑体" panose="02010609060101010101" charset="-122"/>
              </a:rPr>
              <a:t>岁人群服用超过</a:t>
            </a:r>
            <a:r>
              <a:rPr lang="en-US" altLang="zh-CN" sz="2400">
                <a:solidFill>
                  <a:schemeClr val="tx1"/>
                </a:solidFill>
                <a:latin typeface="黑体" panose="02010609060101010101" charset="-122"/>
                <a:ea typeface="黑体" panose="02010609060101010101" charset="-122"/>
                <a:cs typeface="黑体" panose="02010609060101010101" charset="-122"/>
              </a:rPr>
              <a:t>5</a:t>
            </a:r>
            <a:r>
              <a:rPr lang="zh-CN" altLang="en-US" sz="2400">
                <a:solidFill>
                  <a:schemeClr val="tx1"/>
                </a:solidFill>
                <a:latin typeface="黑体" panose="02010609060101010101" charset="-122"/>
                <a:ea typeface="黑体" panose="02010609060101010101" charset="-122"/>
                <a:cs typeface="黑体" panose="02010609060101010101" charset="-122"/>
              </a:rPr>
              <a:t>种药物</a:t>
            </a:r>
          </a:p>
          <a:p>
            <a:pPr indent="0" fontAlgn="auto">
              <a:lnSpc>
                <a:spcPct val="150000"/>
              </a:lnSpc>
            </a:pPr>
            <a:r>
              <a:rPr lang="en-US" altLang="zh-CN" sz="2400">
                <a:solidFill>
                  <a:schemeClr val="tx1"/>
                </a:solidFill>
                <a:latin typeface="黑体" panose="02010609060101010101" charset="-122"/>
                <a:ea typeface="黑体" panose="02010609060101010101" charset="-122"/>
                <a:cs typeface="黑体" panose="02010609060101010101" charset="-122"/>
              </a:rPr>
              <a:t>  ·</a:t>
            </a:r>
            <a:r>
              <a:rPr lang="zh-CN" altLang="en-US" sz="2400">
                <a:solidFill>
                  <a:schemeClr val="tx1"/>
                </a:solidFill>
                <a:latin typeface="黑体" panose="02010609060101010101" charset="-122"/>
                <a:ea typeface="黑体" panose="02010609060101010101" charset="-122"/>
                <a:cs typeface="黑体" panose="02010609060101010101" charset="-122"/>
              </a:rPr>
              <a:t>许多患者服用超过</a:t>
            </a:r>
            <a:r>
              <a:rPr lang="en-US" altLang="zh-CN" sz="2400">
                <a:solidFill>
                  <a:schemeClr val="tx1"/>
                </a:solidFill>
                <a:latin typeface="黑体" panose="02010609060101010101" charset="-122"/>
                <a:ea typeface="黑体" panose="02010609060101010101" charset="-122"/>
                <a:cs typeface="黑体" panose="02010609060101010101" charset="-122"/>
              </a:rPr>
              <a:t>20</a:t>
            </a:r>
            <a:r>
              <a:rPr lang="zh-CN" altLang="en-US" sz="2400">
                <a:solidFill>
                  <a:schemeClr val="tx1"/>
                </a:solidFill>
                <a:latin typeface="黑体" panose="02010609060101010101" charset="-122"/>
                <a:ea typeface="黑体" panose="02010609060101010101" charset="-122"/>
                <a:cs typeface="黑体" panose="02010609060101010101" charset="-122"/>
              </a:rPr>
              <a:t>种药物来治疗心脏病、抑郁症、失眠等</a:t>
            </a:r>
          </a:p>
          <a:p>
            <a:pPr indent="0" fontAlgn="auto">
              <a:lnSpc>
                <a:spcPct val="150000"/>
              </a:lnSpc>
            </a:pPr>
            <a:endParaRPr lang="zh-CN" altLang="en-US" sz="2400">
              <a:solidFill>
                <a:schemeClr val="tx1"/>
              </a:solidFill>
              <a:latin typeface="黑体" panose="02010609060101010101" charset="-122"/>
              <a:ea typeface="黑体" panose="02010609060101010101" charset="-122"/>
              <a:cs typeface="黑体" panose="02010609060101010101" charset="-122"/>
            </a:endParaRPr>
          </a:p>
          <a:p>
            <a:pPr indent="0" fontAlgn="auto">
              <a:lnSpc>
                <a:spcPct val="150000"/>
              </a:lnSpc>
            </a:pPr>
            <a:r>
              <a:rPr lang="en-US" altLang="zh-CN" sz="2800">
                <a:solidFill>
                  <a:schemeClr val="tx1"/>
                </a:solidFill>
                <a:latin typeface="黑体" panose="02010609060101010101" charset="-122"/>
                <a:ea typeface="黑体" panose="02010609060101010101" charset="-122"/>
                <a:cs typeface="黑体" panose="02010609060101010101" charset="-122"/>
              </a:rPr>
              <a:t>·</a:t>
            </a:r>
            <a:r>
              <a:rPr lang="zh-CN" altLang="en-US" sz="2800" b="1">
                <a:solidFill>
                  <a:srgbClr val="FF0000"/>
                </a:solidFill>
                <a:latin typeface="黑体" panose="02010609060101010101" charset="-122"/>
                <a:ea typeface="黑体" panose="02010609060101010101" charset="-122"/>
                <a:cs typeface="黑体" panose="02010609060101010101" charset="-122"/>
              </a:rPr>
              <a:t>目标：</a:t>
            </a:r>
            <a:r>
              <a:rPr lang="zh-CN" altLang="en-US" sz="2800">
                <a:solidFill>
                  <a:schemeClr val="tx1"/>
                </a:solidFill>
                <a:latin typeface="黑体" panose="02010609060101010101" charset="-122"/>
                <a:ea typeface="黑体" panose="02010609060101010101" charset="-122"/>
                <a:cs typeface="黑体" panose="02010609060101010101" charset="-122"/>
              </a:rPr>
              <a:t>给定一对药物，预测不良副作用</a:t>
            </a:r>
          </a:p>
          <a:p>
            <a:pPr indent="0" fontAlgn="auto">
              <a:lnSpc>
                <a:spcPct val="150000"/>
              </a:lnSpc>
            </a:pPr>
            <a:endParaRPr lang="zh-CN" altLang="en-US" sz="2800">
              <a:solidFill>
                <a:schemeClr val="tx1"/>
              </a:solidFill>
              <a:latin typeface="黑体" panose="02010609060101010101" charset="-122"/>
              <a:ea typeface="黑体" panose="02010609060101010101" charset="-122"/>
              <a:cs typeface="黑体" panose="02010609060101010101" charset="-122"/>
            </a:endParaRPr>
          </a:p>
        </p:txBody>
      </p:sp>
      <p:pic>
        <p:nvPicPr>
          <p:cNvPr id="6" name="图片 5"/>
          <p:cNvPicPr>
            <a:picLocks noChangeAspect="1"/>
          </p:cNvPicPr>
          <p:nvPr/>
        </p:nvPicPr>
        <p:blipFill>
          <a:blip r:embed="rId3"/>
          <a:stretch>
            <a:fillRect/>
          </a:stretch>
        </p:blipFill>
        <p:spPr>
          <a:xfrm>
            <a:off x="1792605" y="4161155"/>
            <a:ext cx="8267700" cy="175260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a:stretch>
            <a:fillRect/>
          </a:stretch>
        </p:blipFill>
        <p:spPr>
          <a:xfrm>
            <a:off x="7890510" y="3194685"/>
            <a:ext cx="3600450" cy="3348990"/>
          </a:xfrm>
          <a:prstGeom prst="rect">
            <a:avLst/>
          </a:prstGeom>
        </p:spPr>
      </p:pic>
      <p:pic>
        <p:nvPicPr>
          <p:cNvPr id="6" name="图片 5"/>
          <p:cNvPicPr>
            <a:picLocks noChangeAspect="1"/>
          </p:cNvPicPr>
          <p:nvPr/>
        </p:nvPicPr>
        <p:blipFill>
          <a:blip r:embed="rId4"/>
          <a:stretch>
            <a:fillRect/>
          </a:stretch>
        </p:blipFill>
        <p:spPr>
          <a:xfrm>
            <a:off x="715645" y="2201545"/>
            <a:ext cx="6367780" cy="4459605"/>
          </a:xfrm>
          <a:prstGeom prst="rect">
            <a:avLst/>
          </a:prstGeom>
        </p:spPr>
      </p:pic>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panose="02010600030101010101" charset="-122"/>
                <a:ea typeface="等线" panose="02010600030101010101"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4" name="文本框 3"/>
          <p:cNvSpPr txBox="1"/>
          <p:nvPr/>
        </p:nvSpPr>
        <p:spPr>
          <a:xfrm>
            <a:off x="350439" y="120418"/>
            <a:ext cx="6407523" cy="584775"/>
          </a:xfrm>
          <a:prstGeom prst="rect">
            <a:avLst/>
          </a:prstGeom>
          <a:noFill/>
        </p:spPr>
        <p:txBody>
          <a:bodyPr wrap="none" rtlCol="0">
            <a:spAutoFit/>
          </a:bodyPr>
          <a:lstStyle/>
          <a:p>
            <a:pPr>
              <a:defRPr/>
            </a:pPr>
            <a:r>
              <a:rPr kumimoji="0" lang="zh-CN" altLang="en-US" sz="3200" b="1" i="0" u="none" strike="noStrike" kern="1200" cap="none" spc="0" normalizeH="0" baseline="0" noProof="0" dirty="0">
                <a:ln>
                  <a:noFill/>
                </a:ln>
                <a:solidFill>
                  <a:schemeClr val="bg1"/>
                </a:solidFill>
                <a:effectLst/>
                <a:uLnTx/>
                <a:uFillTx/>
                <a:cs typeface="+mn-ea"/>
                <a:sym typeface="+mn-lt"/>
              </a:rPr>
              <a:t>链接级任务</a:t>
            </a:r>
            <a:r>
              <a:rPr lang="en-US" altLang="zh-CN" sz="3200" b="1" dirty="0">
                <a:solidFill>
                  <a:schemeClr val="bg1"/>
                </a:solidFill>
                <a:cs typeface="+mn-ea"/>
                <a:sym typeface="+mn-lt"/>
              </a:rPr>
              <a:t>2</a:t>
            </a:r>
            <a:r>
              <a:rPr kumimoji="0" lang="en-US" altLang="zh-CN" sz="3200" b="1" i="0" u="none" strike="noStrike" kern="1200" cap="none" spc="0" normalizeH="0" baseline="0" noProof="0" dirty="0">
                <a:ln>
                  <a:noFill/>
                </a:ln>
                <a:solidFill>
                  <a:schemeClr val="bg1"/>
                </a:solidFill>
                <a:effectLst/>
                <a:uLnTx/>
                <a:uFillTx/>
                <a:cs typeface="+mn-ea"/>
                <a:sym typeface="+mn-lt"/>
              </a:rPr>
              <a:t>: </a:t>
            </a:r>
            <a:r>
              <a:rPr kumimoji="0" lang="zh-CN" altLang="en-US" sz="3200" b="1" i="0" u="none" strike="noStrike" kern="1200" cap="none" spc="0" normalizeH="0" baseline="0" noProof="0" dirty="0">
                <a:ln>
                  <a:noFill/>
                </a:ln>
                <a:solidFill>
                  <a:schemeClr val="bg1"/>
                </a:solidFill>
                <a:effectLst/>
                <a:uLnTx/>
                <a:uFillTx/>
                <a:cs typeface="+mn-ea"/>
                <a:sym typeface="+mn-lt"/>
              </a:rPr>
              <a:t>生物医学图链路预测</a:t>
            </a:r>
          </a:p>
        </p:txBody>
      </p:sp>
      <p:sp>
        <p:nvSpPr>
          <p:cNvPr id="3" name="文本框 2"/>
          <p:cNvSpPr txBox="1"/>
          <p:nvPr/>
        </p:nvSpPr>
        <p:spPr>
          <a:xfrm>
            <a:off x="198120" y="6602730"/>
            <a:ext cx="11437620" cy="306705"/>
          </a:xfrm>
          <a:prstGeom prst="rect">
            <a:avLst/>
          </a:prstGeom>
          <a:noFill/>
        </p:spPr>
        <p:txBody>
          <a:bodyPr wrap="square" rtlCol="0">
            <a:spAutoFit/>
          </a:bodyPr>
          <a:lstStyle/>
          <a:p>
            <a:r>
              <a:rPr lang="en-US" altLang="zh-CN" sz="1400"/>
              <a:t>Zitnik et al., Modeling Polypharmacy Side Effects with Graph Convolutional Networks, Bioinformatics 2018</a:t>
            </a:r>
          </a:p>
        </p:txBody>
      </p:sp>
      <p:sp>
        <p:nvSpPr>
          <p:cNvPr id="5" name="文本框 4"/>
          <p:cNvSpPr txBox="1"/>
          <p:nvPr/>
        </p:nvSpPr>
        <p:spPr>
          <a:xfrm>
            <a:off x="567055" y="856615"/>
            <a:ext cx="6924040" cy="5894070"/>
          </a:xfrm>
          <a:prstGeom prst="rect">
            <a:avLst/>
          </a:prstGeom>
          <a:noFill/>
        </p:spPr>
        <p:txBody>
          <a:bodyPr wrap="square" rtlCol="0">
            <a:noAutofit/>
          </a:bodyPr>
          <a:lstStyle/>
          <a:p>
            <a:pPr indent="0" fontAlgn="auto">
              <a:lnSpc>
                <a:spcPct val="150000"/>
              </a:lnSpc>
            </a:pPr>
            <a:r>
              <a:rPr lang="en-US" altLang="zh-CN" sz="2800">
                <a:solidFill>
                  <a:srgbClr val="FF0000"/>
                </a:solidFill>
                <a:latin typeface="黑体" panose="02010609060101010101" charset="-122"/>
                <a:ea typeface="黑体" panose="02010609060101010101" charset="-122"/>
                <a:cs typeface="黑体" panose="02010609060101010101" charset="-122"/>
              </a:rPr>
              <a:t>·</a:t>
            </a:r>
            <a:r>
              <a:rPr lang="zh-CN" altLang="en-US" sz="2800" b="1">
                <a:solidFill>
                  <a:srgbClr val="FF0000"/>
                </a:solidFill>
                <a:latin typeface="黑体" panose="02010609060101010101" charset="-122"/>
                <a:ea typeface="黑体" panose="02010609060101010101" charset="-122"/>
                <a:cs typeface="黑体" panose="02010609060101010101" charset="-122"/>
              </a:rPr>
              <a:t>节点：</a:t>
            </a:r>
            <a:r>
              <a:rPr lang="zh-CN" altLang="en-US" sz="2800">
                <a:solidFill>
                  <a:schemeClr val="tx1"/>
                </a:solidFill>
                <a:latin typeface="黑体" panose="02010609060101010101" charset="-122"/>
                <a:ea typeface="黑体" panose="02010609060101010101" charset="-122"/>
                <a:cs typeface="黑体" panose="02010609060101010101" charset="-122"/>
              </a:rPr>
              <a:t>药物和蛋白质</a:t>
            </a:r>
            <a:endParaRPr lang="zh-CN" altLang="en-US" sz="2800">
              <a:solidFill>
                <a:srgbClr val="FF0000"/>
              </a:solidFill>
              <a:latin typeface="黑体" panose="02010609060101010101" charset="-122"/>
              <a:ea typeface="黑体" panose="02010609060101010101" charset="-122"/>
              <a:cs typeface="黑体" panose="02010609060101010101" charset="-122"/>
            </a:endParaRPr>
          </a:p>
          <a:p>
            <a:pPr indent="0" fontAlgn="auto">
              <a:lnSpc>
                <a:spcPct val="150000"/>
              </a:lnSpc>
            </a:pPr>
            <a:r>
              <a:rPr lang="en-US" altLang="zh-CN" sz="2800">
                <a:solidFill>
                  <a:srgbClr val="FF0000"/>
                </a:solidFill>
                <a:latin typeface="黑体" panose="02010609060101010101" charset="-122"/>
                <a:ea typeface="黑体" panose="02010609060101010101" charset="-122"/>
                <a:cs typeface="黑体" panose="02010609060101010101" charset="-122"/>
              </a:rPr>
              <a:t>·</a:t>
            </a:r>
            <a:r>
              <a:rPr lang="zh-CN" altLang="en-US" sz="2800" b="1">
                <a:solidFill>
                  <a:srgbClr val="FF0000"/>
                </a:solidFill>
                <a:latin typeface="黑体" panose="02010609060101010101" charset="-122"/>
                <a:ea typeface="黑体" panose="02010609060101010101" charset="-122"/>
                <a:cs typeface="黑体" panose="02010609060101010101" charset="-122"/>
              </a:rPr>
              <a:t>边：</a:t>
            </a:r>
            <a:r>
              <a:rPr lang="zh-CN" altLang="en-US" sz="2800">
                <a:solidFill>
                  <a:schemeClr val="tx1"/>
                </a:solidFill>
                <a:latin typeface="黑体" panose="02010609060101010101" charset="-122"/>
                <a:ea typeface="黑体" panose="02010609060101010101" charset="-122"/>
                <a:cs typeface="黑体" panose="02010609060101010101" charset="-122"/>
              </a:rPr>
              <a:t>交互</a:t>
            </a:r>
          </a:p>
        </p:txBody>
      </p:sp>
      <p:sp>
        <p:nvSpPr>
          <p:cNvPr id="8" name="文本框 7"/>
          <p:cNvSpPr txBox="1"/>
          <p:nvPr/>
        </p:nvSpPr>
        <p:spPr>
          <a:xfrm>
            <a:off x="7746365" y="856615"/>
            <a:ext cx="3562985" cy="4810760"/>
          </a:xfrm>
          <a:prstGeom prst="rect">
            <a:avLst/>
          </a:prstGeom>
          <a:noFill/>
        </p:spPr>
        <p:txBody>
          <a:bodyPr wrap="square" rtlCol="0">
            <a:noAutofit/>
          </a:bodyPr>
          <a:lstStyle/>
          <a:p>
            <a:pPr indent="0" fontAlgn="auto">
              <a:lnSpc>
                <a:spcPct val="150000"/>
              </a:lnSpc>
            </a:pPr>
            <a:r>
              <a:rPr lang="en-US" altLang="zh-CN" sz="2800">
                <a:solidFill>
                  <a:srgbClr val="FF0000"/>
                </a:solidFill>
                <a:latin typeface="黑体" panose="02010609060101010101" charset="-122"/>
                <a:ea typeface="黑体" panose="02010609060101010101" charset="-122"/>
                <a:cs typeface="黑体" panose="02010609060101010101" charset="-122"/>
              </a:rPr>
              <a:t>·</a:t>
            </a:r>
            <a:r>
              <a:rPr lang="zh-CN" altLang="en-US" sz="2800" b="1">
                <a:solidFill>
                  <a:srgbClr val="FF0000"/>
                </a:solidFill>
                <a:latin typeface="黑体" panose="02010609060101010101" charset="-122"/>
                <a:ea typeface="黑体" panose="02010609060101010101" charset="-122"/>
                <a:cs typeface="黑体" panose="02010609060101010101" charset="-122"/>
              </a:rPr>
              <a:t>查询：</a:t>
            </a:r>
            <a:r>
              <a:rPr lang="zh-CN" altLang="en-US" sz="2400">
                <a:solidFill>
                  <a:schemeClr val="tx1"/>
                </a:solidFill>
                <a:latin typeface="黑体" panose="02010609060101010101" charset="-122"/>
                <a:ea typeface="黑体" panose="02010609060101010101" charset="-122"/>
                <a:cs typeface="黑体" panose="02010609060101010101" charset="-122"/>
              </a:rPr>
              <a:t>辛伐他汀和</a:t>
            </a:r>
            <a:r>
              <a:rPr lang="en-US" altLang="zh-CN" sz="2400">
                <a:solidFill>
                  <a:schemeClr val="tx1"/>
                </a:solidFill>
                <a:latin typeface="黑体" panose="02010609060101010101" charset="-122"/>
                <a:ea typeface="黑体" panose="02010609060101010101" charset="-122"/>
                <a:cs typeface="黑体" panose="02010609060101010101" charset="-122"/>
              </a:rPr>
              <a:t> </a:t>
            </a:r>
          </a:p>
          <a:p>
            <a:pPr indent="0" fontAlgn="auto">
              <a:lnSpc>
                <a:spcPct val="150000"/>
              </a:lnSpc>
            </a:pPr>
            <a:r>
              <a:rPr lang="en-US" altLang="zh-CN" sz="2400">
                <a:solidFill>
                  <a:schemeClr val="tx1"/>
                </a:solidFill>
                <a:latin typeface="黑体" panose="02010609060101010101" charset="-122"/>
                <a:ea typeface="黑体" panose="02010609060101010101" charset="-122"/>
                <a:cs typeface="黑体" panose="02010609060101010101" charset="-122"/>
              </a:rPr>
              <a:t> </a:t>
            </a:r>
            <a:r>
              <a:rPr lang="zh-CN" altLang="en-US" sz="2400">
                <a:solidFill>
                  <a:schemeClr val="tx1"/>
                </a:solidFill>
                <a:latin typeface="黑体" panose="02010609060101010101" charset="-122"/>
                <a:ea typeface="黑体" panose="02010609060101010101" charset="-122"/>
                <a:cs typeface="黑体" panose="02010609060101010101" charset="-122"/>
              </a:rPr>
              <a:t>环丙沙星同时服用时，</a:t>
            </a:r>
            <a:r>
              <a:rPr lang="en-US" altLang="zh-CN" sz="2400">
                <a:solidFill>
                  <a:schemeClr val="tx1"/>
                </a:solidFill>
                <a:latin typeface="黑体" panose="02010609060101010101" charset="-122"/>
                <a:ea typeface="黑体" panose="02010609060101010101" charset="-122"/>
                <a:cs typeface="黑体" panose="02010609060101010101" charset="-122"/>
              </a:rPr>
              <a:t> </a:t>
            </a:r>
          </a:p>
          <a:p>
            <a:pPr indent="0" fontAlgn="auto">
              <a:lnSpc>
                <a:spcPct val="150000"/>
              </a:lnSpc>
            </a:pPr>
            <a:r>
              <a:rPr lang="en-US" altLang="zh-CN" sz="2400">
                <a:solidFill>
                  <a:schemeClr val="tx1"/>
                </a:solidFill>
                <a:latin typeface="黑体" panose="02010609060101010101" charset="-122"/>
                <a:ea typeface="黑体" panose="02010609060101010101" charset="-122"/>
                <a:cs typeface="黑体" panose="02010609060101010101" charset="-122"/>
              </a:rPr>
              <a:t> </a:t>
            </a:r>
            <a:r>
              <a:rPr lang="zh-CN" altLang="en-US" sz="2400">
                <a:solidFill>
                  <a:schemeClr val="tx1"/>
                </a:solidFill>
                <a:latin typeface="黑体" panose="02010609060101010101" charset="-122"/>
                <a:ea typeface="黑体" panose="02010609060101010101" charset="-122"/>
                <a:cs typeface="黑体" panose="02010609060101010101" charset="-122"/>
              </a:rPr>
              <a:t>肌肉组织分解的可能</a:t>
            </a:r>
          </a:p>
          <a:p>
            <a:pPr indent="0" fontAlgn="auto">
              <a:lnSpc>
                <a:spcPct val="150000"/>
              </a:lnSpc>
            </a:pPr>
            <a:r>
              <a:rPr lang="zh-CN" altLang="en-US" sz="2400">
                <a:solidFill>
                  <a:schemeClr val="tx1"/>
                </a:solidFill>
                <a:latin typeface="黑体" panose="02010609060101010101" charset="-122"/>
                <a:ea typeface="黑体" panose="02010609060101010101" charset="-122"/>
                <a:cs typeface="黑体" panose="02010609060101010101" charset="-122"/>
              </a:rPr>
              <a:t> 性有多大？</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panose="02010600030101010101" charset="-122"/>
                <a:ea typeface="等线" panose="02010600030101010101"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3" name="文本框 2"/>
          <p:cNvSpPr txBox="1"/>
          <p:nvPr/>
        </p:nvSpPr>
        <p:spPr>
          <a:xfrm>
            <a:off x="350439" y="120418"/>
            <a:ext cx="6407523" cy="584775"/>
          </a:xfrm>
          <a:prstGeom prst="rect">
            <a:avLst/>
          </a:prstGeom>
          <a:noFill/>
        </p:spPr>
        <p:txBody>
          <a:bodyPr wrap="none" rtlCol="0">
            <a:spAutoFit/>
          </a:bodyPr>
          <a:lstStyle/>
          <a:p>
            <a:pPr>
              <a:defRPr/>
            </a:pPr>
            <a:r>
              <a:rPr kumimoji="0" lang="zh-CN" altLang="en-US" sz="3200" b="1" i="0" u="none" strike="noStrike" kern="1200" cap="none" spc="0" normalizeH="0" baseline="0" noProof="0" dirty="0">
                <a:ln>
                  <a:noFill/>
                </a:ln>
                <a:solidFill>
                  <a:schemeClr val="bg1"/>
                </a:solidFill>
                <a:effectLst/>
                <a:uLnTx/>
                <a:uFillTx/>
                <a:cs typeface="+mn-ea"/>
                <a:sym typeface="+mn-lt"/>
              </a:rPr>
              <a:t>链接级任务</a:t>
            </a:r>
            <a:r>
              <a:rPr lang="en-US" altLang="zh-CN" sz="3200" b="1" dirty="0">
                <a:solidFill>
                  <a:schemeClr val="bg1"/>
                </a:solidFill>
                <a:cs typeface="+mn-ea"/>
                <a:sym typeface="+mn-lt"/>
              </a:rPr>
              <a:t>2</a:t>
            </a:r>
            <a:r>
              <a:rPr kumimoji="0" lang="en-US" altLang="zh-CN" sz="3200" b="1" i="0" u="none" strike="noStrike" kern="1200" cap="none" spc="0" normalizeH="0" baseline="0" noProof="0" dirty="0">
                <a:ln>
                  <a:noFill/>
                </a:ln>
                <a:solidFill>
                  <a:schemeClr val="bg1"/>
                </a:solidFill>
                <a:effectLst/>
                <a:uLnTx/>
                <a:uFillTx/>
                <a:cs typeface="+mn-ea"/>
                <a:sym typeface="+mn-lt"/>
              </a:rPr>
              <a:t>: </a:t>
            </a:r>
            <a:r>
              <a:rPr kumimoji="0" lang="zh-CN" altLang="en-US" sz="3200" b="1" i="0" u="none" strike="noStrike" kern="1200" cap="none" spc="0" normalizeH="0" baseline="0" noProof="0" dirty="0">
                <a:ln>
                  <a:noFill/>
                </a:ln>
                <a:solidFill>
                  <a:schemeClr val="bg1"/>
                </a:solidFill>
                <a:effectLst/>
                <a:uLnTx/>
                <a:uFillTx/>
                <a:cs typeface="+mn-ea"/>
                <a:sym typeface="+mn-lt"/>
              </a:rPr>
              <a:t>生物医学图链路预测</a:t>
            </a:r>
          </a:p>
        </p:txBody>
      </p:sp>
      <p:pic>
        <p:nvPicPr>
          <p:cNvPr id="2" name="图片 1"/>
          <p:cNvPicPr>
            <a:picLocks noChangeAspect="1"/>
          </p:cNvPicPr>
          <p:nvPr/>
        </p:nvPicPr>
        <p:blipFill>
          <a:blip r:embed="rId3"/>
          <a:stretch>
            <a:fillRect/>
          </a:stretch>
        </p:blipFill>
        <p:spPr>
          <a:xfrm>
            <a:off x="1081405" y="901065"/>
            <a:ext cx="9441815" cy="4387215"/>
          </a:xfrm>
          <a:prstGeom prst="rect">
            <a:avLst/>
          </a:prstGeom>
        </p:spPr>
      </p:pic>
      <p:sp>
        <p:nvSpPr>
          <p:cNvPr id="4" name="文本框 3"/>
          <p:cNvSpPr txBox="1"/>
          <p:nvPr/>
        </p:nvSpPr>
        <p:spPr>
          <a:xfrm>
            <a:off x="1287145" y="5551170"/>
            <a:ext cx="9617710" cy="645160"/>
          </a:xfrm>
          <a:prstGeom prst="rect">
            <a:avLst/>
          </a:prstGeom>
          <a:noFill/>
        </p:spPr>
        <p:txBody>
          <a:bodyPr wrap="square" rtlCol="0">
            <a:spAutoFit/>
          </a:bodyPr>
          <a:lstStyle/>
          <a:p>
            <a:pPr algn="l"/>
            <a:r>
              <a:rPr lang="zh-CN" altLang="en-US">
                <a:latin typeface="黑体" panose="02010609060101010101" charset="-122"/>
                <a:ea typeface="黑体" panose="02010609060101010101" charset="-122"/>
              </a:rPr>
              <a:t>病例报告：</a:t>
            </a:r>
          </a:p>
          <a:p>
            <a:r>
              <a:rPr lang="zh-CN" altLang="en-US" b="1">
                <a:latin typeface="黑体" panose="02010609060101010101" charset="-122"/>
                <a:ea typeface="黑体" panose="02010609060101010101" charset="-122"/>
              </a:rPr>
              <a:t>严重的横纹肌溶解，可能是由于阿托伐他汀与氨氯地平和替格瑞洛之间的药物相互作用所致</a:t>
            </a:r>
            <a:r>
              <a:rPr lang="zh-CN" altLang="en-US"/>
              <a: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panose="02010600030101010101" charset="-122"/>
                <a:ea typeface="等线" panose="02010600030101010101"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3" name="文本框 2"/>
          <p:cNvSpPr txBox="1"/>
          <p:nvPr/>
        </p:nvSpPr>
        <p:spPr>
          <a:xfrm>
            <a:off x="350439" y="120418"/>
            <a:ext cx="1826141"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chemeClr val="bg1"/>
                </a:solidFill>
                <a:effectLst/>
                <a:uLnTx/>
                <a:uFillTx/>
                <a:cs typeface="+mn-ea"/>
                <a:sym typeface="+mn-lt"/>
              </a:rPr>
              <a:t>图级任务</a:t>
            </a:r>
          </a:p>
        </p:txBody>
      </p:sp>
      <p:sp>
        <p:nvSpPr>
          <p:cNvPr id="5" name="文本框 4"/>
          <p:cNvSpPr txBox="1"/>
          <p:nvPr/>
        </p:nvSpPr>
        <p:spPr>
          <a:xfrm>
            <a:off x="405765" y="1046480"/>
            <a:ext cx="10615295" cy="5454015"/>
          </a:xfrm>
          <a:prstGeom prst="rect">
            <a:avLst/>
          </a:prstGeom>
          <a:noFill/>
        </p:spPr>
        <p:txBody>
          <a:bodyPr wrap="square" rtlCol="0">
            <a:noAutofit/>
          </a:bodyPr>
          <a:lstStyle/>
          <a:p>
            <a:pPr indent="0" fontAlgn="auto">
              <a:lnSpc>
                <a:spcPct val="150000"/>
              </a:lnSpc>
            </a:pPr>
            <a:r>
              <a:rPr lang="en-US" altLang="zh-CN" sz="2800">
                <a:solidFill>
                  <a:schemeClr val="tx1"/>
                </a:solidFill>
                <a:latin typeface="黑体" panose="02010609060101010101" charset="-122"/>
                <a:ea typeface="黑体" panose="02010609060101010101" charset="-122"/>
                <a:cs typeface="黑体" panose="02010609060101010101" charset="-122"/>
              </a:rPr>
              <a:t>·</a:t>
            </a:r>
            <a:r>
              <a:rPr lang="zh-CN" altLang="en-US" sz="2800">
                <a:solidFill>
                  <a:srgbClr val="60B5CC"/>
                </a:solidFill>
                <a:latin typeface="黑体" panose="02010609060101010101" charset="-122"/>
                <a:ea typeface="黑体" panose="02010609060101010101" charset="-122"/>
                <a:cs typeface="黑体" panose="02010609060101010101" charset="-122"/>
              </a:rPr>
              <a:t>目标：</a:t>
            </a:r>
            <a:r>
              <a:rPr lang="zh-CN" altLang="en-US" sz="2800">
                <a:solidFill>
                  <a:schemeClr val="tx1"/>
                </a:solidFill>
                <a:latin typeface="黑体" panose="02010609060101010101" charset="-122"/>
                <a:ea typeface="黑体" panose="02010609060101010101" charset="-122"/>
                <a:cs typeface="黑体" panose="02010609060101010101" charset="-122"/>
              </a:rPr>
              <a:t>我们想要对整个图或图的子图进行预测。</a:t>
            </a:r>
          </a:p>
          <a:p>
            <a:pPr indent="0" fontAlgn="auto">
              <a:lnSpc>
                <a:spcPct val="150000"/>
              </a:lnSpc>
            </a:pPr>
            <a:endParaRPr lang="zh-CN" altLang="en-US" sz="2800">
              <a:solidFill>
                <a:schemeClr val="tx1"/>
              </a:solidFill>
              <a:latin typeface="黑体" panose="02010609060101010101" charset="-122"/>
              <a:ea typeface="黑体" panose="02010609060101010101" charset="-122"/>
              <a:cs typeface="黑体" panose="02010609060101010101" charset="-122"/>
            </a:endParaRPr>
          </a:p>
          <a:p>
            <a:pPr indent="0" fontAlgn="auto">
              <a:lnSpc>
                <a:spcPct val="150000"/>
              </a:lnSpc>
            </a:pPr>
            <a:r>
              <a:rPr lang="en-US" altLang="zh-CN" sz="2800">
                <a:solidFill>
                  <a:schemeClr val="tx1"/>
                </a:solidFill>
                <a:latin typeface="黑体" panose="02010609060101010101" charset="-122"/>
                <a:ea typeface="黑体" panose="02010609060101010101" charset="-122"/>
                <a:cs typeface="黑体" panose="02010609060101010101" charset="-122"/>
              </a:rPr>
              <a:t>·</a:t>
            </a:r>
            <a:r>
              <a:rPr lang="zh-CN" altLang="en-US" sz="2800">
                <a:solidFill>
                  <a:schemeClr val="tx1"/>
                </a:solidFill>
                <a:latin typeface="黑体" panose="02010609060101010101" charset="-122"/>
                <a:ea typeface="黑体" panose="02010609060101010101" charset="-122"/>
                <a:cs typeface="黑体" panose="02010609060101010101" charset="-122"/>
              </a:rPr>
              <a:t>例如：</a:t>
            </a:r>
          </a:p>
        </p:txBody>
      </p:sp>
      <p:pic>
        <p:nvPicPr>
          <p:cNvPr id="2" name="图片 1"/>
          <p:cNvPicPr>
            <a:picLocks noChangeAspect="1"/>
          </p:cNvPicPr>
          <p:nvPr/>
        </p:nvPicPr>
        <p:blipFill>
          <a:blip r:embed="rId3"/>
          <a:stretch>
            <a:fillRect/>
          </a:stretch>
        </p:blipFill>
        <p:spPr>
          <a:xfrm>
            <a:off x="2051685" y="3343275"/>
            <a:ext cx="6292850" cy="276225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panose="02010600030101010101" charset="-122"/>
                <a:ea typeface="等线" panose="02010600030101010101"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3" name="文本框 2"/>
          <p:cNvSpPr txBox="1"/>
          <p:nvPr/>
        </p:nvSpPr>
        <p:spPr>
          <a:xfrm>
            <a:off x="350439" y="120418"/>
            <a:ext cx="4105611" cy="584775"/>
          </a:xfrm>
          <a:prstGeom prst="rect">
            <a:avLst/>
          </a:prstGeom>
          <a:noFill/>
        </p:spPr>
        <p:txBody>
          <a:bodyPr wrap="none" rtlCol="0">
            <a:spAutoFit/>
          </a:bodyPr>
          <a:lstStyle/>
          <a:p>
            <a:pPr>
              <a:defRPr/>
            </a:pPr>
            <a:r>
              <a:rPr kumimoji="0" lang="zh-CN" altLang="en-US" sz="3200" b="1" i="0" u="none" strike="noStrike" kern="1200" cap="none" spc="0" normalizeH="0" baseline="0" noProof="0" dirty="0">
                <a:ln>
                  <a:noFill/>
                </a:ln>
                <a:solidFill>
                  <a:schemeClr val="bg1"/>
                </a:solidFill>
                <a:effectLst/>
                <a:uLnTx/>
                <a:uFillTx/>
                <a:cs typeface="+mn-ea"/>
                <a:sym typeface="+mn-lt"/>
              </a:rPr>
              <a:t>图级任务</a:t>
            </a:r>
            <a:r>
              <a:rPr kumimoji="0" lang="en-US" altLang="zh-CN" sz="3200" b="1" i="0" u="none" strike="noStrike" kern="1200" cap="none" spc="0" normalizeH="0" baseline="0" noProof="0" dirty="0">
                <a:ln>
                  <a:noFill/>
                </a:ln>
                <a:solidFill>
                  <a:schemeClr val="bg1"/>
                </a:solidFill>
                <a:effectLst/>
                <a:uLnTx/>
                <a:uFillTx/>
                <a:cs typeface="+mn-ea"/>
                <a:sym typeface="+mn-lt"/>
              </a:rPr>
              <a:t>1</a:t>
            </a:r>
            <a:r>
              <a:rPr kumimoji="0" lang="zh-CN" altLang="en-US" sz="3200" b="1" i="0" u="none" strike="noStrike" kern="1200" cap="none" spc="0" normalizeH="0" baseline="0" noProof="0" dirty="0">
                <a:ln>
                  <a:noFill/>
                </a:ln>
                <a:solidFill>
                  <a:schemeClr val="bg1"/>
                </a:solidFill>
                <a:effectLst/>
                <a:uLnTx/>
                <a:uFillTx/>
                <a:cs typeface="+mn-ea"/>
                <a:sym typeface="+mn-lt"/>
              </a:rPr>
              <a:t>：交通预测</a:t>
            </a:r>
          </a:p>
        </p:txBody>
      </p:sp>
      <p:pic>
        <p:nvPicPr>
          <p:cNvPr id="2" name="图片 1"/>
          <p:cNvPicPr>
            <a:picLocks noChangeAspect="1"/>
          </p:cNvPicPr>
          <p:nvPr/>
        </p:nvPicPr>
        <p:blipFill>
          <a:blip r:embed="rId3"/>
          <a:stretch>
            <a:fillRect/>
          </a:stretch>
        </p:blipFill>
        <p:spPr>
          <a:xfrm>
            <a:off x="1116330" y="767080"/>
            <a:ext cx="9689465" cy="594487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panose="02010600030101010101" charset="-122"/>
                <a:ea typeface="等线" panose="02010600030101010101"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3" name="文本框 2"/>
          <p:cNvSpPr txBox="1"/>
          <p:nvPr/>
        </p:nvSpPr>
        <p:spPr>
          <a:xfrm>
            <a:off x="350439" y="120418"/>
            <a:ext cx="4515980" cy="584775"/>
          </a:xfrm>
          <a:prstGeom prst="rect">
            <a:avLst/>
          </a:prstGeom>
          <a:noFill/>
        </p:spPr>
        <p:txBody>
          <a:bodyPr wrap="none" rtlCol="0">
            <a:spAutoFit/>
          </a:bodyPr>
          <a:lstStyle/>
          <a:p>
            <a:pPr>
              <a:defRPr/>
            </a:pPr>
            <a:r>
              <a:rPr kumimoji="0" lang="zh-CN" altLang="en-US" sz="3200" b="1" i="0" u="none" strike="noStrike" kern="1200" cap="none" spc="0" normalizeH="0" baseline="0" noProof="0" dirty="0">
                <a:ln>
                  <a:noFill/>
                </a:ln>
                <a:solidFill>
                  <a:schemeClr val="bg1"/>
                </a:solidFill>
                <a:effectLst/>
                <a:uLnTx/>
                <a:uFillTx/>
                <a:cs typeface="+mn-ea"/>
                <a:sym typeface="+mn-lt"/>
              </a:rPr>
              <a:t>图级任务</a:t>
            </a:r>
            <a:r>
              <a:rPr kumimoji="0" lang="en-US" altLang="zh-CN" sz="3200" b="1" i="0" u="none" strike="noStrike" kern="1200" cap="none" spc="0" normalizeH="0" baseline="0" noProof="0" dirty="0">
                <a:ln>
                  <a:noFill/>
                </a:ln>
                <a:solidFill>
                  <a:schemeClr val="bg1"/>
                </a:solidFill>
                <a:effectLst/>
                <a:uLnTx/>
                <a:uFillTx/>
                <a:cs typeface="+mn-ea"/>
                <a:sym typeface="+mn-lt"/>
              </a:rPr>
              <a:t>1</a:t>
            </a:r>
            <a:r>
              <a:rPr kumimoji="0" lang="zh-CN" altLang="en-US" sz="3200" b="1" i="0" u="none" strike="noStrike" kern="1200" cap="none" spc="0" normalizeH="0" baseline="0" noProof="0" dirty="0">
                <a:ln>
                  <a:noFill/>
                </a:ln>
                <a:solidFill>
                  <a:schemeClr val="bg1"/>
                </a:solidFill>
                <a:effectLst/>
                <a:uLnTx/>
                <a:uFillTx/>
                <a:cs typeface="+mn-ea"/>
                <a:sym typeface="+mn-lt"/>
              </a:rPr>
              <a:t>：道路网络图</a:t>
            </a:r>
          </a:p>
        </p:txBody>
      </p:sp>
      <p:sp>
        <p:nvSpPr>
          <p:cNvPr id="5" name="文本框 4"/>
          <p:cNvSpPr txBox="1"/>
          <p:nvPr/>
        </p:nvSpPr>
        <p:spPr>
          <a:xfrm>
            <a:off x="507365" y="767080"/>
            <a:ext cx="10615295" cy="5894070"/>
          </a:xfrm>
          <a:prstGeom prst="rect">
            <a:avLst/>
          </a:prstGeom>
          <a:noFill/>
        </p:spPr>
        <p:txBody>
          <a:bodyPr wrap="square" rtlCol="0">
            <a:noAutofit/>
          </a:bodyPr>
          <a:lstStyle/>
          <a:p>
            <a:pPr indent="0" fontAlgn="auto">
              <a:lnSpc>
                <a:spcPct val="150000"/>
              </a:lnSpc>
            </a:pPr>
            <a:r>
              <a:rPr lang="en-US" altLang="zh-CN" sz="2800">
                <a:solidFill>
                  <a:schemeClr val="tx1"/>
                </a:solidFill>
                <a:latin typeface="黑体" panose="02010609060101010101" charset="-122"/>
                <a:ea typeface="黑体" panose="02010609060101010101" charset="-122"/>
                <a:cs typeface="黑体" panose="02010609060101010101" charset="-122"/>
              </a:rPr>
              <a:t>·</a:t>
            </a:r>
            <a:r>
              <a:rPr lang="zh-CN" altLang="en-US" sz="2800" b="1">
                <a:solidFill>
                  <a:srgbClr val="FF0000"/>
                </a:solidFill>
                <a:latin typeface="黑体" panose="02010609060101010101" charset="-122"/>
                <a:ea typeface="黑体" panose="02010609060101010101" charset="-122"/>
                <a:cs typeface="黑体" panose="02010609060101010101" charset="-122"/>
              </a:rPr>
              <a:t>节点：</a:t>
            </a:r>
            <a:r>
              <a:rPr lang="zh-CN" altLang="en-US" sz="2800">
                <a:solidFill>
                  <a:schemeClr val="tx1"/>
                </a:solidFill>
                <a:latin typeface="黑体" panose="02010609060101010101" charset="-122"/>
                <a:ea typeface="黑体" panose="02010609060101010101" charset="-122"/>
                <a:cs typeface="黑体" panose="02010609060101010101" charset="-122"/>
              </a:rPr>
              <a:t>道路段</a:t>
            </a:r>
          </a:p>
          <a:p>
            <a:pPr indent="0" fontAlgn="auto">
              <a:lnSpc>
                <a:spcPct val="150000"/>
              </a:lnSpc>
            </a:pPr>
            <a:r>
              <a:rPr lang="en-US" altLang="zh-CN" sz="2800">
                <a:solidFill>
                  <a:schemeClr val="tx1"/>
                </a:solidFill>
                <a:latin typeface="黑体" panose="02010609060101010101" charset="-122"/>
                <a:ea typeface="黑体" panose="02010609060101010101" charset="-122"/>
                <a:cs typeface="黑体" panose="02010609060101010101" charset="-122"/>
              </a:rPr>
              <a:t>·</a:t>
            </a:r>
            <a:r>
              <a:rPr lang="zh-CN" altLang="en-US" sz="2800" b="1">
                <a:solidFill>
                  <a:srgbClr val="FF0000"/>
                </a:solidFill>
                <a:latin typeface="黑体" panose="02010609060101010101" charset="-122"/>
                <a:ea typeface="黑体" panose="02010609060101010101" charset="-122"/>
                <a:cs typeface="黑体" panose="02010609060101010101" charset="-122"/>
              </a:rPr>
              <a:t>边：</a:t>
            </a:r>
            <a:r>
              <a:rPr lang="zh-CN" altLang="en-US" sz="2800">
                <a:solidFill>
                  <a:schemeClr val="tx1"/>
                </a:solidFill>
                <a:latin typeface="黑体" panose="02010609060101010101" charset="-122"/>
                <a:ea typeface="黑体" panose="02010609060101010101" charset="-122"/>
                <a:cs typeface="黑体" panose="02010609060101010101" charset="-122"/>
              </a:rPr>
              <a:t>道路段之间的连接性</a:t>
            </a:r>
          </a:p>
          <a:p>
            <a:pPr indent="0" fontAlgn="auto">
              <a:lnSpc>
                <a:spcPct val="150000"/>
              </a:lnSpc>
            </a:pPr>
            <a:r>
              <a:rPr lang="en-US" altLang="zh-CN" sz="2800">
                <a:solidFill>
                  <a:schemeClr val="tx1"/>
                </a:solidFill>
                <a:latin typeface="黑体" panose="02010609060101010101" charset="-122"/>
                <a:ea typeface="黑体" panose="02010609060101010101" charset="-122"/>
                <a:cs typeface="黑体" panose="02010609060101010101" charset="-122"/>
              </a:rPr>
              <a:t>·</a:t>
            </a:r>
            <a:r>
              <a:rPr lang="zh-CN" altLang="en-US" sz="2800" b="1">
                <a:solidFill>
                  <a:schemeClr val="tx1"/>
                </a:solidFill>
                <a:latin typeface="黑体" panose="02010609060101010101" charset="-122"/>
                <a:ea typeface="黑体" panose="02010609060101010101" charset="-122"/>
                <a:cs typeface="黑体" panose="02010609060101010101" charset="-122"/>
              </a:rPr>
              <a:t>预测：</a:t>
            </a:r>
            <a:r>
              <a:rPr lang="zh-CN" altLang="en-US" sz="2800">
                <a:solidFill>
                  <a:schemeClr val="tx1"/>
                </a:solidFill>
                <a:latin typeface="黑体" panose="02010609060101010101" charset="-122"/>
                <a:ea typeface="黑体" panose="02010609060101010101" charset="-122"/>
                <a:cs typeface="黑体" panose="02010609060101010101" charset="-122"/>
              </a:rPr>
              <a:t>到达时间（</a:t>
            </a:r>
            <a:r>
              <a:rPr lang="en-US" altLang="zh-CN" sz="2800">
                <a:solidFill>
                  <a:schemeClr val="tx1"/>
                </a:solidFill>
                <a:latin typeface="黑体" panose="02010609060101010101" charset="-122"/>
                <a:ea typeface="黑体" panose="02010609060101010101" charset="-122"/>
                <a:cs typeface="黑体" panose="02010609060101010101" charset="-122"/>
              </a:rPr>
              <a:t>ETA</a:t>
            </a:r>
            <a:r>
              <a:rPr lang="zh-CN" altLang="en-US" sz="2800">
                <a:solidFill>
                  <a:schemeClr val="tx1"/>
                </a:solidFill>
                <a:latin typeface="黑体" panose="02010609060101010101" charset="-122"/>
                <a:ea typeface="黑体" panose="02010609060101010101" charset="-122"/>
                <a:cs typeface="黑体" panose="02010609060101010101" charset="-122"/>
              </a:rPr>
              <a:t>）</a:t>
            </a:r>
          </a:p>
        </p:txBody>
      </p:sp>
      <p:pic>
        <p:nvPicPr>
          <p:cNvPr id="2" name="图片 1"/>
          <p:cNvPicPr>
            <a:picLocks noChangeAspect="1"/>
          </p:cNvPicPr>
          <p:nvPr/>
        </p:nvPicPr>
        <p:blipFill>
          <a:blip r:embed="rId3"/>
          <a:stretch>
            <a:fillRect/>
          </a:stretch>
        </p:blipFill>
        <p:spPr>
          <a:xfrm>
            <a:off x="1874520" y="2855595"/>
            <a:ext cx="8432800" cy="367030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1026795" y="1449705"/>
            <a:ext cx="9949815" cy="5153660"/>
          </a:xfrm>
          <a:prstGeom prst="rect">
            <a:avLst/>
          </a:prstGeom>
        </p:spPr>
      </p:pic>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panose="02010600030101010101" charset="-122"/>
                <a:ea typeface="等线" panose="02010600030101010101"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3" name="文本框 2"/>
          <p:cNvSpPr txBox="1"/>
          <p:nvPr/>
        </p:nvSpPr>
        <p:spPr>
          <a:xfrm>
            <a:off x="350439" y="120418"/>
            <a:ext cx="7798930" cy="584775"/>
          </a:xfrm>
          <a:prstGeom prst="rect">
            <a:avLst/>
          </a:prstGeom>
          <a:noFill/>
        </p:spPr>
        <p:txBody>
          <a:bodyPr wrap="none" rtlCol="0">
            <a:spAutoFit/>
          </a:bodyPr>
          <a:lstStyle/>
          <a:p>
            <a:pPr>
              <a:defRPr/>
            </a:pPr>
            <a:r>
              <a:rPr kumimoji="0" lang="zh-CN" altLang="en-US" sz="3200" b="1" i="0" u="none" strike="noStrike" kern="1200" cap="none" spc="0" normalizeH="0" baseline="0" noProof="0" dirty="0">
                <a:ln>
                  <a:noFill/>
                </a:ln>
                <a:solidFill>
                  <a:schemeClr val="bg1"/>
                </a:solidFill>
                <a:effectLst/>
                <a:uLnTx/>
                <a:uFillTx/>
                <a:cs typeface="+mn-ea"/>
                <a:sym typeface="+mn-lt"/>
              </a:rPr>
              <a:t>图级任务</a:t>
            </a:r>
            <a:r>
              <a:rPr kumimoji="0" lang="en-US" altLang="zh-CN" sz="3200" b="1" i="0" u="none" strike="noStrike" kern="1200" cap="none" spc="0" normalizeH="0" baseline="0" noProof="0" dirty="0">
                <a:ln>
                  <a:noFill/>
                </a:ln>
                <a:solidFill>
                  <a:schemeClr val="bg1"/>
                </a:solidFill>
                <a:effectLst/>
                <a:uLnTx/>
                <a:uFillTx/>
                <a:cs typeface="+mn-ea"/>
                <a:sym typeface="+mn-lt"/>
              </a:rPr>
              <a:t>1</a:t>
            </a:r>
            <a:r>
              <a:rPr kumimoji="0" lang="zh-CN" altLang="en-US" sz="3200" b="1" i="0" u="none" strike="noStrike" kern="1200" cap="none" spc="0" normalizeH="0" baseline="0" noProof="0" dirty="0">
                <a:ln>
                  <a:noFill/>
                </a:ln>
                <a:solidFill>
                  <a:schemeClr val="bg1"/>
                </a:solidFill>
                <a:effectLst/>
                <a:uLnTx/>
                <a:uFillTx/>
                <a:cs typeface="+mn-ea"/>
                <a:sym typeface="+mn-lt"/>
              </a:rPr>
              <a:t>：通过图神经网络进行交通预测</a:t>
            </a:r>
          </a:p>
        </p:txBody>
      </p:sp>
      <p:sp>
        <p:nvSpPr>
          <p:cNvPr id="5" name="文本框 4"/>
          <p:cNvSpPr txBox="1"/>
          <p:nvPr/>
        </p:nvSpPr>
        <p:spPr>
          <a:xfrm>
            <a:off x="439420" y="767080"/>
            <a:ext cx="10615295" cy="5894070"/>
          </a:xfrm>
          <a:prstGeom prst="rect">
            <a:avLst/>
          </a:prstGeom>
          <a:noFill/>
        </p:spPr>
        <p:txBody>
          <a:bodyPr wrap="square" rtlCol="0">
            <a:noAutofit/>
          </a:bodyPr>
          <a:lstStyle/>
          <a:p>
            <a:pPr indent="0" fontAlgn="auto">
              <a:lnSpc>
                <a:spcPct val="150000"/>
              </a:lnSpc>
            </a:pPr>
            <a:r>
              <a:rPr lang="en-US" altLang="zh-CN" sz="2800">
                <a:solidFill>
                  <a:schemeClr val="tx1"/>
                </a:solidFill>
                <a:latin typeface="黑体" panose="02010609060101010101" charset="-122"/>
                <a:ea typeface="黑体" panose="02010609060101010101" charset="-122"/>
                <a:cs typeface="黑体" panose="02010609060101010101" charset="-122"/>
              </a:rPr>
              <a:t>·</a:t>
            </a:r>
            <a:r>
              <a:rPr lang="zh-CN" altLang="en-US" sz="2800">
                <a:solidFill>
                  <a:schemeClr val="tx1"/>
                </a:solidFill>
                <a:latin typeface="黑体" panose="02010609060101010101" charset="-122"/>
                <a:ea typeface="黑体" panose="02010609060101010101" charset="-122"/>
                <a:cs typeface="黑体" panose="02010609060101010101" charset="-122"/>
              </a:rPr>
              <a:t>使用图神经网络来预测到达时间</a:t>
            </a:r>
          </a:p>
        </p:txBody>
      </p:sp>
      <p:sp>
        <p:nvSpPr>
          <p:cNvPr id="6" name="文本框 5"/>
          <p:cNvSpPr txBox="1"/>
          <p:nvPr/>
        </p:nvSpPr>
        <p:spPr>
          <a:xfrm>
            <a:off x="507365" y="3952875"/>
            <a:ext cx="5172075" cy="521970"/>
          </a:xfrm>
          <a:prstGeom prst="rect">
            <a:avLst/>
          </a:prstGeom>
          <a:noFill/>
        </p:spPr>
        <p:txBody>
          <a:bodyPr wrap="square" rtlCol="0">
            <a:spAutoFit/>
          </a:bodyPr>
          <a:lstStyle/>
          <a:p>
            <a:r>
              <a:rPr lang="zh-CN" altLang="en-US" sz="2800">
                <a:latin typeface="黑体" panose="02010609060101010101" charset="-122"/>
                <a:ea typeface="黑体" panose="02010609060101010101" charset="-122"/>
                <a:cs typeface="黑体" panose="02010609060101010101" charset="-122"/>
              </a:rPr>
              <a:t>·谷歌地图中使用了这个方法</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panose="02010600030101010101" charset="-122"/>
                <a:ea typeface="等线" panose="02010600030101010101"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5" name="文本框 4"/>
          <p:cNvSpPr txBox="1"/>
          <p:nvPr/>
        </p:nvSpPr>
        <p:spPr>
          <a:xfrm>
            <a:off x="507365" y="767080"/>
            <a:ext cx="10615295" cy="5894070"/>
          </a:xfrm>
          <a:prstGeom prst="rect">
            <a:avLst/>
          </a:prstGeom>
          <a:noFill/>
        </p:spPr>
        <p:txBody>
          <a:bodyPr wrap="square" rtlCol="0">
            <a:noAutofit/>
          </a:bodyPr>
          <a:lstStyle/>
          <a:p>
            <a:pPr indent="0" fontAlgn="auto">
              <a:lnSpc>
                <a:spcPct val="150000"/>
              </a:lnSpc>
            </a:pPr>
            <a:r>
              <a:rPr lang="en-US" altLang="zh-CN" sz="2800">
                <a:solidFill>
                  <a:schemeClr val="tx1"/>
                </a:solidFill>
                <a:latin typeface="黑体" panose="02010609060101010101" charset="-122"/>
                <a:ea typeface="黑体" panose="02010609060101010101" charset="-122"/>
                <a:cs typeface="黑体" panose="02010609060101010101" charset="-122"/>
              </a:rPr>
              <a:t>·</a:t>
            </a:r>
            <a:r>
              <a:rPr lang="zh-CN" altLang="en-US" sz="2800">
                <a:solidFill>
                  <a:schemeClr val="tx1"/>
                </a:solidFill>
                <a:latin typeface="黑体" panose="02010609060101010101" charset="-122"/>
                <a:ea typeface="黑体" panose="02010609060101010101" charset="-122"/>
                <a:cs typeface="黑体" panose="02010609060101010101" charset="-122"/>
              </a:rPr>
              <a:t>抗生素是小分子图</a:t>
            </a:r>
          </a:p>
          <a:p>
            <a:pPr indent="0" fontAlgn="auto">
              <a:lnSpc>
                <a:spcPct val="150000"/>
              </a:lnSpc>
            </a:pPr>
            <a:r>
              <a:rPr lang="en-US" altLang="zh-CN" sz="2800">
                <a:solidFill>
                  <a:schemeClr val="tx1"/>
                </a:solidFill>
                <a:latin typeface="黑体" panose="02010609060101010101" charset="-122"/>
                <a:ea typeface="黑体" panose="02010609060101010101" charset="-122"/>
                <a:cs typeface="黑体" panose="02010609060101010101" charset="-122"/>
              </a:rPr>
              <a:t>  ·</a:t>
            </a:r>
            <a:r>
              <a:rPr lang="zh-CN" altLang="en-US" sz="2800" b="1">
                <a:solidFill>
                  <a:srgbClr val="FF0000"/>
                </a:solidFill>
                <a:latin typeface="黑体" panose="02010609060101010101" charset="-122"/>
                <a:ea typeface="黑体" panose="02010609060101010101" charset="-122"/>
                <a:cs typeface="黑体" panose="02010609060101010101" charset="-122"/>
              </a:rPr>
              <a:t>节点：</a:t>
            </a:r>
            <a:r>
              <a:rPr lang="zh-CN" altLang="en-US" sz="2800">
                <a:solidFill>
                  <a:schemeClr val="tx1"/>
                </a:solidFill>
                <a:latin typeface="黑体" panose="02010609060101010101" charset="-122"/>
                <a:ea typeface="黑体" panose="02010609060101010101" charset="-122"/>
                <a:cs typeface="黑体" panose="02010609060101010101" charset="-122"/>
              </a:rPr>
              <a:t>原子</a:t>
            </a:r>
          </a:p>
          <a:p>
            <a:pPr indent="0" fontAlgn="auto">
              <a:lnSpc>
                <a:spcPct val="150000"/>
              </a:lnSpc>
            </a:pPr>
            <a:r>
              <a:rPr lang="en-US" altLang="zh-CN" sz="2800">
                <a:solidFill>
                  <a:schemeClr val="tx1"/>
                </a:solidFill>
                <a:latin typeface="黑体" panose="02010609060101010101" charset="-122"/>
                <a:ea typeface="黑体" panose="02010609060101010101" charset="-122"/>
                <a:cs typeface="黑体" panose="02010609060101010101" charset="-122"/>
              </a:rPr>
              <a:t>  ·</a:t>
            </a:r>
            <a:r>
              <a:rPr lang="zh-CN" altLang="en-US" sz="2800" b="1">
                <a:solidFill>
                  <a:srgbClr val="FF0000"/>
                </a:solidFill>
                <a:latin typeface="黑体" panose="02010609060101010101" charset="-122"/>
                <a:ea typeface="黑体" panose="02010609060101010101" charset="-122"/>
                <a:cs typeface="黑体" panose="02010609060101010101" charset="-122"/>
              </a:rPr>
              <a:t>边：</a:t>
            </a:r>
            <a:r>
              <a:rPr lang="zh-CN" altLang="en-US" sz="2800">
                <a:solidFill>
                  <a:schemeClr val="tx1"/>
                </a:solidFill>
                <a:latin typeface="黑体" panose="02010609060101010101" charset="-122"/>
                <a:ea typeface="黑体" panose="02010609060101010101" charset="-122"/>
                <a:cs typeface="黑体" panose="02010609060101010101" charset="-122"/>
              </a:rPr>
              <a:t>化学键</a:t>
            </a:r>
          </a:p>
        </p:txBody>
      </p:sp>
      <p:sp>
        <p:nvSpPr>
          <p:cNvPr id="4" name="文本框 3"/>
          <p:cNvSpPr txBox="1"/>
          <p:nvPr/>
        </p:nvSpPr>
        <p:spPr>
          <a:xfrm>
            <a:off x="350439" y="120418"/>
            <a:ext cx="4105611"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chemeClr val="bg1"/>
                </a:solidFill>
                <a:effectLst/>
                <a:uLnTx/>
                <a:uFillTx/>
                <a:cs typeface="+mn-ea"/>
                <a:sym typeface="+mn-lt"/>
              </a:rPr>
              <a:t>图级任务</a:t>
            </a:r>
            <a:r>
              <a:rPr lang="en-US" altLang="zh-CN" sz="3200" b="1" dirty="0">
                <a:solidFill>
                  <a:schemeClr val="bg1"/>
                </a:solidFill>
                <a:cs typeface="+mn-ea"/>
                <a:sym typeface="+mn-lt"/>
              </a:rPr>
              <a:t>2</a:t>
            </a:r>
            <a:r>
              <a:rPr kumimoji="0" lang="zh-CN" altLang="en-US" sz="3200" b="1" i="0" u="none" strike="noStrike" kern="1200" cap="none" spc="0" normalizeH="0" baseline="0" noProof="0" dirty="0">
                <a:ln>
                  <a:noFill/>
                </a:ln>
                <a:solidFill>
                  <a:schemeClr val="bg1"/>
                </a:solidFill>
                <a:effectLst/>
                <a:uLnTx/>
                <a:uFillTx/>
                <a:cs typeface="+mn-ea"/>
                <a:sym typeface="+mn-lt"/>
              </a:rPr>
              <a:t>：药物发现</a:t>
            </a:r>
          </a:p>
        </p:txBody>
      </p:sp>
      <p:pic>
        <p:nvPicPr>
          <p:cNvPr id="8" name="图片 7"/>
          <p:cNvPicPr>
            <a:picLocks noChangeAspect="1"/>
          </p:cNvPicPr>
          <p:nvPr/>
        </p:nvPicPr>
        <p:blipFill>
          <a:blip r:embed="rId3"/>
          <a:stretch>
            <a:fillRect/>
          </a:stretch>
        </p:blipFill>
        <p:spPr>
          <a:xfrm>
            <a:off x="871220" y="2709545"/>
            <a:ext cx="10007600" cy="4148455"/>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panose="02010600030101010101" charset="-122"/>
                <a:ea typeface="等线" panose="02010600030101010101"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3" name="文本框 2"/>
          <p:cNvSpPr txBox="1"/>
          <p:nvPr/>
        </p:nvSpPr>
        <p:spPr>
          <a:xfrm>
            <a:off x="350439" y="120418"/>
            <a:ext cx="820929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chemeClr val="bg1"/>
                </a:solidFill>
                <a:effectLst/>
                <a:uLnTx/>
                <a:uFillTx/>
                <a:cs typeface="+mn-ea"/>
                <a:sym typeface="+mn-lt"/>
              </a:rPr>
              <a:t>图级任务</a:t>
            </a:r>
            <a:r>
              <a:rPr lang="en-US" altLang="zh-CN" sz="3200" b="1" dirty="0">
                <a:solidFill>
                  <a:schemeClr val="bg1"/>
                </a:solidFill>
                <a:cs typeface="+mn-ea"/>
                <a:sym typeface="+mn-lt"/>
              </a:rPr>
              <a:t>2</a:t>
            </a:r>
            <a:r>
              <a:rPr kumimoji="0" lang="zh-CN" altLang="en-US" sz="3200" b="1" i="0" u="none" strike="noStrike" kern="1200" cap="none" spc="0" normalizeH="0" baseline="0" noProof="0" dirty="0">
                <a:ln>
                  <a:noFill/>
                </a:ln>
                <a:solidFill>
                  <a:schemeClr val="bg1"/>
                </a:solidFill>
                <a:effectLst/>
                <a:uLnTx/>
                <a:uFillTx/>
                <a:cs typeface="+mn-ea"/>
                <a:sym typeface="+mn-lt"/>
              </a:rPr>
              <a:t>：深度学习在抗生素发现中的应用</a:t>
            </a:r>
          </a:p>
        </p:txBody>
      </p:sp>
      <p:sp>
        <p:nvSpPr>
          <p:cNvPr id="5" name="文本框 4"/>
          <p:cNvSpPr txBox="1"/>
          <p:nvPr/>
        </p:nvSpPr>
        <p:spPr>
          <a:xfrm>
            <a:off x="507365" y="767080"/>
            <a:ext cx="10615295" cy="5894070"/>
          </a:xfrm>
          <a:prstGeom prst="rect">
            <a:avLst/>
          </a:prstGeom>
          <a:noFill/>
        </p:spPr>
        <p:txBody>
          <a:bodyPr wrap="square" rtlCol="0">
            <a:noAutofit/>
          </a:bodyPr>
          <a:lstStyle/>
          <a:p>
            <a:pPr indent="0" fontAlgn="auto">
              <a:lnSpc>
                <a:spcPct val="150000"/>
              </a:lnSpc>
            </a:pPr>
            <a:r>
              <a:rPr lang="en-US" altLang="zh-CN" sz="2800">
                <a:solidFill>
                  <a:schemeClr val="tx1"/>
                </a:solidFill>
                <a:latin typeface="黑体" panose="02010609060101010101" charset="-122"/>
                <a:ea typeface="黑体" panose="02010609060101010101" charset="-122"/>
                <a:cs typeface="黑体" panose="02010609060101010101" charset="-122"/>
              </a:rPr>
              <a:t>·</a:t>
            </a:r>
            <a:r>
              <a:rPr lang="zh-CN" altLang="en-US" sz="2800">
                <a:solidFill>
                  <a:schemeClr val="tx1"/>
                </a:solidFill>
                <a:latin typeface="黑体" panose="02010609060101010101" charset="-122"/>
                <a:ea typeface="黑体" panose="02010609060101010101" charset="-122"/>
                <a:cs typeface="黑体" panose="02010609060101010101" charset="-122"/>
              </a:rPr>
              <a:t>选用图神经网络分类模型</a:t>
            </a:r>
          </a:p>
          <a:p>
            <a:pPr indent="0" fontAlgn="auto">
              <a:lnSpc>
                <a:spcPct val="150000"/>
              </a:lnSpc>
            </a:pPr>
            <a:r>
              <a:rPr lang="en-US" altLang="zh-CN" sz="2800">
                <a:solidFill>
                  <a:schemeClr val="tx1"/>
                </a:solidFill>
                <a:latin typeface="黑体" panose="02010609060101010101" charset="-122"/>
                <a:ea typeface="黑体" panose="02010609060101010101" charset="-122"/>
                <a:cs typeface="黑体" panose="02010609060101010101" charset="-122"/>
              </a:rPr>
              <a:t>·</a:t>
            </a:r>
            <a:r>
              <a:rPr lang="zh-CN" altLang="en-US" sz="2800">
                <a:solidFill>
                  <a:schemeClr val="tx1"/>
                </a:solidFill>
                <a:latin typeface="黑体" panose="02010609060101010101" charset="-122"/>
                <a:ea typeface="黑体" panose="02010609060101010101" charset="-122"/>
                <a:cs typeface="黑体" panose="02010609060101010101" charset="-122"/>
              </a:rPr>
              <a:t>使用模型从候选池中预测有潜力的分子。</a:t>
            </a:r>
          </a:p>
        </p:txBody>
      </p:sp>
      <p:pic>
        <p:nvPicPr>
          <p:cNvPr id="4" name="图片 3"/>
          <p:cNvPicPr>
            <a:picLocks noChangeAspect="1"/>
          </p:cNvPicPr>
          <p:nvPr/>
        </p:nvPicPr>
        <p:blipFill>
          <a:blip r:embed="rId3"/>
          <a:stretch>
            <a:fillRect/>
          </a:stretch>
        </p:blipFill>
        <p:spPr>
          <a:xfrm>
            <a:off x="1042670" y="2047240"/>
            <a:ext cx="9843770" cy="4752340"/>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panose="02010600030101010101" charset="-122"/>
                <a:ea typeface="等线" panose="02010600030101010101"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5" name="文本框 4"/>
          <p:cNvSpPr txBox="1"/>
          <p:nvPr/>
        </p:nvSpPr>
        <p:spPr>
          <a:xfrm>
            <a:off x="507365" y="767080"/>
            <a:ext cx="10615295" cy="5894070"/>
          </a:xfrm>
          <a:prstGeom prst="rect">
            <a:avLst/>
          </a:prstGeom>
          <a:noFill/>
        </p:spPr>
        <p:txBody>
          <a:bodyPr wrap="square" rtlCol="0">
            <a:noAutofit/>
          </a:bodyPr>
          <a:lstStyle/>
          <a:p>
            <a:pPr indent="0" fontAlgn="auto">
              <a:lnSpc>
                <a:spcPct val="150000"/>
              </a:lnSpc>
            </a:pPr>
            <a:r>
              <a:rPr lang="en-US" altLang="zh-CN" sz="2800">
                <a:solidFill>
                  <a:schemeClr val="tx1"/>
                </a:solidFill>
                <a:latin typeface="黑体" panose="02010609060101010101" charset="-122"/>
                <a:ea typeface="黑体" panose="02010609060101010101" charset="-122"/>
                <a:cs typeface="黑体" panose="02010609060101010101" charset="-122"/>
              </a:rPr>
              <a:t>·</a:t>
            </a:r>
            <a:r>
              <a:rPr lang="zh-CN" altLang="en-US" sz="2800">
                <a:solidFill>
                  <a:schemeClr val="tx1"/>
                </a:solidFill>
                <a:latin typeface="黑体" panose="02010609060101010101" charset="-122"/>
                <a:ea typeface="黑体" panose="02010609060101010101" charset="-122"/>
                <a:cs typeface="黑体" panose="02010609060101010101" charset="-122"/>
              </a:rPr>
              <a:t>将物理模拟视作图：</a:t>
            </a:r>
          </a:p>
          <a:p>
            <a:pPr indent="0" fontAlgn="auto">
              <a:lnSpc>
                <a:spcPct val="150000"/>
              </a:lnSpc>
            </a:pPr>
            <a:r>
              <a:rPr lang="en-US" altLang="zh-CN" sz="2800">
                <a:latin typeface="黑体" panose="02010609060101010101" charset="-122"/>
                <a:ea typeface="黑体" panose="02010609060101010101" charset="-122"/>
                <a:cs typeface="黑体" panose="02010609060101010101" charset="-122"/>
                <a:sym typeface="+mn-ea"/>
              </a:rPr>
              <a:t>·</a:t>
            </a:r>
            <a:r>
              <a:rPr lang="zh-CN" altLang="en-US" sz="2800" b="1">
                <a:solidFill>
                  <a:srgbClr val="FF0000"/>
                </a:solidFill>
                <a:latin typeface="黑体" panose="02010609060101010101" charset="-122"/>
                <a:ea typeface="黑体" panose="02010609060101010101" charset="-122"/>
                <a:cs typeface="黑体" panose="02010609060101010101" charset="-122"/>
                <a:sym typeface="+mn-ea"/>
              </a:rPr>
              <a:t>节点：</a:t>
            </a:r>
            <a:r>
              <a:rPr lang="zh-CN" altLang="en-US" sz="2800">
                <a:solidFill>
                  <a:schemeClr val="tx1"/>
                </a:solidFill>
                <a:latin typeface="黑体" panose="02010609060101010101" charset="-122"/>
                <a:ea typeface="黑体" panose="02010609060101010101" charset="-122"/>
                <a:cs typeface="黑体" panose="02010609060101010101" charset="-122"/>
                <a:sym typeface="+mn-ea"/>
              </a:rPr>
              <a:t>粒子</a:t>
            </a:r>
            <a:endParaRPr lang="zh-CN" altLang="en-US" sz="2800">
              <a:solidFill>
                <a:schemeClr val="tx1"/>
              </a:solidFill>
              <a:latin typeface="黑体" panose="02010609060101010101" charset="-122"/>
              <a:ea typeface="黑体" panose="02010609060101010101" charset="-122"/>
              <a:cs typeface="黑体" panose="02010609060101010101" charset="-122"/>
            </a:endParaRPr>
          </a:p>
          <a:p>
            <a:pPr indent="0" fontAlgn="auto">
              <a:lnSpc>
                <a:spcPct val="150000"/>
              </a:lnSpc>
            </a:pPr>
            <a:r>
              <a:rPr lang="en-US" altLang="zh-CN" sz="2800">
                <a:latin typeface="黑体" panose="02010609060101010101" charset="-122"/>
                <a:ea typeface="黑体" panose="02010609060101010101" charset="-122"/>
                <a:cs typeface="黑体" panose="02010609060101010101" charset="-122"/>
                <a:sym typeface="+mn-ea"/>
              </a:rPr>
              <a:t>·</a:t>
            </a:r>
            <a:r>
              <a:rPr lang="zh-CN" altLang="en-US" sz="2800" b="1">
                <a:solidFill>
                  <a:srgbClr val="FF0000"/>
                </a:solidFill>
                <a:latin typeface="黑体" panose="02010609060101010101" charset="-122"/>
                <a:ea typeface="黑体" panose="02010609060101010101" charset="-122"/>
                <a:cs typeface="黑体" panose="02010609060101010101" charset="-122"/>
                <a:sym typeface="+mn-ea"/>
              </a:rPr>
              <a:t>边：</a:t>
            </a:r>
            <a:r>
              <a:rPr lang="zh-CN" altLang="en-US" sz="2800">
                <a:solidFill>
                  <a:schemeClr val="tx1"/>
                </a:solidFill>
                <a:latin typeface="黑体" panose="02010609060101010101" charset="-122"/>
                <a:ea typeface="黑体" panose="02010609060101010101" charset="-122"/>
                <a:cs typeface="黑体" panose="02010609060101010101" charset="-122"/>
              </a:rPr>
              <a:t>粒子之间的相互作用</a:t>
            </a:r>
          </a:p>
          <a:p>
            <a:pPr indent="0" fontAlgn="auto">
              <a:lnSpc>
                <a:spcPct val="150000"/>
              </a:lnSpc>
            </a:pPr>
            <a:endParaRPr lang="zh-CN" altLang="en-US" sz="2800">
              <a:solidFill>
                <a:schemeClr val="tx1"/>
              </a:solidFill>
              <a:latin typeface="黑体" panose="02010609060101010101" charset="-122"/>
              <a:ea typeface="黑体" panose="02010609060101010101" charset="-122"/>
              <a:cs typeface="黑体" panose="02010609060101010101" charset="-122"/>
            </a:endParaRPr>
          </a:p>
        </p:txBody>
      </p:sp>
      <p:sp>
        <p:nvSpPr>
          <p:cNvPr id="4" name="文本框 3"/>
          <p:cNvSpPr txBox="1"/>
          <p:nvPr/>
        </p:nvSpPr>
        <p:spPr>
          <a:xfrm>
            <a:off x="350439" y="120418"/>
            <a:ext cx="4105611"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SG" sz="3200" b="1" i="0" u="none" strike="noStrike" kern="1200" cap="none" spc="0" normalizeH="0" baseline="0" noProof="0" dirty="0">
                <a:ln>
                  <a:noFill/>
                </a:ln>
                <a:solidFill>
                  <a:schemeClr val="bg1"/>
                </a:solidFill>
                <a:effectLst/>
                <a:uLnTx/>
                <a:uFillTx/>
                <a:cs typeface="+mn-ea"/>
                <a:sym typeface="+mn-lt"/>
              </a:rPr>
              <a:t>图</a:t>
            </a:r>
            <a:r>
              <a:rPr kumimoji="0" lang="zh-CN" altLang="en-US" sz="3200" b="1" i="0" u="none" strike="noStrike" kern="1200" cap="none" spc="0" normalizeH="0" baseline="0" noProof="0" dirty="0">
                <a:ln>
                  <a:noFill/>
                </a:ln>
                <a:solidFill>
                  <a:schemeClr val="bg1"/>
                </a:solidFill>
                <a:effectLst/>
                <a:uLnTx/>
                <a:uFillTx/>
                <a:cs typeface="+mn-ea"/>
                <a:sym typeface="+mn-lt"/>
              </a:rPr>
              <a:t>级任务</a:t>
            </a:r>
            <a:r>
              <a:rPr kumimoji="0" lang="en-US" altLang="zh-CN" sz="3200" b="1" i="0" u="none" strike="noStrike" kern="1200" cap="none" spc="0" normalizeH="0" baseline="0" noProof="0" dirty="0">
                <a:ln>
                  <a:noFill/>
                </a:ln>
                <a:solidFill>
                  <a:schemeClr val="bg1"/>
                </a:solidFill>
                <a:effectLst/>
                <a:uLnTx/>
                <a:uFillTx/>
                <a:cs typeface="+mn-ea"/>
                <a:sym typeface="+mn-lt"/>
              </a:rPr>
              <a:t>3</a:t>
            </a:r>
            <a:r>
              <a:rPr kumimoji="0" lang="zh-CN" altLang="en-US" sz="3200" b="1" i="0" u="none" strike="noStrike" kern="1200" cap="none" spc="0" normalizeH="0" baseline="0" noProof="0" dirty="0">
                <a:ln>
                  <a:noFill/>
                </a:ln>
                <a:solidFill>
                  <a:schemeClr val="bg1"/>
                </a:solidFill>
                <a:effectLst/>
                <a:uLnTx/>
                <a:uFillTx/>
                <a:cs typeface="+mn-ea"/>
                <a:sym typeface="+mn-lt"/>
              </a:rPr>
              <a:t>：物理模拟</a:t>
            </a:r>
          </a:p>
        </p:txBody>
      </p:sp>
      <p:pic>
        <p:nvPicPr>
          <p:cNvPr id="6" name="图片 5"/>
          <p:cNvPicPr>
            <a:picLocks noChangeAspect="1"/>
          </p:cNvPicPr>
          <p:nvPr/>
        </p:nvPicPr>
        <p:blipFill>
          <a:blip r:embed="rId3"/>
          <a:stretch>
            <a:fillRect/>
          </a:stretch>
        </p:blipFill>
        <p:spPr>
          <a:xfrm>
            <a:off x="1637665" y="2684780"/>
            <a:ext cx="8354695" cy="406146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stretch>
            <a:fillRect/>
          </a:stretch>
        </p:blipFill>
        <p:spPr>
          <a:xfrm>
            <a:off x="883920" y="2190115"/>
            <a:ext cx="9862820" cy="4353560"/>
          </a:xfrm>
          <a:prstGeom prst="rect">
            <a:avLst/>
          </a:prstGeom>
        </p:spPr>
      </p:pic>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panose="02010600030101010101" charset="-122"/>
                <a:ea typeface="等线" panose="02010600030101010101"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3" name="文本框 2"/>
          <p:cNvSpPr txBox="1"/>
          <p:nvPr/>
        </p:nvSpPr>
        <p:spPr>
          <a:xfrm>
            <a:off x="350439" y="120418"/>
            <a:ext cx="492634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SG" sz="3200" b="1" i="0" u="none" strike="noStrike" kern="1200" cap="none" spc="0" normalizeH="0" baseline="0" noProof="0" dirty="0">
                <a:ln>
                  <a:noFill/>
                </a:ln>
                <a:solidFill>
                  <a:schemeClr val="bg1"/>
                </a:solidFill>
                <a:effectLst/>
                <a:uLnTx/>
                <a:uFillTx/>
                <a:cs typeface="+mn-ea"/>
                <a:sym typeface="+mn-lt"/>
              </a:rPr>
              <a:t>图</a:t>
            </a:r>
            <a:r>
              <a:rPr kumimoji="0" lang="zh-CN" altLang="en-US" sz="3200" b="1" i="0" u="none" strike="noStrike" kern="1200" cap="none" spc="0" normalizeH="0" baseline="0" noProof="0" dirty="0">
                <a:ln>
                  <a:noFill/>
                </a:ln>
                <a:solidFill>
                  <a:schemeClr val="bg1"/>
                </a:solidFill>
                <a:effectLst/>
                <a:uLnTx/>
                <a:uFillTx/>
                <a:cs typeface="+mn-ea"/>
                <a:sym typeface="+mn-lt"/>
              </a:rPr>
              <a:t>级任务</a:t>
            </a:r>
            <a:r>
              <a:rPr kumimoji="0" lang="en-US" altLang="zh-CN" sz="3200" b="1" i="0" u="none" strike="noStrike" kern="1200" cap="none" spc="0" normalizeH="0" baseline="0" noProof="0" dirty="0">
                <a:ln>
                  <a:noFill/>
                </a:ln>
                <a:solidFill>
                  <a:schemeClr val="bg1"/>
                </a:solidFill>
                <a:effectLst/>
                <a:uLnTx/>
                <a:uFillTx/>
                <a:cs typeface="+mn-ea"/>
                <a:sym typeface="+mn-lt"/>
              </a:rPr>
              <a:t>3</a:t>
            </a:r>
            <a:r>
              <a:rPr kumimoji="0" lang="zh-CN" altLang="en-US" sz="3200" b="1" i="0" u="none" strike="noStrike" kern="1200" cap="none" spc="0" normalizeH="0" baseline="0" noProof="0" dirty="0">
                <a:ln>
                  <a:noFill/>
                </a:ln>
                <a:solidFill>
                  <a:schemeClr val="bg1"/>
                </a:solidFill>
                <a:effectLst/>
                <a:uLnTx/>
                <a:uFillTx/>
                <a:cs typeface="+mn-ea"/>
                <a:sym typeface="+mn-lt"/>
              </a:rPr>
              <a:t>：模拟学习框架</a:t>
            </a:r>
          </a:p>
        </p:txBody>
      </p:sp>
      <p:sp>
        <p:nvSpPr>
          <p:cNvPr id="5" name="文本框 4"/>
          <p:cNvSpPr txBox="1"/>
          <p:nvPr/>
        </p:nvSpPr>
        <p:spPr>
          <a:xfrm>
            <a:off x="507365" y="767080"/>
            <a:ext cx="10615295" cy="1661160"/>
          </a:xfrm>
          <a:prstGeom prst="rect">
            <a:avLst/>
          </a:prstGeom>
          <a:noFill/>
        </p:spPr>
        <p:txBody>
          <a:bodyPr wrap="square" rtlCol="0">
            <a:noAutofit/>
          </a:bodyPr>
          <a:lstStyle/>
          <a:p>
            <a:pPr indent="0" fontAlgn="auto">
              <a:lnSpc>
                <a:spcPct val="150000"/>
              </a:lnSpc>
            </a:pPr>
            <a:r>
              <a:rPr lang="zh-CN" altLang="en-US" sz="2800">
                <a:solidFill>
                  <a:schemeClr val="tx1"/>
                </a:solidFill>
                <a:latin typeface="黑体" panose="02010609060101010101" charset="-122"/>
                <a:ea typeface="黑体" panose="02010609060101010101" charset="-122"/>
                <a:cs typeface="黑体" panose="02010609060101010101" charset="-122"/>
              </a:rPr>
              <a:t>一个图进化任务</a:t>
            </a:r>
          </a:p>
          <a:p>
            <a:pPr indent="0" fontAlgn="auto">
              <a:lnSpc>
                <a:spcPct val="150000"/>
              </a:lnSpc>
            </a:pPr>
            <a:r>
              <a:rPr lang="en-US" altLang="zh-CN" sz="2800">
                <a:solidFill>
                  <a:schemeClr val="tx1"/>
                </a:solidFill>
                <a:latin typeface="黑体" panose="02010609060101010101" charset="-122"/>
                <a:ea typeface="黑体" panose="02010609060101010101" charset="-122"/>
                <a:cs typeface="黑体" panose="02010609060101010101" charset="-122"/>
              </a:rPr>
              <a:t>·</a:t>
            </a:r>
            <a:r>
              <a:rPr lang="zh-CN" altLang="en-US" sz="2800">
                <a:solidFill>
                  <a:srgbClr val="FF0000"/>
                </a:solidFill>
                <a:latin typeface="黑体" panose="02010609060101010101" charset="-122"/>
                <a:ea typeface="黑体" panose="02010609060101010101" charset="-122"/>
                <a:cs typeface="黑体" panose="02010609060101010101" charset="-122"/>
              </a:rPr>
              <a:t>目标：</a:t>
            </a:r>
            <a:r>
              <a:rPr lang="zh-CN" altLang="en-US" sz="2800">
                <a:solidFill>
                  <a:schemeClr val="tx1"/>
                </a:solidFill>
                <a:latin typeface="黑体" panose="02010609060101010101" charset="-122"/>
                <a:ea typeface="黑体" panose="02010609060101010101" charset="-122"/>
                <a:cs typeface="黑体" panose="02010609060101010101" charset="-122"/>
              </a:rPr>
              <a:t>预测图将如何随时间演变。</a:t>
            </a:r>
          </a:p>
        </p:txBody>
      </p:sp>
      <p:sp>
        <p:nvSpPr>
          <p:cNvPr id="4" name="文本框 3"/>
          <p:cNvSpPr txBox="1"/>
          <p:nvPr/>
        </p:nvSpPr>
        <p:spPr>
          <a:xfrm>
            <a:off x="198120" y="6602730"/>
            <a:ext cx="11437620" cy="306705"/>
          </a:xfrm>
          <a:prstGeom prst="rect">
            <a:avLst/>
          </a:prstGeom>
          <a:noFill/>
        </p:spPr>
        <p:txBody>
          <a:bodyPr wrap="square" rtlCol="0">
            <a:spAutoFit/>
          </a:bodyPr>
          <a:lstStyle/>
          <a:p>
            <a:r>
              <a:rPr lang="en-US" altLang="zh-CN" sz="1400"/>
              <a:t>Sanchez-Gonzalez et al., Learning to simulate complex physics with graph networks, ICML 2020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9"/>
          <p:cNvGrpSpPr>
            <a:grpSpLocks noChangeAspect="1"/>
          </p:cNvGrpSpPr>
          <p:nvPr/>
        </p:nvGrpSpPr>
        <p:grpSpPr bwMode="auto">
          <a:xfrm>
            <a:off x="0" y="-1589"/>
            <a:ext cx="12191999" cy="767234"/>
            <a:chOff x="-1" y="-1"/>
            <a:chExt cx="7719" cy="568"/>
          </a:xfrm>
        </p:grpSpPr>
        <p:sp>
          <p:nvSpPr>
            <p:cNvPr id="17" name="Freeform 11"/>
            <p:cNvSpPr/>
            <p:nvPr/>
          </p:nvSpPr>
          <p:spPr bwMode="auto">
            <a:xfrm>
              <a:off x="1469" y="-1"/>
              <a:ext cx="6249" cy="568"/>
            </a:xfrm>
            <a:custGeom>
              <a:avLst/>
              <a:gdLst>
                <a:gd name="T0" fmla="*/ 718 w 10599"/>
                <a:gd name="T1" fmla="*/ 0 h 1172"/>
                <a:gd name="T2" fmla="*/ 718 w 10599"/>
                <a:gd name="T3" fmla="*/ 0 h 1172"/>
                <a:gd name="T4" fmla="*/ 659 w 10599"/>
                <a:gd name="T5" fmla="*/ 37 h 1172"/>
                <a:gd name="T6" fmla="*/ 0 w 10599"/>
                <a:gd name="T7" fmla="*/ 1172 h 1172"/>
                <a:gd name="T8" fmla="*/ 10599 w 10599"/>
                <a:gd name="T9" fmla="*/ 1172 h 1172"/>
                <a:gd name="T10" fmla="*/ 10599 w 10599"/>
                <a:gd name="T11" fmla="*/ 0 h 1172"/>
                <a:gd name="T12" fmla="*/ 718 w 10599"/>
                <a:gd name="T13" fmla="*/ 0 h 1172"/>
              </a:gdLst>
              <a:ahLst/>
              <a:cxnLst>
                <a:cxn ang="0">
                  <a:pos x="T0" y="T1"/>
                </a:cxn>
                <a:cxn ang="0">
                  <a:pos x="T2" y="T3"/>
                </a:cxn>
                <a:cxn ang="0">
                  <a:pos x="T4" y="T5"/>
                </a:cxn>
                <a:cxn ang="0">
                  <a:pos x="T6" y="T7"/>
                </a:cxn>
                <a:cxn ang="0">
                  <a:pos x="T8" y="T9"/>
                </a:cxn>
                <a:cxn ang="0">
                  <a:pos x="T10" y="T11"/>
                </a:cxn>
                <a:cxn ang="0">
                  <a:pos x="T12" y="T13"/>
                </a:cxn>
              </a:cxnLst>
              <a:rect l="0" t="0" r="r" b="b"/>
              <a:pathLst>
                <a:path w="10599" h="1172">
                  <a:moveTo>
                    <a:pt x="718" y="0"/>
                  </a:moveTo>
                  <a:lnTo>
                    <a:pt x="718" y="0"/>
                  </a:lnTo>
                  <a:lnTo>
                    <a:pt x="659" y="37"/>
                  </a:lnTo>
                  <a:lnTo>
                    <a:pt x="0" y="1172"/>
                  </a:lnTo>
                  <a:lnTo>
                    <a:pt x="10599" y="1172"/>
                  </a:lnTo>
                  <a:lnTo>
                    <a:pt x="10599" y="0"/>
                  </a:lnTo>
                  <a:lnTo>
                    <a:pt x="718" y="0"/>
                  </a:lnTo>
                  <a:close/>
                </a:path>
              </a:pathLst>
            </a:custGeom>
            <a:solidFill>
              <a:srgbClr val="649EB2">
                <a:lumMod val="20000"/>
                <a:lumOff val="80000"/>
              </a:srgbClr>
            </a:solidFill>
            <a:ln w="0">
              <a:noFill/>
              <a:prstDash val="solid"/>
              <a:round/>
            </a:ln>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cs typeface="+mn-ea"/>
                <a:sym typeface="+mn-lt"/>
              </a:endParaRPr>
            </a:p>
          </p:txBody>
        </p:sp>
        <p:sp>
          <p:nvSpPr>
            <p:cNvPr id="15" name="AutoShape 8"/>
            <p:cNvSpPr>
              <a:spLocks noChangeAspect="1" noChangeArrowheads="1" noTextEdit="1"/>
            </p:cNvSpPr>
            <p:nvPr/>
          </p:nvSpPr>
          <p:spPr bwMode="auto">
            <a:xfrm>
              <a:off x="-1" y="0"/>
              <a:ext cx="7713" cy="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a:ln>
                  <a:noFill/>
                </a:ln>
                <a:solidFill>
                  <a:srgbClr val="000000"/>
                </a:solidFill>
                <a:effectLst/>
                <a:uLnTx/>
                <a:uFillTx/>
                <a:latin typeface="等线" panose="02010600030101010101" charset="-122"/>
                <a:ea typeface="等线" panose="02010600030101010101" charset="-122"/>
                <a:cs typeface="+mn-cs"/>
              </a:endParaRPr>
            </a:p>
          </p:txBody>
        </p:sp>
      </p:grpSp>
      <p:sp>
        <p:nvSpPr>
          <p:cNvPr id="13" name="任意多边形: 形状 12"/>
          <p:cNvSpPr/>
          <p:nvPr/>
        </p:nvSpPr>
        <p:spPr bwMode="auto">
          <a:xfrm>
            <a:off x="0" y="-1589"/>
            <a:ext cx="9288002" cy="768585"/>
          </a:xfrm>
          <a:custGeom>
            <a:avLst/>
            <a:gdLst>
              <a:gd name="connsiteX0" fmla="*/ 0 w 9288002"/>
              <a:gd name="connsiteY0" fmla="*/ 0 h 768585"/>
              <a:gd name="connsiteX1" fmla="*/ 9288002 w 9288002"/>
              <a:gd name="connsiteY1" fmla="*/ 0 h 768585"/>
              <a:gd name="connsiteX2" fmla="*/ 8786022 w 9288002"/>
              <a:gd name="connsiteY2" fmla="*/ 754718 h 768585"/>
              <a:gd name="connsiteX3" fmla="*/ 8743383 w 9288002"/>
              <a:gd name="connsiteY3" fmla="*/ 768585 h 768585"/>
              <a:gd name="connsiteX4" fmla="*/ 0 w 9288002"/>
              <a:gd name="connsiteY4" fmla="*/ 768585 h 768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8002" h="768585">
                <a:moveTo>
                  <a:pt x="0" y="0"/>
                </a:moveTo>
                <a:lnTo>
                  <a:pt x="9288002" y="0"/>
                </a:lnTo>
                <a:lnTo>
                  <a:pt x="8786022" y="754718"/>
                </a:lnTo>
                <a:lnTo>
                  <a:pt x="8743383" y="768585"/>
                </a:lnTo>
                <a:lnTo>
                  <a:pt x="0" y="768585"/>
                </a:lnTo>
                <a:close/>
              </a:path>
            </a:pathLst>
          </a:custGeom>
          <a:solidFill>
            <a:srgbClr val="203864"/>
          </a:solidFill>
          <a:ln w="0">
            <a:noFill/>
            <a:prstDash val="solid"/>
            <a:round/>
          </a:ln>
        </p:spPr>
        <p:txBody>
          <a:bodyPr vert="horz" wrap="square" lIns="91440" tIns="45720" rIns="91440" bIns="45720" numCol="1" anchor="t" anchorCtr="0" compatLnSpc="1">
            <a:noAutofit/>
          </a:bodyPr>
          <a:lstStyle/>
          <a:p>
            <a:pPr marL="0" marR="0" lvl="0" indent="0" algn="l" defTabSz="622300" rtl="0" eaLnBrk="1" fontAlgn="auto" latinLnBrk="0" hangingPunct="1">
              <a:lnSpc>
                <a:spcPct val="100000"/>
              </a:lnSpc>
              <a:spcBef>
                <a:spcPts val="0"/>
              </a:spcBef>
              <a:spcAft>
                <a:spcPts val="0"/>
              </a:spcAft>
              <a:buClrTx/>
              <a:buSzTx/>
              <a:buFontTx/>
              <a:buNone/>
              <a:defRPr/>
            </a:pPr>
            <a:endParaRPr kumimoji="0" lang="zh-CN" altLang="en-US" sz="2500" b="0" i="0" u="none" strike="noStrike" kern="0" cap="none" spc="0" normalizeH="0" baseline="0" noProof="0" dirty="0">
              <a:ln>
                <a:noFill/>
              </a:ln>
              <a:solidFill>
                <a:srgbClr val="000000"/>
              </a:solidFill>
              <a:effectLst/>
              <a:uLnTx/>
              <a:uFillTx/>
              <a:cs typeface="+mn-ea"/>
              <a:sym typeface="+mn-lt"/>
            </a:endParaRPr>
          </a:p>
        </p:txBody>
      </p:sp>
      <p:sp>
        <p:nvSpPr>
          <p:cNvPr id="3" name="文本框 2"/>
          <p:cNvSpPr txBox="1"/>
          <p:nvPr/>
        </p:nvSpPr>
        <p:spPr>
          <a:xfrm>
            <a:off x="350439" y="120418"/>
            <a:ext cx="995680" cy="5835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chemeClr val="bg1"/>
                </a:solidFill>
                <a:effectLst/>
                <a:uLnTx/>
                <a:uFillTx/>
                <a:cs typeface="+mn-ea"/>
                <a:sym typeface="+mn-lt"/>
              </a:rPr>
              <a:t>总结</a:t>
            </a:r>
          </a:p>
        </p:txBody>
      </p:sp>
      <p:pic>
        <p:nvPicPr>
          <p:cNvPr id="2" name="图片 1"/>
          <p:cNvPicPr>
            <a:picLocks noChangeAspect="1"/>
          </p:cNvPicPr>
          <p:nvPr/>
        </p:nvPicPr>
        <p:blipFill>
          <a:blip r:embed="rId3"/>
          <a:stretch>
            <a:fillRect/>
          </a:stretch>
        </p:blipFill>
        <p:spPr>
          <a:xfrm>
            <a:off x="1157605" y="960755"/>
            <a:ext cx="9581515" cy="5678170"/>
          </a:xfrm>
          <a:prstGeom prst="rect">
            <a:avLst/>
          </a:prstGeom>
        </p:spPr>
      </p:pic>
      <p:sp>
        <p:nvSpPr>
          <p:cNvPr id="4" name="文本框 3"/>
          <p:cNvSpPr txBox="1"/>
          <p:nvPr/>
        </p:nvSpPr>
        <p:spPr>
          <a:xfrm>
            <a:off x="8067040" y="1866900"/>
            <a:ext cx="2672080" cy="1214120"/>
          </a:xfrm>
          <a:prstGeom prst="rect">
            <a:avLst/>
          </a:prstGeom>
          <a:solidFill>
            <a:schemeClr val="bg1"/>
          </a:solidFill>
        </p:spPr>
        <p:txBody>
          <a:bodyPr wrap="square" rtlCol="0">
            <a:noAutofit/>
          </a:bodyPr>
          <a:lstStyle/>
          <a:p>
            <a:r>
              <a:rPr lang="zh-CN" altLang="en-US" sz="2000">
                <a:solidFill>
                  <a:schemeClr val="tx1"/>
                </a:solidFill>
                <a:latin typeface="黑体" panose="02010609060101010101" charset="-122"/>
                <a:ea typeface="黑体" panose="02010609060101010101" charset="-122"/>
                <a:cs typeface="黑体" panose="02010609060101010101" charset="-122"/>
              </a:rPr>
              <a:t>节点级</a:t>
            </a:r>
            <a:r>
              <a:rPr lang="en-US" altLang="zh-CN" sz="2000">
                <a:solidFill>
                  <a:schemeClr val="tx1"/>
                </a:solidFill>
                <a:latin typeface="Times New Roman" panose="02020603050405020304" charset="0"/>
                <a:ea typeface="黑体" panose="02010609060101010101" charset="-122"/>
                <a:cs typeface="Times New Roman" panose="02020603050405020304" charset="0"/>
                <a:sym typeface="+mn-ea"/>
              </a:rPr>
              <a:t>(Node-level)</a:t>
            </a:r>
            <a:r>
              <a:rPr lang="zh-CN" altLang="en-US" sz="2000">
                <a:solidFill>
                  <a:schemeClr val="tx1"/>
                </a:solidFill>
                <a:latin typeface="Times New Roman" panose="02020603050405020304" charset="0"/>
                <a:ea typeface="黑体" panose="02010609060101010101" charset="-122"/>
                <a:cs typeface="Times New Roman" panose="02020603050405020304" charset="0"/>
                <a:sym typeface="+mn-ea"/>
              </a:rPr>
              <a:t>：预测单个节点的属性或类别</a:t>
            </a:r>
          </a:p>
        </p:txBody>
      </p:sp>
      <p:sp>
        <p:nvSpPr>
          <p:cNvPr id="5" name="文本框 4"/>
          <p:cNvSpPr txBox="1"/>
          <p:nvPr/>
        </p:nvSpPr>
        <p:spPr>
          <a:xfrm>
            <a:off x="7980680" y="3753485"/>
            <a:ext cx="3479800" cy="1229360"/>
          </a:xfrm>
          <a:prstGeom prst="rect">
            <a:avLst/>
          </a:prstGeom>
          <a:solidFill>
            <a:schemeClr val="bg1"/>
          </a:solidFill>
        </p:spPr>
        <p:txBody>
          <a:bodyPr wrap="square" rtlCol="0">
            <a:noAutofit/>
          </a:bodyPr>
          <a:lstStyle/>
          <a:p>
            <a:r>
              <a:rPr lang="zh-CN" altLang="en-US" sz="2000">
                <a:solidFill>
                  <a:schemeClr val="tx1"/>
                </a:solidFill>
                <a:latin typeface="Times New Roman" panose="02020603050405020304" charset="0"/>
                <a:ea typeface="黑体" panose="02010609060101010101" charset="-122"/>
                <a:cs typeface="Times New Roman" panose="02020603050405020304" charset="0"/>
                <a:sym typeface="+mn-ea"/>
              </a:rPr>
              <a:t>社区</a:t>
            </a:r>
            <a:r>
              <a:rPr lang="en-US" altLang="zh-CN" sz="2000">
                <a:solidFill>
                  <a:schemeClr val="tx1"/>
                </a:solidFill>
                <a:latin typeface="Times New Roman" panose="02020603050405020304" charset="0"/>
                <a:ea typeface="黑体" panose="02010609060101010101" charset="-122"/>
                <a:cs typeface="Times New Roman" panose="02020603050405020304" charset="0"/>
                <a:sym typeface="+mn-ea"/>
              </a:rPr>
              <a:t>(</a:t>
            </a:r>
            <a:r>
              <a:rPr lang="zh-CN" altLang="en-US" sz="2000">
                <a:solidFill>
                  <a:schemeClr val="tx1"/>
                </a:solidFill>
                <a:latin typeface="Times New Roman" panose="02020603050405020304" charset="0"/>
                <a:ea typeface="黑体" panose="02010609060101010101" charset="-122"/>
                <a:cs typeface="Times New Roman" panose="02020603050405020304" charset="0"/>
                <a:sym typeface="+mn-ea"/>
              </a:rPr>
              <a:t>子图</a:t>
            </a:r>
            <a:r>
              <a:rPr lang="en-US" altLang="zh-CN" sz="2000">
                <a:solidFill>
                  <a:schemeClr val="tx1"/>
                </a:solidFill>
                <a:latin typeface="Times New Roman" panose="02020603050405020304" charset="0"/>
                <a:ea typeface="黑体" panose="02010609060101010101" charset="-122"/>
                <a:cs typeface="Times New Roman" panose="02020603050405020304" charset="0"/>
                <a:sym typeface="+mn-ea"/>
              </a:rPr>
              <a:t>)</a:t>
            </a:r>
            <a:r>
              <a:rPr lang="zh-CN" altLang="en-US" sz="2000">
                <a:solidFill>
                  <a:schemeClr val="tx1"/>
                </a:solidFill>
                <a:latin typeface="Times New Roman" panose="02020603050405020304" charset="0"/>
                <a:ea typeface="黑体" panose="02010609060101010101" charset="-122"/>
                <a:cs typeface="Times New Roman" panose="02020603050405020304" charset="0"/>
                <a:sym typeface="+mn-ea"/>
              </a:rPr>
              <a:t>级</a:t>
            </a:r>
          </a:p>
          <a:p>
            <a:r>
              <a:rPr lang="en-US" altLang="zh-CN" sz="2000">
                <a:solidFill>
                  <a:schemeClr val="tx1"/>
                </a:solidFill>
                <a:latin typeface="Times New Roman" panose="02020603050405020304" charset="0"/>
                <a:ea typeface="黑体" panose="02010609060101010101" charset="-122"/>
                <a:cs typeface="Times New Roman" panose="02020603050405020304" charset="0"/>
                <a:sym typeface="+mn-ea"/>
              </a:rPr>
              <a:t>(Community (subgraph) level)</a:t>
            </a:r>
            <a:r>
              <a:rPr lang="zh-CN" altLang="en-US" sz="2000">
                <a:solidFill>
                  <a:schemeClr val="tx1"/>
                </a:solidFill>
                <a:latin typeface="Times New Roman" panose="02020603050405020304" charset="0"/>
                <a:ea typeface="黑体" panose="02010609060101010101" charset="-122"/>
                <a:cs typeface="Times New Roman" panose="02020603050405020304" charset="0"/>
                <a:sym typeface="+mn-ea"/>
              </a:rPr>
              <a:t>：预测图中特定社区或子图的属性</a:t>
            </a:r>
          </a:p>
        </p:txBody>
      </p:sp>
      <p:sp>
        <p:nvSpPr>
          <p:cNvPr id="6" name="文本框 5"/>
          <p:cNvSpPr txBox="1"/>
          <p:nvPr/>
        </p:nvSpPr>
        <p:spPr>
          <a:xfrm>
            <a:off x="7965440" y="5519420"/>
            <a:ext cx="2672080" cy="538480"/>
          </a:xfrm>
          <a:prstGeom prst="rect">
            <a:avLst/>
          </a:prstGeom>
          <a:solidFill>
            <a:schemeClr val="bg1"/>
          </a:solidFill>
        </p:spPr>
        <p:txBody>
          <a:bodyPr wrap="square" rtlCol="0">
            <a:noAutofit/>
          </a:bodyPr>
          <a:lstStyle/>
          <a:p>
            <a:r>
              <a:rPr lang="zh-CN" altLang="en-US" sz="2000">
                <a:solidFill>
                  <a:schemeClr val="tx1"/>
                </a:solidFill>
                <a:latin typeface="黑体" panose="02010609060101010101" charset="-122"/>
                <a:ea typeface="黑体" panose="02010609060101010101" charset="-122"/>
                <a:cs typeface="黑体" panose="02010609060101010101" charset="-122"/>
              </a:rPr>
              <a:t>边级</a:t>
            </a:r>
            <a:r>
              <a:rPr lang="en-US" altLang="zh-CN" sz="2000">
                <a:solidFill>
                  <a:schemeClr val="tx1"/>
                </a:solidFill>
                <a:latin typeface="Times New Roman" panose="02020603050405020304" charset="0"/>
                <a:ea typeface="黑体" panose="02010609060101010101" charset="-122"/>
                <a:cs typeface="Times New Roman" panose="02020603050405020304" charset="0"/>
                <a:sym typeface="+mn-ea"/>
              </a:rPr>
              <a:t>(Edge-level)</a:t>
            </a:r>
            <a:r>
              <a:rPr lang="zh-CN" altLang="en-US" sz="2000">
                <a:solidFill>
                  <a:schemeClr val="tx1"/>
                </a:solidFill>
                <a:latin typeface="Times New Roman" panose="02020603050405020304" charset="0"/>
                <a:ea typeface="黑体" panose="02010609060101010101" charset="-122"/>
                <a:cs typeface="Times New Roman" panose="02020603050405020304" charset="0"/>
                <a:sym typeface="+mn-ea"/>
              </a:rPr>
              <a:t>：预测两个节点之间是否存在链接</a:t>
            </a:r>
          </a:p>
        </p:txBody>
      </p:sp>
      <p:sp>
        <p:nvSpPr>
          <p:cNvPr id="7" name="文本框 6"/>
          <p:cNvSpPr txBox="1"/>
          <p:nvPr/>
        </p:nvSpPr>
        <p:spPr>
          <a:xfrm>
            <a:off x="871220" y="3484880"/>
            <a:ext cx="2618105" cy="1757045"/>
          </a:xfrm>
          <a:prstGeom prst="rect">
            <a:avLst/>
          </a:prstGeom>
          <a:solidFill>
            <a:schemeClr val="bg1"/>
          </a:solidFill>
        </p:spPr>
        <p:txBody>
          <a:bodyPr wrap="square" rtlCol="0">
            <a:noAutofit/>
          </a:bodyPr>
          <a:lstStyle/>
          <a:p>
            <a:r>
              <a:rPr lang="zh-CN" altLang="en-US" sz="2000">
                <a:solidFill>
                  <a:schemeClr val="tx1"/>
                </a:solidFill>
                <a:latin typeface="Times New Roman" panose="02020603050405020304" charset="0"/>
                <a:ea typeface="黑体" panose="02010609060101010101" charset="-122"/>
                <a:cs typeface="Times New Roman" panose="02020603050405020304" charset="0"/>
                <a:sym typeface="+mn-ea"/>
              </a:rPr>
              <a:t>图级预测、图生成</a:t>
            </a:r>
            <a:r>
              <a:rPr lang="en-US" altLang="zh-CN" sz="2000">
                <a:solidFill>
                  <a:schemeClr val="tx1"/>
                </a:solidFill>
                <a:latin typeface="Times New Roman" panose="02020603050405020304" charset="0"/>
                <a:ea typeface="黑体" panose="02010609060101010101" charset="-122"/>
                <a:cs typeface="Times New Roman" panose="02020603050405020304" charset="0"/>
                <a:sym typeface="+mn-ea"/>
              </a:rPr>
              <a:t>(Graph-level </a:t>
            </a:r>
            <a:r>
              <a:rPr lang="en-US" altLang="zh-CN" sz="2000">
                <a:latin typeface="Times New Roman" panose="02020603050405020304" charset="0"/>
                <a:ea typeface="黑体" panose="02010609060101010101" charset="-122"/>
                <a:cs typeface="Times New Roman" panose="02020603050405020304" charset="0"/>
                <a:sym typeface="+mn-ea"/>
              </a:rPr>
              <a:t>prediction</a:t>
            </a:r>
            <a:r>
              <a:rPr lang="en-US" altLang="zh-CN" sz="2000">
                <a:solidFill>
                  <a:schemeClr val="tx1"/>
                </a:solidFill>
                <a:latin typeface="Times New Roman" panose="02020603050405020304" charset="0"/>
                <a:ea typeface="黑体" panose="02010609060101010101" charset="-122"/>
                <a:cs typeface="Times New Roman" panose="02020603050405020304" charset="0"/>
                <a:sym typeface="+mn-ea"/>
              </a:rPr>
              <a:t>,</a:t>
            </a:r>
          </a:p>
          <a:p>
            <a:r>
              <a:rPr lang="en-US" altLang="zh-CN" sz="2000">
                <a:solidFill>
                  <a:schemeClr val="tx1"/>
                </a:solidFill>
                <a:latin typeface="Times New Roman" panose="02020603050405020304" charset="0"/>
                <a:ea typeface="黑体" panose="02010609060101010101" charset="-122"/>
                <a:cs typeface="Times New Roman" panose="02020603050405020304" charset="0"/>
                <a:sym typeface="+mn-ea"/>
              </a:rPr>
              <a:t>Graph  generation)</a:t>
            </a:r>
            <a:r>
              <a:rPr lang="zh-CN" altLang="en-US" sz="2000">
                <a:solidFill>
                  <a:schemeClr val="tx1"/>
                </a:solidFill>
                <a:latin typeface="Times New Roman" panose="02020603050405020304" charset="0"/>
                <a:ea typeface="黑体" panose="02010609060101010101" charset="-122"/>
                <a:cs typeface="Times New Roman" panose="02020603050405020304" charset="0"/>
                <a:sym typeface="+mn-ea"/>
              </a:rPr>
              <a:t>：预测整个图的属性或生成新的图</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xml><?xml version="1.0" encoding="utf-8"?>
<p:tagLst xmlns:a="http://schemas.openxmlformats.org/drawingml/2006/main" xmlns:r="http://schemas.openxmlformats.org/officeDocument/2006/relationships" xmlns:p="http://schemas.openxmlformats.org/presentationml/2006/main">
  <p:tag name="ISLIDE.DIAGRAM" val="#950666;"/>
</p:tagLst>
</file>

<file path=ppt/tags/tag64.xml><?xml version="1.0" encoding="utf-8"?>
<p:tagLst xmlns:a="http://schemas.openxmlformats.org/drawingml/2006/main" xmlns:r="http://schemas.openxmlformats.org/officeDocument/2006/relationships" xmlns:p="http://schemas.openxmlformats.org/presentationml/2006/main">
  <p:tag name="KSO_WM_DIAGRAM_VIRTUALLY_FRAME" val="{&quot;height&quot;:540,&quot;left&quot;:0,&quot;top&quot;:0,&quot;width&quot;:960}"/>
</p:tagLst>
</file>

<file path=ppt/tags/tag65.xml><?xml version="1.0" encoding="utf-8"?>
<p:tagLst xmlns:a="http://schemas.openxmlformats.org/drawingml/2006/main" xmlns:r="http://schemas.openxmlformats.org/officeDocument/2006/relationships" xmlns:p="http://schemas.openxmlformats.org/presentationml/2006/main">
  <p:tag name="KSO_WM_DIAGRAM_VIRTUALLY_FRAME" val="{&quot;height&quot;:540,&quot;left&quot;:0,&quot;top&quot;:0,&quot;width&quot;:960}"/>
</p:tagLst>
</file>

<file path=ppt/tags/tag66.xml><?xml version="1.0" encoding="utf-8"?>
<p:tagLst xmlns:a="http://schemas.openxmlformats.org/drawingml/2006/main" xmlns:r="http://schemas.openxmlformats.org/officeDocument/2006/relationships" xmlns:p="http://schemas.openxmlformats.org/presentationml/2006/main">
  <p:tag name="KSO_WM_DIAGRAM_VIRTUALLY_FRAME" val="{&quot;height&quot;:540,&quot;left&quot;:0,&quot;top&quot;:0,&quot;width&quot;:960}"/>
</p:tagLst>
</file>

<file path=ppt/tags/tag67.xml><?xml version="1.0" encoding="utf-8"?>
<p:tagLst xmlns:a="http://schemas.openxmlformats.org/drawingml/2006/main" xmlns:r="http://schemas.openxmlformats.org/officeDocument/2006/relationships" xmlns:p="http://schemas.openxmlformats.org/presentationml/2006/main">
  <p:tag name="KSO_WM_DIAGRAM_VIRTUALLY_FRAME" val="{&quot;height&quot;:540,&quot;left&quot;:0,&quot;top&quot;:0,&quot;width&quot;:960}"/>
</p:tagLst>
</file>

<file path=ppt/tags/tag68.xml><?xml version="1.0" encoding="utf-8"?>
<p:tagLst xmlns:a="http://schemas.openxmlformats.org/drawingml/2006/main" xmlns:r="http://schemas.openxmlformats.org/officeDocument/2006/relationships" xmlns:p="http://schemas.openxmlformats.org/presentationml/2006/main">
  <p:tag name="KSO_WM_DIAGRAM_VIRTUALLY_FRAME" val="{&quot;height&quot;:540,&quot;left&quot;:0,&quot;top&quot;:0,&quot;width&quot;:960}"/>
</p:tagLst>
</file>

<file path=ppt/tags/tag69.xml><?xml version="1.0" encoding="utf-8"?>
<p:tagLst xmlns:a="http://schemas.openxmlformats.org/drawingml/2006/main" xmlns:r="http://schemas.openxmlformats.org/officeDocument/2006/relationships" xmlns:p="http://schemas.openxmlformats.org/presentationml/2006/main">
  <p:tag name="KSO_WM_DIAGRAM_VIRTUALLY_FRAME" val="{&quot;height&quot;:540,&quot;left&quot;:0,&quot;top&quot;:0,&quot;width&quot;:960}"/>
</p:tagLst>
</file>

<file path=ppt/tags/tag70.xml><?xml version="1.0" encoding="utf-8"?>
<p:tagLst xmlns:a="http://schemas.openxmlformats.org/drawingml/2006/main" xmlns:r="http://schemas.openxmlformats.org/officeDocument/2006/relationships" xmlns:p="http://schemas.openxmlformats.org/presentationml/2006/main">
  <p:tag name="KSO_WM_DIAGRAM_VIRTUALLY_FRAME" val="{&quot;height&quot;:540,&quot;left&quot;:0,&quot;top&quot;:0,&quot;width&quot;:960}"/>
</p:tagLst>
</file>

<file path=ppt/tags/tag71.xml><?xml version="1.0" encoding="utf-8"?>
<p:tagLst xmlns:a="http://schemas.openxmlformats.org/drawingml/2006/main" xmlns:r="http://schemas.openxmlformats.org/officeDocument/2006/relationships" xmlns:p="http://schemas.openxmlformats.org/presentationml/2006/main">
  <p:tag name="ISLIDE.DIAGRAM" val="#950666;"/>
</p:tagLst>
</file>

<file path=ppt/tags/tag72.xml><?xml version="1.0" encoding="utf-8"?>
<p:tagLst xmlns:a="http://schemas.openxmlformats.org/drawingml/2006/main" xmlns:r="http://schemas.openxmlformats.org/officeDocument/2006/relationships" xmlns:p="http://schemas.openxmlformats.org/presentationml/2006/main">
  <p:tag name="KSO_WM_DIAGRAM_VIRTUALLY_FRAME" val="{&quot;height&quot;:540,&quot;left&quot;:0,&quot;top&quot;:0,&quot;width&quot;:960}"/>
</p:tagLst>
</file>

<file path=ppt/tags/tag73.xml><?xml version="1.0" encoding="utf-8"?>
<p:tagLst xmlns:a="http://schemas.openxmlformats.org/drawingml/2006/main" xmlns:r="http://schemas.openxmlformats.org/officeDocument/2006/relationships" xmlns:p="http://schemas.openxmlformats.org/presentationml/2006/main">
  <p:tag name="KSO_WM_DIAGRAM_VIRTUALLY_FRAME" val="{&quot;height&quot;:540,&quot;left&quot;:0,&quot;top&quot;:0,&quot;width&quot;:960}"/>
</p:tagLst>
</file>

<file path=ppt/tags/tag74.xml><?xml version="1.0" encoding="utf-8"?>
<p:tagLst xmlns:a="http://schemas.openxmlformats.org/drawingml/2006/main" xmlns:r="http://schemas.openxmlformats.org/officeDocument/2006/relationships" xmlns:p="http://schemas.openxmlformats.org/presentationml/2006/main">
  <p:tag name="KSO_WM_DIAGRAM_VIRTUALLY_FRAME" val="{&quot;height&quot;:540,&quot;left&quot;:0,&quot;top&quot;:0,&quot;width&quot;:960}"/>
</p:tagLst>
</file>

<file path=ppt/tags/tag75.xml><?xml version="1.0" encoding="utf-8"?>
<p:tagLst xmlns:a="http://schemas.openxmlformats.org/drawingml/2006/main" xmlns:r="http://schemas.openxmlformats.org/officeDocument/2006/relationships" xmlns:p="http://schemas.openxmlformats.org/presentationml/2006/main">
  <p:tag name="KSO_WM_DIAGRAM_VIRTUALLY_FRAME" val="{&quot;height&quot;:540,&quot;left&quot;:0,&quot;top&quot;:0,&quot;width&quot;:960}"/>
</p:tagLst>
</file>

<file path=ppt/tags/tag76.xml><?xml version="1.0" encoding="utf-8"?>
<p:tagLst xmlns:a="http://schemas.openxmlformats.org/drawingml/2006/main" xmlns:r="http://schemas.openxmlformats.org/officeDocument/2006/relationships" xmlns:p="http://schemas.openxmlformats.org/presentationml/2006/main">
  <p:tag name="KSO_WM_DIAGRAM_VIRTUALLY_FRAME" val="{&quot;height&quot;:540,&quot;left&quot;:0,&quot;top&quot;:0,&quot;width&quot;:960}"/>
</p:tagLst>
</file>

<file path=ppt/tags/tag77.xml><?xml version="1.0" encoding="utf-8"?>
<p:tagLst xmlns:a="http://schemas.openxmlformats.org/drawingml/2006/main" xmlns:r="http://schemas.openxmlformats.org/officeDocument/2006/relationships" xmlns:p="http://schemas.openxmlformats.org/presentationml/2006/main">
  <p:tag name="KSO_WM_DIAGRAM_VIRTUALLY_FRAME" val="{&quot;height&quot;:540,&quot;left&quot;:0,&quot;top&quot;:0,&quot;width&quot;:960}"/>
</p:tagLst>
</file>

<file path=ppt/tags/tag78.xml><?xml version="1.0" encoding="utf-8"?>
<p:tagLst xmlns:a="http://schemas.openxmlformats.org/drawingml/2006/main" xmlns:r="http://schemas.openxmlformats.org/officeDocument/2006/relationships" xmlns:p="http://schemas.openxmlformats.org/presentationml/2006/main">
  <p:tag name="KSO_WM_DIAGRAM_VIRTUALLY_FRAME" val="{&quot;height&quot;:540,&quot;left&quot;:0,&quot;top&quot;:0,&quot;width&quot;:960}"/>
</p:tagLst>
</file>

<file path=ppt/tags/tag79.xml><?xml version="1.0" encoding="utf-8"?>
<p:tagLst xmlns:a="http://schemas.openxmlformats.org/drawingml/2006/main" xmlns:r="http://schemas.openxmlformats.org/officeDocument/2006/relationships" xmlns:p="http://schemas.openxmlformats.org/presentationml/2006/main">
  <p:tag name="ISLIDE.DIAGRAM" val="#950666;"/>
</p:tagLst>
</file>

<file path=ppt/tags/tag80.xml><?xml version="1.0" encoding="utf-8"?>
<p:tagLst xmlns:a="http://schemas.openxmlformats.org/drawingml/2006/main" xmlns:r="http://schemas.openxmlformats.org/officeDocument/2006/relationships" xmlns:p="http://schemas.openxmlformats.org/presentationml/2006/main">
  <p:tag name="KSO_WM_DIAGRAM_VIRTUALLY_FRAME" val="{&quot;height&quot;:540,&quot;left&quot;:0,&quot;top&quot;:0,&quot;width&quot;:960}"/>
</p:tagLst>
</file>

<file path=ppt/tags/tag81.xml><?xml version="1.0" encoding="utf-8"?>
<p:tagLst xmlns:a="http://schemas.openxmlformats.org/drawingml/2006/main" xmlns:r="http://schemas.openxmlformats.org/officeDocument/2006/relationships" xmlns:p="http://schemas.openxmlformats.org/presentationml/2006/main">
  <p:tag name="KSO_WM_DIAGRAM_VIRTUALLY_FRAME" val="{&quot;height&quot;:540,&quot;left&quot;:0,&quot;top&quot;:0,&quot;width&quot;:960}"/>
</p:tagLst>
</file>

<file path=ppt/tags/tag82.xml><?xml version="1.0" encoding="utf-8"?>
<p:tagLst xmlns:a="http://schemas.openxmlformats.org/drawingml/2006/main" xmlns:r="http://schemas.openxmlformats.org/officeDocument/2006/relationships" xmlns:p="http://schemas.openxmlformats.org/presentationml/2006/main">
  <p:tag name="KSO_WM_DIAGRAM_VIRTUALLY_FRAME" val="{&quot;height&quot;:540,&quot;left&quot;:0,&quot;top&quot;:0,&quot;width&quot;:960}"/>
</p:tagLst>
</file>

<file path=ppt/tags/tag83.xml><?xml version="1.0" encoding="utf-8"?>
<p:tagLst xmlns:a="http://schemas.openxmlformats.org/drawingml/2006/main" xmlns:r="http://schemas.openxmlformats.org/officeDocument/2006/relationships" xmlns:p="http://schemas.openxmlformats.org/presentationml/2006/main">
  <p:tag name="KSO_WM_DIAGRAM_VIRTUALLY_FRAME" val="{&quot;height&quot;:540,&quot;left&quot;:0,&quot;top&quot;:0,&quot;width&quot;:960}"/>
</p:tagLst>
</file>

<file path=ppt/tags/tag84.xml><?xml version="1.0" encoding="utf-8"?>
<p:tagLst xmlns:a="http://schemas.openxmlformats.org/drawingml/2006/main" xmlns:r="http://schemas.openxmlformats.org/officeDocument/2006/relationships" xmlns:p="http://schemas.openxmlformats.org/presentationml/2006/main">
  <p:tag name="KSO_WM_DIAGRAM_VIRTUALLY_FRAME" val="{&quot;height&quot;:540,&quot;left&quot;:0,&quot;top&quot;:0,&quot;width&quot;:960}"/>
</p:tagLst>
</file>

<file path=ppt/tags/tag85.xml><?xml version="1.0" encoding="utf-8"?>
<p:tagLst xmlns:a="http://schemas.openxmlformats.org/drawingml/2006/main" xmlns:r="http://schemas.openxmlformats.org/officeDocument/2006/relationships" xmlns:p="http://schemas.openxmlformats.org/presentationml/2006/main">
  <p:tag name="KSO_WM_DIAGRAM_VIRTUALLY_FRAME" val="{&quot;height&quot;:540,&quot;left&quot;:0,&quot;top&quot;:0,&quot;width&quot;:960}"/>
</p:tagLst>
</file>

<file path=ppt/tags/tag86.xml><?xml version="1.0" encoding="utf-8"?>
<p:tagLst xmlns:a="http://schemas.openxmlformats.org/drawingml/2006/main" xmlns:r="http://schemas.openxmlformats.org/officeDocument/2006/relationships" xmlns:p="http://schemas.openxmlformats.org/presentationml/2006/main">
  <p:tag name="KSO_WM_DIAGRAM_VIRTUALLY_FRAME" val="{&quot;height&quot;:540,&quot;left&quot;:0,&quot;top&quot;:0,&quot;width&quot;:960}"/>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
      </a:majorFont>
      <a:minorFont>
        <a:latin typeface="Arial"/>
        <a:ea typeface="微软雅黑"/>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242</TotalTime>
  <Words>1882</Words>
  <Application>Microsoft Macintosh PowerPoint</Application>
  <PresentationFormat>Widescreen</PresentationFormat>
  <Paragraphs>280</Paragraphs>
  <Slides>43</Slides>
  <Notes>43</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43</vt:i4>
      </vt:variant>
    </vt:vector>
  </HeadingPairs>
  <TitlesOfParts>
    <vt:vector size="55" baseType="lpstr">
      <vt:lpstr>等线</vt:lpstr>
      <vt:lpstr>微软雅黑</vt:lpstr>
      <vt:lpstr>微软雅黑</vt:lpstr>
      <vt:lpstr>黑体</vt:lpstr>
      <vt:lpstr>宋体</vt:lpstr>
      <vt:lpstr>Arial</vt:lpstr>
      <vt:lpstr>Calibri</vt:lpstr>
      <vt:lpstr>Cambria Math</vt:lpstr>
      <vt:lpstr>Times New Roman</vt:lpstr>
      <vt:lpstr>Wingdings</vt:lpstr>
      <vt:lpstr>WPS</vt:lpstr>
      <vt:lpstr>Equation.KSEE3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Qiyu Kang</cp:lastModifiedBy>
  <cp:revision>358</cp:revision>
  <cp:lastPrinted>2025-04-14T05:38:18Z</cp:lastPrinted>
  <dcterms:created xsi:type="dcterms:W3CDTF">2019-06-19T02:08:00Z</dcterms:created>
  <dcterms:modified xsi:type="dcterms:W3CDTF">2026-09-28T02:43:55Z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2052-12.1.0.19770</vt:lpwstr>
  </property>
  <property fmtid="{D5CDD505-2E9C-101B-9397-08002B2CF9AE}" pid="3" name="ICV">
    <vt:lpwstr>C309395AA7EE477CAFDB8B9785734ACB_11</vt:lpwstr>
  </property>
</Properties>
</file>