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tags/tag7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4"/>
  </p:notesMasterIdLst>
  <p:sldIdLst>
    <p:sldId id="4854" r:id="rId2"/>
    <p:sldId id="4926" r:id="rId3"/>
    <p:sldId id="5033" r:id="rId4"/>
    <p:sldId id="5034" r:id="rId5"/>
    <p:sldId id="5035" r:id="rId6"/>
    <p:sldId id="5015" r:id="rId7"/>
    <p:sldId id="5036" r:id="rId8"/>
    <p:sldId id="5027" r:id="rId9"/>
    <p:sldId id="5028" r:id="rId10"/>
    <p:sldId id="5020" r:id="rId11"/>
    <p:sldId id="5031" r:id="rId12"/>
    <p:sldId id="5032" r:id="rId13"/>
    <p:sldId id="5021" r:id="rId14"/>
    <p:sldId id="5037" r:id="rId15"/>
    <p:sldId id="4893" r:id="rId16"/>
    <p:sldId id="4894" r:id="rId17"/>
    <p:sldId id="4895" r:id="rId18"/>
    <p:sldId id="4896" r:id="rId19"/>
    <p:sldId id="4899" r:id="rId20"/>
    <p:sldId id="5038" r:id="rId21"/>
    <p:sldId id="4903" r:id="rId22"/>
    <p:sldId id="4900" r:id="rId23"/>
    <p:sldId id="4901" r:id="rId24"/>
    <p:sldId id="4902" r:id="rId25"/>
    <p:sldId id="4897" r:id="rId26"/>
    <p:sldId id="4904" r:id="rId27"/>
    <p:sldId id="4906" r:id="rId28"/>
    <p:sldId id="4916" r:id="rId29"/>
    <p:sldId id="4907" r:id="rId30"/>
    <p:sldId id="4908" r:id="rId31"/>
    <p:sldId id="4909" r:id="rId32"/>
    <p:sldId id="4917" r:id="rId33"/>
    <p:sldId id="5039" r:id="rId34"/>
    <p:sldId id="4918" r:id="rId35"/>
    <p:sldId id="4910" r:id="rId36"/>
    <p:sldId id="4919" r:id="rId37"/>
    <p:sldId id="4911" r:id="rId38"/>
    <p:sldId id="4912" r:id="rId39"/>
    <p:sldId id="4913" r:id="rId40"/>
    <p:sldId id="4914" r:id="rId41"/>
    <p:sldId id="4923" r:id="rId42"/>
    <p:sldId id="4920" r:id="rId43"/>
    <p:sldId id="4921" r:id="rId44"/>
    <p:sldId id="4915" r:id="rId45"/>
    <p:sldId id="4891" r:id="rId46"/>
    <p:sldId id="4886" r:id="rId47"/>
    <p:sldId id="5040" r:id="rId48"/>
    <p:sldId id="5017" r:id="rId49"/>
    <p:sldId id="5018" r:id="rId50"/>
    <p:sldId id="5019" r:id="rId51"/>
    <p:sldId id="5024" r:id="rId52"/>
    <p:sldId id="5025" r:id="rId53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DC6A1D21-F8D5-4699-9A24-19FFA6F3A92A}">
          <p14:sldIdLst>
            <p14:sldId id="4854"/>
            <p14:sldId id="4926"/>
            <p14:sldId id="5033"/>
            <p14:sldId id="5034"/>
            <p14:sldId id="5035"/>
            <p14:sldId id="5015"/>
            <p14:sldId id="5036"/>
            <p14:sldId id="5027"/>
            <p14:sldId id="5028"/>
            <p14:sldId id="5020"/>
            <p14:sldId id="5031"/>
            <p14:sldId id="5032"/>
            <p14:sldId id="5021"/>
            <p14:sldId id="5037"/>
            <p14:sldId id="4893"/>
            <p14:sldId id="4894"/>
            <p14:sldId id="4895"/>
            <p14:sldId id="4896"/>
            <p14:sldId id="4899"/>
            <p14:sldId id="5038"/>
            <p14:sldId id="4903"/>
            <p14:sldId id="4900"/>
            <p14:sldId id="4901"/>
            <p14:sldId id="4902"/>
            <p14:sldId id="4897"/>
            <p14:sldId id="4904"/>
            <p14:sldId id="4906"/>
            <p14:sldId id="4916"/>
            <p14:sldId id="4907"/>
            <p14:sldId id="4908"/>
            <p14:sldId id="4909"/>
            <p14:sldId id="4917"/>
            <p14:sldId id="5039"/>
            <p14:sldId id="4918"/>
            <p14:sldId id="4910"/>
            <p14:sldId id="4919"/>
            <p14:sldId id="4911"/>
            <p14:sldId id="4912"/>
            <p14:sldId id="4913"/>
            <p14:sldId id="4914"/>
            <p14:sldId id="4923"/>
            <p14:sldId id="4920"/>
            <p14:sldId id="4921"/>
            <p14:sldId id="4915"/>
            <p14:sldId id="4891"/>
            <p14:sldId id="4886"/>
            <p14:sldId id="5040"/>
            <p14:sldId id="5017"/>
            <p14:sldId id="5018"/>
            <p14:sldId id="5019"/>
            <p14:sldId id="5024"/>
            <p14:sldId id="50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5FF"/>
    <a:srgbClr val="FC5507"/>
    <a:srgbClr val="B0007E"/>
    <a:srgbClr val="118CC4"/>
    <a:srgbClr val="CC0000"/>
    <a:srgbClr val="4472C4"/>
    <a:srgbClr val="203864"/>
    <a:srgbClr val="A1B8E1"/>
    <a:srgbClr val="E6F4F7"/>
    <a:srgbClr val="D0D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46" autoAdjust="0"/>
    <p:restoredTop sz="85963" autoAdjust="0"/>
  </p:normalViewPr>
  <p:slideViewPr>
    <p:cSldViewPr snapToGrid="0">
      <p:cViewPr varScale="1">
        <p:scale>
          <a:sx n="138" d="100"/>
          <a:sy n="138" d="100"/>
        </p:scale>
        <p:origin x="5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277BD-CFD5-1D85-34D7-4E9457B67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ACD5F11-47DF-9D88-AF0C-AEDD34A23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D156480-B09C-90AC-0B3E-DFAA7FC2A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5639F7-39B5-00D0-81DD-102DD4647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858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00532-8063-E266-40D9-A791453EC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8117A8-5C17-688F-BACE-87980FF22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1C20B59-B9E4-6103-27DE-9E7F36B83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3A5CD-C4A6-9658-30BA-6E8BADA33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61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D3D08-1273-2543-ED17-A38F40B29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42C7E2C-550B-A179-CC7D-CD45CC7DD8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2F7F07B-6344-05AA-8D6B-FD41EF629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6B73FB-9975-E091-6EEA-A9F4FF6387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591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7CD73-CBFA-1CE7-7FFA-F889D89C7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BF2A6DA-386C-0460-63AB-A6F22E706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2186F53-686F-81DD-CCED-F381FAC76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E35CB7-F6CB-E940-A5BB-13F68ACB7F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537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4BE8A-0E9C-BA86-19ED-C6A8727EF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42D7C4-4DC8-38B0-2D35-3612649DB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4533405-BFC5-2749-5217-D6786E43B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2D7EB-36C6-28FA-2FE1-5BC7803575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184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775C-5C5C-66F7-A108-D481B03D7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1CD462-3EE1-C236-3934-37BC5A53E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E3A6654-4269-993D-B1F9-FAD8122E3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87C425-A228-DB4B-4D3D-F51230E6D7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858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036C2-43ED-E6E3-95A0-F85A6E808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9BA2CE-A66E-D54A-2551-E34410268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EC97955-C284-861D-3B14-56FF705AA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6FF642-8C3B-C45A-D741-736F7C65B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970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A2953-27FC-2DD7-017B-F38E4AC9D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FD7870C-83E0-4E2B-F6C4-ECE6DB514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0131C2B-AB53-0C9E-2012-D99F5D9B1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941DE-B2BF-1DD0-5C5A-5A556258A5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0272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27279-E514-7ADA-73B8-2B88FEED9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F688EEA-4606-E065-7F53-147A48FEA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F770C6-75AE-0EBA-EC98-7C85BCE531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EF00D4-476D-2E6B-CA4F-8579C7BBE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931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08812-852F-9967-CD5B-3B738C05B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0A0E011-E8F4-7FE6-04BE-D7C2DACB0E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774C3B0-152E-31BB-8285-24CB231FD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3D7CBF-FC11-0174-B75C-EB7A2CACA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9227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29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60E20-FFE0-6CD2-B8BC-B382842D6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8F72D10-47D3-E13F-08D6-839324198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48E88DF-2C23-323D-5E90-188917907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4CE168-6815-E990-3AFC-A43021B27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6323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5E285-5E8E-FD6F-E22C-516B80241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7CC5CC-9BF4-9C07-BF56-0D6FA89CC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2727B4-448B-1677-F029-A742FDFFA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D71DAB-9D8D-7F1A-C3C5-FE3204C562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7891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DF69F-D289-E2F8-B90B-6028AECC8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C2FB0D9-80EF-0F55-C30F-7039E2CA7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2A50E99-1655-759E-F6E3-E56559A8C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E0DCA7-B892-93E3-532B-05F2D36DEA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72499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4865C-453B-EA98-440E-3D86F2AF6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D5A8774-2A0C-B113-1053-2C6B5FE66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7B10B7D-382D-7807-482C-9EEF09500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Source: https://liuruiyang98.github.io/posts/2021/08/26/%E6%B7%B1%E5%BA%A6%E5%AD%A6%E4%B9%A0%E4%B9%8B%E5%9B%BE%E5%83%8F%E5%88%86%E7%B1%BB-1-%E5%88%86%E7%B1%BB%E6%A8%A1%E5%9E%8B%E7%9A%84%E6%B7%B7%E6%B7%86%E7%9F%A9%E9%98%B5.html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1E317D-2394-150E-A202-24E0659C9F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49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6817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07BED-9950-4E9A-805D-2C98DE15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914B4C5-6695-885D-C1CD-EAF9DABD3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D5CD302-152E-6028-DB7A-89CC1402A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dirty="0"/>
              <a:t>Source: https://liuruiyang98.github.io/posts/2021/08/26/%E6%B7%B1%E5%BA%A6%E5%AD%A6%E4%B9%A0%E4%B9%8B%E5%9B%BE%E5%83%8F%E5%88%86%E7%B1%BB-1-%E5%88%86%E7%B1%BB%E6%A8%A1%E5%9E%8B%E7%9A%84%E6%B7%B7%E6%B7%86%E7%9F%A9%E9%98%B5.html</a:t>
            </a:r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0FB30C-E216-4BC2-7C92-8197A1F4B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077648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5AB41-1032-4EB8-2E5E-DE9B65EB0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E3618AB-0D3C-6203-CE11-8E668662B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212A8AD-956D-F3E3-DCCF-96E5E2A2E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8742A6-A050-1BBC-6887-BA48F71141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17077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40E3A-176C-3673-FABE-C3A9629D8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D6034AD-8E2E-BAB7-45BB-FA0DFF9D4C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F54249-74E6-5436-C716-34E9E9168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5FDF4F-C9B4-5BD2-987A-675DE76AA2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t>52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21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B8080815-6A99-B141-8EFE-A460C07F09F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0"/>
            <a:ext cx="12191999" cy="767234"/>
            <a:chOff x="-1" y="-1"/>
            <a:chExt cx="7719" cy="568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401C40BF-7EDB-4D01-9636-B23E7DCA59F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AutoShape 8">
              <a:extLst>
                <a:ext uri="{FF2B5EF4-FFF2-40B4-BE49-F238E27FC236}">
                  <a16:creationId xmlns:a16="http://schemas.microsoft.com/office/drawing/2014/main" id="{40D8A5B3-F982-D3E8-ECD2-E1EB4A9E537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2" name="任意多边形: 形状 12">
            <a:extLst>
              <a:ext uri="{FF2B5EF4-FFF2-40B4-BE49-F238E27FC236}">
                <a16:creationId xmlns:a16="http://schemas.microsoft.com/office/drawing/2014/main" id="{F1DEE881-21CE-79D1-A1EF-C424AD2E0207}"/>
              </a:ext>
            </a:extLst>
          </p:cNvPr>
          <p:cNvSpPr/>
          <p:nvPr userDrawn="1"/>
        </p:nvSpPr>
        <p:spPr bwMode="auto">
          <a:xfrm>
            <a:off x="-7951" y="-7951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>
            <a:extLst>
              <a:ext uri="{FF2B5EF4-FFF2-40B4-BE49-F238E27FC236}">
                <a16:creationId xmlns:a16="http://schemas.microsoft.com/office/drawing/2014/main" id="{F4524404-663F-467C-0DEC-431A59BEB3C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0"/>
            <a:ext cx="12191999" cy="767234"/>
            <a:chOff x="-1" y="-1"/>
            <a:chExt cx="7719" cy="568"/>
          </a:xfrm>
        </p:grpSpPr>
        <p:sp>
          <p:nvSpPr>
            <p:cNvPr id="3" name="Freeform 11">
              <a:extLst>
                <a:ext uri="{FF2B5EF4-FFF2-40B4-BE49-F238E27FC236}">
                  <a16:creationId xmlns:a16="http://schemas.microsoft.com/office/drawing/2014/main" id="{6CE25FC0-DDA0-0717-A75A-57C1E8E2FBE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AutoShape 8">
              <a:extLst>
                <a:ext uri="{FF2B5EF4-FFF2-40B4-BE49-F238E27FC236}">
                  <a16:creationId xmlns:a16="http://schemas.microsoft.com/office/drawing/2014/main" id="{80121A5E-4BEA-74E7-5AD5-BA14DA0D1B2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" name="任意多边形: 形状 12">
            <a:extLst>
              <a:ext uri="{FF2B5EF4-FFF2-40B4-BE49-F238E27FC236}">
                <a16:creationId xmlns:a16="http://schemas.microsoft.com/office/drawing/2014/main" id="{5838E164-1714-E337-D42D-2B6E82C6D859}"/>
              </a:ext>
            </a:extLst>
          </p:cNvPr>
          <p:cNvSpPr/>
          <p:nvPr userDrawn="1"/>
        </p:nvSpPr>
        <p:spPr bwMode="auto">
          <a:xfrm>
            <a:off x="-7951" y="-7951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0.png"/><Relationship Id="rId13" Type="http://schemas.openxmlformats.org/officeDocument/2006/relationships/image" Target="../media/image135.png"/><Relationship Id="rId3" Type="http://schemas.openxmlformats.org/officeDocument/2006/relationships/image" Target="../media/image22.png"/><Relationship Id="rId7" Type="http://schemas.openxmlformats.org/officeDocument/2006/relationships/image" Target="../media/image910.png"/><Relationship Id="rId12" Type="http://schemas.openxmlformats.org/officeDocument/2006/relationships/image" Target="../media/image12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0.png"/><Relationship Id="rId11" Type="http://schemas.openxmlformats.org/officeDocument/2006/relationships/image" Target="../media/image1110.png"/><Relationship Id="rId5" Type="http://schemas.openxmlformats.org/officeDocument/2006/relationships/image" Target="../media/image710.png"/><Relationship Id="rId10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38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68.png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11" Type="http://schemas.openxmlformats.org/officeDocument/2006/relationships/image" Target="../media/image215.png"/><Relationship Id="rId5" Type="http://schemas.openxmlformats.org/officeDocument/2006/relationships/image" Target="../media/image74.png"/><Relationship Id="rId10" Type="http://schemas.openxmlformats.org/officeDocument/2006/relationships/image" Target="../media/image214.png"/><Relationship Id="rId4" Type="http://schemas.openxmlformats.org/officeDocument/2006/relationships/image" Target="../media/image73.png"/><Relationship Id="rId9" Type="http://schemas.openxmlformats.org/officeDocument/2006/relationships/image" Target="../media/image21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89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Relationship Id="rId9" Type="http://schemas.openxmlformats.org/officeDocument/2006/relationships/image" Target="../media/image11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07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08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67679" y="1321633"/>
            <a:ext cx="11856641" cy="2901395"/>
            <a:chOff x="167679" y="1321633"/>
            <a:chExt cx="11856641" cy="2901395"/>
          </a:xfrm>
        </p:grpSpPr>
        <p:sp>
          <p:nvSpPr>
            <p:cNvPr id="6" name="矩形 5"/>
            <p:cNvSpPr/>
            <p:nvPr/>
          </p:nvSpPr>
          <p:spPr>
            <a:xfrm>
              <a:off x="167679" y="1321633"/>
              <a:ext cx="11856641" cy="1361633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《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人工智能数学原理与算法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》</a:t>
              </a:r>
              <a:b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</a:b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第</a:t>
              </a:r>
              <a:r>
                <a:rPr kumimoji="0" lang="en-US" altLang="zh-CN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r>
                <a:rPr kumimoji="0" lang="zh-CN" altLang="en-US" sz="36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章：有监督学习</a:t>
              </a:r>
              <a:endParaRPr kumimoji="0" lang="en-US" altLang="zh-CN" sz="36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67679" y="3221943"/>
              <a:ext cx="11856641" cy="1001085"/>
            </a:xfrm>
            <a:prstGeom prst="rect">
              <a:avLst/>
            </a:prstGeom>
          </p:spPr>
          <p:txBody>
            <a:bodyPr wrap="square" lIns="87545" tIns="43772" rIns="87545" bIns="43772">
              <a:spAutoFit/>
            </a:bodyPr>
            <a:lstStyle/>
            <a:p>
              <a:pPr marL="0" marR="0" lvl="0" indent="0" algn="ctr" defTabSz="1750695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2.6 </a:t>
              </a:r>
              <a:r>
                <a:rPr kumimoji="0" lang="zh-CN" altLang="en-US" sz="5400" b="1" i="0" u="none" strike="noStrike" kern="1200" cap="none" spc="4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逻辑回归（二）</a:t>
              </a:r>
              <a:endParaRPr kumimoji="0" lang="en-US" altLang="zh-CN" sz="54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94C85C4E-1C43-84B5-166F-35A2C66E11E9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7546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回顾：机器学习中的回归问题（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Regression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3"/>
          <a:srcRect l="40" t="22723" r="87620" b="13289"/>
          <a:stretch>
            <a:fillRect/>
          </a:stretch>
        </p:blipFill>
        <p:spPr>
          <a:xfrm>
            <a:off x="511553" y="2551597"/>
            <a:ext cx="1617898" cy="405856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r="21102"/>
          <a:stretch>
            <a:fillRect/>
          </a:stretch>
        </p:blipFill>
        <p:spPr>
          <a:xfrm>
            <a:off x="2995672" y="1071195"/>
            <a:ext cx="3983862" cy="1320047"/>
          </a:xfrm>
          <a:prstGeom prst="rect">
            <a:avLst/>
          </a:prstGeom>
        </p:spPr>
      </p:pic>
      <p:sp>
        <p:nvSpPr>
          <p:cNvPr id="6" name="文本框 8"/>
          <p:cNvSpPr txBox="1"/>
          <p:nvPr/>
        </p:nvSpPr>
        <p:spPr>
          <a:xfrm>
            <a:off x="2566430" y="4189470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房价估计：</a:t>
            </a:r>
          </a:p>
        </p:txBody>
      </p:sp>
      <p:sp>
        <p:nvSpPr>
          <p:cNvPr id="7" name="文本框 9"/>
          <p:cNvSpPr txBox="1"/>
          <p:nvPr/>
        </p:nvSpPr>
        <p:spPr>
          <a:xfrm>
            <a:off x="2550165" y="5536638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到达时间：</a:t>
            </a:r>
          </a:p>
        </p:txBody>
      </p:sp>
      <p:grpSp>
        <p:nvGrpSpPr>
          <p:cNvPr id="8" name="组合 24"/>
          <p:cNvGrpSpPr/>
          <p:nvPr/>
        </p:nvGrpSpPr>
        <p:grpSpPr>
          <a:xfrm>
            <a:off x="5420870" y="2812798"/>
            <a:ext cx="5160181" cy="400110"/>
            <a:chOff x="5420870" y="2812798"/>
            <a:chExt cx="5160181" cy="400110"/>
          </a:xfrm>
        </p:grpSpPr>
        <p:sp>
          <p:nvSpPr>
            <p:cNvPr id="9" name="文本框 10"/>
            <p:cNvSpPr txBox="1"/>
            <p:nvPr/>
          </p:nvSpPr>
          <p:spPr>
            <a:xfrm>
              <a:off x="5420870" y="2812798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卫星图像</a:t>
              </a:r>
            </a:p>
          </p:txBody>
        </p:sp>
        <p:sp>
          <p:nvSpPr>
            <p:cNvPr id="10" name="文本框 26"/>
            <p:cNvSpPr txBox="1"/>
            <p:nvPr/>
          </p:nvSpPr>
          <p:spPr>
            <a:xfrm>
              <a:off x="8602328" y="2812798"/>
              <a:ext cx="19787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资产财富指数</a:t>
              </a:r>
            </a:p>
          </p:txBody>
        </p:sp>
        <p:cxnSp>
          <p:nvCxnSpPr>
            <p:cNvPr id="11" name="直接箭头连接符 19"/>
            <p:cNvCxnSpPr/>
            <p:nvPr/>
          </p:nvCxnSpPr>
          <p:spPr>
            <a:xfrm>
              <a:off x="7533676" y="304148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25"/>
          <p:cNvGrpSpPr/>
          <p:nvPr/>
        </p:nvGrpSpPr>
        <p:grpSpPr>
          <a:xfrm>
            <a:off x="4553631" y="4180771"/>
            <a:ext cx="5831508" cy="400110"/>
            <a:chOff x="4553631" y="4180771"/>
            <a:chExt cx="5831508" cy="400110"/>
          </a:xfrm>
        </p:grpSpPr>
        <p:sp>
          <p:nvSpPr>
            <p:cNvPr id="16" name="文本框 27"/>
            <p:cNvSpPr txBox="1"/>
            <p:nvPr/>
          </p:nvSpPr>
          <p:spPr>
            <a:xfrm>
              <a:off x="4553631" y="4180771"/>
              <a:ext cx="31015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房屋信息（位置，面积）</a:t>
              </a:r>
            </a:p>
          </p:txBody>
        </p:sp>
        <p:sp>
          <p:nvSpPr>
            <p:cNvPr id="18" name="文本框 28"/>
            <p:cNvSpPr txBox="1"/>
            <p:nvPr/>
          </p:nvSpPr>
          <p:spPr>
            <a:xfrm>
              <a:off x="9100931" y="4180771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房价</a:t>
              </a:r>
            </a:p>
          </p:txBody>
        </p:sp>
        <p:cxnSp>
          <p:nvCxnSpPr>
            <p:cNvPr id="20" name="直接箭头连接符 20"/>
            <p:cNvCxnSpPr/>
            <p:nvPr/>
          </p:nvCxnSpPr>
          <p:spPr>
            <a:xfrm>
              <a:off x="7533676" y="4407312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31"/>
          <p:cNvGrpSpPr/>
          <p:nvPr/>
        </p:nvGrpSpPr>
        <p:grpSpPr>
          <a:xfrm>
            <a:off x="4668391" y="5548745"/>
            <a:ext cx="5415473" cy="400110"/>
            <a:chOff x="4668391" y="5548745"/>
            <a:chExt cx="5415473" cy="400110"/>
          </a:xfrm>
        </p:grpSpPr>
        <p:sp>
          <p:nvSpPr>
            <p:cNvPr id="22" name="文本框 29"/>
            <p:cNvSpPr txBox="1"/>
            <p:nvPr/>
          </p:nvSpPr>
          <p:spPr>
            <a:xfrm>
              <a:off x="4668391" y="5548745"/>
              <a:ext cx="2872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目的地，天气，时间</a:t>
              </a:r>
            </a:p>
          </p:txBody>
        </p:sp>
        <p:sp>
          <p:nvSpPr>
            <p:cNvPr id="23" name="文本框 30"/>
            <p:cNvSpPr txBox="1"/>
            <p:nvPr/>
          </p:nvSpPr>
          <p:spPr>
            <a:xfrm>
              <a:off x="8799656" y="5548745"/>
              <a:ext cx="1284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到达时间</a:t>
              </a:r>
            </a:p>
          </p:txBody>
        </p:sp>
        <p:cxnSp>
          <p:nvCxnSpPr>
            <p:cNvPr id="24" name="直接箭头连接符 21"/>
            <p:cNvCxnSpPr/>
            <p:nvPr/>
          </p:nvCxnSpPr>
          <p:spPr>
            <a:xfrm>
              <a:off x="7533676" y="5773143"/>
              <a:ext cx="7798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6"/>
          <p:cNvSpPr txBox="1"/>
          <p:nvPr/>
        </p:nvSpPr>
        <p:spPr>
          <a:xfrm>
            <a:off x="2567951" y="2828404"/>
            <a:ext cx="1488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贫困地图：</a:t>
            </a:r>
          </a:p>
        </p:txBody>
      </p:sp>
      <p:sp>
        <p:nvSpPr>
          <p:cNvPr id="26" name="文本框 23"/>
          <p:cNvSpPr txBox="1"/>
          <p:nvPr/>
        </p:nvSpPr>
        <p:spPr>
          <a:xfrm>
            <a:off x="7256916" y="1563640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响应（</a:t>
            </a:r>
            <a:r>
              <a:rPr lang="en-US" altLang="zh-CN" sz="1600" dirty="0">
                <a:solidFill>
                  <a:srgbClr val="FF0000"/>
                </a:solidFill>
              </a:rPr>
              <a:t>response</a:t>
            </a:r>
            <a:r>
              <a:rPr lang="zh-CN" altLang="en-US" sz="1600" dirty="0">
                <a:solidFill>
                  <a:srgbClr val="FF0000"/>
                </a:solidFill>
              </a:rPr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7954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回顾：机器学习中的分类问题（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Classification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3"/>
          <a:srcRect t="24436" r="10673"/>
          <a:stretch>
            <a:fillRect/>
          </a:stretch>
        </p:blipFill>
        <p:spPr>
          <a:xfrm>
            <a:off x="2857500" y="1272892"/>
            <a:ext cx="5142958" cy="1024872"/>
          </a:xfrm>
          <a:prstGeom prst="rect">
            <a:avLst/>
          </a:prstGeom>
        </p:spPr>
      </p:pic>
      <p:pic>
        <p:nvPicPr>
          <p:cNvPr id="3" name="图片 5"/>
          <p:cNvPicPr>
            <a:picLocks noChangeAspect="1"/>
          </p:cNvPicPr>
          <p:nvPr/>
        </p:nvPicPr>
        <p:blipFill>
          <a:blip r:embed="rId4"/>
          <a:srcRect t="24795" r="87710" b="21552"/>
          <a:stretch>
            <a:fillRect/>
          </a:stretch>
        </p:blipFill>
        <p:spPr>
          <a:xfrm>
            <a:off x="269677" y="2106592"/>
            <a:ext cx="1432096" cy="2951545"/>
          </a:xfrm>
          <a:prstGeom prst="rect">
            <a:avLst/>
          </a:prstGeom>
        </p:spPr>
      </p:pic>
      <p:sp>
        <p:nvSpPr>
          <p:cNvPr id="13" name="文本框 3"/>
          <p:cNvSpPr txBox="1"/>
          <p:nvPr/>
        </p:nvSpPr>
        <p:spPr>
          <a:xfrm>
            <a:off x="1492930" y="5688691"/>
            <a:ext cx="66212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问：分类和回归之间的关键区别是什么？</a:t>
            </a:r>
            <a:endParaRPr lang="en-SG" altLang="zh-CN" sz="2000" dirty="0"/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/>
              <a:t>分类有</a:t>
            </a:r>
            <a:r>
              <a:rPr lang="zh-CN" altLang="en-US" b="1" dirty="0">
                <a:solidFill>
                  <a:srgbClr val="C00000"/>
                </a:solidFill>
              </a:rPr>
              <a:t>离散的输出</a:t>
            </a:r>
            <a:endParaRPr lang="en-US" altLang="zh-CN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90204" pitchFamily="34" charset="0"/>
              <a:buChar char="•"/>
            </a:pPr>
            <a:r>
              <a:rPr lang="zh-CN" altLang="en-US" dirty="0"/>
              <a:t>回归有</a:t>
            </a:r>
            <a:r>
              <a:rPr lang="zh-CN" altLang="en-US" b="1" dirty="0">
                <a:solidFill>
                  <a:srgbClr val="C00000"/>
                </a:solidFill>
              </a:rPr>
              <a:t>连续的输出</a:t>
            </a:r>
            <a:endParaRPr lang="en-US" altLang="zh-CN" dirty="0">
              <a:solidFill>
                <a:srgbClr val="C00000"/>
              </a:solidFill>
            </a:endParaRPr>
          </a:p>
        </p:txBody>
      </p:sp>
      <p:grpSp>
        <p:nvGrpSpPr>
          <p:cNvPr id="14" name="组合 28"/>
          <p:cNvGrpSpPr/>
          <p:nvPr/>
        </p:nvGrpSpPr>
        <p:grpSpPr>
          <a:xfrm>
            <a:off x="7416043" y="5585108"/>
            <a:ext cx="4150396" cy="475024"/>
            <a:chOff x="7273818" y="5279958"/>
            <a:chExt cx="4150396" cy="475024"/>
          </a:xfrm>
        </p:grpSpPr>
        <p:pic>
          <p:nvPicPr>
            <p:cNvPr id="15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78972" y="5279958"/>
              <a:ext cx="2045242" cy="475024"/>
            </a:xfrm>
            <a:prstGeom prst="rect">
              <a:avLst/>
            </a:prstGeom>
          </p:spPr>
        </p:pic>
        <p:sp>
          <p:nvSpPr>
            <p:cNvPr id="17" name="文本框 4"/>
            <p:cNvSpPr txBox="1"/>
            <p:nvPr/>
          </p:nvSpPr>
          <p:spPr>
            <a:xfrm>
              <a:off x="7273818" y="5354872"/>
              <a:ext cx="221742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扩展：多分类问题</a:t>
              </a:r>
            </a:p>
          </p:txBody>
        </p:sp>
      </p:grpSp>
      <p:sp>
        <p:nvSpPr>
          <p:cNvPr id="27" name="文本框 7"/>
          <p:cNvSpPr txBox="1"/>
          <p:nvPr/>
        </p:nvSpPr>
        <p:spPr>
          <a:xfrm>
            <a:off x="3983619" y="2399487"/>
            <a:ext cx="21490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信用卡交易信息</a:t>
            </a:r>
          </a:p>
        </p:txBody>
      </p:sp>
      <p:sp>
        <p:nvSpPr>
          <p:cNvPr id="28" name="文本框 9"/>
          <p:cNvSpPr txBox="1"/>
          <p:nvPr/>
        </p:nvSpPr>
        <p:spPr>
          <a:xfrm>
            <a:off x="8580311" y="242263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是否欺诈</a:t>
            </a:r>
          </a:p>
        </p:txBody>
      </p:sp>
      <p:sp>
        <p:nvSpPr>
          <p:cNvPr id="29" name="文本框 10"/>
          <p:cNvSpPr txBox="1"/>
          <p:nvPr/>
        </p:nvSpPr>
        <p:spPr>
          <a:xfrm>
            <a:off x="4359575" y="3353737"/>
            <a:ext cx="12500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评论信息</a:t>
            </a:r>
          </a:p>
        </p:txBody>
      </p:sp>
      <p:sp>
        <p:nvSpPr>
          <p:cNvPr id="30" name="文本框 11"/>
          <p:cNvSpPr txBox="1"/>
          <p:nvPr/>
        </p:nvSpPr>
        <p:spPr>
          <a:xfrm>
            <a:off x="8580311" y="3510001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是否有害</a:t>
            </a:r>
          </a:p>
        </p:txBody>
      </p:sp>
      <p:sp>
        <p:nvSpPr>
          <p:cNvPr id="31" name="文本框 15"/>
          <p:cNvSpPr txBox="1"/>
          <p:nvPr/>
        </p:nvSpPr>
        <p:spPr>
          <a:xfrm>
            <a:off x="3874053" y="4429178"/>
            <a:ext cx="2731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测量到的粒子对撞信息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8000457" y="4450147"/>
            <a:ext cx="2981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/>
              <a:t>粒子衰变还是背景噪音</a:t>
            </a:r>
          </a:p>
        </p:txBody>
      </p:sp>
      <p:cxnSp>
        <p:nvCxnSpPr>
          <p:cNvPr id="33" name="直接箭头连接符 19"/>
          <p:cNvCxnSpPr/>
          <p:nvPr/>
        </p:nvCxnSpPr>
        <p:spPr>
          <a:xfrm>
            <a:off x="6883895" y="261028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20"/>
          <p:cNvCxnSpPr/>
          <p:nvPr/>
        </p:nvCxnSpPr>
        <p:spPr>
          <a:xfrm>
            <a:off x="6883895" y="3617296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21"/>
          <p:cNvCxnSpPr/>
          <p:nvPr/>
        </p:nvCxnSpPr>
        <p:spPr>
          <a:xfrm>
            <a:off x="6883895" y="4624311"/>
            <a:ext cx="77984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29"/>
          <p:cNvSpPr txBox="1"/>
          <p:nvPr/>
        </p:nvSpPr>
        <p:spPr>
          <a:xfrm>
            <a:off x="3800352" y="805152"/>
            <a:ext cx="162862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FF0000"/>
                </a:solidFill>
              </a:rPr>
              <a:t>分类器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 algn="ctr"/>
            <a:r>
              <a:rPr lang="zh-CN" altLang="en-US" sz="1600" dirty="0">
                <a:solidFill>
                  <a:srgbClr val="FF0000"/>
                </a:solidFill>
              </a:rPr>
              <a:t>（</a:t>
            </a:r>
            <a:r>
              <a:rPr lang="en-US" altLang="zh-CN" sz="1600" dirty="0">
                <a:solidFill>
                  <a:srgbClr val="FF0000"/>
                </a:solidFill>
              </a:rPr>
              <a:t>classifier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37" name="文本框 30"/>
          <p:cNvSpPr txBox="1"/>
          <p:nvPr/>
        </p:nvSpPr>
        <p:spPr>
          <a:xfrm>
            <a:off x="8131046" y="1406149"/>
            <a:ext cx="1748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</a:rPr>
              <a:t>标签（</a:t>
            </a:r>
            <a:r>
              <a:rPr lang="en-US" altLang="zh-CN" sz="1600" dirty="0">
                <a:solidFill>
                  <a:srgbClr val="FF0000"/>
                </a:solidFill>
              </a:rPr>
              <a:t>label</a:t>
            </a:r>
            <a:r>
              <a:rPr lang="zh-CN" altLang="en-US" sz="1600" dirty="0">
                <a:solidFill>
                  <a:srgbClr val="FF0000"/>
                </a:solidFill>
              </a:rPr>
              <a:t>）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8" name="文本框 31"/>
          <p:cNvSpPr txBox="1"/>
          <p:nvPr/>
        </p:nvSpPr>
        <p:spPr>
          <a:xfrm>
            <a:off x="2139468" y="2398628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欺诈检测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39" name="文本框 32"/>
          <p:cNvSpPr txBox="1"/>
          <p:nvPr/>
        </p:nvSpPr>
        <p:spPr>
          <a:xfrm>
            <a:off x="2135378" y="3370243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评论检测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  <p:sp>
        <p:nvSpPr>
          <p:cNvPr id="40" name="文本框 33"/>
          <p:cNvSpPr txBox="1"/>
          <p:nvPr/>
        </p:nvSpPr>
        <p:spPr>
          <a:xfrm>
            <a:off x="2134624" y="4424256"/>
            <a:ext cx="1247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</a:rPr>
              <a:t>粒子对撞</a:t>
            </a:r>
            <a:r>
              <a:rPr lang="en-US" altLang="zh-CN" sz="2000" dirty="0">
                <a:solidFill>
                  <a:srgbClr val="0070C0"/>
                </a:solidFill>
              </a:rPr>
              <a:t>:</a:t>
            </a:r>
            <a:endParaRPr lang="zh-CN" alt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6602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回顾：</a:t>
            </a:r>
            <a:r>
              <a:rPr kumimoji="0" lang="zh-CN" altLang="en-SG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线性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回归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Linear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Regression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6045091" y="1691183"/>
            <a:ext cx="232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参数向量</a:t>
            </a:r>
            <a:r>
              <a:rPr lang="en-US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模型参数</a:t>
            </a:r>
          </a:p>
        </p:txBody>
      </p:sp>
      <p:sp>
        <p:nvSpPr>
          <p:cNvPr id="5" name="文本框 2"/>
          <p:cNvSpPr txBox="1"/>
          <p:nvPr/>
        </p:nvSpPr>
        <p:spPr>
          <a:xfrm>
            <a:off x="8484151" y="1691183"/>
            <a:ext cx="1473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特征提取器</a:t>
            </a:r>
            <a:endParaRPr lang="en-SG" altLang="zh-CN" sz="2000" dirty="0">
              <a:solidFill>
                <a:srgbClr val="FF0000"/>
              </a:solidFill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9957593" y="1691183"/>
            <a:ext cx="126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特征向量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23"/>
              <p:cNvSpPr txBox="1"/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（预测器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的集合）</a:t>
                </a:r>
              </a:p>
            </p:txBody>
          </p:sp>
        </mc:Choice>
        <mc:Fallback xmlns="">
          <p:sp>
            <p:nvSpPr>
              <p:cNvPr id="7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28" t="-72" r="-5116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186" y="1187672"/>
            <a:ext cx="1470787" cy="350550"/>
          </a:xfrm>
          <a:prstGeom prst="rect">
            <a:avLst/>
          </a:prstGeom>
        </p:spPr>
      </p:pic>
      <p:sp>
        <p:nvSpPr>
          <p:cNvPr id="9" name="文本框 7"/>
          <p:cNvSpPr txBox="1"/>
          <p:nvPr/>
        </p:nvSpPr>
        <p:spPr>
          <a:xfrm>
            <a:off x="781656" y="120092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模型向量表示：</a:t>
            </a:r>
          </a:p>
        </p:txBody>
      </p:sp>
      <p:pic>
        <p:nvPicPr>
          <p:cNvPr id="10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293" y="1210947"/>
            <a:ext cx="1539373" cy="304826"/>
          </a:xfrm>
          <a:prstGeom prst="rect">
            <a:avLst/>
          </a:prstGeom>
        </p:spPr>
      </p:pic>
      <p:pic>
        <p:nvPicPr>
          <p:cNvPr id="11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631" y="1117482"/>
            <a:ext cx="2579294" cy="522000"/>
          </a:xfrm>
          <a:prstGeom prst="rect">
            <a:avLst/>
          </a:prstGeom>
        </p:spPr>
      </p:pic>
      <p:pic>
        <p:nvPicPr>
          <p:cNvPr id="12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9631" y="2442299"/>
            <a:ext cx="2514600" cy="663054"/>
          </a:xfrm>
          <a:prstGeom prst="rect">
            <a:avLst/>
          </a:prstGeom>
        </p:spPr>
      </p:pic>
      <p:sp>
        <p:nvSpPr>
          <p:cNvPr id="16" name="文本框 21"/>
          <p:cNvSpPr txBox="1"/>
          <p:nvPr/>
        </p:nvSpPr>
        <p:spPr>
          <a:xfrm>
            <a:off x="781656" y="25429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假设类：</a:t>
            </a:r>
          </a:p>
        </p:txBody>
      </p:sp>
      <p:pic>
        <p:nvPicPr>
          <p:cNvPr id="20" name="图片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6190" y="3602303"/>
            <a:ext cx="3917019" cy="594412"/>
          </a:xfrm>
          <a:prstGeom prst="rect">
            <a:avLst/>
          </a:prstGeom>
        </p:spPr>
      </p:pic>
      <p:sp>
        <p:nvSpPr>
          <p:cNvPr id="21" name="文本框 23"/>
          <p:cNvSpPr txBox="1"/>
          <p:nvPr/>
        </p:nvSpPr>
        <p:spPr>
          <a:xfrm>
            <a:off x="7207978" y="3714843"/>
            <a:ext cx="2985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平方损失（</a:t>
            </a:r>
            <a:r>
              <a:rPr lang="en-US" altLang="zh-CN" dirty="0">
                <a:solidFill>
                  <a:srgbClr val="FF0000"/>
                </a:solidFill>
              </a:rPr>
              <a:t>squared loss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pic>
        <p:nvPicPr>
          <p:cNvPr id="22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0155" y="4530283"/>
            <a:ext cx="6031689" cy="620485"/>
          </a:xfrm>
          <a:prstGeom prst="rect">
            <a:avLst/>
          </a:prstGeom>
        </p:spPr>
      </p:pic>
      <p:sp>
        <p:nvSpPr>
          <p:cNvPr id="23" name="文本框 25"/>
          <p:cNvSpPr txBox="1"/>
          <p:nvPr/>
        </p:nvSpPr>
        <p:spPr>
          <a:xfrm>
            <a:off x="9360912" y="4520486"/>
            <a:ext cx="2592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均方误差（</a:t>
            </a:r>
            <a:r>
              <a:rPr lang="en-US" altLang="zh-CN" dirty="0">
                <a:solidFill>
                  <a:srgbClr val="FF0000"/>
                </a:solidFill>
              </a:rPr>
              <a:t>MSE, mean squared error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24" name="文本框 21"/>
          <p:cNvSpPr txBox="1"/>
          <p:nvPr/>
        </p:nvSpPr>
        <p:spPr>
          <a:xfrm>
            <a:off x="781656" y="356041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损失函数：</a:t>
            </a:r>
          </a:p>
        </p:txBody>
      </p:sp>
      <p:sp>
        <p:nvSpPr>
          <p:cNvPr id="26" name="矩形 1"/>
          <p:cNvSpPr/>
          <p:nvPr/>
        </p:nvSpPr>
        <p:spPr>
          <a:xfrm>
            <a:off x="3152543" y="6146979"/>
            <a:ext cx="7601332" cy="400111"/>
          </a:xfrm>
          <a:prstGeom prst="rect">
            <a:avLst/>
          </a:prstGeom>
          <a:solidFill>
            <a:srgbClr val="F3E8B6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0" dirty="0">
                <a:solidFill>
                  <a:srgbClr val="FF0000"/>
                </a:solidFill>
              </a:rPr>
              <a:t>高斯假设下的最大似然估计 </a:t>
            </a:r>
            <a:r>
              <a:rPr lang="en-US" altLang="zh-CN" sz="2400" b="0" dirty="0">
                <a:solidFill>
                  <a:srgbClr val="FF0000"/>
                </a:solidFill>
              </a:rPr>
              <a:t>= </a:t>
            </a:r>
            <a:r>
              <a:rPr lang="zh-CN" altLang="en-US" sz="2400" b="0" dirty="0">
                <a:solidFill>
                  <a:srgbClr val="FF0000"/>
                </a:solidFill>
              </a:rPr>
              <a:t>最小化平方误差</a:t>
            </a:r>
            <a:endParaRPr lang="en-US" altLang="zh-CN" sz="2400" b="0" dirty="0">
              <a:solidFill>
                <a:srgbClr val="FF0000"/>
              </a:solidFill>
            </a:endParaRPr>
          </a:p>
        </p:txBody>
      </p:sp>
      <p:pic>
        <p:nvPicPr>
          <p:cNvPr id="41" name="Picture 8"/>
          <p:cNvPicPr>
            <a:picLocks noChangeAspect="1"/>
          </p:cNvPicPr>
          <p:nvPr/>
        </p:nvPicPr>
        <p:blipFill>
          <a:blip r:embed="rId10"/>
          <a:srcRect l="29175" t="67100"/>
          <a:stretch>
            <a:fillRect/>
          </a:stretch>
        </p:blipFill>
        <p:spPr>
          <a:xfrm>
            <a:off x="5167613" y="5347349"/>
            <a:ext cx="4562179" cy="663546"/>
          </a:xfrm>
          <a:prstGeom prst="rect">
            <a:avLst/>
          </a:prstGeom>
        </p:spPr>
      </p:pic>
      <p:pic>
        <p:nvPicPr>
          <p:cNvPr id="42" name="Picture 8"/>
          <p:cNvPicPr>
            <a:picLocks noChangeAspect="1"/>
          </p:cNvPicPr>
          <p:nvPr/>
        </p:nvPicPr>
        <p:blipFill>
          <a:blip r:embed="rId10"/>
          <a:srcRect r="68717" b="72814"/>
          <a:stretch>
            <a:fillRect/>
          </a:stretch>
        </p:blipFill>
        <p:spPr>
          <a:xfrm>
            <a:off x="3152543" y="5429735"/>
            <a:ext cx="2015070" cy="5483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F40B2-01B0-DCAE-31D5-9254864BE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E2D4F6FE-0E1F-F531-CC7F-FC60CB4AC0C5}"/>
              </a:ext>
            </a:extLst>
          </p:cNvPr>
          <p:cNvSpPr txBox="1"/>
          <p:nvPr/>
        </p:nvSpPr>
        <p:spPr>
          <a:xfrm>
            <a:off x="350439" y="120418"/>
            <a:ext cx="6896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回顾：逻辑回归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</a:t>
            </a: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Logistic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Regression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文本框 2">
            <a:extLst>
              <a:ext uri="{FF2B5EF4-FFF2-40B4-BE49-F238E27FC236}">
                <a16:creationId xmlns:a16="http://schemas.microsoft.com/office/drawing/2014/main" id="{9A5BA4BF-8F94-FA13-A5F1-23238EB0BDBE}"/>
              </a:ext>
            </a:extLst>
          </p:cNvPr>
          <p:cNvSpPr txBox="1"/>
          <p:nvPr/>
        </p:nvSpPr>
        <p:spPr>
          <a:xfrm>
            <a:off x="6045091" y="1691183"/>
            <a:ext cx="2325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参数向量</a:t>
            </a:r>
            <a:r>
              <a:rPr lang="en-US" altLang="zh-CN" sz="2000" dirty="0">
                <a:solidFill>
                  <a:srgbClr val="FF0000"/>
                </a:solidFill>
              </a:rPr>
              <a:t>/</a:t>
            </a:r>
            <a:r>
              <a:rPr lang="zh-CN" altLang="en-US" sz="2000" dirty="0">
                <a:solidFill>
                  <a:srgbClr val="FF0000"/>
                </a:solidFill>
              </a:rPr>
              <a:t>模型参数</a:t>
            </a:r>
          </a:p>
        </p:txBody>
      </p:sp>
      <p:sp>
        <p:nvSpPr>
          <p:cNvPr id="5" name="文本框 2">
            <a:extLst>
              <a:ext uri="{FF2B5EF4-FFF2-40B4-BE49-F238E27FC236}">
                <a16:creationId xmlns:a16="http://schemas.microsoft.com/office/drawing/2014/main" id="{8D3F56FB-E2BB-99ED-95DE-C32B7A979124}"/>
              </a:ext>
            </a:extLst>
          </p:cNvPr>
          <p:cNvSpPr txBox="1"/>
          <p:nvPr/>
        </p:nvSpPr>
        <p:spPr>
          <a:xfrm>
            <a:off x="8484151" y="1691183"/>
            <a:ext cx="1473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特征提取器</a:t>
            </a:r>
            <a:endParaRPr lang="en-SG" altLang="zh-CN" sz="2000" dirty="0">
              <a:solidFill>
                <a:srgbClr val="FF0000"/>
              </a:solidFill>
            </a:endParaRPr>
          </a:p>
        </p:txBody>
      </p:sp>
      <p:sp>
        <p:nvSpPr>
          <p:cNvPr id="6" name="文本框 2">
            <a:extLst>
              <a:ext uri="{FF2B5EF4-FFF2-40B4-BE49-F238E27FC236}">
                <a16:creationId xmlns:a16="http://schemas.microsoft.com/office/drawing/2014/main" id="{9A618680-C8C1-AE47-0070-533316D658C3}"/>
              </a:ext>
            </a:extLst>
          </p:cNvPr>
          <p:cNvSpPr txBox="1"/>
          <p:nvPr/>
        </p:nvSpPr>
        <p:spPr>
          <a:xfrm>
            <a:off x="9957593" y="1691183"/>
            <a:ext cx="126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特征向量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23">
                <a:extLst>
                  <a:ext uri="{FF2B5EF4-FFF2-40B4-BE49-F238E27FC236}">
                    <a16:creationId xmlns:a16="http://schemas.microsoft.com/office/drawing/2014/main" id="{CDF11893-A839-147C-751F-813A1746C210}"/>
                  </a:ext>
                </a:extLst>
              </p:cNvPr>
              <p:cNvSpPr txBox="1"/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（预测器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dirty="0"/>
                  <a:t>的集合）</a:t>
                </a:r>
              </a:p>
            </p:txBody>
          </p:sp>
        </mc:Choice>
        <mc:Fallback xmlns="">
          <p:sp>
            <p:nvSpPr>
              <p:cNvPr id="7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350" y="2589160"/>
                <a:ext cx="1945885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28" t="-72" r="-5116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5">
            <a:extLst>
              <a:ext uri="{FF2B5EF4-FFF2-40B4-BE49-F238E27FC236}">
                <a16:creationId xmlns:a16="http://schemas.microsoft.com/office/drawing/2014/main" id="{18A3584D-F64D-2E98-F79C-A553BA001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6186" y="1187672"/>
            <a:ext cx="1470787" cy="350550"/>
          </a:xfrm>
          <a:prstGeom prst="rect">
            <a:avLst/>
          </a:prstGeom>
        </p:spPr>
      </p:pic>
      <p:sp>
        <p:nvSpPr>
          <p:cNvPr id="9" name="文本框 7">
            <a:extLst>
              <a:ext uri="{FF2B5EF4-FFF2-40B4-BE49-F238E27FC236}">
                <a16:creationId xmlns:a16="http://schemas.microsoft.com/office/drawing/2014/main" id="{D1078732-F191-493F-D408-3467A9E4D372}"/>
              </a:ext>
            </a:extLst>
          </p:cNvPr>
          <p:cNvSpPr txBox="1"/>
          <p:nvPr/>
        </p:nvSpPr>
        <p:spPr>
          <a:xfrm>
            <a:off x="781656" y="1200921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模型向量表示：</a:t>
            </a:r>
          </a:p>
        </p:txBody>
      </p:sp>
      <p:pic>
        <p:nvPicPr>
          <p:cNvPr id="10" name="图片 11">
            <a:extLst>
              <a:ext uri="{FF2B5EF4-FFF2-40B4-BE49-F238E27FC236}">
                <a16:creationId xmlns:a16="http://schemas.microsoft.com/office/drawing/2014/main" id="{F3A0A487-2A60-387A-A3A4-4CDC71C41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293" y="1210947"/>
            <a:ext cx="1539373" cy="304826"/>
          </a:xfrm>
          <a:prstGeom prst="rect">
            <a:avLst/>
          </a:prstGeom>
        </p:spPr>
      </p:pic>
      <p:pic>
        <p:nvPicPr>
          <p:cNvPr id="11" name="图片 17">
            <a:extLst>
              <a:ext uri="{FF2B5EF4-FFF2-40B4-BE49-F238E27FC236}">
                <a16:creationId xmlns:a16="http://schemas.microsoft.com/office/drawing/2014/main" id="{E996973B-ED07-0071-71F8-ED472D5459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9631" y="1117482"/>
            <a:ext cx="2579294" cy="52200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B847C587-7C12-596E-AAF4-CE6FB22B41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9631" y="2442299"/>
            <a:ext cx="2514600" cy="663054"/>
          </a:xfrm>
          <a:prstGeom prst="rect">
            <a:avLst/>
          </a:prstGeom>
        </p:spPr>
      </p:pic>
      <p:sp>
        <p:nvSpPr>
          <p:cNvPr id="16" name="文本框 21">
            <a:extLst>
              <a:ext uri="{FF2B5EF4-FFF2-40B4-BE49-F238E27FC236}">
                <a16:creationId xmlns:a16="http://schemas.microsoft.com/office/drawing/2014/main" id="{5209E688-E83D-F438-14E9-2FB93919773D}"/>
              </a:ext>
            </a:extLst>
          </p:cNvPr>
          <p:cNvSpPr txBox="1"/>
          <p:nvPr/>
        </p:nvSpPr>
        <p:spPr>
          <a:xfrm>
            <a:off x="781656" y="254299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假设类：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00AEF3CC-A733-E517-5703-2B6F899C5AA6}"/>
              </a:ext>
            </a:extLst>
          </p:cNvPr>
          <p:cNvSpPr txBox="1"/>
          <p:nvPr/>
        </p:nvSpPr>
        <p:spPr>
          <a:xfrm>
            <a:off x="6785663" y="4306815"/>
            <a:ext cx="5064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SG" dirty="0">
                <a:solidFill>
                  <a:srgbClr val="FF0000"/>
                </a:solidFill>
              </a:rPr>
              <a:t>最大</a:t>
            </a:r>
            <a:r>
              <a:rPr lang="zh-CN" altLang="en-US" dirty="0">
                <a:solidFill>
                  <a:srgbClr val="FF0000"/>
                </a:solidFill>
              </a:rPr>
              <a:t>似然估计（</a:t>
            </a:r>
            <a:r>
              <a:rPr lang="en-US" altLang="zh-CN" dirty="0">
                <a:solidFill>
                  <a:srgbClr val="FF0000"/>
                </a:solidFill>
              </a:rPr>
              <a:t> Maximum Likelihood Estimation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  <p:sp>
        <p:nvSpPr>
          <p:cNvPr id="24" name="文本框 21">
            <a:extLst>
              <a:ext uri="{FF2B5EF4-FFF2-40B4-BE49-F238E27FC236}">
                <a16:creationId xmlns:a16="http://schemas.microsoft.com/office/drawing/2014/main" id="{716ED642-1344-1822-9C6F-ACFA9E97BFED}"/>
              </a:ext>
            </a:extLst>
          </p:cNvPr>
          <p:cNvSpPr txBox="1"/>
          <p:nvPr/>
        </p:nvSpPr>
        <p:spPr>
          <a:xfrm>
            <a:off x="781656" y="3560419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损失函数：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AF05BE1-3B38-463B-BDF9-24F925BB4E19}"/>
                  </a:ext>
                </a:extLst>
              </p:cNvPr>
              <p:cNvSpPr txBox="1"/>
              <p:nvPr/>
            </p:nvSpPr>
            <p:spPr>
              <a:xfrm>
                <a:off x="3104949" y="3432934"/>
                <a:ext cx="5544532" cy="557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700">
                  <a:spcBef>
                    <a:spcPts val="860"/>
                  </a:spcBef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altLang="zh-CN" sz="200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</m:ctrlPr>
                      </m:accPr>
                      <m:e>
                        <m:r>
                          <a:rPr lang="en-US" altLang="zh-CN" sz="2000" i="1" spc="6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𝑃</m:t>
                        </m:r>
                      </m:e>
                    </m:acc>
                    <m:d>
                      <m:dPr>
                        <m:ctrlPr>
                          <a:rPr lang="en-US" altLang="zh-CN" sz="2000" b="0" i="1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y</m:t>
                        </m:r>
                        <m:r>
                          <a:rPr lang="en-US" altLang="zh-CN" sz="2000" b="0" i="0" spc="60" smtClean="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=+1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en-US" altLang="zh-CN" sz="20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x</m:t>
                        </m:r>
                      </m:e>
                    </m:d>
                    <m:r>
                      <a:rPr lang="en-US" altLang="zh-CN" sz="20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=</m:t>
                    </m:r>
                  </m:oMath>
                </a14:m>
                <a:r>
                  <a:rPr lang="en-US" altLang="zh-CN" sz="2000" spc="60" dirty="0">
                    <a:solidFill>
                      <a:srgbClr val="B0007E"/>
                    </a:solidFill>
                    <a:ea typeface="微软雅黑" panose="020B0503020204020204" pitchFamily="34" charset="-122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pc="60" smtClean="0">
                        <a:solidFill>
                          <a:srgbClr val="85BE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sigmoid</m:t>
                    </m:r>
                    <m:d>
                      <m:dPr>
                        <m:ctrlPr>
                          <a:rPr lang="en-US" altLang="zh-CN" sz="2000" b="0" i="1" spc="60" smtClean="0">
                            <a:solidFill>
                              <a:srgbClr val="85BE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altLang="zh-CN" sz="2000" b="0" i="0" spc="60" smtClean="0">
                            <a:solidFill>
                              <a:srgbClr val="B0007E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core</m:t>
                        </m:r>
                        <m:d>
                          <m:dPr>
                            <m:ctrlPr>
                              <a:rPr lang="en-US" altLang="zh-CN" sz="2000" b="0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dPr>
                          <m:e>
                            <m:r>
                              <a:rPr lang="en-US" altLang="zh-CN" sz="20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𝒙</m:t>
                            </m:r>
                          </m:e>
                        </m:d>
                      </m:e>
                    </m:d>
                    <m:r>
                      <a:rPr lang="en-US" altLang="zh-CN" sz="20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=</m:t>
                    </m:r>
                    <m:f>
                      <m:fPr>
                        <m:ctrlPr>
                          <a:rPr lang="en-US" altLang="zh-CN" sz="20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</m:ctrlPr>
                      </m:fPr>
                      <m:num>
                        <m:r>
                          <a:rPr lang="en-US" altLang="zh-CN" sz="20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𝟏</m:t>
                        </m:r>
                      </m:num>
                      <m:den>
                        <m:r>
                          <a:rPr lang="en-US" altLang="zh-CN" sz="20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𝟏</m:t>
                        </m:r>
                        <m:r>
                          <a:rPr lang="en-US" altLang="zh-CN" sz="2000" b="1" i="1" spc="6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sz="20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pPr>
                          <m:e>
                            <m:r>
                              <a:rPr lang="en-US" altLang="zh-CN" sz="20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𝒆</m:t>
                            </m:r>
                          </m:e>
                          <m:sup>
                            <m:r>
                              <a:rPr lang="en-US" altLang="zh-CN" sz="2000" b="1" i="1" spc="6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000" b="1" i="1" spc="60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Arial" panose="020B0604020202090204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1" i="1" spc="60" smtClean="0">
                                    <a:solidFill>
                                      <a:srgbClr val="0099E8"/>
                                    </a:solidFill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  <a:cs typeface="Arial" panose="020B0604020202090204"/>
                                  </a:rPr>
                                  <m:t>𝒘</m:t>
                                </m:r>
                              </m:e>
                              <m:sup>
                                <m:r>
                                  <a:rPr lang="en-US" altLang="zh-CN" sz="2000" b="1" i="1" spc="6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⊺</m:t>
                                </m:r>
                              </m:sup>
                            </m:sSup>
                            <m:r>
                              <a:rPr lang="en-US" altLang="zh-CN" sz="2000" b="1" i="1" spc="6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90204"/>
                              </a:rPr>
                              <m:t>𝝓</m:t>
                            </m:r>
                            <m:d>
                              <m:dPr>
                                <m:ctrlPr>
                                  <a:rPr lang="en-US" altLang="zh-CN" sz="20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b="1" i="1" spc="6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90204"/>
                                  </a:rPr>
                                  <m:t>𝒙</m:t>
                                </m:r>
                              </m:e>
                            </m:d>
                          </m:sup>
                        </m:sSup>
                      </m:den>
                    </m:f>
                  </m:oMath>
                </a14:m>
                <a:endParaRPr lang="en-SG" altLang="zh-CN" sz="2000" b="1" spc="60" dirty="0">
                  <a:latin typeface="微软雅黑" panose="020B0503020204020204" pitchFamily="34" charset="-122"/>
                  <a:ea typeface="Cambria Math" panose="02040503050406030204" pitchFamily="18" charset="0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AF05BE1-3B38-463B-BDF9-24F925BB4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949" y="3432934"/>
                <a:ext cx="5544532" cy="5579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9BF1125-FE5C-1E8C-EA91-795122A8763B}"/>
                  </a:ext>
                </a:extLst>
              </p:cNvPr>
              <p:cNvSpPr txBox="1"/>
              <p:nvPr/>
            </p:nvSpPr>
            <p:spPr>
              <a:xfrm>
                <a:off x="3104949" y="4084854"/>
                <a:ext cx="2864505" cy="871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800" b="0" i="0" spc="6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𝑙</m:t>
                          </m:r>
                          <m:d>
                            <m:dPr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e>
                          </m:d>
                          <m: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=</m:t>
                          </m:r>
                          <m:nary>
                            <m:naryPr>
                              <m:chr m:val="∏"/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𝑁</m:t>
                              </m:r>
                            </m:sup>
                            <m:e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𝑃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1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,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9BF1125-FE5C-1E8C-EA91-795122A876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949" y="4084854"/>
                <a:ext cx="2864505" cy="871264"/>
              </a:xfrm>
              <a:prstGeom prst="rect">
                <a:avLst/>
              </a:prstGeom>
              <a:blipFill>
                <a:blip r:embed="rId9"/>
                <a:stretch>
                  <a:fillRect t="-94286" r="-3982" b="-1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5EFD75-80BF-3F8A-60AB-E8FECBAFBE67}"/>
                  </a:ext>
                </a:extLst>
              </p:cNvPr>
              <p:cNvSpPr txBox="1"/>
              <p:nvPr/>
            </p:nvSpPr>
            <p:spPr>
              <a:xfrm>
                <a:off x="3104949" y="5050065"/>
                <a:ext cx="3581996" cy="8712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1800" b="0" i="0" spc="6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𝑙𝑙</m:t>
                          </m:r>
                          <m:d>
                            <m:dPr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e>
                          </m:d>
                          <m:r>
                            <a:rPr lang="en-US" altLang="zh-CN" sz="1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altLang="zh-CN" sz="1800" b="0" i="0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log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⁡(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𝑃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800" b="1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1800" b="0" i="1" spc="6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,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  <m:r>
                                <a:rPr lang="en-US" altLang="zh-CN" sz="1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))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75EFD75-80BF-3F8A-60AB-E8FECBAFB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4949" y="5050065"/>
                <a:ext cx="3581996" cy="871264"/>
              </a:xfrm>
              <a:prstGeom prst="rect">
                <a:avLst/>
              </a:prstGeom>
              <a:blipFill>
                <a:blip r:embed="rId10"/>
                <a:stretch>
                  <a:fillRect t="-92857" b="-14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25">
            <a:extLst>
              <a:ext uri="{FF2B5EF4-FFF2-40B4-BE49-F238E27FC236}">
                <a16:creationId xmlns:a16="http://schemas.microsoft.com/office/drawing/2014/main" id="{8028F620-55CD-D20D-5CA7-B3B252D388F0}"/>
              </a:ext>
            </a:extLst>
          </p:cNvPr>
          <p:cNvSpPr txBox="1"/>
          <p:nvPr/>
        </p:nvSpPr>
        <p:spPr>
          <a:xfrm>
            <a:off x="6785663" y="5332548"/>
            <a:ext cx="5064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对数似然（</a:t>
            </a:r>
            <a:r>
              <a:rPr lang="en-US" altLang="zh-CN" dirty="0">
                <a:solidFill>
                  <a:srgbClr val="FF0000"/>
                </a:solidFill>
              </a:rPr>
              <a:t>Log-likelihood 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2309916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/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/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/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/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/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/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727455" y="3955765"/>
            <a:ext cx="3460364" cy="716782"/>
            <a:chOff x="1727455" y="4495365"/>
            <a:chExt cx="3460364" cy="716782"/>
          </a:xfrm>
        </p:grpSpPr>
        <p:sp>
          <p:nvSpPr>
            <p:cNvPr id="51" name="文本框 50"/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/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6FD609C-E8CD-2D34-29FF-470B7C4C9A5E}"/>
              </a:ext>
            </a:extLst>
          </p:cNvPr>
          <p:cNvGrpSpPr/>
          <p:nvPr/>
        </p:nvGrpSpPr>
        <p:grpSpPr>
          <a:xfrm>
            <a:off x="1727455" y="506842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749B77C-0E5D-BBC8-97F1-22803D3EBD3C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E478F2DB-14A4-6569-5D7B-889FA886BC13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C02F-8558-F157-5CAD-946AF5508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30A6F0E8-F7BF-FE50-4CE8-6F522D55F4A7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C81FF32-7700-2ED7-5068-4C444475A1DF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98E44078-3037-1B78-C286-30C758878ADD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6B11C294-1580-BA16-EF2F-415972FC9809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2DDFB37-559E-35A1-E39C-405122EC8739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53D72069-0E82-573D-8CEF-742ADC144A7A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8FA4286-346A-C4CE-46AA-1836839F986E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C3BB0471-BD10-45B4-0D6E-36915F25F11C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0093BF0E-C9D5-B516-35CA-CEC56B13D99A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625D5D11-013D-B207-9A1A-7205994A909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59FD5BD8-56B2-E2C7-42CD-030F959E77C2}"/>
              </a:ext>
            </a:extLst>
          </p:cNvPr>
          <p:cNvGrpSpPr/>
          <p:nvPr/>
        </p:nvGrpSpPr>
        <p:grpSpPr>
          <a:xfrm>
            <a:off x="1727455" y="3955765"/>
            <a:ext cx="3460364" cy="716782"/>
            <a:chOff x="1727455" y="4495365"/>
            <a:chExt cx="3460364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0459FAC0-C8C3-A82B-5BEB-13B720F25FCF}"/>
                </a:ext>
              </a:extLst>
            </p:cNvPr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75A3DB25-1BB0-1107-A977-AB03EC60BC49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CA69E869-0BED-ADE2-71A2-0329D6836CBD}"/>
              </a:ext>
            </a:extLst>
          </p:cNvPr>
          <p:cNvGrpSpPr/>
          <p:nvPr/>
        </p:nvGrpSpPr>
        <p:grpSpPr>
          <a:xfrm>
            <a:off x="1727455" y="506842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9E38FA4-0C13-9C40-3C7C-09BDD42CC9CC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2C5448B-C212-5823-5463-B0F2CC3FB18E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3214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83685-83F1-55BA-7963-51730E6AC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CA90935D-F887-52FD-0CF6-5A2A052C0423}"/>
              </a:ext>
            </a:extLst>
          </p:cNvPr>
          <p:cNvSpPr txBox="1"/>
          <p:nvPr/>
        </p:nvSpPr>
        <p:spPr>
          <a:xfrm>
            <a:off x="350439" y="12041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多分类问题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A6FC0DDE-A068-402E-752D-23CC57FC4915}"/>
              </a:ext>
            </a:extLst>
          </p:cNvPr>
          <p:cNvGrpSpPr/>
          <p:nvPr/>
        </p:nvGrpSpPr>
        <p:grpSpPr>
          <a:xfrm>
            <a:off x="4138165" y="1949853"/>
            <a:ext cx="1842039" cy="1551566"/>
            <a:chOff x="4044945" y="2765163"/>
            <a:chExt cx="1842039" cy="1551566"/>
          </a:xfrm>
        </p:grpSpPr>
        <p:sp>
          <p:nvSpPr>
            <p:cNvPr id="46" name="object 4">
              <a:extLst>
                <a:ext uri="{FF2B5EF4-FFF2-40B4-BE49-F238E27FC236}">
                  <a16:creationId xmlns:a16="http://schemas.microsoft.com/office/drawing/2014/main" id="{04DD7AF4-6FCC-CCCD-E824-B85BA9C0D107}"/>
                </a:ext>
              </a:extLst>
            </p:cNvPr>
            <p:cNvSpPr/>
            <p:nvPr/>
          </p:nvSpPr>
          <p:spPr>
            <a:xfrm>
              <a:off x="4211678" y="4189672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7" name="object 5">
              <a:extLst>
                <a:ext uri="{FF2B5EF4-FFF2-40B4-BE49-F238E27FC236}">
                  <a16:creationId xmlns:a16="http://schemas.microsoft.com/office/drawing/2014/main" id="{B877EB9F-C941-F212-0A42-905FB2C64868}"/>
                </a:ext>
              </a:extLst>
            </p:cNvPr>
            <p:cNvSpPr/>
            <p:nvPr/>
          </p:nvSpPr>
          <p:spPr>
            <a:xfrm>
              <a:off x="4211678" y="4189672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8" name="object 6">
              <a:extLst>
                <a:ext uri="{FF2B5EF4-FFF2-40B4-BE49-F238E27FC236}">
                  <a16:creationId xmlns:a16="http://schemas.microsoft.com/office/drawing/2014/main" id="{1C96EBDA-2E5D-AD11-4448-8767C3FD5E3C}"/>
                </a:ext>
              </a:extLst>
            </p:cNvPr>
            <p:cNvSpPr/>
            <p:nvPr/>
          </p:nvSpPr>
          <p:spPr>
            <a:xfrm>
              <a:off x="4044945" y="3428027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49" name="object 7">
              <a:extLst>
                <a:ext uri="{FF2B5EF4-FFF2-40B4-BE49-F238E27FC236}">
                  <a16:creationId xmlns:a16="http://schemas.microsoft.com/office/drawing/2014/main" id="{7C28DF25-A796-3ACB-F013-A2EC9720C721}"/>
                </a:ext>
              </a:extLst>
            </p:cNvPr>
            <p:cNvSpPr/>
            <p:nvPr/>
          </p:nvSpPr>
          <p:spPr>
            <a:xfrm>
              <a:off x="4044945" y="3428027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0" name="object 8">
              <a:extLst>
                <a:ext uri="{FF2B5EF4-FFF2-40B4-BE49-F238E27FC236}">
                  <a16:creationId xmlns:a16="http://schemas.microsoft.com/office/drawing/2014/main" id="{BD977254-69A0-9EF4-F51F-54ED3B1C970D}"/>
                </a:ext>
              </a:extLst>
            </p:cNvPr>
            <p:cNvSpPr/>
            <p:nvPr/>
          </p:nvSpPr>
          <p:spPr>
            <a:xfrm>
              <a:off x="5553459" y="276516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1" name="object 9">
              <a:extLst>
                <a:ext uri="{FF2B5EF4-FFF2-40B4-BE49-F238E27FC236}">
                  <a16:creationId xmlns:a16="http://schemas.microsoft.com/office/drawing/2014/main" id="{B5FC9F27-0873-4A6E-047A-6F725E6549A8}"/>
                </a:ext>
              </a:extLst>
            </p:cNvPr>
            <p:cNvSpPr/>
            <p:nvPr/>
          </p:nvSpPr>
          <p:spPr>
            <a:xfrm>
              <a:off x="5553459" y="276516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2" name="object 10">
              <a:extLst>
                <a:ext uri="{FF2B5EF4-FFF2-40B4-BE49-F238E27FC236}">
                  <a16:creationId xmlns:a16="http://schemas.microsoft.com/office/drawing/2014/main" id="{8F72C5EF-5498-A3F4-D288-894AACEE2C52}"/>
                </a:ext>
              </a:extLst>
            </p:cNvPr>
            <p:cNvSpPr/>
            <p:nvPr/>
          </p:nvSpPr>
          <p:spPr>
            <a:xfrm>
              <a:off x="4643527" y="3039500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3" name="object 11">
              <a:extLst>
                <a:ext uri="{FF2B5EF4-FFF2-40B4-BE49-F238E27FC236}">
                  <a16:creationId xmlns:a16="http://schemas.microsoft.com/office/drawing/2014/main" id="{63F22691-B0B8-836F-AF7E-BBF07EB6D511}"/>
                </a:ext>
              </a:extLst>
            </p:cNvPr>
            <p:cNvSpPr/>
            <p:nvPr/>
          </p:nvSpPr>
          <p:spPr>
            <a:xfrm>
              <a:off x="4643527" y="3039500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4" name="object 12">
              <a:extLst>
                <a:ext uri="{FF2B5EF4-FFF2-40B4-BE49-F238E27FC236}">
                  <a16:creationId xmlns:a16="http://schemas.microsoft.com/office/drawing/2014/main" id="{E6E41D6C-4CB5-FE87-6295-206620F69894}"/>
                </a:ext>
              </a:extLst>
            </p:cNvPr>
            <p:cNvSpPr/>
            <p:nvPr/>
          </p:nvSpPr>
          <p:spPr>
            <a:xfrm>
              <a:off x="4688580" y="3728638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83"/>
                  </a:lnTo>
                  <a:lnTo>
                    <a:pt x="266635" y="10148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5" name="object 13">
              <a:extLst>
                <a:ext uri="{FF2B5EF4-FFF2-40B4-BE49-F238E27FC236}">
                  <a16:creationId xmlns:a16="http://schemas.microsoft.com/office/drawing/2014/main" id="{34E805C2-7BC1-5870-A787-86C3C64229E3}"/>
                </a:ext>
              </a:extLst>
            </p:cNvPr>
            <p:cNvSpPr/>
            <p:nvPr/>
          </p:nvSpPr>
          <p:spPr>
            <a:xfrm>
              <a:off x="4688580" y="3728638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8F1E7481-5F18-C338-BCE5-E32E88F1B775}"/>
              </a:ext>
            </a:extLst>
          </p:cNvPr>
          <p:cNvGrpSpPr/>
          <p:nvPr/>
        </p:nvGrpSpPr>
        <p:grpSpPr>
          <a:xfrm>
            <a:off x="3944336" y="2744554"/>
            <a:ext cx="3404685" cy="2046671"/>
            <a:chOff x="3980481" y="3105476"/>
            <a:chExt cx="3404685" cy="2046671"/>
          </a:xfrm>
        </p:grpSpPr>
        <p:pic>
          <p:nvPicPr>
            <p:cNvPr id="56" name="object 18">
              <a:extLst>
                <a:ext uri="{FF2B5EF4-FFF2-40B4-BE49-F238E27FC236}">
                  <a16:creationId xmlns:a16="http://schemas.microsoft.com/office/drawing/2014/main" id="{99F9B898-6707-1E2D-4229-1BC85C771B7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 rot="20708708">
              <a:off x="3980481" y="3105476"/>
              <a:ext cx="3404685" cy="2046671"/>
            </a:xfrm>
            <a:prstGeom prst="rect">
              <a:avLst/>
            </a:prstGeom>
          </p:spPr>
        </p:pic>
        <p:sp>
          <p:nvSpPr>
            <p:cNvPr id="57" name="object 19">
              <a:extLst>
                <a:ext uri="{FF2B5EF4-FFF2-40B4-BE49-F238E27FC236}">
                  <a16:creationId xmlns:a16="http://schemas.microsoft.com/office/drawing/2014/main" id="{C567BF24-077A-AA22-1258-76CA89A8FE7B}"/>
                </a:ext>
              </a:extLst>
            </p:cNvPr>
            <p:cNvSpPr/>
            <p:nvPr/>
          </p:nvSpPr>
          <p:spPr>
            <a:xfrm rot="20715681">
              <a:off x="4054904" y="3165568"/>
              <a:ext cx="3255838" cy="1884415"/>
            </a:xfrm>
            <a:custGeom>
              <a:avLst/>
              <a:gdLst/>
              <a:ahLst/>
              <a:cxnLst/>
              <a:rect l="l" t="t" r="r" b="b"/>
              <a:pathLst>
                <a:path w="2603500" h="1506854">
                  <a:moveTo>
                    <a:pt x="0" y="1506528"/>
                  </a:moveTo>
                  <a:lnTo>
                    <a:pt x="2602887" y="0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60A8C67D-A891-5827-0FD3-5E4B040FF690}"/>
              </a:ext>
            </a:extLst>
          </p:cNvPr>
          <p:cNvGrpSpPr/>
          <p:nvPr/>
        </p:nvGrpSpPr>
        <p:grpSpPr>
          <a:xfrm>
            <a:off x="5174680" y="4104624"/>
            <a:ext cx="2504797" cy="1460819"/>
            <a:chOff x="4795858" y="4174334"/>
            <a:chExt cx="2504797" cy="1460819"/>
          </a:xfrm>
        </p:grpSpPr>
        <p:sp>
          <p:nvSpPr>
            <p:cNvPr id="58" name="object 20">
              <a:extLst>
                <a:ext uri="{FF2B5EF4-FFF2-40B4-BE49-F238E27FC236}">
                  <a16:creationId xmlns:a16="http://schemas.microsoft.com/office/drawing/2014/main" id="{1AD3473D-BA25-052A-5476-E491A8858BE1}"/>
                </a:ext>
              </a:extLst>
            </p:cNvPr>
            <p:cNvSpPr/>
            <p:nvPr/>
          </p:nvSpPr>
          <p:spPr>
            <a:xfrm>
              <a:off x="4795858" y="4684693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9" name="object 21">
              <a:extLst>
                <a:ext uri="{FF2B5EF4-FFF2-40B4-BE49-F238E27FC236}">
                  <a16:creationId xmlns:a16="http://schemas.microsoft.com/office/drawing/2014/main" id="{3A7078FD-49B4-26AC-59FB-1CFD04928282}"/>
                </a:ext>
              </a:extLst>
            </p:cNvPr>
            <p:cNvSpPr/>
            <p:nvPr/>
          </p:nvSpPr>
          <p:spPr>
            <a:xfrm>
              <a:off x="4795867" y="4684747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17"/>
                  </a:lnTo>
                  <a:lnTo>
                    <a:pt x="166748" y="178317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0" name="object 22">
              <a:extLst>
                <a:ext uri="{FF2B5EF4-FFF2-40B4-BE49-F238E27FC236}">
                  <a16:creationId xmlns:a16="http://schemas.microsoft.com/office/drawing/2014/main" id="{38943CA2-9AF6-8124-B1FB-8205083A48CF}"/>
                </a:ext>
              </a:extLst>
            </p:cNvPr>
            <p:cNvSpPr/>
            <p:nvPr/>
          </p:nvSpPr>
          <p:spPr>
            <a:xfrm>
              <a:off x="6948855" y="4174876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51" y="11303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2" name="object 23">
              <a:extLst>
                <a:ext uri="{FF2B5EF4-FFF2-40B4-BE49-F238E27FC236}">
                  <a16:creationId xmlns:a16="http://schemas.microsoft.com/office/drawing/2014/main" id="{FD50A143-D935-1A89-8AF9-6CBEB4B99D1B}"/>
                </a:ext>
              </a:extLst>
            </p:cNvPr>
            <p:cNvSpPr/>
            <p:nvPr/>
          </p:nvSpPr>
          <p:spPr>
            <a:xfrm>
              <a:off x="6948865" y="4174334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43"/>
                  </a:lnTo>
                  <a:lnTo>
                    <a:pt x="166748" y="178343"/>
                  </a:lnTo>
                  <a:lnTo>
                    <a:pt x="166748" y="292411"/>
                  </a:lnTo>
                  <a:lnTo>
                    <a:pt x="114098" y="292411"/>
                  </a:lnTo>
                  <a:lnTo>
                    <a:pt x="114098" y="178343"/>
                  </a:lnTo>
                  <a:lnTo>
                    <a:pt x="0" y="178343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3" name="object 24">
              <a:extLst>
                <a:ext uri="{FF2B5EF4-FFF2-40B4-BE49-F238E27FC236}">
                  <a16:creationId xmlns:a16="http://schemas.microsoft.com/office/drawing/2014/main" id="{85586D73-98F7-6F53-9CE8-E098F78F5C1F}"/>
                </a:ext>
              </a:extLst>
            </p:cNvPr>
            <p:cNvSpPr/>
            <p:nvPr/>
          </p:nvSpPr>
          <p:spPr>
            <a:xfrm>
              <a:off x="6134690" y="4189170"/>
              <a:ext cx="351790" cy="366877"/>
            </a:xfrm>
            <a:custGeom>
              <a:avLst/>
              <a:gdLst/>
              <a:ahLst/>
              <a:cxnLst/>
              <a:rect l="l" t="t" r="r" b="b"/>
              <a:pathLst>
                <a:path w="281304" h="293370">
                  <a:moveTo>
                    <a:pt x="28084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96" y="179070"/>
                  </a:lnTo>
                  <a:lnTo>
                    <a:pt x="114096" y="293370"/>
                  </a:lnTo>
                  <a:lnTo>
                    <a:pt x="166751" y="293370"/>
                  </a:lnTo>
                  <a:lnTo>
                    <a:pt x="166751" y="179070"/>
                  </a:lnTo>
                  <a:lnTo>
                    <a:pt x="280847" y="179070"/>
                  </a:lnTo>
                  <a:lnTo>
                    <a:pt x="28084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4" name="object 25">
              <a:extLst>
                <a:ext uri="{FF2B5EF4-FFF2-40B4-BE49-F238E27FC236}">
                  <a16:creationId xmlns:a16="http://schemas.microsoft.com/office/drawing/2014/main" id="{69DF0577-AF63-6ADC-0C3B-7342F02D37C3}"/>
                </a:ext>
              </a:extLst>
            </p:cNvPr>
            <p:cNvSpPr/>
            <p:nvPr/>
          </p:nvSpPr>
          <p:spPr>
            <a:xfrm>
              <a:off x="6134700" y="4189671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98" y="11408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88"/>
                  </a:lnTo>
                  <a:lnTo>
                    <a:pt x="280847" y="114088"/>
                  </a:lnTo>
                  <a:lnTo>
                    <a:pt x="280847" y="178338"/>
                  </a:lnTo>
                  <a:lnTo>
                    <a:pt x="166748" y="178338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5" name="object 26">
              <a:extLst>
                <a:ext uri="{FF2B5EF4-FFF2-40B4-BE49-F238E27FC236}">
                  <a16:creationId xmlns:a16="http://schemas.microsoft.com/office/drawing/2014/main" id="{6AC43C4B-BDAD-8A9F-2ED4-C0699149A1AF}"/>
                </a:ext>
              </a:extLst>
            </p:cNvPr>
            <p:cNvSpPr/>
            <p:nvPr/>
          </p:nvSpPr>
          <p:spPr>
            <a:xfrm>
              <a:off x="6119696" y="4684693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46" y="114300"/>
                  </a:moveTo>
                  <a:lnTo>
                    <a:pt x="166700" y="114300"/>
                  </a:lnTo>
                  <a:lnTo>
                    <a:pt x="166700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46" y="177800"/>
                  </a:lnTo>
                  <a:lnTo>
                    <a:pt x="114046" y="292100"/>
                  </a:lnTo>
                  <a:lnTo>
                    <a:pt x="166700" y="292100"/>
                  </a:lnTo>
                  <a:lnTo>
                    <a:pt x="166700" y="177800"/>
                  </a:lnTo>
                  <a:lnTo>
                    <a:pt x="280746" y="177800"/>
                  </a:lnTo>
                  <a:lnTo>
                    <a:pt x="280746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6" name="object 27">
              <a:extLst>
                <a:ext uri="{FF2B5EF4-FFF2-40B4-BE49-F238E27FC236}">
                  <a16:creationId xmlns:a16="http://schemas.microsoft.com/office/drawing/2014/main" id="{5872CD5B-A3F2-C210-3992-C5EFAC539398}"/>
                </a:ext>
              </a:extLst>
            </p:cNvPr>
            <p:cNvSpPr/>
            <p:nvPr/>
          </p:nvSpPr>
          <p:spPr>
            <a:xfrm>
              <a:off x="6119703" y="4684747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47" y="114068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68"/>
                  </a:lnTo>
                  <a:lnTo>
                    <a:pt x="280744" y="114068"/>
                  </a:lnTo>
                  <a:lnTo>
                    <a:pt x="280744" y="178317"/>
                  </a:lnTo>
                  <a:lnTo>
                    <a:pt x="166696" y="178317"/>
                  </a:lnTo>
                  <a:lnTo>
                    <a:pt x="166696" y="292406"/>
                  </a:lnTo>
                  <a:lnTo>
                    <a:pt x="114047" y="292406"/>
                  </a:lnTo>
                  <a:lnTo>
                    <a:pt x="114047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7" name="object 28">
              <a:extLst>
                <a:ext uri="{FF2B5EF4-FFF2-40B4-BE49-F238E27FC236}">
                  <a16:creationId xmlns:a16="http://schemas.microsoft.com/office/drawing/2014/main" id="{2260543A-95FE-5513-A22D-CAAFC3A20F20}"/>
                </a:ext>
              </a:extLst>
            </p:cNvPr>
            <p:cNvSpPr/>
            <p:nvPr/>
          </p:nvSpPr>
          <p:spPr>
            <a:xfrm>
              <a:off x="5488381" y="5269155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47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847" y="177800"/>
                  </a:lnTo>
                  <a:lnTo>
                    <a:pt x="28084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8" name="object 29">
              <a:extLst>
                <a:ext uri="{FF2B5EF4-FFF2-40B4-BE49-F238E27FC236}">
                  <a16:creationId xmlns:a16="http://schemas.microsoft.com/office/drawing/2014/main" id="{040EAF6F-8D0D-D04A-06AC-5D0BAD086FB4}"/>
                </a:ext>
              </a:extLst>
            </p:cNvPr>
            <p:cNvSpPr/>
            <p:nvPr/>
          </p:nvSpPr>
          <p:spPr>
            <a:xfrm>
              <a:off x="5488390" y="5269070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98" y="11408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88"/>
                  </a:lnTo>
                  <a:lnTo>
                    <a:pt x="280847" y="114088"/>
                  </a:lnTo>
                  <a:lnTo>
                    <a:pt x="280847" y="178338"/>
                  </a:lnTo>
                  <a:lnTo>
                    <a:pt x="166748" y="178338"/>
                  </a:lnTo>
                  <a:lnTo>
                    <a:pt x="166748" y="292406"/>
                  </a:lnTo>
                  <a:lnTo>
                    <a:pt x="114098" y="292406"/>
                  </a:lnTo>
                  <a:lnTo>
                    <a:pt x="11409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8A0C8D15-9217-48C3-8FE4-7F0C10B5E2F0}"/>
              </a:ext>
            </a:extLst>
          </p:cNvPr>
          <p:cNvGrpSpPr/>
          <p:nvPr/>
        </p:nvGrpSpPr>
        <p:grpSpPr>
          <a:xfrm rot="737454">
            <a:off x="2754937" y="3272673"/>
            <a:ext cx="6069220" cy="1119876"/>
            <a:chOff x="2731881" y="4980103"/>
            <a:chExt cx="6069220" cy="1119876"/>
          </a:xfrm>
        </p:grpSpPr>
        <p:pic>
          <p:nvPicPr>
            <p:cNvPr id="69" name="object 30">
              <a:extLst>
                <a:ext uri="{FF2B5EF4-FFF2-40B4-BE49-F238E27FC236}">
                  <a16:creationId xmlns:a16="http://schemas.microsoft.com/office/drawing/2014/main" id="{CA665B09-B64D-FE1B-5422-FEC3BC685BD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1881" y="4980103"/>
              <a:ext cx="6069220" cy="1119876"/>
            </a:xfrm>
            <a:prstGeom prst="rect">
              <a:avLst/>
            </a:prstGeom>
          </p:spPr>
        </p:pic>
        <p:sp>
          <p:nvSpPr>
            <p:cNvPr id="70" name="object 31">
              <a:extLst>
                <a:ext uri="{FF2B5EF4-FFF2-40B4-BE49-F238E27FC236}">
                  <a16:creationId xmlns:a16="http://schemas.microsoft.com/office/drawing/2014/main" id="{1E38FC53-BFC0-27A9-C756-AD0B31955BF1}"/>
                </a:ext>
              </a:extLst>
            </p:cNvPr>
            <p:cNvSpPr/>
            <p:nvPr/>
          </p:nvSpPr>
          <p:spPr>
            <a:xfrm>
              <a:off x="2804963" y="5062431"/>
              <a:ext cx="5951832" cy="940222"/>
            </a:xfrm>
            <a:custGeom>
              <a:avLst/>
              <a:gdLst/>
              <a:ahLst/>
              <a:cxnLst/>
              <a:rect l="l" t="t" r="r" b="b"/>
              <a:pathLst>
                <a:path w="4759325" h="751839">
                  <a:moveTo>
                    <a:pt x="0" y="108417"/>
                  </a:moveTo>
                  <a:lnTo>
                    <a:pt x="39679" y="146631"/>
                  </a:lnTo>
                  <a:lnTo>
                    <a:pt x="79353" y="184727"/>
                  </a:lnTo>
                  <a:lnTo>
                    <a:pt x="119019" y="222586"/>
                  </a:lnTo>
                  <a:lnTo>
                    <a:pt x="158671" y="260088"/>
                  </a:lnTo>
                  <a:lnTo>
                    <a:pt x="198306" y="297115"/>
                  </a:lnTo>
                  <a:lnTo>
                    <a:pt x="237918" y="333547"/>
                  </a:lnTo>
                  <a:lnTo>
                    <a:pt x="277503" y="369267"/>
                  </a:lnTo>
                  <a:lnTo>
                    <a:pt x="317057" y="404155"/>
                  </a:lnTo>
                  <a:lnTo>
                    <a:pt x="356576" y="438093"/>
                  </a:lnTo>
                  <a:lnTo>
                    <a:pt x="396054" y="470962"/>
                  </a:lnTo>
                  <a:lnTo>
                    <a:pt x="435488" y="502642"/>
                  </a:lnTo>
                  <a:lnTo>
                    <a:pt x="474873" y="533016"/>
                  </a:lnTo>
                  <a:lnTo>
                    <a:pt x="514205" y="561963"/>
                  </a:lnTo>
                  <a:lnTo>
                    <a:pt x="553479" y="589367"/>
                  </a:lnTo>
                  <a:lnTo>
                    <a:pt x="592690" y="615107"/>
                  </a:lnTo>
                  <a:lnTo>
                    <a:pt x="631835" y="639065"/>
                  </a:lnTo>
                  <a:lnTo>
                    <a:pt x="670908" y="661122"/>
                  </a:lnTo>
                  <a:lnTo>
                    <a:pt x="709906" y="681159"/>
                  </a:lnTo>
                  <a:lnTo>
                    <a:pt x="748824" y="699058"/>
                  </a:lnTo>
                  <a:lnTo>
                    <a:pt x="787657" y="714700"/>
                  </a:lnTo>
                  <a:lnTo>
                    <a:pt x="826401" y="727965"/>
                  </a:lnTo>
                  <a:lnTo>
                    <a:pt x="865052" y="738736"/>
                  </a:lnTo>
                  <a:lnTo>
                    <a:pt x="903605" y="746892"/>
                  </a:lnTo>
                  <a:lnTo>
                    <a:pt x="948220" y="751642"/>
                  </a:lnTo>
                  <a:lnTo>
                    <a:pt x="993436" y="750628"/>
                  </a:lnTo>
                  <a:lnTo>
                    <a:pt x="1039132" y="744444"/>
                  </a:lnTo>
                  <a:lnTo>
                    <a:pt x="1085185" y="733682"/>
                  </a:lnTo>
                  <a:lnTo>
                    <a:pt x="1131473" y="718931"/>
                  </a:lnTo>
                  <a:lnTo>
                    <a:pt x="1177874" y="700786"/>
                  </a:lnTo>
                  <a:lnTo>
                    <a:pt x="1224266" y="679837"/>
                  </a:lnTo>
                  <a:lnTo>
                    <a:pt x="1270528" y="656676"/>
                  </a:lnTo>
                  <a:lnTo>
                    <a:pt x="1316537" y="631895"/>
                  </a:lnTo>
                  <a:lnTo>
                    <a:pt x="1362170" y="606085"/>
                  </a:lnTo>
                  <a:lnTo>
                    <a:pt x="1407308" y="579839"/>
                  </a:lnTo>
                  <a:lnTo>
                    <a:pt x="1451826" y="553749"/>
                  </a:lnTo>
                  <a:lnTo>
                    <a:pt x="1495603" y="528406"/>
                  </a:lnTo>
                  <a:lnTo>
                    <a:pt x="1538518" y="504401"/>
                  </a:lnTo>
                  <a:lnTo>
                    <a:pt x="1580448" y="482327"/>
                  </a:lnTo>
                  <a:lnTo>
                    <a:pt x="1621271" y="462776"/>
                  </a:lnTo>
                  <a:lnTo>
                    <a:pt x="1660865" y="446339"/>
                  </a:lnTo>
                  <a:lnTo>
                    <a:pt x="1699109" y="433608"/>
                  </a:lnTo>
                  <a:lnTo>
                    <a:pt x="1771055" y="421630"/>
                  </a:lnTo>
                  <a:lnTo>
                    <a:pt x="1812588" y="424655"/>
                  </a:lnTo>
                  <a:lnTo>
                    <a:pt x="1851523" y="435204"/>
                  </a:lnTo>
                  <a:lnTo>
                    <a:pt x="1888134" y="452094"/>
                  </a:lnTo>
                  <a:lnTo>
                    <a:pt x="1922695" y="474143"/>
                  </a:lnTo>
                  <a:lnTo>
                    <a:pt x="1955479" y="500168"/>
                  </a:lnTo>
                  <a:lnTo>
                    <a:pt x="1986760" y="528988"/>
                  </a:lnTo>
                  <a:lnTo>
                    <a:pt x="2016812" y="559419"/>
                  </a:lnTo>
                  <a:lnTo>
                    <a:pt x="2045907" y="590280"/>
                  </a:lnTo>
                  <a:lnTo>
                    <a:pt x="2074319" y="620388"/>
                  </a:lnTo>
                  <a:lnTo>
                    <a:pt x="2102322" y="648561"/>
                  </a:lnTo>
                  <a:lnTo>
                    <a:pt x="2158195" y="694371"/>
                  </a:lnTo>
                  <a:lnTo>
                    <a:pt x="2215713" y="718251"/>
                  </a:lnTo>
                  <a:lnTo>
                    <a:pt x="2245772" y="719012"/>
                  </a:lnTo>
                  <a:lnTo>
                    <a:pt x="2277064" y="710743"/>
                  </a:lnTo>
                  <a:lnTo>
                    <a:pt x="2316681" y="681772"/>
                  </a:lnTo>
                  <a:lnTo>
                    <a:pt x="2348379" y="634132"/>
                  </a:lnTo>
                  <a:lnTo>
                    <a:pt x="2374984" y="571742"/>
                  </a:lnTo>
                  <a:lnTo>
                    <a:pt x="2399324" y="498525"/>
                  </a:lnTo>
                  <a:lnTo>
                    <a:pt x="2411529" y="459081"/>
                  </a:lnTo>
                  <a:lnTo>
                    <a:pt x="2424228" y="418400"/>
                  </a:lnTo>
                  <a:lnTo>
                    <a:pt x="2437775" y="376972"/>
                  </a:lnTo>
                  <a:lnTo>
                    <a:pt x="2452523" y="335288"/>
                  </a:lnTo>
                  <a:lnTo>
                    <a:pt x="2468825" y="293838"/>
                  </a:lnTo>
                  <a:lnTo>
                    <a:pt x="2487036" y="253111"/>
                  </a:lnTo>
                  <a:lnTo>
                    <a:pt x="2507508" y="213598"/>
                  </a:lnTo>
                  <a:lnTo>
                    <a:pt x="2530595" y="175788"/>
                  </a:lnTo>
                  <a:lnTo>
                    <a:pt x="2556650" y="140173"/>
                  </a:lnTo>
                  <a:lnTo>
                    <a:pt x="2586028" y="107242"/>
                  </a:lnTo>
                  <a:lnTo>
                    <a:pt x="2619081" y="77485"/>
                  </a:lnTo>
                  <a:lnTo>
                    <a:pt x="2656163" y="51392"/>
                  </a:lnTo>
                  <a:lnTo>
                    <a:pt x="2697627" y="29453"/>
                  </a:lnTo>
                  <a:lnTo>
                    <a:pt x="2743826" y="12159"/>
                  </a:lnTo>
                  <a:lnTo>
                    <a:pt x="2795115" y="0"/>
                  </a:lnTo>
                  <a:lnTo>
                    <a:pt x="3276462" y="12801"/>
                  </a:lnTo>
                  <a:lnTo>
                    <a:pt x="3932136" y="111429"/>
                  </a:lnTo>
                  <a:lnTo>
                    <a:pt x="4510255" y="223609"/>
                  </a:lnTo>
                  <a:lnTo>
                    <a:pt x="4758935" y="277064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71" name="object 15">
            <a:extLst>
              <a:ext uri="{FF2B5EF4-FFF2-40B4-BE49-F238E27FC236}">
                <a16:creationId xmlns:a16="http://schemas.microsoft.com/office/drawing/2014/main" id="{F2EE6796-F69A-CB8D-5438-77651A40C2A2}"/>
              </a:ext>
            </a:extLst>
          </p:cNvPr>
          <p:cNvSpPr txBox="1"/>
          <p:nvPr/>
        </p:nvSpPr>
        <p:spPr>
          <a:xfrm>
            <a:off x="2075447" y="1304918"/>
            <a:ext cx="8251083" cy="36313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algn="ctr">
              <a:lnSpc>
                <a:spcPts val="2920"/>
              </a:lnSpc>
              <a:spcBef>
                <a:spcPts val="90"/>
              </a:spcBef>
            </a:pPr>
            <a:r>
              <a:rPr lang="zh-CN" altLang="en-US" sz="2400" dirty="0">
                <a:latin typeface="Arial" panose="020B0604020202090204"/>
                <a:cs typeface="Arial" panose="020B0604020202090204"/>
              </a:rPr>
              <a:t>有时候，样本点的类别不止两个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2" name="object 25">
            <a:extLst>
              <a:ext uri="{FF2B5EF4-FFF2-40B4-BE49-F238E27FC236}">
                <a16:creationId xmlns:a16="http://schemas.microsoft.com/office/drawing/2014/main" id="{B55311B4-88D0-486E-C885-4912FFA6F658}"/>
              </a:ext>
            </a:extLst>
          </p:cNvPr>
          <p:cNvSpPr/>
          <p:nvPr/>
        </p:nvSpPr>
        <p:spPr>
          <a:xfrm>
            <a:off x="7686454" y="2296723"/>
            <a:ext cx="351790" cy="366083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87" name="object 25">
            <a:extLst>
              <a:ext uri="{FF2B5EF4-FFF2-40B4-BE49-F238E27FC236}">
                <a16:creationId xmlns:a16="http://schemas.microsoft.com/office/drawing/2014/main" id="{F0EDB2D3-F4EC-1652-9BEA-1E4350942055}"/>
              </a:ext>
            </a:extLst>
          </p:cNvPr>
          <p:cNvSpPr/>
          <p:nvPr/>
        </p:nvSpPr>
        <p:spPr>
          <a:xfrm>
            <a:off x="8588062" y="2543012"/>
            <a:ext cx="351790" cy="366083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88" name="object 25">
            <a:extLst>
              <a:ext uri="{FF2B5EF4-FFF2-40B4-BE49-F238E27FC236}">
                <a16:creationId xmlns:a16="http://schemas.microsoft.com/office/drawing/2014/main" id="{77C38425-893D-69A8-9C3E-5926BE3B6B3C}"/>
              </a:ext>
            </a:extLst>
          </p:cNvPr>
          <p:cNvSpPr/>
          <p:nvPr/>
        </p:nvSpPr>
        <p:spPr>
          <a:xfrm>
            <a:off x="7937637" y="3130943"/>
            <a:ext cx="351790" cy="366083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89" name="object 25">
            <a:extLst>
              <a:ext uri="{FF2B5EF4-FFF2-40B4-BE49-F238E27FC236}">
                <a16:creationId xmlns:a16="http://schemas.microsoft.com/office/drawing/2014/main" id="{52C8745D-F0F2-8F7E-51EB-E6D9B41EF925}"/>
              </a:ext>
            </a:extLst>
          </p:cNvPr>
          <p:cNvSpPr/>
          <p:nvPr/>
        </p:nvSpPr>
        <p:spPr>
          <a:xfrm>
            <a:off x="7169674" y="2983704"/>
            <a:ext cx="351790" cy="366083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90" name="object 25">
            <a:extLst>
              <a:ext uri="{FF2B5EF4-FFF2-40B4-BE49-F238E27FC236}">
                <a16:creationId xmlns:a16="http://schemas.microsoft.com/office/drawing/2014/main" id="{A48D4C54-8D24-FB55-4C7B-100381603182}"/>
              </a:ext>
            </a:extLst>
          </p:cNvPr>
          <p:cNvSpPr/>
          <p:nvPr/>
        </p:nvSpPr>
        <p:spPr>
          <a:xfrm>
            <a:off x="2575463" y="3254848"/>
            <a:ext cx="351790" cy="366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91" name="object 25">
            <a:extLst>
              <a:ext uri="{FF2B5EF4-FFF2-40B4-BE49-F238E27FC236}">
                <a16:creationId xmlns:a16="http://schemas.microsoft.com/office/drawing/2014/main" id="{863B6EA8-41EA-B6BB-6C76-62DD657F256A}"/>
              </a:ext>
            </a:extLst>
          </p:cNvPr>
          <p:cNvSpPr/>
          <p:nvPr/>
        </p:nvSpPr>
        <p:spPr>
          <a:xfrm>
            <a:off x="3738876" y="4135954"/>
            <a:ext cx="351790" cy="366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92" name="object 25">
            <a:extLst>
              <a:ext uri="{FF2B5EF4-FFF2-40B4-BE49-F238E27FC236}">
                <a16:creationId xmlns:a16="http://schemas.microsoft.com/office/drawing/2014/main" id="{7D2062F8-E200-13B5-B9BC-A69666A37C40}"/>
              </a:ext>
            </a:extLst>
          </p:cNvPr>
          <p:cNvSpPr/>
          <p:nvPr/>
        </p:nvSpPr>
        <p:spPr>
          <a:xfrm>
            <a:off x="3088451" y="4723885"/>
            <a:ext cx="351790" cy="366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93" name="object 25">
            <a:extLst>
              <a:ext uri="{FF2B5EF4-FFF2-40B4-BE49-F238E27FC236}">
                <a16:creationId xmlns:a16="http://schemas.microsoft.com/office/drawing/2014/main" id="{DB588F91-DA7A-C202-DDE7-CEFB9A49E491}"/>
              </a:ext>
            </a:extLst>
          </p:cNvPr>
          <p:cNvSpPr/>
          <p:nvPr/>
        </p:nvSpPr>
        <p:spPr>
          <a:xfrm>
            <a:off x="2694400" y="4135954"/>
            <a:ext cx="351790" cy="366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</p:spTree>
    <p:extLst>
      <p:ext uri="{BB962C8B-B14F-4D97-AF65-F5344CB8AC3E}">
        <p14:creationId xmlns:p14="http://schemas.microsoft.com/office/powerpoint/2010/main" val="78491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8DDF1-22D0-B69F-C398-93E52D6C4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E76B94B8-C49C-C9EE-2B59-35513DD0C5A6}"/>
              </a:ext>
            </a:extLst>
          </p:cNvPr>
          <p:cNvSpPr txBox="1"/>
          <p:nvPr/>
        </p:nvSpPr>
        <p:spPr>
          <a:xfrm>
            <a:off x="350439" y="120418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使用逻辑回归解决多分类问题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FF6BDF60-048C-1642-1AF9-00A2A0D58737}"/>
                  </a:ext>
                </a:extLst>
              </p:cNvPr>
              <p:cNvSpPr txBox="1"/>
              <p:nvPr/>
            </p:nvSpPr>
            <p:spPr>
              <a:xfrm>
                <a:off x="1020626" y="1202914"/>
                <a:ext cx="9714636" cy="169533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400" b="1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i="0" dirty="0">
                    <a:solidFill>
                      <a:srgbClr val="000000"/>
                    </a:solidFill>
                    <a:effectLst/>
                    <a:latin typeface="-apple-system"/>
                  </a:rPr>
                  <a:t>解决方案</a:t>
                </a:r>
                <a:r>
                  <a:rPr lang="en-US" altLang="zh-CN" i="0" dirty="0">
                    <a:solidFill>
                      <a:srgbClr val="000000"/>
                    </a:solidFill>
                    <a:effectLst/>
                    <a:latin typeface="-apple-system"/>
                  </a:rPr>
                  <a:t>1</a:t>
                </a:r>
                <a:r>
                  <a:rPr lang="zh-CN" altLang="en-US" i="0" dirty="0">
                    <a:solidFill>
                      <a:srgbClr val="000000"/>
                    </a:solidFill>
                    <a:effectLst/>
                    <a:latin typeface="-apple-system"/>
                  </a:rPr>
                  <a:t>：</a:t>
                </a:r>
                <a:r>
                  <a:rPr lang="en-US" altLang="zh-CN" i="0" dirty="0">
                    <a:solidFill>
                      <a:srgbClr val="000000"/>
                    </a:solidFill>
                    <a:effectLst/>
                    <a:latin typeface="-apple-system"/>
                  </a:rPr>
                  <a:t>One-vs-All</a:t>
                </a:r>
              </a:p>
              <a:p>
                <a:pPr algn="l"/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核心策略：将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分类任务分解为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个二分类问题</a:t>
                </a:r>
              </a:p>
              <a:p>
                <a:pPr algn="l"/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每个分类器像一位</a:t>
                </a:r>
                <a:r>
                  <a:rPr lang="en-US" altLang="zh-CN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"</a:t>
                </a:r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专业裁判</a:t>
                </a:r>
                <a:r>
                  <a:rPr lang="en-US" altLang="zh-CN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"</a:t>
                </a:r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，只负责判断是否属于特定类别</a:t>
                </a:r>
                <a:endParaRPr lang="en-US" altLang="zh-CN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FF6BDF60-048C-1642-1AF9-00A2A0D5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626" y="1202914"/>
                <a:ext cx="9714636" cy="1695336"/>
              </a:xfrm>
              <a:prstGeom prst="rect">
                <a:avLst/>
              </a:prstGeom>
              <a:blipFill>
                <a:blip r:embed="rId3"/>
                <a:stretch>
                  <a:fillRect l="-1044" b="-7407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9298945-BDF8-CE5F-6D7C-28D41FE447FD}"/>
                  </a:ext>
                </a:extLst>
              </p:cNvPr>
              <p:cNvSpPr txBox="1"/>
              <p:nvPr/>
            </p:nvSpPr>
            <p:spPr>
              <a:xfrm>
                <a:off x="1020626" y="3633907"/>
                <a:ext cx="10665406" cy="169533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400" b="1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l">
                  <a:buNone/>
                </a:pPr>
                <a:r>
                  <a:rPr lang="zh-CN" altLang="en-US" i="0" dirty="0">
                    <a:solidFill>
                      <a:srgbClr val="000000"/>
                    </a:solidFill>
                    <a:effectLst/>
                    <a:latin typeface="-apple-system"/>
                  </a:rPr>
                  <a:t>解决方案</a:t>
                </a:r>
                <a:r>
                  <a:rPr lang="en-US" altLang="zh-CN" i="0" dirty="0">
                    <a:solidFill>
                      <a:srgbClr val="000000"/>
                    </a:solidFill>
                    <a:effectLst/>
                    <a:latin typeface="-apple-system"/>
                  </a:rPr>
                  <a:t>2</a:t>
                </a:r>
                <a:r>
                  <a:rPr lang="zh-CN" altLang="en-US" i="0" dirty="0">
                    <a:solidFill>
                      <a:srgbClr val="000000"/>
                    </a:solidFill>
                    <a:effectLst/>
                    <a:latin typeface="-apple-system"/>
                  </a:rPr>
                  <a:t>：交叉熵损失</a:t>
                </a:r>
                <a:endParaRPr lang="en-US" altLang="zh-CN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  <a:p>
                <a:pPr algn="l"/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核心策略：将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分类任务建模为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类别上的概率分布</a:t>
                </a:r>
                <a:endParaRPr lang="en-US" altLang="zh-CN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  <a:p>
                <a:pPr algn="l"/>
                <a:r>
                  <a:rPr lang="zh-CN" altLang="en-SG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一个</a:t>
                </a:r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分类器，判断一个样本在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个类上的概率分布</a:t>
                </a:r>
                <a:endParaRPr lang="en-SG" altLang="zh-CN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9298945-BDF8-CE5F-6D7C-28D41FE44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626" y="3633907"/>
                <a:ext cx="10665406" cy="1695336"/>
              </a:xfrm>
              <a:prstGeom prst="rect">
                <a:avLst/>
              </a:prstGeom>
              <a:blipFill>
                <a:blip r:embed="rId4"/>
                <a:stretch>
                  <a:fillRect l="-951" b="-746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926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67519-850F-83A8-C695-C7F995D65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D0AB222B-2941-7D3C-3777-E3CFD131F0C9}"/>
              </a:ext>
            </a:extLst>
          </p:cNvPr>
          <p:cNvSpPr txBox="1"/>
          <p:nvPr/>
        </p:nvSpPr>
        <p:spPr>
          <a:xfrm>
            <a:off x="350439" y="120418"/>
            <a:ext cx="3978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One-vs-All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方法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object 25">
            <a:extLst>
              <a:ext uri="{FF2B5EF4-FFF2-40B4-BE49-F238E27FC236}">
                <a16:creationId xmlns:a16="http://schemas.microsoft.com/office/drawing/2014/main" id="{08BC18D8-4B71-94D1-B316-5BFE96D74E16}"/>
              </a:ext>
            </a:extLst>
          </p:cNvPr>
          <p:cNvSpPr/>
          <p:nvPr/>
        </p:nvSpPr>
        <p:spPr>
          <a:xfrm>
            <a:off x="3713667" y="2505799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3145065" y="0"/>
                </a:moveTo>
                <a:lnTo>
                  <a:pt x="0" y="0"/>
                </a:lnTo>
                <a:lnTo>
                  <a:pt x="0" y="805496"/>
                </a:lnTo>
                <a:lnTo>
                  <a:pt x="3145065" y="805496"/>
                </a:lnTo>
                <a:lnTo>
                  <a:pt x="3145065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6">
            <a:extLst>
              <a:ext uri="{FF2B5EF4-FFF2-40B4-BE49-F238E27FC236}">
                <a16:creationId xmlns:a16="http://schemas.microsoft.com/office/drawing/2014/main" id="{43213C0F-EB34-63E8-FF0C-FBB183D3C87D}"/>
              </a:ext>
            </a:extLst>
          </p:cNvPr>
          <p:cNvSpPr/>
          <p:nvPr/>
        </p:nvSpPr>
        <p:spPr>
          <a:xfrm>
            <a:off x="3713667" y="2505799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0" y="805496"/>
                </a:moveTo>
                <a:lnTo>
                  <a:pt x="3145065" y="805496"/>
                </a:lnTo>
                <a:lnTo>
                  <a:pt x="3145065" y="0"/>
                </a:lnTo>
                <a:lnTo>
                  <a:pt x="0" y="0"/>
                </a:lnTo>
                <a:lnTo>
                  <a:pt x="0" y="805496"/>
                </a:lnTo>
                <a:close/>
              </a:path>
            </a:pathLst>
          </a:custGeom>
          <a:ln w="21443">
            <a:solidFill>
              <a:srgbClr val="80005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27">
                <a:extLst>
                  <a:ext uri="{FF2B5EF4-FFF2-40B4-BE49-F238E27FC236}">
                    <a16:creationId xmlns:a16="http://schemas.microsoft.com/office/drawing/2014/main" id="{77FFA7E0-A4B3-0502-FA7B-D2716F0E9B6F}"/>
                  </a:ext>
                </a:extLst>
              </p:cNvPr>
              <p:cNvSpPr txBox="1"/>
              <p:nvPr/>
            </p:nvSpPr>
            <p:spPr>
              <a:xfrm>
                <a:off x="4114290" y="2667207"/>
                <a:ext cx="2545590" cy="644407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spcBef>
                    <a:spcPts val="125"/>
                  </a:spcBef>
                </a:pPr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P(</a:t>
                </a:r>
                <a:r>
                  <a:rPr lang="en-US" altLang="zh-CN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y</a:t>
                </a:r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=      |</a:t>
                </a:r>
                <a14:m>
                  <m:oMath xmlns:m="http://schemas.openxmlformats.org/officeDocument/2006/math">
                    <m:r>
                      <a:rPr lang="en-US" sz="2000" b="1" i="1" spc="-1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 </a:t>
                </a:r>
                <a:r>
                  <a:rPr kumimoji="0" lang="en-US" altLang="zh-CN" sz="2000" b="0" i="0" u="none" strike="noStrike" kern="1200" cap="none" spc="17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/>
                    <a:ea typeface="微软雅黑"/>
                    <a:cs typeface="Arial" panose="020B0604020202090204"/>
                  </a:rPr>
                  <a:t>= 0.99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90204"/>
                  <a:ea typeface="微软雅黑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25"/>
                  </a:spcBef>
                </a:pPr>
                <a:endParaRPr sz="20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6" name="object 27">
                <a:extLst>
                  <a:ext uri="{FF2B5EF4-FFF2-40B4-BE49-F238E27FC236}">
                    <a16:creationId xmlns:a16="http://schemas.microsoft.com/office/drawing/2014/main" id="{77FFA7E0-A4B3-0502-FA7B-D2716F0E9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90" y="2667207"/>
                <a:ext cx="2545590" cy="644407"/>
              </a:xfrm>
              <a:prstGeom prst="rect">
                <a:avLst/>
              </a:prstGeom>
              <a:blipFill>
                <a:blip r:embed="rId3"/>
                <a:stretch>
                  <a:fillRect l="-5970" t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" name="object 25">
            <a:extLst>
              <a:ext uri="{FF2B5EF4-FFF2-40B4-BE49-F238E27FC236}">
                <a16:creationId xmlns:a16="http://schemas.microsoft.com/office/drawing/2014/main" id="{74770F4B-A1AC-71D8-1227-33B152B41E3B}"/>
              </a:ext>
            </a:extLst>
          </p:cNvPr>
          <p:cNvSpPr/>
          <p:nvPr/>
        </p:nvSpPr>
        <p:spPr>
          <a:xfrm>
            <a:off x="4679820" y="2623327"/>
            <a:ext cx="351790" cy="366083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sp>
        <p:nvSpPr>
          <p:cNvPr id="22" name="object 25">
            <a:extLst>
              <a:ext uri="{FF2B5EF4-FFF2-40B4-BE49-F238E27FC236}">
                <a16:creationId xmlns:a16="http://schemas.microsoft.com/office/drawing/2014/main" id="{00F61E6E-4F6C-A92B-89DF-0EAB874B60A6}"/>
              </a:ext>
            </a:extLst>
          </p:cNvPr>
          <p:cNvSpPr/>
          <p:nvPr/>
        </p:nvSpPr>
        <p:spPr>
          <a:xfrm>
            <a:off x="2420678" y="2930596"/>
            <a:ext cx="238358" cy="248044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 w="21443">
            <a:solidFill>
              <a:schemeClr val="accent6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grpSp>
        <p:nvGrpSpPr>
          <p:cNvPr id="23" name="object 22">
            <a:extLst>
              <a:ext uri="{FF2B5EF4-FFF2-40B4-BE49-F238E27FC236}">
                <a16:creationId xmlns:a16="http://schemas.microsoft.com/office/drawing/2014/main" id="{5598EBEE-C158-D3AC-D0DF-1974492F53AD}"/>
              </a:ext>
            </a:extLst>
          </p:cNvPr>
          <p:cNvGrpSpPr/>
          <p:nvPr/>
        </p:nvGrpSpPr>
        <p:grpSpPr>
          <a:xfrm>
            <a:off x="3149314" y="2693345"/>
            <a:ext cx="654050" cy="499745"/>
            <a:chOff x="1949436" y="2753335"/>
            <a:chExt cx="654050" cy="499745"/>
          </a:xfrm>
        </p:grpSpPr>
        <p:pic>
          <p:nvPicPr>
            <p:cNvPr id="24" name="object 23">
              <a:extLst>
                <a:ext uri="{FF2B5EF4-FFF2-40B4-BE49-F238E27FC236}">
                  <a16:creationId xmlns:a16="http://schemas.microsoft.com/office/drawing/2014/main" id="{6792B7ED-0BAD-12A9-D5A1-B48BF51E89B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436" y="2753335"/>
              <a:ext cx="653611" cy="499215"/>
            </a:xfrm>
            <a:prstGeom prst="rect">
              <a:avLst/>
            </a:prstGeom>
          </p:spPr>
        </p:pic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01591AAF-7171-51D5-940B-6FAEF0E807B4}"/>
                </a:ext>
              </a:extLst>
            </p:cNvPr>
            <p:cNvSpPr/>
            <p:nvPr/>
          </p:nvSpPr>
          <p:spPr>
            <a:xfrm>
              <a:off x="1986326" y="2878429"/>
              <a:ext cx="365760" cy="217170"/>
            </a:xfrm>
            <a:custGeom>
              <a:avLst/>
              <a:gdLst/>
              <a:ahLst/>
              <a:cxnLst/>
              <a:rect l="l" t="t" r="r" b="b"/>
              <a:pathLst>
                <a:path w="365760" h="217169">
                  <a:moveTo>
                    <a:pt x="269723" y="108359"/>
                  </a:moveTo>
                  <a:lnTo>
                    <a:pt x="160711" y="171964"/>
                  </a:lnTo>
                  <a:lnTo>
                    <a:pt x="153548" y="178349"/>
                  </a:lnTo>
                  <a:lnTo>
                    <a:pt x="149527" y="186683"/>
                  </a:lnTo>
                  <a:lnTo>
                    <a:pt x="148927" y="195905"/>
                  </a:lnTo>
                  <a:lnTo>
                    <a:pt x="152023" y="204954"/>
                  </a:lnTo>
                  <a:lnTo>
                    <a:pt x="158395" y="212117"/>
                  </a:lnTo>
                  <a:lnTo>
                    <a:pt x="166725" y="216134"/>
                  </a:lnTo>
                  <a:lnTo>
                    <a:pt x="175952" y="216736"/>
                  </a:lnTo>
                  <a:lnTo>
                    <a:pt x="185013" y="213651"/>
                  </a:lnTo>
                  <a:lnTo>
                    <a:pt x="324161" y="132464"/>
                  </a:lnTo>
                  <a:lnTo>
                    <a:pt x="317598" y="132464"/>
                  </a:lnTo>
                  <a:lnTo>
                    <a:pt x="317598" y="129196"/>
                  </a:lnTo>
                  <a:lnTo>
                    <a:pt x="305457" y="129196"/>
                  </a:lnTo>
                  <a:lnTo>
                    <a:pt x="269723" y="108359"/>
                  </a:lnTo>
                  <a:close/>
                </a:path>
                <a:path w="365760" h="217169">
                  <a:moveTo>
                    <a:pt x="228318" y="84216"/>
                  </a:moveTo>
                  <a:lnTo>
                    <a:pt x="0" y="84216"/>
                  </a:lnTo>
                  <a:lnTo>
                    <a:pt x="0" y="132464"/>
                  </a:lnTo>
                  <a:lnTo>
                    <a:pt x="228409" y="132464"/>
                  </a:lnTo>
                  <a:lnTo>
                    <a:pt x="269723" y="108359"/>
                  </a:lnTo>
                  <a:lnTo>
                    <a:pt x="228318" y="84216"/>
                  </a:lnTo>
                  <a:close/>
                </a:path>
                <a:path w="365760" h="217169">
                  <a:moveTo>
                    <a:pt x="324097" y="84216"/>
                  </a:moveTo>
                  <a:lnTo>
                    <a:pt x="317598" y="84216"/>
                  </a:lnTo>
                  <a:lnTo>
                    <a:pt x="317598" y="132464"/>
                  </a:lnTo>
                  <a:lnTo>
                    <a:pt x="324161" y="132464"/>
                  </a:lnTo>
                  <a:lnTo>
                    <a:pt x="365476" y="108359"/>
                  </a:lnTo>
                  <a:lnTo>
                    <a:pt x="324097" y="84216"/>
                  </a:lnTo>
                  <a:close/>
                </a:path>
                <a:path w="365760" h="217169">
                  <a:moveTo>
                    <a:pt x="305457" y="87509"/>
                  </a:moveTo>
                  <a:lnTo>
                    <a:pt x="269723" y="108359"/>
                  </a:lnTo>
                  <a:lnTo>
                    <a:pt x="305457" y="129196"/>
                  </a:lnTo>
                  <a:lnTo>
                    <a:pt x="305457" y="87509"/>
                  </a:lnTo>
                  <a:close/>
                </a:path>
                <a:path w="365760" h="217169">
                  <a:moveTo>
                    <a:pt x="317598" y="87509"/>
                  </a:moveTo>
                  <a:lnTo>
                    <a:pt x="305457" y="87509"/>
                  </a:lnTo>
                  <a:lnTo>
                    <a:pt x="305457" y="129196"/>
                  </a:lnTo>
                  <a:lnTo>
                    <a:pt x="317598" y="129196"/>
                  </a:lnTo>
                  <a:lnTo>
                    <a:pt x="317598" y="87509"/>
                  </a:lnTo>
                  <a:close/>
                </a:path>
                <a:path w="365760" h="217169">
                  <a:moveTo>
                    <a:pt x="175952" y="0"/>
                  </a:moveTo>
                  <a:lnTo>
                    <a:pt x="166725" y="603"/>
                  </a:lnTo>
                  <a:lnTo>
                    <a:pt x="158395" y="4633"/>
                  </a:lnTo>
                  <a:lnTo>
                    <a:pt x="152023" y="11804"/>
                  </a:lnTo>
                  <a:lnTo>
                    <a:pt x="148927" y="20852"/>
                  </a:lnTo>
                  <a:lnTo>
                    <a:pt x="149527" y="30074"/>
                  </a:lnTo>
                  <a:lnTo>
                    <a:pt x="153548" y="38408"/>
                  </a:lnTo>
                  <a:lnTo>
                    <a:pt x="160711" y="44793"/>
                  </a:lnTo>
                  <a:lnTo>
                    <a:pt x="269723" y="108359"/>
                  </a:lnTo>
                  <a:lnTo>
                    <a:pt x="305457" y="87509"/>
                  </a:lnTo>
                  <a:lnTo>
                    <a:pt x="317598" y="87509"/>
                  </a:lnTo>
                  <a:lnTo>
                    <a:pt x="317598" y="84216"/>
                  </a:lnTo>
                  <a:lnTo>
                    <a:pt x="324097" y="84216"/>
                  </a:lnTo>
                  <a:lnTo>
                    <a:pt x="185013" y="3106"/>
                  </a:lnTo>
                  <a:lnTo>
                    <a:pt x="1759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5">
            <a:extLst>
              <a:ext uri="{FF2B5EF4-FFF2-40B4-BE49-F238E27FC236}">
                <a16:creationId xmlns:a16="http://schemas.microsoft.com/office/drawing/2014/main" id="{290122EF-48B0-54F1-B488-48F757461D22}"/>
              </a:ext>
            </a:extLst>
          </p:cNvPr>
          <p:cNvSpPr/>
          <p:nvPr/>
        </p:nvSpPr>
        <p:spPr>
          <a:xfrm>
            <a:off x="3713667" y="3502057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3145065" y="0"/>
                </a:moveTo>
                <a:lnTo>
                  <a:pt x="0" y="0"/>
                </a:lnTo>
                <a:lnTo>
                  <a:pt x="0" y="805496"/>
                </a:lnTo>
                <a:lnTo>
                  <a:pt x="3145065" y="805496"/>
                </a:lnTo>
                <a:lnTo>
                  <a:pt x="3145065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D4AB97DB-B46B-9089-461D-30F9E37AB3D9}"/>
              </a:ext>
            </a:extLst>
          </p:cNvPr>
          <p:cNvSpPr/>
          <p:nvPr/>
        </p:nvSpPr>
        <p:spPr>
          <a:xfrm>
            <a:off x="3713667" y="3502057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0" y="805496"/>
                </a:moveTo>
                <a:lnTo>
                  <a:pt x="3145065" y="805496"/>
                </a:lnTo>
                <a:lnTo>
                  <a:pt x="3145065" y="0"/>
                </a:lnTo>
                <a:lnTo>
                  <a:pt x="0" y="0"/>
                </a:lnTo>
                <a:lnTo>
                  <a:pt x="0" y="805496"/>
                </a:lnTo>
                <a:close/>
              </a:path>
            </a:pathLst>
          </a:custGeom>
          <a:ln w="21443">
            <a:solidFill>
              <a:srgbClr val="80005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6045C05C-9EF8-2EC1-1187-1902D18E6ACD}"/>
                  </a:ext>
                </a:extLst>
              </p:cNvPr>
              <p:cNvSpPr txBox="1"/>
              <p:nvPr/>
            </p:nvSpPr>
            <p:spPr>
              <a:xfrm>
                <a:off x="4114290" y="3663465"/>
                <a:ext cx="2545590" cy="323807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spcBef>
                    <a:spcPts val="125"/>
                  </a:spcBef>
                </a:pPr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P(y=      |</a:t>
                </a:r>
                <a:r>
                  <a:rPr lang="en-US" altLang="zh-CN" sz="2000" b="1" spc="-10" dirty="0">
                    <a:solidFill>
                      <a:srgbClr val="FFFFFF"/>
                    </a:solidFill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pc="-1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 </a:t>
                </a:r>
                <a:r>
                  <a:rPr kumimoji="0" lang="en-US" altLang="zh-CN" sz="2000" b="0" i="0" u="none" strike="noStrike" kern="1200" cap="none" spc="17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/>
                    <a:ea typeface="微软雅黑"/>
                    <a:cs typeface="Arial" panose="020B0604020202090204"/>
                  </a:rPr>
                  <a:t>= 0.55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90204"/>
                  <a:ea typeface="微软雅黑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6045C05C-9EF8-2EC1-1187-1902D18E6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90" y="3663465"/>
                <a:ext cx="2545590" cy="323807"/>
              </a:xfrm>
              <a:prstGeom prst="rect">
                <a:avLst/>
              </a:prstGeom>
              <a:blipFill>
                <a:blip r:embed="rId5"/>
                <a:stretch>
                  <a:fillRect l="-5742" t="-16981" b="-490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" name="object 22">
            <a:extLst>
              <a:ext uri="{FF2B5EF4-FFF2-40B4-BE49-F238E27FC236}">
                <a16:creationId xmlns:a16="http://schemas.microsoft.com/office/drawing/2014/main" id="{C2D2A388-9F69-6443-8F16-B12E6188A5E9}"/>
              </a:ext>
            </a:extLst>
          </p:cNvPr>
          <p:cNvGrpSpPr/>
          <p:nvPr/>
        </p:nvGrpSpPr>
        <p:grpSpPr>
          <a:xfrm>
            <a:off x="3149314" y="3689603"/>
            <a:ext cx="654050" cy="499745"/>
            <a:chOff x="1949436" y="2753335"/>
            <a:chExt cx="654050" cy="499745"/>
          </a:xfrm>
        </p:grpSpPr>
        <p:pic>
          <p:nvPicPr>
            <p:cNvPr id="34" name="object 23">
              <a:extLst>
                <a:ext uri="{FF2B5EF4-FFF2-40B4-BE49-F238E27FC236}">
                  <a16:creationId xmlns:a16="http://schemas.microsoft.com/office/drawing/2014/main" id="{E088D26F-02C0-A3CA-8CC7-E42E5041D6F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436" y="2753335"/>
              <a:ext cx="653611" cy="499215"/>
            </a:xfrm>
            <a:prstGeom prst="rect">
              <a:avLst/>
            </a:prstGeom>
          </p:spPr>
        </p:pic>
        <p:sp>
          <p:nvSpPr>
            <p:cNvPr id="35" name="object 24">
              <a:extLst>
                <a:ext uri="{FF2B5EF4-FFF2-40B4-BE49-F238E27FC236}">
                  <a16:creationId xmlns:a16="http://schemas.microsoft.com/office/drawing/2014/main" id="{ACE0CCF6-C1F8-7C6D-A212-2B5C3E39D777}"/>
                </a:ext>
              </a:extLst>
            </p:cNvPr>
            <p:cNvSpPr/>
            <p:nvPr/>
          </p:nvSpPr>
          <p:spPr>
            <a:xfrm>
              <a:off x="1986326" y="2878429"/>
              <a:ext cx="365760" cy="217170"/>
            </a:xfrm>
            <a:custGeom>
              <a:avLst/>
              <a:gdLst/>
              <a:ahLst/>
              <a:cxnLst/>
              <a:rect l="l" t="t" r="r" b="b"/>
              <a:pathLst>
                <a:path w="365760" h="217169">
                  <a:moveTo>
                    <a:pt x="269723" y="108359"/>
                  </a:moveTo>
                  <a:lnTo>
                    <a:pt x="160711" y="171964"/>
                  </a:lnTo>
                  <a:lnTo>
                    <a:pt x="153548" y="178349"/>
                  </a:lnTo>
                  <a:lnTo>
                    <a:pt x="149527" y="186683"/>
                  </a:lnTo>
                  <a:lnTo>
                    <a:pt x="148927" y="195905"/>
                  </a:lnTo>
                  <a:lnTo>
                    <a:pt x="152023" y="204954"/>
                  </a:lnTo>
                  <a:lnTo>
                    <a:pt x="158395" y="212117"/>
                  </a:lnTo>
                  <a:lnTo>
                    <a:pt x="166725" y="216134"/>
                  </a:lnTo>
                  <a:lnTo>
                    <a:pt x="175952" y="216736"/>
                  </a:lnTo>
                  <a:lnTo>
                    <a:pt x="185013" y="213651"/>
                  </a:lnTo>
                  <a:lnTo>
                    <a:pt x="324161" y="132464"/>
                  </a:lnTo>
                  <a:lnTo>
                    <a:pt x="317598" y="132464"/>
                  </a:lnTo>
                  <a:lnTo>
                    <a:pt x="317598" y="129196"/>
                  </a:lnTo>
                  <a:lnTo>
                    <a:pt x="305457" y="129196"/>
                  </a:lnTo>
                  <a:lnTo>
                    <a:pt x="269723" y="108359"/>
                  </a:lnTo>
                  <a:close/>
                </a:path>
                <a:path w="365760" h="217169">
                  <a:moveTo>
                    <a:pt x="228318" y="84216"/>
                  </a:moveTo>
                  <a:lnTo>
                    <a:pt x="0" y="84216"/>
                  </a:lnTo>
                  <a:lnTo>
                    <a:pt x="0" y="132464"/>
                  </a:lnTo>
                  <a:lnTo>
                    <a:pt x="228409" y="132464"/>
                  </a:lnTo>
                  <a:lnTo>
                    <a:pt x="269723" y="108359"/>
                  </a:lnTo>
                  <a:lnTo>
                    <a:pt x="228318" y="84216"/>
                  </a:lnTo>
                  <a:close/>
                </a:path>
                <a:path w="365760" h="217169">
                  <a:moveTo>
                    <a:pt x="324097" y="84216"/>
                  </a:moveTo>
                  <a:lnTo>
                    <a:pt x="317598" y="84216"/>
                  </a:lnTo>
                  <a:lnTo>
                    <a:pt x="317598" y="132464"/>
                  </a:lnTo>
                  <a:lnTo>
                    <a:pt x="324161" y="132464"/>
                  </a:lnTo>
                  <a:lnTo>
                    <a:pt x="365476" y="108359"/>
                  </a:lnTo>
                  <a:lnTo>
                    <a:pt x="324097" y="84216"/>
                  </a:lnTo>
                  <a:close/>
                </a:path>
                <a:path w="365760" h="217169">
                  <a:moveTo>
                    <a:pt x="305457" y="87509"/>
                  </a:moveTo>
                  <a:lnTo>
                    <a:pt x="269723" y="108359"/>
                  </a:lnTo>
                  <a:lnTo>
                    <a:pt x="305457" y="129196"/>
                  </a:lnTo>
                  <a:lnTo>
                    <a:pt x="305457" y="87509"/>
                  </a:lnTo>
                  <a:close/>
                </a:path>
                <a:path w="365760" h="217169">
                  <a:moveTo>
                    <a:pt x="317598" y="87509"/>
                  </a:moveTo>
                  <a:lnTo>
                    <a:pt x="305457" y="87509"/>
                  </a:lnTo>
                  <a:lnTo>
                    <a:pt x="305457" y="129196"/>
                  </a:lnTo>
                  <a:lnTo>
                    <a:pt x="317598" y="129196"/>
                  </a:lnTo>
                  <a:lnTo>
                    <a:pt x="317598" y="87509"/>
                  </a:lnTo>
                  <a:close/>
                </a:path>
                <a:path w="365760" h="217169">
                  <a:moveTo>
                    <a:pt x="175952" y="0"/>
                  </a:moveTo>
                  <a:lnTo>
                    <a:pt x="166725" y="603"/>
                  </a:lnTo>
                  <a:lnTo>
                    <a:pt x="158395" y="4633"/>
                  </a:lnTo>
                  <a:lnTo>
                    <a:pt x="152023" y="11804"/>
                  </a:lnTo>
                  <a:lnTo>
                    <a:pt x="148927" y="20852"/>
                  </a:lnTo>
                  <a:lnTo>
                    <a:pt x="149527" y="30074"/>
                  </a:lnTo>
                  <a:lnTo>
                    <a:pt x="153548" y="38408"/>
                  </a:lnTo>
                  <a:lnTo>
                    <a:pt x="160711" y="44793"/>
                  </a:lnTo>
                  <a:lnTo>
                    <a:pt x="269723" y="108359"/>
                  </a:lnTo>
                  <a:lnTo>
                    <a:pt x="305457" y="87509"/>
                  </a:lnTo>
                  <a:lnTo>
                    <a:pt x="317598" y="87509"/>
                  </a:lnTo>
                  <a:lnTo>
                    <a:pt x="317598" y="84216"/>
                  </a:lnTo>
                  <a:lnTo>
                    <a:pt x="324097" y="84216"/>
                  </a:lnTo>
                  <a:lnTo>
                    <a:pt x="185013" y="3106"/>
                  </a:lnTo>
                  <a:lnTo>
                    <a:pt x="1759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25">
            <a:extLst>
              <a:ext uri="{FF2B5EF4-FFF2-40B4-BE49-F238E27FC236}">
                <a16:creationId xmlns:a16="http://schemas.microsoft.com/office/drawing/2014/main" id="{CA188878-64A2-B6E8-3595-531D1802EAF6}"/>
              </a:ext>
            </a:extLst>
          </p:cNvPr>
          <p:cNvSpPr/>
          <p:nvPr/>
        </p:nvSpPr>
        <p:spPr>
          <a:xfrm>
            <a:off x="3713667" y="4521829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3145065" y="0"/>
                </a:moveTo>
                <a:lnTo>
                  <a:pt x="0" y="0"/>
                </a:lnTo>
                <a:lnTo>
                  <a:pt x="0" y="805496"/>
                </a:lnTo>
                <a:lnTo>
                  <a:pt x="3145065" y="805496"/>
                </a:lnTo>
                <a:lnTo>
                  <a:pt x="3145065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F9BB3D68-908E-9B71-ABBD-7B70DBEBBA2E}"/>
              </a:ext>
            </a:extLst>
          </p:cNvPr>
          <p:cNvSpPr/>
          <p:nvPr/>
        </p:nvSpPr>
        <p:spPr>
          <a:xfrm>
            <a:off x="3713667" y="4521829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0" y="805496"/>
                </a:moveTo>
                <a:lnTo>
                  <a:pt x="3145065" y="805496"/>
                </a:lnTo>
                <a:lnTo>
                  <a:pt x="3145065" y="0"/>
                </a:lnTo>
                <a:lnTo>
                  <a:pt x="0" y="0"/>
                </a:lnTo>
                <a:lnTo>
                  <a:pt x="0" y="805496"/>
                </a:lnTo>
                <a:close/>
              </a:path>
            </a:pathLst>
          </a:custGeom>
          <a:ln w="21443">
            <a:solidFill>
              <a:srgbClr val="80005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27">
                <a:extLst>
                  <a:ext uri="{FF2B5EF4-FFF2-40B4-BE49-F238E27FC236}">
                    <a16:creationId xmlns:a16="http://schemas.microsoft.com/office/drawing/2014/main" id="{C7345C0E-F0A2-78E1-F240-8298B4165A39}"/>
                  </a:ext>
                </a:extLst>
              </p:cNvPr>
              <p:cNvSpPr txBox="1"/>
              <p:nvPr/>
            </p:nvSpPr>
            <p:spPr>
              <a:xfrm>
                <a:off x="4114290" y="4683237"/>
                <a:ext cx="2545590" cy="644407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spcBef>
                    <a:spcPts val="125"/>
                  </a:spcBef>
                </a:pPr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P(y=      |</a:t>
                </a:r>
                <a:r>
                  <a:rPr lang="en-US" altLang="zh-CN" sz="2000" b="1" spc="-10" dirty="0">
                    <a:solidFill>
                      <a:srgbClr val="FFFFFF"/>
                    </a:solidFill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pc="-1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 </a:t>
                </a:r>
                <a:r>
                  <a:rPr kumimoji="0" lang="en-US" altLang="zh-CN" sz="2000" b="0" i="0" u="none" strike="noStrike" kern="1200" cap="none" spc="17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/>
                    <a:ea typeface="微软雅黑"/>
                    <a:cs typeface="Arial" panose="020B0604020202090204"/>
                  </a:rPr>
                  <a:t>= 0.01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90204"/>
                  <a:ea typeface="微软雅黑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25"/>
                  </a:spcBef>
                </a:pPr>
                <a:endParaRPr sz="20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8" name="object 27">
                <a:extLst>
                  <a:ext uri="{FF2B5EF4-FFF2-40B4-BE49-F238E27FC236}">
                    <a16:creationId xmlns:a16="http://schemas.microsoft.com/office/drawing/2014/main" id="{C7345C0E-F0A2-78E1-F240-8298B4165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90" y="4683237"/>
                <a:ext cx="2545590" cy="644407"/>
              </a:xfrm>
              <a:prstGeom prst="rect">
                <a:avLst/>
              </a:prstGeom>
              <a:blipFill>
                <a:blip r:embed="rId6"/>
                <a:stretch>
                  <a:fillRect l="-5742" t="-84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object 22">
            <a:extLst>
              <a:ext uri="{FF2B5EF4-FFF2-40B4-BE49-F238E27FC236}">
                <a16:creationId xmlns:a16="http://schemas.microsoft.com/office/drawing/2014/main" id="{49802E1B-6941-87B4-A05C-634468A86B5E}"/>
              </a:ext>
            </a:extLst>
          </p:cNvPr>
          <p:cNvGrpSpPr/>
          <p:nvPr/>
        </p:nvGrpSpPr>
        <p:grpSpPr>
          <a:xfrm>
            <a:off x="3149314" y="4709375"/>
            <a:ext cx="654050" cy="499745"/>
            <a:chOff x="1949436" y="2753335"/>
            <a:chExt cx="654050" cy="499745"/>
          </a:xfrm>
        </p:grpSpPr>
        <p:pic>
          <p:nvPicPr>
            <p:cNvPr id="44" name="object 23">
              <a:extLst>
                <a:ext uri="{FF2B5EF4-FFF2-40B4-BE49-F238E27FC236}">
                  <a16:creationId xmlns:a16="http://schemas.microsoft.com/office/drawing/2014/main" id="{90A9E4FF-A137-7478-AA0D-20B289CEFE1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436" y="2753335"/>
              <a:ext cx="653611" cy="499215"/>
            </a:xfrm>
            <a:prstGeom prst="rect">
              <a:avLst/>
            </a:prstGeom>
          </p:spPr>
        </p:pic>
        <p:sp>
          <p:nvSpPr>
            <p:cNvPr id="45" name="object 24">
              <a:extLst>
                <a:ext uri="{FF2B5EF4-FFF2-40B4-BE49-F238E27FC236}">
                  <a16:creationId xmlns:a16="http://schemas.microsoft.com/office/drawing/2014/main" id="{5D70821F-5F6D-14A0-2CBF-07EC2F0465BA}"/>
                </a:ext>
              </a:extLst>
            </p:cNvPr>
            <p:cNvSpPr/>
            <p:nvPr/>
          </p:nvSpPr>
          <p:spPr>
            <a:xfrm>
              <a:off x="1986326" y="2878429"/>
              <a:ext cx="365760" cy="217170"/>
            </a:xfrm>
            <a:custGeom>
              <a:avLst/>
              <a:gdLst/>
              <a:ahLst/>
              <a:cxnLst/>
              <a:rect l="l" t="t" r="r" b="b"/>
              <a:pathLst>
                <a:path w="365760" h="217169">
                  <a:moveTo>
                    <a:pt x="269723" y="108359"/>
                  </a:moveTo>
                  <a:lnTo>
                    <a:pt x="160711" y="171964"/>
                  </a:lnTo>
                  <a:lnTo>
                    <a:pt x="153548" y="178349"/>
                  </a:lnTo>
                  <a:lnTo>
                    <a:pt x="149527" y="186683"/>
                  </a:lnTo>
                  <a:lnTo>
                    <a:pt x="148927" y="195905"/>
                  </a:lnTo>
                  <a:lnTo>
                    <a:pt x="152023" y="204954"/>
                  </a:lnTo>
                  <a:lnTo>
                    <a:pt x="158395" y="212117"/>
                  </a:lnTo>
                  <a:lnTo>
                    <a:pt x="166725" y="216134"/>
                  </a:lnTo>
                  <a:lnTo>
                    <a:pt x="175952" y="216736"/>
                  </a:lnTo>
                  <a:lnTo>
                    <a:pt x="185013" y="213651"/>
                  </a:lnTo>
                  <a:lnTo>
                    <a:pt x="324161" y="132464"/>
                  </a:lnTo>
                  <a:lnTo>
                    <a:pt x="317598" y="132464"/>
                  </a:lnTo>
                  <a:lnTo>
                    <a:pt x="317598" y="129196"/>
                  </a:lnTo>
                  <a:lnTo>
                    <a:pt x="305457" y="129196"/>
                  </a:lnTo>
                  <a:lnTo>
                    <a:pt x="269723" y="108359"/>
                  </a:lnTo>
                  <a:close/>
                </a:path>
                <a:path w="365760" h="217169">
                  <a:moveTo>
                    <a:pt x="228318" y="84216"/>
                  </a:moveTo>
                  <a:lnTo>
                    <a:pt x="0" y="84216"/>
                  </a:lnTo>
                  <a:lnTo>
                    <a:pt x="0" y="132464"/>
                  </a:lnTo>
                  <a:lnTo>
                    <a:pt x="228409" y="132464"/>
                  </a:lnTo>
                  <a:lnTo>
                    <a:pt x="269723" y="108359"/>
                  </a:lnTo>
                  <a:lnTo>
                    <a:pt x="228318" y="84216"/>
                  </a:lnTo>
                  <a:close/>
                </a:path>
                <a:path w="365760" h="217169">
                  <a:moveTo>
                    <a:pt x="324097" y="84216"/>
                  </a:moveTo>
                  <a:lnTo>
                    <a:pt x="317598" y="84216"/>
                  </a:lnTo>
                  <a:lnTo>
                    <a:pt x="317598" y="132464"/>
                  </a:lnTo>
                  <a:lnTo>
                    <a:pt x="324161" y="132464"/>
                  </a:lnTo>
                  <a:lnTo>
                    <a:pt x="365476" y="108359"/>
                  </a:lnTo>
                  <a:lnTo>
                    <a:pt x="324097" y="84216"/>
                  </a:lnTo>
                  <a:close/>
                </a:path>
                <a:path w="365760" h="217169">
                  <a:moveTo>
                    <a:pt x="305457" y="87509"/>
                  </a:moveTo>
                  <a:lnTo>
                    <a:pt x="269723" y="108359"/>
                  </a:lnTo>
                  <a:lnTo>
                    <a:pt x="305457" y="129196"/>
                  </a:lnTo>
                  <a:lnTo>
                    <a:pt x="305457" y="87509"/>
                  </a:lnTo>
                  <a:close/>
                </a:path>
                <a:path w="365760" h="217169">
                  <a:moveTo>
                    <a:pt x="317598" y="87509"/>
                  </a:moveTo>
                  <a:lnTo>
                    <a:pt x="305457" y="87509"/>
                  </a:lnTo>
                  <a:lnTo>
                    <a:pt x="305457" y="129196"/>
                  </a:lnTo>
                  <a:lnTo>
                    <a:pt x="317598" y="129196"/>
                  </a:lnTo>
                  <a:lnTo>
                    <a:pt x="317598" y="87509"/>
                  </a:lnTo>
                  <a:close/>
                </a:path>
                <a:path w="365760" h="217169">
                  <a:moveTo>
                    <a:pt x="175952" y="0"/>
                  </a:moveTo>
                  <a:lnTo>
                    <a:pt x="166725" y="603"/>
                  </a:lnTo>
                  <a:lnTo>
                    <a:pt x="158395" y="4633"/>
                  </a:lnTo>
                  <a:lnTo>
                    <a:pt x="152023" y="11804"/>
                  </a:lnTo>
                  <a:lnTo>
                    <a:pt x="148927" y="20852"/>
                  </a:lnTo>
                  <a:lnTo>
                    <a:pt x="149527" y="30074"/>
                  </a:lnTo>
                  <a:lnTo>
                    <a:pt x="153548" y="38408"/>
                  </a:lnTo>
                  <a:lnTo>
                    <a:pt x="160711" y="44793"/>
                  </a:lnTo>
                  <a:lnTo>
                    <a:pt x="269723" y="108359"/>
                  </a:lnTo>
                  <a:lnTo>
                    <a:pt x="305457" y="87509"/>
                  </a:lnTo>
                  <a:lnTo>
                    <a:pt x="317598" y="87509"/>
                  </a:lnTo>
                  <a:lnTo>
                    <a:pt x="317598" y="84216"/>
                  </a:lnTo>
                  <a:lnTo>
                    <a:pt x="324097" y="84216"/>
                  </a:lnTo>
                  <a:lnTo>
                    <a:pt x="185013" y="3106"/>
                  </a:lnTo>
                  <a:lnTo>
                    <a:pt x="1759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25">
            <a:extLst>
              <a:ext uri="{FF2B5EF4-FFF2-40B4-BE49-F238E27FC236}">
                <a16:creationId xmlns:a16="http://schemas.microsoft.com/office/drawing/2014/main" id="{9DCB8F56-1DD1-9401-4996-0A3B0B6C31C9}"/>
              </a:ext>
            </a:extLst>
          </p:cNvPr>
          <p:cNvSpPr/>
          <p:nvPr/>
        </p:nvSpPr>
        <p:spPr>
          <a:xfrm>
            <a:off x="3713667" y="5523917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3145065" y="0"/>
                </a:moveTo>
                <a:lnTo>
                  <a:pt x="0" y="0"/>
                </a:lnTo>
                <a:lnTo>
                  <a:pt x="0" y="805496"/>
                </a:lnTo>
                <a:lnTo>
                  <a:pt x="3145065" y="805496"/>
                </a:lnTo>
                <a:lnTo>
                  <a:pt x="3145065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26">
            <a:extLst>
              <a:ext uri="{FF2B5EF4-FFF2-40B4-BE49-F238E27FC236}">
                <a16:creationId xmlns:a16="http://schemas.microsoft.com/office/drawing/2014/main" id="{90CF5AFF-222C-0B94-CBA6-0BAB2E3F8473}"/>
              </a:ext>
            </a:extLst>
          </p:cNvPr>
          <p:cNvSpPr/>
          <p:nvPr/>
        </p:nvSpPr>
        <p:spPr>
          <a:xfrm>
            <a:off x="3713667" y="5523917"/>
            <a:ext cx="3145155" cy="805815"/>
          </a:xfrm>
          <a:custGeom>
            <a:avLst/>
            <a:gdLst/>
            <a:ahLst/>
            <a:cxnLst/>
            <a:rect l="l" t="t" r="r" b="b"/>
            <a:pathLst>
              <a:path w="3145154" h="805814">
                <a:moveTo>
                  <a:pt x="0" y="805496"/>
                </a:moveTo>
                <a:lnTo>
                  <a:pt x="3145065" y="805496"/>
                </a:lnTo>
                <a:lnTo>
                  <a:pt x="3145065" y="0"/>
                </a:lnTo>
                <a:lnTo>
                  <a:pt x="0" y="0"/>
                </a:lnTo>
                <a:lnTo>
                  <a:pt x="0" y="805496"/>
                </a:lnTo>
                <a:close/>
              </a:path>
            </a:pathLst>
          </a:custGeom>
          <a:ln w="21443">
            <a:solidFill>
              <a:srgbClr val="80005B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object 27">
                <a:extLst>
                  <a:ext uri="{FF2B5EF4-FFF2-40B4-BE49-F238E27FC236}">
                    <a16:creationId xmlns:a16="http://schemas.microsoft.com/office/drawing/2014/main" id="{B64CABC2-AF5D-ECD3-DD12-617C52A2ADE3}"/>
                  </a:ext>
                </a:extLst>
              </p:cNvPr>
              <p:cNvSpPr txBox="1"/>
              <p:nvPr/>
            </p:nvSpPr>
            <p:spPr>
              <a:xfrm>
                <a:off x="4114290" y="5685325"/>
                <a:ext cx="2545590" cy="644407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12700">
                  <a:spcBef>
                    <a:spcPts val="125"/>
                  </a:spcBef>
                </a:pPr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P(y=      |</a:t>
                </a:r>
                <a:r>
                  <a:rPr lang="en-US" altLang="zh-CN" sz="2000" b="1" spc="-10" dirty="0">
                    <a:solidFill>
                      <a:srgbClr val="FFFFFF"/>
                    </a:solidFill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 spc="-1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en-US" sz="2000" spc="-1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 </a:t>
                </a:r>
                <a:r>
                  <a:rPr kumimoji="0" lang="en-US" altLang="zh-CN" sz="2000" b="0" i="0" u="none" strike="noStrike" kern="1200" cap="none" spc="17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90204"/>
                    <a:ea typeface="微软雅黑"/>
                    <a:cs typeface="Arial" panose="020B0604020202090204"/>
                  </a:rPr>
                  <a:t>= 0.67</a:t>
                </a:r>
                <a:endPara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90204"/>
                  <a:ea typeface="微软雅黑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125"/>
                  </a:spcBef>
                </a:pPr>
                <a:endParaRPr sz="20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78" name="object 27">
                <a:extLst>
                  <a:ext uri="{FF2B5EF4-FFF2-40B4-BE49-F238E27FC236}">
                    <a16:creationId xmlns:a16="http://schemas.microsoft.com/office/drawing/2014/main" id="{B64CABC2-AF5D-ECD3-DD12-617C52A2A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290" y="5685325"/>
                <a:ext cx="2545590" cy="644407"/>
              </a:xfrm>
              <a:prstGeom prst="rect">
                <a:avLst/>
              </a:prstGeom>
              <a:blipFill>
                <a:blip r:embed="rId7"/>
                <a:stretch>
                  <a:fillRect l="-5742" t="-95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object 51">
                <a:extLst>
                  <a:ext uri="{FF2B5EF4-FFF2-40B4-BE49-F238E27FC236}">
                    <a16:creationId xmlns:a16="http://schemas.microsoft.com/office/drawing/2014/main" id="{8CBC5478-0B54-75F6-1429-7571EEF14FA7}"/>
                  </a:ext>
                </a:extLst>
              </p:cNvPr>
              <p:cNvSpPr txBox="1"/>
              <p:nvPr/>
            </p:nvSpPr>
            <p:spPr>
              <a:xfrm>
                <a:off x="1687654" y="5760442"/>
                <a:ext cx="1425471" cy="3757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110"/>
                  </a:spcBef>
                  <a:tabLst>
                    <a:tab pos="1849120" algn="l"/>
                  </a:tabLst>
                </a:pPr>
                <a:r>
                  <a:rPr lang="en-US" sz="2350" spc="-4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Score   (</a:t>
                </a:r>
                <a14:m>
                  <m:oMath xmlns:m="http://schemas.openxmlformats.org/officeDocument/2006/math">
                    <m:r>
                      <a:rPr lang="en-US" sz="2350" b="1" i="1" spc="-45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sz="2350" b="1" i="1" spc="-4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sz="1850" b="1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81" name="object 51">
                <a:extLst>
                  <a:ext uri="{FF2B5EF4-FFF2-40B4-BE49-F238E27FC236}">
                    <a16:creationId xmlns:a16="http://schemas.microsoft.com/office/drawing/2014/main" id="{8CBC5478-0B54-75F6-1429-7571EEF14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654" y="5760442"/>
                <a:ext cx="1425471" cy="375744"/>
              </a:xfrm>
              <a:prstGeom prst="rect">
                <a:avLst/>
              </a:prstGeom>
              <a:blipFill>
                <a:blip r:embed="rId8"/>
                <a:stretch>
                  <a:fillRect l="-12821" t="-20968" r="-4701" b="-467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object 22">
            <a:extLst>
              <a:ext uri="{FF2B5EF4-FFF2-40B4-BE49-F238E27FC236}">
                <a16:creationId xmlns:a16="http://schemas.microsoft.com/office/drawing/2014/main" id="{63186AE3-B926-2759-47F6-3CA70771296E}"/>
              </a:ext>
            </a:extLst>
          </p:cNvPr>
          <p:cNvGrpSpPr/>
          <p:nvPr/>
        </p:nvGrpSpPr>
        <p:grpSpPr>
          <a:xfrm>
            <a:off x="3149314" y="5711463"/>
            <a:ext cx="654050" cy="499745"/>
            <a:chOff x="1949436" y="2753335"/>
            <a:chExt cx="654050" cy="499745"/>
          </a:xfrm>
        </p:grpSpPr>
        <p:pic>
          <p:nvPicPr>
            <p:cNvPr id="85" name="object 23">
              <a:extLst>
                <a:ext uri="{FF2B5EF4-FFF2-40B4-BE49-F238E27FC236}">
                  <a16:creationId xmlns:a16="http://schemas.microsoft.com/office/drawing/2014/main" id="{9023EF6E-09A7-70BF-7BD1-92EF7119A0F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436" y="2753335"/>
              <a:ext cx="653611" cy="499215"/>
            </a:xfrm>
            <a:prstGeom prst="rect">
              <a:avLst/>
            </a:prstGeom>
          </p:spPr>
        </p:pic>
        <p:sp>
          <p:nvSpPr>
            <p:cNvPr id="86" name="object 24">
              <a:extLst>
                <a:ext uri="{FF2B5EF4-FFF2-40B4-BE49-F238E27FC236}">
                  <a16:creationId xmlns:a16="http://schemas.microsoft.com/office/drawing/2014/main" id="{54BC0CAF-EB52-3F63-3BD1-B13CB69911B2}"/>
                </a:ext>
              </a:extLst>
            </p:cNvPr>
            <p:cNvSpPr/>
            <p:nvPr/>
          </p:nvSpPr>
          <p:spPr>
            <a:xfrm>
              <a:off x="1986326" y="2878429"/>
              <a:ext cx="365760" cy="217170"/>
            </a:xfrm>
            <a:custGeom>
              <a:avLst/>
              <a:gdLst/>
              <a:ahLst/>
              <a:cxnLst/>
              <a:rect l="l" t="t" r="r" b="b"/>
              <a:pathLst>
                <a:path w="365760" h="217169">
                  <a:moveTo>
                    <a:pt x="269723" y="108359"/>
                  </a:moveTo>
                  <a:lnTo>
                    <a:pt x="160711" y="171964"/>
                  </a:lnTo>
                  <a:lnTo>
                    <a:pt x="153548" y="178349"/>
                  </a:lnTo>
                  <a:lnTo>
                    <a:pt x="149527" y="186683"/>
                  </a:lnTo>
                  <a:lnTo>
                    <a:pt x="148927" y="195905"/>
                  </a:lnTo>
                  <a:lnTo>
                    <a:pt x="152023" y="204954"/>
                  </a:lnTo>
                  <a:lnTo>
                    <a:pt x="158395" y="212117"/>
                  </a:lnTo>
                  <a:lnTo>
                    <a:pt x="166725" y="216134"/>
                  </a:lnTo>
                  <a:lnTo>
                    <a:pt x="175952" y="216736"/>
                  </a:lnTo>
                  <a:lnTo>
                    <a:pt x="185013" y="213651"/>
                  </a:lnTo>
                  <a:lnTo>
                    <a:pt x="324161" y="132464"/>
                  </a:lnTo>
                  <a:lnTo>
                    <a:pt x="317598" y="132464"/>
                  </a:lnTo>
                  <a:lnTo>
                    <a:pt x="317598" y="129196"/>
                  </a:lnTo>
                  <a:lnTo>
                    <a:pt x="305457" y="129196"/>
                  </a:lnTo>
                  <a:lnTo>
                    <a:pt x="269723" y="108359"/>
                  </a:lnTo>
                  <a:close/>
                </a:path>
                <a:path w="365760" h="217169">
                  <a:moveTo>
                    <a:pt x="228318" y="84216"/>
                  </a:moveTo>
                  <a:lnTo>
                    <a:pt x="0" y="84216"/>
                  </a:lnTo>
                  <a:lnTo>
                    <a:pt x="0" y="132464"/>
                  </a:lnTo>
                  <a:lnTo>
                    <a:pt x="228409" y="132464"/>
                  </a:lnTo>
                  <a:lnTo>
                    <a:pt x="269723" y="108359"/>
                  </a:lnTo>
                  <a:lnTo>
                    <a:pt x="228318" y="84216"/>
                  </a:lnTo>
                  <a:close/>
                </a:path>
                <a:path w="365760" h="217169">
                  <a:moveTo>
                    <a:pt x="324097" y="84216"/>
                  </a:moveTo>
                  <a:lnTo>
                    <a:pt x="317598" y="84216"/>
                  </a:lnTo>
                  <a:lnTo>
                    <a:pt x="317598" y="132464"/>
                  </a:lnTo>
                  <a:lnTo>
                    <a:pt x="324161" y="132464"/>
                  </a:lnTo>
                  <a:lnTo>
                    <a:pt x="365476" y="108359"/>
                  </a:lnTo>
                  <a:lnTo>
                    <a:pt x="324097" y="84216"/>
                  </a:lnTo>
                  <a:close/>
                </a:path>
                <a:path w="365760" h="217169">
                  <a:moveTo>
                    <a:pt x="305457" y="87509"/>
                  </a:moveTo>
                  <a:lnTo>
                    <a:pt x="269723" y="108359"/>
                  </a:lnTo>
                  <a:lnTo>
                    <a:pt x="305457" y="129196"/>
                  </a:lnTo>
                  <a:lnTo>
                    <a:pt x="305457" y="87509"/>
                  </a:lnTo>
                  <a:close/>
                </a:path>
                <a:path w="365760" h="217169">
                  <a:moveTo>
                    <a:pt x="317598" y="87509"/>
                  </a:moveTo>
                  <a:lnTo>
                    <a:pt x="305457" y="87509"/>
                  </a:lnTo>
                  <a:lnTo>
                    <a:pt x="305457" y="129196"/>
                  </a:lnTo>
                  <a:lnTo>
                    <a:pt x="317598" y="129196"/>
                  </a:lnTo>
                  <a:lnTo>
                    <a:pt x="317598" y="87509"/>
                  </a:lnTo>
                  <a:close/>
                </a:path>
                <a:path w="365760" h="217169">
                  <a:moveTo>
                    <a:pt x="175952" y="0"/>
                  </a:moveTo>
                  <a:lnTo>
                    <a:pt x="166725" y="603"/>
                  </a:lnTo>
                  <a:lnTo>
                    <a:pt x="158395" y="4633"/>
                  </a:lnTo>
                  <a:lnTo>
                    <a:pt x="152023" y="11804"/>
                  </a:lnTo>
                  <a:lnTo>
                    <a:pt x="148927" y="20852"/>
                  </a:lnTo>
                  <a:lnTo>
                    <a:pt x="149527" y="30074"/>
                  </a:lnTo>
                  <a:lnTo>
                    <a:pt x="153548" y="38408"/>
                  </a:lnTo>
                  <a:lnTo>
                    <a:pt x="160711" y="44793"/>
                  </a:lnTo>
                  <a:lnTo>
                    <a:pt x="269723" y="108359"/>
                  </a:lnTo>
                  <a:lnTo>
                    <a:pt x="305457" y="87509"/>
                  </a:lnTo>
                  <a:lnTo>
                    <a:pt x="317598" y="87509"/>
                  </a:lnTo>
                  <a:lnTo>
                    <a:pt x="317598" y="84216"/>
                  </a:lnTo>
                  <a:lnTo>
                    <a:pt x="324097" y="84216"/>
                  </a:lnTo>
                  <a:lnTo>
                    <a:pt x="185013" y="3106"/>
                  </a:lnTo>
                  <a:lnTo>
                    <a:pt x="1759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205786E8-C6F4-AD4D-7970-EF05D0EDCE82}"/>
              </a:ext>
            </a:extLst>
          </p:cNvPr>
          <p:cNvGrpSpPr/>
          <p:nvPr/>
        </p:nvGrpSpPr>
        <p:grpSpPr>
          <a:xfrm>
            <a:off x="4683792" y="3773185"/>
            <a:ext cx="333525" cy="127057"/>
            <a:chOff x="5536951" y="2589933"/>
            <a:chExt cx="333525" cy="127057"/>
          </a:xfrm>
        </p:grpSpPr>
        <p:sp>
          <p:nvSpPr>
            <p:cNvPr id="50" name="object 8">
              <a:extLst>
                <a:ext uri="{FF2B5EF4-FFF2-40B4-BE49-F238E27FC236}">
                  <a16:creationId xmlns:a16="http://schemas.microsoft.com/office/drawing/2014/main" id="{6C1027CF-9B8D-AEB9-04B8-0B4E1A5348C2}"/>
                </a:ext>
              </a:extLst>
            </p:cNvPr>
            <p:cNvSpPr/>
            <p:nvPr/>
          </p:nvSpPr>
          <p:spPr>
            <a:xfrm>
              <a:off x="5536951" y="258993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51" name="object 9">
              <a:extLst>
                <a:ext uri="{FF2B5EF4-FFF2-40B4-BE49-F238E27FC236}">
                  <a16:creationId xmlns:a16="http://schemas.microsoft.com/office/drawing/2014/main" id="{CAAF984A-F89E-2B57-A9E6-FACE718EB96A}"/>
                </a:ext>
              </a:extLst>
            </p:cNvPr>
            <p:cNvSpPr/>
            <p:nvPr/>
          </p:nvSpPr>
          <p:spPr>
            <a:xfrm>
              <a:off x="5536951" y="258993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3430DAA-A9A0-8438-A22F-F391011D5E0D}"/>
              </a:ext>
            </a:extLst>
          </p:cNvPr>
          <p:cNvGrpSpPr/>
          <p:nvPr/>
        </p:nvGrpSpPr>
        <p:grpSpPr>
          <a:xfrm>
            <a:off x="4679820" y="5687644"/>
            <a:ext cx="351800" cy="366083"/>
            <a:chOff x="7217949" y="4744704"/>
            <a:chExt cx="351800" cy="366083"/>
          </a:xfrm>
        </p:grpSpPr>
        <p:sp>
          <p:nvSpPr>
            <p:cNvPr id="60" name="object 22">
              <a:extLst>
                <a:ext uri="{FF2B5EF4-FFF2-40B4-BE49-F238E27FC236}">
                  <a16:creationId xmlns:a16="http://schemas.microsoft.com/office/drawing/2014/main" id="{3F2FA933-CB35-DAAA-E3E3-EAD5CA96F8C5}"/>
                </a:ext>
              </a:extLst>
            </p:cNvPr>
            <p:cNvSpPr/>
            <p:nvPr/>
          </p:nvSpPr>
          <p:spPr>
            <a:xfrm>
              <a:off x="7217949" y="4745246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51" y="11303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62" name="object 23">
              <a:extLst>
                <a:ext uri="{FF2B5EF4-FFF2-40B4-BE49-F238E27FC236}">
                  <a16:creationId xmlns:a16="http://schemas.microsoft.com/office/drawing/2014/main" id="{402EA20D-0E17-FFB9-52FF-4A87F01975C6}"/>
                </a:ext>
              </a:extLst>
            </p:cNvPr>
            <p:cNvSpPr/>
            <p:nvPr/>
          </p:nvSpPr>
          <p:spPr>
            <a:xfrm>
              <a:off x="7217959" y="4744704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43"/>
                  </a:lnTo>
                  <a:lnTo>
                    <a:pt x="166748" y="178343"/>
                  </a:lnTo>
                  <a:lnTo>
                    <a:pt x="166748" y="292411"/>
                  </a:lnTo>
                  <a:lnTo>
                    <a:pt x="114098" y="292411"/>
                  </a:lnTo>
                  <a:lnTo>
                    <a:pt x="114098" y="178343"/>
                  </a:lnTo>
                  <a:lnTo>
                    <a:pt x="0" y="178343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sp>
        <p:nvSpPr>
          <p:cNvPr id="90" name="object 25">
            <a:extLst>
              <a:ext uri="{FF2B5EF4-FFF2-40B4-BE49-F238E27FC236}">
                <a16:creationId xmlns:a16="http://schemas.microsoft.com/office/drawing/2014/main" id="{52865405-2EB3-D2C4-125F-51950BDBBC97}"/>
              </a:ext>
            </a:extLst>
          </p:cNvPr>
          <p:cNvSpPr/>
          <p:nvPr/>
        </p:nvSpPr>
        <p:spPr>
          <a:xfrm>
            <a:off x="4679820" y="4683237"/>
            <a:ext cx="351790" cy="366083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C8BFB7EB-EE27-5B1F-5D07-4AAD237E644F}"/>
              </a:ext>
            </a:extLst>
          </p:cNvPr>
          <p:cNvGrpSpPr/>
          <p:nvPr/>
        </p:nvGrpSpPr>
        <p:grpSpPr>
          <a:xfrm>
            <a:off x="2417490" y="4031867"/>
            <a:ext cx="230078" cy="87650"/>
            <a:chOff x="5536951" y="2589933"/>
            <a:chExt cx="333525" cy="127057"/>
          </a:xfrm>
        </p:grpSpPr>
        <p:sp>
          <p:nvSpPr>
            <p:cNvPr id="95" name="object 8">
              <a:extLst>
                <a:ext uri="{FF2B5EF4-FFF2-40B4-BE49-F238E27FC236}">
                  <a16:creationId xmlns:a16="http://schemas.microsoft.com/office/drawing/2014/main" id="{A957742D-2E16-965D-6C14-0EFE7DC98994}"/>
                </a:ext>
              </a:extLst>
            </p:cNvPr>
            <p:cNvSpPr/>
            <p:nvPr/>
          </p:nvSpPr>
          <p:spPr>
            <a:xfrm>
              <a:off x="5536951" y="258993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96" name="object 9">
              <a:extLst>
                <a:ext uri="{FF2B5EF4-FFF2-40B4-BE49-F238E27FC236}">
                  <a16:creationId xmlns:a16="http://schemas.microsoft.com/office/drawing/2014/main" id="{0A406BF7-677F-2A0D-DFB4-6F16AF6C9B9C}"/>
                </a:ext>
              </a:extLst>
            </p:cNvPr>
            <p:cNvSpPr/>
            <p:nvPr/>
          </p:nvSpPr>
          <p:spPr>
            <a:xfrm>
              <a:off x="5536951" y="2589933"/>
              <a:ext cx="333525" cy="127057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630"/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A15E2F1E-F9D0-A7C1-55FD-F79B0A14ED81}"/>
              </a:ext>
            </a:extLst>
          </p:cNvPr>
          <p:cNvGrpSpPr/>
          <p:nvPr/>
        </p:nvGrpSpPr>
        <p:grpSpPr>
          <a:xfrm>
            <a:off x="2416352" y="5983395"/>
            <a:ext cx="242684" cy="252538"/>
            <a:chOff x="7217949" y="4744704"/>
            <a:chExt cx="351800" cy="366083"/>
          </a:xfrm>
        </p:grpSpPr>
        <p:sp>
          <p:nvSpPr>
            <p:cNvPr id="98" name="object 22">
              <a:extLst>
                <a:ext uri="{FF2B5EF4-FFF2-40B4-BE49-F238E27FC236}">
                  <a16:creationId xmlns:a16="http://schemas.microsoft.com/office/drawing/2014/main" id="{A0ABA3C6-F934-7DB2-8539-65A69CA20A82}"/>
                </a:ext>
              </a:extLst>
            </p:cNvPr>
            <p:cNvSpPr/>
            <p:nvPr/>
          </p:nvSpPr>
          <p:spPr>
            <a:xfrm>
              <a:off x="7217949" y="4745246"/>
              <a:ext cx="351790" cy="36529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51" y="11303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1630"/>
            </a:p>
          </p:txBody>
        </p:sp>
        <p:sp>
          <p:nvSpPr>
            <p:cNvPr id="99" name="object 23">
              <a:extLst>
                <a:ext uri="{FF2B5EF4-FFF2-40B4-BE49-F238E27FC236}">
                  <a16:creationId xmlns:a16="http://schemas.microsoft.com/office/drawing/2014/main" id="{D47AFBB5-62C9-5330-4D6F-85A6C8705B7A}"/>
                </a:ext>
              </a:extLst>
            </p:cNvPr>
            <p:cNvSpPr/>
            <p:nvPr/>
          </p:nvSpPr>
          <p:spPr>
            <a:xfrm>
              <a:off x="7217959" y="4744704"/>
              <a:ext cx="351790" cy="366083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98" y="114068"/>
                  </a:lnTo>
                  <a:lnTo>
                    <a:pt x="114098" y="0"/>
                  </a:lnTo>
                  <a:lnTo>
                    <a:pt x="166748" y="0"/>
                  </a:lnTo>
                  <a:lnTo>
                    <a:pt x="166748" y="114068"/>
                  </a:lnTo>
                  <a:lnTo>
                    <a:pt x="280795" y="114068"/>
                  </a:lnTo>
                  <a:lnTo>
                    <a:pt x="280795" y="178343"/>
                  </a:lnTo>
                  <a:lnTo>
                    <a:pt x="166748" y="178343"/>
                  </a:lnTo>
                  <a:lnTo>
                    <a:pt x="166748" y="292411"/>
                  </a:lnTo>
                  <a:lnTo>
                    <a:pt x="114098" y="292411"/>
                  </a:lnTo>
                  <a:lnTo>
                    <a:pt x="114098" y="178343"/>
                  </a:lnTo>
                  <a:lnTo>
                    <a:pt x="0" y="178343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 sz="1630" dirty="0"/>
            </a:p>
          </p:txBody>
        </p:sp>
      </p:grpSp>
      <p:sp>
        <p:nvSpPr>
          <p:cNvPr id="100" name="object 25">
            <a:extLst>
              <a:ext uri="{FF2B5EF4-FFF2-40B4-BE49-F238E27FC236}">
                <a16:creationId xmlns:a16="http://schemas.microsoft.com/office/drawing/2014/main" id="{FC7CE15E-E649-9844-B9E2-100B4435BC8F}"/>
              </a:ext>
            </a:extLst>
          </p:cNvPr>
          <p:cNvSpPr/>
          <p:nvPr/>
        </p:nvSpPr>
        <p:spPr>
          <a:xfrm>
            <a:off x="2416350" y="4978988"/>
            <a:ext cx="242678" cy="25253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1443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sz="163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3E0BE9D-BBB5-6BD4-1B2B-8C54846904DB}"/>
              </a:ext>
            </a:extLst>
          </p:cNvPr>
          <p:cNvGrpSpPr/>
          <p:nvPr/>
        </p:nvGrpSpPr>
        <p:grpSpPr>
          <a:xfrm>
            <a:off x="9743945" y="2725664"/>
            <a:ext cx="917875" cy="366083"/>
            <a:chOff x="9415737" y="3662818"/>
            <a:chExt cx="917875" cy="366083"/>
          </a:xfrm>
        </p:grpSpPr>
        <p:sp>
          <p:nvSpPr>
            <p:cNvPr id="103" name="object 25">
              <a:extLst>
                <a:ext uri="{FF2B5EF4-FFF2-40B4-BE49-F238E27FC236}">
                  <a16:creationId xmlns:a16="http://schemas.microsoft.com/office/drawing/2014/main" id="{4C7FCE1F-B769-04FC-5960-A0D21614240F}"/>
                </a:ext>
              </a:extLst>
            </p:cNvPr>
            <p:cNvSpPr/>
            <p:nvPr/>
          </p:nvSpPr>
          <p:spPr>
            <a:xfrm>
              <a:off x="9981822" y="3662818"/>
              <a:ext cx="351790" cy="366083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1443">
              <a:solidFill>
                <a:schemeClr val="accent6">
                  <a:lumMod val="7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163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object 27">
                  <a:extLst>
                    <a:ext uri="{FF2B5EF4-FFF2-40B4-BE49-F238E27FC236}">
                      <a16:creationId xmlns:a16="http://schemas.microsoft.com/office/drawing/2014/main" id="{9BBE0CE0-0137-3B92-F5A5-2AB5E5B3EA01}"/>
                    </a:ext>
                  </a:extLst>
                </p:cNvPr>
                <p:cNvSpPr txBox="1"/>
                <p:nvPr/>
              </p:nvSpPr>
              <p:spPr>
                <a:xfrm>
                  <a:off x="9415737" y="3705094"/>
                  <a:ext cx="566085" cy="323807"/>
                </a:xfrm>
                <a:prstGeom prst="rect">
                  <a:avLst/>
                </a:prstGeom>
              </p:spPr>
              <p:txBody>
                <a:bodyPr vert="horz" wrap="square" lIns="0" tIns="15875" rIns="0" bIns="0" rtlCol="0">
                  <a:spAutoFit/>
                </a:bodyPr>
                <a:lstStyle/>
                <a:p>
                  <a:pPr marL="12700" algn="ctr">
                    <a:spcBef>
                      <a:spcPts val="125"/>
                    </a:spcBef>
                  </a:pPr>
                  <a14:m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</m:oMath>
                  </a14:m>
                  <a:r>
                    <a:rPr lang="en-US" sz="2000" spc="-10" dirty="0">
                      <a:solidFill>
                        <a:sysClr val="windowText" lastClr="000000"/>
                      </a:solidFill>
                      <a:latin typeface="Arial" panose="020B0604020202090204"/>
                      <a:cs typeface="Arial" panose="020B0604020202090204"/>
                    </a:rPr>
                    <a:t>=</a:t>
                  </a:r>
                  <a:endParaRPr kumimoji="0" lang="en-US" altLang="zh-CN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90204"/>
                    <a:ea typeface="微软雅黑"/>
                    <a:cs typeface="Arial" panose="020B0604020202090204"/>
                  </a:endParaRPr>
                </a:p>
              </p:txBody>
            </p:sp>
          </mc:Choice>
          <mc:Fallback xmlns="">
            <p:sp>
              <p:nvSpPr>
                <p:cNvPr id="104" name="object 27">
                  <a:extLst>
                    <a:ext uri="{FF2B5EF4-FFF2-40B4-BE49-F238E27FC236}">
                      <a16:creationId xmlns:a16="http://schemas.microsoft.com/office/drawing/2014/main" id="{9BBE0CE0-0137-3B92-F5A5-2AB5E5B3EA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15737" y="3705094"/>
                  <a:ext cx="566085" cy="323807"/>
                </a:xfrm>
                <a:prstGeom prst="rect">
                  <a:avLst/>
                </a:prstGeom>
                <a:blipFill>
                  <a:blip r:embed="rId9"/>
                  <a:stretch>
                    <a:fillRect t="-14815" r="-6667" b="-444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332FB67-A83D-3208-4614-448AA1706107}"/>
              </a:ext>
            </a:extLst>
          </p:cNvPr>
          <p:cNvSpPr txBox="1"/>
          <p:nvPr/>
        </p:nvSpPr>
        <p:spPr>
          <a:xfrm>
            <a:off x="6696215" y="2591733"/>
            <a:ext cx="2257520" cy="499111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ctr">
              <a:buNone/>
            </a:pPr>
            <a:r>
              <a:rPr lang="zh-CN" altLang="en-US" sz="2000" b="0" dirty="0"/>
              <a:t>概率最大</a:t>
            </a:r>
            <a:endParaRPr lang="en-SG" altLang="zh-CN" sz="2000" b="0" dirty="0">
              <a:sym typeface="+mn-lt"/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7504AC6-F68E-385F-D842-2A6563304C56}"/>
              </a:ext>
            </a:extLst>
          </p:cNvPr>
          <p:cNvCxnSpPr>
            <a:cxnSpLocks/>
          </p:cNvCxnSpPr>
          <p:nvPr/>
        </p:nvCxnSpPr>
        <p:spPr>
          <a:xfrm>
            <a:off x="8686801" y="2960579"/>
            <a:ext cx="962555" cy="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E0B2DCB-C113-6DFE-EA4A-3E6A68C6BEEA}"/>
                  </a:ext>
                </a:extLst>
              </p:cNvPr>
              <p:cNvSpPr txBox="1"/>
              <p:nvPr/>
            </p:nvSpPr>
            <p:spPr>
              <a:xfrm>
                <a:off x="1953694" y="1181020"/>
                <a:ext cx="8275133" cy="58041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400" b="1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marL="0" indent="0" algn="ctr">
                  <a:buNone/>
                </a:pPr>
                <a:r>
                  <a:rPr lang="zh-CN" altLang="en-US" b="0" dirty="0"/>
                  <a:t>训练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zh-CN" altLang="en-US" b="0" dirty="0"/>
                  <a:t>个独立的二分类器，分别判断数据是否属于每个类别</a:t>
                </a:r>
                <a:endParaRPr lang="en-SG" altLang="zh-CN" b="0" dirty="0">
                  <a:sym typeface="+mn-lt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E0B2DCB-C113-6DFE-EA4A-3E6A68C6B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694" y="1181020"/>
                <a:ext cx="8275133" cy="580415"/>
              </a:xfrm>
              <a:prstGeom prst="rect">
                <a:avLst/>
              </a:prstGeom>
              <a:blipFill>
                <a:blip r:embed="rId10"/>
                <a:stretch>
                  <a:fillRect b="-23913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ED93B594-22B9-B18D-C2F9-DB575A478A94}"/>
              </a:ext>
            </a:extLst>
          </p:cNvPr>
          <p:cNvSpPr txBox="1"/>
          <p:nvPr/>
        </p:nvSpPr>
        <p:spPr>
          <a:xfrm>
            <a:off x="8028818" y="4521829"/>
            <a:ext cx="3241075" cy="960776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 algn="l">
              <a:buNone/>
            </a:pPr>
            <a:r>
              <a:rPr lang="zh-CN" altLang="en-US" sz="2000" b="0" dirty="0"/>
              <a:t>选择其中概率最大的作为最终的多分类预测。</a:t>
            </a:r>
            <a:endParaRPr lang="en-SG" altLang="zh-CN" sz="2000" b="0" dirty="0"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51">
                <a:extLst>
                  <a:ext uri="{FF2B5EF4-FFF2-40B4-BE49-F238E27FC236}">
                    <a16:creationId xmlns:a16="http://schemas.microsoft.com/office/drawing/2014/main" id="{4408E348-3FA1-84B0-2E83-4FA79627546B}"/>
                  </a:ext>
                </a:extLst>
              </p:cNvPr>
              <p:cNvSpPr txBox="1"/>
              <p:nvPr/>
            </p:nvSpPr>
            <p:spPr>
              <a:xfrm>
                <a:off x="1679881" y="4752275"/>
                <a:ext cx="1425471" cy="3757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110"/>
                  </a:spcBef>
                  <a:tabLst>
                    <a:tab pos="1849120" algn="l"/>
                  </a:tabLst>
                </a:pPr>
                <a:r>
                  <a:rPr lang="en-US" sz="2350" spc="-4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Score   (</a:t>
                </a:r>
                <a14:m>
                  <m:oMath xmlns:m="http://schemas.openxmlformats.org/officeDocument/2006/math">
                    <m:r>
                      <a:rPr lang="en-US" sz="2350" b="1" i="1" spc="-45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sz="2350" b="1" i="1" spc="-4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sz="1850" b="1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9" name="object 51">
                <a:extLst>
                  <a:ext uri="{FF2B5EF4-FFF2-40B4-BE49-F238E27FC236}">
                    <a16:creationId xmlns:a16="http://schemas.microsoft.com/office/drawing/2014/main" id="{4408E348-3FA1-84B0-2E83-4FA796275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881" y="4752275"/>
                <a:ext cx="1425471" cy="375744"/>
              </a:xfrm>
              <a:prstGeom prst="rect">
                <a:avLst/>
              </a:prstGeom>
              <a:blipFill>
                <a:blip r:embed="rId11"/>
                <a:stretch>
                  <a:fillRect l="-12876" t="-21311" r="-5150" b="-491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51">
                <a:extLst>
                  <a:ext uri="{FF2B5EF4-FFF2-40B4-BE49-F238E27FC236}">
                    <a16:creationId xmlns:a16="http://schemas.microsoft.com/office/drawing/2014/main" id="{79E52C23-F3FE-D16E-F99A-9D820539B6EC}"/>
                  </a:ext>
                </a:extLst>
              </p:cNvPr>
              <p:cNvSpPr txBox="1"/>
              <p:nvPr/>
            </p:nvSpPr>
            <p:spPr>
              <a:xfrm>
                <a:off x="1679881" y="3743773"/>
                <a:ext cx="1425471" cy="3757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110"/>
                  </a:spcBef>
                  <a:tabLst>
                    <a:tab pos="1849120" algn="l"/>
                  </a:tabLst>
                </a:pPr>
                <a:r>
                  <a:rPr lang="en-US" sz="2350" spc="-4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Score   (</a:t>
                </a:r>
                <a14:m>
                  <m:oMath xmlns:m="http://schemas.openxmlformats.org/officeDocument/2006/math">
                    <m:r>
                      <a:rPr lang="en-US" sz="2350" b="1" i="1" spc="-45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sz="2350" b="1" i="1" spc="-4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sz="1850" b="1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10" name="object 51">
                <a:extLst>
                  <a:ext uri="{FF2B5EF4-FFF2-40B4-BE49-F238E27FC236}">
                    <a16:creationId xmlns:a16="http://schemas.microsoft.com/office/drawing/2014/main" id="{79E52C23-F3FE-D16E-F99A-9D820539B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881" y="3743773"/>
                <a:ext cx="1425471" cy="375744"/>
              </a:xfrm>
              <a:prstGeom prst="rect">
                <a:avLst/>
              </a:prstGeom>
              <a:blipFill>
                <a:blip r:embed="rId12"/>
                <a:stretch>
                  <a:fillRect l="-12876" t="-20968" r="-5150" b="-467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51">
                <a:extLst>
                  <a:ext uri="{FF2B5EF4-FFF2-40B4-BE49-F238E27FC236}">
                    <a16:creationId xmlns:a16="http://schemas.microsoft.com/office/drawing/2014/main" id="{754C9F6D-6F79-3C0E-8479-B3E0E0037487}"/>
                  </a:ext>
                </a:extLst>
              </p:cNvPr>
              <p:cNvSpPr txBox="1"/>
              <p:nvPr/>
            </p:nvSpPr>
            <p:spPr>
              <a:xfrm>
                <a:off x="1712853" y="2720833"/>
                <a:ext cx="1425471" cy="375744"/>
              </a:xfrm>
              <a:prstGeom prst="rect">
                <a:avLst/>
              </a:prstGeom>
            </p:spPr>
            <p:txBody>
              <a:bodyPr vert="horz" wrap="square" lIns="0" tIns="13970" rIns="0" bIns="0" rtlCol="0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110"/>
                  </a:spcBef>
                  <a:tabLst>
                    <a:tab pos="1849120" algn="l"/>
                  </a:tabLst>
                </a:pPr>
                <a:r>
                  <a:rPr lang="en-US" sz="2350" spc="-4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Score   (</a:t>
                </a:r>
                <a14:m>
                  <m:oMath xmlns:m="http://schemas.openxmlformats.org/officeDocument/2006/math">
                    <m:r>
                      <a:rPr lang="en-US" sz="2350" b="1" i="1" spc="-45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𝒙</m:t>
                    </m:r>
                    <m:r>
                      <a:rPr lang="en-US" sz="2350" b="1" i="1" spc="-4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sz="1850" b="1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1" name="object 51">
                <a:extLst>
                  <a:ext uri="{FF2B5EF4-FFF2-40B4-BE49-F238E27FC236}">
                    <a16:creationId xmlns:a16="http://schemas.microsoft.com/office/drawing/2014/main" id="{754C9F6D-6F79-3C0E-8479-B3E0E0037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853" y="2720833"/>
                <a:ext cx="1425471" cy="375744"/>
              </a:xfrm>
              <a:prstGeom prst="rect">
                <a:avLst/>
              </a:prstGeom>
              <a:blipFill>
                <a:blip r:embed="rId13"/>
                <a:stretch>
                  <a:fillRect l="-12821" t="-20968" r="-4701" b="-483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9867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376B4-BCA0-FF33-5592-5F555389C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FFD2402F-134C-8CD8-74D1-AA3CE0D0868C}"/>
              </a:ext>
            </a:extLst>
          </p:cNvPr>
          <p:cNvSpPr txBox="1"/>
          <p:nvPr/>
        </p:nvSpPr>
        <p:spPr>
          <a:xfrm>
            <a:off x="350439" y="120418"/>
            <a:ext cx="3257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：交叉熵损失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FDDB048-C022-4963-255F-1AE02F27EB0B}"/>
              </a:ext>
            </a:extLst>
          </p:cNvPr>
          <p:cNvSpPr/>
          <p:nvPr/>
        </p:nvSpPr>
        <p:spPr>
          <a:xfrm>
            <a:off x="5378824" y="4034876"/>
            <a:ext cx="5026208" cy="449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49B953C-6B4C-43A5-8C33-1149A60BE72A}"/>
                  </a:ext>
                </a:extLst>
              </p:cNvPr>
              <p:cNvSpPr txBox="1"/>
              <p:nvPr/>
            </p:nvSpPr>
            <p:spPr>
              <a:xfrm>
                <a:off x="976847" y="886301"/>
                <a:ext cx="10228828" cy="443974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400" b="1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/>
                <a:r>
                  <a:rPr lang="zh-CN" altLang="en-US" sz="2800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线性变换：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S</m:t>
                    </m:r>
                    <m:r>
                      <m:rPr>
                        <m:sty m:val="p"/>
                      </m:rPr>
                      <a:rPr lang="en-US" altLang="zh-CN" sz="2800" b="0" spc="6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core</m:t>
                    </m:r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(</m:t>
                    </m:r>
                    <m:r>
                      <a:rPr lang="en-US" altLang="zh-CN" sz="2800" b="1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𝒙</m:t>
                    </m:r>
                    <m:r>
                      <a:rPr lang="en-US" altLang="zh-CN" sz="2800" b="0" i="1" spc="6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)</m:t>
                    </m:r>
                    <m:r>
                      <a:rPr lang="en-US" altLang="zh-CN" sz="2800" b="0" i="1" spc="6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=</m:t>
                    </m:r>
                  </m:oMath>
                </a14:m>
                <a:r>
                  <a:rPr lang="en-US" altLang="zh-CN" sz="2800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 spc="6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i="1" spc="60">
                            <a:solidFill>
                              <a:srgbClr val="0099E8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Arial" panose="020B0604020202090204"/>
                          </a:rPr>
                          <m:t>𝒘</m:t>
                        </m:r>
                      </m:e>
                      <m:sup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⊺</m:t>
                        </m:r>
                      </m:sup>
                    </m:sSup>
                    <m:r>
                      <a:rPr lang="en-US" altLang="zh-CN" sz="2800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i="1" spc="6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∈</m:t>
                    </m:r>
                    <m:sSup>
                      <m:sSupPr>
                        <m:ctrlPr>
                          <a:rPr lang="en-US" altLang="zh-CN" sz="28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𝑲</m:t>
                        </m:r>
                      </m:sup>
                    </m:sSup>
                  </m:oMath>
                </a14:m>
                <a:r>
                  <a:rPr lang="en-US" altLang="zh-CN" sz="2800" i="0" spc="60" dirty="0">
                    <a:latin typeface="-apple-system"/>
                    <a:ea typeface="Cambria Math" panose="02040503050406030204" pitchFamily="18" charset="0"/>
                    <a:cs typeface="Arial" panose="020B0604020202090204"/>
                  </a:rPr>
                  <a:t>,</a:t>
                </a:r>
                <a:r>
                  <a:rPr lang="zh-CN" altLang="en-US" sz="2800" i="0" spc="60" dirty="0">
                    <a:latin typeface="-apple-system"/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spc="60">
                        <a:solidFill>
                          <a:srgbClr val="0099E8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𝒘</m:t>
                    </m:r>
                    <m:r>
                      <a:rPr lang="en-US" altLang="zh-CN" sz="2800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∈</m:t>
                    </m:r>
                    <m:sSup>
                      <m:sSupPr>
                        <m:ctrlP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𝑫</m:t>
                        </m:r>
                        <m:r>
                          <a:rPr lang="en-US" altLang="zh-CN" sz="2800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×</m:t>
                        </m:r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𝑲</m:t>
                        </m:r>
                      </m:sup>
                    </m:sSup>
                  </m:oMath>
                </a14:m>
                <a:r>
                  <a:rPr lang="en-US" altLang="zh-CN" sz="2800" i="0" spc="60" dirty="0">
                    <a:latin typeface="-apple-system"/>
                    <a:ea typeface="Cambria Math" panose="02040503050406030204" pitchFamily="18" charset="0"/>
                    <a:cs typeface="Arial" panose="020B0604020202090204"/>
                  </a:rPr>
                  <a:t>,</a:t>
                </a:r>
                <a:r>
                  <a:rPr lang="zh-CN" altLang="en-US" sz="2800" i="0" spc="60" dirty="0">
                    <a:latin typeface="-apple-system"/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800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800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∈</m:t>
                    </m:r>
                    <m:sSup>
                      <m:sSupPr>
                        <m:ctrlP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sSupPr>
                      <m:e>
                        <m:r>
                          <a:rPr lang="en-US" altLang="zh-CN" sz="2800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𝑹</m:t>
                        </m:r>
                      </m:e>
                      <m:sup>
                        <m:r>
                          <a:rPr lang="en-US" altLang="zh-CN" sz="28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𝑫</m:t>
                        </m:r>
                      </m:sup>
                    </m:sSup>
                  </m:oMath>
                </a14:m>
                <a:endParaRPr lang="en-SG" altLang="zh-CN" sz="2800" i="0" spc="60" dirty="0">
                  <a:latin typeface="-apple-system"/>
                  <a:ea typeface="Cambria Math" panose="02040503050406030204" pitchFamily="18" charset="0"/>
                  <a:cs typeface="Arial" panose="020B0604020202090204"/>
                </a:endParaRPr>
              </a:p>
              <a:p>
                <a:pPr algn="l"/>
                <a:r>
                  <a:rPr lang="en-US" altLang="zh-CN" sz="2800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Softmax</a:t>
                </a:r>
                <a:r>
                  <a:rPr lang="zh-CN" altLang="en-US" sz="2800" b="0" i="0" dirty="0">
                    <a:solidFill>
                      <a:srgbClr val="000000"/>
                    </a:solidFill>
                    <a:effectLst/>
                    <a:latin typeface="-apple-system"/>
                  </a:rPr>
                  <a:t>函数：</a:t>
                </a:r>
                <a:endParaRPr lang="en-SG" altLang="zh-CN" sz="2800" b="0" dirty="0">
                  <a:solidFill>
                    <a:srgbClr val="000000"/>
                  </a:solidFill>
                  <a:latin typeface="-apple-system"/>
                </a:endParaRPr>
              </a:p>
              <a:p>
                <a:pPr marL="0" indent="0" algn="l">
                  <a:buNone/>
                </a:pPr>
                <a:r>
                  <a:rPr lang="en-SG" altLang="zh-CN" sz="2800" b="0" dirty="0">
                    <a:solidFill>
                      <a:srgbClr val="000000"/>
                    </a:solidFill>
                    <a:effectLst/>
                    <a:latin typeface="-apple-system"/>
                  </a:rPr>
                  <a:t>	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CN" sz="28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altLang="zh-CN" sz="2800" b="1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800" b="1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</m:d>
                    <m:r>
                      <a:rPr lang="en-US" altLang="zh-CN" sz="28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zh-CN" altLang="en-US" sz="2800" b="0" i="1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b="0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softmax(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spc="6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S</m:t>
                    </m:r>
                    <m:r>
                      <m:rPr>
                        <m:sty m:val="p"/>
                      </m:rPr>
                      <a:rPr lang="en-US" altLang="zh-CN" sz="2800" b="0" spc="6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core</m:t>
                    </m:r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(</m:t>
                    </m:r>
                    <m:r>
                      <a:rPr lang="en-US" altLang="zh-CN" sz="2800" i="1" spc="6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𝒙</m:t>
                    </m:r>
                    <m:r>
                      <a:rPr lang="en-US" altLang="zh-CN" sz="2800" b="0" i="0" spc="60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))</m:t>
                    </m:r>
                  </m:oMath>
                </a14:m>
                <a:endParaRPr lang="en-SG" altLang="zh-CN" sz="2800" b="0" i="1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e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𝑆𝑐𝑜𝑟𝑒</m:t>
                                  </m:r>
                                </m:e>
                                <m:sub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sz="2800" b="0" i="1" smtClean="0">
                                  <a:solidFill>
                                    <a:schemeClr val="accent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800" b="0" i="1" smtClean="0">
                                  <a:solidFill>
                                    <a:schemeClr val="accent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b="0" i="1" smtClean="0">
                                  <a:solidFill>
                                    <a:schemeClr val="accent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′=1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𝑆𝑐𝑜𝑟𝑒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altLang="zh-CN" sz="28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8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CN" sz="28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,    </m:t>
                      </m:r>
                      <m:nary>
                        <m:naryPr>
                          <m:chr m:val="∑"/>
                          <m:ctrlPr>
                            <a:rPr lang="en-US" altLang="zh-CN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p>
                        <m:e>
                          <m:r>
                            <a:rPr lang="en-US" altLang="zh-CN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zh-CN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e>
                              <m:r>
                                <a:rPr lang="en-US" altLang="zh-C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zh-CN" sz="2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800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e>
                          </m:d>
                        </m:e>
                      </m:nary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altLang="zh-CN" sz="2800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  <a:p>
                <a:pPr algn="l"/>
                <a:endParaRPr lang="en-US" altLang="zh-CN" sz="2800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49B953C-6B4C-43A5-8C33-1149A60BE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47" y="886301"/>
                <a:ext cx="10228828" cy="4439742"/>
              </a:xfrm>
              <a:prstGeom prst="rect">
                <a:avLst/>
              </a:prstGeom>
              <a:blipFill>
                <a:blip r:embed="rId3"/>
                <a:stretch>
                  <a:fillRect l="-991" b="-3361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872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8AB22-E7BF-9835-022F-31F397C33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150B20DF-6D17-530C-D4D2-D37F24710ECA}"/>
              </a:ext>
            </a:extLst>
          </p:cNvPr>
          <p:cNvSpPr txBox="1"/>
          <p:nvPr/>
        </p:nvSpPr>
        <p:spPr>
          <a:xfrm>
            <a:off x="350439" y="120418"/>
            <a:ext cx="3257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：交叉熵损失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961F45-5BDB-5CE1-9398-1509778118EA}"/>
              </a:ext>
            </a:extLst>
          </p:cNvPr>
          <p:cNvSpPr/>
          <p:nvPr/>
        </p:nvSpPr>
        <p:spPr>
          <a:xfrm>
            <a:off x="5378824" y="4034876"/>
            <a:ext cx="5026208" cy="449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8E7A568-A7A8-39D1-366E-D193C6E88C8C}"/>
                  </a:ext>
                </a:extLst>
              </p:cNvPr>
              <p:cNvSpPr txBox="1"/>
              <p:nvPr/>
            </p:nvSpPr>
            <p:spPr>
              <a:xfrm>
                <a:off x="976847" y="886301"/>
                <a:ext cx="10228828" cy="5019707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anchor="ctr">
                <a:spAutoFit/>
              </a:bodyPr>
              <a:lstStyle>
                <a:defPPr>
                  <a:defRPr lang="zh-CN"/>
                </a:defPPr>
                <a:lvl1pPr marL="457200" marR="0" lvl="0" indent="-457200" algn="just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defRPr kumimoji="0" sz="2400" b="1" i="0" u="none" strike="noStrike" kern="100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</a:defRPr>
                </a:lvl1pPr>
              </a:lstStyle>
              <a:p>
                <a:pPr algn="l"/>
                <a:r>
                  <a:rPr lang="zh-CN" altLang="en-US" sz="2800" b="0" dirty="0">
                    <a:solidFill>
                      <a:srgbClr val="000000"/>
                    </a:solidFill>
                    <a:latin typeface="-apple-system"/>
                  </a:rPr>
                  <a:t>理念：</a:t>
                </a:r>
                <a:r>
                  <a:rPr lang="zh-CN" altLang="en-SG" sz="2800" b="0" dirty="0">
                    <a:solidFill>
                      <a:srgbClr val="000000"/>
                    </a:solidFill>
                    <a:latin typeface="-apple-system"/>
                  </a:rPr>
                  <a:t>最大化</a:t>
                </a:r>
                <a:r>
                  <a:rPr lang="zh-CN" altLang="en-US" sz="2800" b="0" dirty="0">
                    <a:solidFill>
                      <a:srgbClr val="000000"/>
                    </a:solidFill>
                    <a:latin typeface="-apple-system"/>
                  </a:rPr>
                  <a:t>对数似然 </a:t>
                </a:r>
                <a:endParaRPr lang="en-SG" altLang="zh-CN" sz="2800" b="0" dirty="0">
                  <a:solidFill>
                    <a:srgbClr val="000000"/>
                  </a:solidFill>
                  <a:latin typeface="-apple-system"/>
                </a:endParaRP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spc="6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lim>
                          </m:limLow>
                        </m:fName>
                        <m:e>
                          <m: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𝑙𝑙</m:t>
                          </m:r>
                          <m:d>
                            <m:dPr>
                              <m:ctrlP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dPr>
                            <m:e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</m:e>
                          </m:d>
                          <m: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𝑖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altLang="zh-CN" sz="2800" b="0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log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⁡(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𝑃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800" b="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b="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800" b="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=</m:t>
                              </m:r>
                              <m:r>
                                <a:rPr lang="en-US" altLang="zh-CN" sz="2800" b="0" i="1" spc="6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𝑘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altLang="zh-CN" sz="2800" b="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80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800" b="0" i="1" spc="6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Arial" panose="020B0604020202090204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,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𝑤</m:t>
                              </m:r>
                              <m:r>
                                <a:rPr lang="en-US" altLang="zh-CN" sz="2800" b="0" i="1" spc="6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Arial" panose="020B0604020202090204"/>
                                </a:rPr>
                                <m:t>))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SG" altLang="zh-CN" sz="2800" b="0" dirty="0">
                  <a:solidFill>
                    <a:srgbClr val="000000"/>
                  </a:solidFill>
                  <a:latin typeface="-apple-system"/>
                </a:endParaRPr>
              </a:p>
              <a:p>
                <a:pPr algn="l"/>
                <a:r>
                  <a:rPr lang="zh-CN" altLang="en-US" sz="2800" b="0" dirty="0">
                    <a:solidFill>
                      <a:srgbClr val="FF0000"/>
                    </a:solidFill>
                    <a:latin typeface="-apple-system"/>
                  </a:rPr>
                  <a:t>最小化</a:t>
                </a:r>
                <a:r>
                  <a:rPr lang="zh-CN" altLang="en-US" sz="2800" b="0" i="0" dirty="0">
                    <a:solidFill>
                      <a:srgbClr val="FF0000"/>
                    </a:solidFill>
                    <a:effectLst/>
                    <a:latin typeface="-apple-system"/>
                  </a:rPr>
                  <a:t>交叉熵损失：</a:t>
                </a:r>
                <a:r>
                  <a:rPr lang="en-US" altLang="zh-CN" sz="2800" b="0" spc="60" dirty="0">
                    <a:solidFill>
                      <a:srgbClr val="FF0000"/>
                    </a:solidFill>
                    <a:ea typeface="微软雅黑" panose="020B0503020204020204" pitchFamily="34" charset="-122"/>
                    <a:cs typeface="Arial" panose="020B0604020202090204"/>
                  </a:rPr>
                  <a:t> </a:t>
                </a:r>
                <a:endParaRPr lang="en-SG" altLang="zh-CN" sz="2800" b="0" i="0" spc="60" dirty="0">
                  <a:solidFill>
                    <a:srgbClr val="FF0000"/>
                  </a:solidFill>
                  <a:latin typeface="Cambria Math" panose="02040503050406030204" pitchFamily="18" charset="0"/>
                  <a:ea typeface="微软雅黑" panose="020B0503020204020204" pitchFamily="34" charset="-122"/>
                  <a:cs typeface="Arial" panose="020B0604020202090204"/>
                </a:endParaRP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CN" sz="2800" b="0" spc="6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m</m:t>
                          </m:r>
                          <m:r>
                            <a:rPr lang="en-US" altLang="zh-CN" sz="2800" b="0" i="1" spc="6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𝑖𝑛</m:t>
                          </m:r>
                        </m:e>
                        <m:lim>
                          <m: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lim>
                      </m:limLow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cross</m:t>
                      </m:r>
                      <m:r>
                        <a:rPr lang="en-US" altLang="zh-CN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_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entropy</m:t>
                      </m:r>
                      <m:d>
                        <m:dPr>
                          <m:ctrlP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0" i="1" spc="6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</m:d>
                      <m:r>
                        <a:rPr lang="en-US" altLang="zh-CN" sz="2800" b="0" i="1" spc="6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 </m:t>
                      </m:r>
                      <m:r>
                        <a:rPr lang="en-US" altLang="zh-CN" sz="28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altLang="zh-CN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  <m:e>
                              <m:r>
                                <a:rPr lang="zh-CN" altLang="en-US" sz="2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𝟙</m:t>
                              </m:r>
                              <m:d>
                                <m:dPr>
                                  <m:ctrlP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zh-CN" sz="2800" b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80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altLang="zh-CN" sz="2800" b="0" i="1" spc="6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  <a:cs typeface="Arial" panose="020B0604020202090204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altLang="zh-CN" sz="2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800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nary>
                        </m:e>
                      </m:nary>
                    </m:oMath>
                  </m:oMathPara>
                </a14:m>
                <a:endParaRPr lang="en-US" altLang="zh-CN" sz="2800" b="0" i="0" dirty="0">
                  <a:solidFill>
                    <a:srgbClr val="000000"/>
                  </a:solidFill>
                  <a:effectLst/>
                  <a:latin typeface="-apple-system"/>
                </a:endParaRPr>
              </a:p>
            </p:txBody>
          </p:sp>
        </mc:Choice>
        <mc:Fallback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8E7A568-A7A8-39D1-366E-D193C6E88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47" y="886301"/>
                <a:ext cx="10228828" cy="5019707"/>
              </a:xfrm>
              <a:prstGeom prst="rect">
                <a:avLst/>
              </a:prstGeom>
              <a:blipFill>
                <a:blip r:embed="rId3"/>
                <a:stretch>
                  <a:fillRect l="-991" t="-1511" b="-40806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5448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A9A9-049C-832C-9119-75737658B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>
            <a:extLst>
              <a:ext uri="{FF2B5EF4-FFF2-40B4-BE49-F238E27FC236}">
                <a16:creationId xmlns:a16="http://schemas.microsoft.com/office/drawing/2014/main" id="{7CA8E5C1-BB76-8D9D-876B-0B85BF64A8AD}"/>
              </a:ext>
            </a:extLst>
          </p:cNvPr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两种方案的对比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object 6">
                <a:extLst>
                  <a:ext uri="{FF2B5EF4-FFF2-40B4-BE49-F238E27FC236}">
                    <a16:creationId xmlns:a16="http://schemas.microsoft.com/office/drawing/2014/main" id="{DCB1FE25-7284-2EDB-4EBF-A21080714F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671977"/>
                  </p:ext>
                </p:extLst>
              </p:nvPr>
            </p:nvGraphicFramePr>
            <p:xfrm>
              <a:off x="889002" y="1515786"/>
              <a:ext cx="10669013" cy="43472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7486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57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34832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50545">
                    <a:tc>
                      <a:txBody>
                        <a:bodyPr/>
                        <a:lstStyle/>
                        <a:p>
                          <a:endParaRPr lang="zh-CN" altLang="en-US" sz="2800" b="1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One</a:t>
                          </a:r>
                          <a:r>
                            <a:rPr lang="en-US" altLang="zh-CN" sz="2800" b="1" dirty="0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-vs-All</a:t>
                          </a:r>
                          <a:endParaRPr lang="en-US" sz="2800" b="1" dirty="0">
                            <a:solidFill>
                              <a:schemeClr val="bg1"/>
                            </a:solidFill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交叉熵损失</a:t>
                          </a:r>
                          <a:endParaRPr lang="en-US" sz="2800" b="1" dirty="0">
                            <a:solidFill>
                              <a:schemeClr val="bg1"/>
                            </a:solidFill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13055"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概率解释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独立计算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联合归一化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13055">
                    <a:tc>
                      <a:txBody>
                        <a:bodyPr/>
                        <a:lstStyle/>
                        <a:p>
                          <a:r>
                            <a:rPr lang="zh-CN" altLang="en-US" sz="2800" b="0">
                              <a:effectLst/>
                            </a:rPr>
                            <a:t>优化方式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分别优化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整体优化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13055">
                    <a:tc>
                      <a:txBody>
                        <a:bodyPr/>
                        <a:lstStyle/>
                        <a:p>
                          <a:r>
                            <a:rPr lang="zh-CN" altLang="en-US" sz="2800" b="1" dirty="0">
                              <a:effectLst/>
                              <a:latin typeface="-apple-system"/>
                            </a:rPr>
                            <a:t>优点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实现简单</a:t>
                          </a:r>
                          <a:endParaRPr lang="en-US" altLang="zh-CN" sz="2800" b="0" dirty="0">
                            <a:effectLst/>
                            <a:latin typeface="-apple-system"/>
                          </a:endParaRPr>
                        </a:p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kern="1200" dirty="0">
                              <a:solidFill>
                                <a:schemeClr val="tx1"/>
                              </a:solidFill>
                              <a:effectLst/>
                              <a:latin typeface="-apple-system"/>
                              <a:ea typeface="+mn-ea"/>
                              <a:cs typeface="+mn-cs"/>
                            </a:rPr>
                            <a:t>并行训练优势</a:t>
                          </a:r>
                          <a:endParaRPr lang="en-US" altLang="zh-CN" sz="2800" b="0" kern="1200" dirty="0">
                            <a:solidFill>
                              <a:schemeClr val="tx1"/>
                            </a:solidFill>
                            <a:effectLst/>
                            <a:latin typeface="-apple-system"/>
                            <a:ea typeface="+mn-ea"/>
                            <a:cs typeface="+mn-cs"/>
                          </a:endParaRPr>
                        </a:p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kern="1200" dirty="0">
                              <a:solidFill>
                                <a:schemeClr val="tx1"/>
                              </a:solidFill>
                              <a:effectLst/>
                              <a:latin typeface="-apple-system"/>
                              <a:ea typeface="+mn-ea"/>
                              <a:cs typeface="+mn-cs"/>
                            </a:rPr>
                            <a:t>增量友好</a:t>
                          </a:r>
                          <a:endParaRPr lang="en-US" sz="2800" b="0" kern="1200" dirty="0">
                            <a:solidFill>
                              <a:schemeClr val="tx1"/>
                            </a:solidFill>
                            <a:effectLst/>
                            <a:latin typeface="-apple-system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概率一致（保证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altLang="zh-CN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en-US" altLang="zh-CN" sz="2800" b="0" dirty="0">
                              <a:effectLst/>
                              <a:latin typeface="-apple-system"/>
                            </a:rPr>
                            <a:t>)</a:t>
                          </a:r>
                          <a:endParaRPr lang="en-US" sz="2800" b="0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13055">
                    <a:tc>
                      <a:txBody>
                        <a:bodyPr/>
                        <a:lstStyle/>
                        <a:p>
                          <a:r>
                            <a:rPr lang="zh-CN" altLang="en-US" sz="2800" b="1" dirty="0">
                              <a:effectLst/>
                              <a:latin typeface="-apple-system"/>
                            </a:rPr>
                            <a:t>缺点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 marR="0" lvl="0" indent="-45720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Char char="•"/>
                            <a:tabLst/>
                            <a:defRPr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概率不一致（可能</a:t>
                          </a:r>
                          <a14:m>
                            <m:oMath xmlns:m="http://schemas.openxmlformats.org/officeDocument/2006/math">
                              <m:nary>
                                <m:naryPr>
                                  <m:chr m:val="∑"/>
                                  <m:ctrlP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8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  <m:e>
                                  <m:r>
                                    <a:rPr lang="en-US" altLang="zh-CN" sz="2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altLang="zh-CN" sz="2800" b="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e>
                                      <m:r>
                                        <a:rPr lang="en-US" altLang="zh-CN" sz="2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altLang="zh-CN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28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zh-CN" altLang="en-US" sz="28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r>
                                <a:rPr lang="en-US" altLang="zh-CN" sz="2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altLang="zh-CN" sz="2800" b="0" dirty="0">
                              <a:effectLst/>
                              <a:latin typeface="-apple-system"/>
                            </a:rPr>
                            <a:t>)</a:t>
                          </a:r>
                        </a:p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决策边界模糊</a:t>
                          </a:r>
                          <a:endParaRPr lang="en-US" sz="2800" b="0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类别不平衡敏感</a:t>
                          </a:r>
                          <a:endParaRPr lang="en-US" sz="2800" b="0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object 6">
                <a:extLst>
                  <a:ext uri="{FF2B5EF4-FFF2-40B4-BE49-F238E27FC236}">
                    <a16:creationId xmlns:a16="http://schemas.microsoft.com/office/drawing/2014/main" id="{DCB1FE25-7284-2EDB-4EBF-A21080714F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35671977"/>
                  </p:ext>
                </p:extLst>
              </p:nvPr>
            </p:nvGraphicFramePr>
            <p:xfrm>
              <a:off x="889002" y="1515786"/>
              <a:ext cx="10669013" cy="43472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7486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572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34832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50545">
                    <a:tc>
                      <a:txBody>
                        <a:bodyPr/>
                        <a:lstStyle/>
                        <a:p>
                          <a:endParaRPr lang="zh-CN" altLang="en-US" sz="2800" b="1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One</a:t>
                          </a:r>
                          <a:r>
                            <a:rPr lang="en-US" altLang="zh-CN" sz="2800" b="1" dirty="0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-vs-All</a:t>
                          </a:r>
                          <a:endParaRPr lang="en-US" sz="2800" b="1" dirty="0">
                            <a:solidFill>
                              <a:schemeClr val="bg1"/>
                            </a:solidFill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800" b="1" dirty="0" err="1">
                              <a:solidFill>
                                <a:schemeClr val="bg1"/>
                              </a:solidFill>
                              <a:effectLst/>
                              <a:latin typeface="-apple-system"/>
                            </a:rPr>
                            <a:t>交叉熵损失</a:t>
                          </a:r>
                          <a:endParaRPr lang="en-US" sz="2800" b="1" dirty="0">
                            <a:solidFill>
                              <a:schemeClr val="bg1"/>
                            </a:solidFill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概率解释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独立计算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联合归一化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zh-CN" altLang="en-US" sz="2800" b="0">
                              <a:effectLst/>
                            </a:rPr>
                            <a:t>优化方式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分别优化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b="0" dirty="0">
                              <a:effectLst/>
                            </a:rPr>
                            <a:t>整体优化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1371600">
                    <a:tc>
                      <a:txBody>
                        <a:bodyPr/>
                        <a:lstStyle/>
                        <a:p>
                          <a:r>
                            <a:rPr lang="zh-CN" altLang="en-US" sz="2800" b="1" dirty="0">
                              <a:effectLst/>
                              <a:latin typeface="-apple-system"/>
                            </a:rPr>
                            <a:t>优点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实现简单</a:t>
                          </a:r>
                          <a:endParaRPr lang="en-US" altLang="zh-CN" sz="2800" b="0" dirty="0">
                            <a:effectLst/>
                            <a:latin typeface="-apple-system"/>
                          </a:endParaRPr>
                        </a:p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kern="1200" dirty="0">
                              <a:solidFill>
                                <a:schemeClr val="tx1"/>
                              </a:solidFill>
                              <a:effectLst/>
                              <a:latin typeface="-apple-system"/>
                              <a:ea typeface="+mn-ea"/>
                              <a:cs typeface="+mn-cs"/>
                            </a:rPr>
                            <a:t>并行训练优势</a:t>
                          </a:r>
                          <a:endParaRPr lang="en-US" altLang="zh-CN" sz="2800" b="0" kern="1200" dirty="0">
                            <a:solidFill>
                              <a:schemeClr val="tx1"/>
                            </a:solidFill>
                            <a:effectLst/>
                            <a:latin typeface="-apple-system"/>
                            <a:ea typeface="+mn-ea"/>
                            <a:cs typeface="+mn-cs"/>
                          </a:endParaRPr>
                        </a:p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kern="1200" dirty="0">
                              <a:solidFill>
                                <a:schemeClr val="tx1"/>
                              </a:solidFill>
                              <a:effectLst/>
                              <a:latin typeface="-apple-system"/>
                              <a:ea typeface="+mn-ea"/>
                              <a:cs typeface="+mn-cs"/>
                            </a:rPr>
                            <a:t>增量友好</a:t>
                          </a:r>
                          <a:endParaRPr lang="en-US" sz="2800" b="0" kern="1200" dirty="0">
                            <a:solidFill>
                              <a:schemeClr val="tx1"/>
                            </a:solidFill>
                            <a:effectLst/>
                            <a:latin typeface="-apple-system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45481" t="-120370" r="-292" b="-1453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1388745">
                    <a:tc>
                      <a:txBody>
                        <a:bodyPr/>
                        <a:lstStyle/>
                        <a:p>
                          <a:r>
                            <a:rPr lang="zh-CN" altLang="en-US" sz="2800" b="1" dirty="0">
                              <a:effectLst/>
                              <a:latin typeface="-apple-system"/>
                            </a:rPr>
                            <a:t>缺点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8611" t="-216364" r="-95556" b="-4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457200" indent="-457200">
                            <a:buFont typeface="Arial" panose="020B0604020202020204" pitchFamily="34" charset="0"/>
                            <a:buChar char="•"/>
                          </a:pPr>
                          <a:r>
                            <a:rPr lang="zh-CN" altLang="en-US" sz="2800" b="0" dirty="0">
                              <a:effectLst/>
                              <a:latin typeface="-apple-system"/>
                            </a:rPr>
                            <a:t>类别不平衡敏感</a:t>
                          </a:r>
                          <a:endParaRPr lang="en-US" sz="2800" b="0" dirty="0">
                            <a:effectLst/>
                            <a:latin typeface="-apple-system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649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827B6-0DE9-E65F-19F7-20D734859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00A95686-2E10-BCF6-7508-6802AF4A207C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CAC8741-FD60-408E-2180-A5CDD659C504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4ED18EAB-BD2D-350F-84F6-02B0788E3ACB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2089B7A7-DF59-6B01-A344-59AB85B9D0A9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6739A78-2B07-60C8-76DD-124E4BEC3317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0230195A-24A2-331A-D6E7-B37D37780AE2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E99400C-B206-7782-5BF2-F7BC012682B3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923C605E-4B9D-42CC-EABF-66E0BA11B0FB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ABCE6452-3A6F-514C-0B2A-199E8C01BEA5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AEC17253-3D99-1273-CE09-D96C388F3AC7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E8435414-B2FB-7638-CFC9-7817A39EAEF9}"/>
              </a:ext>
            </a:extLst>
          </p:cNvPr>
          <p:cNvGrpSpPr/>
          <p:nvPr/>
        </p:nvGrpSpPr>
        <p:grpSpPr>
          <a:xfrm>
            <a:off x="1727455" y="3955765"/>
            <a:ext cx="3460364" cy="716782"/>
            <a:chOff x="1727455" y="4495365"/>
            <a:chExt cx="3460364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C1E6B89-4485-46D0-5B8F-F694DA723B1B}"/>
                </a:ext>
              </a:extLst>
            </p:cNvPr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91ED4C7-449F-52D4-C267-0FF096742E28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0B27C11-E015-22F2-5DA9-356F38B36414}"/>
              </a:ext>
            </a:extLst>
          </p:cNvPr>
          <p:cNvGrpSpPr/>
          <p:nvPr/>
        </p:nvGrpSpPr>
        <p:grpSpPr>
          <a:xfrm>
            <a:off x="1727455" y="506842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196E8F0-5DCD-56F4-011B-D3EC52D9768F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25D19AE-2002-7FC3-BFB8-80BEEA3ACE36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86975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基于线性特征的决策边界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8363" y="2952886"/>
            <a:ext cx="3104289" cy="2214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object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2161233"/>
                  </p:ext>
                </p:extLst>
              </p:nvPr>
            </p:nvGraphicFramePr>
            <p:xfrm>
              <a:off x="2349830" y="1257486"/>
              <a:ext cx="3138170" cy="146621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036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53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0.23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57175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1.12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47650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1.07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object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2161233"/>
                  </p:ext>
                </p:extLst>
              </p:nvPr>
            </p:nvGraphicFramePr>
            <p:xfrm>
              <a:off x="2349830" y="1257486"/>
              <a:ext cx="3138170" cy="146621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0363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534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149" t="-183333" r="-187356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0.23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149" t="-272000" r="-187356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57175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1.12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149" t="-387500" r="-187356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47650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1.07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1261" y="3018200"/>
            <a:ext cx="3104289" cy="2214086"/>
          </a:xfrm>
          <a:prstGeom prst="rect">
            <a:avLst/>
          </a:prstGeom>
        </p:spPr>
      </p:pic>
      <p:sp>
        <p:nvSpPr>
          <p:cNvPr id="6" name="object 7"/>
          <p:cNvSpPr/>
          <p:nvPr/>
        </p:nvSpPr>
        <p:spPr>
          <a:xfrm>
            <a:off x="5229697" y="3499702"/>
            <a:ext cx="664845" cy="949325"/>
          </a:xfrm>
          <a:custGeom>
            <a:avLst/>
            <a:gdLst/>
            <a:ahLst/>
            <a:cxnLst/>
            <a:rect l="l" t="t" r="r" b="b"/>
            <a:pathLst>
              <a:path w="664845" h="949325">
                <a:moveTo>
                  <a:pt x="332405" y="0"/>
                </a:moveTo>
                <a:lnTo>
                  <a:pt x="332405" y="237224"/>
                </a:lnTo>
                <a:lnTo>
                  <a:pt x="0" y="237224"/>
                </a:lnTo>
                <a:lnTo>
                  <a:pt x="0" y="711674"/>
                </a:lnTo>
                <a:lnTo>
                  <a:pt x="332405" y="711674"/>
                </a:lnTo>
                <a:lnTo>
                  <a:pt x="332405" y="948894"/>
                </a:lnTo>
                <a:lnTo>
                  <a:pt x="664769" y="474449"/>
                </a:lnTo>
                <a:lnTo>
                  <a:pt x="332405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5229697" y="3499702"/>
            <a:ext cx="664845" cy="949325"/>
          </a:xfrm>
          <a:custGeom>
            <a:avLst/>
            <a:gdLst/>
            <a:ahLst/>
            <a:cxnLst/>
            <a:rect l="l" t="t" r="r" b="b"/>
            <a:pathLst>
              <a:path w="664845" h="949325">
                <a:moveTo>
                  <a:pt x="0" y="237224"/>
                </a:moveTo>
                <a:lnTo>
                  <a:pt x="332405" y="237224"/>
                </a:lnTo>
                <a:lnTo>
                  <a:pt x="332405" y="0"/>
                </a:lnTo>
                <a:lnTo>
                  <a:pt x="664769" y="474449"/>
                </a:lnTo>
                <a:lnTo>
                  <a:pt x="332405" y="948894"/>
                </a:lnTo>
                <a:lnTo>
                  <a:pt x="332405" y="711674"/>
                </a:lnTo>
                <a:lnTo>
                  <a:pt x="0" y="711674"/>
                </a:lnTo>
                <a:lnTo>
                  <a:pt x="0" y="237224"/>
                </a:lnTo>
                <a:close/>
              </a:path>
            </a:pathLst>
          </a:custGeom>
          <a:ln w="21443">
            <a:solidFill>
              <a:srgbClr val="0965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引入二次特征时的决策边界</a:t>
            </a:r>
          </a:p>
        </p:txBody>
      </p:sp>
      <p:pic>
        <p:nvPicPr>
          <p:cNvPr id="20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0328" y="3763109"/>
            <a:ext cx="3104289" cy="2214086"/>
          </a:xfrm>
          <a:prstGeom prst="rect">
            <a:avLst/>
          </a:prstGeom>
        </p:spPr>
      </p:pic>
      <p:grpSp>
        <p:nvGrpSpPr>
          <p:cNvPr id="21" name="object 5"/>
          <p:cNvGrpSpPr/>
          <p:nvPr/>
        </p:nvGrpSpPr>
        <p:grpSpPr>
          <a:xfrm>
            <a:off x="5710867" y="3763109"/>
            <a:ext cx="4015740" cy="2214245"/>
            <a:chOff x="3641283" y="4038438"/>
            <a:chExt cx="4015740" cy="2214245"/>
          </a:xfrm>
        </p:grpSpPr>
        <p:sp>
          <p:nvSpPr>
            <p:cNvPr id="22" name="object 6"/>
            <p:cNvSpPr/>
            <p:nvPr/>
          </p:nvSpPr>
          <p:spPr>
            <a:xfrm>
              <a:off x="3652078" y="4585249"/>
              <a:ext cx="664845" cy="949325"/>
            </a:xfrm>
            <a:custGeom>
              <a:avLst/>
              <a:gdLst/>
              <a:ahLst/>
              <a:cxnLst/>
              <a:rect l="l" t="t" r="r" b="b"/>
              <a:pathLst>
                <a:path w="664845" h="949325">
                  <a:moveTo>
                    <a:pt x="332405" y="0"/>
                  </a:moveTo>
                  <a:lnTo>
                    <a:pt x="332405" y="237204"/>
                  </a:lnTo>
                  <a:lnTo>
                    <a:pt x="0" y="237204"/>
                  </a:lnTo>
                  <a:lnTo>
                    <a:pt x="0" y="711664"/>
                  </a:lnTo>
                  <a:lnTo>
                    <a:pt x="332405" y="711664"/>
                  </a:lnTo>
                  <a:lnTo>
                    <a:pt x="332405" y="948920"/>
                  </a:lnTo>
                  <a:lnTo>
                    <a:pt x="664769" y="474460"/>
                  </a:lnTo>
                  <a:lnTo>
                    <a:pt x="332405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/>
            <p:cNvSpPr/>
            <p:nvPr/>
          </p:nvSpPr>
          <p:spPr>
            <a:xfrm>
              <a:off x="3652078" y="4585249"/>
              <a:ext cx="664845" cy="949325"/>
            </a:xfrm>
            <a:custGeom>
              <a:avLst/>
              <a:gdLst/>
              <a:ahLst/>
              <a:cxnLst/>
              <a:rect l="l" t="t" r="r" b="b"/>
              <a:pathLst>
                <a:path w="664845" h="949325">
                  <a:moveTo>
                    <a:pt x="0" y="237204"/>
                  </a:moveTo>
                  <a:lnTo>
                    <a:pt x="332405" y="237204"/>
                  </a:lnTo>
                  <a:lnTo>
                    <a:pt x="332405" y="0"/>
                  </a:lnTo>
                  <a:lnTo>
                    <a:pt x="664769" y="474460"/>
                  </a:lnTo>
                  <a:lnTo>
                    <a:pt x="332405" y="948920"/>
                  </a:lnTo>
                  <a:lnTo>
                    <a:pt x="332405" y="711664"/>
                  </a:lnTo>
                  <a:lnTo>
                    <a:pt x="0" y="711664"/>
                  </a:lnTo>
                  <a:lnTo>
                    <a:pt x="0" y="237204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2714" y="4038438"/>
              <a:ext cx="3104289" cy="221408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objec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0360910"/>
                  </p:ext>
                </p:extLst>
              </p:nvPr>
            </p:nvGraphicFramePr>
            <p:xfrm>
              <a:off x="2704202" y="1186373"/>
              <a:ext cx="3202303" cy="208343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2585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5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899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1.68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9273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1.39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83210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0.59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0002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3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31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0.17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9113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3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31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0.96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object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0360910"/>
                  </p:ext>
                </p:extLst>
              </p:nvPr>
            </p:nvGraphicFramePr>
            <p:xfrm>
              <a:off x="2704202" y="1186373"/>
              <a:ext cx="3202303" cy="208343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12585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8645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8998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t="-183333" r="-187640" b="-4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1.68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t="-272000" r="-187640" b="-3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9273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1.39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t="-387500" r="-187640" b="-229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83210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0.59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t="-468000" r="-187640" b="-1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0002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3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31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0.17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t="-591667" r="-187640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91135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3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31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6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0.96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2032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文本框 1">
            <a:extLst>
              <a:ext uri="{FF2B5EF4-FFF2-40B4-BE49-F238E27FC236}">
                <a16:creationId xmlns:a16="http://schemas.microsoft.com/office/drawing/2014/main" id="{31E88A87-3592-00FF-22F0-33F1E1C30CFF}"/>
              </a:ext>
            </a:extLst>
          </p:cNvPr>
          <p:cNvSpPr txBox="1"/>
          <p:nvPr/>
        </p:nvSpPr>
        <p:spPr>
          <a:xfrm>
            <a:off x="3152450" y="3137441"/>
            <a:ext cx="2440690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2</a:t>
            </a:r>
            <a:r>
              <a:rPr lang="zh-CN" altLang="en-US" dirty="0"/>
              <a:t>阶特征（二维）</a:t>
            </a:r>
            <a:endParaRPr lang="en-SG" altLang="zh-CN" dirty="0"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引入多阶特征时的决策边界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9263" y="2996538"/>
            <a:ext cx="3104289" cy="2214086"/>
          </a:xfrm>
          <a:prstGeom prst="rect">
            <a:avLst/>
          </a:prstGeom>
        </p:spPr>
      </p:pic>
      <p:grpSp>
        <p:nvGrpSpPr>
          <p:cNvPr id="4" name="object 5"/>
          <p:cNvGrpSpPr/>
          <p:nvPr/>
        </p:nvGrpSpPr>
        <p:grpSpPr>
          <a:xfrm>
            <a:off x="3110685" y="2246011"/>
            <a:ext cx="1209675" cy="1852930"/>
            <a:chOff x="2094301" y="2879057"/>
            <a:chExt cx="1209675" cy="1852930"/>
          </a:xfrm>
        </p:grpSpPr>
        <p:sp>
          <p:nvSpPr>
            <p:cNvPr id="5" name="object 6"/>
            <p:cNvSpPr/>
            <p:nvPr/>
          </p:nvSpPr>
          <p:spPr>
            <a:xfrm>
              <a:off x="2094301" y="2879057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4">
                  <a:moveTo>
                    <a:pt x="1209196" y="0"/>
                  </a:moveTo>
                  <a:lnTo>
                    <a:pt x="0" y="0"/>
                  </a:lnTo>
                  <a:lnTo>
                    <a:pt x="0" y="308772"/>
                  </a:lnTo>
                  <a:lnTo>
                    <a:pt x="1209196" y="30877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E4C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2094301" y="3187830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5">
                  <a:moveTo>
                    <a:pt x="1209196" y="0"/>
                  </a:moveTo>
                  <a:lnTo>
                    <a:pt x="0" y="0"/>
                  </a:lnTo>
                  <a:lnTo>
                    <a:pt x="0" y="308792"/>
                  </a:lnTo>
                  <a:lnTo>
                    <a:pt x="1209196" y="30879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F2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2094301" y="3496623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5">
                  <a:moveTo>
                    <a:pt x="1209196" y="0"/>
                  </a:moveTo>
                  <a:lnTo>
                    <a:pt x="0" y="0"/>
                  </a:lnTo>
                  <a:lnTo>
                    <a:pt x="0" y="308792"/>
                  </a:lnTo>
                  <a:lnTo>
                    <a:pt x="1209196" y="30879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E4C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"/>
            <p:cNvSpPr/>
            <p:nvPr/>
          </p:nvSpPr>
          <p:spPr>
            <a:xfrm>
              <a:off x="2094301" y="3805416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5">
                  <a:moveTo>
                    <a:pt x="1209196" y="0"/>
                  </a:moveTo>
                  <a:lnTo>
                    <a:pt x="0" y="0"/>
                  </a:lnTo>
                  <a:lnTo>
                    <a:pt x="0" y="308792"/>
                  </a:lnTo>
                  <a:lnTo>
                    <a:pt x="1209196" y="30879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F2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0"/>
            <p:cNvSpPr/>
            <p:nvPr/>
          </p:nvSpPr>
          <p:spPr>
            <a:xfrm>
              <a:off x="2094301" y="4114209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5">
                  <a:moveTo>
                    <a:pt x="1209196" y="0"/>
                  </a:moveTo>
                  <a:lnTo>
                    <a:pt x="0" y="0"/>
                  </a:lnTo>
                  <a:lnTo>
                    <a:pt x="0" y="308792"/>
                  </a:lnTo>
                  <a:lnTo>
                    <a:pt x="1209196" y="30879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E4C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2094301" y="4423001"/>
              <a:ext cx="1209675" cy="309245"/>
            </a:xfrm>
            <a:custGeom>
              <a:avLst/>
              <a:gdLst/>
              <a:ahLst/>
              <a:cxnLst/>
              <a:rect l="l" t="t" r="r" b="b"/>
              <a:pathLst>
                <a:path w="1209675" h="309245">
                  <a:moveTo>
                    <a:pt x="1209196" y="0"/>
                  </a:moveTo>
                  <a:lnTo>
                    <a:pt x="0" y="0"/>
                  </a:lnTo>
                  <a:lnTo>
                    <a:pt x="0" y="308792"/>
                  </a:lnTo>
                  <a:lnTo>
                    <a:pt x="1209196" y="308792"/>
                  </a:lnTo>
                  <a:lnTo>
                    <a:pt x="1209196" y="0"/>
                  </a:lnTo>
                  <a:close/>
                </a:path>
              </a:pathLst>
            </a:custGeom>
            <a:solidFill>
              <a:srgbClr val="F2E7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object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9926308"/>
                  </p:ext>
                </p:extLst>
              </p:nvPr>
            </p:nvGraphicFramePr>
            <p:xfrm>
              <a:off x="1411852" y="1082657"/>
              <a:ext cx="2902585" cy="455231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150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85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90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b="1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b="1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21.6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387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5.3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2923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42.7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15.9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48.6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5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11.0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67.0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7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4414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1.5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8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3462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30" dirty="0">
                              <a:latin typeface="Arial" panose="020B0604020202090204"/>
                              <a:cs typeface="Arial" panose="020B0604020202090204"/>
                            </a:rPr>
                            <a:t>48.0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9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5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4.4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5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14.2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4414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5" dirty="0">
                              <a:latin typeface="Arial" panose="020B0604020202090204"/>
                              <a:cs typeface="Arial" panose="020B0604020202090204"/>
                            </a:rPr>
                            <a:t>0.8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3462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8.6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object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9926308"/>
                  </p:ext>
                </p:extLst>
              </p:nvPr>
            </p:nvGraphicFramePr>
            <p:xfrm>
              <a:off x="1411852" y="1082657"/>
              <a:ext cx="2902585" cy="4552315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1503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85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0904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183333" r="-220833" b="-123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21.6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283333" r="-220833" b="-113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387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5.3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368000" r="-220833" b="-9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2923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42.7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487500" r="-220833" b="-9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15.9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587500" r="-220833" b="-83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48.6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660000" r="-22083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11.0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791667" r="-220833" b="-629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67.0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891667" r="-220833" b="-529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4414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1.5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952000" r="-220833" b="-4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3462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30" dirty="0">
                              <a:latin typeface="Arial" panose="020B0604020202090204"/>
                              <a:cs typeface="Arial" panose="020B0604020202090204"/>
                            </a:rPr>
                            <a:t>48.0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1095833" r="-220833" b="-3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4605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5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4.4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1195833" r="-220833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3716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5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14.2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1244000" r="-220833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4414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5" dirty="0">
                              <a:latin typeface="Arial" panose="020B0604020202090204"/>
                              <a:cs typeface="Arial" panose="020B0604020202090204"/>
                            </a:rPr>
                            <a:t>0.8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389" t="-1400000" r="-220833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34620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8.6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6" name="object 14"/>
          <p:cNvSpPr/>
          <p:nvPr/>
        </p:nvSpPr>
        <p:spPr>
          <a:xfrm>
            <a:off x="7501472" y="3543364"/>
            <a:ext cx="664845" cy="949325"/>
          </a:xfrm>
          <a:custGeom>
            <a:avLst/>
            <a:gdLst/>
            <a:ahLst/>
            <a:cxnLst/>
            <a:rect l="l" t="t" r="r" b="b"/>
            <a:pathLst>
              <a:path w="664845" h="949325">
                <a:moveTo>
                  <a:pt x="332364" y="0"/>
                </a:moveTo>
                <a:lnTo>
                  <a:pt x="332364" y="237224"/>
                </a:lnTo>
                <a:lnTo>
                  <a:pt x="0" y="237224"/>
                </a:lnTo>
                <a:lnTo>
                  <a:pt x="0" y="711669"/>
                </a:lnTo>
                <a:lnTo>
                  <a:pt x="332364" y="711669"/>
                </a:lnTo>
                <a:lnTo>
                  <a:pt x="332364" y="948894"/>
                </a:lnTo>
                <a:lnTo>
                  <a:pt x="664779" y="474444"/>
                </a:lnTo>
                <a:lnTo>
                  <a:pt x="332364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5"/>
          <p:cNvSpPr/>
          <p:nvPr/>
        </p:nvSpPr>
        <p:spPr>
          <a:xfrm>
            <a:off x="7501472" y="3543364"/>
            <a:ext cx="664845" cy="949325"/>
          </a:xfrm>
          <a:custGeom>
            <a:avLst/>
            <a:gdLst/>
            <a:ahLst/>
            <a:cxnLst/>
            <a:rect l="l" t="t" r="r" b="b"/>
            <a:pathLst>
              <a:path w="664845" h="949325">
                <a:moveTo>
                  <a:pt x="0" y="237224"/>
                </a:moveTo>
                <a:lnTo>
                  <a:pt x="332364" y="237224"/>
                </a:lnTo>
                <a:lnTo>
                  <a:pt x="332364" y="0"/>
                </a:lnTo>
                <a:lnTo>
                  <a:pt x="664779" y="474444"/>
                </a:lnTo>
                <a:lnTo>
                  <a:pt x="332364" y="948894"/>
                </a:lnTo>
                <a:lnTo>
                  <a:pt x="332364" y="711669"/>
                </a:lnTo>
                <a:lnTo>
                  <a:pt x="0" y="711669"/>
                </a:lnTo>
                <a:lnTo>
                  <a:pt x="0" y="237224"/>
                </a:lnTo>
                <a:close/>
              </a:path>
            </a:pathLst>
          </a:custGeom>
          <a:ln w="21443">
            <a:solidFill>
              <a:srgbClr val="0965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57192" y="2996538"/>
            <a:ext cx="3104289" cy="2214086"/>
          </a:xfrm>
          <a:prstGeom prst="rect">
            <a:avLst/>
          </a:prstGeom>
        </p:spPr>
      </p:pic>
      <p:sp>
        <p:nvSpPr>
          <p:cNvPr id="21" name="object 17"/>
          <p:cNvSpPr/>
          <p:nvPr/>
        </p:nvSpPr>
        <p:spPr>
          <a:xfrm>
            <a:off x="10361255" y="4104898"/>
            <a:ext cx="725805" cy="536575"/>
          </a:xfrm>
          <a:custGeom>
            <a:avLst/>
            <a:gdLst/>
            <a:ahLst/>
            <a:cxnLst/>
            <a:rect l="l" t="t" r="r" b="b"/>
            <a:pathLst>
              <a:path w="725804" h="536575">
                <a:moveTo>
                  <a:pt x="0" y="268001"/>
                </a:moveTo>
                <a:lnTo>
                  <a:pt x="3932" y="228396"/>
                </a:lnTo>
                <a:lnTo>
                  <a:pt x="15355" y="190596"/>
                </a:lnTo>
                <a:lnTo>
                  <a:pt x="33707" y="155015"/>
                </a:lnTo>
                <a:lnTo>
                  <a:pt x="58428" y="122068"/>
                </a:lnTo>
                <a:lnTo>
                  <a:pt x="88957" y="92170"/>
                </a:lnTo>
                <a:lnTo>
                  <a:pt x="124733" y="65733"/>
                </a:lnTo>
                <a:lnTo>
                  <a:pt x="165194" y="43174"/>
                </a:lnTo>
                <a:lnTo>
                  <a:pt x="209780" y="24907"/>
                </a:lnTo>
                <a:lnTo>
                  <a:pt x="257930" y="11346"/>
                </a:lnTo>
                <a:lnTo>
                  <a:pt x="309082" y="2905"/>
                </a:lnTo>
                <a:lnTo>
                  <a:pt x="362677" y="0"/>
                </a:lnTo>
                <a:lnTo>
                  <a:pt x="416271" y="2905"/>
                </a:lnTo>
                <a:lnTo>
                  <a:pt x="467424" y="11346"/>
                </a:lnTo>
                <a:lnTo>
                  <a:pt x="515573" y="24907"/>
                </a:lnTo>
                <a:lnTo>
                  <a:pt x="560159" y="43174"/>
                </a:lnTo>
                <a:lnTo>
                  <a:pt x="600621" y="65733"/>
                </a:lnTo>
                <a:lnTo>
                  <a:pt x="636396" y="92170"/>
                </a:lnTo>
                <a:lnTo>
                  <a:pt x="666925" y="122068"/>
                </a:lnTo>
                <a:lnTo>
                  <a:pt x="691646" y="155015"/>
                </a:lnTo>
                <a:lnTo>
                  <a:pt x="709999" y="190596"/>
                </a:lnTo>
                <a:lnTo>
                  <a:pt x="721422" y="228396"/>
                </a:lnTo>
                <a:lnTo>
                  <a:pt x="725354" y="268001"/>
                </a:lnTo>
                <a:lnTo>
                  <a:pt x="721422" y="307607"/>
                </a:lnTo>
                <a:lnTo>
                  <a:pt x="709999" y="345409"/>
                </a:lnTo>
                <a:lnTo>
                  <a:pt x="691646" y="380992"/>
                </a:lnTo>
                <a:lnTo>
                  <a:pt x="666925" y="413942"/>
                </a:lnTo>
                <a:lnTo>
                  <a:pt x="636396" y="443843"/>
                </a:lnTo>
                <a:lnTo>
                  <a:pt x="600621" y="470282"/>
                </a:lnTo>
                <a:lnTo>
                  <a:pt x="560159" y="492843"/>
                </a:lnTo>
                <a:lnTo>
                  <a:pt x="515573" y="511112"/>
                </a:lnTo>
                <a:lnTo>
                  <a:pt x="467424" y="524675"/>
                </a:lnTo>
                <a:lnTo>
                  <a:pt x="416271" y="533117"/>
                </a:lnTo>
                <a:lnTo>
                  <a:pt x="362677" y="536023"/>
                </a:lnTo>
                <a:lnTo>
                  <a:pt x="309082" y="533117"/>
                </a:lnTo>
                <a:lnTo>
                  <a:pt x="257930" y="524675"/>
                </a:lnTo>
                <a:lnTo>
                  <a:pt x="209780" y="511112"/>
                </a:lnTo>
                <a:lnTo>
                  <a:pt x="165194" y="492843"/>
                </a:lnTo>
                <a:lnTo>
                  <a:pt x="124733" y="470282"/>
                </a:lnTo>
                <a:lnTo>
                  <a:pt x="88957" y="443843"/>
                </a:lnTo>
                <a:lnTo>
                  <a:pt x="58428" y="413942"/>
                </a:lnTo>
                <a:lnTo>
                  <a:pt x="33707" y="380992"/>
                </a:lnTo>
                <a:lnTo>
                  <a:pt x="15355" y="345409"/>
                </a:lnTo>
                <a:lnTo>
                  <a:pt x="3932" y="307607"/>
                </a:lnTo>
                <a:lnTo>
                  <a:pt x="0" y="268001"/>
                </a:lnTo>
                <a:close/>
              </a:path>
            </a:pathLst>
          </a:custGeom>
          <a:ln w="48248">
            <a:solidFill>
              <a:srgbClr val="C8EBF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34245" y="2969045"/>
            <a:ext cx="967551" cy="1332955"/>
          </a:xfrm>
          <a:prstGeom prst="rect">
            <a:avLst/>
          </a:prstGeom>
        </p:spPr>
      </p:pic>
      <p:sp>
        <p:nvSpPr>
          <p:cNvPr id="23" name="object 19"/>
          <p:cNvSpPr/>
          <p:nvPr/>
        </p:nvSpPr>
        <p:spPr>
          <a:xfrm>
            <a:off x="9969500" y="2987593"/>
            <a:ext cx="755015" cy="1117600"/>
          </a:xfrm>
          <a:custGeom>
            <a:avLst/>
            <a:gdLst/>
            <a:ahLst/>
            <a:cxnLst/>
            <a:rect l="l" t="t" r="r" b="b"/>
            <a:pathLst>
              <a:path w="755015" h="1117600">
                <a:moveTo>
                  <a:pt x="637164" y="1025829"/>
                </a:moveTo>
                <a:lnTo>
                  <a:pt x="631050" y="1026688"/>
                </a:lnTo>
                <a:lnTo>
                  <a:pt x="625718" y="1029778"/>
                </a:lnTo>
                <a:lnTo>
                  <a:pt x="621857" y="1034862"/>
                </a:lnTo>
                <a:lnTo>
                  <a:pt x="620243" y="1041039"/>
                </a:lnTo>
                <a:lnTo>
                  <a:pt x="621104" y="1047142"/>
                </a:lnTo>
                <a:lnTo>
                  <a:pt x="624195" y="1052476"/>
                </a:lnTo>
                <a:lnTo>
                  <a:pt x="629268" y="1056349"/>
                </a:lnTo>
                <a:lnTo>
                  <a:pt x="754483" y="1117367"/>
                </a:lnTo>
                <a:lnTo>
                  <a:pt x="753403" y="1099776"/>
                </a:lnTo>
                <a:lnTo>
                  <a:pt x="723347" y="1099776"/>
                </a:lnTo>
                <a:lnTo>
                  <a:pt x="690264" y="1050295"/>
                </a:lnTo>
                <a:lnTo>
                  <a:pt x="643369" y="1027441"/>
                </a:lnTo>
                <a:lnTo>
                  <a:pt x="637164" y="1025829"/>
                </a:lnTo>
                <a:close/>
              </a:path>
              <a:path w="755015" h="1117600">
                <a:moveTo>
                  <a:pt x="690264" y="1050295"/>
                </a:moveTo>
                <a:lnTo>
                  <a:pt x="723347" y="1099776"/>
                </a:lnTo>
                <a:lnTo>
                  <a:pt x="735254" y="1091814"/>
                </a:lnTo>
                <a:lnTo>
                  <a:pt x="720671" y="1091814"/>
                </a:lnTo>
                <a:lnTo>
                  <a:pt x="718981" y="1064290"/>
                </a:lnTo>
                <a:lnTo>
                  <a:pt x="690264" y="1050295"/>
                </a:lnTo>
                <a:close/>
              </a:path>
              <a:path w="755015" h="1117600">
                <a:moveTo>
                  <a:pt x="737757" y="962728"/>
                </a:moveTo>
                <a:lnTo>
                  <a:pt x="720053" y="963814"/>
                </a:lnTo>
                <a:lnTo>
                  <a:pt x="713311" y="971431"/>
                </a:lnTo>
                <a:lnTo>
                  <a:pt x="713711" y="978327"/>
                </a:lnTo>
                <a:lnTo>
                  <a:pt x="717024" y="1032401"/>
                </a:lnTo>
                <a:lnTo>
                  <a:pt x="750109" y="1081881"/>
                </a:lnTo>
                <a:lnTo>
                  <a:pt x="723347" y="1099776"/>
                </a:lnTo>
                <a:lnTo>
                  <a:pt x="753403" y="1099776"/>
                </a:lnTo>
                <a:lnTo>
                  <a:pt x="746061" y="980299"/>
                </a:lnTo>
                <a:lnTo>
                  <a:pt x="745500" y="971431"/>
                </a:lnTo>
                <a:lnTo>
                  <a:pt x="745374" y="969465"/>
                </a:lnTo>
                <a:lnTo>
                  <a:pt x="737757" y="962728"/>
                </a:lnTo>
                <a:close/>
              </a:path>
              <a:path w="755015" h="1117600">
                <a:moveTo>
                  <a:pt x="718981" y="1064290"/>
                </a:moveTo>
                <a:lnTo>
                  <a:pt x="720671" y="1091814"/>
                </a:lnTo>
                <a:lnTo>
                  <a:pt x="743779" y="1076374"/>
                </a:lnTo>
                <a:lnTo>
                  <a:pt x="718981" y="1064290"/>
                </a:lnTo>
                <a:close/>
              </a:path>
              <a:path w="755015" h="1117600">
                <a:moveTo>
                  <a:pt x="717024" y="1032401"/>
                </a:moveTo>
                <a:lnTo>
                  <a:pt x="718981" y="1064290"/>
                </a:lnTo>
                <a:lnTo>
                  <a:pt x="743779" y="1076374"/>
                </a:lnTo>
                <a:lnTo>
                  <a:pt x="720671" y="1091814"/>
                </a:lnTo>
                <a:lnTo>
                  <a:pt x="735254" y="1091814"/>
                </a:lnTo>
                <a:lnTo>
                  <a:pt x="750109" y="1081881"/>
                </a:lnTo>
                <a:lnTo>
                  <a:pt x="717024" y="1032401"/>
                </a:lnTo>
                <a:close/>
              </a:path>
              <a:path w="755015" h="1117600">
                <a:moveTo>
                  <a:pt x="26710" y="0"/>
                </a:moveTo>
                <a:lnTo>
                  <a:pt x="0" y="17873"/>
                </a:lnTo>
                <a:lnTo>
                  <a:pt x="690264" y="1050295"/>
                </a:lnTo>
                <a:lnTo>
                  <a:pt x="718981" y="1064290"/>
                </a:lnTo>
                <a:lnTo>
                  <a:pt x="717024" y="1032401"/>
                </a:lnTo>
                <a:lnTo>
                  <a:pt x="26710" y="0"/>
                </a:lnTo>
                <a:close/>
              </a:path>
            </a:pathLst>
          </a:custGeom>
          <a:solidFill>
            <a:srgbClr val="C8EB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114697-4310-D4FE-0A5F-7CBAC3420165}"/>
              </a:ext>
            </a:extLst>
          </p:cNvPr>
          <p:cNvGrpSpPr/>
          <p:nvPr/>
        </p:nvGrpSpPr>
        <p:grpSpPr>
          <a:xfrm>
            <a:off x="3186962" y="1765774"/>
            <a:ext cx="4108068" cy="2339579"/>
            <a:chOff x="3186962" y="2398820"/>
            <a:chExt cx="4108068" cy="2339579"/>
          </a:xfrm>
        </p:grpSpPr>
        <p:sp>
          <p:nvSpPr>
            <p:cNvPr id="24" name="object 20"/>
            <p:cNvSpPr/>
            <p:nvPr/>
          </p:nvSpPr>
          <p:spPr>
            <a:xfrm>
              <a:off x="3186962" y="2846099"/>
              <a:ext cx="1133475" cy="1892300"/>
            </a:xfrm>
            <a:custGeom>
              <a:avLst/>
              <a:gdLst/>
              <a:ahLst/>
              <a:cxnLst/>
              <a:rect l="l" t="t" r="r" b="b"/>
              <a:pathLst>
                <a:path w="1133475" h="1892300">
                  <a:moveTo>
                    <a:pt x="0" y="945904"/>
                  </a:moveTo>
                  <a:lnTo>
                    <a:pt x="1114" y="886085"/>
                  </a:lnTo>
                  <a:lnTo>
                    <a:pt x="4413" y="827255"/>
                  </a:lnTo>
                  <a:lnTo>
                    <a:pt x="9830" y="769523"/>
                  </a:lnTo>
                  <a:lnTo>
                    <a:pt x="17299" y="713002"/>
                  </a:lnTo>
                  <a:lnTo>
                    <a:pt x="26754" y="657802"/>
                  </a:lnTo>
                  <a:lnTo>
                    <a:pt x="38128" y="604034"/>
                  </a:lnTo>
                  <a:lnTo>
                    <a:pt x="51355" y="551808"/>
                  </a:lnTo>
                  <a:lnTo>
                    <a:pt x="66368" y="501236"/>
                  </a:lnTo>
                  <a:lnTo>
                    <a:pt x="83101" y="452427"/>
                  </a:lnTo>
                  <a:lnTo>
                    <a:pt x="101489" y="405494"/>
                  </a:lnTo>
                  <a:lnTo>
                    <a:pt x="121463" y="360547"/>
                  </a:lnTo>
                  <a:lnTo>
                    <a:pt x="142959" y="317697"/>
                  </a:lnTo>
                  <a:lnTo>
                    <a:pt x="165909" y="277054"/>
                  </a:lnTo>
                  <a:lnTo>
                    <a:pt x="190248" y="238729"/>
                  </a:lnTo>
                  <a:lnTo>
                    <a:pt x="215909" y="202833"/>
                  </a:lnTo>
                  <a:lnTo>
                    <a:pt x="242826" y="169478"/>
                  </a:lnTo>
                  <a:lnTo>
                    <a:pt x="270932" y="138773"/>
                  </a:lnTo>
                  <a:lnTo>
                    <a:pt x="300161" y="110830"/>
                  </a:lnTo>
                  <a:lnTo>
                    <a:pt x="330447" y="85759"/>
                  </a:lnTo>
                  <a:lnTo>
                    <a:pt x="361723" y="63671"/>
                  </a:lnTo>
                  <a:lnTo>
                    <a:pt x="426980" y="28889"/>
                  </a:lnTo>
                  <a:lnTo>
                    <a:pt x="495403" y="7370"/>
                  </a:lnTo>
                  <a:lnTo>
                    <a:pt x="566459" y="0"/>
                  </a:lnTo>
                  <a:lnTo>
                    <a:pt x="602284" y="1861"/>
                  </a:lnTo>
                  <a:lnTo>
                    <a:pt x="672090" y="16416"/>
                  </a:lnTo>
                  <a:lnTo>
                    <a:pt x="738997" y="44678"/>
                  </a:lnTo>
                  <a:lnTo>
                    <a:pt x="802473" y="85759"/>
                  </a:lnTo>
                  <a:lnTo>
                    <a:pt x="832759" y="110830"/>
                  </a:lnTo>
                  <a:lnTo>
                    <a:pt x="861988" y="138773"/>
                  </a:lnTo>
                  <a:lnTo>
                    <a:pt x="890095" y="169478"/>
                  </a:lnTo>
                  <a:lnTo>
                    <a:pt x="917012" y="202833"/>
                  </a:lnTo>
                  <a:lnTo>
                    <a:pt x="942673" y="238729"/>
                  </a:lnTo>
                  <a:lnTo>
                    <a:pt x="967012" y="277054"/>
                  </a:lnTo>
                  <a:lnTo>
                    <a:pt x="989963" y="317697"/>
                  </a:lnTo>
                  <a:lnTo>
                    <a:pt x="1011459" y="360547"/>
                  </a:lnTo>
                  <a:lnTo>
                    <a:pt x="1031434" y="405494"/>
                  </a:lnTo>
                  <a:lnTo>
                    <a:pt x="1049821" y="452427"/>
                  </a:lnTo>
                  <a:lnTo>
                    <a:pt x="1066555" y="501236"/>
                  </a:lnTo>
                  <a:lnTo>
                    <a:pt x="1081568" y="551808"/>
                  </a:lnTo>
                  <a:lnTo>
                    <a:pt x="1094795" y="604034"/>
                  </a:lnTo>
                  <a:lnTo>
                    <a:pt x="1106170" y="657802"/>
                  </a:lnTo>
                  <a:lnTo>
                    <a:pt x="1115624" y="713002"/>
                  </a:lnTo>
                  <a:lnTo>
                    <a:pt x="1123094" y="769523"/>
                  </a:lnTo>
                  <a:lnTo>
                    <a:pt x="1128511" y="827255"/>
                  </a:lnTo>
                  <a:lnTo>
                    <a:pt x="1131810" y="886085"/>
                  </a:lnTo>
                  <a:lnTo>
                    <a:pt x="1132925" y="945904"/>
                  </a:lnTo>
                  <a:lnTo>
                    <a:pt x="1131810" y="1005728"/>
                  </a:lnTo>
                  <a:lnTo>
                    <a:pt x="1128511" y="1064562"/>
                  </a:lnTo>
                  <a:lnTo>
                    <a:pt x="1123094" y="1122297"/>
                  </a:lnTo>
                  <a:lnTo>
                    <a:pt x="1115624" y="1178822"/>
                  </a:lnTo>
                  <a:lnTo>
                    <a:pt x="1106170" y="1234025"/>
                  </a:lnTo>
                  <a:lnTo>
                    <a:pt x="1094795" y="1287796"/>
                  </a:lnTo>
                  <a:lnTo>
                    <a:pt x="1081568" y="1340025"/>
                  </a:lnTo>
                  <a:lnTo>
                    <a:pt x="1066555" y="1390599"/>
                  </a:lnTo>
                  <a:lnTo>
                    <a:pt x="1049821" y="1439409"/>
                  </a:lnTo>
                  <a:lnTo>
                    <a:pt x="1031434" y="1486344"/>
                  </a:lnTo>
                  <a:lnTo>
                    <a:pt x="1011459" y="1531292"/>
                  </a:lnTo>
                  <a:lnTo>
                    <a:pt x="989963" y="1574144"/>
                  </a:lnTo>
                  <a:lnTo>
                    <a:pt x="967012" y="1614788"/>
                  </a:lnTo>
                  <a:lnTo>
                    <a:pt x="942673" y="1653114"/>
                  </a:lnTo>
                  <a:lnTo>
                    <a:pt x="917012" y="1689010"/>
                  </a:lnTo>
                  <a:lnTo>
                    <a:pt x="890095" y="1722366"/>
                  </a:lnTo>
                  <a:lnTo>
                    <a:pt x="861988" y="1753071"/>
                  </a:lnTo>
                  <a:lnTo>
                    <a:pt x="832759" y="1781015"/>
                  </a:lnTo>
                  <a:lnTo>
                    <a:pt x="802473" y="1806086"/>
                  </a:lnTo>
                  <a:lnTo>
                    <a:pt x="771197" y="1828173"/>
                  </a:lnTo>
                  <a:lnTo>
                    <a:pt x="705939" y="1862955"/>
                  </a:lnTo>
                  <a:lnTo>
                    <a:pt x="637516" y="1884475"/>
                  </a:lnTo>
                  <a:lnTo>
                    <a:pt x="566459" y="1891845"/>
                  </a:lnTo>
                  <a:lnTo>
                    <a:pt x="530635" y="1889984"/>
                  </a:lnTo>
                  <a:lnTo>
                    <a:pt x="460829" y="1875428"/>
                  </a:lnTo>
                  <a:lnTo>
                    <a:pt x="393923" y="1847167"/>
                  </a:lnTo>
                  <a:lnTo>
                    <a:pt x="330447" y="1806086"/>
                  </a:lnTo>
                  <a:lnTo>
                    <a:pt x="300161" y="1781015"/>
                  </a:lnTo>
                  <a:lnTo>
                    <a:pt x="270932" y="1753071"/>
                  </a:lnTo>
                  <a:lnTo>
                    <a:pt x="242826" y="1722366"/>
                  </a:lnTo>
                  <a:lnTo>
                    <a:pt x="215909" y="1689010"/>
                  </a:lnTo>
                  <a:lnTo>
                    <a:pt x="190248" y="1653114"/>
                  </a:lnTo>
                  <a:lnTo>
                    <a:pt x="165909" y="1614788"/>
                  </a:lnTo>
                  <a:lnTo>
                    <a:pt x="142959" y="1574144"/>
                  </a:lnTo>
                  <a:lnTo>
                    <a:pt x="121463" y="1531292"/>
                  </a:lnTo>
                  <a:lnTo>
                    <a:pt x="101489" y="1486344"/>
                  </a:lnTo>
                  <a:lnTo>
                    <a:pt x="83101" y="1439409"/>
                  </a:lnTo>
                  <a:lnTo>
                    <a:pt x="66368" y="1390599"/>
                  </a:lnTo>
                  <a:lnTo>
                    <a:pt x="51355" y="1340025"/>
                  </a:lnTo>
                  <a:lnTo>
                    <a:pt x="38128" y="1287796"/>
                  </a:lnTo>
                  <a:lnTo>
                    <a:pt x="26754" y="1234025"/>
                  </a:lnTo>
                  <a:lnTo>
                    <a:pt x="17299" y="1178822"/>
                  </a:lnTo>
                  <a:lnTo>
                    <a:pt x="9830" y="1122297"/>
                  </a:lnTo>
                  <a:lnTo>
                    <a:pt x="4413" y="1064562"/>
                  </a:lnTo>
                  <a:lnTo>
                    <a:pt x="1114" y="1005728"/>
                  </a:lnTo>
                  <a:lnTo>
                    <a:pt x="0" y="945904"/>
                  </a:lnTo>
                  <a:close/>
                </a:path>
              </a:pathLst>
            </a:custGeom>
            <a:ln w="48248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25" name="object 21"/>
            <p:cNvGrpSpPr/>
            <p:nvPr/>
          </p:nvGrpSpPr>
          <p:grpSpPr>
            <a:xfrm>
              <a:off x="3974543" y="2768335"/>
              <a:ext cx="1101725" cy="556260"/>
              <a:chOff x="2958159" y="2768335"/>
              <a:chExt cx="1101725" cy="556260"/>
            </a:xfrm>
          </p:grpSpPr>
          <p:pic>
            <p:nvPicPr>
              <p:cNvPr id="26" name="object 22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958159" y="2768335"/>
                <a:ext cx="1101361" cy="555827"/>
              </a:xfrm>
              <a:prstGeom prst="rect">
                <a:avLst/>
              </a:prstGeom>
            </p:spPr>
          </p:pic>
          <p:sp>
            <p:nvSpPr>
              <p:cNvPr id="27" name="object 23"/>
              <p:cNvSpPr/>
              <p:nvPr/>
            </p:nvSpPr>
            <p:spPr>
              <a:xfrm>
                <a:off x="3137526" y="2784032"/>
                <a:ext cx="88646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w="886460" h="365125">
                    <a:moveTo>
                      <a:pt x="99528" y="225927"/>
                    </a:moveTo>
                    <a:lnTo>
                      <a:pt x="93614" y="227676"/>
                    </a:lnTo>
                    <a:lnTo>
                      <a:pt x="88654" y="231697"/>
                    </a:lnTo>
                    <a:lnTo>
                      <a:pt x="0" y="339106"/>
                    </a:lnTo>
                    <a:lnTo>
                      <a:pt x="145889" y="364993"/>
                    </a:lnTo>
                    <a:lnTo>
                      <a:pt x="154231" y="359126"/>
                    </a:lnTo>
                    <a:lnTo>
                      <a:pt x="157055" y="343223"/>
                    </a:lnTo>
                    <a:lnTo>
                      <a:pt x="35500" y="343223"/>
                    </a:lnTo>
                    <a:lnTo>
                      <a:pt x="24404" y="313013"/>
                    </a:lnTo>
                    <a:lnTo>
                      <a:pt x="80204" y="292475"/>
                    </a:lnTo>
                    <a:lnTo>
                      <a:pt x="113460" y="252180"/>
                    </a:lnTo>
                    <a:lnTo>
                      <a:pt x="116470" y="246551"/>
                    </a:lnTo>
                    <a:lnTo>
                      <a:pt x="117067" y="240414"/>
                    </a:lnTo>
                    <a:lnTo>
                      <a:pt x="115319" y="234500"/>
                    </a:lnTo>
                    <a:lnTo>
                      <a:pt x="111294" y="229536"/>
                    </a:lnTo>
                    <a:lnTo>
                      <a:pt x="105665" y="226522"/>
                    </a:lnTo>
                    <a:lnTo>
                      <a:pt x="99528" y="225927"/>
                    </a:lnTo>
                    <a:close/>
                  </a:path>
                  <a:path w="886460" h="365125">
                    <a:moveTo>
                      <a:pt x="80204" y="292475"/>
                    </a:moveTo>
                    <a:lnTo>
                      <a:pt x="24404" y="313013"/>
                    </a:lnTo>
                    <a:lnTo>
                      <a:pt x="35500" y="343223"/>
                    </a:lnTo>
                    <a:lnTo>
                      <a:pt x="48782" y="338334"/>
                    </a:lnTo>
                    <a:lnTo>
                      <a:pt x="42356" y="338334"/>
                    </a:lnTo>
                    <a:lnTo>
                      <a:pt x="32747" y="312241"/>
                    </a:lnTo>
                    <a:lnTo>
                      <a:pt x="63891" y="312241"/>
                    </a:lnTo>
                    <a:lnTo>
                      <a:pt x="80204" y="292475"/>
                    </a:lnTo>
                    <a:close/>
                  </a:path>
                  <a:path w="886460" h="365125">
                    <a:moveTo>
                      <a:pt x="91416" y="322640"/>
                    </a:moveTo>
                    <a:lnTo>
                      <a:pt x="35500" y="343223"/>
                    </a:lnTo>
                    <a:lnTo>
                      <a:pt x="157055" y="343223"/>
                    </a:lnTo>
                    <a:lnTo>
                      <a:pt x="157329" y="341679"/>
                    </a:lnTo>
                    <a:lnTo>
                      <a:pt x="151498" y="333290"/>
                    </a:lnTo>
                    <a:lnTo>
                      <a:pt x="91416" y="322640"/>
                    </a:lnTo>
                    <a:close/>
                  </a:path>
                  <a:path w="886460" h="365125">
                    <a:moveTo>
                      <a:pt x="32747" y="312241"/>
                    </a:moveTo>
                    <a:lnTo>
                      <a:pt x="42356" y="338334"/>
                    </a:lnTo>
                    <a:lnTo>
                      <a:pt x="59916" y="317056"/>
                    </a:lnTo>
                    <a:lnTo>
                      <a:pt x="32747" y="312241"/>
                    </a:lnTo>
                    <a:close/>
                  </a:path>
                  <a:path w="886460" h="365125">
                    <a:moveTo>
                      <a:pt x="59916" y="317056"/>
                    </a:moveTo>
                    <a:lnTo>
                      <a:pt x="42356" y="338334"/>
                    </a:lnTo>
                    <a:lnTo>
                      <a:pt x="48782" y="338334"/>
                    </a:lnTo>
                    <a:lnTo>
                      <a:pt x="91416" y="322640"/>
                    </a:lnTo>
                    <a:lnTo>
                      <a:pt x="59916" y="317056"/>
                    </a:lnTo>
                    <a:close/>
                  </a:path>
                  <a:path w="886460" h="365125">
                    <a:moveTo>
                      <a:pt x="874851" y="0"/>
                    </a:moveTo>
                    <a:lnTo>
                      <a:pt x="80204" y="292475"/>
                    </a:lnTo>
                    <a:lnTo>
                      <a:pt x="59916" y="317056"/>
                    </a:lnTo>
                    <a:lnTo>
                      <a:pt x="91416" y="322640"/>
                    </a:lnTo>
                    <a:lnTo>
                      <a:pt x="885967" y="30158"/>
                    </a:lnTo>
                    <a:lnTo>
                      <a:pt x="874851" y="0"/>
                    </a:lnTo>
                    <a:close/>
                  </a:path>
                  <a:path w="886460" h="365125">
                    <a:moveTo>
                      <a:pt x="63891" y="312241"/>
                    </a:moveTo>
                    <a:lnTo>
                      <a:pt x="32747" y="312241"/>
                    </a:lnTo>
                    <a:lnTo>
                      <a:pt x="59916" y="317056"/>
                    </a:lnTo>
                    <a:lnTo>
                      <a:pt x="63891" y="312241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8" name="object 24"/>
            <p:cNvSpPr txBox="1"/>
            <p:nvPr/>
          </p:nvSpPr>
          <p:spPr>
            <a:xfrm>
              <a:off x="5098806" y="2398820"/>
              <a:ext cx="2196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/>
              </a:lvl1pPr>
            </a:lstStyle>
            <a:p>
              <a:r>
                <a:rPr lang="zh-CN" altLang="en-US" dirty="0"/>
                <a:t>系数值越来越大</a:t>
              </a:r>
              <a:endParaRPr dirty="0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629699" y="2576504"/>
            <a:ext cx="1585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Score (x) &lt;0</a:t>
            </a:r>
            <a:endParaRPr lang="en-US" altLang="zh-CN"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:a16="http://schemas.microsoft.com/office/drawing/2014/main" id="{81143EBD-55F5-D861-52EB-EC24A2A026F4}"/>
              </a:ext>
            </a:extLst>
          </p:cNvPr>
          <p:cNvSpPr txBox="1"/>
          <p:nvPr/>
        </p:nvSpPr>
        <p:spPr>
          <a:xfrm>
            <a:off x="1554818" y="5657705"/>
            <a:ext cx="2440690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6</a:t>
            </a:r>
            <a:r>
              <a:rPr lang="zh-CN" altLang="en-US" dirty="0"/>
              <a:t>阶特征（二维）</a:t>
            </a:r>
            <a:endParaRPr lang="en-SG" altLang="zh-CN" dirty="0"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引入更高阶特征的决策边界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54818" y="5657705"/>
            <a:ext cx="2440690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20</a:t>
            </a:r>
            <a:r>
              <a:rPr lang="zh-CN" altLang="en-US" dirty="0"/>
              <a:t>阶特征（二维）</a:t>
            </a:r>
            <a:endParaRPr lang="en-SG" altLang="zh-CN" dirty="0">
              <a:sym typeface="+mn-lt"/>
            </a:endParaRPr>
          </a:p>
        </p:txBody>
      </p:sp>
      <p:pic>
        <p:nvPicPr>
          <p:cNvPr id="12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31911" y="3375761"/>
            <a:ext cx="3104289" cy="2214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object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1004839"/>
                  </p:ext>
                </p:extLst>
              </p:nvPr>
            </p:nvGraphicFramePr>
            <p:xfrm>
              <a:off x="1323871" y="1093816"/>
              <a:ext cx="2902584" cy="456388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413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105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06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11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8.7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5.1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9527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78.7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11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0256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7.5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12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9304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90"/>
                            </a:spcBef>
                          </a:pPr>
                          <a:r>
                            <a:rPr sz="1650" spc="-2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3803</a:t>
                          </a:r>
                          <a:endParaRPr sz="1650">
                            <a:latin typeface="Verdana" panose="020B0804030504040204"/>
                            <a:cs typeface="Verdana" panose="020B0804030504040204"/>
                          </a:endParaRPr>
                        </a:p>
                      </a:txBody>
                      <a:tcPr marL="0" marR="0" marT="2413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13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0764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7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21.1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14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9812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7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90"/>
                            </a:spcBef>
                          </a:pPr>
                          <a:r>
                            <a:rPr sz="165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-</a:t>
                          </a:r>
                          <a:r>
                            <a:rPr sz="1650" spc="-2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2406</a:t>
                          </a:r>
                          <a:endParaRPr sz="1650" dirty="0">
                            <a:latin typeface="Verdana" panose="020B0804030504040204"/>
                            <a:cs typeface="Verdana" panose="020B0804030504040204"/>
                          </a:endParaRPr>
                        </a:p>
                      </a:txBody>
                      <a:tcPr marL="0" marR="0" marT="2413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37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08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19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dirty="0">
                              <a:latin typeface="Arial" panose="020B0604020202090204"/>
                              <a:cs typeface="Arial" panose="020B0604020202090204"/>
                            </a:rPr>
                            <a:t>2*10</a:t>
                          </a:r>
                          <a:r>
                            <a:rPr sz="1500" baseline="28000" dirty="0">
                              <a:latin typeface="Tahoma" panose="020B0604030504040204"/>
                              <a:cs typeface="Tahoma" panose="020B0604030504040204"/>
                            </a:rPr>
                            <a:t>-</a:t>
                          </a:r>
                          <a:r>
                            <a:rPr sz="1500" spc="-7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38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6256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19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0.15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39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6510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20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dirty="0">
                              <a:latin typeface="Arial" panose="020B0604020202090204"/>
                              <a:cs typeface="Arial" panose="020B0604020202090204"/>
                            </a:rPr>
                            <a:t>2*10</a:t>
                          </a:r>
                          <a:r>
                            <a:rPr sz="1500" baseline="28000" dirty="0">
                              <a:latin typeface="Tahoma" panose="020B0604030504040204"/>
                              <a:cs typeface="Tahoma" panose="020B0604030504040204"/>
                            </a:rPr>
                            <a:t>-</a:t>
                          </a:r>
                          <a:r>
                            <a:rPr sz="1500" spc="7" baseline="28000" dirty="0">
                              <a:latin typeface="Tahoma" panose="020B0604030504040204"/>
                              <a:cs typeface="Tahoma" panose="020B0604030504040204"/>
                            </a:rPr>
                            <a:t>8</a:t>
                          </a:r>
                          <a:endParaRPr sz="1500" baseline="2800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16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15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40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15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5557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20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0.03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object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1004839"/>
                  </p:ext>
                </p:extLst>
              </p:nvPr>
            </p:nvGraphicFramePr>
            <p:xfrm>
              <a:off x="1323871" y="1093816"/>
              <a:ext cx="2902584" cy="456388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4137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91058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5062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1159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145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145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145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145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170833" r="-251515" b="-125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8.7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270833" r="-251515" b="-115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5.1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356000" r="-251515" b="-10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295275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78.7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575000" r="-251515" b="-8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0256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5" dirty="0">
                              <a:latin typeface="Arial" panose="020B0604020202090204"/>
                              <a:cs typeface="Arial" panose="020B0604020202090204"/>
                            </a:rPr>
                            <a:t>7.5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600000" r="-251515" b="-655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9304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b="1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90"/>
                            </a:spcBef>
                          </a:pPr>
                          <a:r>
                            <a:rPr sz="1650" spc="-2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3803</a:t>
                          </a:r>
                          <a:endParaRPr sz="1650">
                            <a:latin typeface="Verdana" panose="020B0804030504040204"/>
                            <a:cs typeface="Verdana" panose="020B0804030504040204"/>
                          </a:endParaRPr>
                        </a:p>
                      </a:txBody>
                      <a:tcPr marL="0" marR="0" marT="2413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787500" r="-251515" b="-63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0764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7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21.1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819231" r="-251515" b="-48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9812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7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90"/>
                            </a:spcBef>
                          </a:pPr>
                          <a:r>
                            <a:rPr sz="165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-</a:t>
                          </a:r>
                          <a:r>
                            <a:rPr sz="1650" spc="-20" dirty="0">
                              <a:solidFill>
                                <a:srgbClr val="FC5507"/>
                              </a:solidFill>
                              <a:latin typeface="Verdana" panose="020B0804030504040204"/>
                              <a:cs typeface="Verdana" panose="020B0804030504040204"/>
                            </a:rPr>
                            <a:t>2406</a:t>
                          </a:r>
                          <a:endParaRPr sz="1650" dirty="0">
                            <a:latin typeface="Verdana" panose="020B0804030504040204"/>
                            <a:cs typeface="Verdana" panose="020B0804030504040204"/>
                          </a:endParaRPr>
                        </a:p>
                      </a:txBody>
                      <a:tcPr marL="0" marR="0" marT="2413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470" dirty="0">
                              <a:latin typeface="Arial" panose="020B0604020202090204"/>
                              <a:cs typeface="Arial" panose="020B0604020202090204"/>
                            </a:rPr>
                            <a:t>…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1100000" r="-251515" b="-3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08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19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dirty="0">
                              <a:latin typeface="Arial" panose="020B0604020202090204"/>
                              <a:cs typeface="Arial" panose="020B0604020202090204"/>
                            </a:rPr>
                            <a:t>2*10</a:t>
                          </a:r>
                          <a:r>
                            <a:rPr sz="1500" baseline="28000" dirty="0">
                              <a:latin typeface="Tahoma" panose="020B0604030504040204"/>
                              <a:cs typeface="Tahoma" panose="020B0604030504040204"/>
                            </a:rPr>
                            <a:t>-</a:t>
                          </a:r>
                          <a:r>
                            <a:rPr sz="1500" spc="-75" baseline="28000" dirty="0">
                              <a:latin typeface="Tahoma" panose="020B0604030504040204"/>
                              <a:cs typeface="Tahoma" panose="020B0604030504040204"/>
                            </a:rPr>
                            <a:t>6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1200000" r="-251515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6256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19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0.15</a:t>
                          </a:r>
                          <a:endParaRPr sz="15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1248000" r="-251515" b="-11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65100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20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1500" dirty="0">
                              <a:latin typeface="Arial" panose="020B0604020202090204"/>
                              <a:cs typeface="Arial" panose="020B0604020202090204"/>
                            </a:rPr>
                            <a:t>2*10</a:t>
                          </a:r>
                          <a:r>
                            <a:rPr sz="1500" baseline="28000" dirty="0">
                              <a:latin typeface="Tahoma" panose="020B0604030504040204"/>
                              <a:cs typeface="Tahoma" panose="020B0604030504040204"/>
                            </a:rPr>
                            <a:t>-</a:t>
                          </a:r>
                          <a:r>
                            <a:rPr sz="1500" spc="7" baseline="28000" dirty="0">
                              <a:latin typeface="Tahoma" panose="020B0604030504040204"/>
                              <a:cs typeface="Tahoma" panose="020B0604030504040204"/>
                            </a:rPr>
                            <a:t>8</a:t>
                          </a:r>
                          <a:endParaRPr sz="1500" baseline="2800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1515" t="-1404167" r="-251515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5575" algn="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15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15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15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20</a:t>
                          </a:r>
                          <a:endParaRPr sz="15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40"/>
                            </a:spcBef>
                          </a:pPr>
                          <a:r>
                            <a:rPr sz="1500" spc="-20" dirty="0">
                              <a:latin typeface="Arial" panose="020B0604020202090204"/>
                              <a:cs typeface="Arial" panose="020B0604020202090204"/>
                            </a:rPr>
                            <a:t>0.03</a:t>
                          </a:r>
                          <a:endParaRPr sz="15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780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8" name="object 6"/>
          <p:cNvGrpSpPr/>
          <p:nvPr/>
        </p:nvGrpSpPr>
        <p:grpSpPr>
          <a:xfrm>
            <a:off x="7373325" y="3375761"/>
            <a:ext cx="3868420" cy="2214245"/>
            <a:chOff x="6474293" y="4131900"/>
            <a:chExt cx="3868420" cy="2214245"/>
          </a:xfrm>
        </p:grpSpPr>
        <p:sp>
          <p:nvSpPr>
            <p:cNvPr id="20" name="object 7"/>
            <p:cNvSpPr/>
            <p:nvPr/>
          </p:nvSpPr>
          <p:spPr>
            <a:xfrm>
              <a:off x="6485088" y="4678710"/>
              <a:ext cx="664845" cy="949325"/>
            </a:xfrm>
            <a:custGeom>
              <a:avLst/>
              <a:gdLst/>
              <a:ahLst/>
              <a:cxnLst/>
              <a:rect l="l" t="t" r="r" b="b"/>
              <a:pathLst>
                <a:path w="664845" h="949325">
                  <a:moveTo>
                    <a:pt x="332364" y="0"/>
                  </a:moveTo>
                  <a:lnTo>
                    <a:pt x="332364" y="237204"/>
                  </a:lnTo>
                  <a:lnTo>
                    <a:pt x="0" y="237204"/>
                  </a:lnTo>
                  <a:lnTo>
                    <a:pt x="0" y="711664"/>
                  </a:lnTo>
                  <a:lnTo>
                    <a:pt x="332364" y="711664"/>
                  </a:lnTo>
                  <a:lnTo>
                    <a:pt x="332364" y="948869"/>
                  </a:lnTo>
                  <a:lnTo>
                    <a:pt x="664779" y="474408"/>
                  </a:lnTo>
                  <a:lnTo>
                    <a:pt x="332364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/>
            <p:cNvSpPr/>
            <p:nvPr/>
          </p:nvSpPr>
          <p:spPr>
            <a:xfrm>
              <a:off x="6485088" y="4678710"/>
              <a:ext cx="664845" cy="949325"/>
            </a:xfrm>
            <a:custGeom>
              <a:avLst/>
              <a:gdLst/>
              <a:ahLst/>
              <a:cxnLst/>
              <a:rect l="l" t="t" r="r" b="b"/>
              <a:pathLst>
                <a:path w="664845" h="949325">
                  <a:moveTo>
                    <a:pt x="0" y="237204"/>
                  </a:moveTo>
                  <a:lnTo>
                    <a:pt x="332364" y="237204"/>
                  </a:lnTo>
                  <a:lnTo>
                    <a:pt x="332364" y="0"/>
                  </a:lnTo>
                  <a:lnTo>
                    <a:pt x="664779" y="474408"/>
                  </a:lnTo>
                  <a:lnTo>
                    <a:pt x="332364" y="948869"/>
                  </a:lnTo>
                  <a:lnTo>
                    <a:pt x="332364" y="711664"/>
                  </a:lnTo>
                  <a:lnTo>
                    <a:pt x="0" y="711664"/>
                  </a:lnTo>
                  <a:lnTo>
                    <a:pt x="0" y="237204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7977" y="4131900"/>
              <a:ext cx="3104289" cy="2214086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10"/>
              <p:cNvSpPr txBox="1"/>
              <p:nvPr/>
            </p:nvSpPr>
            <p:spPr>
              <a:xfrm>
                <a:off x="4644001" y="2491077"/>
                <a:ext cx="7133021" cy="444352"/>
              </a:xfrm>
              <a:prstGeom prst="rect">
                <a:avLst/>
              </a:prstGeom>
              <a:solidFill>
                <a:srgbClr val="FC5507"/>
              </a:solidFill>
            </p:spPr>
            <p:txBody>
              <a:bodyPr vert="horz" wrap="square" lIns="0" tIns="33655" rIns="0" bIns="0" rtlCol="0">
                <a:spAutoFit/>
              </a:bodyPr>
              <a:lstStyle/>
              <a:p>
                <a:pPr marL="76835" marR="132715" indent="-635">
                  <a:lnSpc>
                    <a:spcPts val="3200"/>
                  </a:lnSpc>
                  <a:spcBef>
                    <a:spcPts val="265"/>
                  </a:spcBef>
                </a:pPr>
                <a:r>
                  <a:rPr lang="zh-CN" altLang="en-US" sz="2800" spc="55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rPr>
                  <a:t>过度拟合时，常常出现非常大的估计系数</a:t>
                </a:r>
                <a14:m>
                  <m:oMath xmlns:m="http://schemas.openxmlformats.org/officeDocument/2006/math">
                    <m:r>
                      <a:rPr lang="en-US" altLang="zh-CN" sz="2800" b="0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Arial" panose="020B0604020202090204"/>
                      </a:rPr>
                      <m:t>𝑤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3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1" y="2491077"/>
                <a:ext cx="7133021" cy="444352"/>
              </a:xfrm>
              <a:prstGeom prst="rect">
                <a:avLst/>
              </a:prstGeom>
              <a:blipFill>
                <a:blip r:embed="rId6"/>
                <a:stretch>
                  <a:fillRect l="-1954" t="-22222" b="-4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88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过拟合（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Overfitting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934972" y="1420790"/>
            <a:ext cx="5630545" cy="3726179"/>
            <a:chOff x="1151721" y="2089006"/>
            <a:chExt cx="5630545" cy="372617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1721" y="2089006"/>
              <a:ext cx="360258" cy="358199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58015" y="2251107"/>
              <a:ext cx="144780" cy="3362960"/>
            </a:xfrm>
            <a:custGeom>
              <a:avLst/>
              <a:gdLst/>
              <a:ahLst/>
              <a:cxnLst/>
              <a:rect l="l" t="t" r="r" b="b"/>
              <a:pathLst>
                <a:path w="144780" h="3362960">
                  <a:moveTo>
                    <a:pt x="72247" y="63855"/>
                  </a:moveTo>
                  <a:lnTo>
                    <a:pt x="56161" y="91429"/>
                  </a:lnTo>
                  <a:lnTo>
                    <a:pt x="56161" y="3362893"/>
                  </a:lnTo>
                  <a:lnTo>
                    <a:pt x="88327" y="3362893"/>
                  </a:lnTo>
                  <a:lnTo>
                    <a:pt x="88327" y="91429"/>
                  </a:lnTo>
                  <a:lnTo>
                    <a:pt x="72247" y="63855"/>
                  </a:lnTo>
                  <a:close/>
                </a:path>
                <a:path w="144780" h="3362960">
                  <a:moveTo>
                    <a:pt x="72244" y="0"/>
                  </a:moveTo>
                  <a:lnTo>
                    <a:pt x="2066" y="120326"/>
                  </a:lnTo>
                  <a:lnTo>
                    <a:pt x="0" y="126372"/>
                  </a:lnTo>
                  <a:lnTo>
                    <a:pt x="400" y="132530"/>
                  </a:lnTo>
                  <a:lnTo>
                    <a:pt x="3081" y="138079"/>
                  </a:lnTo>
                  <a:lnTo>
                    <a:pt x="7856" y="142302"/>
                  </a:lnTo>
                  <a:lnTo>
                    <a:pt x="13904" y="144390"/>
                  </a:lnTo>
                  <a:lnTo>
                    <a:pt x="20057" y="143993"/>
                  </a:lnTo>
                  <a:lnTo>
                    <a:pt x="25608" y="141310"/>
                  </a:lnTo>
                  <a:lnTo>
                    <a:pt x="29847" y="136537"/>
                  </a:lnTo>
                  <a:lnTo>
                    <a:pt x="56161" y="91429"/>
                  </a:lnTo>
                  <a:lnTo>
                    <a:pt x="56161" y="31908"/>
                  </a:lnTo>
                  <a:lnTo>
                    <a:pt x="90856" y="31908"/>
                  </a:lnTo>
                  <a:lnTo>
                    <a:pt x="72244" y="0"/>
                  </a:lnTo>
                  <a:close/>
                </a:path>
                <a:path w="144780" h="3362960">
                  <a:moveTo>
                    <a:pt x="90856" y="31908"/>
                  </a:moveTo>
                  <a:lnTo>
                    <a:pt x="88327" y="31908"/>
                  </a:lnTo>
                  <a:lnTo>
                    <a:pt x="88332" y="91429"/>
                  </a:lnTo>
                  <a:lnTo>
                    <a:pt x="114646" y="136537"/>
                  </a:lnTo>
                  <a:lnTo>
                    <a:pt x="118897" y="141310"/>
                  </a:lnTo>
                  <a:lnTo>
                    <a:pt x="124451" y="143993"/>
                  </a:lnTo>
                  <a:lnTo>
                    <a:pt x="130601" y="144390"/>
                  </a:lnTo>
                  <a:lnTo>
                    <a:pt x="136638" y="142302"/>
                  </a:lnTo>
                  <a:lnTo>
                    <a:pt x="141412" y="138079"/>
                  </a:lnTo>
                  <a:lnTo>
                    <a:pt x="144093" y="132530"/>
                  </a:lnTo>
                  <a:lnTo>
                    <a:pt x="144494" y="126372"/>
                  </a:lnTo>
                  <a:lnTo>
                    <a:pt x="142428" y="120326"/>
                  </a:lnTo>
                  <a:lnTo>
                    <a:pt x="90856" y="31908"/>
                  </a:lnTo>
                  <a:close/>
                </a:path>
                <a:path w="144780" h="3362960">
                  <a:moveTo>
                    <a:pt x="88327" y="31908"/>
                  </a:moveTo>
                  <a:lnTo>
                    <a:pt x="56161" y="31908"/>
                  </a:lnTo>
                  <a:lnTo>
                    <a:pt x="56161" y="91429"/>
                  </a:lnTo>
                  <a:lnTo>
                    <a:pt x="72247" y="63855"/>
                  </a:lnTo>
                  <a:lnTo>
                    <a:pt x="58354" y="40040"/>
                  </a:lnTo>
                  <a:lnTo>
                    <a:pt x="88327" y="40040"/>
                  </a:lnTo>
                  <a:lnTo>
                    <a:pt x="88327" y="31908"/>
                  </a:lnTo>
                  <a:close/>
                </a:path>
                <a:path w="144780" h="3362960">
                  <a:moveTo>
                    <a:pt x="88327" y="40040"/>
                  </a:moveTo>
                  <a:lnTo>
                    <a:pt x="86140" y="40040"/>
                  </a:lnTo>
                  <a:lnTo>
                    <a:pt x="72247" y="63855"/>
                  </a:lnTo>
                  <a:lnTo>
                    <a:pt x="88332" y="91429"/>
                  </a:lnTo>
                  <a:lnTo>
                    <a:pt x="88327" y="40040"/>
                  </a:lnTo>
                  <a:close/>
                </a:path>
                <a:path w="144780" h="3362960">
                  <a:moveTo>
                    <a:pt x="86140" y="40040"/>
                  </a:moveTo>
                  <a:lnTo>
                    <a:pt x="58354" y="40040"/>
                  </a:lnTo>
                  <a:lnTo>
                    <a:pt x="72247" y="63855"/>
                  </a:lnTo>
                  <a:lnTo>
                    <a:pt x="86140" y="4004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85531" y="5454848"/>
              <a:ext cx="5496513" cy="36025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320512" y="5543706"/>
              <a:ext cx="5281295" cy="144780"/>
            </a:xfrm>
            <a:custGeom>
              <a:avLst/>
              <a:gdLst/>
              <a:ahLst/>
              <a:cxnLst/>
              <a:rect l="l" t="t" r="r" b="b"/>
              <a:pathLst>
                <a:path w="5281295" h="144779">
                  <a:moveTo>
                    <a:pt x="5217191" y="72249"/>
                  </a:moveTo>
                  <a:lnTo>
                    <a:pt x="5144504" y="114646"/>
                  </a:lnTo>
                  <a:lnTo>
                    <a:pt x="5139731" y="118894"/>
                  </a:lnTo>
                  <a:lnTo>
                    <a:pt x="5137042" y="124444"/>
                  </a:lnTo>
                  <a:lnTo>
                    <a:pt x="5136630" y="130593"/>
                  </a:lnTo>
                  <a:lnTo>
                    <a:pt x="5138689" y="136638"/>
                  </a:lnTo>
                  <a:lnTo>
                    <a:pt x="5142934" y="141415"/>
                  </a:lnTo>
                  <a:lnTo>
                    <a:pt x="5148487" y="144097"/>
                  </a:lnTo>
                  <a:lnTo>
                    <a:pt x="5154647" y="144497"/>
                  </a:lnTo>
                  <a:lnTo>
                    <a:pt x="5160716" y="142428"/>
                  </a:lnTo>
                  <a:lnTo>
                    <a:pt x="5253427" y="88332"/>
                  </a:lnTo>
                  <a:lnTo>
                    <a:pt x="5249118" y="88332"/>
                  </a:lnTo>
                  <a:lnTo>
                    <a:pt x="5249118" y="86140"/>
                  </a:lnTo>
                  <a:lnTo>
                    <a:pt x="5241002" y="86140"/>
                  </a:lnTo>
                  <a:lnTo>
                    <a:pt x="5217191" y="72249"/>
                  </a:lnTo>
                  <a:close/>
                </a:path>
                <a:path w="5281295" h="144779">
                  <a:moveTo>
                    <a:pt x="5189621" y="56166"/>
                  </a:moveTo>
                  <a:lnTo>
                    <a:pt x="0" y="56166"/>
                  </a:lnTo>
                  <a:lnTo>
                    <a:pt x="0" y="88332"/>
                  </a:lnTo>
                  <a:lnTo>
                    <a:pt x="5189613" y="88332"/>
                  </a:lnTo>
                  <a:lnTo>
                    <a:pt x="5217182" y="72249"/>
                  </a:lnTo>
                  <a:lnTo>
                    <a:pt x="5189621" y="56166"/>
                  </a:lnTo>
                  <a:close/>
                </a:path>
                <a:path w="5281295" h="144779">
                  <a:moveTo>
                    <a:pt x="5253429" y="56166"/>
                  </a:moveTo>
                  <a:lnTo>
                    <a:pt x="5249118" y="56166"/>
                  </a:lnTo>
                  <a:lnTo>
                    <a:pt x="5249118" y="88332"/>
                  </a:lnTo>
                  <a:lnTo>
                    <a:pt x="5253427" y="88332"/>
                  </a:lnTo>
                  <a:lnTo>
                    <a:pt x="5280991" y="72249"/>
                  </a:lnTo>
                  <a:lnTo>
                    <a:pt x="5253429" y="56166"/>
                  </a:lnTo>
                  <a:close/>
                </a:path>
                <a:path w="5281295" h="144779">
                  <a:moveTo>
                    <a:pt x="5241002" y="58354"/>
                  </a:moveTo>
                  <a:lnTo>
                    <a:pt x="5217191" y="72249"/>
                  </a:lnTo>
                  <a:lnTo>
                    <a:pt x="5241002" y="86140"/>
                  </a:lnTo>
                  <a:lnTo>
                    <a:pt x="5241002" y="58354"/>
                  </a:lnTo>
                  <a:close/>
                </a:path>
                <a:path w="5281295" h="144779">
                  <a:moveTo>
                    <a:pt x="5249118" y="58354"/>
                  </a:moveTo>
                  <a:lnTo>
                    <a:pt x="5241002" y="58354"/>
                  </a:lnTo>
                  <a:lnTo>
                    <a:pt x="5241002" y="86140"/>
                  </a:lnTo>
                  <a:lnTo>
                    <a:pt x="5249118" y="86140"/>
                  </a:lnTo>
                  <a:lnTo>
                    <a:pt x="5249118" y="58354"/>
                  </a:lnTo>
                  <a:close/>
                </a:path>
                <a:path w="5281295" h="144779">
                  <a:moveTo>
                    <a:pt x="5154647" y="0"/>
                  </a:moveTo>
                  <a:lnTo>
                    <a:pt x="5148487" y="400"/>
                  </a:lnTo>
                  <a:lnTo>
                    <a:pt x="5142934" y="3081"/>
                  </a:lnTo>
                  <a:lnTo>
                    <a:pt x="5138689" y="7856"/>
                  </a:lnTo>
                  <a:lnTo>
                    <a:pt x="5136630" y="13892"/>
                  </a:lnTo>
                  <a:lnTo>
                    <a:pt x="5137042" y="20042"/>
                  </a:lnTo>
                  <a:lnTo>
                    <a:pt x="5139731" y="25597"/>
                  </a:lnTo>
                  <a:lnTo>
                    <a:pt x="5144504" y="29847"/>
                  </a:lnTo>
                  <a:lnTo>
                    <a:pt x="5217191" y="72249"/>
                  </a:lnTo>
                  <a:lnTo>
                    <a:pt x="5241002" y="58354"/>
                  </a:lnTo>
                  <a:lnTo>
                    <a:pt x="5249118" y="58354"/>
                  </a:lnTo>
                  <a:lnTo>
                    <a:pt x="5249118" y="56166"/>
                  </a:lnTo>
                  <a:lnTo>
                    <a:pt x="5253429" y="56166"/>
                  </a:lnTo>
                  <a:lnTo>
                    <a:pt x="5160716" y="2066"/>
                  </a:lnTo>
                  <a:lnTo>
                    <a:pt x="5154647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549844" y="1886972"/>
            <a:ext cx="369332" cy="25882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0"/>
              </a:spcBef>
            </a:pPr>
            <a:r>
              <a:rPr lang="zh-CN" altLang="en-SG" sz="2400" dirty="0">
                <a:latin typeface="Arial" panose="020B0604020202090204"/>
                <a:cs typeface="Arial" panose="020B0604020202090204"/>
              </a:rPr>
              <a:t>分类</a:t>
            </a:r>
            <a:r>
              <a:rPr lang="zh-CN" altLang="en-US" sz="2400" dirty="0">
                <a:latin typeface="Arial" panose="020B0604020202090204"/>
                <a:cs typeface="Arial" panose="020B0604020202090204"/>
              </a:rPr>
              <a:t>错误率（</a:t>
            </a:r>
            <a:r>
              <a:rPr lang="en-US" altLang="zh-CN" sz="2400" dirty="0">
                <a:latin typeface="Arial" panose="020B0604020202090204"/>
                <a:cs typeface="Arial" panose="020B0604020202090204"/>
              </a:rPr>
              <a:t>error</a:t>
            </a:r>
            <a:r>
              <a:rPr lang="zh-CN" altLang="en-US" sz="2400" dirty="0">
                <a:latin typeface="Arial" panose="020B0604020202090204"/>
                <a:cs typeface="Arial" panose="020B0604020202090204"/>
              </a:rPr>
              <a:t>）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68511" y="3115137"/>
            <a:ext cx="7848600" cy="2094804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3089275">
              <a:lnSpc>
                <a:spcPct val="100000"/>
              </a:lnSpc>
              <a:spcBef>
                <a:spcPts val="735"/>
              </a:spcBef>
            </a:pPr>
            <a:r>
              <a:rPr lang="zh-CN" altLang="en-US" sz="2000" dirty="0"/>
              <a:t>如果存在</a:t>
            </a:r>
            <a:r>
              <a:rPr sz="2000" spc="95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w</a:t>
            </a:r>
            <a:r>
              <a:rPr sz="2000" spc="9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*</a:t>
            </a:r>
            <a:r>
              <a:rPr lang="zh-CN" altLang="en-US" sz="2000" dirty="0"/>
              <a:t>满足</a:t>
            </a:r>
            <a:r>
              <a:rPr sz="2000" spc="95" dirty="0">
                <a:latin typeface="Arial" panose="020B0604020202090204"/>
                <a:cs typeface="Arial" panose="020B0604020202090204"/>
              </a:rPr>
              <a:t>:</a:t>
            </a:r>
            <a:endParaRPr sz="2000" dirty="0">
              <a:latin typeface="Arial" panose="020B0604020202090204"/>
              <a:cs typeface="Arial" panose="020B0604020202090204"/>
            </a:endParaRPr>
          </a:p>
          <a:p>
            <a:pPr marL="3378835" indent="-289560">
              <a:lnSpc>
                <a:spcPct val="100000"/>
              </a:lnSpc>
              <a:spcBef>
                <a:spcPts val="635"/>
              </a:spcBef>
              <a:buClr>
                <a:srgbClr val="5D5555"/>
              </a:buClr>
              <a:buChar char="•"/>
              <a:tabLst>
                <a:tab pos="3378835" algn="l"/>
              </a:tabLst>
            </a:pPr>
            <a:r>
              <a:rPr sz="2000" spc="7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training_error(</a:t>
            </a:r>
            <a:r>
              <a:rPr sz="2000" spc="75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w</a:t>
            </a:r>
            <a:r>
              <a:rPr sz="2000" spc="7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*</a:t>
            </a:r>
            <a:r>
              <a:rPr sz="2000" spc="7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000" spc="-5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&gt;</a:t>
            </a:r>
            <a:r>
              <a:rPr sz="2000" spc="-4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spc="6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training_error(</a:t>
            </a:r>
            <a:r>
              <a:rPr sz="2000" spc="6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000" spc="6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)</a:t>
            </a:r>
            <a:endParaRPr sz="2000" dirty="0">
              <a:latin typeface="Arial" panose="020B0604020202090204"/>
              <a:cs typeface="Arial" panose="020B0604020202090204"/>
            </a:endParaRPr>
          </a:p>
          <a:p>
            <a:pPr marL="3378835" indent="-289560">
              <a:lnSpc>
                <a:spcPct val="100000"/>
              </a:lnSpc>
              <a:spcBef>
                <a:spcPts val="480"/>
              </a:spcBef>
              <a:buClr>
                <a:srgbClr val="5D5555"/>
              </a:buClr>
              <a:buChar char="•"/>
              <a:tabLst>
                <a:tab pos="3378835" algn="l"/>
              </a:tabLst>
            </a:pPr>
            <a:r>
              <a:rPr sz="2000" spc="80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true_error(</a:t>
            </a:r>
            <a:r>
              <a:rPr sz="2000" spc="80" dirty="0">
                <a:solidFill>
                  <a:srgbClr val="118CC4"/>
                </a:solidFill>
                <a:latin typeface="Tahoma" panose="020B0604030504040204"/>
                <a:cs typeface="Tahoma" panose="020B0604030504040204"/>
              </a:rPr>
              <a:t>w</a:t>
            </a:r>
            <a:r>
              <a:rPr sz="2000" spc="8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*</a:t>
            </a:r>
            <a:r>
              <a:rPr sz="2000" spc="80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000" spc="-55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&lt;</a:t>
            </a:r>
            <a:r>
              <a:rPr sz="2000" spc="-50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spc="65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true_error(</a:t>
            </a:r>
            <a:r>
              <a:rPr sz="200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000" spc="65" dirty="0">
                <a:solidFill>
                  <a:srgbClr val="85BD05"/>
                </a:solidFill>
                <a:latin typeface="Arial" panose="020B0604020202090204"/>
                <a:cs typeface="Arial" panose="020B0604020202090204"/>
              </a:rPr>
              <a:t>)</a:t>
            </a:r>
            <a:endParaRPr lang="en-US" sz="2000" spc="65" dirty="0">
              <a:solidFill>
                <a:srgbClr val="85BD05"/>
              </a:solidFill>
              <a:latin typeface="Arial" panose="020B0604020202090204"/>
              <a:cs typeface="Arial" panose="020B0604020202090204"/>
            </a:endParaRPr>
          </a:p>
          <a:p>
            <a:pPr marL="3089275">
              <a:lnSpc>
                <a:spcPct val="100000"/>
              </a:lnSpc>
              <a:spcBef>
                <a:spcPts val="480"/>
              </a:spcBef>
              <a:buClr>
                <a:srgbClr val="5D5555"/>
              </a:buClr>
              <a:tabLst>
                <a:tab pos="3378835" algn="l"/>
              </a:tabLst>
            </a:pPr>
            <a:r>
              <a:rPr lang="zh-CN" altLang="en-US" sz="2000" dirty="0"/>
              <a:t>则发生了过拟合</a:t>
            </a:r>
            <a:endParaRPr sz="2000" dirty="0"/>
          </a:p>
          <a:p>
            <a:pPr>
              <a:lnSpc>
                <a:spcPct val="100000"/>
              </a:lnSpc>
              <a:spcBef>
                <a:spcPts val="2040"/>
              </a:spcBef>
            </a:pPr>
            <a:endParaRPr sz="2000" dirty="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10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39125" y="5053224"/>
            <a:ext cx="1102107" cy="786063"/>
          </a:xfrm>
          <a:prstGeom prst="rect">
            <a:avLst/>
          </a:prstGeom>
        </p:spPr>
      </p:pic>
      <p:pic>
        <p:nvPicPr>
          <p:cNvPr id="11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62459" y="5053224"/>
            <a:ext cx="1102107" cy="786063"/>
          </a:xfrm>
          <a:prstGeom prst="rect">
            <a:avLst/>
          </a:prstGeom>
        </p:spPr>
      </p:pic>
      <p:pic>
        <p:nvPicPr>
          <p:cNvPr id="12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62135" y="1858246"/>
            <a:ext cx="4909806" cy="3051902"/>
          </a:xfrm>
          <a:prstGeom prst="rect">
            <a:avLst/>
          </a:prstGeom>
        </p:spPr>
      </p:pic>
      <p:sp>
        <p:nvSpPr>
          <p:cNvPr id="16" name="object 14"/>
          <p:cNvSpPr/>
          <p:nvPr/>
        </p:nvSpPr>
        <p:spPr>
          <a:xfrm>
            <a:off x="2422226" y="1878148"/>
            <a:ext cx="4788535" cy="2952115"/>
          </a:xfrm>
          <a:custGeom>
            <a:avLst/>
            <a:gdLst/>
            <a:ahLst/>
            <a:cxnLst/>
            <a:rect l="l" t="t" r="r" b="b"/>
            <a:pathLst>
              <a:path w="4788535" h="2952115">
                <a:moveTo>
                  <a:pt x="0" y="0"/>
                </a:moveTo>
                <a:lnTo>
                  <a:pt x="8318" y="56252"/>
                </a:lnTo>
                <a:lnTo>
                  <a:pt x="16651" y="112466"/>
                </a:lnTo>
                <a:lnTo>
                  <a:pt x="25015" y="168603"/>
                </a:lnTo>
                <a:lnTo>
                  <a:pt x="33424" y="224624"/>
                </a:lnTo>
                <a:lnTo>
                  <a:pt x="41893" y="280490"/>
                </a:lnTo>
                <a:lnTo>
                  <a:pt x="50438" y="336162"/>
                </a:lnTo>
                <a:lnTo>
                  <a:pt x="59075" y="391602"/>
                </a:lnTo>
                <a:lnTo>
                  <a:pt x="67817" y="446772"/>
                </a:lnTo>
                <a:lnTo>
                  <a:pt x="76680" y="501632"/>
                </a:lnTo>
                <a:lnTo>
                  <a:pt x="85679" y="556144"/>
                </a:lnTo>
                <a:lnTo>
                  <a:pt x="94830" y="610270"/>
                </a:lnTo>
                <a:lnTo>
                  <a:pt x="104148" y="663970"/>
                </a:lnTo>
                <a:lnTo>
                  <a:pt x="113647" y="717206"/>
                </a:lnTo>
                <a:lnTo>
                  <a:pt x="123342" y="769939"/>
                </a:lnTo>
                <a:lnTo>
                  <a:pt x="133250" y="822131"/>
                </a:lnTo>
                <a:lnTo>
                  <a:pt x="143385" y="873742"/>
                </a:lnTo>
                <a:lnTo>
                  <a:pt x="153762" y="924735"/>
                </a:lnTo>
                <a:lnTo>
                  <a:pt x="164396" y="975071"/>
                </a:lnTo>
                <a:lnTo>
                  <a:pt x="175303" y="1024710"/>
                </a:lnTo>
                <a:lnTo>
                  <a:pt x="186497" y="1073615"/>
                </a:lnTo>
                <a:lnTo>
                  <a:pt x="197994" y="1121746"/>
                </a:lnTo>
                <a:lnTo>
                  <a:pt x="209809" y="1169065"/>
                </a:lnTo>
                <a:lnTo>
                  <a:pt x="221956" y="1215534"/>
                </a:lnTo>
                <a:lnTo>
                  <a:pt x="234452" y="1261113"/>
                </a:lnTo>
                <a:lnTo>
                  <a:pt x="247312" y="1305763"/>
                </a:lnTo>
                <a:lnTo>
                  <a:pt x="260549" y="1349448"/>
                </a:lnTo>
                <a:lnTo>
                  <a:pt x="274180" y="1392126"/>
                </a:lnTo>
                <a:lnTo>
                  <a:pt x="288220" y="1433761"/>
                </a:lnTo>
                <a:lnTo>
                  <a:pt x="302684" y="1474313"/>
                </a:lnTo>
                <a:lnTo>
                  <a:pt x="317586" y="1513744"/>
                </a:lnTo>
                <a:lnTo>
                  <a:pt x="332943" y="1552014"/>
                </a:lnTo>
                <a:lnTo>
                  <a:pt x="348769" y="1589086"/>
                </a:lnTo>
                <a:lnTo>
                  <a:pt x="365079" y="1624920"/>
                </a:lnTo>
                <a:lnTo>
                  <a:pt x="381889" y="1659478"/>
                </a:lnTo>
                <a:lnTo>
                  <a:pt x="409615" y="1712431"/>
                </a:lnTo>
                <a:lnTo>
                  <a:pt x="437612" y="1761659"/>
                </a:lnTo>
                <a:lnTo>
                  <a:pt x="465985" y="1807401"/>
                </a:lnTo>
                <a:lnTo>
                  <a:pt x="494839" y="1849893"/>
                </a:lnTo>
                <a:lnTo>
                  <a:pt x="524278" y="1889375"/>
                </a:lnTo>
                <a:lnTo>
                  <a:pt x="554407" y="1926083"/>
                </a:lnTo>
                <a:lnTo>
                  <a:pt x="585331" y="1960256"/>
                </a:lnTo>
                <a:lnTo>
                  <a:pt x="617154" y="1992131"/>
                </a:lnTo>
                <a:lnTo>
                  <a:pt x="649981" y="2021946"/>
                </a:lnTo>
                <a:lnTo>
                  <a:pt x="683917" y="2049940"/>
                </a:lnTo>
                <a:lnTo>
                  <a:pt x="719066" y="2076349"/>
                </a:lnTo>
                <a:lnTo>
                  <a:pt x="755533" y="2101413"/>
                </a:lnTo>
                <a:lnTo>
                  <a:pt x="793423" y="2125368"/>
                </a:lnTo>
                <a:lnTo>
                  <a:pt x="832841" y="2148452"/>
                </a:lnTo>
                <a:lnTo>
                  <a:pt x="873890" y="2170904"/>
                </a:lnTo>
                <a:lnTo>
                  <a:pt x="916677" y="2192961"/>
                </a:lnTo>
                <a:lnTo>
                  <a:pt x="961305" y="2214861"/>
                </a:lnTo>
                <a:lnTo>
                  <a:pt x="1007879" y="2236842"/>
                </a:lnTo>
                <a:lnTo>
                  <a:pt x="1056504" y="2259141"/>
                </a:lnTo>
                <a:lnTo>
                  <a:pt x="1107284" y="2281997"/>
                </a:lnTo>
                <a:lnTo>
                  <a:pt x="1160325" y="2305648"/>
                </a:lnTo>
                <a:lnTo>
                  <a:pt x="1197461" y="2321749"/>
                </a:lnTo>
                <a:lnTo>
                  <a:pt x="1235429" y="2337381"/>
                </a:lnTo>
                <a:lnTo>
                  <a:pt x="1274221" y="2352562"/>
                </a:lnTo>
                <a:lnTo>
                  <a:pt x="1313826" y="2367312"/>
                </a:lnTo>
                <a:lnTo>
                  <a:pt x="1354236" y="2381650"/>
                </a:lnTo>
                <a:lnTo>
                  <a:pt x="1395443" y="2395595"/>
                </a:lnTo>
                <a:lnTo>
                  <a:pt x="1437438" y="2409166"/>
                </a:lnTo>
                <a:lnTo>
                  <a:pt x="1480211" y="2422383"/>
                </a:lnTo>
                <a:lnTo>
                  <a:pt x="1523754" y="2435265"/>
                </a:lnTo>
                <a:lnTo>
                  <a:pt x="1568057" y="2447831"/>
                </a:lnTo>
                <a:lnTo>
                  <a:pt x="1613113" y="2460101"/>
                </a:lnTo>
                <a:lnTo>
                  <a:pt x="1658912" y="2472093"/>
                </a:lnTo>
                <a:lnTo>
                  <a:pt x="1705444" y="2483826"/>
                </a:lnTo>
                <a:lnTo>
                  <a:pt x="1752703" y="2495321"/>
                </a:lnTo>
                <a:lnTo>
                  <a:pt x="1800677" y="2506595"/>
                </a:lnTo>
                <a:lnTo>
                  <a:pt x="1849360" y="2517670"/>
                </a:lnTo>
                <a:lnTo>
                  <a:pt x="1898741" y="2528562"/>
                </a:lnTo>
                <a:lnTo>
                  <a:pt x="1948812" y="2539293"/>
                </a:lnTo>
                <a:lnTo>
                  <a:pt x="1999563" y="2549881"/>
                </a:lnTo>
                <a:lnTo>
                  <a:pt x="2050987" y="2560345"/>
                </a:lnTo>
                <a:lnTo>
                  <a:pt x="2103075" y="2570704"/>
                </a:lnTo>
                <a:lnTo>
                  <a:pt x="2155816" y="2580978"/>
                </a:lnTo>
                <a:lnTo>
                  <a:pt x="2209203" y="2591187"/>
                </a:lnTo>
                <a:lnTo>
                  <a:pt x="2263226" y="2601348"/>
                </a:lnTo>
                <a:lnTo>
                  <a:pt x="2317878" y="2611482"/>
                </a:lnTo>
                <a:lnTo>
                  <a:pt x="2373148" y="2621607"/>
                </a:lnTo>
                <a:lnTo>
                  <a:pt x="2429028" y="2631744"/>
                </a:lnTo>
                <a:lnTo>
                  <a:pt x="2485509" y="2641910"/>
                </a:lnTo>
                <a:lnTo>
                  <a:pt x="2542582" y="2652126"/>
                </a:lnTo>
                <a:lnTo>
                  <a:pt x="2600238" y="2662410"/>
                </a:lnTo>
                <a:lnTo>
                  <a:pt x="2658469" y="2672782"/>
                </a:lnTo>
                <a:lnTo>
                  <a:pt x="3246299" y="2761817"/>
                </a:lnTo>
                <a:lnTo>
                  <a:pt x="3950021" y="2852689"/>
                </a:lnTo>
                <a:lnTo>
                  <a:pt x="4540379" y="2923367"/>
                </a:lnTo>
                <a:lnTo>
                  <a:pt x="4788111" y="2951823"/>
                </a:lnTo>
              </a:path>
            </a:pathLst>
          </a:custGeom>
          <a:ln w="48248">
            <a:solidFill>
              <a:srgbClr val="B000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465066" y="1585479"/>
            <a:ext cx="4631893" cy="2526955"/>
          </a:xfrm>
          <a:prstGeom prst="rect">
            <a:avLst/>
          </a:prstGeom>
        </p:spPr>
      </p:pic>
      <p:sp>
        <p:nvSpPr>
          <p:cNvPr id="20" name="object 16"/>
          <p:cNvSpPr/>
          <p:nvPr/>
        </p:nvSpPr>
        <p:spPr>
          <a:xfrm>
            <a:off x="2525054" y="1613770"/>
            <a:ext cx="4509135" cy="2420620"/>
          </a:xfrm>
          <a:custGeom>
            <a:avLst/>
            <a:gdLst/>
            <a:ahLst/>
            <a:cxnLst/>
            <a:rect l="l" t="t" r="r" b="b"/>
            <a:pathLst>
              <a:path w="4509135" h="2420620">
                <a:moveTo>
                  <a:pt x="0" y="0"/>
                </a:moveTo>
                <a:lnTo>
                  <a:pt x="24374" y="50423"/>
                </a:lnTo>
                <a:lnTo>
                  <a:pt x="48749" y="100816"/>
                </a:lnTo>
                <a:lnTo>
                  <a:pt x="73124" y="151147"/>
                </a:lnTo>
                <a:lnTo>
                  <a:pt x="97499" y="201385"/>
                </a:lnTo>
                <a:lnTo>
                  <a:pt x="121874" y="251500"/>
                </a:lnTo>
                <a:lnTo>
                  <a:pt x="146249" y="301461"/>
                </a:lnTo>
                <a:lnTo>
                  <a:pt x="170624" y="351238"/>
                </a:lnTo>
                <a:lnTo>
                  <a:pt x="195000" y="400798"/>
                </a:lnTo>
                <a:lnTo>
                  <a:pt x="219375" y="450112"/>
                </a:lnTo>
                <a:lnTo>
                  <a:pt x="243750" y="499148"/>
                </a:lnTo>
                <a:lnTo>
                  <a:pt x="268126" y="547876"/>
                </a:lnTo>
                <a:lnTo>
                  <a:pt x="292501" y="596265"/>
                </a:lnTo>
                <a:lnTo>
                  <a:pt x="316877" y="644284"/>
                </a:lnTo>
                <a:lnTo>
                  <a:pt x="341252" y="691903"/>
                </a:lnTo>
                <a:lnTo>
                  <a:pt x="365628" y="739090"/>
                </a:lnTo>
                <a:lnTo>
                  <a:pt x="390003" y="785814"/>
                </a:lnTo>
                <a:lnTo>
                  <a:pt x="414379" y="832046"/>
                </a:lnTo>
                <a:lnTo>
                  <a:pt x="438755" y="877753"/>
                </a:lnTo>
                <a:lnTo>
                  <a:pt x="463130" y="922906"/>
                </a:lnTo>
                <a:lnTo>
                  <a:pt x="487506" y="967472"/>
                </a:lnTo>
                <a:lnTo>
                  <a:pt x="511881" y="1011423"/>
                </a:lnTo>
                <a:lnTo>
                  <a:pt x="536257" y="1054726"/>
                </a:lnTo>
                <a:lnTo>
                  <a:pt x="560632" y="1097351"/>
                </a:lnTo>
                <a:lnTo>
                  <a:pt x="585008" y="1139267"/>
                </a:lnTo>
                <a:lnTo>
                  <a:pt x="609383" y="1180443"/>
                </a:lnTo>
                <a:lnTo>
                  <a:pt x="633758" y="1220849"/>
                </a:lnTo>
                <a:lnTo>
                  <a:pt x="658134" y="1260453"/>
                </a:lnTo>
                <a:lnTo>
                  <a:pt x="682509" y="1299225"/>
                </a:lnTo>
                <a:lnTo>
                  <a:pt x="706884" y="1337133"/>
                </a:lnTo>
                <a:lnTo>
                  <a:pt x="731259" y="1374148"/>
                </a:lnTo>
                <a:lnTo>
                  <a:pt x="755634" y="1410238"/>
                </a:lnTo>
                <a:lnTo>
                  <a:pt x="780009" y="1445373"/>
                </a:lnTo>
                <a:lnTo>
                  <a:pt x="804384" y="1479521"/>
                </a:lnTo>
                <a:lnTo>
                  <a:pt x="828758" y="1512652"/>
                </a:lnTo>
                <a:lnTo>
                  <a:pt x="866098" y="1561970"/>
                </a:lnTo>
                <a:lnTo>
                  <a:pt x="902836" y="1609174"/>
                </a:lnTo>
                <a:lnTo>
                  <a:pt x="939067" y="1654333"/>
                </a:lnTo>
                <a:lnTo>
                  <a:pt x="974886" y="1697519"/>
                </a:lnTo>
                <a:lnTo>
                  <a:pt x="1010388" y="1738802"/>
                </a:lnTo>
                <a:lnTo>
                  <a:pt x="1045669" y="1778251"/>
                </a:lnTo>
                <a:lnTo>
                  <a:pt x="1080823" y="1815938"/>
                </a:lnTo>
                <a:lnTo>
                  <a:pt x="1115946" y="1851933"/>
                </a:lnTo>
                <a:lnTo>
                  <a:pt x="1151131" y="1886306"/>
                </a:lnTo>
                <a:lnTo>
                  <a:pt x="1186475" y="1919127"/>
                </a:lnTo>
                <a:lnTo>
                  <a:pt x="1222072" y="1950467"/>
                </a:lnTo>
                <a:lnTo>
                  <a:pt x="1258018" y="1980396"/>
                </a:lnTo>
                <a:lnTo>
                  <a:pt x="1294407" y="2008985"/>
                </a:lnTo>
                <a:lnTo>
                  <a:pt x="1331334" y="2036304"/>
                </a:lnTo>
                <a:lnTo>
                  <a:pt x="1368895" y="2062423"/>
                </a:lnTo>
                <a:lnTo>
                  <a:pt x="1407184" y="2087412"/>
                </a:lnTo>
                <a:lnTo>
                  <a:pt x="1446296" y="2111342"/>
                </a:lnTo>
                <a:lnTo>
                  <a:pt x="1486327" y="2134284"/>
                </a:lnTo>
                <a:lnTo>
                  <a:pt x="1527371" y="2156307"/>
                </a:lnTo>
                <a:lnTo>
                  <a:pt x="1569523" y="2177482"/>
                </a:lnTo>
                <a:lnTo>
                  <a:pt x="1612879" y="2197880"/>
                </a:lnTo>
                <a:lnTo>
                  <a:pt x="1657533" y="2217570"/>
                </a:lnTo>
                <a:lnTo>
                  <a:pt x="1699894" y="2235294"/>
                </a:lnTo>
                <a:lnTo>
                  <a:pt x="1743779" y="2252897"/>
                </a:lnTo>
                <a:lnTo>
                  <a:pt x="1789055" y="2270258"/>
                </a:lnTo>
                <a:lnTo>
                  <a:pt x="1835587" y="2287256"/>
                </a:lnTo>
                <a:lnTo>
                  <a:pt x="1883241" y="2303769"/>
                </a:lnTo>
                <a:lnTo>
                  <a:pt x="1931883" y="2319677"/>
                </a:lnTo>
                <a:lnTo>
                  <a:pt x="1981379" y="2334859"/>
                </a:lnTo>
                <a:lnTo>
                  <a:pt x="2031594" y="2349193"/>
                </a:lnTo>
                <a:lnTo>
                  <a:pt x="2082395" y="2362558"/>
                </a:lnTo>
                <a:lnTo>
                  <a:pt x="2133647" y="2374834"/>
                </a:lnTo>
                <a:lnTo>
                  <a:pt x="2185216" y="2385898"/>
                </a:lnTo>
                <a:lnTo>
                  <a:pt x="2236968" y="2395631"/>
                </a:lnTo>
                <a:lnTo>
                  <a:pt x="2288768" y="2403910"/>
                </a:lnTo>
                <a:lnTo>
                  <a:pt x="2340483" y="2410615"/>
                </a:lnTo>
                <a:lnTo>
                  <a:pt x="2391979" y="2415624"/>
                </a:lnTo>
                <a:lnTo>
                  <a:pt x="2443121" y="2418817"/>
                </a:lnTo>
                <a:lnTo>
                  <a:pt x="2493774" y="2420072"/>
                </a:lnTo>
                <a:lnTo>
                  <a:pt x="2543806" y="2419268"/>
                </a:lnTo>
                <a:lnTo>
                  <a:pt x="2593081" y="2416284"/>
                </a:lnTo>
                <a:lnTo>
                  <a:pt x="2641466" y="2410999"/>
                </a:lnTo>
                <a:lnTo>
                  <a:pt x="2688826" y="2403292"/>
                </a:lnTo>
                <a:lnTo>
                  <a:pt x="2735027" y="2393042"/>
                </a:lnTo>
                <a:lnTo>
                  <a:pt x="2779935" y="2380127"/>
                </a:lnTo>
                <a:lnTo>
                  <a:pt x="2823416" y="2364427"/>
                </a:lnTo>
                <a:lnTo>
                  <a:pt x="2861075" y="2347966"/>
                </a:lnTo>
                <a:lnTo>
                  <a:pt x="2898109" y="2329114"/>
                </a:lnTo>
                <a:lnTo>
                  <a:pt x="2934547" y="2307980"/>
                </a:lnTo>
                <a:lnTo>
                  <a:pt x="2970420" y="2284670"/>
                </a:lnTo>
                <a:lnTo>
                  <a:pt x="3005757" y="2259291"/>
                </a:lnTo>
                <a:lnTo>
                  <a:pt x="3040589" y="2231952"/>
                </a:lnTo>
                <a:lnTo>
                  <a:pt x="3074945" y="2202760"/>
                </a:lnTo>
                <a:lnTo>
                  <a:pt x="3108856" y="2171821"/>
                </a:lnTo>
                <a:lnTo>
                  <a:pt x="3142352" y="2139244"/>
                </a:lnTo>
                <a:lnTo>
                  <a:pt x="3175461" y="2105136"/>
                </a:lnTo>
                <a:lnTo>
                  <a:pt x="3208216" y="2069604"/>
                </a:lnTo>
                <a:lnTo>
                  <a:pt x="3240644" y="2032756"/>
                </a:lnTo>
                <a:lnTo>
                  <a:pt x="3272777" y="1994700"/>
                </a:lnTo>
                <a:lnTo>
                  <a:pt x="3304644" y="1955542"/>
                </a:lnTo>
                <a:lnTo>
                  <a:pt x="3336275" y="1915390"/>
                </a:lnTo>
                <a:lnTo>
                  <a:pt x="3367700" y="1874351"/>
                </a:lnTo>
                <a:lnTo>
                  <a:pt x="3398950" y="1832534"/>
                </a:lnTo>
                <a:lnTo>
                  <a:pt x="3430053" y="1790045"/>
                </a:lnTo>
                <a:lnTo>
                  <a:pt x="3461041" y="1746991"/>
                </a:lnTo>
                <a:lnTo>
                  <a:pt x="3491943" y="1703481"/>
                </a:lnTo>
                <a:lnTo>
                  <a:pt x="3522788" y="1659622"/>
                </a:lnTo>
                <a:lnTo>
                  <a:pt x="3553608" y="1615521"/>
                </a:lnTo>
                <a:lnTo>
                  <a:pt x="3584432" y="1571285"/>
                </a:lnTo>
                <a:lnTo>
                  <a:pt x="3615289" y="1527022"/>
                </a:lnTo>
                <a:lnTo>
                  <a:pt x="3646211" y="1482840"/>
                </a:lnTo>
                <a:lnTo>
                  <a:pt x="3677226" y="1438846"/>
                </a:lnTo>
                <a:lnTo>
                  <a:pt x="3708365" y="1395146"/>
                </a:lnTo>
                <a:lnTo>
                  <a:pt x="3952000" y="1014231"/>
                </a:lnTo>
                <a:lnTo>
                  <a:pt x="4214071" y="558049"/>
                </a:lnTo>
                <a:lnTo>
                  <a:pt x="4423464" y="175295"/>
                </a:lnTo>
                <a:lnTo>
                  <a:pt x="4509065" y="14667"/>
                </a:lnTo>
              </a:path>
            </a:pathLst>
          </a:custGeom>
          <a:ln w="48248">
            <a:solidFill>
              <a:srgbClr val="85BD0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文本框 21"/>
          <p:cNvSpPr txBox="1"/>
          <p:nvPr/>
        </p:nvSpPr>
        <p:spPr>
          <a:xfrm>
            <a:off x="3376247" y="5135129"/>
            <a:ext cx="2719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zh-CN" altLang="en-US" sz="2000" dirty="0"/>
              <a:t>模型复杂度</a:t>
            </a:r>
            <a:endParaRPr lang="en-SG" altLang="zh-CN" sz="2000" dirty="0"/>
          </a:p>
          <a:p>
            <a:pPr marL="12700" algn="ctr">
              <a:lnSpc>
                <a:spcPct val="100000"/>
              </a:lnSpc>
            </a:pPr>
            <a:r>
              <a:rPr lang="zh-CN" altLang="en-US" sz="2000" dirty="0">
                <a:latin typeface="Arial" panose="020B0604020202090204"/>
                <a:cs typeface="Arial" panose="020B0604020202090204"/>
              </a:rPr>
              <a:t>（</a:t>
            </a:r>
            <a:r>
              <a:rPr lang="en-US" altLang="zh-CN" sz="2000" dirty="0">
                <a:latin typeface="Arial" panose="020B0604020202090204"/>
                <a:cs typeface="Arial" panose="020B0604020202090204"/>
              </a:rPr>
              <a:t>Model</a:t>
            </a:r>
            <a:r>
              <a:rPr lang="zh-CN" altLang="en-US" sz="2000" dirty="0"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000" dirty="0">
                <a:latin typeface="Arial" panose="020B0604020202090204"/>
                <a:cs typeface="Arial" panose="020B0604020202090204"/>
              </a:rPr>
              <a:t>Complexity</a:t>
            </a:r>
            <a:r>
              <a:rPr lang="zh-CN" altLang="en-US" sz="2000" dirty="0">
                <a:latin typeface="Arial" panose="020B0604020202090204"/>
                <a:cs typeface="Arial" panose="020B0604020202090204"/>
              </a:rPr>
              <a:t>）</a:t>
            </a:r>
            <a:endParaRPr lang="en-US" altLang="zh-CN" sz="2000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BC2B5-946E-4A6A-2847-344A3309B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D3B0FAC-E14E-E27C-93DE-8FB3D4AE4B81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83280AA-C02C-BA94-FD6F-2343E1970B5C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3D58B2A5-DFD1-C7F6-EB6E-12524C7312F1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EE3C078C-EEF8-0041-2BF1-129FB2E82BF4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B96CA6C-DDFB-782E-8EC8-EF5AAD0A04C1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C21C9C7A-66B0-E2B9-B663-6239C7FEB7A1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C83C6919-1FA3-AE3B-99F9-EA849E8103E8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BA5A17C-742C-A945-7E34-87328B3E3355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3F810017-B779-8AE6-0A2C-6F6AC43A971C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BBDB8431-64BC-95FC-E43C-8C4BAF2CFFC9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3D66AE5-52FB-DB37-F4C8-B1CF98A16DD8}"/>
              </a:ext>
            </a:extLst>
          </p:cNvPr>
          <p:cNvGrpSpPr/>
          <p:nvPr/>
        </p:nvGrpSpPr>
        <p:grpSpPr>
          <a:xfrm>
            <a:off x="1727455" y="3955765"/>
            <a:ext cx="3460364" cy="716782"/>
            <a:chOff x="1727455" y="4495365"/>
            <a:chExt cx="3460364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A82AD63-BEA5-6324-EC47-53DEB1A1E730}"/>
                </a:ext>
              </a:extLst>
            </p:cNvPr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E87B4FF4-05E8-9318-2516-725B3ED4C4E5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A44F545-DD48-7BA9-8DCF-453B945068A6}"/>
              </a:ext>
            </a:extLst>
          </p:cNvPr>
          <p:cNvGrpSpPr/>
          <p:nvPr/>
        </p:nvGrpSpPr>
        <p:grpSpPr>
          <a:xfrm>
            <a:off x="1727455" y="506842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E1343F43-7FEC-0125-DB01-2C8FF6EA7A06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E2768B7A-11BD-E32F-4991-C46022656B5C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62294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126188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分类器的过拟合：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对预测的过度自信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回顾：逻辑回归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61646" y="2547278"/>
            <a:ext cx="6248400" cy="535305"/>
            <a:chOff x="1980315" y="2392637"/>
            <a:chExt cx="6248400" cy="53530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80315" y="2392637"/>
              <a:ext cx="6247909" cy="5352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230787" y="2519342"/>
              <a:ext cx="5748020" cy="248920"/>
            </a:xfrm>
            <a:custGeom>
              <a:avLst/>
              <a:gdLst/>
              <a:ahLst/>
              <a:cxnLst/>
              <a:rect l="l" t="t" r="r" b="b"/>
              <a:pathLst>
                <a:path w="5748020" h="248919">
                  <a:moveTo>
                    <a:pt x="5610293" y="164879"/>
                  </a:moveTo>
                  <a:lnTo>
                    <a:pt x="5542430" y="203908"/>
                  </a:lnTo>
                  <a:lnTo>
                    <a:pt x="5535220" y="210257"/>
                  </a:lnTo>
                  <a:lnTo>
                    <a:pt x="5531147" y="218569"/>
                  </a:lnTo>
                  <a:lnTo>
                    <a:pt x="5530489" y="227799"/>
                  </a:lnTo>
                  <a:lnTo>
                    <a:pt x="5533527" y="236898"/>
                  </a:lnTo>
                  <a:lnTo>
                    <a:pt x="5539853" y="244078"/>
                  </a:lnTo>
                  <a:lnTo>
                    <a:pt x="5548162" y="248136"/>
                  </a:lnTo>
                  <a:lnTo>
                    <a:pt x="5557388" y="248788"/>
                  </a:lnTo>
                  <a:lnTo>
                    <a:pt x="5566465" y="245750"/>
                  </a:lnTo>
                  <a:lnTo>
                    <a:pt x="5706143" y="165412"/>
                  </a:lnTo>
                  <a:lnTo>
                    <a:pt x="5699555" y="165412"/>
                  </a:lnTo>
                  <a:lnTo>
                    <a:pt x="5610293" y="164879"/>
                  </a:lnTo>
                  <a:close/>
                </a:path>
                <a:path w="5748020" h="248919">
                  <a:moveTo>
                    <a:pt x="190174" y="0"/>
                  </a:moveTo>
                  <a:lnTo>
                    <a:pt x="181091" y="3038"/>
                  </a:lnTo>
                  <a:lnTo>
                    <a:pt x="0" y="107205"/>
                  </a:lnTo>
                  <a:lnTo>
                    <a:pt x="179825" y="213584"/>
                  </a:lnTo>
                  <a:lnTo>
                    <a:pt x="188878" y="216737"/>
                  </a:lnTo>
                  <a:lnTo>
                    <a:pt x="198109" y="216189"/>
                  </a:lnTo>
                  <a:lnTo>
                    <a:pt x="206461" y="212216"/>
                  </a:lnTo>
                  <a:lnTo>
                    <a:pt x="212876" y="205092"/>
                  </a:lnTo>
                  <a:lnTo>
                    <a:pt x="216021" y="196043"/>
                  </a:lnTo>
                  <a:lnTo>
                    <a:pt x="215473" y="186815"/>
                  </a:lnTo>
                  <a:lnTo>
                    <a:pt x="211506" y="178466"/>
                  </a:lnTo>
                  <a:lnTo>
                    <a:pt x="204395" y="172051"/>
                  </a:lnTo>
                  <a:lnTo>
                    <a:pt x="137000" y="132184"/>
                  </a:lnTo>
                  <a:lnTo>
                    <a:pt x="47723" y="131651"/>
                  </a:lnTo>
                  <a:lnTo>
                    <a:pt x="47812" y="116604"/>
                  </a:lnTo>
                  <a:lnTo>
                    <a:pt x="47867" y="107205"/>
                  </a:lnTo>
                  <a:lnTo>
                    <a:pt x="47987" y="86721"/>
                  </a:lnTo>
                  <a:lnTo>
                    <a:pt x="48007" y="83376"/>
                  </a:lnTo>
                  <a:lnTo>
                    <a:pt x="138157" y="83376"/>
                  </a:lnTo>
                  <a:lnTo>
                    <a:pt x="205136" y="44828"/>
                  </a:lnTo>
                  <a:lnTo>
                    <a:pt x="212337" y="38509"/>
                  </a:lnTo>
                  <a:lnTo>
                    <a:pt x="216410" y="30212"/>
                  </a:lnTo>
                  <a:lnTo>
                    <a:pt x="217068" y="20989"/>
                  </a:lnTo>
                  <a:lnTo>
                    <a:pt x="214024" y="11890"/>
                  </a:lnTo>
                  <a:lnTo>
                    <a:pt x="207703" y="4710"/>
                  </a:lnTo>
                  <a:lnTo>
                    <a:pt x="199399" y="652"/>
                  </a:lnTo>
                  <a:lnTo>
                    <a:pt x="190174" y="0"/>
                  </a:lnTo>
                  <a:close/>
                </a:path>
                <a:path w="5748020" h="248919">
                  <a:moveTo>
                    <a:pt x="5651836" y="140986"/>
                  </a:moveTo>
                  <a:lnTo>
                    <a:pt x="5610293" y="164879"/>
                  </a:lnTo>
                  <a:lnTo>
                    <a:pt x="5699555" y="165412"/>
                  </a:lnTo>
                  <a:lnTo>
                    <a:pt x="5699576" y="162015"/>
                  </a:lnTo>
                  <a:lnTo>
                    <a:pt x="5687409" y="162015"/>
                  </a:lnTo>
                  <a:lnTo>
                    <a:pt x="5651836" y="140986"/>
                  </a:lnTo>
                  <a:close/>
                </a:path>
                <a:path w="5748020" h="248919">
                  <a:moveTo>
                    <a:pt x="5558695" y="32051"/>
                  </a:moveTo>
                  <a:lnTo>
                    <a:pt x="5549455" y="32599"/>
                  </a:lnTo>
                  <a:lnTo>
                    <a:pt x="5541104" y="36572"/>
                  </a:lnTo>
                  <a:lnTo>
                    <a:pt x="5534711" y="43696"/>
                  </a:lnTo>
                  <a:lnTo>
                    <a:pt x="5531557" y="52745"/>
                  </a:lnTo>
                  <a:lnTo>
                    <a:pt x="5532099" y="61973"/>
                  </a:lnTo>
                  <a:lnTo>
                    <a:pt x="5536057" y="70322"/>
                  </a:lnTo>
                  <a:lnTo>
                    <a:pt x="5543151" y="76737"/>
                  </a:lnTo>
                  <a:lnTo>
                    <a:pt x="5610591" y="116604"/>
                  </a:lnTo>
                  <a:lnTo>
                    <a:pt x="5699863" y="117137"/>
                  </a:lnTo>
                  <a:lnTo>
                    <a:pt x="5699576" y="162015"/>
                  </a:lnTo>
                  <a:lnTo>
                    <a:pt x="5699555" y="165412"/>
                  </a:lnTo>
                  <a:lnTo>
                    <a:pt x="5706143" y="165412"/>
                  </a:lnTo>
                  <a:lnTo>
                    <a:pt x="5747572" y="141583"/>
                  </a:lnTo>
                  <a:lnTo>
                    <a:pt x="5567751" y="35204"/>
                  </a:lnTo>
                  <a:lnTo>
                    <a:pt x="5558695" y="32051"/>
                  </a:lnTo>
                  <a:close/>
                </a:path>
                <a:path w="5748020" h="248919">
                  <a:moveTo>
                    <a:pt x="137231" y="83909"/>
                  </a:moveTo>
                  <a:lnTo>
                    <a:pt x="95750" y="107782"/>
                  </a:lnTo>
                  <a:lnTo>
                    <a:pt x="137000" y="132184"/>
                  </a:lnTo>
                  <a:lnTo>
                    <a:pt x="5610293" y="164879"/>
                  </a:lnTo>
                  <a:lnTo>
                    <a:pt x="5651836" y="140986"/>
                  </a:lnTo>
                  <a:lnTo>
                    <a:pt x="5610591" y="116604"/>
                  </a:lnTo>
                  <a:lnTo>
                    <a:pt x="137231" y="83909"/>
                  </a:lnTo>
                  <a:close/>
                </a:path>
                <a:path w="5748020" h="248919">
                  <a:moveTo>
                    <a:pt x="5687666" y="120380"/>
                  </a:moveTo>
                  <a:lnTo>
                    <a:pt x="5651836" y="140986"/>
                  </a:lnTo>
                  <a:lnTo>
                    <a:pt x="5687409" y="162015"/>
                  </a:lnTo>
                  <a:lnTo>
                    <a:pt x="5687535" y="141583"/>
                  </a:lnTo>
                  <a:lnTo>
                    <a:pt x="5687616" y="128408"/>
                  </a:lnTo>
                  <a:lnTo>
                    <a:pt x="5687666" y="120380"/>
                  </a:lnTo>
                  <a:close/>
                </a:path>
                <a:path w="5748020" h="248919">
                  <a:moveTo>
                    <a:pt x="5699843" y="120380"/>
                  </a:moveTo>
                  <a:lnTo>
                    <a:pt x="5687666" y="120380"/>
                  </a:lnTo>
                  <a:lnTo>
                    <a:pt x="5687616" y="128408"/>
                  </a:lnTo>
                  <a:lnTo>
                    <a:pt x="5687535" y="141583"/>
                  </a:lnTo>
                  <a:lnTo>
                    <a:pt x="5687409" y="162015"/>
                  </a:lnTo>
                  <a:lnTo>
                    <a:pt x="5699576" y="162015"/>
                  </a:lnTo>
                  <a:lnTo>
                    <a:pt x="5699707" y="141583"/>
                  </a:lnTo>
                  <a:lnTo>
                    <a:pt x="5699791" y="128408"/>
                  </a:lnTo>
                  <a:lnTo>
                    <a:pt x="5699843" y="120380"/>
                  </a:lnTo>
                  <a:close/>
                </a:path>
                <a:path w="5748020" h="248919">
                  <a:moveTo>
                    <a:pt x="5610591" y="116604"/>
                  </a:moveTo>
                  <a:lnTo>
                    <a:pt x="5651836" y="140986"/>
                  </a:lnTo>
                  <a:lnTo>
                    <a:pt x="5687666" y="120380"/>
                  </a:lnTo>
                  <a:lnTo>
                    <a:pt x="5699843" y="120380"/>
                  </a:lnTo>
                  <a:lnTo>
                    <a:pt x="5699863" y="117137"/>
                  </a:lnTo>
                  <a:lnTo>
                    <a:pt x="5610591" y="116604"/>
                  </a:lnTo>
                  <a:close/>
                </a:path>
                <a:path w="5748020" h="248919">
                  <a:moveTo>
                    <a:pt x="48007" y="83376"/>
                  </a:moveTo>
                  <a:lnTo>
                    <a:pt x="47987" y="86721"/>
                  </a:lnTo>
                  <a:lnTo>
                    <a:pt x="47867" y="107205"/>
                  </a:lnTo>
                  <a:lnTo>
                    <a:pt x="47812" y="116604"/>
                  </a:lnTo>
                  <a:lnTo>
                    <a:pt x="47723" y="131651"/>
                  </a:lnTo>
                  <a:lnTo>
                    <a:pt x="137000" y="132184"/>
                  </a:lnTo>
                  <a:lnTo>
                    <a:pt x="130618" y="128408"/>
                  </a:lnTo>
                  <a:lnTo>
                    <a:pt x="59910" y="128408"/>
                  </a:lnTo>
                  <a:lnTo>
                    <a:pt x="60031" y="107205"/>
                  </a:lnTo>
                  <a:lnTo>
                    <a:pt x="60147" y="86721"/>
                  </a:lnTo>
                  <a:lnTo>
                    <a:pt x="132344" y="86721"/>
                  </a:lnTo>
                  <a:lnTo>
                    <a:pt x="137231" y="83909"/>
                  </a:lnTo>
                  <a:lnTo>
                    <a:pt x="48007" y="83376"/>
                  </a:lnTo>
                  <a:close/>
                </a:path>
                <a:path w="5748020" h="248919">
                  <a:moveTo>
                    <a:pt x="60147" y="86721"/>
                  </a:moveTo>
                  <a:lnTo>
                    <a:pt x="60031" y="107205"/>
                  </a:lnTo>
                  <a:lnTo>
                    <a:pt x="59910" y="128408"/>
                  </a:lnTo>
                  <a:lnTo>
                    <a:pt x="95750" y="107782"/>
                  </a:lnTo>
                  <a:lnTo>
                    <a:pt x="60147" y="86721"/>
                  </a:lnTo>
                  <a:close/>
                </a:path>
                <a:path w="5748020" h="248919">
                  <a:moveTo>
                    <a:pt x="95750" y="107782"/>
                  </a:moveTo>
                  <a:lnTo>
                    <a:pt x="59910" y="128408"/>
                  </a:lnTo>
                  <a:lnTo>
                    <a:pt x="130618" y="128408"/>
                  </a:lnTo>
                  <a:lnTo>
                    <a:pt x="95750" y="107782"/>
                  </a:lnTo>
                  <a:close/>
                </a:path>
                <a:path w="5748020" h="248919">
                  <a:moveTo>
                    <a:pt x="132344" y="86721"/>
                  </a:moveTo>
                  <a:lnTo>
                    <a:pt x="60147" y="86721"/>
                  </a:lnTo>
                  <a:lnTo>
                    <a:pt x="95750" y="107782"/>
                  </a:lnTo>
                  <a:lnTo>
                    <a:pt x="132344" y="86721"/>
                  </a:lnTo>
                  <a:close/>
                </a:path>
                <a:path w="5748020" h="248919">
                  <a:moveTo>
                    <a:pt x="138157" y="83376"/>
                  </a:moveTo>
                  <a:lnTo>
                    <a:pt x="48007" y="83376"/>
                  </a:lnTo>
                  <a:lnTo>
                    <a:pt x="137231" y="83909"/>
                  </a:lnTo>
                  <a:lnTo>
                    <a:pt x="138157" y="83376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321834" y="2567458"/>
            <a:ext cx="71818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spc="630" dirty="0">
                <a:latin typeface="Arial" panose="020B0604020202090204"/>
                <a:cs typeface="Arial" panose="020B0604020202090204"/>
              </a:rPr>
              <a:t>-</a:t>
            </a:r>
            <a:r>
              <a:rPr sz="2400" spc="-50" dirty="0">
                <a:latin typeface="Calibri"/>
                <a:cs typeface="Calibri"/>
              </a:rPr>
              <a:t>∞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24099" y="2623820"/>
            <a:ext cx="8185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85" dirty="0">
                <a:latin typeface="Arial" panose="020B0604020202090204"/>
                <a:cs typeface="Arial" panose="020B0604020202090204"/>
              </a:rPr>
              <a:t>+</a:t>
            </a:r>
            <a:r>
              <a:rPr sz="2400" spc="185" dirty="0">
                <a:latin typeface="Calibri"/>
                <a:cs typeface="Calibri"/>
              </a:rPr>
              <a:t>∞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865223" y="4189042"/>
            <a:ext cx="4478020" cy="509905"/>
            <a:chOff x="2983892" y="4034401"/>
            <a:chExt cx="4478020" cy="50990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83892" y="4034401"/>
              <a:ext cx="4477496" cy="50950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234966" y="4160686"/>
              <a:ext cx="3977004" cy="224154"/>
            </a:xfrm>
            <a:custGeom>
              <a:avLst/>
              <a:gdLst/>
              <a:ahLst/>
              <a:cxnLst/>
              <a:rect l="l" t="t" r="r" b="b"/>
              <a:pathLst>
                <a:path w="3977004" h="224154">
                  <a:moveTo>
                    <a:pt x="189334" y="6821"/>
                  </a:moveTo>
                  <a:lnTo>
                    <a:pt x="180273" y="9933"/>
                  </a:lnTo>
                  <a:lnTo>
                    <a:pt x="0" y="115535"/>
                  </a:lnTo>
                  <a:lnTo>
                    <a:pt x="180674" y="220478"/>
                  </a:lnTo>
                  <a:lnTo>
                    <a:pt x="189743" y="223556"/>
                  </a:lnTo>
                  <a:lnTo>
                    <a:pt x="198967" y="222936"/>
                  </a:lnTo>
                  <a:lnTo>
                    <a:pt x="207287" y="218901"/>
                  </a:lnTo>
                  <a:lnTo>
                    <a:pt x="213643" y="211734"/>
                  </a:lnTo>
                  <a:lnTo>
                    <a:pt x="216721" y="202659"/>
                  </a:lnTo>
                  <a:lnTo>
                    <a:pt x="216101" y="193429"/>
                  </a:lnTo>
                  <a:lnTo>
                    <a:pt x="212066" y="185108"/>
                  </a:lnTo>
                  <a:lnTo>
                    <a:pt x="204899" y="178760"/>
                  </a:lnTo>
                  <a:lnTo>
                    <a:pt x="137445" y="139580"/>
                  </a:lnTo>
                  <a:lnTo>
                    <a:pt x="47929" y="139580"/>
                  </a:lnTo>
                  <a:lnTo>
                    <a:pt x="47826" y="91331"/>
                  </a:lnTo>
                  <a:lnTo>
                    <a:pt x="137067" y="91161"/>
                  </a:lnTo>
                  <a:lnTo>
                    <a:pt x="204657" y="51568"/>
                  </a:lnTo>
                  <a:lnTo>
                    <a:pt x="216392" y="27619"/>
                  </a:lnTo>
                  <a:lnTo>
                    <a:pt x="213283" y="18559"/>
                  </a:lnTo>
                  <a:lnTo>
                    <a:pt x="206900" y="11411"/>
                  </a:lnTo>
                  <a:lnTo>
                    <a:pt x="198563" y="7406"/>
                  </a:lnTo>
                  <a:lnTo>
                    <a:pt x="189334" y="6821"/>
                  </a:lnTo>
                  <a:close/>
                </a:path>
                <a:path w="3977004" h="224154">
                  <a:moveTo>
                    <a:pt x="3935103" y="83971"/>
                  </a:moveTo>
                  <a:lnTo>
                    <a:pt x="3928591" y="83971"/>
                  </a:lnTo>
                  <a:lnTo>
                    <a:pt x="3928694" y="132220"/>
                  </a:lnTo>
                  <a:lnTo>
                    <a:pt x="3839440" y="132389"/>
                  </a:lnTo>
                  <a:lnTo>
                    <a:pt x="3771827" y="171987"/>
                  </a:lnTo>
                  <a:lnTo>
                    <a:pt x="3764695" y="178370"/>
                  </a:lnTo>
                  <a:lnTo>
                    <a:pt x="3760698" y="186707"/>
                  </a:lnTo>
                  <a:lnTo>
                    <a:pt x="3760117" y="195936"/>
                  </a:lnTo>
                  <a:lnTo>
                    <a:pt x="3763233" y="204997"/>
                  </a:lnTo>
                  <a:lnTo>
                    <a:pt x="3769596" y="212142"/>
                  </a:lnTo>
                  <a:lnTo>
                    <a:pt x="3777933" y="216146"/>
                  </a:lnTo>
                  <a:lnTo>
                    <a:pt x="3787167" y="216732"/>
                  </a:lnTo>
                  <a:lnTo>
                    <a:pt x="3796222" y="213623"/>
                  </a:lnTo>
                  <a:lnTo>
                    <a:pt x="3976506" y="108016"/>
                  </a:lnTo>
                  <a:lnTo>
                    <a:pt x="3935103" y="83971"/>
                  </a:lnTo>
                  <a:close/>
                </a:path>
                <a:path w="3977004" h="224154">
                  <a:moveTo>
                    <a:pt x="137067" y="91161"/>
                  </a:moveTo>
                  <a:lnTo>
                    <a:pt x="47826" y="91331"/>
                  </a:lnTo>
                  <a:lnTo>
                    <a:pt x="47929" y="139580"/>
                  </a:lnTo>
                  <a:lnTo>
                    <a:pt x="137154" y="139410"/>
                  </a:lnTo>
                  <a:lnTo>
                    <a:pt x="131739" y="136265"/>
                  </a:lnTo>
                  <a:lnTo>
                    <a:pt x="60070" y="136265"/>
                  </a:lnTo>
                  <a:lnTo>
                    <a:pt x="59988" y="94588"/>
                  </a:lnTo>
                  <a:lnTo>
                    <a:pt x="131217" y="94588"/>
                  </a:lnTo>
                  <a:lnTo>
                    <a:pt x="137067" y="91161"/>
                  </a:lnTo>
                  <a:close/>
                </a:path>
                <a:path w="3977004" h="224154">
                  <a:moveTo>
                    <a:pt x="137154" y="139410"/>
                  </a:moveTo>
                  <a:lnTo>
                    <a:pt x="47929" y="139580"/>
                  </a:lnTo>
                  <a:lnTo>
                    <a:pt x="137445" y="139580"/>
                  </a:lnTo>
                  <a:lnTo>
                    <a:pt x="137154" y="139410"/>
                  </a:lnTo>
                  <a:close/>
                </a:path>
                <a:path w="3977004" h="224154">
                  <a:moveTo>
                    <a:pt x="3839346" y="84140"/>
                  </a:moveTo>
                  <a:lnTo>
                    <a:pt x="137067" y="91161"/>
                  </a:lnTo>
                  <a:lnTo>
                    <a:pt x="95753" y="115363"/>
                  </a:lnTo>
                  <a:lnTo>
                    <a:pt x="137154" y="139410"/>
                  </a:lnTo>
                  <a:lnTo>
                    <a:pt x="3839440" y="132389"/>
                  </a:lnTo>
                  <a:lnTo>
                    <a:pt x="3880749" y="108197"/>
                  </a:lnTo>
                  <a:lnTo>
                    <a:pt x="3839346" y="84140"/>
                  </a:lnTo>
                  <a:close/>
                </a:path>
                <a:path w="3977004" h="224154">
                  <a:moveTo>
                    <a:pt x="59988" y="94588"/>
                  </a:moveTo>
                  <a:lnTo>
                    <a:pt x="60070" y="136265"/>
                  </a:lnTo>
                  <a:lnTo>
                    <a:pt x="95753" y="115363"/>
                  </a:lnTo>
                  <a:lnTo>
                    <a:pt x="59988" y="94588"/>
                  </a:lnTo>
                  <a:close/>
                </a:path>
                <a:path w="3977004" h="224154">
                  <a:moveTo>
                    <a:pt x="95753" y="115363"/>
                  </a:moveTo>
                  <a:lnTo>
                    <a:pt x="60070" y="136265"/>
                  </a:lnTo>
                  <a:lnTo>
                    <a:pt x="131739" y="136265"/>
                  </a:lnTo>
                  <a:lnTo>
                    <a:pt x="95753" y="115363"/>
                  </a:lnTo>
                  <a:close/>
                </a:path>
                <a:path w="3977004" h="224154">
                  <a:moveTo>
                    <a:pt x="3880749" y="108197"/>
                  </a:moveTo>
                  <a:lnTo>
                    <a:pt x="3839440" y="132389"/>
                  </a:lnTo>
                  <a:lnTo>
                    <a:pt x="3928694" y="132220"/>
                  </a:lnTo>
                  <a:lnTo>
                    <a:pt x="3928687" y="128967"/>
                  </a:lnTo>
                  <a:lnTo>
                    <a:pt x="3916497" y="128967"/>
                  </a:lnTo>
                  <a:lnTo>
                    <a:pt x="3880749" y="108197"/>
                  </a:lnTo>
                  <a:close/>
                </a:path>
                <a:path w="3977004" h="224154">
                  <a:moveTo>
                    <a:pt x="3916445" y="87291"/>
                  </a:moveTo>
                  <a:lnTo>
                    <a:pt x="3880749" y="108197"/>
                  </a:lnTo>
                  <a:lnTo>
                    <a:pt x="3916497" y="128967"/>
                  </a:lnTo>
                  <a:lnTo>
                    <a:pt x="3916445" y="87291"/>
                  </a:lnTo>
                  <a:close/>
                </a:path>
                <a:path w="3977004" h="224154">
                  <a:moveTo>
                    <a:pt x="3928598" y="87291"/>
                  </a:moveTo>
                  <a:lnTo>
                    <a:pt x="3916445" y="87291"/>
                  </a:lnTo>
                  <a:lnTo>
                    <a:pt x="3916497" y="128967"/>
                  </a:lnTo>
                  <a:lnTo>
                    <a:pt x="3928687" y="128967"/>
                  </a:lnTo>
                  <a:lnTo>
                    <a:pt x="3928598" y="87291"/>
                  </a:lnTo>
                  <a:close/>
                </a:path>
                <a:path w="3977004" h="224154">
                  <a:moveTo>
                    <a:pt x="131217" y="94588"/>
                  </a:moveTo>
                  <a:lnTo>
                    <a:pt x="59988" y="94588"/>
                  </a:lnTo>
                  <a:lnTo>
                    <a:pt x="95753" y="115363"/>
                  </a:lnTo>
                  <a:lnTo>
                    <a:pt x="131217" y="94588"/>
                  </a:lnTo>
                  <a:close/>
                </a:path>
                <a:path w="3977004" h="224154">
                  <a:moveTo>
                    <a:pt x="3928591" y="83971"/>
                  </a:moveTo>
                  <a:lnTo>
                    <a:pt x="3839346" y="84140"/>
                  </a:lnTo>
                  <a:lnTo>
                    <a:pt x="3880749" y="108197"/>
                  </a:lnTo>
                  <a:lnTo>
                    <a:pt x="3916445" y="87291"/>
                  </a:lnTo>
                  <a:lnTo>
                    <a:pt x="3928598" y="87291"/>
                  </a:lnTo>
                  <a:lnTo>
                    <a:pt x="3928591" y="83971"/>
                  </a:lnTo>
                  <a:close/>
                </a:path>
                <a:path w="3977004" h="224154">
                  <a:moveTo>
                    <a:pt x="3786741" y="0"/>
                  </a:moveTo>
                  <a:lnTo>
                    <a:pt x="3777527" y="620"/>
                  </a:lnTo>
                  <a:lnTo>
                    <a:pt x="3769220" y="4655"/>
                  </a:lnTo>
                  <a:lnTo>
                    <a:pt x="3762872" y="11822"/>
                  </a:lnTo>
                  <a:lnTo>
                    <a:pt x="3759796" y="20894"/>
                  </a:lnTo>
                  <a:lnTo>
                    <a:pt x="3760415" y="30122"/>
                  </a:lnTo>
                  <a:lnTo>
                    <a:pt x="3764450" y="38443"/>
                  </a:lnTo>
                  <a:lnTo>
                    <a:pt x="3771622" y="44790"/>
                  </a:lnTo>
                  <a:lnTo>
                    <a:pt x="3839346" y="84140"/>
                  </a:lnTo>
                  <a:lnTo>
                    <a:pt x="3935103" y="83971"/>
                  </a:lnTo>
                  <a:lnTo>
                    <a:pt x="3795810" y="3078"/>
                  </a:lnTo>
                  <a:lnTo>
                    <a:pt x="3786741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398378" y="4283624"/>
            <a:ext cx="541118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4792980" algn="l"/>
              </a:tabLst>
            </a:pPr>
            <a:r>
              <a:rPr sz="2400" spc="100" dirty="0">
                <a:latin typeface="Arial" panose="020B0604020202090204"/>
                <a:cs typeface="Arial" panose="020B0604020202090204"/>
              </a:rPr>
              <a:t>0.0</a:t>
            </a:r>
            <a:r>
              <a:rPr lang="zh-CN" altLang="en-US" sz="2400" dirty="0">
                <a:latin typeface="Arial" panose="020B0604020202090204"/>
                <a:cs typeface="Arial" panose="020B0604020202090204"/>
              </a:rPr>
              <a:t>	</a:t>
            </a:r>
            <a:r>
              <a:rPr sz="2400" spc="100" dirty="0">
                <a:latin typeface="Arial" panose="020B0604020202090204"/>
                <a:cs typeface="Arial" panose="020B0604020202090204"/>
              </a:rPr>
              <a:t>1.0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2779301" y="2953871"/>
            <a:ext cx="6613313" cy="1595429"/>
            <a:chOff x="1897970" y="2799230"/>
            <a:chExt cx="6613313" cy="1595429"/>
          </a:xfrm>
        </p:grpSpPr>
        <p:pic>
          <p:nvPicPr>
            <p:cNvPr id="16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7970" y="2799230"/>
              <a:ext cx="1173412" cy="1595429"/>
            </a:xfrm>
            <a:prstGeom prst="rect">
              <a:avLst/>
            </a:prstGeom>
          </p:spPr>
        </p:pic>
        <p:sp>
          <p:nvSpPr>
            <p:cNvPr id="18" name="object 14"/>
            <p:cNvSpPr/>
            <p:nvPr/>
          </p:nvSpPr>
          <p:spPr>
            <a:xfrm>
              <a:off x="1932529" y="2817896"/>
              <a:ext cx="887730" cy="1306830"/>
            </a:xfrm>
            <a:custGeom>
              <a:avLst/>
              <a:gdLst/>
              <a:ahLst/>
              <a:cxnLst/>
              <a:rect l="l" t="t" r="r" b="b"/>
              <a:pathLst>
                <a:path w="887730" h="1306829">
                  <a:moveTo>
                    <a:pt x="40065" y="0"/>
                  </a:moveTo>
                  <a:lnTo>
                    <a:pt x="0" y="26916"/>
                  </a:lnTo>
                  <a:lnTo>
                    <a:pt x="26880" y="66956"/>
                  </a:lnTo>
                  <a:lnTo>
                    <a:pt x="66946" y="40091"/>
                  </a:lnTo>
                  <a:lnTo>
                    <a:pt x="40065" y="0"/>
                  </a:lnTo>
                  <a:close/>
                </a:path>
                <a:path w="887730" h="1306829">
                  <a:moveTo>
                    <a:pt x="147602" y="160263"/>
                  </a:moveTo>
                  <a:lnTo>
                    <a:pt x="107531" y="187179"/>
                  </a:lnTo>
                  <a:lnTo>
                    <a:pt x="134412" y="227220"/>
                  </a:lnTo>
                  <a:lnTo>
                    <a:pt x="174478" y="200355"/>
                  </a:lnTo>
                  <a:lnTo>
                    <a:pt x="147602" y="160263"/>
                  </a:lnTo>
                  <a:close/>
                </a:path>
                <a:path w="887730" h="1306829">
                  <a:moveTo>
                    <a:pt x="255134" y="320527"/>
                  </a:moveTo>
                  <a:lnTo>
                    <a:pt x="215069" y="347391"/>
                  </a:lnTo>
                  <a:lnTo>
                    <a:pt x="241949" y="387483"/>
                  </a:lnTo>
                  <a:lnTo>
                    <a:pt x="282015" y="360618"/>
                  </a:lnTo>
                  <a:lnTo>
                    <a:pt x="255134" y="320527"/>
                  </a:lnTo>
                  <a:close/>
                </a:path>
                <a:path w="887730" h="1306829">
                  <a:moveTo>
                    <a:pt x="362672" y="480790"/>
                  </a:moveTo>
                  <a:lnTo>
                    <a:pt x="322601" y="507706"/>
                  </a:lnTo>
                  <a:lnTo>
                    <a:pt x="349481" y="547747"/>
                  </a:lnTo>
                  <a:lnTo>
                    <a:pt x="389547" y="520882"/>
                  </a:lnTo>
                  <a:lnTo>
                    <a:pt x="362672" y="480790"/>
                  </a:lnTo>
                  <a:close/>
                </a:path>
                <a:path w="887730" h="1306829">
                  <a:moveTo>
                    <a:pt x="470204" y="641054"/>
                  </a:moveTo>
                  <a:lnTo>
                    <a:pt x="430138" y="667970"/>
                  </a:lnTo>
                  <a:lnTo>
                    <a:pt x="457018" y="708015"/>
                  </a:lnTo>
                  <a:lnTo>
                    <a:pt x="497084" y="681140"/>
                  </a:lnTo>
                  <a:lnTo>
                    <a:pt x="470204" y="641054"/>
                  </a:lnTo>
                  <a:close/>
                </a:path>
                <a:path w="887730" h="1306829">
                  <a:moveTo>
                    <a:pt x="577741" y="801317"/>
                  </a:moveTo>
                  <a:lnTo>
                    <a:pt x="537675" y="828218"/>
                  </a:lnTo>
                  <a:lnTo>
                    <a:pt x="564550" y="868284"/>
                  </a:lnTo>
                  <a:lnTo>
                    <a:pt x="604616" y="841383"/>
                  </a:lnTo>
                  <a:lnTo>
                    <a:pt x="577741" y="801317"/>
                  </a:lnTo>
                  <a:close/>
                </a:path>
                <a:path w="887730" h="1306829">
                  <a:moveTo>
                    <a:pt x="685273" y="961586"/>
                  </a:moveTo>
                  <a:lnTo>
                    <a:pt x="645207" y="988461"/>
                  </a:lnTo>
                  <a:lnTo>
                    <a:pt x="672087" y="1028532"/>
                  </a:lnTo>
                  <a:lnTo>
                    <a:pt x="712153" y="1001652"/>
                  </a:lnTo>
                  <a:lnTo>
                    <a:pt x="685273" y="961586"/>
                  </a:lnTo>
                  <a:close/>
                </a:path>
                <a:path w="887730" h="1306829">
                  <a:moveTo>
                    <a:pt x="711361" y="1169340"/>
                  </a:moveTo>
                  <a:lnTo>
                    <a:pt x="702205" y="1170647"/>
                  </a:lnTo>
                  <a:lnTo>
                    <a:pt x="694202" y="1175290"/>
                  </a:lnTo>
                  <a:lnTo>
                    <a:pt x="688391" y="1182908"/>
                  </a:lnTo>
                  <a:lnTo>
                    <a:pt x="686001" y="1192180"/>
                  </a:lnTo>
                  <a:lnTo>
                    <a:pt x="687307" y="1201336"/>
                  </a:lnTo>
                  <a:lnTo>
                    <a:pt x="691949" y="1209338"/>
                  </a:lnTo>
                  <a:lnTo>
                    <a:pt x="699570" y="1215151"/>
                  </a:lnTo>
                  <a:lnTo>
                    <a:pt x="887537" y="1306343"/>
                  </a:lnTo>
                  <a:lnTo>
                    <a:pt x="885130" y="1268104"/>
                  </a:lnTo>
                  <a:lnTo>
                    <a:pt x="836797" y="1268104"/>
                  </a:lnTo>
                  <a:lnTo>
                    <a:pt x="834198" y="1226838"/>
                  </a:lnTo>
                  <a:lnTo>
                    <a:pt x="720635" y="1171730"/>
                  </a:lnTo>
                  <a:lnTo>
                    <a:pt x="711361" y="1169340"/>
                  </a:lnTo>
                  <a:close/>
                </a:path>
                <a:path w="887730" h="1306829">
                  <a:moveTo>
                    <a:pt x="834198" y="1226838"/>
                  </a:moveTo>
                  <a:lnTo>
                    <a:pt x="836797" y="1268104"/>
                  </a:lnTo>
                  <a:lnTo>
                    <a:pt x="871392" y="1244888"/>
                  </a:lnTo>
                  <a:lnTo>
                    <a:pt x="834198" y="1226838"/>
                  </a:lnTo>
                  <a:close/>
                </a:path>
                <a:path w="887730" h="1306829">
                  <a:moveTo>
                    <a:pt x="848820" y="1075273"/>
                  </a:moveTo>
                  <a:lnTo>
                    <a:pt x="839562" y="1077759"/>
                  </a:lnTo>
                  <a:lnTo>
                    <a:pt x="832234" y="1083401"/>
                  </a:lnTo>
                  <a:lnTo>
                    <a:pt x="827559" y="1091376"/>
                  </a:lnTo>
                  <a:lnTo>
                    <a:pt x="826262" y="1100862"/>
                  </a:lnTo>
                  <a:lnTo>
                    <a:pt x="834198" y="1226838"/>
                  </a:lnTo>
                  <a:lnTo>
                    <a:pt x="871392" y="1244888"/>
                  </a:lnTo>
                  <a:lnTo>
                    <a:pt x="836797" y="1268104"/>
                  </a:lnTo>
                  <a:lnTo>
                    <a:pt x="885130" y="1268104"/>
                  </a:lnTo>
                  <a:lnTo>
                    <a:pt x="874408" y="1097825"/>
                  </a:lnTo>
                  <a:lnTo>
                    <a:pt x="871923" y="1088577"/>
                  </a:lnTo>
                  <a:lnTo>
                    <a:pt x="866281" y="1081249"/>
                  </a:lnTo>
                  <a:lnTo>
                    <a:pt x="858305" y="1076572"/>
                  </a:lnTo>
                  <a:lnTo>
                    <a:pt x="848820" y="1075273"/>
                  </a:lnTo>
                  <a:close/>
                </a:path>
                <a:path w="887730" h="1306829">
                  <a:moveTo>
                    <a:pt x="792810" y="1121849"/>
                  </a:moveTo>
                  <a:lnTo>
                    <a:pt x="752744" y="1148730"/>
                  </a:lnTo>
                  <a:lnTo>
                    <a:pt x="779619" y="1188796"/>
                  </a:lnTo>
                  <a:lnTo>
                    <a:pt x="819685" y="1161920"/>
                  </a:lnTo>
                  <a:lnTo>
                    <a:pt x="792810" y="1121849"/>
                  </a:lnTo>
                  <a:close/>
                </a:path>
              </a:pathLst>
            </a:custGeom>
            <a:solidFill>
              <a:srgbClr val="5D555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20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91552" y="2979359"/>
              <a:ext cx="1219731" cy="1415300"/>
            </a:xfrm>
            <a:prstGeom prst="rect">
              <a:avLst/>
            </a:prstGeom>
          </p:spPr>
        </p:pic>
        <p:sp>
          <p:nvSpPr>
            <p:cNvPr id="21" name="object 16"/>
            <p:cNvSpPr/>
            <p:nvPr/>
          </p:nvSpPr>
          <p:spPr>
            <a:xfrm>
              <a:off x="7542704" y="2996378"/>
              <a:ext cx="932815" cy="1128395"/>
            </a:xfrm>
            <a:custGeom>
              <a:avLst/>
              <a:gdLst/>
              <a:ahLst/>
              <a:cxnLst/>
              <a:rect l="l" t="t" r="r" b="b"/>
              <a:pathLst>
                <a:path w="932815" h="1128395">
                  <a:moveTo>
                    <a:pt x="895293" y="0"/>
                  </a:moveTo>
                  <a:lnTo>
                    <a:pt x="864620" y="37261"/>
                  </a:lnTo>
                  <a:lnTo>
                    <a:pt x="901932" y="67934"/>
                  </a:lnTo>
                  <a:lnTo>
                    <a:pt x="932554" y="30621"/>
                  </a:lnTo>
                  <a:lnTo>
                    <a:pt x="895293" y="0"/>
                  </a:lnTo>
                  <a:close/>
                </a:path>
                <a:path w="932815" h="1128395">
                  <a:moveTo>
                    <a:pt x="772754" y="149146"/>
                  </a:moveTo>
                  <a:lnTo>
                    <a:pt x="742132" y="186407"/>
                  </a:lnTo>
                  <a:lnTo>
                    <a:pt x="779444" y="217029"/>
                  </a:lnTo>
                  <a:lnTo>
                    <a:pt x="810066" y="179768"/>
                  </a:lnTo>
                  <a:lnTo>
                    <a:pt x="772754" y="149146"/>
                  </a:lnTo>
                  <a:close/>
                </a:path>
                <a:path w="932815" h="1128395">
                  <a:moveTo>
                    <a:pt x="650266" y="298242"/>
                  </a:moveTo>
                  <a:lnTo>
                    <a:pt x="619644" y="335554"/>
                  </a:lnTo>
                  <a:lnTo>
                    <a:pt x="656956" y="366176"/>
                  </a:lnTo>
                  <a:lnTo>
                    <a:pt x="687527" y="328864"/>
                  </a:lnTo>
                  <a:lnTo>
                    <a:pt x="650266" y="298242"/>
                  </a:lnTo>
                  <a:close/>
                </a:path>
                <a:path w="932815" h="1128395">
                  <a:moveTo>
                    <a:pt x="527778" y="447389"/>
                  </a:moveTo>
                  <a:lnTo>
                    <a:pt x="497156" y="484650"/>
                  </a:lnTo>
                  <a:lnTo>
                    <a:pt x="534417" y="515303"/>
                  </a:lnTo>
                  <a:lnTo>
                    <a:pt x="565039" y="478011"/>
                  </a:lnTo>
                  <a:lnTo>
                    <a:pt x="527778" y="447389"/>
                  </a:lnTo>
                  <a:close/>
                </a:path>
                <a:path w="932815" h="1128395">
                  <a:moveTo>
                    <a:pt x="405239" y="596520"/>
                  </a:moveTo>
                  <a:lnTo>
                    <a:pt x="374617" y="633812"/>
                  </a:lnTo>
                  <a:lnTo>
                    <a:pt x="411929" y="664429"/>
                  </a:lnTo>
                  <a:lnTo>
                    <a:pt x="442551" y="627137"/>
                  </a:lnTo>
                  <a:lnTo>
                    <a:pt x="405239" y="596520"/>
                  </a:lnTo>
                  <a:close/>
                </a:path>
                <a:path w="932815" h="1128395">
                  <a:moveTo>
                    <a:pt x="282751" y="745647"/>
                  </a:moveTo>
                  <a:lnTo>
                    <a:pt x="252129" y="782944"/>
                  </a:lnTo>
                  <a:lnTo>
                    <a:pt x="289441" y="813561"/>
                  </a:lnTo>
                  <a:lnTo>
                    <a:pt x="320012" y="776269"/>
                  </a:lnTo>
                  <a:lnTo>
                    <a:pt x="282751" y="745647"/>
                  </a:lnTo>
                  <a:close/>
                </a:path>
                <a:path w="932815" h="1128395">
                  <a:moveTo>
                    <a:pt x="60883" y="901592"/>
                  </a:moveTo>
                  <a:lnTo>
                    <a:pt x="0" y="1127860"/>
                  </a:lnTo>
                  <a:lnTo>
                    <a:pt x="58516" y="1106168"/>
                  </a:lnTo>
                  <a:lnTo>
                    <a:pt x="49046" y="1106168"/>
                  </a:lnTo>
                  <a:lnTo>
                    <a:pt x="11785" y="1075551"/>
                  </a:lnTo>
                  <a:lnTo>
                    <a:pt x="37775" y="1043910"/>
                  </a:lnTo>
                  <a:lnTo>
                    <a:pt x="62411" y="1043910"/>
                  </a:lnTo>
                  <a:lnTo>
                    <a:pt x="80852" y="929255"/>
                  </a:lnTo>
                  <a:lnTo>
                    <a:pt x="80544" y="921576"/>
                  </a:lnTo>
                  <a:lnTo>
                    <a:pt x="80467" y="919678"/>
                  </a:lnTo>
                  <a:lnTo>
                    <a:pt x="76580" y="911286"/>
                  </a:lnTo>
                  <a:lnTo>
                    <a:pt x="69837" y="904962"/>
                  </a:lnTo>
                  <a:lnTo>
                    <a:pt x="60883" y="901592"/>
                  </a:lnTo>
                  <a:close/>
                </a:path>
                <a:path w="932815" h="1128395">
                  <a:moveTo>
                    <a:pt x="37775" y="1043910"/>
                  </a:moveTo>
                  <a:lnTo>
                    <a:pt x="11785" y="1075551"/>
                  </a:lnTo>
                  <a:lnTo>
                    <a:pt x="49046" y="1106168"/>
                  </a:lnTo>
                  <a:lnTo>
                    <a:pt x="58479" y="1094691"/>
                  </a:lnTo>
                  <a:lnTo>
                    <a:pt x="54244" y="1094691"/>
                  </a:lnTo>
                  <a:lnTo>
                    <a:pt x="22027" y="1068232"/>
                  </a:lnTo>
                  <a:lnTo>
                    <a:pt x="53271" y="1056652"/>
                  </a:lnTo>
                  <a:lnTo>
                    <a:pt x="37775" y="1043910"/>
                  </a:lnTo>
                  <a:close/>
                </a:path>
                <a:path w="932815" h="1128395">
                  <a:moveTo>
                    <a:pt x="188616" y="1008499"/>
                  </a:moveTo>
                  <a:lnTo>
                    <a:pt x="179151" y="1009994"/>
                  </a:lnTo>
                  <a:lnTo>
                    <a:pt x="60812" y="1053857"/>
                  </a:lnTo>
                  <a:lnTo>
                    <a:pt x="59534" y="1061801"/>
                  </a:lnTo>
                  <a:lnTo>
                    <a:pt x="75036" y="1074547"/>
                  </a:lnTo>
                  <a:lnTo>
                    <a:pt x="49046" y="1106168"/>
                  </a:lnTo>
                  <a:lnTo>
                    <a:pt x="58516" y="1106168"/>
                  </a:lnTo>
                  <a:lnTo>
                    <a:pt x="195929" y="1055227"/>
                  </a:lnTo>
                  <a:lnTo>
                    <a:pt x="204054" y="1050187"/>
                  </a:lnTo>
                  <a:lnTo>
                    <a:pt x="209438" y="1042673"/>
                  </a:lnTo>
                  <a:lnTo>
                    <a:pt x="211619" y="1033685"/>
                  </a:lnTo>
                  <a:lnTo>
                    <a:pt x="210133" y="1024224"/>
                  </a:lnTo>
                  <a:lnTo>
                    <a:pt x="205097" y="1016073"/>
                  </a:lnTo>
                  <a:lnTo>
                    <a:pt x="197595" y="1010679"/>
                  </a:lnTo>
                  <a:lnTo>
                    <a:pt x="188616" y="1008499"/>
                  </a:lnTo>
                  <a:close/>
                </a:path>
                <a:path w="932815" h="1128395">
                  <a:moveTo>
                    <a:pt x="53271" y="1056652"/>
                  </a:moveTo>
                  <a:lnTo>
                    <a:pt x="22027" y="1068232"/>
                  </a:lnTo>
                  <a:lnTo>
                    <a:pt x="54244" y="1094691"/>
                  </a:lnTo>
                  <a:lnTo>
                    <a:pt x="59534" y="1061801"/>
                  </a:lnTo>
                  <a:lnTo>
                    <a:pt x="53271" y="1056652"/>
                  </a:lnTo>
                  <a:close/>
                </a:path>
                <a:path w="932815" h="1128395">
                  <a:moveTo>
                    <a:pt x="59534" y="1061801"/>
                  </a:moveTo>
                  <a:lnTo>
                    <a:pt x="54244" y="1094691"/>
                  </a:lnTo>
                  <a:lnTo>
                    <a:pt x="58479" y="1094691"/>
                  </a:lnTo>
                  <a:lnTo>
                    <a:pt x="75036" y="1074547"/>
                  </a:lnTo>
                  <a:lnTo>
                    <a:pt x="59534" y="1061801"/>
                  </a:lnTo>
                  <a:close/>
                </a:path>
                <a:path w="932815" h="1128395">
                  <a:moveTo>
                    <a:pt x="60812" y="1053857"/>
                  </a:moveTo>
                  <a:lnTo>
                    <a:pt x="53271" y="1056652"/>
                  </a:lnTo>
                  <a:lnTo>
                    <a:pt x="59534" y="1061801"/>
                  </a:lnTo>
                  <a:lnTo>
                    <a:pt x="60812" y="1053857"/>
                  </a:lnTo>
                  <a:close/>
                </a:path>
                <a:path w="932815" h="1128395">
                  <a:moveTo>
                    <a:pt x="62411" y="1043910"/>
                  </a:moveTo>
                  <a:lnTo>
                    <a:pt x="37775" y="1043910"/>
                  </a:lnTo>
                  <a:lnTo>
                    <a:pt x="53271" y="1056652"/>
                  </a:lnTo>
                  <a:lnTo>
                    <a:pt x="60812" y="1053857"/>
                  </a:lnTo>
                  <a:lnTo>
                    <a:pt x="62411" y="1043910"/>
                  </a:lnTo>
                  <a:close/>
                </a:path>
                <a:path w="932815" h="1128395">
                  <a:moveTo>
                    <a:pt x="160263" y="894778"/>
                  </a:moveTo>
                  <a:lnTo>
                    <a:pt x="129641" y="932070"/>
                  </a:lnTo>
                  <a:lnTo>
                    <a:pt x="166902" y="962687"/>
                  </a:lnTo>
                  <a:lnTo>
                    <a:pt x="197524" y="925416"/>
                  </a:lnTo>
                  <a:lnTo>
                    <a:pt x="160263" y="894778"/>
                  </a:lnTo>
                  <a:close/>
                </a:path>
              </a:pathLst>
            </a:custGeom>
            <a:solidFill>
              <a:srgbClr val="5D555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17"/>
              <p:cNvSpPr txBox="1"/>
              <p:nvPr/>
            </p:nvSpPr>
            <p:spPr>
              <a:xfrm>
                <a:off x="5369612" y="2195837"/>
                <a:ext cx="1390650" cy="1041952"/>
              </a:xfrm>
              <a:prstGeom prst="rect">
                <a:avLst/>
              </a:prstGeom>
            </p:spPr>
            <p:txBody>
              <a:bodyPr vert="horz" wrap="square" lIns="0" tIns="160655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265"/>
                  </a:spcBef>
                </a:pPr>
                <a:r>
                  <a:rPr lang="en-US" sz="2400" b="1" spc="-10" dirty="0">
                    <a:solidFill>
                      <a:srgbClr val="118CC4"/>
                    </a:solidFill>
                    <a:latin typeface="Verdana" panose="020B0804030504040204"/>
                    <a:cs typeface="Verdana" panose="020B0804030504040204"/>
                  </a:rPr>
                  <a:t>w</a:t>
                </a:r>
                <a:r>
                  <a:rPr lang="en-US" sz="2400" spc="-15" baseline="25000" dirty="0" err="1">
                    <a:solidFill>
                      <a:srgbClr val="5D5555"/>
                    </a:solidFill>
                    <a:latin typeface="Arial" panose="020B0604020202090204"/>
                    <a:cs typeface="Arial" panose="020B0604020202090204"/>
                  </a:rPr>
                  <a:t>T</a:t>
                </a:r>
                <a:r>
                  <a:rPr lang="en-US" altLang="zh-CN" sz="2400" b="1" spc="60" dirty="0"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ar-AE" altLang="zh-CN" sz="2400" b="1" i="1" spc="6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zh-CN" altLang="ar-AE" sz="24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endParaRPr lang="ar-AE" sz="2400" dirty="0">
                  <a:latin typeface="Arial" panose="020B0604020202090204"/>
                  <a:cs typeface="Arial" panose="020B0604020202090204"/>
                </a:endParaRPr>
              </a:p>
              <a:p>
                <a:pPr marR="65405" algn="ctr">
                  <a:lnSpc>
                    <a:spcPct val="100000"/>
                  </a:lnSpc>
                  <a:spcBef>
                    <a:spcPts val="1070"/>
                  </a:spcBef>
                </a:pPr>
                <a:r>
                  <a:rPr lang="ar-AE" sz="2400" spc="100" dirty="0">
                    <a:latin typeface="Arial" panose="020B0604020202090204"/>
                    <a:cs typeface="Arial" panose="020B0604020202090204"/>
                  </a:rPr>
                  <a:t>0.0</a:t>
                </a:r>
                <a:endParaRPr sz="24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2" name="object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612" y="2195837"/>
                <a:ext cx="1390650" cy="1041952"/>
              </a:xfrm>
              <a:prstGeom prst="rect">
                <a:avLst/>
              </a:prstGeom>
              <a:blipFill>
                <a:blip r:embed="rId7"/>
                <a:stretch>
                  <a:fillRect l="-5405" r="-11712" b="-168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bject 18"/>
          <p:cNvSpPr txBox="1"/>
          <p:nvPr/>
        </p:nvSpPr>
        <p:spPr>
          <a:xfrm>
            <a:off x="5739540" y="3999405"/>
            <a:ext cx="577215" cy="3872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spc="30" dirty="0">
                <a:latin typeface="Arial" panose="020B0604020202090204"/>
                <a:cs typeface="Arial" panose="020B0604020202090204"/>
              </a:rPr>
              <a:t>0.5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4" name="object 19"/>
          <p:cNvGrpSpPr/>
          <p:nvPr/>
        </p:nvGrpSpPr>
        <p:grpSpPr>
          <a:xfrm>
            <a:off x="5779738" y="3339862"/>
            <a:ext cx="504825" cy="926465"/>
            <a:chOff x="4898407" y="3185221"/>
            <a:chExt cx="504825" cy="926465"/>
          </a:xfrm>
        </p:grpSpPr>
        <p:pic>
          <p:nvPicPr>
            <p:cNvPr id="25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98407" y="3185221"/>
              <a:ext cx="504361" cy="926378"/>
            </a:xfrm>
            <a:prstGeom prst="rect">
              <a:avLst/>
            </a:prstGeom>
          </p:spPr>
        </p:pic>
        <p:sp>
          <p:nvSpPr>
            <p:cNvPr id="26" name="object 21"/>
            <p:cNvSpPr/>
            <p:nvPr/>
          </p:nvSpPr>
          <p:spPr>
            <a:xfrm>
              <a:off x="5041977" y="3206589"/>
              <a:ext cx="217170" cy="638175"/>
            </a:xfrm>
            <a:custGeom>
              <a:avLst/>
              <a:gdLst/>
              <a:ahLst/>
              <a:cxnLst/>
              <a:rect l="l" t="t" r="r" b="b"/>
              <a:pathLst>
                <a:path w="217170" h="638175">
                  <a:moveTo>
                    <a:pt x="132491" y="0"/>
                  </a:moveTo>
                  <a:lnTo>
                    <a:pt x="84242" y="0"/>
                  </a:lnTo>
                  <a:lnTo>
                    <a:pt x="84242" y="48248"/>
                  </a:lnTo>
                  <a:lnTo>
                    <a:pt x="132491" y="48248"/>
                  </a:lnTo>
                  <a:lnTo>
                    <a:pt x="132491" y="0"/>
                  </a:lnTo>
                  <a:close/>
                </a:path>
                <a:path w="217170" h="638175">
                  <a:moveTo>
                    <a:pt x="132491" y="192995"/>
                  </a:moveTo>
                  <a:lnTo>
                    <a:pt x="84242" y="192995"/>
                  </a:lnTo>
                  <a:lnTo>
                    <a:pt x="84242" y="241244"/>
                  </a:lnTo>
                  <a:lnTo>
                    <a:pt x="132491" y="241244"/>
                  </a:lnTo>
                  <a:lnTo>
                    <a:pt x="132491" y="192995"/>
                  </a:lnTo>
                  <a:close/>
                </a:path>
                <a:path w="217170" h="638175">
                  <a:moveTo>
                    <a:pt x="20830" y="421370"/>
                  </a:moveTo>
                  <a:lnTo>
                    <a:pt x="11753" y="424466"/>
                  </a:lnTo>
                  <a:lnTo>
                    <a:pt x="4612" y="430837"/>
                  </a:lnTo>
                  <a:lnTo>
                    <a:pt x="598" y="439168"/>
                  </a:lnTo>
                  <a:lnTo>
                    <a:pt x="0" y="448395"/>
                  </a:lnTo>
                  <a:lnTo>
                    <a:pt x="3107" y="457456"/>
                  </a:lnTo>
                  <a:lnTo>
                    <a:pt x="108354" y="637924"/>
                  </a:lnTo>
                  <a:lnTo>
                    <a:pt x="136280" y="590062"/>
                  </a:lnTo>
                  <a:lnTo>
                    <a:pt x="84242" y="590062"/>
                  </a:lnTo>
                  <a:lnTo>
                    <a:pt x="84242" y="578964"/>
                  </a:lnTo>
                  <a:lnTo>
                    <a:pt x="142755" y="578964"/>
                  </a:lnTo>
                  <a:lnTo>
                    <a:pt x="143379" y="577895"/>
                  </a:lnTo>
                  <a:lnTo>
                    <a:pt x="87510" y="577895"/>
                  </a:lnTo>
                  <a:lnTo>
                    <a:pt x="108354" y="542172"/>
                  </a:lnTo>
                  <a:lnTo>
                    <a:pt x="44742" y="433148"/>
                  </a:lnTo>
                  <a:lnTo>
                    <a:pt x="38386" y="425988"/>
                  </a:lnTo>
                  <a:lnTo>
                    <a:pt x="30062" y="421969"/>
                  </a:lnTo>
                  <a:lnTo>
                    <a:pt x="20830" y="421370"/>
                  </a:lnTo>
                  <a:close/>
                </a:path>
                <a:path w="217170" h="638175">
                  <a:moveTo>
                    <a:pt x="132491" y="578964"/>
                  </a:moveTo>
                  <a:lnTo>
                    <a:pt x="84242" y="578964"/>
                  </a:lnTo>
                  <a:lnTo>
                    <a:pt x="84242" y="590062"/>
                  </a:lnTo>
                  <a:lnTo>
                    <a:pt x="132491" y="590062"/>
                  </a:lnTo>
                  <a:lnTo>
                    <a:pt x="132491" y="578964"/>
                  </a:lnTo>
                  <a:close/>
                </a:path>
                <a:path w="217170" h="638175">
                  <a:moveTo>
                    <a:pt x="142755" y="578964"/>
                  </a:moveTo>
                  <a:lnTo>
                    <a:pt x="132491" y="578964"/>
                  </a:lnTo>
                  <a:lnTo>
                    <a:pt x="132491" y="590062"/>
                  </a:lnTo>
                  <a:lnTo>
                    <a:pt x="136280" y="590062"/>
                  </a:lnTo>
                  <a:lnTo>
                    <a:pt x="142755" y="578964"/>
                  </a:lnTo>
                  <a:close/>
                </a:path>
                <a:path w="217170" h="638175">
                  <a:moveTo>
                    <a:pt x="108354" y="542172"/>
                  </a:moveTo>
                  <a:lnTo>
                    <a:pt x="87510" y="577895"/>
                  </a:lnTo>
                  <a:lnTo>
                    <a:pt x="129197" y="577895"/>
                  </a:lnTo>
                  <a:lnTo>
                    <a:pt x="108354" y="542172"/>
                  </a:lnTo>
                  <a:close/>
                </a:path>
                <a:path w="217170" h="638175">
                  <a:moveTo>
                    <a:pt x="195877" y="421370"/>
                  </a:moveTo>
                  <a:lnTo>
                    <a:pt x="186646" y="421969"/>
                  </a:lnTo>
                  <a:lnTo>
                    <a:pt x="178321" y="425988"/>
                  </a:lnTo>
                  <a:lnTo>
                    <a:pt x="171965" y="433148"/>
                  </a:lnTo>
                  <a:lnTo>
                    <a:pt x="108354" y="542172"/>
                  </a:lnTo>
                  <a:lnTo>
                    <a:pt x="129197" y="577895"/>
                  </a:lnTo>
                  <a:lnTo>
                    <a:pt x="143379" y="577895"/>
                  </a:lnTo>
                  <a:lnTo>
                    <a:pt x="213652" y="457456"/>
                  </a:lnTo>
                  <a:lnTo>
                    <a:pt x="216737" y="448395"/>
                  </a:lnTo>
                  <a:lnTo>
                    <a:pt x="216135" y="439168"/>
                  </a:lnTo>
                  <a:lnTo>
                    <a:pt x="212118" y="430837"/>
                  </a:lnTo>
                  <a:lnTo>
                    <a:pt x="204954" y="424466"/>
                  </a:lnTo>
                  <a:lnTo>
                    <a:pt x="195877" y="421370"/>
                  </a:lnTo>
                  <a:close/>
                </a:path>
                <a:path w="217170" h="638175">
                  <a:moveTo>
                    <a:pt x="132491" y="385965"/>
                  </a:moveTo>
                  <a:lnTo>
                    <a:pt x="84242" y="385965"/>
                  </a:lnTo>
                  <a:lnTo>
                    <a:pt x="84242" y="434214"/>
                  </a:lnTo>
                  <a:lnTo>
                    <a:pt x="132491" y="434214"/>
                  </a:lnTo>
                  <a:lnTo>
                    <a:pt x="132491" y="385965"/>
                  </a:lnTo>
                  <a:close/>
                </a:path>
              </a:pathLst>
            </a:custGeom>
            <a:solidFill>
              <a:srgbClr val="5D555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2"/>
              <p:cNvSpPr txBox="1"/>
              <p:nvPr/>
            </p:nvSpPr>
            <p:spPr>
              <a:xfrm>
                <a:off x="2938960" y="4751038"/>
                <a:ext cx="6125845" cy="385362"/>
              </a:xfrm>
              <a:prstGeom prst="rect">
                <a:avLst/>
              </a:prstGeom>
            </p:spPr>
            <p:txBody>
              <a:bodyPr vert="horz" wrap="square" lIns="0" tIns="15875" rIns="0" bIns="0" rtlCol="0">
                <a:spAutoFit/>
              </a:bodyPr>
              <a:lstStyle/>
              <a:p>
                <a:pPr marL="38100" algn="ctr">
                  <a:lnSpc>
                    <a:spcPct val="100000"/>
                  </a:lnSpc>
                  <a:spcBef>
                    <a:spcPts val="125"/>
                  </a:spcBef>
                </a:pPr>
                <a:r>
                  <a:rPr lang="en-US" sz="2400" dirty="0">
                    <a:latin typeface="Arial" panose="020B0604020202090204"/>
                    <a:cs typeface="Arial" panose="020B0604020202090204"/>
                  </a:rPr>
                  <a:t>P(</a:t>
                </a:r>
                <a:r>
                  <a:rPr lang="en-US" sz="2400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y=+1</a:t>
                </a:r>
                <a:r>
                  <a:rPr lang="en-US" sz="2400" dirty="0">
                    <a:latin typeface="Arial" panose="020B0604020202090204"/>
                    <a:cs typeface="Arial" panose="020B0604020202090204"/>
                  </a:rPr>
                  <a:t>|</a:t>
                </a:r>
                <a:r>
                  <a:rPr lang="en-US" altLang="zh-CN" sz="2400" b="1" spc="60" dirty="0"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4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𝒙</m:t>
                    </m:r>
                  </m:oMath>
                </a14:m>
                <a:r>
                  <a:rPr lang="en-US" sz="2400" dirty="0">
                    <a:latin typeface="Arial" panose="020B0604020202090204"/>
                    <a:cs typeface="Arial" panose="020B0604020202090204"/>
                  </a:rPr>
                  <a:t>,</a:t>
                </a:r>
                <a:r>
                  <a:rPr lang="en-US" altLang="zh-CN" sz="2400" b="1" spc="-10" dirty="0">
                    <a:solidFill>
                      <a:srgbClr val="118CC4"/>
                    </a:solidFill>
                    <a:latin typeface="Verdana" panose="020B0804030504040204"/>
                    <a:cs typeface="Verdana" panose="020B0804030504040204"/>
                  </a:rPr>
                  <a:t> w</a:t>
                </a:r>
                <a:r>
                  <a:rPr lang="en-US" sz="2400" dirty="0">
                    <a:latin typeface="Arial" panose="020B0604020202090204"/>
                    <a:cs typeface="Arial" panose="020B0604020202090204"/>
                  </a:rPr>
                  <a:t>)</a:t>
                </a:r>
                <a:r>
                  <a:rPr lang="en-US" sz="2400" spc="-13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lang="en-US" sz="2400" spc="290" dirty="0">
                    <a:latin typeface="Arial" panose="020B0604020202090204"/>
                    <a:cs typeface="Arial" panose="020B0604020202090204"/>
                  </a:rPr>
                  <a:t>=</a:t>
                </a:r>
                <a:r>
                  <a:rPr lang="en-US" sz="2400" spc="-130" dirty="0"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lang="en-US" sz="2400" spc="-10" dirty="0">
                    <a:solidFill>
                      <a:srgbClr val="85BD05"/>
                    </a:solidFill>
                    <a:latin typeface="Arial" panose="020B0604020202090204"/>
                    <a:cs typeface="Arial" panose="020B0604020202090204"/>
                  </a:rPr>
                  <a:t>sigmoid(</a:t>
                </a:r>
                <a:r>
                  <a:rPr lang="en-US" sz="2400" b="1" spc="-10" dirty="0" err="1">
                    <a:solidFill>
                      <a:srgbClr val="118CC4"/>
                    </a:solidFill>
                    <a:latin typeface="Verdana" panose="020B0804030504040204"/>
                    <a:cs typeface="Verdana" panose="020B0804030504040204"/>
                  </a:rPr>
                  <a:t>w</a:t>
                </a:r>
                <a:r>
                  <a:rPr lang="en-US" sz="2400" spc="-15" baseline="25000" dirty="0" err="1">
                    <a:solidFill>
                      <a:srgbClr val="5D5555"/>
                    </a:solidFill>
                    <a:latin typeface="Arial" panose="020B0604020202090204"/>
                    <a:cs typeface="Arial" panose="020B0604020202090204"/>
                  </a:rPr>
                  <a:t>T</a:t>
                </a:r>
                <a:r>
                  <a:rPr lang="en-US" altLang="zh-CN" sz="2400" b="1" spc="60" dirty="0"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ar-AE" altLang="zh-CN" sz="24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zh-CN" altLang="ar-AE" sz="2400" b="1" i="1" spc="6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  <m:r>
                      <a:rPr lang="en-US" altLang="zh-CN" sz="2400" b="0" i="0" spc="60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)</m:t>
                    </m:r>
                  </m:oMath>
                </a14:m>
                <a:endParaRPr sz="24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27" name="object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960" y="4751038"/>
                <a:ext cx="6125845" cy="385362"/>
              </a:xfrm>
              <a:prstGeom prst="rect">
                <a:avLst/>
              </a:prstGeom>
              <a:blipFill>
                <a:blip r:embed="rId9"/>
                <a:stretch>
                  <a:fillRect t="-21875" b="-4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7035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逻辑回归：过拟合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=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过度自信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465262" y="2159028"/>
            <a:ext cx="9261475" cy="3816350"/>
            <a:chOff x="751798" y="2427970"/>
            <a:chExt cx="9261475" cy="3816350"/>
          </a:xfrm>
        </p:grpSpPr>
        <p:sp>
          <p:nvSpPr>
            <p:cNvPr id="4" name="object 4"/>
            <p:cNvSpPr/>
            <p:nvPr/>
          </p:nvSpPr>
          <p:spPr>
            <a:xfrm>
              <a:off x="751798" y="2427970"/>
              <a:ext cx="9261475" cy="914400"/>
            </a:xfrm>
            <a:custGeom>
              <a:avLst/>
              <a:gdLst/>
              <a:ahLst/>
              <a:cxnLst/>
              <a:rect l="l" t="t" r="r" b="b"/>
              <a:pathLst>
                <a:path w="9261475" h="914400">
                  <a:moveTo>
                    <a:pt x="9169692" y="0"/>
                  </a:moveTo>
                  <a:lnTo>
                    <a:pt x="91412" y="0"/>
                  </a:lnTo>
                  <a:lnTo>
                    <a:pt x="55832" y="7181"/>
                  </a:lnTo>
                  <a:lnTo>
                    <a:pt x="26775" y="26768"/>
                  </a:lnTo>
                  <a:lnTo>
                    <a:pt x="7184" y="55821"/>
                  </a:lnTo>
                  <a:lnTo>
                    <a:pt x="0" y="91402"/>
                  </a:lnTo>
                  <a:lnTo>
                    <a:pt x="0" y="822778"/>
                  </a:lnTo>
                  <a:lnTo>
                    <a:pt x="7184" y="858389"/>
                  </a:lnTo>
                  <a:lnTo>
                    <a:pt x="26775" y="887457"/>
                  </a:lnTo>
                  <a:lnTo>
                    <a:pt x="55832" y="907050"/>
                  </a:lnTo>
                  <a:lnTo>
                    <a:pt x="91412" y="914232"/>
                  </a:lnTo>
                  <a:lnTo>
                    <a:pt x="9169692" y="914232"/>
                  </a:lnTo>
                  <a:lnTo>
                    <a:pt x="9205273" y="907050"/>
                  </a:lnTo>
                  <a:lnTo>
                    <a:pt x="9234326" y="887457"/>
                  </a:lnTo>
                  <a:lnTo>
                    <a:pt x="9253912" y="858389"/>
                  </a:lnTo>
                  <a:lnTo>
                    <a:pt x="9261094" y="822778"/>
                  </a:lnTo>
                  <a:lnTo>
                    <a:pt x="9261094" y="91402"/>
                  </a:lnTo>
                  <a:lnTo>
                    <a:pt x="9253912" y="55821"/>
                  </a:lnTo>
                  <a:lnTo>
                    <a:pt x="9234326" y="26768"/>
                  </a:lnTo>
                  <a:lnTo>
                    <a:pt x="9205273" y="7181"/>
                  </a:lnTo>
                  <a:lnTo>
                    <a:pt x="9169692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5" name="object 5"/>
            <p:cNvSpPr/>
            <p:nvPr/>
          </p:nvSpPr>
          <p:spPr>
            <a:xfrm>
              <a:off x="5176630" y="3399330"/>
              <a:ext cx="411480" cy="342900"/>
            </a:xfrm>
            <a:custGeom>
              <a:avLst/>
              <a:gdLst/>
              <a:ahLst/>
              <a:cxnLst/>
              <a:rect l="l" t="t" r="r" b="b"/>
              <a:pathLst>
                <a:path w="411479" h="342900">
                  <a:moveTo>
                    <a:pt x="329121" y="0"/>
                  </a:moveTo>
                  <a:lnTo>
                    <a:pt x="82293" y="0"/>
                  </a:lnTo>
                  <a:lnTo>
                    <a:pt x="82293" y="171431"/>
                  </a:lnTo>
                  <a:lnTo>
                    <a:pt x="0" y="171431"/>
                  </a:lnTo>
                  <a:lnTo>
                    <a:pt x="205707" y="342863"/>
                  </a:lnTo>
                  <a:lnTo>
                    <a:pt x="411415" y="171431"/>
                  </a:lnTo>
                  <a:lnTo>
                    <a:pt x="329121" y="171431"/>
                  </a:lnTo>
                  <a:lnTo>
                    <a:pt x="329121" y="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6" name="object 6"/>
            <p:cNvSpPr/>
            <p:nvPr/>
          </p:nvSpPr>
          <p:spPr>
            <a:xfrm>
              <a:off x="751789" y="3799332"/>
              <a:ext cx="9261475" cy="1473835"/>
            </a:xfrm>
            <a:custGeom>
              <a:avLst/>
              <a:gdLst/>
              <a:ahLst/>
              <a:cxnLst/>
              <a:rect l="l" t="t" r="r" b="b"/>
              <a:pathLst>
                <a:path w="9261475" h="1473835">
                  <a:moveTo>
                    <a:pt x="4836249" y="1301864"/>
                  </a:moveTo>
                  <a:lnTo>
                    <a:pt x="4753953" y="1301864"/>
                  </a:lnTo>
                  <a:lnTo>
                    <a:pt x="4753953" y="1130427"/>
                  </a:lnTo>
                  <a:lnTo>
                    <a:pt x="4507128" y="1130427"/>
                  </a:lnTo>
                  <a:lnTo>
                    <a:pt x="4507128" y="1301864"/>
                  </a:lnTo>
                  <a:lnTo>
                    <a:pt x="4424832" y="1301864"/>
                  </a:lnTo>
                  <a:lnTo>
                    <a:pt x="4630547" y="1473301"/>
                  </a:lnTo>
                  <a:lnTo>
                    <a:pt x="4836249" y="1301864"/>
                  </a:lnTo>
                  <a:close/>
                </a:path>
                <a:path w="9261475" h="1473835">
                  <a:moveTo>
                    <a:pt x="9261094" y="107353"/>
                  </a:moveTo>
                  <a:lnTo>
                    <a:pt x="9252661" y="65570"/>
                  </a:lnTo>
                  <a:lnTo>
                    <a:pt x="9229661" y="31445"/>
                  </a:lnTo>
                  <a:lnTo>
                    <a:pt x="9195549" y="8432"/>
                  </a:lnTo>
                  <a:lnTo>
                    <a:pt x="9153792" y="0"/>
                  </a:lnTo>
                  <a:lnTo>
                    <a:pt x="107315" y="0"/>
                  </a:lnTo>
                  <a:lnTo>
                    <a:pt x="65544" y="8432"/>
                  </a:lnTo>
                  <a:lnTo>
                    <a:pt x="31432" y="31445"/>
                  </a:lnTo>
                  <a:lnTo>
                    <a:pt x="8432" y="65570"/>
                  </a:lnTo>
                  <a:lnTo>
                    <a:pt x="0" y="107353"/>
                  </a:lnTo>
                  <a:lnTo>
                    <a:pt x="0" y="965949"/>
                  </a:lnTo>
                  <a:lnTo>
                    <a:pt x="8432" y="1007732"/>
                  </a:lnTo>
                  <a:lnTo>
                    <a:pt x="31432" y="1041857"/>
                  </a:lnTo>
                  <a:lnTo>
                    <a:pt x="65544" y="1064869"/>
                  </a:lnTo>
                  <a:lnTo>
                    <a:pt x="107315" y="1073302"/>
                  </a:lnTo>
                  <a:lnTo>
                    <a:pt x="9153792" y="1073302"/>
                  </a:lnTo>
                  <a:lnTo>
                    <a:pt x="9195549" y="1064869"/>
                  </a:lnTo>
                  <a:lnTo>
                    <a:pt x="9229661" y="1041857"/>
                  </a:lnTo>
                  <a:lnTo>
                    <a:pt x="9252661" y="1007732"/>
                  </a:lnTo>
                  <a:lnTo>
                    <a:pt x="9261094" y="965949"/>
                  </a:lnTo>
                  <a:lnTo>
                    <a:pt x="9261094" y="107353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751798" y="5329748"/>
              <a:ext cx="9261475" cy="914400"/>
            </a:xfrm>
            <a:custGeom>
              <a:avLst/>
              <a:gdLst/>
              <a:ahLst/>
              <a:cxnLst/>
              <a:rect l="l" t="t" r="r" b="b"/>
              <a:pathLst>
                <a:path w="9261475" h="914400">
                  <a:moveTo>
                    <a:pt x="9169692" y="0"/>
                  </a:moveTo>
                  <a:lnTo>
                    <a:pt x="91412" y="0"/>
                  </a:lnTo>
                  <a:lnTo>
                    <a:pt x="55832" y="7181"/>
                  </a:lnTo>
                  <a:lnTo>
                    <a:pt x="26775" y="26768"/>
                  </a:lnTo>
                  <a:lnTo>
                    <a:pt x="7184" y="55821"/>
                  </a:lnTo>
                  <a:lnTo>
                    <a:pt x="0" y="91402"/>
                  </a:lnTo>
                  <a:lnTo>
                    <a:pt x="0" y="822830"/>
                  </a:lnTo>
                  <a:lnTo>
                    <a:pt x="7184" y="858411"/>
                  </a:lnTo>
                  <a:lnTo>
                    <a:pt x="26775" y="887464"/>
                  </a:lnTo>
                  <a:lnTo>
                    <a:pt x="55832" y="907050"/>
                  </a:lnTo>
                  <a:lnTo>
                    <a:pt x="91412" y="914232"/>
                  </a:lnTo>
                  <a:lnTo>
                    <a:pt x="9169692" y="914232"/>
                  </a:lnTo>
                  <a:lnTo>
                    <a:pt x="9205273" y="907050"/>
                  </a:lnTo>
                  <a:lnTo>
                    <a:pt x="9234326" y="887464"/>
                  </a:lnTo>
                  <a:lnTo>
                    <a:pt x="9253912" y="858411"/>
                  </a:lnTo>
                  <a:lnTo>
                    <a:pt x="9261094" y="822830"/>
                  </a:lnTo>
                  <a:lnTo>
                    <a:pt x="9261094" y="91402"/>
                  </a:lnTo>
                  <a:lnTo>
                    <a:pt x="9253912" y="55821"/>
                  </a:lnTo>
                  <a:lnTo>
                    <a:pt x="9234326" y="26768"/>
                  </a:lnTo>
                  <a:lnTo>
                    <a:pt x="9205273" y="7181"/>
                  </a:lnTo>
                  <a:lnTo>
                    <a:pt x="9169692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8"/>
              <p:cNvSpPr txBox="1"/>
              <p:nvPr/>
            </p:nvSpPr>
            <p:spPr>
              <a:xfrm>
                <a:off x="1717213" y="2484633"/>
                <a:ext cx="8757920" cy="316496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zh-CN" altLang="en-US" sz="2400" spc="6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过拟合</a:t>
                </a:r>
                <a:r>
                  <a:rPr sz="2400" spc="-4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dirty="0">
                    <a:solidFill>
                      <a:srgbClr val="FFFFFF"/>
                    </a:solidFill>
                    <a:latin typeface="Wingdings" panose="05000000000000000000"/>
                    <a:cs typeface="Wingdings" panose="05000000000000000000"/>
                  </a:rPr>
                  <a:t></a:t>
                </a:r>
                <a:r>
                  <a:rPr sz="2400" spc="35" dirty="0">
                    <a:solidFill>
                      <a:srgbClr val="FFFFFF"/>
                    </a:solidFill>
                    <a:latin typeface="Times New Roman" panose="02020503050405090304"/>
                    <a:cs typeface="Times New Roman" panose="02020503050405090304"/>
                  </a:rPr>
                  <a:t> </a:t>
                </a:r>
                <a:r>
                  <a:rPr lang="zh-CN" altLang="en-US"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系数过大</a:t>
                </a: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>
                  <a:lnSpc>
                    <a:spcPct val="100000"/>
                  </a:lnSpc>
                </a:pP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>
                  <a:lnSpc>
                    <a:spcPct val="100000"/>
                  </a:lnSpc>
                  <a:spcBef>
                    <a:spcPts val="520"/>
                  </a:spcBef>
                </a:pP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 algn="ctr">
                  <a:lnSpc>
                    <a:spcPts val="3060"/>
                  </a:lnSpc>
                </a:pPr>
                <a:r>
                  <a:rPr sz="2400" spc="-10" dirty="0" err="1">
                    <a:solidFill>
                      <a:srgbClr val="118CC4"/>
                    </a:solidFill>
                    <a:latin typeface="Arial" panose="020B0604020202090204"/>
                    <a:cs typeface="Arial" panose="020B0604020202090204"/>
                  </a:rPr>
                  <a:t>ŵ</a:t>
                </a:r>
                <a:r>
                  <a:rPr sz="2400" spc="-15" baseline="26000" dirty="0" err="1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T</a:t>
                </a:r>
                <a:r>
                  <a:rPr lang="en-US" altLang="zh-CN" sz="2400" b="1" spc="60" dirty="0"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ar-AE" sz="24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ar-AE" altLang="zh-CN" sz="2400" b="1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zh-CN" altLang="ar-AE" sz="2400" b="1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r>
                  <a:rPr lang="ar-AE" sz="2400" spc="-25" dirty="0">
                    <a:solidFill>
                      <a:schemeClr val="bg1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lang="zh-CN" altLang="en-US" sz="2400" spc="-2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远大于零（或远小于零</a:t>
                </a:r>
                <a:r>
                  <a:rPr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</a:t>
                </a:r>
                <a:r>
                  <a:rPr sz="2400" spc="-2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spc="-50" dirty="0">
                    <a:solidFill>
                      <a:srgbClr val="FFFFFF"/>
                    </a:solidFill>
                    <a:latin typeface="Wingdings" panose="05000000000000000000"/>
                    <a:cs typeface="Wingdings" panose="05000000000000000000"/>
                  </a:rPr>
                  <a:t></a:t>
                </a:r>
                <a:endParaRPr sz="2400" dirty="0">
                  <a:latin typeface="Wingdings" panose="05000000000000000000"/>
                  <a:cs typeface="Wingdings" panose="05000000000000000000"/>
                </a:endParaRPr>
              </a:p>
              <a:p>
                <a:pPr algn="ctr">
                  <a:lnSpc>
                    <a:spcPts val="3060"/>
                  </a:lnSpc>
                </a:pPr>
                <a:r>
                  <a:rPr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sigmoid(</a:t>
                </a:r>
                <a:r>
                  <a:rPr sz="2400" dirty="0" err="1">
                    <a:solidFill>
                      <a:srgbClr val="118CC4"/>
                    </a:solidFill>
                    <a:latin typeface="Arial" panose="020B0604020202090204"/>
                    <a:cs typeface="Arial" panose="020B0604020202090204"/>
                  </a:rPr>
                  <a:t>ŵ</a:t>
                </a:r>
                <a:r>
                  <a:rPr sz="2400" baseline="26000" dirty="0" err="1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T</a:t>
                </a:r>
                <a:r>
                  <a:rPr lang="en-US" altLang="zh-CN" sz="2400" b="1" spc="60" dirty="0">
                    <a:ea typeface="Cambria Math" panose="02040503050406030204" pitchFamily="18" charset="0"/>
                    <a:cs typeface="Arial" panose="020B0604020202090204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 spc="6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  <m:d>
                      <m:dPr>
                        <m:ctrlPr>
                          <a:rPr lang="en-US" altLang="zh-CN" sz="2400" b="1" i="1" spc="6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</m:ctrlPr>
                      </m:dPr>
                      <m:e>
                        <m:r>
                          <a:rPr lang="en-US" altLang="zh-CN" sz="2400" b="1" i="1" spc="6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90204"/>
                          </a:rPr>
                          <m:t>𝒙</m:t>
                        </m:r>
                      </m:e>
                    </m:d>
                  </m:oMath>
                </a14:m>
                <a:r>
                  <a:rPr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)</a:t>
                </a:r>
                <a:r>
                  <a:rPr sz="2400" spc="2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lang="zh-CN" altLang="en-US"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趋于</a:t>
                </a:r>
                <a:r>
                  <a:rPr sz="2400" spc="2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spc="-254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1</a:t>
                </a:r>
                <a:r>
                  <a:rPr sz="2400" spc="2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(</a:t>
                </a:r>
                <a:r>
                  <a:rPr lang="zh-CN" altLang="en-US" sz="240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或</a:t>
                </a:r>
                <a:r>
                  <a:rPr sz="2400" spc="2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 </a:t>
                </a:r>
                <a:r>
                  <a:rPr sz="2400" spc="-25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0)</a:t>
                </a: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>
                  <a:lnSpc>
                    <a:spcPct val="100000"/>
                  </a:lnSpc>
                </a:pP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>
                  <a:lnSpc>
                    <a:spcPct val="100000"/>
                  </a:lnSpc>
                  <a:spcBef>
                    <a:spcPts val="560"/>
                  </a:spcBef>
                </a:pPr>
                <a:endParaRPr sz="2400" dirty="0">
                  <a:latin typeface="Arial" panose="020B0604020202090204"/>
                  <a:cs typeface="Arial" panose="020B0604020202090204"/>
                </a:endParaRPr>
              </a:p>
              <a:p>
                <a:pPr algn="ctr">
                  <a:lnSpc>
                    <a:spcPct val="100000"/>
                  </a:lnSpc>
                </a:pPr>
                <a:r>
                  <a:rPr lang="zh-CN" altLang="en-US" sz="2400" spc="70" dirty="0">
                    <a:solidFill>
                      <a:srgbClr val="FFFFFF"/>
                    </a:solidFill>
                    <a:latin typeface="Arial" panose="020B0604020202090204"/>
                    <a:cs typeface="Arial" panose="020B0604020202090204"/>
                  </a:rPr>
                  <a:t>模型对预测变得过度自信</a:t>
                </a:r>
                <a:endParaRPr lang="en-US" sz="24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8" name="object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213" y="2484633"/>
                <a:ext cx="8757920" cy="3164969"/>
              </a:xfrm>
              <a:prstGeom prst="rect">
                <a:avLst/>
              </a:prstGeom>
              <a:blipFill>
                <a:blip r:embed="rId3"/>
                <a:stretch>
                  <a:fillRect t="-2400" b="-5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逻辑回归：模型系数的影响</a:t>
            </a:r>
          </a:p>
        </p:txBody>
      </p:sp>
      <p:sp>
        <p:nvSpPr>
          <p:cNvPr id="30" name="object 23"/>
          <p:cNvSpPr txBox="1"/>
          <p:nvPr/>
        </p:nvSpPr>
        <p:spPr>
          <a:xfrm>
            <a:off x="1412814" y="5686322"/>
            <a:ext cx="2671250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altLang="zh-CN" sz="2000" spc="55" dirty="0"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000" spc="55" dirty="0">
                <a:latin typeface="Arial" panose="020B0604020202090204"/>
                <a:cs typeface="Arial" panose="020B0604020202090204"/>
              </a:rPr>
              <a:t>贷款金额 </a:t>
            </a:r>
            <a:r>
              <a:rPr sz="2000" spc="245" dirty="0">
                <a:latin typeface="Arial" panose="020B0604020202090204"/>
                <a:cs typeface="Arial" panose="020B0604020202090204"/>
              </a:rPr>
              <a:t>-</a:t>
            </a:r>
            <a:r>
              <a:rPr sz="2000" spc="10" dirty="0">
                <a:latin typeface="Arial" panose="020B0604020202090204"/>
                <a:cs typeface="Arial" panose="020B0604020202090204"/>
              </a:rPr>
              <a:t> </a:t>
            </a:r>
            <a:r>
              <a:rPr sz="2000" spc="65" dirty="0"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000" spc="-10" dirty="0">
                <a:latin typeface="Tahoma" panose="020B0604030504040204"/>
                <a:cs typeface="Tahoma" panose="020B0604030504040204"/>
              </a:rPr>
              <a:t>年收入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1" name="object 23"/>
          <p:cNvSpPr txBox="1"/>
          <p:nvPr/>
        </p:nvSpPr>
        <p:spPr>
          <a:xfrm>
            <a:off x="5042806" y="5686322"/>
            <a:ext cx="2559284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lang="zh-CN"/>
            </a:defPPr>
            <a:lvl1pPr marL="12700">
              <a:lnSpc>
                <a:spcPct val="100000"/>
              </a:lnSpc>
              <a:spcBef>
                <a:spcPts val="120"/>
              </a:spcBef>
              <a:defRPr sz="2000" spc="55">
                <a:latin typeface="Arial" panose="020B0604020202090204"/>
                <a:cs typeface="Arial" panose="020B0604020202090204"/>
              </a:defRPr>
            </a:lvl1pPr>
          </a:lstStyle>
          <a:p>
            <a:pPr algn="ctr"/>
            <a:r>
              <a:rPr lang="en-US" altLang="zh-CN" dirty="0"/>
              <a:t>#</a:t>
            </a:r>
            <a:r>
              <a:rPr lang="zh-CN" altLang="en-US" dirty="0"/>
              <a:t>贷款金额 </a:t>
            </a:r>
            <a:r>
              <a:rPr dirty="0"/>
              <a:t>- #</a:t>
            </a:r>
            <a:r>
              <a:rPr lang="zh-CN" altLang="en-US" dirty="0"/>
              <a:t>年收入</a:t>
            </a:r>
            <a:endParaRPr dirty="0"/>
          </a:p>
        </p:txBody>
      </p:sp>
      <p:sp>
        <p:nvSpPr>
          <p:cNvPr id="32" name="object 23"/>
          <p:cNvSpPr txBox="1"/>
          <p:nvPr/>
        </p:nvSpPr>
        <p:spPr>
          <a:xfrm>
            <a:off x="8694952" y="5686322"/>
            <a:ext cx="2559284" cy="3231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defPPr>
              <a:defRPr lang="zh-CN"/>
            </a:defPPr>
            <a:lvl1pPr marL="12700">
              <a:lnSpc>
                <a:spcPct val="100000"/>
              </a:lnSpc>
              <a:spcBef>
                <a:spcPts val="120"/>
              </a:spcBef>
              <a:defRPr sz="2000" spc="55">
                <a:latin typeface="Arial" panose="020B0604020202090204"/>
                <a:cs typeface="Arial" panose="020B0604020202090204"/>
              </a:defRPr>
            </a:lvl1pPr>
          </a:lstStyle>
          <a:p>
            <a:pPr algn="ctr"/>
            <a:r>
              <a:rPr lang="en-US" altLang="zh-CN" dirty="0"/>
              <a:t>#</a:t>
            </a:r>
            <a:r>
              <a:rPr lang="zh-CN" altLang="en-US" dirty="0"/>
              <a:t>贷款金额 </a:t>
            </a:r>
            <a:r>
              <a:rPr dirty="0"/>
              <a:t>- #</a:t>
            </a:r>
            <a:r>
              <a:rPr lang="zh-CN" altLang="en-US" dirty="0"/>
              <a:t>年收入</a:t>
            </a:r>
            <a:endParaRPr dirty="0"/>
          </a:p>
        </p:txBody>
      </p:sp>
      <p:sp>
        <p:nvSpPr>
          <p:cNvPr id="9" name="object 19"/>
          <p:cNvSpPr txBox="1"/>
          <p:nvPr/>
        </p:nvSpPr>
        <p:spPr>
          <a:xfrm>
            <a:off x="1412814" y="1819006"/>
            <a:ext cx="4707890" cy="400751"/>
          </a:xfrm>
          <a:prstGeom prst="rect">
            <a:avLst/>
          </a:prstGeom>
          <a:solidFill>
            <a:srgbClr val="000000"/>
          </a:solidFill>
          <a:ln w="3175">
            <a:solidFill>
              <a:srgbClr val="000000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245"/>
              </a:spcBef>
            </a:pPr>
            <a:r>
              <a:rPr lang="zh-CN" altLang="en-US" sz="24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输入</a:t>
            </a:r>
            <a:r>
              <a:rPr sz="2400" spc="-3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:</a:t>
            </a:r>
            <a:r>
              <a:rPr sz="2400" spc="-4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400" spc="7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贷款金额</a:t>
            </a:r>
            <a:r>
              <a:rPr sz="24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=2,</a:t>
            </a:r>
            <a:r>
              <a:rPr sz="2400" spc="-4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7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400" spc="7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年收入</a:t>
            </a:r>
            <a:r>
              <a:rPr sz="2400" spc="7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=1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42C7C54-4051-22BE-BF4F-D8EF3BF31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58" y="3724999"/>
            <a:ext cx="10761206" cy="18852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38571-F6CE-5D1F-C6E9-DBA1240EF6A4}"/>
                  </a:ext>
                </a:extLst>
              </p:cNvPr>
              <p:cNvSpPr txBox="1"/>
              <p:nvPr/>
            </p:nvSpPr>
            <p:spPr>
              <a:xfrm>
                <a:off x="928286" y="1029980"/>
                <a:ext cx="10325950" cy="5260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S</m:t>
                      </m:r>
                      <m:r>
                        <m:rPr>
                          <m:sty m:val="p"/>
                        </m:rPr>
                        <a:rPr lang="en-US" altLang="zh-CN" sz="2800" b="0" i="0" spc="60" smtClean="0">
                          <a:solidFill>
                            <a:srgbClr val="B0007E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core</m:t>
                      </m:r>
                      <m:d>
                        <m:dPr>
                          <m:ctrlPr>
                            <a:rPr lang="en-US" altLang="zh-CN" sz="2800" b="0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800" b="0" i="1" spc="6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=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0</m:t>
                          </m:r>
                        </m:sub>
                      </m:sSub>
                      <m:r>
                        <a:rPr lang="en-US" altLang="zh-CN" sz="2800" b="0" i="1" spc="60" smtClean="0">
                          <a:solidFill>
                            <a:srgbClr val="0099E8"/>
                          </a:solidFill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1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贷款金额</m:t>
                      </m:r>
                      <m:r>
                        <a:rPr lang="en-US" altLang="zh-CN" sz="2800" b="0" i="1" spc="6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+</m:t>
                      </m:r>
                      <m:sSub>
                        <m:sSubPr>
                          <m:ctrlP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sSubPr>
                        <m:e>
                          <m:r>
                            <a:rPr lang="en-US" altLang="zh-CN" sz="2800" i="1" spc="6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800" b="0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2</m:t>
                          </m:r>
                        </m:sub>
                      </m:sSub>
                      <m:r>
                        <a:rPr lang="zh-CN" altLang="en-US" sz="2800" b="0" i="1" spc="60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∗</m:t>
                      </m:r>
                      <m:r>
                        <a:rPr lang="zh-CN" altLang="en-US" sz="2800" i="1" spc="6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Arial" panose="020B0604020202090204"/>
                        </a:rPr>
                        <m:t>年收入</m:t>
                      </m:r>
                      <m:r>
                        <a:rPr lang="en-US" altLang="zh-CN" sz="2800" b="0" i="0" spc="6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=</m:t>
                      </m:r>
                      <m:sSup>
                        <m:sSupPr>
                          <m:ctrlP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</m:ctrlPr>
                        </m:sSupPr>
                        <m:e>
                          <m:r>
                            <a:rPr lang="en-US" altLang="zh-CN" sz="2800" b="1" i="1" spc="60" smtClean="0">
                              <a:solidFill>
                                <a:srgbClr val="0099E8"/>
                              </a:solidFill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Arial" panose="020B0604020202090204"/>
                            </a:rPr>
                            <m:t>𝒘</m:t>
                          </m:r>
                        </m:e>
                        <m:sup>
                          <m:r>
                            <a:rPr lang="en-US" altLang="zh-CN" sz="2800" b="1" i="1" spc="6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⊺</m:t>
                          </m:r>
                        </m:sup>
                      </m:sSup>
                      <m:r>
                        <a:rPr lang="en-US" altLang="zh-CN" sz="28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800" b="1" i="1" spc="6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38571-F6CE-5D1F-C6E9-DBA1240EF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86" y="1029980"/>
                <a:ext cx="10325950" cy="526041"/>
              </a:xfrm>
              <a:prstGeom prst="rect">
                <a:avLst/>
              </a:prstGeom>
              <a:blipFill>
                <a:blip r:embed="rId4"/>
                <a:stretch>
                  <a:fillRect t="-2381"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8" name="object 5">
                <a:extLst>
                  <a:ext uri="{FF2B5EF4-FFF2-40B4-BE49-F238E27FC236}">
                    <a16:creationId xmlns:a16="http://schemas.microsoft.com/office/drawing/2014/main" id="{77F0B2E7-8F98-3253-9CEB-64CCFC3B0A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6056735"/>
                  </p:ext>
                </p:extLst>
              </p:nvPr>
            </p:nvGraphicFramePr>
            <p:xfrm>
              <a:off x="1311739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00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000" b="0" i="1" spc="60" smtClean="0">
                                        <a:solidFill>
                                          <a:srgbClr val="0099E8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8" name="object 5">
                <a:extLst>
                  <a:ext uri="{FF2B5EF4-FFF2-40B4-BE49-F238E27FC236}">
                    <a16:creationId xmlns:a16="http://schemas.microsoft.com/office/drawing/2014/main" id="{77F0B2E7-8F98-3253-9CEB-64CCFC3B0AD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36056735"/>
                  </p:ext>
                </p:extLst>
              </p:nvPr>
            </p:nvGraphicFramePr>
            <p:xfrm>
              <a:off x="1311739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l="-980" t="-19231" r="-100980" b="-2769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l="-980" t="-103333" r="-100980" b="-1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5"/>
                          <a:stretch>
                            <a:fillRect l="-980" t="-210345" r="-100980" b="-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-1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7EEF5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9" name="object 5">
                <a:extLst>
                  <a:ext uri="{FF2B5EF4-FFF2-40B4-BE49-F238E27FC236}">
                    <a16:creationId xmlns:a16="http://schemas.microsoft.com/office/drawing/2014/main" id="{299D49FC-593B-D8E6-8B90-7C456ECDBB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3665480"/>
                  </p:ext>
                </p:extLst>
              </p:nvPr>
            </p:nvGraphicFramePr>
            <p:xfrm>
              <a:off x="5031152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B0007E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B0007E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9" name="object 5">
                <a:extLst>
                  <a:ext uri="{FF2B5EF4-FFF2-40B4-BE49-F238E27FC236}">
                    <a16:creationId xmlns:a16="http://schemas.microsoft.com/office/drawing/2014/main" id="{299D49FC-593B-D8E6-8B90-7C456ECDBB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83665480"/>
                  </p:ext>
                </p:extLst>
              </p:nvPr>
            </p:nvGraphicFramePr>
            <p:xfrm>
              <a:off x="5031152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19231" r="-100000" b="-28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103333" r="-100000" b="-1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6"/>
                          <a:stretch>
                            <a:fillRect l="-980" t="-210345" r="-100000" b="-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-2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F2E7E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0" name="object 5">
                <a:extLst>
                  <a:ext uri="{FF2B5EF4-FFF2-40B4-BE49-F238E27FC236}">
                    <a16:creationId xmlns:a16="http://schemas.microsoft.com/office/drawing/2014/main" id="{3450474B-9379-F1FC-2FBE-9B910FAEA2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0285800"/>
                  </p:ext>
                </p:extLst>
              </p:nvPr>
            </p:nvGraphicFramePr>
            <p:xfrm>
              <a:off x="8683298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+6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34010"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ar-AE" altLang="zh-CN" sz="200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ar-AE" altLang="zh-CN" sz="2000" b="0" i="1" spc="60" smtClean="0">
                                        <a:solidFill>
                                          <a:srgbClr val="85BE00"/>
                                        </a:solidFill>
                                        <a:latin typeface="Cambria Math" panose="02040503050406030204" pitchFamily="18" charset="0"/>
                                        <a:ea typeface="微软雅黑" panose="020B0503020204020204" pitchFamily="34" charset="-122"/>
                                        <a:cs typeface="Arial" panose="020B0604020202090204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ar-AE" sz="2000" kern="1200" spc="65" dirty="0">
                            <a:solidFill>
                              <a:srgbClr val="85BE00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-6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0" name="object 5">
                <a:extLst>
                  <a:ext uri="{FF2B5EF4-FFF2-40B4-BE49-F238E27FC236}">
                    <a16:creationId xmlns:a16="http://schemas.microsoft.com/office/drawing/2014/main" id="{3450474B-9379-F1FC-2FBE-9B910FAEA2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0285800"/>
                  </p:ext>
                </p:extLst>
              </p:nvPr>
            </p:nvGraphicFramePr>
            <p:xfrm>
              <a:off x="8683298" y="2532052"/>
              <a:ext cx="2570938" cy="1073148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28546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28546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340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19231" r="-100980" b="-28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219710" algn="ctr">
                            <a:lnSpc>
                              <a:spcPct val="100000"/>
                            </a:lnSpc>
                            <a:spcBef>
                              <a:spcPts val="185"/>
                            </a:spcBef>
                            <a:tabLst>
                              <a:tab pos="1005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0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23495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103333" r="-100980" b="-14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51765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259205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+6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956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>
                          <a:solidFill>
                            <a:srgbClr val="118CC4"/>
                          </a:solidFill>
                          <a:prstDash val="soli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blipFill>
                          <a:blip r:embed="rId7"/>
                          <a:stretch>
                            <a:fillRect t="-210345" r="-100980" b="-482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172720" algn="ctr">
                            <a:lnSpc>
                              <a:spcPct val="100000"/>
                            </a:lnSpc>
                            <a:spcBef>
                              <a:spcPts val="510"/>
                            </a:spcBef>
                            <a:tabLst>
                              <a:tab pos="1141730" algn="l"/>
                            </a:tabLst>
                          </a:pPr>
                          <a:r>
                            <a:rPr lang="en-US" altLang="zh-CN" sz="2000" kern="1200" spc="65" dirty="0">
                              <a:solidFill>
                                <a:schemeClr val="tx1"/>
                              </a:solidFill>
                              <a:latin typeface="Lucida Sans Unicode"/>
                              <a:ea typeface="+mn-ea"/>
                              <a:cs typeface="Lucida Sans Unicode"/>
                            </a:rPr>
                            <a:t>-6</a:t>
                          </a:r>
                          <a:endParaRPr sz="2000" kern="1200" spc="65" dirty="0">
                            <a:solidFill>
                              <a:schemeClr val="tx1"/>
                            </a:solidFill>
                            <a:latin typeface="Lucida Sans Unicode"/>
                            <a:ea typeface="+mn-ea"/>
                            <a:cs typeface="Lucida Sans Unicode"/>
                          </a:endParaRPr>
                        </a:p>
                      </a:txBody>
                      <a:tcPr marL="0" marR="0" marT="64769" marB="0">
                        <a:lnL w="12700">
                          <a:solidFill>
                            <a:srgbClr val="118CC4"/>
                          </a:solidFill>
                          <a:prstDash val="solid"/>
                        </a:lnL>
                        <a:lnR w="12700">
                          <a:solidFill>
                            <a:srgbClr val="118CC4"/>
                          </a:solidFill>
                          <a:prstDash val="solid"/>
                        </a:lnR>
                        <a:lnT w="12700" cap="flat" cmpd="sng" algn="ctr">
                          <a:solidFill>
                            <a:srgbClr val="118CC4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118CC4"/>
                          </a:solidFill>
                          <a:prstDash val="solid"/>
                        </a:lnB>
                        <a:solidFill>
                          <a:srgbClr val="EDF5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基于线性特征的概率分布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object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3184523"/>
                  </p:ext>
                </p:extLst>
              </p:nvPr>
            </p:nvGraphicFramePr>
            <p:xfrm>
              <a:off x="548448" y="1451898"/>
              <a:ext cx="4771932" cy="151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4922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008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7888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200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200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20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0.23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20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1.12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lang="en-US" sz="2000" spc="-15" baseline="-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lang="en-US"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lang="en-US"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1.07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object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3184523"/>
                  </p:ext>
                </p:extLst>
              </p:nvPr>
            </p:nvGraphicFramePr>
            <p:xfrm>
              <a:off x="548448" y="1451898"/>
              <a:ext cx="4771932" cy="15138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49224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0081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77888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4038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200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200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4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3"/>
                          <a:stretch>
                            <a:fillRect l="-847" t="-169231" r="-220339" b="-24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0.23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4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3"/>
                          <a:stretch>
                            <a:fillRect l="-847" t="-280000" r="-220339" b="-15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1.12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48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3"/>
                          <a:stretch>
                            <a:fillRect l="-847" t="-365385" r="-220339" b="-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5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1.07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968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61891" y="2144426"/>
            <a:ext cx="5299349" cy="39541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/>
              <p:cNvSpPr txBox="1"/>
              <p:nvPr/>
            </p:nvSpPr>
            <p:spPr>
              <a:xfrm>
                <a:off x="634079" y="3301042"/>
                <a:ext cx="2679020" cy="361950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5"/>
                  </a:spcBef>
                </a:pPr>
                <a14:m>
                  <m:oMath xmlns:m="http://schemas.openxmlformats.org/officeDocument/2006/math">
                    <m:r>
                      <a:rPr lang="zh-CN" altLang="en-US" sz="2200" i="1" spc="50" dirty="0" smtClean="0">
                        <a:latin typeface="Cambria Math" panose="02040503050406030204" pitchFamily="18" charset="0"/>
                        <a:cs typeface="Times New Roman" panose="02020503050405090304"/>
                      </a:rPr>
                      <m:t>𝑃</m:t>
                    </m:r>
                    <m:r>
                      <a:rPr lang="zh-CN" altLang="en-US" sz="2200" i="1" spc="-235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en-US" altLang="zh-CN" sz="2200" i="1" spc="55" dirty="0">
                        <a:latin typeface="Cambria Math" panose="02040503050406030204" pitchFamily="18" charset="0"/>
                        <a:cs typeface="Tahoma" panose="020B0604030504040204"/>
                      </a:rPr>
                      <m:t>(</m:t>
                    </m:r>
                    <m:r>
                      <a:rPr lang="zh-CN" altLang="en-US" sz="2200" i="1" spc="55" dirty="0">
                        <a:latin typeface="Cambria Math" panose="02040503050406030204" pitchFamily="18" charset="0"/>
                        <a:cs typeface="Times New Roman" panose="02020503050405090304"/>
                      </a:rPr>
                      <m:t>𝑦</m:t>
                    </m:r>
                    <m:r>
                      <a:rPr lang="zh-CN" altLang="en-US" sz="2200" i="1" spc="165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en-US" altLang="zh-CN" sz="2200" i="1" spc="110" dirty="0">
                        <a:latin typeface="Cambria Math" panose="02040503050406030204" pitchFamily="18" charset="0"/>
                        <a:cs typeface="Tahoma" panose="020B0604030504040204"/>
                      </a:rPr>
                      <m:t>=</m:t>
                    </m:r>
                    <m:r>
                      <a:rPr lang="zh-CN" altLang="en-US" sz="2200" i="1" spc="-50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Tahoma" panose="020B0604030504040204"/>
                      </a:rPr>
                      <m:t>+1</m:t>
                    </m:r>
                    <m:r>
                      <a:rPr lang="zh-CN" altLang="en-US" sz="2200" i="1" spc="-55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Cronos Pro"/>
                      </a:rPr>
                      <m:t>|</m:t>
                    </m:r>
                    <m:r>
                      <a:rPr lang="zh-CN" altLang="en-US" sz="2200" i="1" spc="170" dirty="0">
                        <a:latin typeface="Cambria Math" panose="02040503050406030204" pitchFamily="18" charset="0"/>
                        <a:cs typeface="Cronos Pro"/>
                      </a:rPr>
                      <m:t> </m:t>
                    </m:r>
                    <m:r>
                      <a:rPr lang="zh-CN" altLang="en-US" sz="2200" b="1" i="1" dirty="0">
                        <a:latin typeface="Cambria Math" panose="02040503050406030204" pitchFamily="18" charset="0"/>
                        <a:cs typeface="Verdana" panose="020B0804030504040204"/>
                      </a:rPr>
                      <m:t>𝒙</m:t>
                    </m:r>
                    <m:r>
                      <a:rPr lang="en-US" altLang="zh-CN" sz="2200" b="1" i="1" dirty="0">
                        <a:latin typeface="Cambria Math" panose="02040503050406030204" pitchFamily="18" charset="0"/>
                        <a:cs typeface="Times New Roman" panose="02020503050405090304"/>
                      </a:rPr>
                      <m:t>,</m:t>
                    </m:r>
                    <m:r>
                      <a:rPr lang="zh-CN" altLang="en-US" sz="2200" b="1" i="1" spc="-170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zh-CN" altLang="en-US" sz="2200" b="1" i="1" dirty="0">
                        <a:latin typeface="Cambria Math" panose="02040503050406030204" pitchFamily="18" charset="0"/>
                        <a:cs typeface="Verdana" panose="020B0804030504040204"/>
                      </a:rPr>
                      <m:t>𝒘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Tahoma" panose="020B0604030504040204"/>
                      </a:rPr>
                      <m:t>)</m:t>
                    </m:r>
                    <m:r>
                      <a:rPr lang="zh-CN" altLang="en-US" sz="2200" i="1" spc="-50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</m:oMath>
                </a14:m>
                <a:r>
                  <a:rPr sz="2200" spc="60" dirty="0">
                    <a:latin typeface="Tahoma" panose="020B0604030504040204"/>
                    <a:cs typeface="Tahoma" panose="020B0604030504040204"/>
                  </a:rPr>
                  <a:t>=</a:t>
                </a:r>
                <a:endParaRPr sz="2200" dirty="0">
                  <a:latin typeface="Tahoma" panose="020B0604030504040204"/>
                  <a:cs typeface="Tahoma" panose="020B0604030504040204"/>
                </a:endParaRPr>
              </a:p>
            </p:txBody>
          </p:sp>
        </mc:Choice>
        <mc:Fallback xmlns="">
          <p:sp>
            <p:nvSpPr>
              <p:cNvPr id="8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79" y="3301042"/>
                <a:ext cx="2679020" cy="361950"/>
              </a:xfrm>
              <a:prstGeom prst="rect">
                <a:avLst/>
              </a:prstGeom>
              <a:blipFill>
                <a:blip r:embed="rId5"/>
                <a:stretch>
                  <a:fillRect l="-2830" t="-20690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bject 6"/>
          <p:cNvSpPr/>
          <p:nvPr/>
        </p:nvSpPr>
        <p:spPr>
          <a:xfrm>
            <a:off x="3411823" y="3523752"/>
            <a:ext cx="1593215" cy="0"/>
          </a:xfrm>
          <a:custGeom>
            <a:avLst/>
            <a:gdLst/>
            <a:ahLst/>
            <a:cxnLst/>
            <a:rect l="l" t="t" r="r" b="b"/>
            <a:pathLst>
              <a:path w="1593214">
                <a:moveTo>
                  <a:pt x="0" y="0"/>
                </a:moveTo>
                <a:lnTo>
                  <a:pt x="1593062" y="0"/>
                </a:lnTo>
              </a:path>
            </a:pathLst>
          </a:custGeom>
          <a:ln w="111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7"/>
              <p:cNvSpPr txBox="1"/>
              <p:nvPr/>
            </p:nvSpPr>
            <p:spPr>
              <a:xfrm>
                <a:off x="3373718" y="3111625"/>
                <a:ext cx="1827559" cy="680314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3970" algn="ctr">
                  <a:lnSpc>
                    <a:spcPts val="2550"/>
                  </a:lnSpc>
                  <a:spcBef>
                    <a:spcPts val="105"/>
                  </a:spcBef>
                </a:pPr>
                <a:r>
                  <a:rPr lang="nl-NL" sz="2200" spc="-50" dirty="0">
                    <a:latin typeface="Tahoma" panose="020B0604030504040204"/>
                    <a:cs typeface="Tahoma" panose="020B0604030504040204"/>
                  </a:rPr>
                  <a:t>1</a:t>
                </a:r>
                <a:endParaRPr lang="nl-NL" sz="2200" dirty="0">
                  <a:latin typeface="Tahoma" panose="020B0604030504040204"/>
                  <a:cs typeface="Tahoma" panose="020B0604030504040204"/>
                </a:endParaRPr>
              </a:p>
              <a:p>
                <a:pPr algn="ctr">
                  <a:lnSpc>
                    <a:spcPts val="2550"/>
                  </a:lnSpc>
                </a:pPr>
                <a:r>
                  <a:rPr lang="nl-NL" sz="3300" spc="359" baseline="-16000" dirty="0">
                    <a:latin typeface="Tahoma" panose="020B0604030504040204"/>
                    <a:cs typeface="Tahoma" panose="020B0604030504040204"/>
                  </a:rPr>
                  <a:t>1+</a:t>
                </a:r>
                <a:r>
                  <a:rPr lang="nl-NL" sz="3300" spc="-307" baseline="-16000" dirty="0">
                    <a:latin typeface="Tahoma" panose="020B0604030504040204"/>
                    <a:cs typeface="Tahoma" panose="020B0604030504040204"/>
                  </a:rPr>
                  <a:t> </a:t>
                </a:r>
                <a:r>
                  <a:rPr lang="nl-NL" sz="3300" i="1" spc="232" baseline="-16000" dirty="0">
                    <a:latin typeface="Times New Roman" panose="02020503050405090304"/>
                    <a:cs typeface="Times New Roman" panose="02020503050405090304"/>
                  </a:rPr>
                  <a:t>e</a:t>
                </a:r>
                <a:r>
                  <a:rPr lang="nl-NL" sz="1550" spc="155" dirty="0">
                    <a:latin typeface="Courier New" panose="02070409020205090404"/>
                    <a:cs typeface="Courier New" panose="02070409020205090404"/>
                  </a:rPr>
                  <a:t>−</a:t>
                </a:r>
                <a:r>
                  <a:rPr lang="nl-NL" sz="1550" b="1" spc="155" dirty="0" err="1">
                    <a:latin typeface="Verdana" panose="020B0804030504040204"/>
                    <a:cs typeface="Verdana" panose="020B0804030504040204"/>
                  </a:rPr>
                  <a:t>w</a:t>
                </a:r>
                <a:r>
                  <a:rPr lang="nl-NL" altLang="zh-CN" sz="1650" spc="232" baseline="23000" dirty="0" err="1">
                    <a:latin typeface="Verdana" panose="020B0804030504040204"/>
                    <a:cs typeface="Verdana" panose="020B0804030504040204"/>
                  </a:rPr>
                  <a:t>T</a:t>
                </a:r>
                <a14:m>
                  <m:oMath xmlns:m="http://schemas.openxmlformats.org/officeDocument/2006/math">
                    <m:r>
                      <a:rPr lang="en-US" altLang="zh-CN" sz="16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</m:oMath>
                </a14:m>
                <a:r>
                  <a:rPr lang="nl-NL" sz="1550" spc="155" dirty="0">
                    <a:latin typeface="Verdana" panose="020B0804030504040204"/>
                    <a:cs typeface="Verdana" panose="020B0804030504040204"/>
                  </a:rPr>
                  <a:t>(</a:t>
                </a:r>
                <a:r>
                  <a:rPr lang="nl-NL" sz="1550" b="1" spc="155" dirty="0">
                    <a:latin typeface="Verdana" panose="020B0804030504040204"/>
                    <a:cs typeface="Verdana" panose="020B0804030504040204"/>
                  </a:rPr>
                  <a:t>x</a:t>
                </a:r>
                <a:r>
                  <a:rPr lang="nl-NL" sz="1550" spc="155" dirty="0">
                    <a:latin typeface="Verdana" panose="020B0804030504040204"/>
                    <a:cs typeface="Verdana" panose="020B0804030504040204"/>
                  </a:rPr>
                  <a:t>)</a:t>
                </a:r>
                <a:endParaRPr sz="1550" dirty="0">
                  <a:latin typeface="Verdana" panose="020B0804030504040204"/>
                  <a:cs typeface="Verdana" panose="020B0804030504040204"/>
                </a:endParaRPr>
              </a:p>
            </p:txBody>
          </p:sp>
        </mc:Choice>
        <mc:Fallback xmlns="">
          <p:sp>
            <p:nvSpPr>
              <p:cNvPr id="10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718" y="3111625"/>
                <a:ext cx="1827559" cy="680314"/>
              </a:xfrm>
              <a:prstGeom prst="rect">
                <a:avLst/>
              </a:prstGeom>
              <a:blipFill>
                <a:blip r:embed="rId6"/>
                <a:stretch>
                  <a:fillRect l="-2759" t="-10909" r="-690" b="-3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19">
                <a:extLst>
                  <a:ext uri="{FF2B5EF4-FFF2-40B4-BE49-F238E27FC236}">
                    <a16:creationId xmlns:a16="http://schemas.microsoft.com/office/drawing/2014/main" id="{8BE194DA-0BB3-5A5B-6F67-CB279A654611}"/>
                  </a:ext>
                </a:extLst>
              </p:cNvPr>
              <p:cNvSpPr txBox="1"/>
              <p:nvPr/>
            </p:nvSpPr>
            <p:spPr>
              <a:xfrm>
                <a:off x="9135704" y="5641160"/>
                <a:ext cx="2881572" cy="448331"/>
              </a:xfrm>
              <a:prstGeom prst="rect">
                <a:avLst/>
              </a:prstGeom>
              <a:solidFill>
                <a:srgbClr val="118CC4"/>
              </a:solidFill>
              <a:ln w="21443">
                <a:solidFill>
                  <a:srgbClr val="09658F"/>
                </a:solidFill>
              </a:ln>
            </p:spPr>
            <p:txBody>
              <a:bodyPr vert="horz" wrap="square" lIns="0" tIns="17275" rIns="0" bIns="0" rtlCol="0">
                <a:spAutoFit/>
              </a:bodyPr>
              <a:lstStyle/>
              <a:p>
                <a:pPr marL="69850">
                  <a:spcBef>
                    <a:spcPts val="115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800" dirty="0">
                          <a:solidFill>
                            <a:schemeClr val="bg1"/>
                          </a:solidFill>
                          <a:cs typeface="Arial" panose="020B0604020202090204"/>
                        </a:rPr>
                        <m:t>y</m:t>
                      </m:r>
                      <m:r>
                        <m:rPr>
                          <m:nor/>
                        </m:rPr>
                        <a:rPr lang="en-US" altLang="zh-CN" sz="2800" dirty="0">
                          <a:solidFill>
                            <a:schemeClr val="bg1"/>
                          </a:solidFill>
                          <a:cs typeface="Arial" panose="020B0604020202090204"/>
                        </a:rPr>
                        <m:t>=+1</m:t>
                      </m:r>
                      <m:r>
                        <m:rPr>
                          <m:nor/>
                        </m:rPr>
                        <a:rPr lang="zh-CN" altLang="en-US" sz="2800" dirty="0">
                          <a:solidFill>
                            <a:schemeClr val="bg1"/>
                          </a:solidFill>
                          <a:cs typeface="Arial" panose="020B0604020202090204"/>
                        </a:rPr>
                        <m:t>的概率很大</m:t>
                      </m:r>
                    </m:oMath>
                  </m:oMathPara>
                </a14:m>
                <a:endParaRPr lang="ar-AE" sz="2800" dirty="0">
                  <a:solidFill>
                    <a:schemeClr val="bg1"/>
                  </a:solidFill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3" name="object 19">
                <a:extLst>
                  <a:ext uri="{FF2B5EF4-FFF2-40B4-BE49-F238E27FC236}">
                    <a16:creationId xmlns:a16="http://schemas.microsoft.com/office/drawing/2014/main" id="{8BE194DA-0BB3-5A5B-6F67-CB279A6546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5704" y="5641160"/>
                <a:ext cx="2881572" cy="448331"/>
              </a:xfrm>
              <a:prstGeom prst="rect">
                <a:avLst/>
              </a:prstGeom>
              <a:blipFill>
                <a:blip r:embed="rId7"/>
                <a:stretch>
                  <a:fillRect l="-1304" t="-18421" r="-3913" b="-39474"/>
                </a:stretch>
              </a:blipFill>
              <a:ln w="21443">
                <a:solidFill>
                  <a:srgbClr val="09658F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ect 39">
            <a:extLst>
              <a:ext uri="{FF2B5EF4-FFF2-40B4-BE49-F238E27FC236}">
                <a16:creationId xmlns:a16="http://schemas.microsoft.com/office/drawing/2014/main" id="{D8566005-8A53-751E-D145-AFEFFF6BBB4B}"/>
              </a:ext>
            </a:extLst>
          </p:cNvPr>
          <p:cNvSpPr txBox="1"/>
          <p:nvPr/>
        </p:nvSpPr>
        <p:spPr>
          <a:xfrm>
            <a:off x="5757153" y="1697652"/>
            <a:ext cx="2736216" cy="445423"/>
          </a:xfrm>
          <a:prstGeom prst="rect">
            <a:avLst/>
          </a:prstGeom>
          <a:solidFill>
            <a:srgbClr val="FC5507"/>
          </a:solidFill>
          <a:ln w="21443">
            <a:solidFill>
              <a:srgbClr val="B93C03"/>
            </a:solidFill>
          </a:ln>
        </p:spPr>
        <p:txBody>
          <a:bodyPr vert="horz" wrap="square" lIns="0" tIns="14395" rIns="0" bIns="0" rtlCol="0">
            <a:spAutoFit/>
          </a:bodyPr>
          <a:lstStyle/>
          <a:p>
            <a:pPr marL="69850">
              <a:spcBef>
                <a:spcPts val="115"/>
              </a:spcBef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90204"/>
                <a:cs typeface="Arial" panose="020B0604020202090204"/>
              </a:rPr>
              <a:t>y=-1</a:t>
            </a:r>
            <a:r>
              <a:rPr lang="zh-CN" altLang="en-US" sz="2800" dirty="0">
                <a:solidFill>
                  <a:schemeClr val="bg1"/>
                </a:solidFill>
                <a:latin typeface="Arial" panose="020B0604020202090204"/>
                <a:cs typeface="Arial" panose="020B0604020202090204"/>
              </a:rPr>
              <a:t>的概率很大</a:t>
            </a:r>
            <a:endParaRPr lang="ar-AE" sz="2800" dirty="0">
              <a:solidFill>
                <a:schemeClr val="bg1"/>
              </a:solidFill>
              <a:latin typeface="Arial" panose="020B0604020202090204"/>
              <a:cs typeface="Arial" panose="020B0604020202090204"/>
            </a:endParaRP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3A288612-F3FE-3FAB-542F-0D34E5726A8D}"/>
              </a:ext>
            </a:extLst>
          </p:cNvPr>
          <p:cNvSpPr txBox="1"/>
          <p:nvPr/>
        </p:nvSpPr>
        <p:spPr>
          <a:xfrm>
            <a:off x="3815860" y="5650239"/>
            <a:ext cx="3658303" cy="448331"/>
          </a:xfrm>
          <a:prstGeom prst="rect">
            <a:avLst/>
          </a:prstGeom>
          <a:solidFill>
            <a:srgbClr val="002060"/>
          </a:solidFill>
          <a:ln w="21443">
            <a:solidFill>
              <a:srgbClr val="09658F"/>
            </a:solidFill>
          </a:ln>
        </p:spPr>
        <p:txBody>
          <a:bodyPr vert="horz" wrap="square" lIns="0" tIns="17275" rIns="0" bIns="0" rtlCol="0">
            <a:spAutoFit/>
          </a:bodyPr>
          <a:lstStyle/>
          <a:p>
            <a:pPr marL="69850">
              <a:spcBef>
                <a:spcPts val="115"/>
              </a:spcBef>
            </a:pPr>
            <a:r>
              <a:rPr lang="ar-AE" sz="2800" dirty="0">
                <a:solidFill>
                  <a:schemeClr val="bg1"/>
                </a:solidFill>
                <a:cs typeface="Arial" panose="020B0604020202090204"/>
              </a:rPr>
              <a:t>不确定性区域较宽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引入二次特征时的概率分布</a:t>
            </a:r>
          </a:p>
        </p:txBody>
      </p:sp>
      <p:sp>
        <p:nvSpPr>
          <p:cNvPr id="11" name="object 4"/>
          <p:cNvSpPr/>
          <p:nvPr/>
        </p:nvSpPr>
        <p:spPr>
          <a:xfrm>
            <a:off x="3674549" y="4160801"/>
            <a:ext cx="1593215" cy="0"/>
          </a:xfrm>
          <a:custGeom>
            <a:avLst/>
            <a:gdLst/>
            <a:ahLst/>
            <a:cxnLst/>
            <a:rect l="l" t="t" r="r" b="b"/>
            <a:pathLst>
              <a:path w="1593214">
                <a:moveTo>
                  <a:pt x="0" y="0"/>
                </a:moveTo>
                <a:lnTo>
                  <a:pt x="1593062" y="0"/>
                </a:lnTo>
              </a:path>
            </a:pathLst>
          </a:custGeom>
          <a:ln w="111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2154389"/>
            <a:ext cx="5227966" cy="3900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object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5683163"/>
                  </p:ext>
                </p:extLst>
              </p:nvPr>
            </p:nvGraphicFramePr>
            <p:xfrm>
              <a:off x="963301" y="1369072"/>
              <a:ext cx="4603782" cy="206838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189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923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923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586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200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200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sz="20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0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1.68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sz="20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1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1.39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sz="20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0.58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sz="20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3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332740" algn="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20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20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0.17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861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14:m>
                            <m:oMath xmlns:m="http://schemas.openxmlformats.org/officeDocument/2006/math">
                              <m:r>
                                <a:rPr lang="en-US" altLang="zh-CN" sz="2000" b="1" i="1" spc="6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90204"/>
                                </a:rPr>
                                <m:t>𝝓</m:t>
                              </m:r>
                            </m:oMath>
                          </a14:m>
                          <a:r>
                            <a:rPr sz="2000" spc="-15" baseline="-11000" dirty="0">
                              <a:latin typeface="Tahoma" panose="020B0604030504040204"/>
                              <a:cs typeface="Tahoma" panose="020B0604030504040204"/>
                            </a:rPr>
                            <a:t>4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)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R="323850" algn="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20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20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0.96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object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5683163"/>
                  </p:ext>
                </p:extLst>
              </p:nvPr>
            </p:nvGraphicFramePr>
            <p:xfrm>
              <a:off x="963301" y="1369072"/>
              <a:ext cx="4603782" cy="2068389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189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923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923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5866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特征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153670" algn="ctr">
                            <a:lnSpc>
                              <a:spcPct val="100000"/>
                            </a:lnSpc>
                            <a:spcBef>
                              <a:spcPts val="109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值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3906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266065" marR="98425" indent="-164465" algn="ctr">
                            <a:lnSpc>
                              <a:spcPct val="100000"/>
                            </a:lnSpc>
                            <a:spcBef>
                              <a:spcPts val="35"/>
                            </a:spcBef>
                          </a:pPr>
                          <a:r>
                            <a:rPr lang="zh-CN" altLang="en-US" sz="2000" b="1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cs typeface="Arial" panose="020B0604020202090204"/>
                            </a:rPr>
                            <a:t>学到</a:t>
                          </a:r>
                          <a:r>
                            <a:rPr lang="zh-CN" altLang="en-US" sz="2000" b="1" kern="1200" spc="-10" dirty="0">
                              <a:solidFill>
                                <a:srgbClr val="FFFFFF"/>
                              </a:solidFill>
                              <a:latin typeface="Arial" panose="020B0604020202090204"/>
                              <a:ea typeface="+mn-ea"/>
                              <a:cs typeface="Arial" panose="020B0604020202090204"/>
                            </a:rPr>
                            <a:t>的系数</a:t>
                          </a:r>
                          <a:endParaRPr sz="2000" b="1" kern="1200" spc="-10" dirty="0">
                            <a:solidFill>
                              <a:srgbClr val="FFFFFF"/>
                            </a:solidFill>
                            <a:latin typeface="Arial" panose="020B0604020202090204"/>
                            <a:ea typeface="+mn-ea"/>
                            <a:cs typeface="Arial" panose="020B0604020202090204"/>
                          </a:endParaRPr>
                        </a:p>
                      </a:txBody>
                      <a:tcPr marL="0" marR="0" marT="4445" marB="0" anchor="ctr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381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B0007E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781" t="-138462" r="-185938" b="-44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104140"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50" dirty="0">
                              <a:latin typeface="Arial" panose="020B0604020202090204"/>
                              <a:cs typeface="Arial" panose="020B0604020202090204"/>
                            </a:rPr>
                            <a:t>1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1.68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781" t="-248000" r="-185938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[1]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1.39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781" t="-334615" r="-185938" b="-24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b="1" spc="-2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[2]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0.58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781" t="-452000" r="-185938" b="-15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332740" algn="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[1])</a:t>
                          </a:r>
                          <a:r>
                            <a:rPr sz="20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20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0.17</a:t>
                          </a:r>
                          <a:endParaRPr sz="200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F2E7E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19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blipFill>
                          <a:blip r:embed="rId4"/>
                          <a:stretch>
                            <a:fillRect l="-781" t="-530769" r="-185938" b="-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R="323850" algn="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(</a:t>
                          </a:r>
                          <a:r>
                            <a:rPr sz="2000" b="1" spc="-10" dirty="0">
                              <a:latin typeface="Lucida Sans Unicode"/>
                              <a:cs typeface="Lucida Sans Unicode"/>
                            </a:rPr>
                            <a:t>x</a:t>
                          </a:r>
                          <a:r>
                            <a:rPr sz="2000" spc="-10" dirty="0">
                              <a:latin typeface="Arial" panose="020B0604020202090204"/>
                              <a:cs typeface="Arial" panose="020B0604020202090204"/>
                            </a:rPr>
                            <a:t>[2])</a:t>
                          </a:r>
                          <a:r>
                            <a:rPr sz="2000" spc="-15" baseline="28000" dirty="0">
                              <a:latin typeface="Tahoma" panose="020B0604030504040204"/>
                              <a:cs typeface="Tahoma" panose="020B0604030504040204"/>
                            </a:rPr>
                            <a:t>2</a:t>
                          </a:r>
                          <a:endParaRPr sz="2000" baseline="28000" dirty="0">
                            <a:latin typeface="Tahoma" panose="020B0604030504040204"/>
                            <a:cs typeface="Tahoma" panose="020B060403050404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0000"/>
                            </a:lnSpc>
                            <a:spcBef>
                              <a:spcPts val="135"/>
                            </a:spcBef>
                          </a:pPr>
                          <a:r>
                            <a:rPr sz="2000" spc="245" dirty="0">
                              <a:latin typeface="Arial" panose="020B0604020202090204"/>
                              <a:cs typeface="Arial" panose="020B0604020202090204"/>
                            </a:rPr>
                            <a:t>-</a:t>
                          </a:r>
                          <a:r>
                            <a:rPr sz="2000" spc="-20" dirty="0">
                              <a:latin typeface="Arial" panose="020B0604020202090204"/>
                              <a:cs typeface="Arial" panose="020B0604020202090204"/>
                            </a:rPr>
                            <a:t>0.96</a:t>
                          </a:r>
                          <a:endParaRPr sz="2000" dirty="0">
                            <a:latin typeface="Arial" panose="020B0604020202090204"/>
                            <a:cs typeface="Arial" panose="020B0604020202090204"/>
                          </a:endParaRPr>
                        </a:p>
                      </a:txBody>
                      <a:tcPr marL="0" marR="0" marT="17145" marB="0">
                        <a:lnL w="12700">
                          <a:solidFill>
                            <a:srgbClr val="FFFFFF"/>
                          </a:solidFill>
                          <a:prstDash val="solid"/>
                        </a:lnL>
                        <a:lnR w="12700">
                          <a:solidFill>
                            <a:srgbClr val="FFFFFF"/>
                          </a:solidFill>
                          <a:prstDash val="solid"/>
                        </a:lnR>
                        <a:lnT w="12700">
                          <a:solidFill>
                            <a:srgbClr val="FFFFFF"/>
                          </a:solidFill>
                          <a:prstDash val="solid"/>
                        </a:lnT>
                        <a:lnB w="12700">
                          <a:solidFill>
                            <a:srgbClr val="FFFFFF"/>
                          </a:solidFill>
                          <a:prstDash val="solid"/>
                        </a:lnB>
                        <a:solidFill>
                          <a:srgbClr val="E4CBD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5"/>
              <p:cNvSpPr txBox="1"/>
              <p:nvPr/>
            </p:nvSpPr>
            <p:spPr>
              <a:xfrm>
                <a:off x="968188" y="4060519"/>
                <a:ext cx="2679020" cy="361950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5"/>
                  </a:spcBef>
                </a:pPr>
                <a14:m>
                  <m:oMath xmlns:m="http://schemas.openxmlformats.org/officeDocument/2006/math">
                    <m:r>
                      <a:rPr lang="zh-CN" altLang="en-US" sz="2200" i="1" spc="50" dirty="0" smtClean="0">
                        <a:latin typeface="Cambria Math" panose="02040503050406030204" pitchFamily="18" charset="0"/>
                        <a:cs typeface="Times New Roman" panose="02020503050405090304"/>
                      </a:rPr>
                      <m:t>𝑃</m:t>
                    </m:r>
                    <m:r>
                      <a:rPr lang="zh-CN" altLang="en-US" sz="2200" i="1" spc="-235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en-US" altLang="zh-CN" sz="2200" i="1" spc="55" dirty="0">
                        <a:latin typeface="Cambria Math" panose="02040503050406030204" pitchFamily="18" charset="0"/>
                        <a:cs typeface="Tahoma" panose="020B0604030504040204"/>
                      </a:rPr>
                      <m:t>(</m:t>
                    </m:r>
                    <m:r>
                      <a:rPr lang="zh-CN" altLang="en-US" sz="2200" i="1" spc="55" dirty="0">
                        <a:latin typeface="Cambria Math" panose="02040503050406030204" pitchFamily="18" charset="0"/>
                        <a:cs typeface="Times New Roman" panose="02020503050405090304"/>
                      </a:rPr>
                      <m:t>𝑦</m:t>
                    </m:r>
                    <m:r>
                      <a:rPr lang="zh-CN" altLang="en-US" sz="2200" i="1" spc="165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en-US" altLang="zh-CN" sz="2200" i="1" spc="110" dirty="0">
                        <a:latin typeface="Cambria Math" panose="02040503050406030204" pitchFamily="18" charset="0"/>
                        <a:cs typeface="Tahoma" panose="020B0604030504040204"/>
                      </a:rPr>
                      <m:t>=</m:t>
                    </m:r>
                    <m:r>
                      <a:rPr lang="zh-CN" altLang="en-US" sz="2200" i="1" spc="-50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Tahoma" panose="020B0604030504040204"/>
                      </a:rPr>
                      <m:t>+1</m:t>
                    </m:r>
                    <m:r>
                      <a:rPr lang="zh-CN" altLang="en-US" sz="2200" i="1" spc="-55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Cronos Pro"/>
                      </a:rPr>
                      <m:t>|</m:t>
                    </m:r>
                    <m:r>
                      <a:rPr lang="zh-CN" altLang="en-US" sz="2200" i="1" spc="170" dirty="0">
                        <a:latin typeface="Cambria Math" panose="02040503050406030204" pitchFamily="18" charset="0"/>
                        <a:cs typeface="Cronos Pro"/>
                      </a:rPr>
                      <m:t> </m:t>
                    </m:r>
                    <m:r>
                      <a:rPr lang="zh-CN" altLang="en-US" sz="2200" b="1" i="1" dirty="0">
                        <a:latin typeface="Cambria Math" panose="02040503050406030204" pitchFamily="18" charset="0"/>
                        <a:cs typeface="Verdana" panose="020B0804030504040204"/>
                      </a:rPr>
                      <m:t>𝒙</m:t>
                    </m:r>
                    <m:r>
                      <a:rPr lang="en-US" altLang="zh-CN" sz="2200" b="1" i="1" dirty="0">
                        <a:latin typeface="Cambria Math" panose="02040503050406030204" pitchFamily="18" charset="0"/>
                        <a:cs typeface="Times New Roman" panose="02020503050405090304"/>
                      </a:rPr>
                      <m:t>,</m:t>
                    </m:r>
                    <m:r>
                      <a:rPr lang="zh-CN" altLang="en-US" sz="2200" b="1" i="1" spc="-170" dirty="0">
                        <a:latin typeface="Cambria Math" panose="02040503050406030204" pitchFamily="18" charset="0"/>
                        <a:cs typeface="Times New Roman" panose="02020503050405090304"/>
                      </a:rPr>
                      <m:t> </m:t>
                    </m:r>
                    <m:r>
                      <a:rPr lang="zh-CN" altLang="en-US" sz="2200" b="1" i="1" dirty="0">
                        <a:latin typeface="Cambria Math" panose="02040503050406030204" pitchFamily="18" charset="0"/>
                        <a:cs typeface="Verdana" panose="020B0804030504040204"/>
                      </a:rPr>
                      <m:t>𝒘</m:t>
                    </m:r>
                    <m:r>
                      <a:rPr lang="en-US" altLang="zh-CN" sz="2200" i="1" dirty="0">
                        <a:latin typeface="Cambria Math" panose="02040503050406030204" pitchFamily="18" charset="0"/>
                        <a:cs typeface="Tahoma" panose="020B0604030504040204"/>
                      </a:rPr>
                      <m:t>)</m:t>
                    </m:r>
                    <m:r>
                      <a:rPr lang="zh-CN" altLang="en-US" sz="2200" i="1" spc="-50" dirty="0">
                        <a:latin typeface="Cambria Math" panose="02040503050406030204" pitchFamily="18" charset="0"/>
                        <a:cs typeface="Tahoma" panose="020B0604030504040204"/>
                      </a:rPr>
                      <m:t> </m:t>
                    </m:r>
                  </m:oMath>
                </a14:m>
                <a:r>
                  <a:rPr sz="2200" spc="60" dirty="0">
                    <a:latin typeface="Tahoma" panose="020B0604030504040204"/>
                    <a:cs typeface="Tahoma" panose="020B0604030504040204"/>
                  </a:rPr>
                  <a:t>=</a:t>
                </a:r>
                <a:endParaRPr sz="2200" dirty="0">
                  <a:latin typeface="Tahoma" panose="020B0604030504040204"/>
                  <a:cs typeface="Tahoma" panose="020B0604030504040204"/>
                </a:endParaRPr>
              </a:p>
            </p:txBody>
          </p:sp>
        </mc:Choice>
        <mc:Fallback xmlns="">
          <p:sp>
            <p:nvSpPr>
              <p:cNvPr id="20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88" y="4060519"/>
                <a:ext cx="2679020" cy="361950"/>
              </a:xfrm>
              <a:prstGeom prst="rect">
                <a:avLst/>
              </a:prstGeom>
              <a:blipFill>
                <a:blip r:embed="rId5"/>
                <a:stretch>
                  <a:fillRect l="-3302" t="-20690" b="-44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7C910801-CCE2-B63C-D0AA-93760042A3FE}"/>
                  </a:ext>
                </a:extLst>
              </p:cNvPr>
              <p:cNvSpPr txBox="1"/>
              <p:nvPr/>
            </p:nvSpPr>
            <p:spPr>
              <a:xfrm>
                <a:off x="3557376" y="3820644"/>
                <a:ext cx="1827559" cy="680314"/>
              </a:xfrm>
              <a:prstGeom prst="rect">
                <a:avLst/>
              </a:prstGeom>
            </p:spPr>
            <p:txBody>
              <a:bodyPr vert="horz" wrap="square" lIns="0" tIns="13335" rIns="0" bIns="0" rtlCol="0">
                <a:spAutoFit/>
              </a:bodyPr>
              <a:lstStyle/>
              <a:p>
                <a:pPr marL="13970" algn="ctr">
                  <a:lnSpc>
                    <a:spcPts val="2550"/>
                  </a:lnSpc>
                  <a:spcBef>
                    <a:spcPts val="105"/>
                  </a:spcBef>
                </a:pPr>
                <a:r>
                  <a:rPr lang="en-US" sz="2200" spc="-50" dirty="0">
                    <a:latin typeface="Tahoma" panose="020B0604030504040204"/>
                    <a:cs typeface="Tahoma" panose="020B0604030504040204"/>
                  </a:rPr>
                  <a:t>1</a:t>
                </a:r>
                <a:endParaRPr lang="en-US" sz="2200" dirty="0">
                  <a:latin typeface="Tahoma" panose="020B0604030504040204"/>
                  <a:cs typeface="Tahoma" panose="020B0604030504040204"/>
                </a:endParaRPr>
              </a:p>
              <a:p>
                <a:pPr algn="ctr">
                  <a:lnSpc>
                    <a:spcPts val="2550"/>
                  </a:lnSpc>
                </a:pPr>
                <a:r>
                  <a:rPr lang="en-US" sz="3300" spc="359" baseline="-16000" dirty="0">
                    <a:latin typeface="Tahoma" panose="020B0604030504040204"/>
                    <a:cs typeface="Tahoma" panose="020B0604030504040204"/>
                  </a:rPr>
                  <a:t>1+</a:t>
                </a:r>
                <a:r>
                  <a:rPr lang="en-US" sz="3300" spc="-307" baseline="-16000" dirty="0">
                    <a:latin typeface="Tahoma" panose="020B0604030504040204"/>
                    <a:cs typeface="Tahoma" panose="020B0604030504040204"/>
                  </a:rPr>
                  <a:t> </a:t>
                </a:r>
                <a:r>
                  <a:rPr lang="en-US" sz="3300" i="1" spc="232" baseline="-16000" dirty="0">
                    <a:latin typeface="Times New Roman" panose="02020503050405090304"/>
                    <a:cs typeface="Times New Roman" panose="02020503050405090304"/>
                  </a:rPr>
                  <a:t>e</a:t>
                </a:r>
                <a:r>
                  <a:rPr lang="en-US" sz="1550" spc="155" dirty="0">
                    <a:latin typeface="Courier New" panose="02070409020205090404"/>
                    <a:cs typeface="Courier New" panose="02070409020205090404"/>
                  </a:rPr>
                  <a:t>−</a:t>
                </a:r>
                <a:r>
                  <a:rPr lang="en-US" sz="1550" b="1" spc="155" dirty="0" err="1">
                    <a:latin typeface="Verdana" panose="020B0804030504040204"/>
                    <a:cs typeface="Verdana" panose="020B0804030504040204"/>
                  </a:rPr>
                  <a:t>w</a:t>
                </a:r>
                <a:r>
                  <a:rPr lang="en-US" altLang="zh-CN" sz="1650" spc="232" baseline="23000" dirty="0" err="1">
                    <a:latin typeface="Verdana" panose="020B0804030504040204"/>
                    <a:cs typeface="Verdana" panose="020B0804030504040204"/>
                  </a:rPr>
                  <a:t>T</a:t>
                </a:r>
                <a14:m>
                  <m:oMath xmlns:m="http://schemas.openxmlformats.org/officeDocument/2006/math">
                    <m:r>
                      <a:rPr lang="en-US" altLang="zh-CN" sz="1600" b="1" i="1" spc="6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90204"/>
                      </a:rPr>
                      <m:t>𝝓</m:t>
                    </m:r>
                  </m:oMath>
                </a14:m>
                <a:r>
                  <a:rPr lang="en-US" sz="1550" spc="155" dirty="0">
                    <a:latin typeface="Verdana" panose="020B0804030504040204"/>
                    <a:cs typeface="Verdana" panose="020B0804030504040204"/>
                  </a:rPr>
                  <a:t>(</a:t>
                </a:r>
                <a:r>
                  <a:rPr lang="en-US" sz="1550" b="1" spc="155" dirty="0">
                    <a:latin typeface="Verdana" panose="020B0804030504040204"/>
                    <a:cs typeface="Verdana" panose="020B0804030504040204"/>
                  </a:rPr>
                  <a:t>x</a:t>
                </a:r>
                <a:r>
                  <a:rPr lang="en-US" sz="1550" spc="155" dirty="0">
                    <a:latin typeface="Verdana" panose="020B0804030504040204"/>
                    <a:cs typeface="Verdana" panose="020B0804030504040204"/>
                  </a:rPr>
                  <a:t>)</a:t>
                </a:r>
                <a:endParaRPr sz="1550" dirty="0">
                  <a:latin typeface="Verdana" panose="020B0804030504040204"/>
                  <a:cs typeface="Verdana" panose="020B0804030504040204"/>
                </a:endParaRPr>
              </a:p>
            </p:txBody>
          </p:sp>
        </mc:Choice>
        <mc:Fallback xmlns="">
          <p:sp>
            <p:nvSpPr>
              <p:cNvPr id="3" name="object 7">
                <a:extLst>
                  <a:ext uri="{FF2B5EF4-FFF2-40B4-BE49-F238E27FC236}">
                    <a16:creationId xmlns:a16="http://schemas.microsoft.com/office/drawing/2014/main" id="{7C910801-CCE2-B63C-D0AA-93760042A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7376" y="3820644"/>
                <a:ext cx="1827559" cy="680314"/>
              </a:xfrm>
              <a:prstGeom prst="rect">
                <a:avLst/>
              </a:prstGeom>
              <a:blipFill>
                <a:blip r:embed="rId6"/>
                <a:stretch>
                  <a:fillRect l="-3472" t="-10909" r="-1389" b="-3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bject 19">
            <a:extLst>
              <a:ext uri="{FF2B5EF4-FFF2-40B4-BE49-F238E27FC236}">
                <a16:creationId xmlns:a16="http://schemas.microsoft.com/office/drawing/2014/main" id="{5408D76B-873D-A21C-E8EE-94C4894AC105}"/>
              </a:ext>
            </a:extLst>
          </p:cNvPr>
          <p:cNvSpPr txBox="1"/>
          <p:nvPr/>
        </p:nvSpPr>
        <p:spPr>
          <a:xfrm>
            <a:off x="8524220" y="5973491"/>
            <a:ext cx="3328664" cy="448331"/>
          </a:xfrm>
          <a:prstGeom prst="rect">
            <a:avLst/>
          </a:prstGeom>
          <a:solidFill>
            <a:srgbClr val="002060"/>
          </a:solidFill>
          <a:ln w="21443">
            <a:solidFill>
              <a:srgbClr val="09658F"/>
            </a:solidFill>
          </a:ln>
        </p:spPr>
        <p:txBody>
          <a:bodyPr vert="horz" wrap="square" lIns="0" tIns="17275" rIns="0" bIns="0" rtlCol="0">
            <a:spAutoFit/>
          </a:bodyPr>
          <a:lstStyle/>
          <a:p>
            <a:pPr marL="69850" algn="ctr">
              <a:spcBef>
                <a:spcPts val="115"/>
              </a:spcBef>
            </a:pPr>
            <a:r>
              <a:rPr lang="ar-AE" sz="2800" dirty="0">
                <a:solidFill>
                  <a:schemeClr val="bg1"/>
                </a:solidFill>
                <a:cs typeface="Arial" panose="020B0604020202090204"/>
              </a:rPr>
              <a:t>不确定性区域较窄</a:t>
            </a: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CB241ABB-546F-29BA-8CDB-15DF772C11B8}"/>
              </a:ext>
            </a:extLst>
          </p:cNvPr>
          <p:cNvSpPr txBox="1"/>
          <p:nvPr/>
        </p:nvSpPr>
        <p:spPr>
          <a:xfrm>
            <a:off x="4644001" y="5987689"/>
            <a:ext cx="3328664" cy="448331"/>
          </a:xfrm>
          <a:prstGeom prst="rect">
            <a:avLst/>
          </a:prstGeom>
          <a:solidFill>
            <a:srgbClr val="002060"/>
          </a:solidFill>
          <a:ln w="21443">
            <a:solidFill>
              <a:srgbClr val="09658F"/>
            </a:solidFill>
          </a:ln>
        </p:spPr>
        <p:txBody>
          <a:bodyPr vert="horz" wrap="square" lIns="0" tIns="17275" rIns="0" bIns="0" rtlCol="0">
            <a:spAutoFit/>
          </a:bodyPr>
          <a:lstStyle/>
          <a:p>
            <a:pPr marL="69850" algn="ctr">
              <a:spcBef>
                <a:spcPts val="115"/>
              </a:spcBef>
            </a:pPr>
            <a:r>
              <a:rPr lang="ar-AE" sz="2800" dirty="0">
                <a:solidFill>
                  <a:schemeClr val="bg1"/>
                </a:solidFill>
                <a:cs typeface="Arial" panose="020B0604020202090204"/>
              </a:rPr>
              <a:t>较好地拟合数据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365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过拟合 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Wingdings" pitchFamily="2" charset="2"/>
              </a:rPr>
              <a:t>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Wingdings" pitchFamily="2" charset="2"/>
              </a:rPr>
              <a:t> 过分自信的预测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40447" y="2251484"/>
            <a:ext cx="10111105" cy="3120390"/>
            <a:chOff x="199609" y="3240507"/>
            <a:chExt cx="10111105" cy="31203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09" y="3240507"/>
              <a:ext cx="4181570" cy="31200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8896" y="3240507"/>
              <a:ext cx="4181570" cy="312009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86158" y="1808196"/>
            <a:ext cx="3290147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  <a:tabLst>
                <a:tab pos="5984240" algn="l"/>
              </a:tabLst>
            </a:pPr>
            <a:r>
              <a:rPr lang="zh-CN" altLang="en-US" sz="2000" dirty="0">
                <a:latin typeface="Arial" panose="020B0604020202090204"/>
                <a:cs typeface="Arial" panose="020B0604020202090204"/>
              </a:rPr>
              <a:t>引入</a:t>
            </a:r>
            <a:r>
              <a:rPr lang="en-US" altLang="zh-CN" sz="2000" dirty="0">
                <a:latin typeface="Arial" panose="020B0604020202090204"/>
                <a:cs typeface="Arial" panose="020B0604020202090204"/>
              </a:rPr>
              <a:t>6</a:t>
            </a:r>
            <a:r>
              <a:rPr lang="zh-CN" altLang="en-US" sz="2000" dirty="0">
                <a:latin typeface="Arial" panose="020B0604020202090204"/>
                <a:cs typeface="Arial" panose="020B0604020202090204"/>
              </a:rPr>
              <a:t>阶特征时的概率分布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777121" y="2412777"/>
            <a:ext cx="6377305" cy="1678939"/>
            <a:chOff x="1936283" y="3401800"/>
            <a:chExt cx="6377305" cy="1678939"/>
          </a:xfrm>
        </p:grpSpPr>
        <p:sp>
          <p:nvSpPr>
            <p:cNvPr id="8" name="object 8"/>
            <p:cNvSpPr/>
            <p:nvPr/>
          </p:nvSpPr>
          <p:spPr>
            <a:xfrm>
              <a:off x="8067703" y="4693892"/>
              <a:ext cx="221615" cy="363220"/>
            </a:xfrm>
            <a:custGeom>
              <a:avLst/>
              <a:gdLst/>
              <a:ahLst/>
              <a:cxnLst/>
              <a:rect l="l" t="t" r="r" b="b"/>
              <a:pathLst>
                <a:path w="221615" h="363220">
                  <a:moveTo>
                    <a:pt x="0" y="181312"/>
                  </a:moveTo>
                  <a:lnTo>
                    <a:pt x="5643" y="123998"/>
                  </a:lnTo>
                  <a:lnTo>
                    <a:pt x="21358" y="74225"/>
                  </a:lnTo>
                  <a:lnTo>
                    <a:pt x="45322" y="34978"/>
                  </a:lnTo>
                  <a:lnTo>
                    <a:pt x="75711" y="9241"/>
                  </a:lnTo>
                  <a:lnTo>
                    <a:pt x="110702" y="0"/>
                  </a:lnTo>
                  <a:lnTo>
                    <a:pt x="145693" y="9241"/>
                  </a:lnTo>
                  <a:lnTo>
                    <a:pt x="176082" y="34978"/>
                  </a:lnTo>
                  <a:lnTo>
                    <a:pt x="200045" y="74225"/>
                  </a:lnTo>
                  <a:lnTo>
                    <a:pt x="215760" y="123998"/>
                  </a:lnTo>
                  <a:lnTo>
                    <a:pt x="221404" y="181312"/>
                  </a:lnTo>
                  <a:lnTo>
                    <a:pt x="215760" y="238627"/>
                  </a:lnTo>
                  <a:lnTo>
                    <a:pt x="200045" y="288400"/>
                  </a:lnTo>
                  <a:lnTo>
                    <a:pt x="176082" y="327647"/>
                  </a:lnTo>
                  <a:lnTo>
                    <a:pt x="145693" y="353383"/>
                  </a:lnTo>
                  <a:lnTo>
                    <a:pt x="110702" y="362625"/>
                  </a:lnTo>
                  <a:lnTo>
                    <a:pt x="75711" y="353383"/>
                  </a:lnTo>
                  <a:lnTo>
                    <a:pt x="45322" y="327647"/>
                  </a:lnTo>
                  <a:lnTo>
                    <a:pt x="21358" y="288400"/>
                  </a:lnTo>
                  <a:lnTo>
                    <a:pt x="5643" y="238627"/>
                  </a:lnTo>
                  <a:lnTo>
                    <a:pt x="0" y="181312"/>
                  </a:lnTo>
                  <a:close/>
                </a:path>
              </a:pathLst>
            </a:custGeom>
            <a:ln w="48248">
              <a:solidFill>
                <a:srgbClr val="C8E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82044" y="3406947"/>
              <a:ext cx="1466766" cy="166748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817607" y="3422180"/>
              <a:ext cx="1250315" cy="1453515"/>
            </a:xfrm>
            <a:custGeom>
              <a:avLst/>
              <a:gdLst/>
              <a:ahLst/>
              <a:cxnLst/>
              <a:rect l="l" t="t" r="r" b="b"/>
              <a:pathLst>
                <a:path w="1250315" h="1453514">
                  <a:moveTo>
                    <a:pt x="1122723" y="1376248"/>
                  </a:moveTo>
                  <a:lnTo>
                    <a:pt x="1116768" y="1377833"/>
                  </a:lnTo>
                  <a:lnTo>
                    <a:pt x="1111846" y="1381542"/>
                  </a:lnTo>
                  <a:lnTo>
                    <a:pt x="1108617" y="1387046"/>
                  </a:lnTo>
                  <a:lnTo>
                    <a:pt x="1107752" y="1393372"/>
                  </a:lnTo>
                  <a:lnTo>
                    <a:pt x="1109338" y="1399327"/>
                  </a:lnTo>
                  <a:lnTo>
                    <a:pt x="1113047" y="1404249"/>
                  </a:lnTo>
                  <a:lnTo>
                    <a:pt x="1118550" y="1407477"/>
                  </a:lnTo>
                  <a:lnTo>
                    <a:pt x="1250148" y="1453076"/>
                  </a:lnTo>
                  <a:lnTo>
                    <a:pt x="1247634" y="1439335"/>
                  </a:lnTo>
                  <a:lnTo>
                    <a:pt x="1217158" y="1439335"/>
                  </a:lnTo>
                  <a:lnTo>
                    <a:pt x="1178434" y="1394209"/>
                  </a:lnTo>
                  <a:lnTo>
                    <a:pt x="1129049" y="1377113"/>
                  </a:lnTo>
                  <a:lnTo>
                    <a:pt x="1122723" y="1376248"/>
                  </a:lnTo>
                  <a:close/>
                </a:path>
                <a:path w="1250315" h="1453514">
                  <a:moveTo>
                    <a:pt x="1178434" y="1394209"/>
                  </a:moveTo>
                  <a:lnTo>
                    <a:pt x="1217158" y="1439335"/>
                  </a:lnTo>
                  <a:lnTo>
                    <a:pt x="1225969" y="1431769"/>
                  </a:lnTo>
                  <a:lnTo>
                    <a:pt x="1213556" y="1431769"/>
                  </a:lnTo>
                  <a:lnTo>
                    <a:pt x="1208588" y="1404647"/>
                  </a:lnTo>
                  <a:lnTo>
                    <a:pt x="1178434" y="1394209"/>
                  </a:lnTo>
                  <a:close/>
                </a:path>
                <a:path w="1250315" h="1453514">
                  <a:moveTo>
                    <a:pt x="1215048" y="1301562"/>
                  </a:moveTo>
                  <a:lnTo>
                    <a:pt x="1197601" y="1304752"/>
                  </a:lnTo>
                  <a:lnTo>
                    <a:pt x="1191786" y="1313141"/>
                  </a:lnTo>
                  <a:lnTo>
                    <a:pt x="1193433" y="1321890"/>
                  </a:lnTo>
                  <a:lnTo>
                    <a:pt x="1202844" y="1373280"/>
                  </a:lnTo>
                  <a:lnTo>
                    <a:pt x="1241553" y="1418388"/>
                  </a:lnTo>
                  <a:lnTo>
                    <a:pt x="1217158" y="1439335"/>
                  </a:lnTo>
                  <a:lnTo>
                    <a:pt x="1247634" y="1439335"/>
                  </a:lnTo>
                  <a:lnTo>
                    <a:pt x="1225084" y="1316075"/>
                  </a:lnTo>
                  <a:lnTo>
                    <a:pt x="1223437" y="1307326"/>
                  </a:lnTo>
                  <a:lnTo>
                    <a:pt x="1215048" y="1301562"/>
                  </a:lnTo>
                  <a:close/>
                </a:path>
                <a:path w="1250315" h="1453514">
                  <a:moveTo>
                    <a:pt x="1208588" y="1404647"/>
                  </a:moveTo>
                  <a:lnTo>
                    <a:pt x="1213556" y="1431769"/>
                  </a:lnTo>
                  <a:lnTo>
                    <a:pt x="1234605" y="1413653"/>
                  </a:lnTo>
                  <a:lnTo>
                    <a:pt x="1208588" y="1404647"/>
                  </a:lnTo>
                  <a:close/>
                </a:path>
                <a:path w="1250315" h="1453514">
                  <a:moveTo>
                    <a:pt x="1202844" y="1373280"/>
                  </a:moveTo>
                  <a:lnTo>
                    <a:pt x="1208516" y="1404249"/>
                  </a:lnTo>
                  <a:lnTo>
                    <a:pt x="1208588" y="1404647"/>
                  </a:lnTo>
                  <a:lnTo>
                    <a:pt x="1234605" y="1413653"/>
                  </a:lnTo>
                  <a:lnTo>
                    <a:pt x="1213556" y="1431769"/>
                  </a:lnTo>
                  <a:lnTo>
                    <a:pt x="1225969" y="1431769"/>
                  </a:lnTo>
                  <a:lnTo>
                    <a:pt x="1241553" y="1418388"/>
                  </a:lnTo>
                  <a:lnTo>
                    <a:pt x="1202844" y="1373280"/>
                  </a:lnTo>
                  <a:close/>
                </a:path>
                <a:path w="1250315" h="1453514">
                  <a:moveTo>
                    <a:pt x="24394" y="0"/>
                  </a:moveTo>
                  <a:lnTo>
                    <a:pt x="0" y="20946"/>
                  </a:lnTo>
                  <a:lnTo>
                    <a:pt x="1178434" y="1394209"/>
                  </a:lnTo>
                  <a:lnTo>
                    <a:pt x="1208588" y="1404647"/>
                  </a:lnTo>
                  <a:lnTo>
                    <a:pt x="1202844" y="1373280"/>
                  </a:lnTo>
                  <a:lnTo>
                    <a:pt x="24394" y="0"/>
                  </a:lnTo>
                  <a:close/>
                </a:path>
              </a:pathLst>
            </a:custGeom>
            <a:solidFill>
              <a:srgbClr val="C8EB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1"/>
            <p:cNvSpPr/>
            <p:nvPr/>
          </p:nvSpPr>
          <p:spPr>
            <a:xfrm>
              <a:off x="1960413" y="4652102"/>
              <a:ext cx="221615" cy="363220"/>
            </a:xfrm>
            <a:custGeom>
              <a:avLst/>
              <a:gdLst/>
              <a:ahLst/>
              <a:cxnLst/>
              <a:rect l="l" t="t" r="r" b="b"/>
              <a:pathLst>
                <a:path w="221614" h="363220">
                  <a:moveTo>
                    <a:pt x="221378" y="181312"/>
                  </a:moveTo>
                  <a:lnTo>
                    <a:pt x="215736" y="238607"/>
                  </a:lnTo>
                  <a:lnTo>
                    <a:pt x="200024" y="288378"/>
                  </a:lnTo>
                  <a:lnTo>
                    <a:pt x="176064" y="327632"/>
                  </a:lnTo>
                  <a:lnTo>
                    <a:pt x="145679" y="353378"/>
                  </a:lnTo>
                  <a:lnTo>
                    <a:pt x="110691" y="362625"/>
                  </a:lnTo>
                  <a:lnTo>
                    <a:pt x="75703" y="353378"/>
                  </a:lnTo>
                  <a:lnTo>
                    <a:pt x="45317" y="327632"/>
                  </a:lnTo>
                  <a:lnTo>
                    <a:pt x="21356" y="288378"/>
                  </a:lnTo>
                  <a:lnTo>
                    <a:pt x="5642" y="238607"/>
                  </a:lnTo>
                  <a:lnTo>
                    <a:pt x="0" y="181312"/>
                  </a:lnTo>
                  <a:lnTo>
                    <a:pt x="5642" y="123998"/>
                  </a:lnTo>
                  <a:lnTo>
                    <a:pt x="21356" y="74225"/>
                  </a:lnTo>
                  <a:lnTo>
                    <a:pt x="45317" y="34978"/>
                  </a:lnTo>
                  <a:lnTo>
                    <a:pt x="75703" y="9241"/>
                  </a:lnTo>
                  <a:lnTo>
                    <a:pt x="110691" y="0"/>
                  </a:lnTo>
                  <a:lnTo>
                    <a:pt x="145679" y="9241"/>
                  </a:lnTo>
                  <a:lnTo>
                    <a:pt x="176064" y="34978"/>
                  </a:lnTo>
                  <a:lnTo>
                    <a:pt x="200024" y="74225"/>
                  </a:lnTo>
                  <a:lnTo>
                    <a:pt x="215736" y="123998"/>
                  </a:lnTo>
                  <a:lnTo>
                    <a:pt x="221378" y="181312"/>
                  </a:lnTo>
                  <a:close/>
                </a:path>
              </a:pathLst>
            </a:custGeom>
            <a:ln w="48248">
              <a:solidFill>
                <a:srgbClr val="C8EBF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00901" y="3401800"/>
              <a:ext cx="1842464" cy="1631455"/>
            </a:xfrm>
            <a:prstGeom prst="rect">
              <a:avLst/>
            </a:prstGeom>
          </p:spPr>
        </p:pic>
        <p:sp>
          <p:nvSpPr>
            <p:cNvPr id="23" name="object 13"/>
            <p:cNvSpPr/>
            <p:nvPr/>
          </p:nvSpPr>
          <p:spPr>
            <a:xfrm>
              <a:off x="2181756" y="3420533"/>
              <a:ext cx="1623695" cy="1413510"/>
            </a:xfrm>
            <a:custGeom>
              <a:avLst/>
              <a:gdLst/>
              <a:ahLst/>
              <a:cxnLst/>
              <a:rect l="l" t="t" r="r" b="b"/>
              <a:pathLst>
                <a:path w="1623695" h="1413510">
                  <a:moveTo>
                    <a:pt x="58863" y="1270164"/>
                  </a:moveTo>
                  <a:lnTo>
                    <a:pt x="52911" y="1271782"/>
                  </a:lnTo>
                  <a:lnTo>
                    <a:pt x="47999" y="1275514"/>
                  </a:lnTo>
                  <a:lnTo>
                    <a:pt x="44790" y="1281027"/>
                  </a:lnTo>
                  <a:lnTo>
                    <a:pt x="0" y="1412933"/>
                  </a:lnTo>
                  <a:lnTo>
                    <a:pt x="46441" y="1404132"/>
                  </a:lnTo>
                  <a:lnTo>
                    <a:pt x="34636" y="1404132"/>
                  </a:lnTo>
                  <a:lnTo>
                    <a:pt x="13545" y="1379841"/>
                  </a:lnTo>
                  <a:lnTo>
                    <a:pt x="58453" y="1340831"/>
                  </a:lnTo>
                  <a:lnTo>
                    <a:pt x="75247" y="1291371"/>
                  </a:lnTo>
                  <a:lnTo>
                    <a:pt x="76061" y="1285046"/>
                  </a:lnTo>
                  <a:lnTo>
                    <a:pt x="74440" y="1279097"/>
                  </a:lnTo>
                  <a:lnTo>
                    <a:pt x="70711" y="1274190"/>
                  </a:lnTo>
                  <a:lnTo>
                    <a:pt x="65196" y="1270991"/>
                  </a:lnTo>
                  <a:lnTo>
                    <a:pt x="58863" y="1270164"/>
                  </a:lnTo>
                  <a:close/>
                </a:path>
                <a:path w="1623695" h="1413510">
                  <a:moveTo>
                    <a:pt x="58453" y="1340831"/>
                  </a:moveTo>
                  <a:lnTo>
                    <a:pt x="13545" y="1379841"/>
                  </a:lnTo>
                  <a:lnTo>
                    <a:pt x="34636" y="1404132"/>
                  </a:lnTo>
                  <a:lnTo>
                    <a:pt x="42634" y="1397184"/>
                  </a:lnTo>
                  <a:lnTo>
                    <a:pt x="39319" y="1397184"/>
                  </a:lnTo>
                  <a:lnTo>
                    <a:pt x="21085" y="1376186"/>
                  </a:lnTo>
                  <a:lnTo>
                    <a:pt x="48191" y="1371054"/>
                  </a:lnTo>
                  <a:lnTo>
                    <a:pt x="58453" y="1340831"/>
                  </a:lnTo>
                  <a:close/>
                </a:path>
                <a:path w="1623695" h="1413510">
                  <a:moveTo>
                    <a:pt x="139600" y="1353748"/>
                  </a:moveTo>
                  <a:lnTo>
                    <a:pt x="79551" y="1365117"/>
                  </a:lnTo>
                  <a:lnTo>
                    <a:pt x="34636" y="1404132"/>
                  </a:lnTo>
                  <a:lnTo>
                    <a:pt x="46441" y="1404132"/>
                  </a:lnTo>
                  <a:lnTo>
                    <a:pt x="145570" y="1385347"/>
                  </a:lnTo>
                  <a:lnTo>
                    <a:pt x="151298" y="1376958"/>
                  </a:lnTo>
                  <a:lnTo>
                    <a:pt x="147999" y="1359460"/>
                  </a:lnTo>
                  <a:lnTo>
                    <a:pt x="139600" y="1353748"/>
                  </a:lnTo>
                  <a:close/>
                </a:path>
                <a:path w="1623695" h="1413510">
                  <a:moveTo>
                    <a:pt x="48191" y="1371054"/>
                  </a:moveTo>
                  <a:lnTo>
                    <a:pt x="21085" y="1376186"/>
                  </a:lnTo>
                  <a:lnTo>
                    <a:pt x="39319" y="1397184"/>
                  </a:lnTo>
                  <a:lnTo>
                    <a:pt x="48191" y="1371054"/>
                  </a:lnTo>
                  <a:close/>
                </a:path>
                <a:path w="1623695" h="1413510">
                  <a:moveTo>
                    <a:pt x="79551" y="1365117"/>
                  </a:moveTo>
                  <a:lnTo>
                    <a:pt x="48191" y="1371054"/>
                  </a:lnTo>
                  <a:lnTo>
                    <a:pt x="39319" y="1397184"/>
                  </a:lnTo>
                  <a:lnTo>
                    <a:pt x="42634" y="1397184"/>
                  </a:lnTo>
                  <a:lnTo>
                    <a:pt x="79551" y="1365117"/>
                  </a:lnTo>
                  <a:close/>
                </a:path>
                <a:path w="1623695" h="1413510">
                  <a:moveTo>
                    <a:pt x="1602043" y="0"/>
                  </a:moveTo>
                  <a:lnTo>
                    <a:pt x="58453" y="1340831"/>
                  </a:lnTo>
                  <a:lnTo>
                    <a:pt x="48191" y="1371054"/>
                  </a:lnTo>
                  <a:lnTo>
                    <a:pt x="79551" y="1365117"/>
                  </a:lnTo>
                  <a:lnTo>
                    <a:pt x="1623128" y="24291"/>
                  </a:lnTo>
                  <a:lnTo>
                    <a:pt x="1602043" y="0"/>
                  </a:lnTo>
                  <a:close/>
                </a:path>
              </a:pathLst>
            </a:custGeom>
            <a:solidFill>
              <a:srgbClr val="C8EB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14"/>
          <p:cNvSpPr txBox="1"/>
          <p:nvPr/>
        </p:nvSpPr>
        <p:spPr>
          <a:xfrm>
            <a:off x="4580871" y="2225072"/>
            <a:ext cx="3144520" cy="2054537"/>
          </a:xfrm>
          <a:prstGeom prst="rect">
            <a:avLst/>
          </a:prstGeom>
          <a:solidFill>
            <a:srgbClr val="118CC4"/>
          </a:solidFill>
          <a:ln w="21443">
            <a:solidFill>
              <a:srgbClr val="09658F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lang="zh-CN" altLang="en-US" sz="20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微小的不确定区域</a:t>
            </a:r>
            <a:endParaRPr sz="2000" dirty="0">
              <a:latin typeface="Arial" panose="020B0604020202090204"/>
              <a:cs typeface="Arial" panose="020B0604020202090204"/>
            </a:endParaRPr>
          </a:p>
          <a:p>
            <a:pPr algn="ctr">
              <a:lnSpc>
                <a:spcPts val="2395"/>
              </a:lnSpc>
              <a:spcBef>
                <a:spcPts val="115"/>
              </a:spcBef>
            </a:pPr>
            <a:r>
              <a:rPr sz="2000" spc="-50" dirty="0">
                <a:solidFill>
                  <a:srgbClr val="FFFFFF"/>
                </a:solidFill>
                <a:latin typeface="Wingdings" panose="05000000000000000000"/>
                <a:cs typeface="Wingdings" panose="05000000000000000000"/>
              </a:rPr>
              <a:t></a:t>
            </a:r>
            <a:endParaRPr lang="en-US" sz="2000" dirty="0">
              <a:latin typeface="Wingdings" panose="05000000000000000000"/>
              <a:cs typeface="Wingdings" panose="05000000000000000000"/>
            </a:endParaRPr>
          </a:p>
          <a:p>
            <a:pPr marL="147320" marR="138430" indent="-70485" algn="ctr">
              <a:lnSpc>
                <a:spcPts val="2350"/>
              </a:lnSpc>
              <a:spcBef>
                <a:spcPts val="115"/>
              </a:spcBef>
            </a:pPr>
            <a:r>
              <a:rPr lang="zh-CN" altLang="en-US" sz="20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过拟合并且对其过度自信</a:t>
            </a:r>
            <a:endParaRPr lang="en-SG" altLang="zh-CN" sz="2000" spc="70" dirty="0">
              <a:solidFill>
                <a:srgbClr val="FFFFFF"/>
              </a:solidFill>
              <a:latin typeface="Arial" panose="020B0604020202090204"/>
              <a:cs typeface="Arial" panose="020B0604020202090204"/>
            </a:endParaRPr>
          </a:p>
          <a:p>
            <a:pPr marL="147320" marR="138430" indent="-70485" algn="ctr">
              <a:lnSpc>
                <a:spcPts val="2350"/>
              </a:lnSpc>
              <a:spcBef>
                <a:spcPts val="115"/>
              </a:spcBef>
            </a:pPr>
            <a:r>
              <a:rPr lang="en-SG" sz="2000" spc="-50" dirty="0">
                <a:solidFill>
                  <a:srgbClr val="FFFFFF"/>
                </a:solidFill>
                <a:latin typeface="Wingdings" panose="05000000000000000000"/>
                <a:cs typeface="Wingdings" panose="05000000000000000000"/>
              </a:rPr>
              <a:t></a:t>
            </a:r>
            <a:endParaRPr lang="en-US" sz="2000" dirty="0">
              <a:latin typeface="Arial" panose="020B0604020202090204"/>
              <a:cs typeface="Arial" panose="020B0604020202090204"/>
            </a:endParaRPr>
          </a:p>
          <a:p>
            <a:pPr marL="129540" marR="121920" indent="-58420" algn="ctr">
              <a:lnSpc>
                <a:spcPct val="102000"/>
              </a:lnSpc>
              <a:spcBef>
                <a:spcPts val="1195"/>
              </a:spcBef>
            </a:pPr>
            <a:r>
              <a:rPr lang="zh-CN" altLang="en-US" sz="2000" i="1" spc="9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当我们认为自己正确时，我们肯定错了</a:t>
            </a:r>
            <a:r>
              <a:rPr sz="2000" i="1" spc="9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!</a:t>
            </a:r>
            <a:r>
              <a:rPr sz="2000" i="1" spc="1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endParaRPr sz="2000" dirty="0">
              <a:latin typeface="Wingdings" panose="05000000000000000000"/>
              <a:cs typeface="Wingdings" panose="05000000000000000000"/>
            </a:endParaRPr>
          </a:p>
        </p:txBody>
      </p:sp>
      <p:sp>
        <p:nvSpPr>
          <p:cNvPr id="25" name="object 6"/>
          <p:cNvSpPr txBox="1"/>
          <p:nvPr/>
        </p:nvSpPr>
        <p:spPr>
          <a:xfrm>
            <a:off x="7485082" y="1808196"/>
            <a:ext cx="3290147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  <a:tabLst>
                <a:tab pos="5984240" algn="l"/>
              </a:tabLst>
            </a:pPr>
            <a:r>
              <a:rPr lang="zh-CN" altLang="en-US" sz="2000" dirty="0">
                <a:latin typeface="Arial" panose="020B0604020202090204"/>
                <a:cs typeface="Arial" panose="020B0604020202090204"/>
              </a:rPr>
              <a:t>引入</a:t>
            </a:r>
            <a:r>
              <a:rPr lang="en-US" altLang="zh-CN" sz="2000" dirty="0">
                <a:latin typeface="Arial" panose="020B0604020202090204"/>
                <a:cs typeface="Arial" panose="020B0604020202090204"/>
              </a:rPr>
              <a:t>20</a:t>
            </a:r>
            <a:r>
              <a:rPr lang="zh-CN" altLang="en-US" sz="2000" dirty="0">
                <a:latin typeface="Arial" panose="020B0604020202090204"/>
                <a:cs typeface="Arial" panose="020B0604020202090204"/>
              </a:rPr>
              <a:t>阶特征时的概率分布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126188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逻辑回归中的过拟合：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另一个视角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线性可分数据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621215" y="1733382"/>
            <a:ext cx="5773615" cy="2238433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如果满足以下条件，则数据是线性可分的</a:t>
            </a:r>
            <a:r>
              <a:rPr sz="2400" spc="6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: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301625" indent="-288925">
              <a:lnSpc>
                <a:spcPct val="100000"/>
              </a:lnSpc>
              <a:spcBef>
                <a:spcPts val="680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spc="5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存在系数 </a:t>
            </a:r>
            <a:r>
              <a:rPr sz="2400" spc="23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400" spc="1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使得</a:t>
            </a:r>
            <a:r>
              <a:rPr sz="2400" spc="4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: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638810" lvl="1" indent="-240665">
              <a:lnSpc>
                <a:spcPct val="100000"/>
              </a:lnSpc>
              <a:spcBef>
                <a:spcPts val="540"/>
              </a:spcBef>
              <a:buClr>
                <a:srgbClr val="5D5555"/>
              </a:buClr>
              <a:buFont typeface="Verdana" panose="020B0804030504040204"/>
              <a:buChar char="-"/>
              <a:tabLst>
                <a:tab pos="638810" algn="l"/>
              </a:tabLst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对于训练数据中所有正样本：</a:t>
            </a:r>
            <a:endParaRPr lang="en-US" altLang="zh-CN" sz="2400" dirty="0">
              <a:solidFill>
                <a:srgbClr val="2B2728"/>
              </a:solidFill>
              <a:latin typeface="Arial" panose="020B0604020202090204"/>
              <a:cs typeface="Arial" panose="020B0604020202090204"/>
            </a:endParaRPr>
          </a:p>
          <a:p>
            <a:pPr marL="638810" lvl="1" indent="-240665">
              <a:lnSpc>
                <a:spcPct val="100000"/>
              </a:lnSpc>
              <a:spcBef>
                <a:spcPts val="540"/>
              </a:spcBef>
              <a:buClr>
                <a:srgbClr val="5D5555"/>
              </a:buClr>
              <a:buFont typeface="Verdana" panose="020B0804030504040204"/>
              <a:buChar char="-"/>
              <a:tabLst>
                <a:tab pos="638810" algn="l"/>
              </a:tabLst>
            </a:pPr>
            <a:endParaRPr lang="en-US" altLang="zh-CN" sz="2400" dirty="0">
              <a:solidFill>
                <a:srgbClr val="2B2728"/>
              </a:solidFill>
              <a:latin typeface="Arial" panose="020B0604020202090204"/>
              <a:cs typeface="Arial" panose="020B0604020202090204"/>
            </a:endParaRPr>
          </a:p>
          <a:p>
            <a:pPr marL="638810" lvl="1" indent="-240665">
              <a:spcBef>
                <a:spcPts val="540"/>
              </a:spcBef>
              <a:buClr>
                <a:srgbClr val="5D5555"/>
              </a:buClr>
              <a:buFont typeface="Verdana" panose="020B0804030504040204"/>
              <a:buChar char="-"/>
              <a:tabLst>
                <a:tab pos="638810" algn="l"/>
              </a:tabLst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对于训练数据中所有负样本：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66598" y="1800331"/>
            <a:ext cx="3745865" cy="2284730"/>
            <a:chOff x="857719" y="2375286"/>
            <a:chExt cx="3745865" cy="2284730"/>
          </a:xfrm>
        </p:grpSpPr>
        <p:sp>
          <p:nvSpPr>
            <p:cNvPr id="5" name="object 5"/>
            <p:cNvSpPr/>
            <p:nvPr/>
          </p:nvSpPr>
          <p:spPr>
            <a:xfrm>
              <a:off x="2111425" y="435643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809" y="114300"/>
                  </a:moveTo>
                  <a:lnTo>
                    <a:pt x="166712" y="114300"/>
                  </a:lnTo>
                  <a:lnTo>
                    <a:pt x="166712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71" y="179070"/>
                  </a:lnTo>
                  <a:lnTo>
                    <a:pt x="114071" y="292100"/>
                  </a:lnTo>
                  <a:lnTo>
                    <a:pt x="166712" y="292100"/>
                  </a:lnTo>
                  <a:lnTo>
                    <a:pt x="166712" y="179070"/>
                  </a:lnTo>
                  <a:lnTo>
                    <a:pt x="280809" y="17907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11433" y="4356690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98"/>
                  </a:moveTo>
                  <a:lnTo>
                    <a:pt x="114068" y="114098"/>
                  </a:lnTo>
                  <a:lnTo>
                    <a:pt x="114068" y="0"/>
                  </a:lnTo>
                  <a:lnTo>
                    <a:pt x="166717" y="0"/>
                  </a:lnTo>
                  <a:lnTo>
                    <a:pt x="166717" y="114098"/>
                  </a:lnTo>
                  <a:lnTo>
                    <a:pt x="280805" y="114098"/>
                  </a:lnTo>
                  <a:lnTo>
                    <a:pt x="280805" y="178379"/>
                  </a:lnTo>
                  <a:lnTo>
                    <a:pt x="166717" y="178379"/>
                  </a:lnTo>
                  <a:lnTo>
                    <a:pt x="166717" y="292426"/>
                  </a:lnTo>
                  <a:lnTo>
                    <a:pt x="114068" y="292426"/>
                  </a:lnTo>
                  <a:lnTo>
                    <a:pt x="114068" y="178379"/>
                  </a:lnTo>
                  <a:lnTo>
                    <a:pt x="0" y="178379"/>
                  </a:lnTo>
                  <a:lnTo>
                    <a:pt x="0" y="11409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031107" y="412021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4300"/>
                  </a:moveTo>
                  <a:lnTo>
                    <a:pt x="166700" y="114300"/>
                  </a:lnTo>
                  <a:lnTo>
                    <a:pt x="166700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46" y="177800"/>
                  </a:lnTo>
                  <a:lnTo>
                    <a:pt x="114046" y="292100"/>
                  </a:lnTo>
                  <a:lnTo>
                    <a:pt x="166700" y="292100"/>
                  </a:lnTo>
                  <a:lnTo>
                    <a:pt x="166700" y="177800"/>
                  </a:lnTo>
                  <a:lnTo>
                    <a:pt x="280797" y="17780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31111" y="4120052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47"/>
                  </a:moveTo>
                  <a:lnTo>
                    <a:pt x="114047" y="114047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47"/>
                  </a:lnTo>
                  <a:lnTo>
                    <a:pt x="280795" y="114047"/>
                  </a:lnTo>
                  <a:lnTo>
                    <a:pt x="280795" y="178327"/>
                  </a:lnTo>
                  <a:lnTo>
                    <a:pt x="166696" y="178327"/>
                  </a:lnTo>
                  <a:lnTo>
                    <a:pt x="166696" y="292426"/>
                  </a:lnTo>
                  <a:lnTo>
                    <a:pt x="114047" y="292426"/>
                  </a:lnTo>
                  <a:lnTo>
                    <a:pt x="114047" y="178327"/>
                  </a:lnTo>
                  <a:lnTo>
                    <a:pt x="0" y="178327"/>
                  </a:lnTo>
                  <a:lnTo>
                    <a:pt x="0" y="114047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82023" y="396146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97" y="113030"/>
                  </a:moveTo>
                  <a:lnTo>
                    <a:pt x="166725" y="11303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3030"/>
                  </a:lnTo>
                  <a:lnTo>
                    <a:pt x="0" y="113030"/>
                  </a:lnTo>
                  <a:lnTo>
                    <a:pt x="0" y="177800"/>
                  </a:lnTo>
                  <a:lnTo>
                    <a:pt x="114071" y="17780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797" y="177800"/>
                  </a:lnTo>
                  <a:lnTo>
                    <a:pt x="280797" y="11303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82034" y="3960869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47"/>
                  </a:moveTo>
                  <a:lnTo>
                    <a:pt x="114068" y="114047"/>
                  </a:lnTo>
                  <a:lnTo>
                    <a:pt x="114068" y="0"/>
                  </a:lnTo>
                  <a:lnTo>
                    <a:pt x="166722" y="0"/>
                  </a:lnTo>
                  <a:lnTo>
                    <a:pt x="166722" y="114047"/>
                  </a:lnTo>
                  <a:lnTo>
                    <a:pt x="280790" y="114047"/>
                  </a:lnTo>
                  <a:lnTo>
                    <a:pt x="280790" y="178327"/>
                  </a:lnTo>
                  <a:lnTo>
                    <a:pt x="166722" y="178327"/>
                  </a:lnTo>
                  <a:lnTo>
                    <a:pt x="166722" y="292375"/>
                  </a:lnTo>
                  <a:lnTo>
                    <a:pt x="114068" y="292375"/>
                  </a:lnTo>
                  <a:lnTo>
                    <a:pt x="114068" y="178327"/>
                  </a:lnTo>
                  <a:lnTo>
                    <a:pt x="0" y="178327"/>
                  </a:lnTo>
                  <a:lnTo>
                    <a:pt x="0" y="114047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69958" y="435643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22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96" y="17907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9070"/>
                  </a:lnTo>
                  <a:lnTo>
                    <a:pt x="280822" y="179070"/>
                  </a:lnTo>
                  <a:lnTo>
                    <a:pt x="280822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69970" y="4356690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98"/>
                  </a:moveTo>
                  <a:lnTo>
                    <a:pt x="114088" y="114098"/>
                  </a:lnTo>
                  <a:lnTo>
                    <a:pt x="114088" y="0"/>
                  </a:lnTo>
                  <a:lnTo>
                    <a:pt x="166743" y="0"/>
                  </a:lnTo>
                  <a:lnTo>
                    <a:pt x="166743" y="114098"/>
                  </a:lnTo>
                  <a:lnTo>
                    <a:pt x="280811" y="114098"/>
                  </a:lnTo>
                  <a:lnTo>
                    <a:pt x="280811" y="178379"/>
                  </a:lnTo>
                  <a:lnTo>
                    <a:pt x="166743" y="178379"/>
                  </a:lnTo>
                  <a:lnTo>
                    <a:pt x="166743" y="292426"/>
                  </a:lnTo>
                  <a:lnTo>
                    <a:pt x="114088" y="292426"/>
                  </a:lnTo>
                  <a:lnTo>
                    <a:pt x="114088" y="178379"/>
                  </a:lnTo>
                  <a:lnTo>
                    <a:pt x="0" y="178379"/>
                  </a:lnTo>
                  <a:lnTo>
                    <a:pt x="0" y="11409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3"/>
            <p:cNvSpPr/>
            <p:nvPr/>
          </p:nvSpPr>
          <p:spPr>
            <a:xfrm>
              <a:off x="1510955" y="3592918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4"/>
            <p:cNvSpPr/>
            <p:nvPr/>
          </p:nvSpPr>
          <p:spPr>
            <a:xfrm>
              <a:off x="1510955" y="3592918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5"/>
            <p:cNvSpPr/>
            <p:nvPr/>
          </p:nvSpPr>
          <p:spPr>
            <a:xfrm>
              <a:off x="861846" y="280971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6"/>
            <p:cNvSpPr/>
            <p:nvPr/>
          </p:nvSpPr>
          <p:spPr>
            <a:xfrm>
              <a:off x="861846" y="280971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7"/>
            <p:cNvSpPr/>
            <p:nvPr/>
          </p:nvSpPr>
          <p:spPr>
            <a:xfrm>
              <a:off x="2717239" y="2821759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8"/>
            <p:cNvSpPr/>
            <p:nvPr/>
          </p:nvSpPr>
          <p:spPr>
            <a:xfrm>
              <a:off x="2717239" y="2821759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/>
            <p:cNvSpPr/>
            <p:nvPr/>
          </p:nvSpPr>
          <p:spPr>
            <a:xfrm>
              <a:off x="1989604" y="304110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1989604" y="304110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1"/>
            <p:cNvSpPr/>
            <p:nvPr/>
          </p:nvSpPr>
          <p:spPr>
            <a:xfrm>
              <a:off x="2025610" y="359219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2"/>
            <p:cNvSpPr/>
            <p:nvPr/>
          </p:nvSpPr>
          <p:spPr>
            <a:xfrm>
              <a:off x="2025610" y="3592197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3"/>
            <p:cNvSpPr/>
            <p:nvPr/>
          </p:nvSpPr>
          <p:spPr>
            <a:xfrm>
              <a:off x="2512139" y="316261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4"/>
            <p:cNvSpPr/>
            <p:nvPr/>
          </p:nvSpPr>
          <p:spPr>
            <a:xfrm>
              <a:off x="2512139" y="3162615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5"/>
            <p:cNvSpPr/>
            <p:nvPr/>
          </p:nvSpPr>
          <p:spPr>
            <a:xfrm>
              <a:off x="1863030" y="237941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35" y="10146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6"/>
            <p:cNvSpPr/>
            <p:nvPr/>
          </p:nvSpPr>
          <p:spPr>
            <a:xfrm>
              <a:off x="1863030" y="237941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35" y="10146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/>
            <p:cNvSpPr/>
            <p:nvPr/>
          </p:nvSpPr>
          <p:spPr>
            <a:xfrm>
              <a:off x="3718422" y="239145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63"/>
                  </a:lnTo>
                  <a:lnTo>
                    <a:pt x="266655" y="10146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/>
            <p:cNvSpPr/>
            <p:nvPr/>
          </p:nvSpPr>
          <p:spPr>
            <a:xfrm>
              <a:off x="3718422" y="2391456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63"/>
                  </a:moveTo>
                  <a:lnTo>
                    <a:pt x="266655" y="10146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6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/>
            <p:cNvSpPr/>
            <p:nvPr/>
          </p:nvSpPr>
          <p:spPr>
            <a:xfrm>
              <a:off x="2990788" y="261083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55" y="0"/>
                  </a:moveTo>
                  <a:lnTo>
                    <a:pt x="0" y="0"/>
                  </a:lnTo>
                  <a:lnTo>
                    <a:pt x="0" y="101483"/>
                  </a:lnTo>
                  <a:lnTo>
                    <a:pt x="266655" y="101483"/>
                  </a:lnTo>
                  <a:lnTo>
                    <a:pt x="26665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/>
            <p:cNvSpPr/>
            <p:nvPr/>
          </p:nvSpPr>
          <p:spPr>
            <a:xfrm>
              <a:off x="2990788" y="2610833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55" y="101483"/>
                  </a:lnTo>
                  <a:lnTo>
                    <a:pt x="26665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1"/>
            <p:cNvSpPr/>
            <p:nvPr/>
          </p:nvSpPr>
          <p:spPr>
            <a:xfrm>
              <a:off x="3026793" y="316187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266635" y="0"/>
                  </a:moveTo>
                  <a:lnTo>
                    <a:pt x="0" y="0"/>
                  </a:lnTo>
                  <a:lnTo>
                    <a:pt x="0" y="101483"/>
                  </a:lnTo>
                  <a:lnTo>
                    <a:pt x="266635" y="101483"/>
                  </a:lnTo>
                  <a:lnTo>
                    <a:pt x="266635" y="0"/>
                  </a:lnTo>
                  <a:close/>
                </a:path>
              </a:pathLst>
            </a:custGeom>
            <a:solidFill>
              <a:srgbClr val="FC55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2"/>
            <p:cNvSpPr/>
            <p:nvPr/>
          </p:nvSpPr>
          <p:spPr>
            <a:xfrm>
              <a:off x="3026793" y="3161874"/>
              <a:ext cx="266700" cy="101600"/>
            </a:xfrm>
            <a:custGeom>
              <a:avLst/>
              <a:gdLst/>
              <a:ahLst/>
              <a:cxnLst/>
              <a:rect l="l" t="t" r="r" b="b"/>
              <a:pathLst>
                <a:path w="266700" h="101600">
                  <a:moveTo>
                    <a:pt x="0" y="101483"/>
                  </a:moveTo>
                  <a:lnTo>
                    <a:pt x="266635" y="101483"/>
                  </a:lnTo>
                  <a:lnTo>
                    <a:pt x="266635" y="0"/>
                  </a:lnTo>
                  <a:lnTo>
                    <a:pt x="0" y="0"/>
                  </a:lnTo>
                  <a:lnTo>
                    <a:pt x="0" y="101483"/>
                  </a:lnTo>
                  <a:close/>
                </a:path>
              </a:pathLst>
            </a:custGeom>
            <a:ln w="8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3"/>
            <p:cNvSpPr/>
            <p:nvPr/>
          </p:nvSpPr>
          <p:spPr>
            <a:xfrm>
              <a:off x="2590279" y="397416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809" y="114300"/>
                  </a:moveTo>
                  <a:lnTo>
                    <a:pt x="166738" y="114300"/>
                  </a:lnTo>
                  <a:lnTo>
                    <a:pt x="166738" y="0"/>
                  </a:lnTo>
                  <a:lnTo>
                    <a:pt x="114084" y="0"/>
                  </a:lnTo>
                  <a:lnTo>
                    <a:pt x="114084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84" y="177800"/>
                  </a:lnTo>
                  <a:lnTo>
                    <a:pt x="114084" y="292100"/>
                  </a:lnTo>
                  <a:lnTo>
                    <a:pt x="166738" y="292100"/>
                  </a:lnTo>
                  <a:lnTo>
                    <a:pt x="166738" y="177800"/>
                  </a:lnTo>
                  <a:lnTo>
                    <a:pt x="280809" y="17780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4"/>
            <p:cNvSpPr/>
            <p:nvPr/>
          </p:nvSpPr>
          <p:spPr>
            <a:xfrm>
              <a:off x="2590284" y="3973839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98"/>
                  </a:moveTo>
                  <a:lnTo>
                    <a:pt x="114088" y="114098"/>
                  </a:lnTo>
                  <a:lnTo>
                    <a:pt x="114088" y="0"/>
                  </a:lnTo>
                  <a:lnTo>
                    <a:pt x="166737" y="0"/>
                  </a:lnTo>
                  <a:lnTo>
                    <a:pt x="166737" y="114098"/>
                  </a:lnTo>
                  <a:lnTo>
                    <a:pt x="280805" y="114098"/>
                  </a:lnTo>
                  <a:lnTo>
                    <a:pt x="280805" y="178327"/>
                  </a:lnTo>
                  <a:lnTo>
                    <a:pt x="166737" y="178327"/>
                  </a:lnTo>
                  <a:lnTo>
                    <a:pt x="166737" y="292426"/>
                  </a:lnTo>
                  <a:lnTo>
                    <a:pt x="114088" y="292426"/>
                  </a:lnTo>
                  <a:lnTo>
                    <a:pt x="114088" y="178327"/>
                  </a:lnTo>
                  <a:lnTo>
                    <a:pt x="0" y="178327"/>
                  </a:lnTo>
                  <a:lnTo>
                    <a:pt x="0" y="11409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5"/>
            <p:cNvSpPr/>
            <p:nvPr/>
          </p:nvSpPr>
          <p:spPr>
            <a:xfrm>
              <a:off x="4311904" y="3565220"/>
              <a:ext cx="281305" cy="293370"/>
            </a:xfrm>
            <a:custGeom>
              <a:avLst/>
              <a:gdLst/>
              <a:ahLst/>
              <a:cxnLst/>
              <a:rect l="l" t="t" r="r" b="b"/>
              <a:pathLst>
                <a:path w="281304" h="293370">
                  <a:moveTo>
                    <a:pt x="280797" y="114300"/>
                  </a:moveTo>
                  <a:lnTo>
                    <a:pt x="166687" y="114300"/>
                  </a:lnTo>
                  <a:lnTo>
                    <a:pt x="166687" y="0"/>
                  </a:lnTo>
                  <a:lnTo>
                    <a:pt x="114046" y="0"/>
                  </a:lnTo>
                  <a:lnTo>
                    <a:pt x="114046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46" y="179070"/>
                  </a:lnTo>
                  <a:lnTo>
                    <a:pt x="114046" y="293370"/>
                  </a:lnTo>
                  <a:lnTo>
                    <a:pt x="166687" y="293370"/>
                  </a:lnTo>
                  <a:lnTo>
                    <a:pt x="166687" y="179070"/>
                  </a:lnTo>
                  <a:lnTo>
                    <a:pt x="280797" y="179070"/>
                  </a:lnTo>
                  <a:lnTo>
                    <a:pt x="280797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6"/>
            <p:cNvSpPr/>
            <p:nvPr/>
          </p:nvSpPr>
          <p:spPr>
            <a:xfrm>
              <a:off x="4311907" y="3565717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47"/>
                  </a:moveTo>
                  <a:lnTo>
                    <a:pt x="114047" y="114047"/>
                  </a:lnTo>
                  <a:lnTo>
                    <a:pt x="114047" y="0"/>
                  </a:lnTo>
                  <a:lnTo>
                    <a:pt x="166696" y="0"/>
                  </a:lnTo>
                  <a:lnTo>
                    <a:pt x="166696" y="114047"/>
                  </a:lnTo>
                  <a:lnTo>
                    <a:pt x="280795" y="114047"/>
                  </a:lnTo>
                  <a:lnTo>
                    <a:pt x="280795" y="178327"/>
                  </a:lnTo>
                  <a:lnTo>
                    <a:pt x="166696" y="178327"/>
                  </a:lnTo>
                  <a:lnTo>
                    <a:pt x="166696" y="292426"/>
                  </a:lnTo>
                  <a:lnTo>
                    <a:pt x="114047" y="292426"/>
                  </a:lnTo>
                  <a:lnTo>
                    <a:pt x="114047" y="178327"/>
                  </a:lnTo>
                  <a:lnTo>
                    <a:pt x="0" y="178327"/>
                  </a:lnTo>
                  <a:lnTo>
                    <a:pt x="0" y="114047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37"/>
            <p:cNvSpPr/>
            <p:nvPr/>
          </p:nvSpPr>
          <p:spPr>
            <a:xfrm>
              <a:off x="3660876" y="357792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35" y="114300"/>
                  </a:moveTo>
                  <a:lnTo>
                    <a:pt x="166725" y="11430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71" y="17780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835" y="177800"/>
                  </a:lnTo>
                  <a:lnTo>
                    <a:pt x="280835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8"/>
            <p:cNvSpPr/>
            <p:nvPr/>
          </p:nvSpPr>
          <p:spPr>
            <a:xfrm>
              <a:off x="3660884" y="3577966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98"/>
                  </a:moveTo>
                  <a:lnTo>
                    <a:pt x="114068" y="114098"/>
                  </a:lnTo>
                  <a:lnTo>
                    <a:pt x="114068" y="0"/>
                  </a:lnTo>
                  <a:lnTo>
                    <a:pt x="166722" y="0"/>
                  </a:lnTo>
                  <a:lnTo>
                    <a:pt x="166722" y="114098"/>
                  </a:lnTo>
                  <a:lnTo>
                    <a:pt x="280831" y="114098"/>
                  </a:lnTo>
                  <a:lnTo>
                    <a:pt x="280831" y="178327"/>
                  </a:lnTo>
                  <a:lnTo>
                    <a:pt x="166722" y="178327"/>
                  </a:lnTo>
                  <a:lnTo>
                    <a:pt x="166722" y="292426"/>
                  </a:lnTo>
                  <a:lnTo>
                    <a:pt x="114068" y="292426"/>
                  </a:lnTo>
                  <a:lnTo>
                    <a:pt x="114068" y="178327"/>
                  </a:lnTo>
                  <a:lnTo>
                    <a:pt x="0" y="178327"/>
                  </a:lnTo>
                  <a:lnTo>
                    <a:pt x="0" y="11409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9"/>
            <p:cNvSpPr/>
            <p:nvPr/>
          </p:nvSpPr>
          <p:spPr>
            <a:xfrm>
              <a:off x="3648837" y="3974160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84" y="114300"/>
                  </a:moveTo>
                  <a:lnTo>
                    <a:pt x="166725" y="11430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71" y="17780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7800"/>
                  </a:lnTo>
                  <a:lnTo>
                    <a:pt x="280784" y="17780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0"/>
            <p:cNvSpPr/>
            <p:nvPr/>
          </p:nvSpPr>
          <p:spPr>
            <a:xfrm>
              <a:off x="3648841" y="3973839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98"/>
                  </a:moveTo>
                  <a:lnTo>
                    <a:pt x="114068" y="114098"/>
                  </a:lnTo>
                  <a:lnTo>
                    <a:pt x="114068" y="0"/>
                  </a:lnTo>
                  <a:lnTo>
                    <a:pt x="166722" y="0"/>
                  </a:lnTo>
                  <a:lnTo>
                    <a:pt x="166722" y="114098"/>
                  </a:lnTo>
                  <a:lnTo>
                    <a:pt x="280790" y="114098"/>
                  </a:lnTo>
                  <a:lnTo>
                    <a:pt x="280790" y="178327"/>
                  </a:lnTo>
                  <a:lnTo>
                    <a:pt x="166722" y="178327"/>
                  </a:lnTo>
                  <a:lnTo>
                    <a:pt x="166722" y="292426"/>
                  </a:lnTo>
                  <a:lnTo>
                    <a:pt x="114068" y="292426"/>
                  </a:lnTo>
                  <a:lnTo>
                    <a:pt x="114068" y="178327"/>
                  </a:lnTo>
                  <a:lnTo>
                    <a:pt x="0" y="178327"/>
                  </a:lnTo>
                  <a:lnTo>
                    <a:pt x="0" y="11409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1"/>
          <p:cNvSpPr txBox="1"/>
          <p:nvPr/>
        </p:nvSpPr>
        <p:spPr>
          <a:xfrm>
            <a:off x="232955" y="5939385"/>
            <a:ext cx="6691764" cy="6522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000"/>
              </a:lnSpc>
              <a:spcBef>
                <a:spcPts val="90"/>
              </a:spcBef>
            </a:pP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注 </a:t>
            </a:r>
            <a:r>
              <a:rPr lang="en-US" altLang="zh-CN" sz="2000" spc="80" dirty="0">
                <a:latin typeface="Arial" panose="020B0604020202090204"/>
                <a:cs typeface="Arial" panose="020B0604020202090204"/>
              </a:rPr>
              <a:t>1</a:t>
            </a: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：如果使用</a:t>
            </a:r>
            <a:r>
              <a:rPr lang="en-US" altLang="zh-CN" sz="2000" spc="80" dirty="0">
                <a:latin typeface="Arial" panose="020B0604020202090204"/>
                <a:cs typeface="Arial" panose="020B0604020202090204"/>
              </a:rPr>
              <a:t>D</a:t>
            </a: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个特征，线性可分性发生在 </a:t>
            </a:r>
            <a:r>
              <a:rPr lang="en-US" altLang="zh-CN" sz="2000" spc="80" dirty="0">
                <a:latin typeface="Arial" panose="020B0604020202090204"/>
                <a:cs typeface="Arial" panose="020B0604020202090204"/>
              </a:rPr>
              <a:t>D</a:t>
            </a: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维空间中</a:t>
            </a:r>
            <a:endParaRPr lang="en-US" altLang="zh-CN" sz="2000" spc="80" dirty="0">
              <a:latin typeface="Arial" panose="020B0604020202090204"/>
              <a:cs typeface="Arial" panose="020B0604020202090204"/>
            </a:endParaRPr>
          </a:p>
          <a:p>
            <a:pPr marL="12700" marR="5080">
              <a:lnSpc>
                <a:spcPct val="102000"/>
              </a:lnSpc>
              <a:spcBef>
                <a:spcPts val="90"/>
              </a:spcBef>
            </a:pP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注</a:t>
            </a:r>
            <a:r>
              <a:rPr lang="en-US" altLang="zh-CN" sz="2000" spc="80" dirty="0">
                <a:latin typeface="Arial" panose="020B0604020202090204"/>
                <a:cs typeface="Arial" panose="020B0604020202090204"/>
              </a:rPr>
              <a:t> </a:t>
            </a:r>
            <a:r>
              <a:rPr lang="en-US" sz="2000" dirty="0">
                <a:latin typeface="Arial" panose="020B0604020202090204"/>
                <a:cs typeface="Arial" panose="020B0604020202090204"/>
              </a:rPr>
              <a:t>2</a:t>
            </a:r>
            <a:r>
              <a:rPr lang="zh-CN" altLang="en-US" sz="2000" dirty="0"/>
              <a:t>：如果有足够多的特征，数据（几乎）总是线性可分的</a:t>
            </a:r>
            <a:endParaRPr lang="en-US" sz="2000" dirty="0">
              <a:latin typeface="Lucida Sans Unicode"/>
              <a:cs typeface="Lucida Sans Unicode"/>
            </a:endParaRPr>
          </a:p>
        </p:txBody>
      </p:sp>
      <p:sp>
        <p:nvSpPr>
          <p:cNvPr id="47" name="object 42"/>
          <p:cNvSpPr txBox="1"/>
          <p:nvPr/>
        </p:nvSpPr>
        <p:spPr>
          <a:xfrm>
            <a:off x="6483397" y="4760354"/>
            <a:ext cx="3865879" cy="390492"/>
          </a:xfrm>
          <a:prstGeom prst="rect">
            <a:avLst/>
          </a:prstGeom>
          <a:solidFill>
            <a:srgbClr val="B0007E"/>
          </a:solidFill>
          <a:ln w="21443">
            <a:solidFill>
              <a:srgbClr val="80005B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65"/>
              </a:spcBef>
            </a:pPr>
            <a:r>
              <a:rPr sz="24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training_error(</a:t>
            </a:r>
            <a:r>
              <a:rPr sz="2400" spc="7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400" spc="7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31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=</a:t>
            </a:r>
            <a:r>
              <a:rPr sz="2400" spc="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0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/>
              <p:cNvSpPr txBox="1"/>
              <p:nvPr/>
            </p:nvSpPr>
            <p:spPr>
              <a:xfrm>
                <a:off x="6567418" y="3141679"/>
                <a:ext cx="3047360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𝑆𝑐𝑜𝑟𝑒</m:t>
                      </m:r>
                      <m:d>
                        <m:dPr>
                          <m:ctrlPr>
                            <a:rPr lang="en-US" altLang="zh-CN" sz="2000" b="0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000" b="0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= </m:t>
                      </m:r>
                      <m:sSup>
                        <m:sSupPr>
                          <m:ctrlP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CN" sz="2000" b="1" i="1" dirty="0" smtClean="0">
                                  <a:solidFill>
                                    <a:srgbClr val="2B2728"/>
                                  </a:solidFill>
                                  <a:latin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accPr>
                            <m:e>
                              <m:r>
                                <a:rPr lang="en-US" altLang="zh-CN" sz="2000" b="1" i="1" dirty="0" smtClean="0">
                                  <a:solidFill>
                                    <a:srgbClr val="2B2728"/>
                                  </a:solidFill>
                                  <a:latin typeface="Cambria Math" panose="02040503050406030204" pitchFamily="18" charset="0"/>
                                  <a:cs typeface="Arial" panose="020B0604020202090204"/>
                                </a:rPr>
                                <m:t>𝒘</m:t>
                              </m:r>
                            </m:e>
                          </m:acc>
                        </m:e>
                        <m:sup>
                          <m: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𝑻</m:t>
                          </m:r>
                        </m:sup>
                      </m:sSup>
                      <m:r>
                        <a:rPr lang="en-US" altLang="zh-CN" sz="20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&gt;0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418" y="3141679"/>
                <a:ext cx="3047360" cy="405624"/>
              </a:xfrm>
              <a:prstGeom prst="rect">
                <a:avLst/>
              </a:prstGeom>
              <a:blipFill>
                <a:blip r:embed="rId3"/>
                <a:stretch>
                  <a:fillRect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文本框 49"/>
              <p:cNvSpPr txBox="1"/>
              <p:nvPr/>
            </p:nvSpPr>
            <p:spPr>
              <a:xfrm>
                <a:off x="6567418" y="4104938"/>
                <a:ext cx="3047360" cy="4056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𝑆𝑐𝑜𝑟𝑒</m:t>
                      </m:r>
                      <m:d>
                        <m:dPr>
                          <m:ctrlPr>
                            <a:rPr lang="en-US" altLang="zh-CN" sz="2000" b="0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000" b="0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= </m:t>
                      </m:r>
                      <m:sSup>
                        <m:sSupPr>
                          <m:ctrlP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altLang="zh-CN" sz="2000" b="1" i="1" dirty="0" smtClean="0">
                                  <a:solidFill>
                                    <a:srgbClr val="2B2728"/>
                                  </a:solidFill>
                                  <a:latin typeface="Cambria Math" panose="02040503050406030204" pitchFamily="18" charset="0"/>
                                  <a:cs typeface="Arial" panose="020B0604020202090204"/>
                                </a:rPr>
                              </m:ctrlPr>
                            </m:accPr>
                            <m:e>
                              <m:r>
                                <a:rPr lang="en-US" altLang="zh-CN" sz="2000" b="1" i="1" dirty="0" smtClean="0">
                                  <a:solidFill>
                                    <a:srgbClr val="2B2728"/>
                                  </a:solidFill>
                                  <a:latin typeface="Cambria Math" panose="02040503050406030204" pitchFamily="18" charset="0"/>
                                  <a:cs typeface="Arial" panose="020B0604020202090204"/>
                                </a:rPr>
                                <m:t>𝒘</m:t>
                              </m:r>
                            </m:e>
                          </m:acc>
                        </m:e>
                        <m:sup>
                          <m: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𝑻</m:t>
                          </m:r>
                        </m:sup>
                      </m:sSup>
                      <m:r>
                        <a:rPr lang="en-US" altLang="zh-CN" sz="2000" b="1" i="1" spc="6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  <m:d>
                        <m:dPr>
                          <m:ctrlP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</m:ctrlPr>
                        </m:dPr>
                        <m:e>
                          <m:r>
                            <a:rPr lang="en-US" altLang="zh-CN" sz="2000" b="1" i="1" dirty="0" smtClean="0">
                              <a:solidFill>
                                <a:srgbClr val="2B2728"/>
                              </a:solidFill>
                              <a:latin typeface="Cambria Math" panose="02040503050406030204" pitchFamily="18" charset="0"/>
                              <a:cs typeface="Arial" panose="020B0604020202090204"/>
                            </a:rPr>
                            <m:t>𝒙</m:t>
                          </m:r>
                        </m:e>
                      </m:d>
                      <m:r>
                        <a:rPr lang="en-US" altLang="zh-CN" sz="2000" b="0" i="1" dirty="0" smtClean="0">
                          <a:solidFill>
                            <a:srgbClr val="2B2728"/>
                          </a:solidFill>
                          <a:latin typeface="Cambria Math" panose="02040503050406030204" pitchFamily="18" charset="0"/>
                          <a:cs typeface="Arial" panose="020B0604020202090204"/>
                        </a:rPr>
                        <m:t>&lt;0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418" y="4104938"/>
                <a:ext cx="3047360" cy="405624"/>
              </a:xfrm>
              <a:prstGeom prst="rect">
                <a:avLst/>
              </a:prstGeom>
              <a:blipFill>
                <a:blip r:embed="rId4"/>
                <a:stretch>
                  <a:fillRect t="-3030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同一决策边界，可能有不同系数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328557" y="1898995"/>
            <a:ext cx="4436745" cy="3427729"/>
            <a:chOff x="621626" y="2444118"/>
            <a:chExt cx="4436745" cy="342772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9117" y="5367357"/>
              <a:ext cx="4348833" cy="50436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4660" y="5495050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3964514" y="108379"/>
                  </a:moveTo>
                  <a:lnTo>
                    <a:pt x="3855454" y="171970"/>
                  </a:lnTo>
                  <a:lnTo>
                    <a:pt x="3848313" y="178338"/>
                  </a:lnTo>
                  <a:lnTo>
                    <a:pt x="3844299" y="186668"/>
                  </a:lnTo>
                  <a:lnTo>
                    <a:pt x="3843700" y="195896"/>
                  </a:lnTo>
                  <a:lnTo>
                    <a:pt x="3846807" y="204959"/>
                  </a:lnTo>
                  <a:lnTo>
                    <a:pt x="3853163" y="212119"/>
                  </a:lnTo>
                  <a:lnTo>
                    <a:pt x="3861488" y="216138"/>
                  </a:lnTo>
                  <a:lnTo>
                    <a:pt x="3870720" y="216738"/>
                  </a:lnTo>
                  <a:lnTo>
                    <a:pt x="3879797" y="213641"/>
                  </a:lnTo>
                  <a:lnTo>
                    <a:pt x="4018877" y="132506"/>
                  </a:lnTo>
                  <a:lnTo>
                    <a:pt x="4012377" y="132506"/>
                  </a:lnTo>
                  <a:lnTo>
                    <a:pt x="4012377" y="129207"/>
                  </a:lnTo>
                  <a:lnTo>
                    <a:pt x="4000226" y="129207"/>
                  </a:lnTo>
                  <a:lnTo>
                    <a:pt x="3964514" y="108379"/>
                  </a:lnTo>
                  <a:close/>
                </a:path>
                <a:path w="4060825" h="217170">
                  <a:moveTo>
                    <a:pt x="3923154" y="84257"/>
                  </a:moveTo>
                  <a:lnTo>
                    <a:pt x="0" y="84257"/>
                  </a:lnTo>
                  <a:lnTo>
                    <a:pt x="0" y="132506"/>
                  </a:lnTo>
                  <a:lnTo>
                    <a:pt x="3923115" y="132506"/>
                  </a:lnTo>
                  <a:lnTo>
                    <a:pt x="3964481" y="108379"/>
                  </a:lnTo>
                  <a:lnTo>
                    <a:pt x="3923154" y="84257"/>
                  </a:lnTo>
                  <a:close/>
                </a:path>
                <a:path w="4060825" h="217170">
                  <a:moveTo>
                    <a:pt x="4018894" y="84257"/>
                  </a:moveTo>
                  <a:lnTo>
                    <a:pt x="4012377" y="84257"/>
                  </a:lnTo>
                  <a:lnTo>
                    <a:pt x="4012377" y="132506"/>
                  </a:lnTo>
                  <a:lnTo>
                    <a:pt x="4018877" y="132506"/>
                  </a:lnTo>
                  <a:lnTo>
                    <a:pt x="4060235" y="108379"/>
                  </a:lnTo>
                  <a:lnTo>
                    <a:pt x="4018894" y="84257"/>
                  </a:lnTo>
                  <a:close/>
                </a:path>
                <a:path w="4060825" h="217170">
                  <a:moveTo>
                    <a:pt x="4000226" y="87530"/>
                  </a:moveTo>
                  <a:lnTo>
                    <a:pt x="3964514" y="108379"/>
                  </a:lnTo>
                  <a:lnTo>
                    <a:pt x="4000226" y="129207"/>
                  </a:lnTo>
                  <a:lnTo>
                    <a:pt x="4000226" y="87530"/>
                  </a:lnTo>
                  <a:close/>
                </a:path>
                <a:path w="4060825" h="217170">
                  <a:moveTo>
                    <a:pt x="4012377" y="87530"/>
                  </a:moveTo>
                  <a:lnTo>
                    <a:pt x="4000226" y="87530"/>
                  </a:lnTo>
                  <a:lnTo>
                    <a:pt x="4000226" y="129207"/>
                  </a:lnTo>
                  <a:lnTo>
                    <a:pt x="4012377" y="129207"/>
                  </a:lnTo>
                  <a:lnTo>
                    <a:pt x="4012377" y="87530"/>
                  </a:lnTo>
                  <a:close/>
                </a:path>
                <a:path w="4060825" h="217170">
                  <a:moveTo>
                    <a:pt x="3870720" y="0"/>
                  </a:moveTo>
                  <a:lnTo>
                    <a:pt x="3861488" y="600"/>
                  </a:lnTo>
                  <a:lnTo>
                    <a:pt x="3853163" y="4620"/>
                  </a:lnTo>
                  <a:lnTo>
                    <a:pt x="3846807" y="11783"/>
                  </a:lnTo>
                  <a:lnTo>
                    <a:pt x="3843700" y="20844"/>
                  </a:lnTo>
                  <a:lnTo>
                    <a:pt x="3844299" y="30071"/>
                  </a:lnTo>
                  <a:lnTo>
                    <a:pt x="3848313" y="38402"/>
                  </a:lnTo>
                  <a:lnTo>
                    <a:pt x="3855454" y="44773"/>
                  </a:lnTo>
                  <a:lnTo>
                    <a:pt x="3964514" y="108379"/>
                  </a:lnTo>
                  <a:lnTo>
                    <a:pt x="4000226" y="87530"/>
                  </a:lnTo>
                  <a:lnTo>
                    <a:pt x="4012377" y="87530"/>
                  </a:lnTo>
                  <a:lnTo>
                    <a:pt x="4012377" y="84257"/>
                  </a:lnTo>
                  <a:lnTo>
                    <a:pt x="4018894" y="84257"/>
                  </a:lnTo>
                  <a:lnTo>
                    <a:pt x="3879797" y="3096"/>
                  </a:lnTo>
                  <a:lnTo>
                    <a:pt x="3870720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626" y="2444118"/>
              <a:ext cx="504361" cy="334010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4949" y="2676006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4" y="95737"/>
                  </a:moveTo>
                  <a:lnTo>
                    <a:pt x="84252" y="137120"/>
                  </a:lnTo>
                  <a:lnTo>
                    <a:pt x="84252" y="3056082"/>
                  </a:lnTo>
                  <a:lnTo>
                    <a:pt x="132501" y="3056082"/>
                  </a:lnTo>
                  <a:lnTo>
                    <a:pt x="132501" y="137120"/>
                  </a:lnTo>
                  <a:lnTo>
                    <a:pt x="108364" y="95737"/>
                  </a:lnTo>
                  <a:close/>
                </a:path>
                <a:path w="217169" h="3056254">
                  <a:moveTo>
                    <a:pt x="108374" y="0"/>
                  </a:moveTo>
                  <a:lnTo>
                    <a:pt x="3091" y="180489"/>
                  </a:lnTo>
                  <a:lnTo>
                    <a:pt x="0" y="189537"/>
                  </a:lnTo>
                  <a:lnTo>
                    <a:pt x="604" y="198759"/>
                  </a:lnTo>
                  <a:lnTo>
                    <a:pt x="4624" y="207093"/>
                  </a:lnTo>
                  <a:lnTo>
                    <a:pt x="11778" y="213478"/>
                  </a:lnTo>
                  <a:lnTo>
                    <a:pt x="20848" y="216556"/>
                  </a:lnTo>
                  <a:lnTo>
                    <a:pt x="30074" y="215942"/>
                  </a:lnTo>
                  <a:lnTo>
                    <a:pt x="38399" y="211922"/>
                  </a:lnTo>
                  <a:lnTo>
                    <a:pt x="44768" y="204781"/>
                  </a:lnTo>
                  <a:lnTo>
                    <a:pt x="84229" y="137120"/>
                  </a:lnTo>
                  <a:lnTo>
                    <a:pt x="84252" y="47862"/>
                  </a:lnTo>
                  <a:lnTo>
                    <a:pt x="136288" y="47862"/>
                  </a:lnTo>
                  <a:lnTo>
                    <a:pt x="108374" y="0"/>
                  </a:lnTo>
                  <a:close/>
                </a:path>
                <a:path w="217169" h="3056254">
                  <a:moveTo>
                    <a:pt x="136288" y="47862"/>
                  </a:moveTo>
                  <a:lnTo>
                    <a:pt x="132501" y="47862"/>
                  </a:lnTo>
                  <a:lnTo>
                    <a:pt x="132501" y="137120"/>
                  </a:lnTo>
                  <a:lnTo>
                    <a:pt x="171965" y="204781"/>
                  </a:lnTo>
                  <a:lnTo>
                    <a:pt x="178334" y="211922"/>
                  </a:lnTo>
                  <a:lnTo>
                    <a:pt x="186667" y="215942"/>
                  </a:lnTo>
                  <a:lnTo>
                    <a:pt x="195901" y="216556"/>
                  </a:lnTo>
                  <a:lnTo>
                    <a:pt x="204975" y="213478"/>
                  </a:lnTo>
                  <a:lnTo>
                    <a:pt x="212123" y="207093"/>
                  </a:lnTo>
                  <a:lnTo>
                    <a:pt x="216135" y="198759"/>
                  </a:lnTo>
                  <a:lnTo>
                    <a:pt x="216733" y="189537"/>
                  </a:lnTo>
                  <a:lnTo>
                    <a:pt x="213636" y="180489"/>
                  </a:lnTo>
                  <a:lnTo>
                    <a:pt x="136288" y="47862"/>
                  </a:lnTo>
                  <a:close/>
                </a:path>
                <a:path w="217169" h="3056254">
                  <a:moveTo>
                    <a:pt x="132501" y="47862"/>
                  </a:moveTo>
                  <a:lnTo>
                    <a:pt x="84252" y="47862"/>
                  </a:lnTo>
                  <a:lnTo>
                    <a:pt x="84252" y="137120"/>
                  </a:lnTo>
                  <a:lnTo>
                    <a:pt x="108364" y="95737"/>
                  </a:lnTo>
                  <a:lnTo>
                    <a:pt x="87525" y="60008"/>
                  </a:lnTo>
                  <a:lnTo>
                    <a:pt x="132501" y="60008"/>
                  </a:lnTo>
                  <a:lnTo>
                    <a:pt x="132501" y="47862"/>
                  </a:lnTo>
                  <a:close/>
                </a:path>
                <a:path w="217169" h="3056254">
                  <a:moveTo>
                    <a:pt x="132501" y="60008"/>
                  </a:moveTo>
                  <a:lnTo>
                    <a:pt x="129202" y="60008"/>
                  </a:lnTo>
                  <a:lnTo>
                    <a:pt x="108364" y="95737"/>
                  </a:lnTo>
                  <a:lnTo>
                    <a:pt x="132501" y="137120"/>
                  </a:lnTo>
                  <a:lnTo>
                    <a:pt x="132501" y="60008"/>
                  </a:lnTo>
                  <a:close/>
                </a:path>
                <a:path w="217169" h="3056254">
                  <a:moveTo>
                    <a:pt x="129202" y="60008"/>
                  </a:moveTo>
                  <a:lnTo>
                    <a:pt x="87525" y="60008"/>
                  </a:lnTo>
                  <a:lnTo>
                    <a:pt x="108364" y="95737"/>
                  </a:lnTo>
                  <a:lnTo>
                    <a:pt x="129202" y="6000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339332" y="5311169"/>
            <a:ext cx="19208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spc="45" dirty="0">
                <a:latin typeface="Tahoma" panose="020B0604030504040204"/>
                <a:cs typeface="Tahoma" panose="020B0604030504040204"/>
              </a:rPr>
              <a:t>x</a:t>
            </a:r>
            <a:r>
              <a:rPr sz="2000" spc="45" dirty="0">
                <a:latin typeface="Arial" panose="020B0604020202090204"/>
                <a:cs typeface="Arial" panose="020B0604020202090204"/>
              </a:rPr>
              <a:t>[1]=#</a:t>
            </a:r>
            <a:r>
              <a:rPr lang="zh-CN" altLang="en-US" sz="2000" spc="45" dirty="0">
                <a:latin typeface="Arial" panose="020B0604020202090204"/>
                <a:cs typeface="Arial" panose="020B0604020202090204"/>
              </a:rPr>
              <a:t>贷款金额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3807" y="2618561"/>
            <a:ext cx="589905" cy="1473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65"/>
              </a:lnSpc>
            </a:pPr>
            <a:r>
              <a:rPr sz="2000" spc="80" dirty="0">
                <a:latin typeface="Tahoma" panose="020B0604030504040204"/>
                <a:cs typeface="Tahoma" panose="020B0604030504040204"/>
              </a:rPr>
              <a:t>X</a:t>
            </a:r>
            <a:r>
              <a:rPr sz="2000" spc="80" dirty="0">
                <a:latin typeface="Arial" panose="020B0604020202090204"/>
                <a:cs typeface="Arial" panose="020B0604020202090204"/>
              </a:rPr>
              <a:t>[2]=#</a:t>
            </a: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年收入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42879" y="5053994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19232" y="5053994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4605" y="5053994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6" name="object 13"/>
          <p:cNvSpPr txBox="1"/>
          <p:nvPr/>
        </p:nvSpPr>
        <p:spPr>
          <a:xfrm>
            <a:off x="3329258" y="5053994"/>
            <a:ext cx="7048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576580" algn="l"/>
              </a:tabLst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r>
              <a:rPr sz="1500" dirty="0">
                <a:latin typeface="Arial" panose="020B0604020202090204"/>
                <a:cs typeface="Arial" panose="020B0604020202090204"/>
              </a:rPr>
              <a:t>	</a:t>
            </a: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4469681" y="5053994"/>
            <a:ext cx="16383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0" name="object 15"/>
          <p:cNvSpPr txBox="1"/>
          <p:nvPr/>
        </p:nvSpPr>
        <p:spPr>
          <a:xfrm>
            <a:off x="1367037" y="4740055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1" name="object 16"/>
          <p:cNvSpPr txBox="1"/>
          <p:nvPr/>
        </p:nvSpPr>
        <p:spPr>
          <a:xfrm>
            <a:off x="1398037" y="4328331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2" name="object 17"/>
          <p:cNvSpPr txBox="1"/>
          <p:nvPr/>
        </p:nvSpPr>
        <p:spPr>
          <a:xfrm>
            <a:off x="1378737" y="3921753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3" name="object 18"/>
          <p:cNvSpPr txBox="1"/>
          <p:nvPr/>
        </p:nvSpPr>
        <p:spPr>
          <a:xfrm>
            <a:off x="1379320" y="3510029"/>
            <a:ext cx="13398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4" name="object 19"/>
          <p:cNvSpPr txBox="1"/>
          <p:nvPr/>
        </p:nvSpPr>
        <p:spPr>
          <a:xfrm>
            <a:off x="1367037" y="3098304"/>
            <a:ext cx="1409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5" name="object 20"/>
          <p:cNvSpPr txBox="1"/>
          <p:nvPr/>
        </p:nvSpPr>
        <p:spPr>
          <a:xfrm>
            <a:off x="1344440" y="2686580"/>
            <a:ext cx="16383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6" name="object 21"/>
          <p:cNvGrpSpPr/>
          <p:nvPr/>
        </p:nvGrpSpPr>
        <p:grpSpPr>
          <a:xfrm>
            <a:off x="1529273" y="2526874"/>
            <a:ext cx="4246245" cy="2620010"/>
            <a:chOff x="822342" y="3071997"/>
            <a:chExt cx="4246245" cy="2620010"/>
          </a:xfrm>
        </p:grpSpPr>
        <p:pic>
          <p:nvPicPr>
            <p:cNvPr id="27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342" y="3071997"/>
              <a:ext cx="4245902" cy="2619592"/>
            </a:xfrm>
            <a:prstGeom prst="rect">
              <a:avLst/>
            </a:prstGeom>
          </p:spPr>
        </p:pic>
        <p:sp>
          <p:nvSpPr>
            <p:cNvPr id="28" name="object 23"/>
            <p:cNvSpPr/>
            <p:nvPr/>
          </p:nvSpPr>
          <p:spPr>
            <a:xfrm>
              <a:off x="873323" y="3121851"/>
              <a:ext cx="4124325" cy="2484120"/>
            </a:xfrm>
            <a:custGeom>
              <a:avLst/>
              <a:gdLst/>
              <a:ahLst/>
              <a:cxnLst/>
              <a:rect l="l" t="t" r="r" b="b"/>
              <a:pathLst>
                <a:path w="4124325" h="2484120">
                  <a:moveTo>
                    <a:pt x="0" y="2484053"/>
                  </a:moveTo>
                  <a:lnTo>
                    <a:pt x="4124258" y="0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4"/>
          <p:cNvSpPr txBox="1"/>
          <p:nvPr/>
        </p:nvSpPr>
        <p:spPr>
          <a:xfrm rot="19800000">
            <a:off x="1785091" y="3285727"/>
            <a:ext cx="4192576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zh-CN"/>
            </a:defPPr>
            <a:lvl1pPr marL="12700">
              <a:lnSpc>
                <a:spcPct val="100000"/>
              </a:lnSpc>
              <a:spcBef>
                <a:spcPts val="125"/>
              </a:spcBef>
              <a:defRPr sz="2000" spc="45">
                <a:latin typeface="Tahoma" panose="020B0604030504040204"/>
                <a:cs typeface="Tahoma" panose="020B0604030504040204"/>
              </a:defRPr>
            </a:lvl1pPr>
          </a:lstStyle>
          <a:p>
            <a:r>
              <a:rPr dirty="0"/>
              <a:t>1.0 </a:t>
            </a:r>
            <a:r>
              <a:rPr lang="en-US" altLang="zh-CN" dirty="0"/>
              <a:t>#</a:t>
            </a:r>
            <a:r>
              <a:rPr lang="zh-CN" altLang="en-US" dirty="0"/>
              <a:t>贷款金额 </a:t>
            </a:r>
            <a:r>
              <a:rPr dirty="0"/>
              <a:t>– 1.5 #</a:t>
            </a:r>
            <a:r>
              <a:rPr lang="zh-CN" altLang="en-US" dirty="0"/>
              <a:t>年收入</a:t>
            </a:r>
            <a:r>
              <a:rPr dirty="0"/>
              <a:t> = 0</a:t>
            </a:r>
          </a:p>
        </p:txBody>
      </p:sp>
      <p:sp>
        <p:nvSpPr>
          <p:cNvPr id="30" name="object 25"/>
          <p:cNvSpPr txBox="1"/>
          <p:nvPr/>
        </p:nvSpPr>
        <p:spPr>
          <a:xfrm>
            <a:off x="4243572" y="4429163"/>
            <a:ext cx="2033270" cy="388568"/>
          </a:xfrm>
          <a:prstGeom prst="rect">
            <a:avLst/>
          </a:prstGeom>
          <a:solidFill>
            <a:srgbClr val="118CC4"/>
          </a:solidFill>
          <a:ln w="21443">
            <a:solidFill>
              <a:srgbClr val="09658F"/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50"/>
              </a:spcBef>
            </a:pPr>
            <a:r>
              <a:rPr sz="24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Score(</a:t>
            </a:r>
            <a:r>
              <a:rPr sz="24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x</a:t>
            </a:r>
            <a:r>
              <a:rPr sz="24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400" spc="-1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&gt;</a:t>
            </a:r>
            <a:r>
              <a:rPr sz="2400" spc="-10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13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0</a:t>
            </a:r>
            <a:endParaRPr sz="24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31" name="object 26"/>
          <p:cNvGrpSpPr/>
          <p:nvPr/>
        </p:nvGrpSpPr>
        <p:grpSpPr>
          <a:xfrm>
            <a:off x="2704638" y="3974096"/>
            <a:ext cx="2024380" cy="722630"/>
            <a:chOff x="1997707" y="4519219"/>
            <a:chExt cx="2024380" cy="722630"/>
          </a:xfrm>
        </p:grpSpPr>
        <p:sp>
          <p:nvSpPr>
            <p:cNvPr id="32" name="object 27"/>
            <p:cNvSpPr/>
            <p:nvPr/>
          </p:nvSpPr>
          <p:spPr>
            <a:xfrm>
              <a:off x="2008492" y="49380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5" h="292100">
                  <a:moveTo>
                    <a:pt x="280784" y="114300"/>
                  </a:moveTo>
                  <a:lnTo>
                    <a:pt x="166725" y="114300"/>
                  </a:lnTo>
                  <a:lnTo>
                    <a:pt x="166725" y="0"/>
                  </a:lnTo>
                  <a:lnTo>
                    <a:pt x="114071" y="0"/>
                  </a:lnTo>
                  <a:lnTo>
                    <a:pt x="114071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71" y="179070"/>
                  </a:lnTo>
                  <a:lnTo>
                    <a:pt x="114071" y="292100"/>
                  </a:lnTo>
                  <a:lnTo>
                    <a:pt x="166725" y="292100"/>
                  </a:lnTo>
                  <a:lnTo>
                    <a:pt x="166725" y="179070"/>
                  </a:lnTo>
                  <a:lnTo>
                    <a:pt x="280784" y="17907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/>
            <p:cNvSpPr/>
            <p:nvPr/>
          </p:nvSpPr>
          <p:spPr>
            <a:xfrm>
              <a:off x="2008502" y="4938140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5" h="292735">
                  <a:moveTo>
                    <a:pt x="0" y="114088"/>
                  </a:moveTo>
                  <a:lnTo>
                    <a:pt x="114068" y="114088"/>
                  </a:lnTo>
                  <a:lnTo>
                    <a:pt x="114068" y="0"/>
                  </a:lnTo>
                  <a:lnTo>
                    <a:pt x="166717" y="0"/>
                  </a:lnTo>
                  <a:lnTo>
                    <a:pt x="166717" y="114088"/>
                  </a:lnTo>
                  <a:lnTo>
                    <a:pt x="280785" y="114088"/>
                  </a:lnTo>
                  <a:lnTo>
                    <a:pt x="280785" y="178338"/>
                  </a:lnTo>
                  <a:lnTo>
                    <a:pt x="166717" y="178338"/>
                  </a:lnTo>
                  <a:lnTo>
                    <a:pt x="166717" y="292406"/>
                  </a:lnTo>
                  <a:lnTo>
                    <a:pt x="114068" y="292406"/>
                  </a:lnTo>
                  <a:lnTo>
                    <a:pt x="11406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9"/>
            <p:cNvSpPr/>
            <p:nvPr/>
          </p:nvSpPr>
          <p:spPr>
            <a:xfrm>
              <a:off x="3730091" y="453034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784" y="114300"/>
                  </a:moveTo>
                  <a:lnTo>
                    <a:pt x="166751" y="114300"/>
                  </a:lnTo>
                  <a:lnTo>
                    <a:pt x="166751" y="0"/>
                  </a:lnTo>
                  <a:lnTo>
                    <a:pt x="114096" y="0"/>
                  </a:lnTo>
                  <a:lnTo>
                    <a:pt x="114096" y="114300"/>
                  </a:lnTo>
                  <a:lnTo>
                    <a:pt x="0" y="114300"/>
                  </a:lnTo>
                  <a:lnTo>
                    <a:pt x="0" y="177800"/>
                  </a:lnTo>
                  <a:lnTo>
                    <a:pt x="114096" y="177800"/>
                  </a:lnTo>
                  <a:lnTo>
                    <a:pt x="114096" y="292100"/>
                  </a:lnTo>
                  <a:lnTo>
                    <a:pt x="166751" y="292100"/>
                  </a:lnTo>
                  <a:lnTo>
                    <a:pt x="166751" y="177800"/>
                  </a:lnTo>
                  <a:lnTo>
                    <a:pt x="280784" y="177800"/>
                  </a:lnTo>
                  <a:lnTo>
                    <a:pt x="280784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0"/>
            <p:cNvSpPr/>
            <p:nvPr/>
          </p:nvSpPr>
          <p:spPr>
            <a:xfrm>
              <a:off x="3730100" y="4530014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88" y="114068"/>
                  </a:lnTo>
                  <a:lnTo>
                    <a:pt x="114088" y="0"/>
                  </a:lnTo>
                  <a:lnTo>
                    <a:pt x="166722" y="0"/>
                  </a:lnTo>
                  <a:lnTo>
                    <a:pt x="166722" y="114068"/>
                  </a:lnTo>
                  <a:lnTo>
                    <a:pt x="280785" y="114068"/>
                  </a:lnTo>
                  <a:lnTo>
                    <a:pt x="280785" y="178317"/>
                  </a:lnTo>
                  <a:lnTo>
                    <a:pt x="166722" y="178317"/>
                  </a:lnTo>
                  <a:lnTo>
                    <a:pt x="166722" y="292385"/>
                  </a:lnTo>
                  <a:lnTo>
                    <a:pt x="114088" y="292385"/>
                  </a:lnTo>
                  <a:lnTo>
                    <a:pt x="114088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1"/>
            <p:cNvSpPr/>
            <p:nvPr/>
          </p:nvSpPr>
          <p:spPr>
            <a:xfrm>
              <a:off x="3079076" y="4541774"/>
              <a:ext cx="281305" cy="293370"/>
            </a:xfrm>
            <a:custGeom>
              <a:avLst/>
              <a:gdLst/>
              <a:ahLst/>
              <a:cxnLst/>
              <a:rect l="l" t="t" r="r" b="b"/>
              <a:pathLst>
                <a:path w="281304" h="293370">
                  <a:moveTo>
                    <a:pt x="280809" y="114300"/>
                  </a:moveTo>
                  <a:lnTo>
                    <a:pt x="166738" y="114300"/>
                  </a:lnTo>
                  <a:lnTo>
                    <a:pt x="166738" y="0"/>
                  </a:lnTo>
                  <a:lnTo>
                    <a:pt x="114084" y="0"/>
                  </a:lnTo>
                  <a:lnTo>
                    <a:pt x="114084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84" y="179070"/>
                  </a:lnTo>
                  <a:lnTo>
                    <a:pt x="114084" y="293370"/>
                  </a:lnTo>
                  <a:lnTo>
                    <a:pt x="166738" y="293370"/>
                  </a:lnTo>
                  <a:lnTo>
                    <a:pt x="166738" y="179070"/>
                  </a:lnTo>
                  <a:lnTo>
                    <a:pt x="280809" y="17907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2"/>
            <p:cNvSpPr/>
            <p:nvPr/>
          </p:nvSpPr>
          <p:spPr>
            <a:xfrm>
              <a:off x="3079082" y="4542278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68"/>
                  </a:moveTo>
                  <a:lnTo>
                    <a:pt x="114088" y="114068"/>
                  </a:lnTo>
                  <a:lnTo>
                    <a:pt x="114088" y="0"/>
                  </a:lnTo>
                  <a:lnTo>
                    <a:pt x="166743" y="0"/>
                  </a:lnTo>
                  <a:lnTo>
                    <a:pt x="166743" y="114068"/>
                  </a:lnTo>
                  <a:lnTo>
                    <a:pt x="280811" y="114068"/>
                  </a:lnTo>
                  <a:lnTo>
                    <a:pt x="280811" y="178317"/>
                  </a:lnTo>
                  <a:lnTo>
                    <a:pt x="166743" y="178317"/>
                  </a:lnTo>
                  <a:lnTo>
                    <a:pt x="166743" y="292406"/>
                  </a:lnTo>
                  <a:lnTo>
                    <a:pt x="114088" y="292406"/>
                  </a:lnTo>
                  <a:lnTo>
                    <a:pt x="114088" y="178317"/>
                  </a:lnTo>
                  <a:lnTo>
                    <a:pt x="0" y="178317"/>
                  </a:lnTo>
                  <a:lnTo>
                    <a:pt x="0" y="11406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3"/>
            <p:cNvSpPr/>
            <p:nvPr/>
          </p:nvSpPr>
          <p:spPr>
            <a:xfrm>
              <a:off x="3067037" y="4938014"/>
              <a:ext cx="281305" cy="292100"/>
            </a:xfrm>
            <a:custGeom>
              <a:avLst/>
              <a:gdLst/>
              <a:ahLst/>
              <a:cxnLst/>
              <a:rect l="l" t="t" r="r" b="b"/>
              <a:pathLst>
                <a:path w="281304" h="292100">
                  <a:moveTo>
                    <a:pt x="280809" y="114300"/>
                  </a:moveTo>
                  <a:lnTo>
                    <a:pt x="166712" y="114300"/>
                  </a:lnTo>
                  <a:lnTo>
                    <a:pt x="166712" y="0"/>
                  </a:lnTo>
                  <a:lnTo>
                    <a:pt x="114084" y="0"/>
                  </a:lnTo>
                  <a:lnTo>
                    <a:pt x="114084" y="114300"/>
                  </a:lnTo>
                  <a:lnTo>
                    <a:pt x="0" y="114300"/>
                  </a:lnTo>
                  <a:lnTo>
                    <a:pt x="0" y="179070"/>
                  </a:lnTo>
                  <a:lnTo>
                    <a:pt x="114084" y="179070"/>
                  </a:lnTo>
                  <a:lnTo>
                    <a:pt x="114084" y="292100"/>
                  </a:lnTo>
                  <a:lnTo>
                    <a:pt x="166712" y="292100"/>
                  </a:lnTo>
                  <a:lnTo>
                    <a:pt x="166712" y="179070"/>
                  </a:lnTo>
                  <a:lnTo>
                    <a:pt x="280809" y="179070"/>
                  </a:lnTo>
                  <a:lnTo>
                    <a:pt x="280809" y="114300"/>
                  </a:lnTo>
                  <a:close/>
                </a:path>
              </a:pathLst>
            </a:custGeom>
            <a:solidFill>
              <a:srgbClr val="118C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4"/>
            <p:cNvSpPr/>
            <p:nvPr/>
          </p:nvSpPr>
          <p:spPr>
            <a:xfrm>
              <a:off x="3067039" y="4938140"/>
              <a:ext cx="281305" cy="292735"/>
            </a:xfrm>
            <a:custGeom>
              <a:avLst/>
              <a:gdLst/>
              <a:ahLst/>
              <a:cxnLst/>
              <a:rect l="l" t="t" r="r" b="b"/>
              <a:pathLst>
                <a:path w="281304" h="292735">
                  <a:moveTo>
                    <a:pt x="0" y="114088"/>
                  </a:moveTo>
                  <a:lnTo>
                    <a:pt x="114088" y="114088"/>
                  </a:lnTo>
                  <a:lnTo>
                    <a:pt x="114088" y="0"/>
                  </a:lnTo>
                  <a:lnTo>
                    <a:pt x="166743" y="0"/>
                  </a:lnTo>
                  <a:lnTo>
                    <a:pt x="166743" y="114088"/>
                  </a:lnTo>
                  <a:lnTo>
                    <a:pt x="280811" y="114088"/>
                  </a:lnTo>
                  <a:lnTo>
                    <a:pt x="280811" y="178338"/>
                  </a:lnTo>
                  <a:lnTo>
                    <a:pt x="166743" y="178338"/>
                  </a:lnTo>
                  <a:lnTo>
                    <a:pt x="166743" y="292406"/>
                  </a:lnTo>
                  <a:lnTo>
                    <a:pt x="114088" y="292406"/>
                  </a:lnTo>
                  <a:lnTo>
                    <a:pt x="114088" y="178338"/>
                  </a:lnTo>
                  <a:lnTo>
                    <a:pt x="0" y="178338"/>
                  </a:lnTo>
                  <a:lnTo>
                    <a:pt x="0" y="114088"/>
                  </a:lnTo>
                  <a:close/>
                </a:path>
              </a:pathLst>
            </a:custGeom>
            <a:ln w="21443">
              <a:solidFill>
                <a:srgbClr val="0965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35"/>
          <p:cNvSpPr txBox="1"/>
          <p:nvPr/>
        </p:nvSpPr>
        <p:spPr>
          <a:xfrm>
            <a:off x="1819306" y="2187980"/>
            <a:ext cx="2033270" cy="386003"/>
          </a:xfrm>
          <a:prstGeom prst="rect">
            <a:avLst/>
          </a:prstGeom>
          <a:solidFill>
            <a:srgbClr val="FC5507"/>
          </a:solidFill>
          <a:ln w="21443">
            <a:solidFill>
              <a:srgbClr val="B93C03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30"/>
              </a:spcBef>
            </a:pPr>
            <a:r>
              <a:rPr sz="24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Score(</a:t>
            </a:r>
            <a:r>
              <a:rPr sz="2400" spc="-50" dirty="0">
                <a:solidFill>
                  <a:srgbClr val="FFFFFF"/>
                </a:solidFill>
                <a:latin typeface="Lucida Sans Unicode"/>
                <a:cs typeface="Lucida Sans Unicode"/>
              </a:rPr>
              <a:t>x</a:t>
            </a:r>
            <a:r>
              <a:rPr sz="2400" spc="-5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)</a:t>
            </a:r>
            <a:r>
              <a:rPr sz="2400" spc="-1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&lt;</a:t>
            </a:r>
            <a:r>
              <a:rPr sz="2400" spc="-10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13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0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2" name="object 37"/>
          <p:cNvSpPr/>
          <p:nvPr/>
        </p:nvSpPr>
        <p:spPr>
          <a:xfrm>
            <a:off x="2114955" y="3629234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635" y="0"/>
                </a:moveTo>
                <a:lnTo>
                  <a:pt x="0" y="0"/>
                </a:lnTo>
                <a:lnTo>
                  <a:pt x="0" y="101463"/>
                </a:lnTo>
                <a:lnTo>
                  <a:pt x="266635" y="101463"/>
                </a:lnTo>
                <a:lnTo>
                  <a:pt x="266635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38"/>
          <p:cNvSpPr/>
          <p:nvPr/>
        </p:nvSpPr>
        <p:spPr>
          <a:xfrm>
            <a:off x="2114955" y="3629234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0" y="101463"/>
                </a:moveTo>
                <a:lnTo>
                  <a:pt x="266635" y="101463"/>
                </a:lnTo>
                <a:lnTo>
                  <a:pt x="266635" y="0"/>
                </a:lnTo>
                <a:lnTo>
                  <a:pt x="0" y="0"/>
                </a:lnTo>
                <a:lnTo>
                  <a:pt x="0" y="101463"/>
                </a:lnTo>
                <a:close/>
              </a:path>
            </a:pathLst>
          </a:custGeom>
          <a:ln w="8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9"/>
          <p:cNvSpPr/>
          <p:nvPr/>
        </p:nvSpPr>
        <p:spPr>
          <a:xfrm>
            <a:off x="1465826" y="2845997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655" y="0"/>
                </a:moveTo>
                <a:lnTo>
                  <a:pt x="0" y="0"/>
                </a:lnTo>
                <a:lnTo>
                  <a:pt x="0" y="101483"/>
                </a:lnTo>
                <a:lnTo>
                  <a:pt x="266655" y="101483"/>
                </a:lnTo>
                <a:lnTo>
                  <a:pt x="266655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0"/>
          <p:cNvSpPr/>
          <p:nvPr/>
        </p:nvSpPr>
        <p:spPr>
          <a:xfrm>
            <a:off x="1465826" y="2845997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0" y="101483"/>
                </a:moveTo>
                <a:lnTo>
                  <a:pt x="266655" y="101483"/>
                </a:lnTo>
                <a:lnTo>
                  <a:pt x="266655" y="0"/>
                </a:lnTo>
                <a:lnTo>
                  <a:pt x="0" y="0"/>
                </a:lnTo>
                <a:lnTo>
                  <a:pt x="0" y="101483"/>
                </a:lnTo>
                <a:close/>
              </a:path>
            </a:pathLst>
          </a:custGeom>
          <a:ln w="8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1"/>
          <p:cNvSpPr/>
          <p:nvPr/>
        </p:nvSpPr>
        <p:spPr>
          <a:xfrm>
            <a:off x="3321239" y="2858055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635" y="0"/>
                </a:moveTo>
                <a:lnTo>
                  <a:pt x="0" y="0"/>
                </a:lnTo>
                <a:lnTo>
                  <a:pt x="0" y="101463"/>
                </a:lnTo>
                <a:lnTo>
                  <a:pt x="266635" y="101463"/>
                </a:lnTo>
                <a:lnTo>
                  <a:pt x="266635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2"/>
          <p:cNvSpPr/>
          <p:nvPr/>
        </p:nvSpPr>
        <p:spPr>
          <a:xfrm>
            <a:off x="3321239" y="2858055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0" y="101463"/>
                </a:moveTo>
                <a:lnTo>
                  <a:pt x="266635" y="101463"/>
                </a:lnTo>
                <a:lnTo>
                  <a:pt x="266635" y="0"/>
                </a:lnTo>
                <a:lnTo>
                  <a:pt x="0" y="0"/>
                </a:lnTo>
                <a:lnTo>
                  <a:pt x="0" y="101463"/>
                </a:lnTo>
                <a:close/>
              </a:path>
            </a:pathLst>
          </a:custGeom>
          <a:ln w="8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3"/>
          <p:cNvSpPr/>
          <p:nvPr/>
        </p:nvSpPr>
        <p:spPr>
          <a:xfrm>
            <a:off x="2593604" y="3077427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635" y="0"/>
                </a:moveTo>
                <a:lnTo>
                  <a:pt x="0" y="0"/>
                </a:lnTo>
                <a:lnTo>
                  <a:pt x="0" y="101463"/>
                </a:lnTo>
                <a:lnTo>
                  <a:pt x="266635" y="101463"/>
                </a:lnTo>
                <a:lnTo>
                  <a:pt x="266635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4"/>
          <p:cNvSpPr/>
          <p:nvPr/>
        </p:nvSpPr>
        <p:spPr>
          <a:xfrm>
            <a:off x="2593604" y="3077427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0" y="101463"/>
                </a:moveTo>
                <a:lnTo>
                  <a:pt x="266635" y="101463"/>
                </a:lnTo>
                <a:lnTo>
                  <a:pt x="266635" y="0"/>
                </a:lnTo>
                <a:lnTo>
                  <a:pt x="0" y="0"/>
                </a:lnTo>
                <a:lnTo>
                  <a:pt x="0" y="101463"/>
                </a:lnTo>
                <a:close/>
              </a:path>
            </a:pathLst>
          </a:custGeom>
          <a:ln w="8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45"/>
          <p:cNvSpPr/>
          <p:nvPr/>
        </p:nvSpPr>
        <p:spPr>
          <a:xfrm>
            <a:off x="2629610" y="3628493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266635" y="0"/>
                </a:moveTo>
                <a:lnTo>
                  <a:pt x="0" y="0"/>
                </a:lnTo>
                <a:lnTo>
                  <a:pt x="0" y="101463"/>
                </a:lnTo>
                <a:lnTo>
                  <a:pt x="266635" y="101463"/>
                </a:lnTo>
                <a:lnTo>
                  <a:pt x="266635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46"/>
          <p:cNvSpPr/>
          <p:nvPr/>
        </p:nvSpPr>
        <p:spPr>
          <a:xfrm>
            <a:off x="2629610" y="3628493"/>
            <a:ext cx="266700" cy="101600"/>
          </a:xfrm>
          <a:custGeom>
            <a:avLst/>
            <a:gdLst/>
            <a:ahLst/>
            <a:cxnLst/>
            <a:rect l="l" t="t" r="r" b="b"/>
            <a:pathLst>
              <a:path w="266700" h="101600">
                <a:moveTo>
                  <a:pt x="0" y="101463"/>
                </a:moveTo>
                <a:lnTo>
                  <a:pt x="266635" y="101463"/>
                </a:lnTo>
                <a:lnTo>
                  <a:pt x="266635" y="0"/>
                </a:lnTo>
                <a:lnTo>
                  <a:pt x="0" y="0"/>
                </a:lnTo>
                <a:lnTo>
                  <a:pt x="0" y="101463"/>
                </a:lnTo>
                <a:close/>
              </a:path>
            </a:pathLst>
          </a:custGeom>
          <a:ln w="8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47"/>
          <p:cNvSpPr/>
          <p:nvPr/>
        </p:nvSpPr>
        <p:spPr>
          <a:xfrm>
            <a:off x="3269206" y="4860251"/>
            <a:ext cx="281305" cy="292100"/>
          </a:xfrm>
          <a:custGeom>
            <a:avLst/>
            <a:gdLst/>
            <a:ahLst/>
            <a:cxnLst/>
            <a:rect l="l" t="t" r="r" b="b"/>
            <a:pathLst>
              <a:path w="281305" h="292100">
                <a:moveTo>
                  <a:pt x="280809" y="114300"/>
                </a:moveTo>
                <a:lnTo>
                  <a:pt x="166712" y="114300"/>
                </a:lnTo>
                <a:lnTo>
                  <a:pt x="166712" y="0"/>
                </a:lnTo>
                <a:lnTo>
                  <a:pt x="114058" y="0"/>
                </a:lnTo>
                <a:lnTo>
                  <a:pt x="114058" y="114300"/>
                </a:lnTo>
                <a:lnTo>
                  <a:pt x="0" y="114300"/>
                </a:lnTo>
                <a:lnTo>
                  <a:pt x="0" y="177800"/>
                </a:lnTo>
                <a:lnTo>
                  <a:pt x="114058" y="177800"/>
                </a:lnTo>
                <a:lnTo>
                  <a:pt x="114058" y="292100"/>
                </a:lnTo>
                <a:lnTo>
                  <a:pt x="166712" y="292100"/>
                </a:lnTo>
                <a:lnTo>
                  <a:pt x="166712" y="177800"/>
                </a:lnTo>
                <a:lnTo>
                  <a:pt x="280809" y="177800"/>
                </a:lnTo>
                <a:lnTo>
                  <a:pt x="280809" y="11430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48"/>
          <p:cNvSpPr/>
          <p:nvPr/>
        </p:nvSpPr>
        <p:spPr>
          <a:xfrm>
            <a:off x="3269207" y="4860287"/>
            <a:ext cx="281305" cy="292735"/>
          </a:xfrm>
          <a:custGeom>
            <a:avLst/>
            <a:gdLst/>
            <a:ahLst/>
            <a:cxnLst/>
            <a:rect l="l" t="t" r="r" b="b"/>
            <a:pathLst>
              <a:path w="281305" h="292735">
                <a:moveTo>
                  <a:pt x="0" y="114068"/>
                </a:moveTo>
                <a:lnTo>
                  <a:pt x="114068" y="114068"/>
                </a:lnTo>
                <a:lnTo>
                  <a:pt x="114068" y="0"/>
                </a:lnTo>
                <a:lnTo>
                  <a:pt x="166722" y="0"/>
                </a:lnTo>
                <a:lnTo>
                  <a:pt x="166722" y="114068"/>
                </a:lnTo>
                <a:lnTo>
                  <a:pt x="280811" y="114068"/>
                </a:lnTo>
                <a:lnTo>
                  <a:pt x="280811" y="178338"/>
                </a:lnTo>
                <a:lnTo>
                  <a:pt x="166722" y="178338"/>
                </a:lnTo>
                <a:lnTo>
                  <a:pt x="166722" y="292406"/>
                </a:lnTo>
                <a:lnTo>
                  <a:pt x="114068" y="292406"/>
                </a:lnTo>
                <a:lnTo>
                  <a:pt x="114068" y="178338"/>
                </a:lnTo>
                <a:lnTo>
                  <a:pt x="0" y="178338"/>
                </a:lnTo>
                <a:lnTo>
                  <a:pt x="0" y="114068"/>
                </a:lnTo>
                <a:close/>
              </a:path>
            </a:pathLst>
          </a:custGeom>
          <a:ln w="21443">
            <a:solidFill>
              <a:srgbClr val="0965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7" name="object 5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34108" y="2460929"/>
            <a:ext cx="2727670" cy="1420447"/>
          </a:xfrm>
          <a:prstGeom prst="rect">
            <a:avLst/>
          </a:prstGeom>
        </p:spPr>
      </p:pic>
      <p:sp>
        <p:nvSpPr>
          <p:cNvPr id="58" name="object 53"/>
          <p:cNvSpPr/>
          <p:nvPr/>
        </p:nvSpPr>
        <p:spPr>
          <a:xfrm>
            <a:off x="4065538" y="2604347"/>
            <a:ext cx="2440305" cy="1195705"/>
          </a:xfrm>
          <a:custGeom>
            <a:avLst/>
            <a:gdLst/>
            <a:ahLst/>
            <a:cxnLst/>
            <a:rect l="l" t="t" r="r" b="b"/>
            <a:pathLst>
              <a:path w="2440304" h="1195704">
                <a:moveTo>
                  <a:pt x="47564" y="973946"/>
                </a:moveTo>
                <a:lnTo>
                  <a:pt x="0" y="982129"/>
                </a:lnTo>
                <a:lnTo>
                  <a:pt x="1965" y="993564"/>
                </a:lnTo>
                <a:lnTo>
                  <a:pt x="2732" y="995880"/>
                </a:lnTo>
                <a:lnTo>
                  <a:pt x="9263" y="1008685"/>
                </a:lnTo>
                <a:lnTo>
                  <a:pt x="10272" y="1010213"/>
                </a:lnTo>
                <a:lnTo>
                  <a:pt x="18995" y="1020604"/>
                </a:lnTo>
                <a:lnTo>
                  <a:pt x="19819" y="1021613"/>
                </a:lnTo>
                <a:lnTo>
                  <a:pt x="65052" y="1052770"/>
                </a:lnTo>
                <a:lnTo>
                  <a:pt x="106729" y="1071226"/>
                </a:lnTo>
                <a:lnTo>
                  <a:pt x="157005" y="1088518"/>
                </a:lnTo>
                <a:lnTo>
                  <a:pt x="215449" y="1104822"/>
                </a:lnTo>
                <a:lnTo>
                  <a:pt x="281449" y="1120159"/>
                </a:lnTo>
                <a:lnTo>
                  <a:pt x="354144" y="1134394"/>
                </a:lnTo>
                <a:lnTo>
                  <a:pt x="433231" y="1147503"/>
                </a:lnTo>
                <a:lnTo>
                  <a:pt x="517706" y="1159304"/>
                </a:lnTo>
                <a:lnTo>
                  <a:pt x="606886" y="1169674"/>
                </a:lnTo>
                <a:lnTo>
                  <a:pt x="699884" y="1178480"/>
                </a:lnTo>
                <a:lnTo>
                  <a:pt x="796021" y="1185556"/>
                </a:lnTo>
                <a:lnTo>
                  <a:pt x="894578" y="1190806"/>
                </a:lnTo>
                <a:lnTo>
                  <a:pt x="994627" y="1194043"/>
                </a:lnTo>
                <a:lnTo>
                  <a:pt x="1095550" y="1195165"/>
                </a:lnTo>
                <a:lnTo>
                  <a:pt x="1196937" y="1191969"/>
                </a:lnTo>
                <a:lnTo>
                  <a:pt x="1298016" y="1182602"/>
                </a:lnTo>
                <a:lnTo>
                  <a:pt x="1397395" y="1167482"/>
                </a:lnTo>
                <a:lnTo>
                  <a:pt x="1494408" y="1146998"/>
                </a:lnTo>
                <a:lnTo>
                  <a:pt x="1103495" y="1146998"/>
                </a:lnTo>
                <a:lnTo>
                  <a:pt x="996222" y="1145809"/>
                </a:lnTo>
                <a:lnTo>
                  <a:pt x="897151" y="1142613"/>
                </a:lnTo>
                <a:lnTo>
                  <a:pt x="799624" y="1137431"/>
                </a:lnTo>
                <a:lnTo>
                  <a:pt x="704413" y="1130432"/>
                </a:lnTo>
                <a:lnTo>
                  <a:pt x="612444" y="1121749"/>
                </a:lnTo>
                <a:lnTo>
                  <a:pt x="524381" y="1111513"/>
                </a:lnTo>
                <a:lnTo>
                  <a:pt x="441115" y="1099913"/>
                </a:lnTo>
                <a:lnTo>
                  <a:pt x="363413" y="1087046"/>
                </a:lnTo>
                <a:lnTo>
                  <a:pt x="291922" y="1073058"/>
                </a:lnTo>
                <a:lnTo>
                  <a:pt x="227832" y="1058200"/>
                </a:lnTo>
                <a:lnTo>
                  <a:pt x="171905" y="1042621"/>
                </a:lnTo>
                <a:lnTo>
                  <a:pt x="125081" y="1026595"/>
                </a:lnTo>
                <a:lnTo>
                  <a:pt x="88494" y="1010594"/>
                </a:lnTo>
                <a:lnTo>
                  <a:pt x="56451" y="989607"/>
                </a:lnTo>
                <a:lnTo>
                  <a:pt x="55948" y="989607"/>
                </a:lnTo>
                <a:lnTo>
                  <a:pt x="53210" y="986812"/>
                </a:lnTo>
                <a:lnTo>
                  <a:pt x="53576" y="986812"/>
                </a:lnTo>
                <a:lnTo>
                  <a:pt x="52179" y="985165"/>
                </a:lnTo>
                <a:lnTo>
                  <a:pt x="51424" y="985165"/>
                </a:lnTo>
                <a:lnTo>
                  <a:pt x="49989" y="982993"/>
                </a:lnTo>
                <a:lnTo>
                  <a:pt x="49113" y="982993"/>
                </a:lnTo>
                <a:lnTo>
                  <a:pt x="46838" y="976138"/>
                </a:lnTo>
                <a:lnTo>
                  <a:pt x="47939" y="976138"/>
                </a:lnTo>
                <a:lnTo>
                  <a:pt x="47564" y="973946"/>
                </a:lnTo>
                <a:close/>
              </a:path>
              <a:path w="2440304" h="1195704">
                <a:moveTo>
                  <a:pt x="2248570" y="192479"/>
                </a:moveTo>
                <a:lnTo>
                  <a:pt x="2212042" y="267536"/>
                </a:lnTo>
                <a:lnTo>
                  <a:pt x="2195059" y="312208"/>
                </a:lnTo>
                <a:lnTo>
                  <a:pt x="2180185" y="359293"/>
                </a:lnTo>
                <a:lnTo>
                  <a:pt x="2167576" y="408407"/>
                </a:lnTo>
                <a:lnTo>
                  <a:pt x="2157386" y="459152"/>
                </a:lnTo>
                <a:lnTo>
                  <a:pt x="2149872" y="511178"/>
                </a:lnTo>
                <a:lnTo>
                  <a:pt x="2145240" y="564069"/>
                </a:lnTo>
                <a:lnTo>
                  <a:pt x="2143748" y="615257"/>
                </a:lnTo>
                <a:lnTo>
                  <a:pt x="2142513" y="638452"/>
                </a:lnTo>
                <a:lnTo>
                  <a:pt x="2131756" y="685379"/>
                </a:lnTo>
                <a:lnTo>
                  <a:pt x="2110141" y="732763"/>
                </a:lnTo>
                <a:lnTo>
                  <a:pt x="2078078" y="780106"/>
                </a:lnTo>
                <a:lnTo>
                  <a:pt x="2036082" y="826744"/>
                </a:lnTo>
                <a:lnTo>
                  <a:pt x="1984925" y="872101"/>
                </a:lnTo>
                <a:lnTo>
                  <a:pt x="1925380" y="915584"/>
                </a:lnTo>
                <a:lnTo>
                  <a:pt x="1893059" y="936252"/>
                </a:lnTo>
                <a:lnTo>
                  <a:pt x="1822190" y="976138"/>
                </a:lnTo>
                <a:lnTo>
                  <a:pt x="1745456" y="1012704"/>
                </a:lnTo>
                <a:lnTo>
                  <a:pt x="1662906" y="1045838"/>
                </a:lnTo>
                <a:lnTo>
                  <a:pt x="1575620" y="1075008"/>
                </a:lnTo>
                <a:lnTo>
                  <a:pt x="1483865" y="1099913"/>
                </a:lnTo>
                <a:lnTo>
                  <a:pt x="1390139" y="1119778"/>
                </a:lnTo>
                <a:lnTo>
                  <a:pt x="1293487" y="1134575"/>
                </a:lnTo>
                <a:lnTo>
                  <a:pt x="1195393" y="1143741"/>
                </a:lnTo>
                <a:lnTo>
                  <a:pt x="1093489" y="1146998"/>
                </a:lnTo>
                <a:lnTo>
                  <a:pt x="1494408" y="1146998"/>
                </a:lnTo>
                <a:lnTo>
                  <a:pt x="1588281" y="1121585"/>
                </a:lnTo>
                <a:lnTo>
                  <a:pt x="1678191" y="1091611"/>
                </a:lnTo>
                <a:lnTo>
                  <a:pt x="1763418" y="1057474"/>
                </a:lnTo>
                <a:lnTo>
                  <a:pt x="1843189" y="1019601"/>
                </a:lnTo>
                <a:lnTo>
                  <a:pt x="1916734" y="978310"/>
                </a:lnTo>
                <a:lnTo>
                  <a:pt x="1951318" y="956252"/>
                </a:lnTo>
                <a:lnTo>
                  <a:pt x="1983742" y="933700"/>
                </a:lnTo>
                <a:lnTo>
                  <a:pt x="2014209" y="910437"/>
                </a:lnTo>
                <a:lnTo>
                  <a:pt x="2068968" y="862029"/>
                </a:lnTo>
                <a:lnTo>
                  <a:pt x="2114876" y="811284"/>
                </a:lnTo>
                <a:lnTo>
                  <a:pt x="2151056" y="758372"/>
                </a:lnTo>
                <a:lnTo>
                  <a:pt x="2176480" y="703469"/>
                </a:lnTo>
                <a:lnTo>
                  <a:pt x="2190015" y="646877"/>
                </a:lnTo>
                <a:lnTo>
                  <a:pt x="2193515" y="565521"/>
                </a:lnTo>
                <a:lnTo>
                  <a:pt x="2197941" y="515419"/>
                </a:lnTo>
                <a:lnTo>
                  <a:pt x="2205146" y="466084"/>
                </a:lnTo>
                <a:lnTo>
                  <a:pt x="2214873" y="417918"/>
                </a:lnTo>
                <a:lnTo>
                  <a:pt x="2226916" y="371336"/>
                </a:lnTo>
                <a:lnTo>
                  <a:pt x="2241069" y="326772"/>
                </a:lnTo>
                <a:lnTo>
                  <a:pt x="2257126" y="284725"/>
                </a:lnTo>
                <a:lnTo>
                  <a:pt x="2274882" y="245508"/>
                </a:lnTo>
                <a:lnTo>
                  <a:pt x="2292526" y="212538"/>
                </a:lnTo>
                <a:lnTo>
                  <a:pt x="2271234" y="212538"/>
                </a:lnTo>
                <a:lnTo>
                  <a:pt x="2262204" y="210521"/>
                </a:lnTo>
                <a:lnTo>
                  <a:pt x="2254347" y="205005"/>
                </a:lnTo>
                <a:lnTo>
                  <a:pt x="2249296" y="196881"/>
                </a:lnTo>
                <a:lnTo>
                  <a:pt x="2248570" y="192479"/>
                </a:lnTo>
                <a:close/>
              </a:path>
              <a:path w="2440304" h="1195704">
                <a:moveTo>
                  <a:pt x="53210" y="986812"/>
                </a:moveTo>
                <a:lnTo>
                  <a:pt x="55948" y="989607"/>
                </a:lnTo>
                <a:lnTo>
                  <a:pt x="54575" y="987989"/>
                </a:lnTo>
                <a:lnTo>
                  <a:pt x="53210" y="986812"/>
                </a:lnTo>
                <a:close/>
              </a:path>
              <a:path w="2440304" h="1195704">
                <a:moveTo>
                  <a:pt x="54575" y="987989"/>
                </a:moveTo>
                <a:lnTo>
                  <a:pt x="55948" y="989607"/>
                </a:lnTo>
                <a:lnTo>
                  <a:pt x="56451" y="989607"/>
                </a:lnTo>
                <a:lnTo>
                  <a:pt x="54575" y="987989"/>
                </a:lnTo>
                <a:close/>
              </a:path>
              <a:path w="2440304" h="1195704">
                <a:moveTo>
                  <a:pt x="53576" y="986812"/>
                </a:moveTo>
                <a:lnTo>
                  <a:pt x="53210" y="986812"/>
                </a:lnTo>
                <a:lnTo>
                  <a:pt x="54575" y="987989"/>
                </a:lnTo>
                <a:lnTo>
                  <a:pt x="53576" y="986812"/>
                </a:lnTo>
                <a:close/>
              </a:path>
              <a:path w="2440304" h="1195704">
                <a:moveTo>
                  <a:pt x="48817" y="981204"/>
                </a:moveTo>
                <a:lnTo>
                  <a:pt x="51424" y="985165"/>
                </a:lnTo>
                <a:lnTo>
                  <a:pt x="50321" y="982993"/>
                </a:lnTo>
                <a:lnTo>
                  <a:pt x="48817" y="981204"/>
                </a:lnTo>
                <a:close/>
              </a:path>
              <a:path w="2440304" h="1195704">
                <a:moveTo>
                  <a:pt x="50336" y="982993"/>
                </a:moveTo>
                <a:lnTo>
                  <a:pt x="51424" y="985165"/>
                </a:lnTo>
                <a:lnTo>
                  <a:pt x="52179" y="985165"/>
                </a:lnTo>
                <a:lnTo>
                  <a:pt x="50336" y="982993"/>
                </a:lnTo>
                <a:close/>
              </a:path>
              <a:path w="2440304" h="1195704">
                <a:moveTo>
                  <a:pt x="48328" y="980627"/>
                </a:moveTo>
                <a:lnTo>
                  <a:pt x="49113" y="982993"/>
                </a:lnTo>
                <a:lnTo>
                  <a:pt x="48807" y="981204"/>
                </a:lnTo>
                <a:lnTo>
                  <a:pt x="48779" y="981044"/>
                </a:lnTo>
                <a:lnTo>
                  <a:pt x="48328" y="980627"/>
                </a:lnTo>
                <a:close/>
              </a:path>
              <a:path w="2440304" h="1195704">
                <a:moveTo>
                  <a:pt x="48807" y="981204"/>
                </a:moveTo>
                <a:lnTo>
                  <a:pt x="49113" y="982993"/>
                </a:lnTo>
                <a:lnTo>
                  <a:pt x="49989" y="982993"/>
                </a:lnTo>
                <a:lnTo>
                  <a:pt x="48807" y="981204"/>
                </a:lnTo>
                <a:close/>
              </a:path>
              <a:path w="2440304" h="1195704">
                <a:moveTo>
                  <a:pt x="48499" y="979408"/>
                </a:moveTo>
                <a:lnTo>
                  <a:pt x="48657" y="980329"/>
                </a:lnTo>
                <a:lnTo>
                  <a:pt x="48681" y="981044"/>
                </a:lnTo>
                <a:lnTo>
                  <a:pt x="50336" y="982993"/>
                </a:lnTo>
                <a:lnTo>
                  <a:pt x="48499" y="979408"/>
                </a:lnTo>
                <a:close/>
              </a:path>
              <a:path w="2440304" h="1195704">
                <a:moveTo>
                  <a:pt x="46838" y="976138"/>
                </a:moveTo>
                <a:lnTo>
                  <a:pt x="48229" y="980329"/>
                </a:lnTo>
                <a:lnTo>
                  <a:pt x="48701" y="981044"/>
                </a:lnTo>
                <a:lnTo>
                  <a:pt x="48657" y="980329"/>
                </a:lnTo>
                <a:lnTo>
                  <a:pt x="48499" y="979408"/>
                </a:lnTo>
                <a:lnTo>
                  <a:pt x="46838" y="976138"/>
                </a:lnTo>
                <a:close/>
              </a:path>
              <a:path w="2440304" h="1195704">
                <a:moveTo>
                  <a:pt x="47939" y="976138"/>
                </a:moveTo>
                <a:lnTo>
                  <a:pt x="46838" y="976138"/>
                </a:lnTo>
                <a:lnTo>
                  <a:pt x="48499" y="979408"/>
                </a:lnTo>
                <a:lnTo>
                  <a:pt x="47939" y="976138"/>
                </a:lnTo>
                <a:close/>
              </a:path>
              <a:path w="2440304" h="1195704">
                <a:moveTo>
                  <a:pt x="2346984" y="84159"/>
                </a:moveTo>
                <a:lnTo>
                  <a:pt x="2270995" y="156100"/>
                </a:lnTo>
                <a:lnTo>
                  <a:pt x="2251465" y="187038"/>
                </a:lnTo>
                <a:lnTo>
                  <a:pt x="2248570" y="192479"/>
                </a:lnTo>
                <a:lnTo>
                  <a:pt x="2249296" y="196881"/>
                </a:lnTo>
                <a:lnTo>
                  <a:pt x="2254347" y="205005"/>
                </a:lnTo>
                <a:lnTo>
                  <a:pt x="2262204" y="210521"/>
                </a:lnTo>
                <a:lnTo>
                  <a:pt x="2271234" y="212538"/>
                </a:lnTo>
                <a:lnTo>
                  <a:pt x="2280351" y="211034"/>
                </a:lnTo>
                <a:lnTo>
                  <a:pt x="2288469" y="205983"/>
                </a:lnTo>
                <a:lnTo>
                  <a:pt x="2308480" y="187038"/>
                </a:lnTo>
                <a:lnTo>
                  <a:pt x="2314510" y="177574"/>
                </a:lnTo>
                <a:lnTo>
                  <a:pt x="2335817" y="149731"/>
                </a:lnTo>
                <a:lnTo>
                  <a:pt x="2357741" y="126469"/>
                </a:lnTo>
                <a:lnTo>
                  <a:pt x="2377238" y="110463"/>
                </a:lnTo>
                <a:lnTo>
                  <a:pt x="2376835" y="110463"/>
                </a:lnTo>
                <a:lnTo>
                  <a:pt x="2379871" y="108301"/>
                </a:lnTo>
                <a:lnTo>
                  <a:pt x="2380430" y="108301"/>
                </a:lnTo>
                <a:lnTo>
                  <a:pt x="2398491" y="97442"/>
                </a:lnTo>
                <a:lnTo>
                  <a:pt x="2397627" y="97442"/>
                </a:lnTo>
                <a:lnTo>
                  <a:pt x="2400011" y="96310"/>
                </a:lnTo>
                <a:lnTo>
                  <a:pt x="2386510" y="96310"/>
                </a:lnTo>
                <a:lnTo>
                  <a:pt x="2346984" y="84159"/>
                </a:lnTo>
                <a:close/>
              </a:path>
              <a:path w="2440304" h="1195704">
                <a:moveTo>
                  <a:pt x="2308480" y="187038"/>
                </a:moveTo>
                <a:lnTo>
                  <a:pt x="2288469" y="205983"/>
                </a:lnTo>
                <a:lnTo>
                  <a:pt x="2280351" y="211034"/>
                </a:lnTo>
                <a:lnTo>
                  <a:pt x="2271234" y="212538"/>
                </a:lnTo>
                <a:lnTo>
                  <a:pt x="2292526" y="212538"/>
                </a:lnTo>
                <a:lnTo>
                  <a:pt x="2294078" y="209637"/>
                </a:lnTo>
                <a:lnTo>
                  <a:pt x="2308480" y="187038"/>
                </a:lnTo>
                <a:close/>
              </a:path>
              <a:path w="2440304" h="1195704">
                <a:moveTo>
                  <a:pt x="2270995" y="156100"/>
                </a:moveTo>
                <a:lnTo>
                  <a:pt x="2255325" y="170935"/>
                </a:lnTo>
                <a:lnTo>
                  <a:pt x="2249809" y="178741"/>
                </a:lnTo>
                <a:lnTo>
                  <a:pt x="2247792" y="187758"/>
                </a:lnTo>
                <a:lnTo>
                  <a:pt x="2248570" y="192479"/>
                </a:lnTo>
                <a:lnTo>
                  <a:pt x="2251465" y="187038"/>
                </a:lnTo>
                <a:lnTo>
                  <a:pt x="2270995" y="156100"/>
                </a:lnTo>
                <a:close/>
              </a:path>
              <a:path w="2440304" h="1195704">
                <a:moveTo>
                  <a:pt x="2402026" y="50609"/>
                </a:moveTo>
                <a:lnTo>
                  <a:pt x="2385327" y="50609"/>
                </a:lnTo>
                <a:lnTo>
                  <a:pt x="2401899" y="95898"/>
                </a:lnTo>
                <a:lnTo>
                  <a:pt x="2399795" y="96659"/>
                </a:lnTo>
                <a:lnTo>
                  <a:pt x="2357741" y="126469"/>
                </a:lnTo>
                <a:lnTo>
                  <a:pt x="2314510" y="177574"/>
                </a:lnTo>
                <a:lnTo>
                  <a:pt x="2308480" y="187038"/>
                </a:lnTo>
                <a:lnTo>
                  <a:pt x="2440189" y="62343"/>
                </a:lnTo>
                <a:lnTo>
                  <a:pt x="2402026" y="50609"/>
                </a:lnTo>
                <a:close/>
              </a:path>
              <a:path w="2440304" h="1195704">
                <a:moveTo>
                  <a:pt x="2337225" y="81159"/>
                </a:moveTo>
                <a:lnTo>
                  <a:pt x="2322539" y="93531"/>
                </a:lnTo>
                <a:lnTo>
                  <a:pt x="2297424" y="120499"/>
                </a:lnTo>
                <a:lnTo>
                  <a:pt x="2273750" y="151738"/>
                </a:lnTo>
                <a:lnTo>
                  <a:pt x="2270995" y="156100"/>
                </a:lnTo>
                <a:lnTo>
                  <a:pt x="2346984" y="84159"/>
                </a:lnTo>
                <a:lnTo>
                  <a:pt x="2337225" y="81159"/>
                </a:lnTo>
                <a:close/>
              </a:path>
              <a:path w="2440304" h="1195704">
                <a:moveTo>
                  <a:pt x="2379871" y="108301"/>
                </a:moveTo>
                <a:lnTo>
                  <a:pt x="2376835" y="110463"/>
                </a:lnTo>
                <a:lnTo>
                  <a:pt x="2378342" y="109557"/>
                </a:lnTo>
                <a:lnTo>
                  <a:pt x="2379871" y="108301"/>
                </a:lnTo>
                <a:close/>
              </a:path>
              <a:path w="2440304" h="1195704">
                <a:moveTo>
                  <a:pt x="2378342" y="109557"/>
                </a:moveTo>
                <a:lnTo>
                  <a:pt x="2376835" y="110463"/>
                </a:lnTo>
                <a:lnTo>
                  <a:pt x="2377238" y="110463"/>
                </a:lnTo>
                <a:lnTo>
                  <a:pt x="2378342" y="109557"/>
                </a:lnTo>
                <a:close/>
              </a:path>
              <a:path w="2440304" h="1195704">
                <a:moveTo>
                  <a:pt x="2380430" y="108301"/>
                </a:moveTo>
                <a:lnTo>
                  <a:pt x="2379871" y="108301"/>
                </a:lnTo>
                <a:lnTo>
                  <a:pt x="2378342" y="109557"/>
                </a:lnTo>
                <a:lnTo>
                  <a:pt x="2380430" y="108301"/>
                </a:lnTo>
                <a:close/>
              </a:path>
              <a:path w="2440304" h="1195704">
                <a:moveTo>
                  <a:pt x="2401744" y="95486"/>
                </a:moveTo>
                <a:lnTo>
                  <a:pt x="2397627" y="97442"/>
                </a:lnTo>
                <a:lnTo>
                  <a:pt x="2399795" y="96659"/>
                </a:lnTo>
                <a:lnTo>
                  <a:pt x="2401744" y="95486"/>
                </a:lnTo>
                <a:close/>
              </a:path>
              <a:path w="2440304" h="1195704">
                <a:moveTo>
                  <a:pt x="2399795" y="96659"/>
                </a:moveTo>
                <a:lnTo>
                  <a:pt x="2397627" y="97442"/>
                </a:lnTo>
                <a:lnTo>
                  <a:pt x="2398491" y="97442"/>
                </a:lnTo>
                <a:lnTo>
                  <a:pt x="2399795" y="96659"/>
                </a:lnTo>
                <a:close/>
              </a:path>
              <a:path w="2440304" h="1195704">
                <a:moveTo>
                  <a:pt x="2401748" y="95486"/>
                </a:moveTo>
                <a:lnTo>
                  <a:pt x="2399795" y="96659"/>
                </a:lnTo>
                <a:lnTo>
                  <a:pt x="2401899" y="95898"/>
                </a:lnTo>
                <a:lnTo>
                  <a:pt x="2401748" y="95486"/>
                </a:lnTo>
                <a:close/>
              </a:path>
              <a:path w="2440304" h="1195704">
                <a:moveTo>
                  <a:pt x="2377041" y="55704"/>
                </a:moveTo>
                <a:lnTo>
                  <a:pt x="2346984" y="84159"/>
                </a:lnTo>
                <a:lnTo>
                  <a:pt x="2386510" y="96310"/>
                </a:lnTo>
                <a:lnTo>
                  <a:pt x="2377041" y="55704"/>
                </a:lnTo>
                <a:close/>
              </a:path>
              <a:path w="2440304" h="1195704">
                <a:moveTo>
                  <a:pt x="2387191" y="55704"/>
                </a:moveTo>
                <a:lnTo>
                  <a:pt x="2377041" y="55704"/>
                </a:lnTo>
                <a:lnTo>
                  <a:pt x="2386318" y="95486"/>
                </a:lnTo>
                <a:lnTo>
                  <a:pt x="2386414" y="95898"/>
                </a:lnTo>
                <a:lnTo>
                  <a:pt x="2386510" y="96310"/>
                </a:lnTo>
                <a:lnTo>
                  <a:pt x="2400011" y="96310"/>
                </a:lnTo>
                <a:lnTo>
                  <a:pt x="2401744" y="95486"/>
                </a:lnTo>
                <a:lnTo>
                  <a:pt x="2387191" y="55704"/>
                </a:lnTo>
                <a:close/>
              </a:path>
              <a:path w="2440304" h="1195704">
                <a:moveTo>
                  <a:pt x="2385327" y="50609"/>
                </a:moveTo>
                <a:lnTo>
                  <a:pt x="2379563" y="52667"/>
                </a:lnTo>
                <a:lnTo>
                  <a:pt x="2378225" y="53336"/>
                </a:lnTo>
                <a:lnTo>
                  <a:pt x="2376886" y="54160"/>
                </a:lnTo>
                <a:lnTo>
                  <a:pt x="2350948" y="69702"/>
                </a:lnTo>
                <a:lnTo>
                  <a:pt x="2349919" y="70423"/>
                </a:lnTo>
                <a:lnTo>
                  <a:pt x="2348992" y="71246"/>
                </a:lnTo>
                <a:lnTo>
                  <a:pt x="2337225" y="81159"/>
                </a:lnTo>
                <a:lnTo>
                  <a:pt x="2346984" y="84159"/>
                </a:lnTo>
                <a:lnTo>
                  <a:pt x="2377041" y="55704"/>
                </a:lnTo>
                <a:lnTo>
                  <a:pt x="2387191" y="55704"/>
                </a:lnTo>
                <a:lnTo>
                  <a:pt x="2385327" y="50609"/>
                </a:lnTo>
                <a:close/>
              </a:path>
              <a:path w="2440304" h="1195704">
                <a:moveTo>
                  <a:pt x="2230978" y="0"/>
                </a:moveTo>
                <a:lnTo>
                  <a:pt x="2222123" y="2688"/>
                </a:lnTo>
                <a:lnTo>
                  <a:pt x="2214919" y="8493"/>
                </a:lnTo>
                <a:lnTo>
                  <a:pt x="2210344" y="16899"/>
                </a:lnTo>
                <a:lnTo>
                  <a:pt x="2209399" y="26446"/>
                </a:lnTo>
                <a:lnTo>
                  <a:pt x="2212088" y="35298"/>
                </a:lnTo>
                <a:lnTo>
                  <a:pt x="2217893" y="42490"/>
                </a:lnTo>
                <a:lnTo>
                  <a:pt x="2226298" y="47057"/>
                </a:lnTo>
                <a:lnTo>
                  <a:pt x="2337225" y="81159"/>
                </a:lnTo>
                <a:lnTo>
                  <a:pt x="2348992" y="71246"/>
                </a:lnTo>
                <a:lnTo>
                  <a:pt x="2349919" y="70423"/>
                </a:lnTo>
                <a:lnTo>
                  <a:pt x="2350948" y="69702"/>
                </a:lnTo>
                <a:lnTo>
                  <a:pt x="2376886" y="54160"/>
                </a:lnTo>
                <a:lnTo>
                  <a:pt x="2378225" y="53336"/>
                </a:lnTo>
                <a:lnTo>
                  <a:pt x="2379563" y="52667"/>
                </a:lnTo>
                <a:lnTo>
                  <a:pt x="2385327" y="50609"/>
                </a:lnTo>
                <a:lnTo>
                  <a:pt x="2402026" y="50609"/>
                </a:lnTo>
                <a:lnTo>
                  <a:pt x="2240503" y="944"/>
                </a:lnTo>
                <a:lnTo>
                  <a:pt x="2230978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8" name="组合 67"/>
          <p:cNvGrpSpPr/>
          <p:nvPr/>
        </p:nvGrpSpPr>
        <p:grpSpPr>
          <a:xfrm>
            <a:off x="6505624" y="2263952"/>
            <a:ext cx="4582160" cy="3179135"/>
            <a:chOff x="6505624" y="2809075"/>
            <a:chExt cx="4582160" cy="3179135"/>
          </a:xfrm>
        </p:grpSpPr>
        <p:sp>
          <p:nvSpPr>
            <p:cNvPr id="54" name="object 49"/>
            <p:cNvSpPr/>
            <p:nvPr/>
          </p:nvSpPr>
          <p:spPr>
            <a:xfrm>
              <a:off x="6505624" y="2809075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0" y="805517"/>
                  </a:moveTo>
                  <a:lnTo>
                    <a:pt x="4582156" y="805517"/>
                  </a:lnTo>
                  <a:lnTo>
                    <a:pt x="4582156" y="0"/>
                  </a:lnTo>
                  <a:lnTo>
                    <a:pt x="0" y="0"/>
                  </a:lnTo>
                  <a:lnTo>
                    <a:pt x="0" y="805517"/>
                  </a:lnTo>
                  <a:close/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0"/>
            <p:cNvSpPr txBox="1"/>
            <p:nvPr/>
          </p:nvSpPr>
          <p:spPr>
            <a:xfrm>
              <a:off x="6606895" y="2815690"/>
              <a:ext cx="4334510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 </a:t>
              </a:r>
              <a:r>
                <a:rPr sz="24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baseline="-20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sz="2400" dirty="0">
                  <a:latin typeface="Arial" panose="020B0604020202090204"/>
                  <a:cs typeface="Arial" panose="020B0604020202090204"/>
                </a:rPr>
                <a:t>=1.0</a:t>
              </a:r>
              <a:r>
                <a:rPr lang="en-US" sz="2400" dirty="0">
                  <a:latin typeface="Arial" panose="020B0604020202090204"/>
                  <a:cs typeface="Arial" panose="020B0604020202090204"/>
                </a:rPr>
                <a:t>, </a:t>
              </a:r>
              <a:r>
                <a:rPr sz="2400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spc="300" baseline="-20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sz="2400" spc="-25" dirty="0">
                  <a:latin typeface="Arial" panose="020B0604020202090204"/>
                  <a:cs typeface="Arial" panose="020B0604020202090204"/>
                </a:rPr>
                <a:t>1.5</a:t>
              </a:r>
              <a:r>
                <a:rPr lang="en-US" sz="2400" spc="-2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线性可分</a:t>
              </a:r>
              <a:endParaRPr sz="24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9" name="object 54"/>
            <p:cNvSpPr/>
            <p:nvPr/>
          </p:nvSpPr>
          <p:spPr>
            <a:xfrm>
              <a:off x="6505624" y="4010331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4582156" y="0"/>
                  </a:moveTo>
                  <a:lnTo>
                    <a:pt x="0" y="0"/>
                  </a:lnTo>
                  <a:lnTo>
                    <a:pt x="0" y="805496"/>
                  </a:lnTo>
                  <a:lnTo>
                    <a:pt x="4582156" y="805496"/>
                  </a:lnTo>
                  <a:lnTo>
                    <a:pt x="4582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5"/>
            <p:cNvSpPr/>
            <p:nvPr/>
          </p:nvSpPr>
          <p:spPr>
            <a:xfrm>
              <a:off x="6505624" y="4010331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0" y="805496"/>
                  </a:moveTo>
                  <a:lnTo>
                    <a:pt x="4582156" y="805496"/>
                  </a:lnTo>
                  <a:lnTo>
                    <a:pt x="4582156" y="0"/>
                  </a:lnTo>
                  <a:lnTo>
                    <a:pt x="0" y="0"/>
                  </a:lnTo>
                  <a:lnTo>
                    <a:pt x="0" y="805496"/>
                  </a:lnTo>
                  <a:close/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56"/>
            <p:cNvSpPr txBox="1"/>
            <p:nvPr/>
          </p:nvSpPr>
          <p:spPr>
            <a:xfrm>
              <a:off x="6544745" y="4014837"/>
              <a:ext cx="4453255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</a:t>
              </a:r>
              <a:r>
                <a:rPr lang="zh-CN" altLang="en-US" sz="240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sz="24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sz="2400" dirty="0">
                  <a:latin typeface="Arial" panose="020B0604020202090204"/>
                  <a:cs typeface="Arial" panose="020B0604020202090204"/>
                </a:rPr>
                <a:t>=10</a:t>
              </a:r>
              <a:r>
                <a:rPr lang="en-US" sz="2400" spc="135" dirty="0">
                  <a:latin typeface="Arial" panose="020B0604020202090204"/>
                  <a:cs typeface="Arial" panose="020B0604020202090204"/>
                </a:rPr>
                <a:t>,</a:t>
              </a:r>
              <a:r>
                <a:rPr sz="2400" spc="13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sz="2400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spc="3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sz="2400" spc="-25" dirty="0">
                  <a:latin typeface="Arial" panose="020B0604020202090204"/>
                  <a:cs typeface="Arial" panose="020B0604020202090204"/>
                </a:rPr>
                <a:t>15</a:t>
              </a:r>
              <a:r>
                <a:rPr lang="en-US" sz="2400" spc="-2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同样线性可分</a:t>
              </a:r>
              <a:endParaRPr sz="2400" dirty="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62" name="object 57"/>
            <p:cNvGrpSpPr/>
            <p:nvPr/>
          </p:nvGrpSpPr>
          <p:grpSpPr>
            <a:xfrm>
              <a:off x="6505624" y="3596944"/>
              <a:ext cx="4582160" cy="2391266"/>
              <a:chOff x="5798693" y="3596944"/>
              <a:chExt cx="4582160" cy="2391266"/>
            </a:xfrm>
          </p:grpSpPr>
          <p:pic>
            <p:nvPicPr>
              <p:cNvPr id="63" name="object 58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7909138" y="3596944"/>
                <a:ext cx="360258" cy="612439"/>
              </a:xfrm>
              <a:prstGeom prst="rect">
                <a:avLst/>
              </a:prstGeom>
            </p:spPr>
          </p:pic>
          <p:sp>
            <p:nvSpPr>
              <p:cNvPr id="64" name="object 59"/>
              <p:cNvSpPr/>
              <p:nvPr/>
            </p:nvSpPr>
            <p:spPr>
              <a:xfrm>
                <a:off x="8017525" y="3614592"/>
                <a:ext cx="144780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144779" h="396239">
                    <a:moveTo>
                      <a:pt x="13913" y="251439"/>
                    </a:moveTo>
                    <a:lnTo>
                      <a:pt x="7874" y="253508"/>
                    </a:lnTo>
                    <a:lnTo>
                      <a:pt x="3100" y="257747"/>
                    </a:lnTo>
                    <a:lnTo>
                      <a:pt x="411" y="263298"/>
                    </a:lnTo>
                    <a:lnTo>
                      <a:pt x="0" y="269451"/>
                    </a:lnTo>
                    <a:lnTo>
                      <a:pt x="2058" y="275499"/>
                    </a:lnTo>
                    <a:lnTo>
                      <a:pt x="72257" y="395821"/>
                    </a:lnTo>
                    <a:lnTo>
                      <a:pt x="90882" y="363896"/>
                    </a:lnTo>
                    <a:lnTo>
                      <a:pt x="56200" y="363896"/>
                    </a:lnTo>
                    <a:lnTo>
                      <a:pt x="56200" y="304460"/>
                    </a:lnTo>
                    <a:lnTo>
                      <a:pt x="29849" y="259298"/>
                    </a:lnTo>
                    <a:lnTo>
                      <a:pt x="25605" y="254521"/>
                    </a:lnTo>
                    <a:lnTo>
                      <a:pt x="20058" y="251839"/>
                    </a:lnTo>
                    <a:lnTo>
                      <a:pt x="13913" y="251439"/>
                    </a:lnTo>
                    <a:close/>
                  </a:path>
                  <a:path w="144779" h="396239">
                    <a:moveTo>
                      <a:pt x="56200" y="304460"/>
                    </a:moveTo>
                    <a:lnTo>
                      <a:pt x="56200" y="363896"/>
                    </a:lnTo>
                    <a:lnTo>
                      <a:pt x="88366" y="363896"/>
                    </a:lnTo>
                    <a:lnTo>
                      <a:pt x="88366" y="355796"/>
                    </a:lnTo>
                    <a:lnTo>
                      <a:pt x="58361" y="355796"/>
                    </a:lnTo>
                    <a:lnTo>
                      <a:pt x="72257" y="331980"/>
                    </a:lnTo>
                    <a:lnTo>
                      <a:pt x="56200" y="304460"/>
                    </a:lnTo>
                    <a:close/>
                  </a:path>
                  <a:path w="144779" h="396239">
                    <a:moveTo>
                      <a:pt x="130601" y="251439"/>
                    </a:moveTo>
                    <a:lnTo>
                      <a:pt x="124456" y="251839"/>
                    </a:lnTo>
                    <a:lnTo>
                      <a:pt x="118909" y="254521"/>
                    </a:lnTo>
                    <a:lnTo>
                      <a:pt x="114665" y="259298"/>
                    </a:lnTo>
                    <a:lnTo>
                      <a:pt x="88366" y="304460"/>
                    </a:lnTo>
                    <a:lnTo>
                      <a:pt x="88366" y="363896"/>
                    </a:lnTo>
                    <a:lnTo>
                      <a:pt x="90882" y="363896"/>
                    </a:lnTo>
                    <a:lnTo>
                      <a:pt x="142456" y="275499"/>
                    </a:lnTo>
                    <a:lnTo>
                      <a:pt x="144522" y="269451"/>
                    </a:lnTo>
                    <a:lnTo>
                      <a:pt x="144122" y="263298"/>
                    </a:lnTo>
                    <a:lnTo>
                      <a:pt x="141435" y="257747"/>
                    </a:lnTo>
                    <a:lnTo>
                      <a:pt x="136640" y="253508"/>
                    </a:lnTo>
                    <a:lnTo>
                      <a:pt x="130601" y="251439"/>
                    </a:lnTo>
                    <a:close/>
                  </a:path>
                  <a:path w="144779" h="396239">
                    <a:moveTo>
                      <a:pt x="72257" y="331980"/>
                    </a:moveTo>
                    <a:lnTo>
                      <a:pt x="58361" y="355796"/>
                    </a:lnTo>
                    <a:lnTo>
                      <a:pt x="86153" y="355796"/>
                    </a:lnTo>
                    <a:lnTo>
                      <a:pt x="72257" y="331980"/>
                    </a:lnTo>
                    <a:close/>
                  </a:path>
                  <a:path w="144779" h="396239">
                    <a:moveTo>
                      <a:pt x="88366" y="304460"/>
                    </a:moveTo>
                    <a:lnTo>
                      <a:pt x="72257" y="331980"/>
                    </a:lnTo>
                    <a:lnTo>
                      <a:pt x="86153" y="355796"/>
                    </a:lnTo>
                    <a:lnTo>
                      <a:pt x="88366" y="355796"/>
                    </a:lnTo>
                    <a:lnTo>
                      <a:pt x="88366" y="304460"/>
                    </a:lnTo>
                    <a:close/>
                  </a:path>
                  <a:path w="144779" h="396239">
                    <a:moveTo>
                      <a:pt x="88366" y="0"/>
                    </a:moveTo>
                    <a:lnTo>
                      <a:pt x="56200" y="0"/>
                    </a:lnTo>
                    <a:lnTo>
                      <a:pt x="56200" y="304460"/>
                    </a:lnTo>
                    <a:lnTo>
                      <a:pt x="72257" y="331980"/>
                    </a:lnTo>
                    <a:lnTo>
                      <a:pt x="88314" y="304460"/>
                    </a:lnTo>
                    <a:lnTo>
                      <a:pt x="88366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0"/>
              <p:cNvSpPr/>
              <p:nvPr/>
            </p:nvSpPr>
            <p:spPr>
              <a:xfrm>
                <a:off x="5798693" y="5182395"/>
                <a:ext cx="4582160" cy="805815"/>
              </a:xfrm>
              <a:custGeom>
                <a:avLst/>
                <a:gdLst/>
                <a:ahLst/>
                <a:cxnLst/>
                <a:rect l="l" t="t" r="r" b="b"/>
                <a:pathLst>
                  <a:path w="4582159" h="805814">
                    <a:moveTo>
                      <a:pt x="0" y="805517"/>
                    </a:moveTo>
                    <a:lnTo>
                      <a:pt x="4582156" y="805517"/>
                    </a:lnTo>
                    <a:lnTo>
                      <a:pt x="4582156" y="0"/>
                    </a:lnTo>
                    <a:lnTo>
                      <a:pt x="0" y="0"/>
                    </a:lnTo>
                    <a:lnTo>
                      <a:pt x="0" y="805517"/>
                    </a:lnTo>
                    <a:close/>
                  </a:path>
                </a:pathLst>
              </a:custGeom>
              <a:ln w="21443">
                <a:solidFill>
                  <a:srgbClr val="B0007E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59"/>
              <p:cNvSpPr/>
              <p:nvPr/>
            </p:nvSpPr>
            <p:spPr>
              <a:xfrm>
                <a:off x="8017525" y="4782804"/>
                <a:ext cx="144780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144779" h="396239">
                    <a:moveTo>
                      <a:pt x="13913" y="251439"/>
                    </a:moveTo>
                    <a:lnTo>
                      <a:pt x="7874" y="253508"/>
                    </a:lnTo>
                    <a:lnTo>
                      <a:pt x="3100" y="257747"/>
                    </a:lnTo>
                    <a:lnTo>
                      <a:pt x="411" y="263298"/>
                    </a:lnTo>
                    <a:lnTo>
                      <a:pt x="0" y="269451"/>
                    </a:lnTo>
                    <a:lnTo>
                      <a:pt x="2058" y="275499"/>
                    </a:lnTo>
                    <a:lnTo>
                      <a:pt x="72257" y="395821"/>
                    </a:lnTo>
                    <a:lnTo>
                      <a:pt x="90882" y="363896"/>
                    </a:lnTo>
                    <a:lnTo>
                      <a:pt x="56200" y="363896"/>
                    </a:lnTo>
                    <a:lnTo>
                      <a:pt x="56200" y="304460"/>
                    </a:lnTo>
                    <a:lnTo>
                      <a:pt x="29849" y="259298"/>
                    </a:lnTo>
                    <a:lnTo>
                      <a:pt x="25605" y="254521"/>
                    </a:lnTo>
                    <a:lnTo>
                      <a:pt x="20058" y="251839"/>
                    </a:lnTo>
                    <a:lnTo>
                      <a:pt x="13913" y="251439"/>
                    </a:lnTo>
                    <a:close/>
                  </a:path>
                  <a:path w="144779" h="396239">
                    <a:moveTo>
                      <a:pt x="56200" y="304460"/>
                    </a:moveTo>
                    <a:lnTo>
                      <a:pt x="56200" y="363896"/>
                    </a:lnTo>
                    <a:lnTo>
                      <a:pt x="88366" y="363896"/>
                    </a:lnTo>
                    <a:lnTo>
                      <a:pt x="88366" y="355796"/>
                    </a:lnTo>
                    <a:lnTo>
                      <a:pt x="58361" y="355796"/>
                    </a:lnTo>
                    <a:lnTo>
                      <a:pt x="72257" y="331980"/>
                    </a:lnTo>
                    <a:lnTo>
                      <a:pt x="56200" y="304460"/>
                    </a:lnTo>
                    <a:close/>
                  </a:path>
                  <a:path w="144779" h="396239">
                    <a:moveTo>
                      <a:pt x="130601" y="251439"/>
                    </a:moveTo>
                    <a:lnTo>
                      <a:pt x="124456" y="251839"/>
                    </a:lnTo>
                    <a:lnTo>
                      <a:pt x="118909" y="254521"/>
                    </a:lnTo>
                    <a:lnTo>
                      <a:pt x="114665" y="259298"/>
                    </a:lnTo>
                    <a:lnTo>
                      <a:pt x="88366" y="304460"/>
                    </a:lnTo>
                    <a:lnTo>
                      <a:pt x="88366" y="363896"/>
                    </a:lnTo>
                    <a:lnTo>
                      <a:pt x="90882" y="363896"/>
                    </a:lnTo>
                    <a:lnTo>
                      <a:pt x="142456" y="275499"/>
                    </a:lnTo>
                    <a:lnTo>
                      <a:pt x="144522" y="269451"/>
                    </a:lnTo>
                    <a:lnTo>
                      <a:pt x="144122" y="263298"/>
                    </a:lnTo>
                    <a:lnTo>
                      <a:pt x="141435" y="257747"/>
                    </a:lnTo>
                    <a:lnTo>
                      <a:pt x="136640" y="253508"/>
                    </a:lnTo>
                    <a:lnTo>
                      <a:pt x="130601" y="251439"/>
                    </a:lnTo>
                    <a:close/>
                  </a:path>
                  <a:path w="144779" h="396239">
                    <a:moveTo>
                      <a:pt x="72257" y="331980"/>
                    </a:moveTo>
                    <a:lnTo>
                      <a:pt x="58361" y="355796"/>
                    </a:lnTo>
                    <a:lnTo>
                      <a:pt x="86153" y="355796"/>
                    </a:lnTo>
                    <a:lnTo>
                      <a:pt x="72257" y="331980"/>
                    </a:lnTo>
                    <a:close/>
                  </a:path>
                  <a:path w="144779" h="396239">
                    <a:moveTo>
                      <a:pt x="88366" y="304460"/>
                    </a:moveTo>
                    <a:lnTo>
                      <a:pt x="72257" y="331980"/>
                    </a:lnTo>
                    <a:lnTo>
                      <a:pt x="86153" y="355796"/>
                    </a:lnTo>
                    <a:lnTo>
                      <a:pt x="88366" y="355796"/>
                    </a:lnTo>
                    <a:lnTo>
                      <a:pt x="88366" y="304460"/>
                    </a:lnTo>
                    <a:close/>
                  </a:path>
                  <a:path w="144779" h="396239">
                    <a:moveTo>
                      <a:pt x="88366" y="0"/>
                    </a:moveTo>
                    <a:lnTo>
                      <a:pt x="56200" y="0"/>
                    </a:lnTo>
                    <a:lnTo>
                      <a:pt x="56200" y="304460"/>
                    </a:lnTo>
                    <a:lnTo>
                      <a:pt x="72257" y="331980"/>
                    </a:lnTo>
                    <a:lnTo>
                      <a:pt x="88314" y="304460"/>
                    </a:lnTo>
                    <a:lnTo>
                      <a:pt x="88366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6" name="object 61"/>
            <p:cNvSpPr txBox="1"/>
            <p:nvPr/>
          </p:nvSpPr>
          <p:spPr>
            <a:xfrm>
              <a:off x="6544745" y="5188251"/>
              <a:ext cx="4453255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 </a:t>
              </a:r>
              <a:r>
                <a:rPr lang="en-US" sz="2400" spc="5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lang="en-US" sz="2400" spc="75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lang="en-US" sz="2400" spc="50" dirty="0">
                  <a:latin typeface="Arial" panose="020B0604020202090204"/>
                  <a:cs typeface="Arial" panose="020B0604020202090204"/>
                </a:rPr>
                <a:t>=10</a:t>
              </a:r>
              <a:r>
                <a:rPr lang="en-US" sz="2400" spc="75" baseline="26000" dirty="0">
                  <a:latin typeface="Arial" panose="020B0604020202090204"/>
                  <a:cs typeface="Arial" panose="020B0604020202090204"/>
                </a:rPr>
                <a:t>9</a:t>
              </a:r>
              <a:r>
                <a:rPr lang="en-US" sz="2400" dirty="0">
                  <a:latin typeface="Arial" panose="020B0604020202090204"/>
                  <a:cs typeface="Arial" panose="020B0604020202090204"/>
                </a:rPr>
                <a:t>,</a:t>
              </a:r>
              <a:r>
                <a:rPr lang="en-US" sz="2400" spc="3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en-US" sz="2400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lang="en-US" sz="2400" spc="3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lang="en-US"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lang="en-US" sz="2400" spc="-10" dirty="0">
                  <a:latin typeface="Arial" panose="020B0604020202090204"/>
                  <a:cs typeface="Arial" panose="020B0604020202090204"/>
                </a:rPr>
                <a:t>1.5x10</a:t>
              </a:r>
              <a:r>
                <a:rPr lang="en-US" sz="2400" spc="-15" baseline="26000" dirty="0">
                  <a:latin typeface="Arial" panose="020B0604020202090204"/>
                  <a:cs typeface="Arial" panose="020B0604020202090204"/>
                </a:rPr>
                <a:t>9</a:t>
              </a:r>
              <a:r>
                <a:rPr lang="en-US" altLang="en-US" sz="2400" spc="-15" baseline="2600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同样线性可分</a:t>
              </a:r>
              <a:r>
                <a:rPr lang="en-US" altLang="zh-CN" sz="2400" spc="-25" dirty="0">
                  <a:latin typeface="Arial" panose="020B0604020202090204"/>
                  <a:cs typeface="Arial" panose="020B0604020202090204"/>
                </a:rPr>
                <a:t>z </a:t>
              </a:r>
              <a:endParaRPr lang="en-US" sz="2400" spc="-25" dirty="0">
                <a:latin typeface="Arial" panose="020B0604020202090204"/>
                <a:cs typeface="Arial" panose="020B0604020202090204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929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最大似然估计倾向于选择较大的系数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object 2"/>
          <p:cNvGrpSpPr/>
          <p:nvPr/>
        </p:nvGrpSpPr>
        <p:grpSpPr>
          <a:xfrm>
            <a:off x="1292242" y="3185645"/>
            <a:ext cx="4246245" cy="2620010"/>
            <a:chOff x="822342" y="3185645"/>
            <a:chExt cx="4246245" cy="2620010"/>
          </a:xfrm>
        </p:grpSpPr>
        <p:pic>
          <p:nvPicPr>
            <p:cNvPr id="4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2342" y="3185645"/>
              <a:ext cx="4245902" cy="2619592"/>
            </a:xfrm>
            <a:prstGeom prst="rect">
              <a:avLst/>
            </a:prstGeom>
          </p:spPr>
        </p:pic>
        <p:sp>
          <p:nvSpPr>
            <p:cNvPr id="5" name="object 4"/>
            <p:cNvSpPr/>
            <p:nvPr/>
          </p:nvSpPr>
          <p:spPr>
            <a:xfrm>
              <a:off x="873323" y="3235464"/>
              <a:ext cx="4124325" cy="2484120"/>
            </a:xfrm>
            <a:custGeom>
              <a:avLst/>
              <a:gdLst/>
              <a:ahLst/>
              <a:cxnLst/>
              <a:rect l="l" t="t" r="r" b="b"/>
              <a:pathLst>
                <a:path w="4124325" h="2484120">
                  <a:moveTo>
                    <a:pt x="0" y="2484084"/>
                  </a:moveTo>
                  <a:lnTo>
                    <a:pt x="4124258" y="0"/>
                  </a:lnTo>
                </a:path>
              </a:pathLst>
            </a:custGeom>
            <a:ln w="64331">
              <a:solidFill>
                <a:srgbClr val="5D55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0"/>
          <p:cNvSpPr txBox="1"/>
          <p:nvPr/>
        </p:nvSpPr>
        <p:spPr>
          <a:xfrm>
            <a:off x="1557072" y="3951915"/>
            <a:ext cx="1050434" cy="76559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b="1" spc="-10" dirty="0">
                <a:latin typeface="Lucida Sans Unicode"/>
                <a:cs typeface="Lucida Sans Unicode"/>
              </a:rPr>
              <a:t>x</a:t>
            </a:r>
            <a:r>
              <a:rPr sz="2400" spc="-10" dirty="0">
                <a:latin typeface="Arial" panose="020B0604020202090204"/>
                <a:cs typeface="Arial" panose="020B0604020202090204"/>
              </a:rPr>
              <a:t>[1]=</a:t>
            </a:r>
            <a:r>
              <a:rPr sz="2400" spc="-150" dirty="0">
                <a:latin typeface="Arial" panose="020B0604020202090204"/>
                <a:cs typeface="Arial" panose="020B0604020202090204"/>
              </a:rPr>
              <a:t> </a:t>
            </a:r>
            <a:r>
              <a:rPr sz="2400" spc="-50" dirty="0">
                <a:latin typeface="Arial" panose="020B0604020202090204"/>
                <a:cs typeface="Arial" panose="020B0604020202090204"/>
              </a:rPr>
              <a:t>2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2400" b="1" dirty="0">
                <a:latin typeface="Lucida Sans Unicode"/>
                <a:cs typeface="Lucida Sans Unicode"/>
              </a:rPr>
              <a:t>x</a:t>
            </a:r>
            <a:r>
              <a:rPr sz="2400" dirty="0">
                <a:latin typeface="Arial" panose="020B0604020202090204"/>
                <a:cs typeface="Arial" panose="020B0604020202090204"/>
              </a:rPr>
              <a:t>[2]=</a:t>
            </a:r>
            <a:r>
              <a:rPr sz="2400" spc="45" dirty="0">
                <a:latin typeface="Arial" panose="020B0604020202090204"/>
                <a:cs typeface="Arial" panose="020B0604020202090204"/>
              </a:rPr>
              <a:t> </a:t>
            </a:r>
            <a:r>
              <a:rPr sz="2400" spc="-130" dirty="0">
                <a:latin typeface="Arial" panose="020B0604020202090204"/>
                <a:cs typeface="Arial" panose="020B0604020202090204"/>
              </a:rPr>
              <a:t>1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9" name="object 23"/>
          <p:cNvSpPr/>
          <p:nvPr/>
        </p:nvSpPr>
        <p:spPr>
          <a:xfrm>
            <a:off x="2884514" y="2489950"/>
            <a:ext cx="1266825" cy="2277110"/>
          </a:xfrm>
          <a:custGeom>
            <a:avLst/>
            <a:gdLst/>
            <a:ahLst/>
            <a:cxnLst/>
            <a:rect l="l" t="t" r="r" b="b"/>
            <a:pathLst>
              <a:path w="1266825" h="2277110">
                <a:moveTo>
                  <a:pt x="1231738" y="55960"/>
                </a:moveTo>
                <a:lnTo>
                  <a:pt x="1204359" y="72372"/>
                </a:lnTo>
                <a:lnTo>
                  <a:pt x="0" y="2261444"/>
                </a:lnTo>
                <a:lnTo>
                  <a:pt x="28187" y="2276935"/>
                </a:lnTo>
                <a:lnTo>
                  <a:pt x="1232537" y="87881"/>
                </a:lnTo>
                <a:lnTo>
                  <a:pt x="1231738" y="55960"/>
                </a:lnTo>
                <a:close/>
              </a:path>
              <a:path w="1266825" h="2277110">
                <a:moveTo>
                  <a:pt x="1263023" y="20277"/>
                </a:moveTo>
                <a:lnTo>
                  <a:pt x="1233020" y="20277"/>
                </a:lnTo>
                <a:lnTo>
                  <a:pt x="1261207" y="35768"/>
                </a:lnTo>
                <a:lnTo>
                  <a:pt x="1232537" y="87881"/>
                </a:lnTo>
                <a:lnTo>
                  <a:pt x="1234044" y="148117"/>
                </a:lnTo>
                <a:lnTo>
                  <a:pt x="1234065" y="148941"/>
                </a:lnTo>
                <a:lnTo>
                  <a:pt x="1241445" y="155991"/>
                </a:lnTo>
                <a:lnTo>
                  <a:pt x="1259216" y="155528"/>
                </a:lnTo>
                <a:lnTo>
                  <a:pt x="1266230" y="148117"/>
                </a:lnTo>
                <a:lnTo>
                  <a:pt x="1263023" y="20277"/>
                </a:lnTo>
                <a:close/>
              </a:path>
              <a:path w="1266825" h="2277110">
                <a:moveTo>
                  <a:pt x="1262515" y="0"/>
                </a:moveTo>
                <a:lnTo>
                  <a:pt x="1143017" y="71588"/>
                </a:lnTo>
                <a:lnTo>
                  <a:pt x="1138296" y="75899"/>
                </a:lnTo>
                <a:lnTo>
                  <a:pt x="1135683" y="81489"/>
                </a:lnTo>
                <a:lnTo>
                  <a:pt x="1135356" y="87648"/>
                </a:lnTo>
                <a:lnTo>
                  <a:pt x="1137490" y="93667"/>
                </a:lnTo>
                <a:lnTo>
                  <a:pt x="1141790" y="98385"/>
                </a:lnTo>
                <a:lnTo>
                  <a:pt x="1147378" y="101001"/>
                </a:lnTo>
                <a:lnTo>
                  <a:pt x="1153540" y="101338"/>
                </a:lnTo>
                <a:lnTo>
                  <a:pt x="1159563" y="99225"/>
                </a:lnTo>
                <a:lnTo>
                  <a:pt x="1204359" y="72372"/>
                </a:lnTo>
                <a:lnTo>
                  <a:pt x="1233020" y="20277"/>
                </a:lnTo>
                <a:lnTo>
                  <a:pt x="1263023" y="20277"/>
                </a:lnTo>
                <a:lnTo>
                  <a:pt x="1262515" y="0"/>
                </a:lnTo>
                <a:close/>
              </a:path>
              <a:path w="1266825" h="2277110">
                <a:moveTo>
                  <a:pt x="1247816" y="28408"/>
                </a:moveTo>
                <a:lnTo>
                  <a:pt x="1231049" y="28408"/>
                </a:lnTo>
                <a:lnTo>
                  <a:pt x="1255376" y="41789"/>
                </a:lnTo>
                <a:lnTo>
                  <a:pt x="1231738" y="55960"/>
                </a:lnTo>
                <a:lnTo>
                  <a:pt x="1232531" y="87648"/>
                </a:lnTo>
                <a:lnTo>
                  <a:pt x="1232537" y="87881"/>
                </a:lnTo>
                <a:lnTo>
                  <a:pt x="1261207" y="35768"/>
                </a:lnTo>
                <a:lnTo>
                  <a:pt x="1247816" y="28408"/>
                </a:lnTo>
                <a:close/>
              </a:path>
              <a:path w="1266825" h="2277110">
                <a:moveTo>
                  <a:pt x="1233020" y="20277"/>
                </a:moveTo>
                <a:lnTo>
                  <a:pt x="1204359" y="72372"/>
                </a:lnTo>
                <a:lnTo>
                  <a:pt x="1231738" y="55960"/>
                </a:lnTo>
                <a:lnTo>
                  <a:pt x="1231049" y="28408"/>
                </a:lnTo>
                <a:lnTo>
                  <a:pt x="1247816" y="28408"/>
                </a:lnTo>
                <a:lnTo>
                  <a:pt x="1233020" y="20277"/>
                </a:lnTo>
                <a:close/>
              </a:path>
              <a:path w="1266825" h="2277110">
                <a:moveTo>
                  <a:pt x="1231049" y="28408"/>
                </a:moveTo>
                <a:lnTo>
                  <a:pt x="1231738" y="55960"/>
                </a:lnTo>
                <a:lnTo>
                  <a:pt x="1255376" y="41789"/>
                </a:lnTo>
                <a:lnTo>
                  <a:pt x="1231049" y="28408"/>
                </a:lnTo>
                <a:close/>
              </a:path>
            </a:pathLst>
          </a:custGeom>
          <a:solidFill>
            <a:srgbClr val="85BD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4"/>
          <p:cNvSpPr txBox="1"/>
          <p:nvPr/>
        </p:nvSpPr>
        <p:spPr>
          <a:xfrm>
            <a:off x="838308" y="3160763"/>
            <a:ext cx="589905" cy="1473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65"/>
              </a:lnSpc>
            </a:pPr>
            <a:r>
              <a:rPr sz="2000" spc="80" dirty="0">
                <a:latin typeface="Tahoma" panose="020B0604030504040204"/>
                <a:cs typeface="Tahoma" panose="020B0604030504040204"/>
              </a:rPr>
              <a:t>X</a:t>
            </a:r>
            <a:r>
              <a:rPr sz="2000" spc="80" dirty="0">
                <a:latin typeface="Arial" panose="020B0604020202090204"/>
                <a:cs typeface="Arial" panose="020B0604020202090204"/>
              </a:rPr>
              <a:t>[2]=#</a:t>
            </a:r>
            <a:r>
              <a:rPr lang="zh-CN" altLang="en-US" sz="2000" spc="80" dirty="0">
                <a:latin typeface="Arial" panose="020B0604020202090204"/>
                <a:cs typeface="Arial" panose="020B0604020202090204"/>
              </a:rPr>
              <a:t>年收入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31" name="object 25"/>
          <p:cNvGrpSpPr/>
          <p:nvPr/>
        </p:nvGrpSpPr>
        <p:grpSpPr>
          <a:xfrm>
            <a:off x="1179017" y="5481005"/>
            <a:ext cx="4349115" cy="504825"/>
            <a:chOff x="709117" y="5481005"/>
            <a:chExt cx="4349115" cy="504825"/>
          </a:xfrm>
        </p:grpSpPr>
        <p:pic>
          <p:nvPicPr>
            <p:cNvPr id="32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9117" y="5481005"/>
              <a:ext cx="4348833" cy="504361"/>
            </a:xfrm>
            <a:prstGeom prst="rect">
              <a:avLst/>
            </a:prstGeom>
          </p:spPr>
        </p:pic>
        <p:sp>
          <p:nvSpPr>
            <p:cNvPr id="33" name="object 27"/>
            <p:cNvSpPr/>
            <p:nvPr/>
          </p:nvSpPr>
          <p:spPr>
            <a:xfrm>
              <a:off x="744660" y="5608694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4000226" y="87488"/>
                  </a:moveTo>
                  <a:lnTo>
                    <a:pt x="3855454" y="171942"/>
                  </a:lnTo>
                  <a:lnTo>
                    <a:pt x="3848313" y="178327"/>
                  </a:lnTo>
                  <a:lnTo>
                    <a:pt x="3844299" y="186662"/>
                  </a:lnTo>
                  <a:lnTo>
                    <a:pt x="3843700" y="195884"/>
                  </a:lnTo>
                  <a:lnTo>
                    <a:pt x="3846807" y="204932"/>
                  </a:lnTo>
                  <a:lnTo>
                    <a:pt x="3853163" y="212095"/>
                  </a:lnTo>
                  <a:lnTo>
                    <a:pt x="3861488" y="216113"/>
                  </a:lnTo>
                  <a:lnTo>
                    <a:pt x="3870720" y="216714"/>
                  </a:lnTo>
                  <a:lnTo>
                    <a:pt x="3879797" y="213629"/>
                  </a:lnTo>
                  <a:lnTo>
                    <a:pt x="4018897" y="132494"/>
                  </a:lnTo>
                  <a:lnTo>
                    <a:pt x="4012377" y="132494"/>
                  </a:lnTo>
                  <a:lnTo>
                    <a:pt x="4012377" y="129175"/>
                  </a:lnTo>
                  <a:lnTo>
                    <a:pt x="4000226" y="129175"/>
                  </a:lnTo>
                  <a:lnTo>
                    <a:pt x="3964563" y="108383"/>
                  </a:lnTo>
                  <a:lnTo>
                    <a:pt x="4000226" y="108383"/>
                  </a:lnTo>
                  <a:lnTo>
                    <a:pt x="4000226" y="87488"/>
                  </a:lnTo>
                  <a:close/>
                </a:path>
                <a:path w="4060825" h="217170">
                  <a:moveTo>
                    <a:pt x="3923161" y="84245"/>
                  </a:moveTo>
                  <a:lnTo>
                    <a:pt x="0" y="84245"/>
                  </a:lnTo>
                  <a:lnTo>
                    <a:pt x="0" y="132494"/>
                  </a:lnTo>
                  <a:lnTo>
                    <a:pt x="3923076" y="132494"/>
                  </a:lnTo>
                  <a:lnTo>
                    <a:pt x="3964408" y="108383"/>
                  </a:lnTo>
                  <a:lnTo>
                    <a:pt x="3964563" y="108383"/>
                  </a:lnTo>
                  <a:lnTo>
                    <a:pt x="3923161" y="84245"/>
                  </a:lnTo>
                  <a:close/>
                </a:path>
                <a:path w="4060825" h="217170">
                  <a:moveTo>
                    <a:pt x="4018873" y="84245"/>
                  </a:moveTo>
                  <a:lnTo>
                    <a:pt x="4012377" y="84245"/>
                  </a:lnTo>
                  <a:lnTo>
                    <a:pt x="4012377" y="132494"/>
                  </a:lnTo>
                  <a:lnTo>
                    <a:pt x="4018897" y="132494"/>
                  </a:lnTo>
                  <a:lnTo>
                    <a:pt x="4060235" y="108383"/>
                  </a:lnTo>
                  <a:lnTo>
                    <a:pt x="4018873" y="84245"/>
                  </a:lnTo>
                  <a:close/>
                </a:path>
                <a:path w="4060825" h="217170">
                  <a:moveTo>
                    <a:pt x="4000226" y="108383"/>
                  </a:moveTo>
                  <a:lnTo>
                    <a:pt x="3964563" y="108383"/>
                  </a:lnTo>
                  <a:lnTo>
                    <a:pt x="4000226" y="129175"/>
                  </a:lnTo>
                  <a:lnTo>
                    <a:pt x="4000226" y="108383"/>
                  </a:lnTo>
                  <a:close/>
                </a:path>
                <a:path w="4060825" h="217170">
                  <a:moveTo>
                    <a:pt x="4012377" y="87488"/>
                  </a:moveTo>
                  <a:lnTo>
                    <a:pt x="4000226" y="87488"/>
                  </a:lnTo>
                  <a:lnTo>
                    <a:pt x="4000226" y="129175"/>
                  </a:lnTo>
                  <a:lnTo>
                    <a:pt x="4012377" y="129175"/>
                  </a:lnTo>
                  <a:lnTo>
                    <a:pt x="4012377" y="87488"/>
                  </a:lnTo>
                  <a:close/>
                </a:path>
                <a:path w="4060825" h="217170">
                  <a:moveTo>
                    <a:pt x="3870720" y="0"/>
                  </a:moveTo>
                  <a:lnTo>
                    <a:pt x="3861488" y="601"/>
                  </a:lnTo>
                  <a:lnTo>
                    <a:pt x="3853163" y="4619"/>
                  </a:lnTo>
                  <a:lnTo>
                    <a:pt x="3846807" y="11782"/>
                  </a:lnTo>
                  <a:lnTo>
                    <a:pt x="3843700" y="20830"/>
                  </a:lnTo>
                  <a:lnTo>
                    <a:pt x="3844299" y="30052"/>
                  </a:lnTo>
                  <a:lnTo>
                    <a:pt x="3848313" y="38386"/>
                  </a:lnTo>
                  <a:lnTo>
                    <a:pt x="3855454" y="44771"/>
                  </a:lnTo>
                  <a:lnTo>
                    <a:pt x="3964563" y="108383"/>
                  </a:lnTo>
                  <a:lnTo>
                    <a:pt x="3964408" y="108383"/>
                  </a:lnTo>
                  <a:lnTo>
                    <a:pt x="4000226" y="87488"/>
                  </a:lnTo>
                  <a:lnTo>
                    <a:pt x="4012377" y="87488"/>
                  </a:lnTo>
                  <a:lnTo>
                    <a:pt x="4012377" y="84245"/>
                  </a:lnTo>
                  <a:lnTo>
                    <a:pt x="4018873" y="84245"/>
                  </a:lnTo>
                  <a:lnTo>
                    <a:pt x="3879797" y="3084"/>
                  </a:lnTo>
                  <a:lnTo>
                    <a:pt x="3870720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28"/>
          <p:cNvSpPr txBox="1"/>
          <p:nvPr/>
        </p:nvSpPr>
        <p:spPr>
          <a:xfrm>
            <a:off x="1982217" y="5712741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5" name="object 29"/>
          <p:cNvSpPr txBox="1"/>
          <p:nvPr/>
        </p:nvSpPr>
        <p:spPr>
          <a:xfrm>
            <a:off x="2527590" y="5712741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6" name="object 30"/>
          <p:cNvSpPr txBox="1"/>
          <p:nvPr/>
        </p:nvSpPr>
        <p:spPr>
          <a:xfrm>
            <a:off x="3092243" y="5712741"/>
            <a:ext cx="2020570" cy="4770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500"/>
              </a:lnSpc>
              <a:spcBef>
                <a:spcPts val="120"/>
              </a:spcBef>
              <a:tabLst>
                <a:tab pos="576580" algn="l"/>
              </a:tabLst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r>
              <a:rPr sz="1500" dirty="0">
                <a:latin typeface="Arial" panose="020B0604020202090204"/>
                <a:cs typeface="Arial" panose="020B0604020202090204"/>
              </a:rPr>
              <a:t>	</a:t>
            </a: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 dirty="0">
              <a:latin typeface="Arial" panose="020B0604020202090204"/>
              <a:cs typeface="Arial" panose="020B0604020202090204"/>
            </a:endParaRPr>
          </a:p>
          <a:p>
            <a:pPr marL="12700">
              <a:lnSpc>
                <a:spcPts val="2100"/>
              </a:lnSpc>
            </a:pPr>
            <a:r>
              <a:rPr sz="2000" spc="60" dirty="0">
                <a:latin typeface="Tahoma" panose="020B0604030504040204"/>
                <a:cs typeface="Tahoma" panose="020B0604030504040204"/>
              </a:rPr>
              <a:t>x</a:t>
            </a:r>
            <a:r>
              <a:rPr sz="2000" spc="60" dirty="0">
                <a:latin typeface="Arial" panose="020B0604020202090204"/>
                <a:cs typeface="Arial" panose="020B0604020202090204"/>
              </a:rPr>
              <a:t>[1]=#</a:t>
            </a:r>
            <a:r>
              <a:rPr lang="zh-CN" altLang="en-US" sz="2000" spc="45" dirty="0">
                <a:latin typeface="Arial" panose="020B0604020202090204"/>
                <a:cs typeface="Arial" panose="020B0604020202090204"/>
              </a:rPr>
              <a:t>贷款金额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37" name="object 31"/>
          <p:cNvSpPr txBox="1"/>
          <p:nvPr/>
        </p:nvSpPr>
        <p:spPr>
          <a:xfrm>
            <a:off x="4206568" y="5766051"/>
            <a:ext cx="793750" cy="4229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735">
              <a:lnSpc>
                <a:spcPts val="1200"/>
              </a:lnSpc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  <a:p>
            <a:pPr>
              <a:lnSpc>
                <a:spcPts val="2100"/>
              </a:lnSpc>
            </a:pPr>
            <a:r>
              <a:rPr sz="2000" spc="-10" dirty="0">
                <a:latin typeface="Arial" panose="020B0604020202090204"/>
                <a:cs typeface="Arial" panose="020B0604020202090204"/>
              </a:rPr>
              <a:t>esome</a:t>
            </a:r>
            <a:endParaRPr sz="20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38" name="object 32"/>
          <p:cNvGrpSpPr/>
          <p:nvPr/>
        </p:nvGrpSpPr>
        <p:grpSpPr>
          <a:xfrm>
            <a:off x="1091526" y="2557766"/>
            <a:ext cx="504825" cy="3340735"/>
            <a:chOff x="621626" y="2557766"/>
            <a:chExt cx="504825" cy="3340735"/>
          </a:xfrm>
        </p:grpSpPr>
        <p:pic>
          <p:nvPicPr>
            <p:cNvPr id="39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1626" y="2557766"/>
              <a:ext cx="504361" cy="3340109"/>
            </a:xfrm>
            <a:prstGeom prst="rect">
              <a:avLst/>
            </a:prstGeom>
          </p:spPr>
        </p:pic>
        <p:sp>
          <p:nvSpPr>
            <p:cNvPr id="40" name="object 34"/>
            <p:cNvSpPr/>
            <p:nvPr/>
          </p:nvSpPr>
          <p:spPr>
            <a:xfrm>
              <a:off x="764949" y="2789618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4" y="95776"/>
                  </a:moveTo>
                  <a:lnTo>
                    <a:pt x="84252" y="137144"/>
                  </a:lnTo>
                  <a:lnTo>
                    <a:pt x="84252" y="3056112"/>
                  </a:lnTo>
                  <a:lnTo>
                    <a:pt x="132501" y="3056112"/>
                  </a:lnTo>
                  <a:lnTo>
                    <a:pt x="132501" y="137144"/>
                  </a:lnTo>
                  <a:lnTo>
                    <a:pt x="108364" y="95776"/>
                  </a:lnTo>
                  <a:close/>
                </a:path>
                <a:path w="217169" h="3056254">
                  <a:moveTo>
                    <a:pt x="108374" y="0"/>
                  </a:moveTo>
                  <a:lnTo>
                    <a:pt x="3091" y="180489"/>
                  </a:lnTo>
                  <a:lnTo>
                    <a:pt x="0" y="189537"/>
                  </a:lnTo>
                  <a:lnTo>
                    <a:pt x="604" y="198759"/>
                  </a:lnTo>
                  <a:lnTo>
                    <a:pt x="4624" y="207093"/>
                  </a:lnTo>
                  <a:lnTo>
                    <a:pt x="11778" y="213478"/>
                  </a:lnTo>
                  <a:lnTo>
                    <a:pt x="20848" y="216563"/>
                  </a:lnTo>
                  <a:lnTo>
                    <a:pt x="30074" y="215962"/>
                  </a:lnTo>
                  <a:lnTo>
                    <a:pt x="38399" y="211944"/>
                  </a:lnTo>
                  <a:lnTo>
                    <a:pt x="44768" y="204781"/>
                  </a:lnTo>
                  <a:lnTo>
                    <a:pt x="84229" y="137144"/>
                  </a:lnTo>
                  <a:lnTo>
                    <a:pt x="84252" y="47914"/>
                  </a:lnTo>
                  <a:lnTo>
                    <a:pt x="136318" y="47914"/>
                  </a:lnTo>
                  <a:lnTo>
                    <a:pt x="108374" y="0"/>
                  </a:lnTo>
                  <a:close/>
                </a:path>
                <a:path w="217169" h="3056254">
                  <a:moveTo>
                    <a:pt x="136318" y="47914"/>
                  </a:moveTo>
                  <a:lnTo>
                    <a:pt x="132501" y="47914"/>
                  </a:lnTo>
                  <a:lnTo>
                    <a:pt x="132501" y="137144"/>
                  </a:lnTo>
                  <a:lnTo>
                    <a:pt x="171965" y="204781"/>
                  </a:lnTo>
                  <a:lnTo>
                    <a:pt x="178334" y="211944"/>
                  </a:lnTo>
                  <a:lnTo>
                    <a:pt x="186667" y="215962"/>
                  </a:lnTo>
                  <a:lnTo>
                    <a:pt x="195901" y="216563"/>
                  </a:lnTo>
                  <a:lnTo>
                    <a:pt x="204975" y="213478"/>
                  </a:lnTo>
                  <a:lnTo>
                    <a:pt x="212123" y="207093"/>
                  </a:lnTo>
                  <a:lnTo>
                    <a:pt x="216135" y="198759"/>
                  </a:lnTo>
                  <a:lnTo>
                    <a:pt x="216733" y="189537"/>
                  </a:lnTo>
                  <a:lnTo>
                    <a:pt x="213636" y="180489"/>
                  </a:lnTo>
                  <a:lnTo>
                    <a:pt x="136318" y="47914"/>
                  </a:lnTo>
                  <a:close/>
                </a:path>
                <a:path w="217169" h="3056254">
                  <a:moveTo>
                    <a:pt x="132501" y="47914"/>
                  </a:moveTo>
                  <a:lnTo>
                    <a:pt x="84252" y="47914"/>
                  </a:lnTo>
                  <a:lnTo>
                    <a:pt x="84252" y="137144"/>
                  </a:lnTo>
                  <a:lnTo>
                    <a:pt x="108364" y="95776"/>
                  </a:lnTo>
                  <a:lnTo>
                    <a:pt x="87525" y="60060"/>
                  </a:lnTo>
                  <a:lnTo>
                    <a:pt x="132501" y="60060"/>
                  </a:lnTo>
                  <a:lnTo>
                    <a:pt x="132501" y="47914"/>
                  </a:lnTo>
                  <a:close/>
                </a:path>
                <a:path w="217169" h="3056254">
                  <a:moveTo>
                    <a:pt x="132501" y="60060"/>
                  </a:moveTo>
                  <a:lnTo>
                    <a:pt x="129202" y="60060"/>
                  </a:lnTo>
                  <a:lnTo>
                    <a:pt x="108364" y="95776"/>
                  </a:lnTo>
                  <a:lnTo>
                    <a:pt x="132501" y="137144"/>
                  </a:lnTo>
                  <a:lnTo>
                    <a:pt x="132501" y="60060"/>
                  </a:lnTo>
                  <a:close/>
                </a:path>
                <a:path w="217169" h="3056254">
                  <a:moveTo>
                    <a:pt x="129202" y="60060"/>
                  </a:moveTo>
                  <a:lnTo>
                    <a:pt x="87525" y="60060"/>
                  </a:lnTo>
                  <a:lnTo>
                    <a:pt x="108364" y="95776"/>
                  </a:lnTo>
                  <a:lnTo>
                    <a:pt x="129202" y="6006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35"/>
          <p:cNvSpPr txBox="1"/>
          <p:nvPr/>
        </p:nvSpPr>
        <p:spPr>
          <a:xfrm>
            <a:off x="1405848" y="5712741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2" name="object 36"/>
          <p:cNvSpPr txBox="1"/>
          <p:nvPr/>
        </p:nvSpPr>
        <p:spPr>
          <a:xfrm>
            <a:off x="1130006" y="5398801"/>
            <a:ext cx="14605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55" dirty="0">
                <a:latin typeface="Arial" panose="020B0604020202090204"/>
                <a:cs typeface="Arial" panose="020B0604020202090204"/>
              </a:rPr>
              <a:t>0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3" name="object 37"/>
          <p:cNvSpPr txBox="1"/>
          <p:nvPr/>
        </p:nvSpPr>
        <p:spPr>
          <a:xfrm>
            <a:off x="1161006" y="4987077"/>
            <a:ext cx="1155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85" dirty="0">
                <a:latin typeface="Arial" panose="020B0604020202090204"/>
                <a:cs typeface="Arial" panose="020B0604020202090204"/>
              </a:rPr>
              <a:t>1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4" name="object 38"/>
          <p:cNvSpPr txBox="1"/>
          <p:nvPr/>
        </p:nvSpPr>
        <p:spPr>
          <a:xfrm>
            <a:off x="1141706" y="4580500"/>
            <a:ext cx="13462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2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5" name="object 39"/>
          <p:cNvSpPr txBox="1"/>
          <p:nvPr/>
        </p:nvSpPr>
        <p:spPr>
          <a:xfrm>
            <a:off x="1142289" y="4168775"/>
            <a:ext cx="133985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50" dirty="0">
                <a:latin typeface="Arial" panose="020B0604020202090204"/>
                <a:cs typeface="Arial" panose="020B0604020202090204"/>
              </a:rPr>
              <a:t>3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6" name="object 40"/>
          <p:cNvSpPr txBox="1"/>
          <p:nvPr/>
        </p:nvSpPr>
        <p:spPr>
          <a:xfrm>
            <a:off x="1130006" y="3757051"/>
            <a:ext cx="14097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15" dirty="0">
                <a:latin typeface="Arial" panose="020B0604020202090204"/>
                <a:cs typeface="Arial" panose="020B0604020202090204"/>
              </a:rPr>
              <a:t>4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sp>
        <p:nvSpPr>
          <p:cNvPr id="47" name="object 41"/>
          <p:cNvSpPr txBox="1"/>
          <p:nvPr/>
        </p:nvSpPr>
        <p:spPr>
          <a:xfrm>
            <a:off x="1107409" y="3345327"/>
            <a:ext cx="163830" cy="2571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500" spc="-470" dirty="0">
                <a:latin typeface="Arial" panose="020B0604020202090204"/>
                <a:cs typeface="Arial" panose="020B0604020202090204"/>
              </a:rPr>
              <a:t>…</a:t>
            </a:r>
            <a:endParaRPr sz="15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48" name="object 42"/>
          <p:cNvGrpSpPr/>
          <p:nvPr/>
        </p:nvGrpSpPr>
        <p:grpSpPr>
          <a:xfrm>
            <a:off x="4174639" y="2381709"/>
            <a:ext cx="2031364" cy="3888104"/>
            <a:chOff x="3704739" y="2381709"/>
            <a:chExt cx="2031364" cy="3888104"/>
          </a:xfrm>
        </p:grpSpPr>
        <p:sp>
          <p:nvSpPr>
            <p:cNvPr id="49" name="object 43"/>
            <p:cNvSpPr/>
            <p:nvPr/>
          </p:nvSpPr>
          <p:spPr>
            <a:xfrm>
              <a:off x="3715504" y="2829915"/>
              <a:ext cx="2009775" cy="1113155"/>
            </a:xfrm>
            <a:custGeom>
              <a:avLst/>
              <a:gdLst/>
              <a:ahLst/>
              <a:cxnLst/>
              <a:rect l="l" t="t" r="r" b="b"/>
              <a:pathLst>
                <a:path w="2009775" h="1113154">
                  <a:moveTo>
                    <a:pt x="2009768" y="0"/>
                  </a:moveTo>
                  <a:lnTo>
                    <a:pt x="0" y="0"/>
                  </a:lnTo>
                  <a:lnTo>
                    <a:pt x="0" y="1112941"/>
                  </a:lnTo>
                  <a:lnTo>
                    <a:pt x="2009768" y="1112941"/>
                  </a:lnTo>
                  <a:lnTo>
                    <a:pt x="2009768" y="0"/>
                  </a:lnTo>
                  <a:close/>
                </a:path>
              </a:pathLst>
            </a:custGeom>
            <a:solidFill>
              <a:srgbClr val="EDF4E7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0" name="object 44"/>
            <p:cNvSpPr/>
            <p:nvPr/>
          </p:nvSpPr>
          <p:spPr>
            <a:xfrm>
              <a:off x="3715504" y="3942857"/>
              <a:ext cx="2009775" cy="1158240"/>
            </a:xfrm>
            <a:custGeom>
              <a:avLst/>
              <a:gdLst/>
              <a:ahLst/>
              <a:cxnLst/>
              <a:rect l="l" t="t" r="r" b="b"/>
              <a:pathLst>
                <a:path w="2009775" h="1158239">
                  <a:moveTo>
                    <a:pt x="2009768" y="0"/>
                  </a:moveTo>
                  <a:lnTo>
                    <a:pt x="0" y="0"/>
                  </a:lnTo>
                  <a:lnTo>
                    <a:pt x="0" y="1157973"/>
                  </a:lnTo>
                  <a:lnTo>
                    <a:pt x="2009768" y="1157973"/>
                  </a:lnTo>
                  <a:lnTo>
                    <a:pt x="2009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45"/>
            <p:cNvSpPr/>
            <p:nvPr/>
          </p:nvSpPr>
          <p:spPr>
            <a:xfrm>
              <a:off x="3715504" y="5100830"/>
              <a:ext cx="2009775" cy="1158240"/>
            </a:xfrm>
            <a:custGeom>
              <a:avLst/>
              <a:gdLst/>
              <a:ahLst/>
              <a:cxnLst/>
              <a:rect l="l" t="t" r="r" b="b"/>
              <a:pathLst>
                <a:path w="2009775" h="1158239">
                  <a:moveTo>
                    <a:pt x="2009768" y="0"/>
                  </a:moveTo>
                  <a:lnTo>
                    <a:pt x="0" y="0"/>
                  </a:lnTo>
                  <a:lnTo>
                    <a:pt x="0" y="1157973"/>
                  </a:lnTo>
                  <a:lnTo>
                    <a:pt x="2009768" y="1157973"/>
                  </a:lnTo>
                  <a:lnTo>
                    <a:pt x="2009768" y="0"/>
                  </a:lnTo>
                  <a:close/>
                </a:path>
              </a:pathLst>
            </a:custGeom>
            <a:solidFill>
              <a:srgbClr val="EDF4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6"/>
            <p:cNvSpPr/>
            <p:nvPr/>
          </p:nvSpPr>
          <p:spPr>
            <a:xfrm>
              <a:off x="3710136" y="2387106"/>
              <a:ext cx="2020570" cy="3877310"/>
            </a:xfrm>
            <a:custGeom>
              <a:avLst/>
              <a:gdLst/>
              <a:ahLst/>
              <a:cxnLst/>
              <a:rect l="l" t="t" r="r" b="b"/>
              <a:pathLst>
                <a:path w="2020570" h="3877310">
                  <a:moveTo>
                    <a:pt x="0" y="442808"/>
                  </a:moveTo>
                  <a:lnTo>
                    <a:pt x="2020519" y="442808"/>
                  </a:lnTo>
                </a:path>
                <a:path w="2020570" h="3877310">
                  <a:moveTo>
                    <a:pt x="0" y="1555749"/>
                  </a:moveTo>
                  <a:lnTo>
                    <a:pt x="2020519" y="1555749"/>
                  </a:lnTo>
                </a:path>
                <a:path w="2020570" h="3877310">
                  <a:moveTo>
                    <a:pt x="0" y="2713723"/>
                  </a:moveTo>
                  <a:lnTo>
                    <a:pt x="2020519" y="2713723"/>
                  </a:lnTo>
                </a:path>
                <a:path w="2020570" h="3877310">
                  <a:moveTo>
                    <a:pt x="5367" y="0"/>
                  </a:moveTo>
                  <a:lnTo>
                    <a:pt x="5367" y="3877048"/>
                  </a:lnTo>
                </a:path>
                <a:path w="2020570" h="3877310">
                  <a:moveTo>
                    <a:pt x="2015115" y="0"/>
                  </a:moveTo>
                  <a:lnTo>
                    <a:pt x="2015115" y="3877048"/>
                  </a:lnTo>
                </a:path>
                <a:path w="2020570" h="3877310">
                  <a:moveTo>
                    <a:pt x="0" y="3871696"/>
                  </a:moveTo>
                  <a:lnTo>
                    <a:pt x="2020519" y="3871696"/>
                  </a:lnTo>
                </a:path>
              </a:pathLst>
            </a:custGeom>
            <a:ln w="10721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47"/>
          <p:cNvSpPr txBox="1"/>
          <p:nvPr/>
        </p:nvSpPr>
        <p:spPr>
          <a:xfrm>
            <a:off x="4180037" y="2387098"/>
            <a:ext cx="2020570" cy="388567"/>
          </a:xfrm>
          <a:prstGeom prst="rect">
            <a:avLst/>
          </a:prstGeom>
          <a:solidFill>
            <a:srgbClr val="85BD05"/>
          </a:solidFill>
        </p:spPr>
        <p:txBody>
          <a:bodyPr vert="horz" wrap="square" lIns="0" tIns="26669" rIns="0" bIns="0" rtlCol="0">
            <a:spAutoFit/>
          </a:bodyPr>
          <a:lstStyle/>
          <a:p>
            <a:pPr marL="132715">
              <a:lnSpc>
                <a:spcPct val="100000"/>
              </a:lnSpc>
              <a:spcBef>
                <a:spcPts val="210"/>
              </a:spcBef>
            </a:pPr>
            <a:r>
              <a:rPr sz="2350" spc="-10" dirty="0">
                <a:latin typeface="Arial" panose="020B0604020202090204"/>
                <a:cs typeface="Arial" panose="020B0604020202090204"/>
              </a:rPr>
              <a:t>P(</a:t>
            </a:r>
            <a:r>
              <a:rPr sz="2350" spc="-1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y=+1</a:t>
            </a:r>
            <a:r>
              <a:rPr sz="2350" spc="-10" dirty="0">
                <a:latin typeface="Arial" panose="020B0604020202090204"/>
                <a:cs typeface="Arial" panose="020B0604020202090204"/>
              </a:rPr>
              <a:t>|</a:t>
            </a:r>
            <a:r>
              <a:rPr sz="2350" b="1" spc="-10" dirty="0">
                <a:latin typeface="Lucida Sans Unicode"/>
                <a:cs typeface="Lucida Sans Unicode"/>
              </a:rPr>
              <a:t>x</a:t>
            </a:r>
            <a:r>
              <a:rPr sz="2350" spc="-10" dirty="0">
                <a:latin typeface="Arial" panose="020B0604020202090204"/>
                <a:cs typeface="Arial" panose="020B0604020202090204"/>
              </a:rPr>
              <a:t>,</a:t>
            </a:r>
            <a:r>
              <a:rPr sz="2350" spc="-70" dirty="0">
                <a:latin typeface="Arial" panose="020B0604020202090204"/>
                <a:cs typeface="Arial" panose="020B0604020202090204"/>
              </a:rPr>
              <a:t> </a:t>
            </a:r>
            <a:r>
              <a:rPr sz="2350" b="1" spc="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350" spc="50" dirty="0">
                <a:latin typeface="Arial" panose="020B0604020202090204"/>
                <a:cs typeface="Arial" panose="020B0604020202090204"/>
              </a:rPr>
              <a:t>)</a:t>
            </a:r>
            <a:endParaRPr sz="235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54" name="object 48"/>
          <p:cNvSpPr txBox="1"/>
          <p:nvPr/>
        </p:nvSpPr>
        <p:spPr>
          <a:xfrm>
            <a:off x="838308" y="1366663"/>
            <a:ext cx="7461629" cy="771109"/>
          </a:xfrm>
          <a:prstGeom prst="rect">
            <a:avLst/>
          </a:prstGeom>
          <a:solidFill>
            <a:srgbClr val="118CC4"/>
          </a:solidFill>
          <a:ln w="21443">
            <a:solidFill>
              <a:srgbClr val="09658F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76835" marR="2065020">
              <a:lnSpc>
                <a:spcPct val="105000"/>
              </a:lnSpc>
              <a:spcBef>
                <a:spcPts val="55"/>
              </a:spcBef>
            </a:pPr>
            <a:r>
              <a:rPr lang="zh-CN" altLang="en-US" sz="2400" dirty="0">
                <a:solidFill>
                  <a:schemeClr val="bg1"/>
                </a:solidFill>
              </a:rPr>
              <a:t>最大似然估计  </a:t>
            </a:r>
            <a:r>
              <a:rPr lang="en-US" altLang="zh-CN" sz="2400" dirty="0">
                <a:solidFill>
                  <a:schemeClr val="bg1"/>
                </a:solidFill>
              </a:rPr>
              <a:t>(MLE) </a:t>
            </a:r>
            <a:r>
              <a:rPr lang="zh-CN" altLang="en-US" sz="2400" dirty="0">
                <a:solidFill>
                  <a:schemeClr val="bg1"/>
                </a:solidFill>
              </a:rPr>
              <a:t>偏好特定模型→</a:t>
            </a:r>
            <a:endParaRPr lang="en-US" altLang="zh-CN" sz="2400" dirty="0">
              <a:solidFill>
                <a:schemeClr val="bg1"/>
              </a:solidFill>
            </a:endParaRPr>
          </a:p>
          <a:p>
            <a:pPr marL="76835" marR="2065020">
              <a:lnSpc>
                <a:spcPct val="105000"/>
              </a:lnSpc>
              <a:spcBef>
                <a:spcPts val="55"/>
              </a:spcBef>
            </a:pPr>
            <a:r>
              <a:rPr lang="zh-CN" altLang="en-US" sz="2400" dirty="0">
                <a:solidFill>
                  <a:schemeClr val="bg1"/>
                </a:solidFill>
              </a:rPr>
              <a:t>对于线性可分离数据，系数趋于无穷大！</a:t>
            </a:r>
            <a:endParaRPr sz="2400" dirty="0">
              <a:solidFill>
                <a:schemeClr val="bg1"/>
              </a:solidFill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6505624" y="2809075"/>
            <a:ext cx="4582160" cy="3179135"/>
            <a:chOff x="6505624" y="2809075"/>
            <a:chExt cx="4582160" cy="3179135"/>
          </a:xfrm>
        </p:grpSpPr>
        <p:sp>
          <p:nvSpPr>
            <p:cNvPr id="56" name="object 49"/>
            <p:cNvSpPr/>
            <p:nvPr/>
          </p:nvSpPr>
          <p:spPr>
            <a:xfrm>
              <a:off x="6505624" y="2809075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0" y="805517"/>
                  </a:moveTo>
                  <a:lnTo>
                    <a:pt x="4582156" y="805517"/>
                  </a:lnTo>
                  <a:lnTo>
                    <a:pt x="4582156" y="0"/>
                  </a:lnTo>
                  <a:lnTo>
                    <a:pt x="0" y="0"/>
                  </a:lnTo>
                  <a:lnTo>
                    <a:pt x="0" y="805517"/>
                  </a:lnTo>
                  <a:close/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0"/>
            <p:cNvSpPr txBox="1"/>
            <p:nvPr/>
          </p:nvSpPr>
          <p:spPr>
            <a:xfrm>
              <a:off x="6606895" y="2815690"/>
              <a:ext cx="4334510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 </a:t>
              </a:r>
              <a:r>
                <a:rPr sz="2400" b="1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baseline="-20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sz="2400" dirty="0">
                  <a:latin typeface="Arial" panose="020B0604020202090204"/>
                  <a:cs typeface="Arial" panose="020B0604020202090204"/>
                </a:rPr>
                <a:t>=1.0</a:t>
              </a:r>
              <a:r>
                <a:rPr lang="en-US" sz="2400" dirty="0">
                  <a:latin typeface="Arial" panose="020B0604020202090204"/>
                  <a:cs typeface="Arial" panose="020B0604020202090204"/>
                </a:rPr>
                <a:t>, </a:t>
              </a:r>
              <a:r>
                <a:rPr sz="2400" b="1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spc="300" baseline="-20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sz="2400" spc="-25" dirty="0">
                  <a:latin typeface="Arial" panose="020B0604020202090204"/>
                  <a:cs typeface="Arial" panose="020B0604020202090204"/>
                </a:rPr>
                <a:t>1.5</a:t>
              </a:r>
              <a:r>
                <a:rPr lang="en-US" sz="2400" spc="-2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线性可分</a:t>
              </a:r>
              <a:endParaRPr sz="24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58" name="object 54"/>
            <p:cNvSpPr/>
            <p:nvPr/>
          </p:nvSpPr>
          <p:spPr>
            <a:xfrm>
              <a:off x="6505624" y="4010331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4582156" y="0"/>
                  </a:moveTo>
                  <a:lnTo>
                    <a:pt x="0" y="0"/>
                  </a:lnTo>
                  <a:lnTo>
                    <a:pt x="0" y="805496"/>
                  </a:lnTo>
                  <a:lnTo>
                    <a:pt x="4582156" y="805496"/>
                  </a:lnTo>
                  <a:lnTo>
                    <a:pt x="4582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5"/>
            <p:cNvSpPr/>
            <p:nvPr/>
          </p:nvSpPr>
          <p:spPr>
            <a:xfrm>
              <a:off x="6505624" y="4010331"/>
              <a:ext cx="4582160" cy="805815"/>
            </a:xfrm>
            <a:custGeom>
              <a:avLst/>
              <a:gdLst/>
              <a:ahLst/>
              <a:cxnLst/>
              <a:rect l="l" t="t" r="r" b="b"/>
              <a:pathLst>
                <a:path w="4582159" h="805814">
                  <a:moveTo>
                    <a:pt x="0" y="805496"/>
                  </a:moveTo>
                  <a:lnTo>
                    <a:pt x="4582156" y="805496"/>
                  </a:lnTo>
                  <a:lnTo>
                    <a:pt x="4582156" y="0"/>
                  </a:lnTo>
                  <a:lnTo>
                    <a:pt x="0" y="0"/>
                  </a:lnTo>
                  <a:lnTo>
                    <a:pt x="0" y="805496"/>
                  </a:lnTo>
                  <a:close/>
                </a:path>
              </a:pathLst>
            </a:custGeom>
            <a:ln w="21443">
              <a:solidFill>
                <a:srgbClr val="B000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56"/>
            <p:cNvSpPr txBox="1"/>
            <p:nvPr/>
          </p:nvSpPr>
          <p:spPr>
            <a:xfrm>
              <a:off x="6544745" y="4014837"/>
              <a:ext cx="4453255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</a:t>
              </a:r>
              <a:r>
                <a:rPr lang="zh-CN" altLang="en-US" sz="240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sz="2400" b="1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sz="2400" dirty="0">
                  <a:latin typeface="Arial" panose="020B0604020202090204"/>
                  <a:cs typeface="Arial" panose="020B0604020202090204"/>
                </a:rPr>
                <a:t>=10</a:t>
              </a:r>
              <a:r>
                <a:rPr lang="en-US" sz="2400" spc="135" dirty="0">
                  <a:latin typeface="Arial" panose="020B0604020202090204"/>
                  <a:cs typeface="Arial" panose="020B0604020202090204"/>
                </a:rPr>
                <a:t>,</a:t>
              </a:r>
              <a:r>
                <a:rPr sz="2400" spc="13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sz="2400" b="1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sz="2400" spc="3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sz="2400" spc="-25" dirty="0">
                  <a:latin typeface="Arial" panose="020B0604020202090204"/>
                  <a:cs typeface="Arial" panose="020B0604020202090204"/>
                </a:rPr>
                <a:t>15</a:t>
              </a:r>
              <a:r>
                <a:rPr lang="en-US" sz="2400" spc="-25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同样线性可分</a:t>
              </a:r>
              <a:endParaRPr sz="2400" dirty="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61" name="object 57"/>
            <p:cNvGrpSpPr/>
            <p:nvPr/>
          </p:nvGrpSpPr>
          <p:grpSpPr>
            <a:xfrm>
              <a:off x="6505624" y="3596944"/>
              <a:ext cx="4582160" cy="2391266"/>
              <a:chOff x="5798693" y="3596944"/>
              <a:chExt cx="4582160" cy="2391266"/>
            </a:xfrm>
          </p:grpSpPr>
          <p:pic>
            <p:nvPicPr>
              <p:cNvPr id="63" name="object 58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909138" y="3596944"/>
                <a:ext cx="360258" cy="612439"/>
              </a:xfrm>
              <a:prstGeom prst="rect">
                <a:avLst/>
              </a:prstGeom>
            </p:spPr>
          </p:pic>
          <p:sp>
            <p:nvSpPr>
              <p:cNvPr id="64" name="object 59"/>
              <p:cNvSpPr/>
              <p:nvPr/>
            </p:nvSpPr>
            <p:spPr>
              <a:xfrm>
                <a:off x="8017525" y="3614592"/>
                <a:ext cx="144780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144779" h="396239">
                    <a:moveTo>
                      <a:pt x="13913" y="251439"/>
                    </a:moveTo>
                    <a:lnTo>
                      <a:pt x="7874" y="253508"/>
                    </a:lnTo>
                    <a:lnTo>
                      <a:pt x="3100" y="257747"/>
                    </a:lnTo>
                    <a:lnTo>
                      <a:pt x="411" y="263298"/>
                    </a:lnTo>
                    <a:lnTo>
                      <a:pt x="0" y="269451"/>
                    </a:lnTo>
                    <a:lnTo>
                      <a:pt x="2058" y="275499"/>
                    </a:lnTo>
                    <a:lnTo>
                      <a:pt x="72257" y="395821"/>
                    </a:lnTo>
                    <a:lnTo>
                      <a:pt x="90882" y="363896"/>
                    </a:lnTo>
                    <a:lnTo>
                      <a:pt x="56200" y="363896"/>
                    </a:lnTo>
                    <a:lnTo>
                      <a:pt x="56200" y="304460"/>
                    </a:lnTo>
                    <a:lnTo>
                      <a:pt x="29849" y="259298"/>
                    </a:lnTo>
                    <a:lnTo>
                      <a:pt x="25605" y="254521"/>
                    </a:lnTo>
                    <a:lnTo>
                      <a:pt x="20058" y="251839"/>
                    </a:lnTo>
                    <a:lnTo>
                      <a:pt x="13913" y="251439"/>
                    </a:lnTo>
                    <a:close/>
                  </a:path>
                  <a:path w="144779" h="396239">
                    <a:moveTo>
                      <a:pt x="56200" y="304460"/>
                    </a:moveTo>
                    <a:lnTo>
                      <a:pt x="56200" y="363896"/>
                    </a:lnTo>
                    <a:lnTo>
                      <a:pt x="88366" y="363896"/>
                    </a:lnTo>
                    <a:lnTo>
                      <a:pt x="88366" y="355796"/>
                    </a:lnTo>
                    <a:lnTo>
                      <a:pt x="58361" y="355796"/>
                    </a:lnTo>
                    <a:lnTo>
                      <a:pt x="72257" y="331980"/>
                    </a:lnTo>
                    <a:lnTo>
                      <a:pt x="56200" y="304460"/>
                    </a:lnTo>
                    <a:close/>
                  </a:path>
                  <a:path w="144779" h="396239">
                    <a:moveTo>
                      <a:pt x="130601" y="251439"/>
                    </a:moveTo>
                    <a:lnTo>
                      <a:pt x="124456" y="251839"/>
                    </a:lnTo>
                    <a:lnTo>
                      <a:pt x="118909" y="254521"/>
                    </a:lnTo>
                    <a:lnTo>
                      <a:pt x="114665" y="259298"/>
                    </a:lnTo>
                    <a:lnTo>
                      <a:pt x="88366" y="304460"/>
                    </a:lnTo>
                    <a:lnTo>
                      <a:pt x="88366" y="363896"/>
                    </a:lnTo>
                    <a:lnTo>
                      <a:pt x="90882" y="363896"/>
                    </a:lnTo>
                    <a:lnTo>
                      <a:pt x="142456" y="275499"/>
                    </a:lnTo>
                    <a:lnTo>
                      <a:pt x="144522" y="269451"/>
                    </a:lnTo>
                    <a:lnTo>
                      <a:pt x="144122" y="263298"/>
                    </a:lnTo>
                    <a:lnTo>
                      <a:pt x="141435" y="257747"/>
                    </a:lnTo>
                    <a:lnTo>
                      <a:pt x="136640" y="253508"/>
                    </a:lnTo>
                    <a:lnTo>
                      <a:pt x="130601" y="251439"/>
                    </a:lnTo>
                    <a:close/>
                  </a:path>
                  <a:path w="144779" h="396239">
                    <a:moveTo>
                      <a:pt x="72257" y="331980"/>
                    </a:moveTo>
                    <a:lnTo>
                      <a:pt x="58361" y="355796"/>
                    </a:lnTo>
                    <a:lnTo>
                      <a:pt x="86153" y="355796"/>
                    </a:lnTo>
                    <a:lnTo>
                      <a:pt x="72257" y="331980"/>
                    </a:lnTo>
                    <a:close/>
                  </a:path>
                  <a:path w="144779" h="396239">
                    <a:moveTo>
                      <a:pt x="88366" y="304460"/>
                    </a:moveTo>
                    <a:lnTo>
                      <a:pt x="72257" y="331980"/>
                    </a:lnTo>
                    <a:lnTo>
                      <a:pt x="86153" y="355796"/>
                    </a:lnTo>
                    <a:lnTo>
                      <a:pt x="88366" y="355796"/>
                    </a:lnTo>
                    <a:lnTo>
                      <a:pt x="88366" y="304460"/>
                    </a:lnTo>
                    <a:close/>
                  </a:path>
                  <a:path w="144779" h="396239">
                    <a:moveTo>
                      <a:pt x="88366" y="0"/>
                    </a:moveTo>
                    <a:lnTo>
                      <a:pt x="56200" y="0"/>
                    </a:lnTo>
                    <a:lnTo>
                      <a:pt x="56200" y="304460"/>
                    </a:lnTo>
                    <a:lnTo>
                      <a:pt x="72257" y="331980"/>
                    </a:lnTo>
                    <a:lnTo>
                      <a:pt x="88314" y="304460"/>
                    </a:lnTo>
                    <a:lnTo>
                      <a:pt x="88366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60"/>
              <p:cNvSpPr/>
              <p:nvPr/>
            </p:nvSpPr>
            <p:spPr>
              <a:xfrm>
                <a:off x="5798693" y="5182395"/>
                <a:ext cx="4582160" cy="805815"/>
              </a:xfrm>
              <a:custGeom>
                <a:avLst/>
                <a:gdLst/>
                <a:ahLst/>
                <a:cxnLst/>
                <a:rect l="l" t="t" r="r" b="b"/>
                <a:pathLst>
                  <a:path w="4582159" h="805814">
                    <a:moveTo>
                      <a:pt x="0" y="805517"/>
                    </a:moveTo>
                    <a:lnTo>
                      <a:pt x="4582156" y="805517"/>
                    </a:lnTo>
                    <a:lnTo>
                      <a:pt x="4582156" y="0"/>
                    </a:lnTo>
                    <a:lnTo>
                      <a:pt x="0" y="0"/>
                    </a:lnTo>
                    <a:lnTo>
                      <a:pt x="0" y="805517"/>
                    </a:lnTo>
                    <a:close/>
                  </a:path>
                </a:pathLst>
              </a:custGeom>
              <a:ln w="21443">
                <a:solidFill>
                  <a:srgbClr val="B0007E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59"/>
              <p:cNvSpPr/>
              <p:nvPr/>
            </p:nvSpPr>
            <p:spPr>
              <a:xfrm>
                <a:off x="8017525" y="4782804"/>
                <a:ext cx="144780" cy="396240"/>
              </a:xfrm>
              <a:custGeom>
                <a:avLst/>
                <a:gdLst/>
                <a:ahLst/>
                <a:cxnLst/>
                <a:rect l="l" t="t" r="r" b="b"/>
                <a:pathLst>
                  <a:path w="144779" h="396239">
                    <a:moveTo>
                      <a:pt x="13913" y="251439"/>
                    </a:moveTo>
                    <a:lnTo>
                      <a:pt x="7874" y="253508"/>
                    </a:lnTo>
                    <a:lnTo>
                      <a:pt x="3100" y="257747"/>
                    </a:lnTo>
                    <a:lnTo>
                      <a:pt x="411" y="263298"/>
                    </a:lnTo>
                    <a:lnTo>
                      <a:pt x="0" y="269451"/>
                    </a:lnTo>
                    <a:lnTo>
                      <a:pt x="2058" y="275499"/>
                    </a:lnTo>
                    <a:lnTo>
                      <a:pt x="72257" y="395821"/>
                    </a:lnTo>
                    <a:lnTo>
                      <a:pt x="90882" y="363896"/>
                    </a:lnTo>
                    <a:lnTo>
                      <a:pt x="56200" y="363896"/>
                    </a:lnTo>
                    <a:lnTo>
                      <a:pt x="56200" y="304460"/>
                    </a:lnTo>
                    <a:lnTo>
                      <a:pt x="29849" y="259298"/>
                    </a:lnTo>
                    <a:lnTo>
                      <a:pt x="25605" y="254521"/>
                    </a:lnTo>
                    <a:lnTo>
                      <a:pt x="20058" y="251839"/>
                    </a:lnTo>
                    <a:lnTo>
                      <a:pt x="13913" y="251439"/>
                    </a:lnTo>
                    <a:close/>
                  </a:path>
                  <a:path w="144779" h="396239">
                    <a:moveTo>
                      <a:pt x="56200" y="304460"/>
                    </a:moveTo>
                    <a:lnTo>
                      <a:pt x="56200" y="363896"/>
                    </a:lnTo>
                    <a:lnTo>
                      <a:pt x="88366" y="363896"/>
                    </a:lnTo>
                    <a:lnTo>
                      <a:pt x="88366" y="355796"/>
                    </a:lnTo>
                    <a:lnTo>
                      <a:pt x="58361" y="355796"/>
                    </a:lnTo>
                    <a:lnTo>
                      <a:pt x="72257" y="331980"/>
                    </a:lnTo>
                    <a:lnTo>
                      <a:pt x="56200" y="304460"/>
                    </a:lnTo>
                    <a:close/>
                  </a:path>
                  <a:path w="144779" h="396239">
                    <a:moveTo>
                      <a:pt x="130601" y="251439"/>
                    </a:moveTo>
                    <a:lnTo>
                      <a:pt x="124456" y="251839"/>
                    </a:lnTo>
                    <a:lnTo>
                      <a:pt x="118909" y="254521"/>
                    </a:lnTo>
                    <a:lnTo>
                      <a:pt x="114665" y="259298"/>
                    </a:lnTo>
                    <a:lnTo>
                      <a:pt x="88366" y="304460"/>
                    </a:lnTo>
                    <a:lnTo>
                      <a:pt x="88366" y="363896"/>
                    </a:lnTo>
                    <a:lnTo>
                      <a:pt x="90882" y="363896"/>
                    </a:lnTo>
                    <a:lnTo>
                      <a:pt x="142456" y="275499"/>
                    </a:lnTo>
                    <a:lnTo>
                      <a:pt x="144522" y="269451"/>
                    </a:lnTo>
                    <a:lnTo>
                      <a:pt x="144122" y="263298"/>
                    </a:lnTo>
                    <a:lnTo>
                      <a:pt x="141435" y="257747"/>
                    </a:lnTo>
                    <a:lnTo>
                      <a:pt x="136640" y="253508"/>
                    </a:lnTo>
                    <a:lnTo>
                      <a:pt x="130601" y="251439"/>
                    </a:lnTo>
                    <a:close/>
                  </a:path>
                  <a:path w="144779" h="396239">
                    <a:moveTo>
                      <a:pt x="72257" y="331980"/>
                    </a:moveTo>
                    <a:lnTo>
                      <a:pt x="58361" y="355796"/>
                    </a:lnTo>
                    <a:lnTo>
                      <a:pt x="86153" y="355796"/>
                    </a:lnTo>
                    <a:lnTo>
                      <a:pt x="72257" y="331980"/>
                    </a:lnTo>
                    <a:close/>
                  </a:path>
                  <a:path w="144779" h="396239">
                    <a:moveTo>
                      <a:pt x="88366" y="304460"/>
                    </a:moveTo>
                    <a:lnTo>
                      <a:pt x="72257" y="331980"/>
                    </a:lnTo>
                    <a:lnTo>
                      <a:pt x="86153" y="355796"/>
                    </a:lnTo>
                    <a:lnTo>
                      <a:pt x="88366" y="355796"/>
                    </a:lnTo>
                    <a:lnTo>
                      <a:pt x="88366" y="304460"/>
                    </a:lnTo>
                    <a:close/>
                  </a:path>
                  <a:path w="144779" h="396239">
                    <a:moveTo>
                      <a:pt x="88366" y="0"/>
                    </a:moveTo>
                    <a:lnTo>
                      <a:pt x="56200" y="0"/>
                    </a:lnTo>
                    <a:lnTo>
                      <a:pt x="56200" y="304460"/>
                    </a:lnTo>
                    <a:lnTo>
                      <a:pt x="72257" y="331980"/>
                    </a:lnTo>
                    <a:lnTo>
                      <a:pt x="88314" y="304460"/>
                    </a:lnTo>
                    <a:lnTo>
                      <a:pt x="88366" y="0"/>
                    </a:lnTo>
                    <a:close/>
                  </a:path>
                </a:pathLst>
              </a:custGeom>
              <a:solidFill>
                <a:srgbClr val="B000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62" name="object 61"/>
            <p:cNvSpPr txBox="1"/>
            <p:nvPr/>
          </p:nvSpPr>
          <p:spPr>
            <a:xfrm>
              <a:off x="6544745" y="5188251"/>
              <a:ext cx="4453255" cy="75277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zh-CN" altLang="en-US" sz="2400" dirty="0"/>
                <a:t>数据对 </a:t>
              </a:r>
              <a:r>
                <a:rPr lang="en-US" sz="2400" b="1" spc="5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lang="en-US" sz="2400" spc="75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1</a:t>
              </a:r>
              <a:r>
                <a:rPr lang="en-US" sz="2400" spc="50" dirty="0">
                  <a:latin typeface="Arial" panose="020B0604020202090204"/>
                  <a:cs typeface="Arial" panose="020B0604020202090204"/>
                </a:rPr>
                <a:t>=10</a:t>
              </a:r>
              <a:r>
                <a:rPr lang="en-US" sz="2400" spc="75" baseline="26000" dirty="0">
                  <a:latin typeface="Arial" panose="020B0604020202090204"/>
                  <a:cs typeface="Arial" panose="020B0604020202090204"/>
                </a:rPr>
                <a:t>9</a:t>
              </a:r>
              <a:r>
                <a:rPr lang="en-US" sz="2400" dirty="0">
                  <a:latin typeface="Arial" panose="020B0604020202090204"/>
                  <a:cs typeface="Arial" panose="020B0604020202090204"/>
                </a:rPr>
                <a:t>,</a:t>
              </a:r>
              <a:r>
                <a:rPr lang="en-US" sz="2400" spc="3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en-US" sz="2400" b="1" spc="2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ŵ</a:t>
              </a:r>
              <a:r>
                <a:rPr lang="en-US" sz="2400" spc="300" baseline="-19000" dirty="0">
                  <a:solidFill>
                    <a:srgbClr val="118CC4"/>
                  </a:solidFill>
                  <a:latin typeface="Arial" panose="020B0604020202090204"/>
                  <a:cs typeface="Arial" panose="020B0604020202090204"/>
                </a:rPr>
                <a:t>2</a:t>
              </a:r>
              <a:r>
                <a:rPr lang="en-US" sz="2400" spc="200" dirty="0">
                  <a:latin typeface="Arial" panose="020B0604020202090204"/>
                  <a:cs typeface="Arial" panose="020B0604020202090204"/>
                </a:rPr>
                <a:t>=-</a:t>
              </a:r>
              <a:r>
                <a:rPr lang="en-US" sz="2400" spc="-10" dirty="0">
                  <a:latin typeface="Arial" panose="020B0604020202090204"/>
                  <a:cs typeface="Arial" panose="020B0604020202090204"/>
                </a:rPr>
                <a:t>1.5x10</a:t>
              </a:r>
              <a:r>
                <a:rPr lang="en-US" sz="2400" spc="-15" baseline="26000" dirty="0">
                  <a:latin typeface="Arial" panose="020B0604020202090204"/>
                  <a:cs typeface="Arial" panose="020B0604020202090204"/>
                </a:rPr>
                <a:t>9</a:t>
              </a:r>
              <a:r>
                <a:rPr lang="en-US" altLang="en-US" sz="2400" spc="-15" baseline="26000" dirty="0">
                  <a:latin typeface="Arial" panose="020B0604020202090204"/>
                  <a:cs typeface="Arial" panose="020B0604020202090204"/>
                </a:rPr>
                <a:t> </a:t>
              </a:r>
              <a:r>
                <a:rPr lang="zh-CN" altLang="en-US" sz="2400" spc="-25" dirty="0">
                  <a:latin typeface="Arial" panose="020B0604020202090204"/>
                  <a:cs typeface="Arial" panose="020B0604020202090204"/>
                </a:rPr>
                <a:t>同样线性可分</a:t>
              </a:r>
              <a:r>
                <a:rPr lang="en-US" altLang="zh-CN" sz="2400" spc="-25" dirty="0">
                  <a:latin typeface="Arial" panose="020B0604020202090204"/>
                  <a:cs typeface="Arial" panose="020B0604020202090204"/>
                </a:rPr>
                <a:t>z </a:t>
              </a:r>
              <a:endParaRPr lang="en-US" sz="2400" spc="-25" dirty="0">
                <a:latin typeface="Arial" panose="020B0604020202090204"/>
                <a:cs typeface="Arial" panose="020B060402020209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/>
              <p:cNvSpPr txBox="1"/>
              <p:nvPr/>
            </p:nvSpPr>
            <p:spPr>
              <a:xfrm>
                <a:off x="4236232" y="3082394"/>
                <a:ext cx="2007601" cy="563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−(2−1.5)</m:t>
                              </m:r>
                            </m:sup>
                          </m:sSup>
                        </m:den>
                      </m:f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=0.62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67" name="文本框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6232" y="3082394"/>
                <a:ext cx="2007601" cy="563167"/>
              </a:xfrm>
              <a:prstGeom prst="rect">
                <a:avLst/>
              </a:prstGeom>
              <a:blipFill rotWithShape="1">
                <a:blip r:embed="rId9"/>
                <a:stretch>
                  <a:fillRect l="-7" t="-18" r="26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/>
              <p:cNvSpPr txBox="1"/>
              <p:nvPr/>
            </p:nvSpPr>
            <p:spPr>
              <a:xfrm>
                <a:off x="4182338" y="4263959"/>
                <a:ext cx="2063706" cy="563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−(15−10)</m:t>
                              </m:r>
                            </m:sup>
                          </m:sSup>
                        </m:den>
                      </m:f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=0.99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68" name="文本框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338" y="4263959"/>
                <a:ext cx="2063706" cy="563167"/>
              </a:xfrm>
              <a:prstGeom prst="rect">
                <a:avLst/>
              </a:prstGeom>
              <a:blipFill rotWithShape="1">
                <a:blip r:embed="rId10"/>
                <a:stretch>
                  <a:fillRect l="-11" t="-101" r="9" b="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/>
              <p:cNvSpPr txBox="1"/>
              <p:nvPr/>
            </p:nvSpPr>
            <p:spPr>
              <a:xfrm>
                <a:off x="4182338" y="5349643"/>
                <a:ext cx="1900007" cy="576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−(0.5×</m:t>
                              </m:r>
                              <m:sSup>
                                <m:sSupPr>
                                  <m:ctrlP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sup>
                              </m:sSup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den>
                      </m:f>
                      <m:r>
                        <a:rPr lang="en-US" altLang="zh-CN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69" name="文本框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338" y="5349643"/>
                <a:ext cx="1900007" cy="576953"/>
              </a:xfrm>
              <a:prstGeom prst="rect">
                <a:avLst/>
              </a:prstGeom>
              <a:blipFill rotWithShape="1">
                <a:blip r:embed="rId11"/>
                <a:stretch>
                  <a:fillRect l="-12" t="-70" r="17" b="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两种视角的合并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object 3"/>
          <p:cNvSpPr/>
          <p:nvPr/>
        </p:nvSpPr>
        <p:spPr>
          <a:xfrm>
            <a:off x="3135535" y="1914728"/>
            <a:ext cx="2717165" cy="1771650"/>
          </a:xfrm>
          <a:custGeom>
            <a:avLst/>
            <a:gdLst/>
            <a:ahLst/>
            <a:cxnLst/>
            <a:rect l="l" t="t" r="r" b="b"/>
            <a:pathLst>
              <a:path w="2717165" h="1771650">
                <a:moveTo>
                  <a:pt x="2539564" y="0"/>
                </a:moveTo>
                <a:lnTo>
                  <a:pt x="177118" y="0"/>
                </a:lnTo>
                <a:lnTo>
                  <a:pt x="130031" y="6327"/>
                </a:lnTo>
                <a:lnTo>
                  <a:pt x="87720" y="24183"/>
                </a:lnTo>
                <a:lnTo>
                  <a:pt x="51874" y="51877"/>
                </a:lnTo>
                <a:lnTo>
                  <a:pt x="24180" y="87720"/>
                </a:lnTo>
                <a:lnTo>
                  <a:pt x="6326" y="130021"/>
                </a:lnTo>
                <a:lnTo>
                  <a:pt x="0" y="177092"/>
                </a:lnTo>
                <a:lnTo>
                  <a:pt x="0" y="1593916"/>
                </a:lnTo>
                <a:lnTo>
                  <a:pt x="6326" y="1640996"/>
                </a:lnTo>
                <a:lnTo>
                  <a:pt x="24180" y="1683303"/>
                </a:lnTo>
                <a:lnTo>
                  <a:pt x="51874" y="1719150"/>
                </a:lnTo>
                <a:lnTo>
                  <a:pt x="87720" y="1746846"/>
                </a:lnTo>
                <a:lnTo>
                  <a:pt x="130031" y="1764702"/>
                </a:lnTo>
                <a:lnTo>
                  <a:pt x="177118" y="1771030"/>
                </a:lnTo>
                <a:lnTo>
                  <a:pt x="2539564" y="1771030"/>
                </a:lnTo>
                <a:lnTo>
                  <a:pt x="2586650" y="1764704"/>
                </a:lnTo>
                <a:lnTo>
                  <a:pt x="2628960" y="1746850"/>
                </a:lnTo>
                <a:lnTo>
                  <a:pt x="2664805" y="1719158"/>
                </a:lnTo>
                <a:lnTo>
                  <a:pt x="2692498" y="1683313"/>
                </a:lnTo>
                <a:lnTo>
                  <a:pt x="2710351" y="1641003"/>
                </a:lnTo>
                <a:lnTo>
                  <a:pt x="2716677" y="1593916"/>
                </a:lnTo>
                <a:lnTo>
                  <a:pt x="2716677" y="177092"/>
                </a:lnTo>
                <a:lnTo>
                  <a:pt x="2710351" y="130021"/>
                </a:lnTo>
                <a:lnTo>
                  <a:pt x="2692498" y="87720"/>
                </a:lnTo>
                <a:lnTo>
                  <a:pt x="2664805" y="51877"/>
                </a:lnTo>
                <a:lnTo>
                  <a:pt x="2628960" y="24183"/>
                </a:lnTo>
                <a:lnTo>
                  <a:pt x="2586650" y="6327"/>
                </a:lnTo>
                <a:lnTo>
                  <a:pt x="2539564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/>
          <p:cNvSpPr txBox="1"/>
          <p:nvPr/>
        </p:nvSpPr>
        <p:spPr>
          <a:xfrm>
            <a:off x="3463009" y="2152673"/>
            <a:ext cx="2062300" cy="106093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indent="-635" algn="ctr">
              <a:lnSpc>
                <a:spcPct val="91000"/>
              </a:lnSpc>
              <a:spcBef>
                <a:spcPts val="41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模型试图找到区分数据的决策边界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3407201" y="3685759"/>
            <a:ext cx="2268855" cy="1489710"/>
          </a:xfrm>
          <a:custGeom>
            <a:avLst/>
            <a:gdLst/>
            <a:ahLst/>
            <a:cxnLst/>
            <a:rect l="l" t="t" r="r" b="b"/>
            <a:pathLst>
              <a:path w="2268855" h="1489710">
                <a:moveTo>
                  <a:pt x="0" y="0"/>
                </a:moveTo>
                <a:lnTo>
                  <a:pt x="0" y="861985"/>
                </a:lnTo>
                <a:lnTo>
                  <a:pt x="271681" y="861985"/>
                </a:lnTo>
              </a:path>
              <a:path w="2268855" h="1489710">
                <a:moveTo>
                  <a:pt x="271681" y="360114"/>
                </a:moveTo>
                <a:lnTo>
                  <a:pt x="281540" y="311277"/>
                </a:lnTo>
                <a:lnTo>
                  <a:pt x="308428" y="271398"/>
                </a:lnTo>
                <a:lnTo>
                  <a:pt x="348309" y="244510"/>
                </a:lnTo>
                <a:lnTo>
                  <a:pt x="397148" y="234651"/>
                </a:lnTo>
                <a:lnTo>
                  <a:pt x="2143336" y="234651"/>
                </a:lnTo>
                <a:lnTo>
                  <a:pt x="2192173" y="244510"/>
                </a:lnTo>
                <a:lnTo>
                  <a:pt x="2232052" y="271398"/>
                </a:lnTo>
                <a:lnTo>
                  <a:pt x="2258939" y="311277"/>
                </a:lnTo>
                <a:lnTo>
                  <a:pt x="2268799" y="360114"/>
                </a:lnTo>
                <a:lnTo>
                  <a:pt x="2268799" y="1363876"/>
                </a:lnTo>
                <a:lnTo>
                  <a:pt x="2258939" y="1412707"/>
                </a:lnTo>
                <a:lnTo>
                  <a:pt x="2232052" y="1452589"/>
                </a:lnTo>
                <a:lnTo>
                  <a:pt x="2192173" y="1479481"/>
                </a:lnTo>
                <a:lnTo>
                  <a:pt x="2143336" y="1489344"/>
                </a:lnTo>
                <a:lnTo>
                  <a:pt x="397148" y="1489344"/>
                </a:lnTo>
                <a:lnTo>
                  <a:pt x="348309" y="1479481"/>
                </a:lnTo>
                <a:lnTo>
                  <a:pt x="308428" y="1452589"/>
                </a:lnTo>
                <a:lnTo>
                  <a:pt x="281540" y="1412707"/>
                </a:lnTo>
                <a:lnTo>
                  <a:pt x="271681" y="1363876"/>
                </a:lnTo>
                <a:lnTo>
                  <a:pt x="271681" y="360114"/>
                </a:lnTo>
                <a:close/>
              </a:path>
            </a:pathLst>
          </a:custGeom>
          <a:ln w="21443">
            <a:solidFill>
              <a:srgbClr val="118CC4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9" name="object 6"/>
          <p:cNvSpPr txBox="1"/>
          <p:nvPr/>
        </p:nvSpPr>
        <p:spPr>
          <a:xfrm>
            <a:off x="3940794" y="4133972"/>
            <a:ext cx="1468120" cy="797013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 indent="-635" algn="ctr">
              <a:lnSpc>
                <a:spcPct val="93000"/>
              </a:lnSpc>
              <a:spcBef>
                <a:spcPts val="335"/>
              </a:spcBef>
            </a:pPr>
            <a:r>
              <a:rPr lang="zh-CN" altLang="en-US" sz="2400" spc="60" dirty="0">
                <a:latin typeface="Arial" panose="020B0604020202090204"/>
                <a:cs typeface="Arial" panose="020B0604020202090204"/>
              </a:rPr>
              <a:t>过于复杂</a:t>
            </a:r>
          </a:p>
          <a:p>
            <a:pPr marL="12700" marR="5080" indent="-635" algn="ctr">
              <a:lnSpc>
                <a:spcPct val="93000"/>
              </a:lnSpc>
              <a:spcBef>
                <a:spcPts val="335"/>
              </a:spcBef>
            </a:pPr>
            <a:r>
              <a:rPr lang="zh-CN" altLang="en-US" sz="2400" spc="60" dirty="0">
                <a:latin typeface="Arial" panose="020B0604020202090204"/>
                <a:cs typeface="Arial" panose="020B0604020202090204"/>
              </a:rPr>
              <a:t>的边界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0" name="object 7"/>
          <p:cNvSpPr/>
          <p:nvPr/>
        </p:nvSpPr>
        <p:spPr>
          <a:xfrm>
            <a:off x="6187001" y="1914728"/>
            <a:ext cx="2623185" cy="1771650"/>
          </a:xfrm>
          <a:custGeom>
            <a:avLst/>
            <a:gdLst/>
            <a:ahLst/>
            <a:cxnLst/>
            <a:rect l="l" t="t" r="r" b="b"/>
            <a:pathLst>
              <a:path w="2623185" h="1771650">
                <a:moveTo>
                  <a:pt x="2445613" y="0"/>
                </a:moveTo>
                <a:lnTo>
                  <a:pt x="177113" y="0"/>
                </a:lnTo>
                <a:lnTo>
                  <a:pt x="130033" y="6323"/>
                </a:lnTo>
                <a:lnTo>
                  <a:pt x="87726" y="24171"/>
                </a:lnTo>
                <a:lnTo>
                  <a:pt x="51879" y="51857"/>
                </a:lnTo>
                <a:lnTo>
                  <a:pt x="24183" y="87697"/>
                </a:lnTo>
                <a:lnTo>
                  <a:pt x="6327" y="130003"/>
                </a:lnTo>
                <a:lnTo>
                  <a:pt x="0" y="177092"/>
                </a:lnTo>
                <a:lnTo>
                  <a:pt x="0" y="1593916"/>
                </a:lnTo>
                <a:lnTo>
                  <a:pt x="6327" y="1640996"/>
                </a:lnTo>
                <a:lnTo>
                  <a:pt x="24183" y="1683303"/>
                </a:lnTo>
                <a:lnTo>
                  <a:pt x="51879" y="1719150"/>
                </a:lnTo>
                <a:lnTo>
                  <a:pt x="87726" y="1746846"/>
                </a:lnTo>
                <a:lnTo>
                  <a:pt x="130033" y="1764702"/>
                </a:lnTo>
                <a:lnTo>
                  <a:pt x="177113" y="1771030"/>
                </a:lnTo>
                <a:lnTo>
                  <a:pt x="2445613" y="1771030"/>
                </a:lnTo>
                <a:lnTo>
                  <a:pt x="2492684" y="1764702"/>
                </a:lnTo>
                <a:lnTo>
                  <a:pt x="2534986" y="1746846"/>
                </a:lnTo>
                <a:lnTo>
                  <a:pt x="2570829" y="1719150"/>
                </a:lnTo>
                <a:lnTo>
                  <a:pt x="2598523" y="1683303"/>
                </a:lnTo>
                <a:lnTo>
                  <a:pt x="2616379" y="1640996"/>
                </a:lnTo>
                <a:lnTo>
                  <a:pt x="2622706" y="1593916"/>
                </a:lnTo>
                <a:lnTo>
                  <a:pt x="2622706" y="177092"/>
                </a:lnTo>
                <a:lnTo>
                  <a:pt x="2616379" y="130003"/>
                </a:lnTo>
                <a:lnTo>
                  <a:pt x="2598523" y="87697"/>
                </a:lnTo>
                <a:lnTo>
                  <a:pt x="2570829" y="51857"/>
                </a:lnTo>
                <a:lnTo>
                  <a:pt x="2534986" y="24171"/>
                </a:lnTo>
                <a:lnTo>
                  <a:pt x="2492684" y="6323"/>
                </a:lnTo>
                <a:lnTo>
                  <a:pt x="2445613" y="0"/>
                </a:lnTo>
                <a:close/>
              </a:path>
            </a:pathLst>
          </a:custGeom>
          <a:solidFill>
            <a:srgbClr val="85BD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/>
          <p:cNvSpPr txBox="1"/>
          <p:nvPr/>
        </p:nvSpPr>
        <p:spPr>
          <a:xfrm>
            <a:off x="6709572" y="2165509"/>
            <a:ext cx="1577975" cy="720967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 algn="ctr">
              <a:lnSpc>
                <a:spcPct val="91000"/>
              </a:lnSpc>
              <a:spcBef>
                <a:spcPts val="38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如果数据是线性可分的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2" name="object 9"/>
          <p:cNvSpPr/>
          <p:nvPr/>
        </p:nvSpPr>
        <p:spPr>
          <a:xfrm>
            <a:off x="6449269" y="3685759"/>
            <a:ext cx="2393950" cy="1489710"/>
          </a:xfrm>
          <a:custGeom>
            <a:avLst/>
            <a:gdLst/>
            <a:ahLst/>
            <a:cxnLst/>
            <a:rect l="l" t="t" r="r" b="b"/>
            <a:pathLst>
              <a:path w="2393950" h="1489710">
                <a:moveTo>
                  <a:pt x="0" y="0"/>
                </a:moveTo>
                <a:lnTo>
                  <a:pt x="0" y="861985"/>
                </a:lnTo>
                <a:lnTo>
                  <a:pt x="396773" y="861985"/>
                </a:lnTo>
              </a:path>
              <a:path w="2393950" h="1489710">
                <a:moveTo>
                  <a:pt x="396773" y="360114"/>
                </a:moveTo>
                <a:lnTo>
                  <a:pt x="406636" y="311277"/>
                </a:lnTo>
                <a:lnTo>
                  <a:pt x="433532" y="271398"/>
                </a:lnTo>
                <a:lnTo>
                  <a:pt x="473416" y="244510"/>
                </a:lnTo>
                <a:lnTo>
                  <a:pt x="522245" y="234651"/>
                </a:lnTo>
                <a:lnTo>
                  <a:pt x="2268469" y="234651"/>
                </a:lnTo>
                <a:lnTo>
                  <a:pt x="2317291" y="244510"/>
                </a:lnTo>
                <a:lnTo>
                  <a:pt x="2357157" y="271398"/>
                </a:lnTo>
                <a:lnTo>
                  <a:pt x="2384035" y="311277"/>
                </a:lnTo>
                <a:lnTo>
                  <a:pt x="2393891" y="360114"/>
                </a:lnTo>
                <a:lnTo>
                  <a:pt x="2393891" y="1363876"/>
                </a:lnTo>
                <a:lnTo>
                  <a:pt x="2384035" y="1412707"/>
                </a:lnTo>
                <a:lnTo>
                  <a:pt x="2357157" y="1452589"/>
                </a:lnTo>
                <a:lnTo>
                  <a:pt x="2317291" y="1479481"/>
                </a:lnTo>
                <a:lnTo>
                  <a:pt x="2268469" y="1489344"/>
                </a:lnTo>
                <a:lnTo>
                  <a:pt x="522245" y="1489344"/>
                </a:lnTo>
                <a:lnTo>
                  <a:pt x="473416" y="1479481"/>
                </a:lnTo>
                <a:lnTo>
                  <a:pt x="433532" y="1452589"/>
                </a:lnTo>
                <a:lnTo>
                  <a:pt x="406636" y="1412707"/>
                </a:lnTo>
                <a:lnTo>
                  <a:pt x="396773" y="1363876"/>
                </a:lnTo>
                <a:lnTo>
                  <a:pt x="396773" y="360114"/>
                </a:lnTo>
                <a:close/>
              </a:path>
            </a:pathLst>
          </a:custGeom>
          <a:ln w="21443">
            <a:solidFill>
              <a:srgbClr val="85BD05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6" name="object 10"/>
          <p:cNvSpPr txBox="1"/>
          <p:nvPr/>
        </p:nvSpPr>
        <p:spPr>
          <a:xfrm>
            <a:off x="6921181" y="4133972"/>
            <a:ext cx="1841500" cy="758541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algn="ctr">
              <a:lnSpc>
                <a:spcPct val="93000"/>
              </a:lnSpc>
              <a:spcBef>
                <a:spcPts val="335"/>
              </a:spcBef>
            </a:pPr>
            <a:r>
              <a:rPr lang="zh-CN" altLang="en-US" sz="2400" spc="85" dirty="0">
                <a:latin typeface="Arial" panose="020B0604020202090204"/>
                <a:cs typeface="Arial" panose="020B0604020202090204"/>
              </a:rPr>
              <a:t>系数趋于无穷大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0" name="object 12"/>
          <p:cNvSpPr/>
          <p:nvPr/>
        </p:nvSpPr>
        <p:spPr>
          <a:xfrm>
            <a:off x="5731449" y="2590367"/>
            <a:ext cx="602615" cy="572770"/>
          </a:xfrm>
          <a:custGeom>
            <a:avLst/>
            <a:gdLst/>
            <a:ahLst/>
            <a:cxnLst/>
            <a:rect l="l" t="t" r="r" b="b"/>
            <a:pathLst>
              <a:path w="602614" h="572769">
                <a:moveTo>
                  <a:pt x="315807" y="0"/>
                </a:moveTo>
                <a:lnTo>
                  <a:pt x="315807" y="143228"/>
                </a:lnTo>
                <a:lnTo>
                  <a:pt x="0" y="143228"/>
                </a:lnTo>
                <a:lnTo>
                  <a:pt x="0" y="429582"/>
                </a:lnTo>
                <a:lnTo>
                  <a:pt x="315807" y="429582"/>
                </a:lnTo>
                <a:lnTo>
                  <a:pt x="315807" y="572759"/>
                </a:lnTo>
                <a:lnTo>
                  <a:pt x="602187" y="286405"/>
                </a:lnTo>
                <a:lnTo>
                  <a:pt x="315807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1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92948" y="5208267"/>
            <a:ext cx="1832361" cy="1306904"/>
          </a:xfrm>
          <a:prstGeom prst="rect">
            <a:avLst/>
          </a:prstGeom>
        </p:spPr>
      </p:pic>
      <p:sp>
        <p:nvSpPr>
          <p:cNvPr id="72" name="object 14"/>
          <p:cNvSpPr/>
          <p:nvPr/>
        </p:nvSpPr>
        <p:spPr>
          <a:xfrm>
            <a:off x="6796488" y="5368314"/>
            <a:ext cx="2046732" cy="887262"/>
          </a:xfrm>
          <a:custGeom>
            <a:avLst/>
            <a:gdLst/>
            <a:ahLst/>
            <a:cxnLst/>
            <a:rect l="l" t="t" r="r" b="b"/>
            <a:pathLst>
              <a:path w="1379854" h="598170">
                <a:moveTo>
                  <a:pt x="0" y="597642"/>
                </a:moveTo>
                <a:lnTo>
                  <a:pt x="1379316" y="597642"/>
                </a:lnTo>
                <a:lnTo>
                  <a:pt x="1379316" y="0"/>
                </a:lnTo>
                <a:lnTo>
                  <a:pt x="0" y="0"/>
                </a:lnTo>
                <a:lnTo>
                  <a:pt x="0" y="597642"/>
                </a:lnTo>
                <a:close/>
              </a:path>
            </a:pathLst>
          </a:custGeom>
          <a:ln w="21443">
            <a:solidFill>
              <a:srgbClr val="85BD05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73" name="object 15"/>
          <p:cNvSpPr txBox="1"/>
          <p:nvPr/>
        </p:nvSpPr>
        <p:spPr>
          <a:xfrm>
            <a:off x="7088043" y="5495891"/>
            <a:ext cx="123388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600" spc="-50" dirty="0">
                <a:latin typeface="Tahoma" panose="020B0604030504040204"/>
                <a:cs typeface="Tahoma" panose="020B0604030504040204"/>
              </a:rPr>
              <a:t>1</a:t>
            </a:r>
            <a:endParaRPr sz="16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4" name="object 16"/>
          <p:cNvSpPr txBox="1"/>
          <p:nvPr/>
        </p:nvSpPr>
        <p:spPr>
          <a:xfrm>
            <a:off x="6873314" y="5372845"/>
            <a:ext cx="1150992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2000" b="1" spc="19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000" spc="6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spc="-20" dirty="0">
                <a:latin typeface="Lucida Sans Unicode"/>
                <a:cs typeface="Lucida Sans Unicode"/>
              </a:rPr>
              <a:t>=10</a:t>
            </a:r>
            <a:r>
              <a:rPr sz="2000" spc="-30" baseline="24000" dirty="0">
                <a:latin typeface="Tahoma" panose="020B0604030504040204"/>
                <a:cs typeface="Tahoma" panose="020B0604030504040204"/>
              </a:rPr>
              <a:t>9</a:t>
            </a:r>
            <a:endParaRPr sz="2000" baseline="240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5" name="object 17"/>
          <p:cNvSpPr txBox="1"/>
          <p:nvPr/>
        </p:nvSpPr>
        <p:spPr>
          <a:xfrm>
            <a:off x="7088043" y="5843154"/>
            <a:ext cx="145051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1600" spc="-50" dirty="0">
                <a:latin typeface="Tahoma" panose="020B0604030504040204"/>
                <a:cs typeface="Tahoma" panose="020B0604030504040204"/>
              </a:rPr>
              <a:t>2</a:t>
            </a:r>
            <a:endParaRPr sz="1600" dirty="0">
              <a:latin typeface="Tahoma" panose="020B0604030504040204"/>
              <a:cs typeface="Tahoma" panose="020B0604030504040204"/>
            </a:endParaRPr>
          </a:p>
        </p:txBody>
      </p:sp>
      <p:sp>
        <p:nvSpPr>
          <p:cNvPr id="76" name="object 18"/>
          <p:cNvSpPr txBox="1"/>
          <p:nvPr/>
        </p:nvSpPr>
        <p:spPr>
          <a:xfrm>
            <a:off x="6873314" y="5754537"/>
            <a:ext cx="1891320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5"/>
              </a:spcBef>
            </a:pPr>
            <a:r>
              <a:rPr sz="2000" b="1" spc="19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sz="2000" spc="18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spc="-155" dirty="0">
                <a:latin typeface="Lucida Sans Unicode"/>
                <a:cs typeface="Lucida Sans Unicode"/>
              </a:rPr>
              <a:t>=-</a:t>
            </a:r>
            <a:r>
              <a:rPr sz="2000" spc="-80" dirty="0">
                <a:latin typeface="Lucida Sans Unicode"/>
                <a:cs typeface="Lucida Sans Unicode"/>
              </a:rPr>
              <a:t>1.5x10</a:t>
            </a:r>
            <a:r>
              <a:rPr sz="2000" spc="-120" baseline="24000" dirty="0">
                <a:latin typeface="Tahoma" panose="020B0604030504040204"/>
                <a:cs typeface="Tahoma" panose="020B0604030504040204"/>
              </a:rPr>
              <a:t>9</a:t>
            </a:r>
            <a:endParaRPr sz="2000" baseline="24000" dirty="0"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E3AE-DDEF-0FDB-F9FA-066E4394E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1DEDEA91-9D49-4BE0-27E5-C566EC31F7AF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EDF7B40E-69B2-EEC1-4507-B997B9ED5A95}"/>
              </a:ext>
            </a:extLst>
          </p:cNvPr>
          <p:cNvGrpSpPr/>
          <p:nvPr/>
        </p:nvGrpSpPr>
        <p:grpSpPr>
          <a:xfrm>
            <a:off x="1727455" y="173045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3315C9C6-BDCC-4B82-E897-D33729DC46AE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24CEE3A4-AB60-0725-1847-E0802D2E79FD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F48BC3DA-0C6A-D9D5-D39C-D8607F16AC3C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F97209DA-1EFA-4207-1D41-5745E49B8F44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A0016B9-C47B-E4A2-DB80-4D8D0881EC97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FFF57DFF-853A-2684-13FE-3C9B90DBF728}"/>
              </a:ext>
            </a:extLst>
          </p:cNvPr>
          <p:cNvGrpSpPr/>
          <p:nvPr/>
        </p:nvGrpSpPr>
        <p:grpSpPr>
          <a:xfrm>
            <a:off x="1727455" y="284310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FE561F31-E1B0-5484-2B46-EFFC2DB8640D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792B105F-2016-0A9B-AA40-4E183FFC80DF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A98D04A-92F8-2CF7-D59A-C27E79F312CA}"/>
              </a:ext>
            </a:extLst>
          </p:cNvPr>
          <p:cNvGrpSpPr/>
          <p:nvPr/>
        </p:nvGrpSpPr>
        <p:grpSpPr>
          <a:xfrm>
            <a:off x="1727455" y="3955765"/>
            <a:ext cx="3460364" cy="716782"/>
            <a:chOff x="1727455" y="4495365"/>
            <a:chExt cx="3460364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F00DE7A7-414E-1329-A1E8-D8675E8A4AD6}"/>
                </a:ext>
              </a:extLst>
            </p:cNvPr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12B11358-894C-A3B2-5925-279E15297AB6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519816D-EEF4-E612-C6DC-21C34E5F6F2F}"/>
              </a:ext>
            </a:extLst>
          </p:cNvPr>
          <p:cNvGrpSpPr/>
          <p:nvPr/>
        </p:nvGrpSpPr>
        <p:grpSpPr>
          <a:xfrm>
            <a:off x="1727455" y="506842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01B14F6-C52B-02B0-6461-5B536F4AB204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C2E5FD7-6A9D-C98D-F6B1-F357C0C2DD6A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308715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加入系数惩罚项以缓解过拟合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8" y="120418"/>
            <a:ext cx="3535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目标损失形式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/>
              <a:t>总损失的形式</a:t>
            </a:r>
            <a:endParaRPr lang="en-SG" altLang="zh-CN" dirty="0">
              <a:sym typeface="+mn-lt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1851650" y="1702497"/>
            <a:ext cx="4701540" cy="1399101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lang="zh-CN" altLang="en-US" sz="2400" dirty="0">
                <a:solidFill>
                  <a:srgbClr val="2B2728"/>
                </a:solidFill>
                <a:latin typeface="+mj-ea"/>
                <a:ea typeface="+mj-ea"/>
                <a:cs typeface="Arial" panose="020B0604020202090204"/>
              </a:rPr>
              <a:t>我们希望平衡：</a:t>
            </a:r>
            <a:endParaRPr sz="2400" dirty="0">
              <a:latin typeface="+mj-ea"/>
              <a:ea typeface="+mj-ea"/>
              <a:cs typeface="Arial" panose="020B0604020202090204"/>
            </a:endParaRPr>
          </a:p>
          <a:p>
            <a:pPr marL="494665" indent="-481965">
              <a:lnSpc>
                <a:spcPct val="100000"/>
              </a:lnSpc>
              <a:spcBef>
                <a:spcPts val="610"/>
              </a:spcBef>
              <a:buClr>
                <a:srgbClr val="5D5555"/>
              </a:buClr>
              <a:buAutoNum type="romanLcPeriod"/>
              <a:tabLst>
                <a:tab pos="494665" algn="l"/>
              </a:tabLst>
            </a:pPr>
            <a:r>
              <a:rPr lang="zh-CN" altLang="en-US" sz="2400" dirty="0">
                <a:latin typeface="+mj-ea"/>
                <a:ea typeface="+mj-ea"/>
              </a:rPr>
              <a:t>拟合程度</a:t>
            </a:r>
            <a:endParaRPr lang="en-US" altLang="zh-CN" sz="2400" dirty="0">
              <a:latin typeface="+mj-ea"/>
              <a:ea typeface="+mj-ea"/>
            </a:endParaRPr>
          </a:p>
          <a:p>
            <a:pPr marL="494665" indent="-481965">
              <a:lnSpc>
                <a:spcPct val="100000"/>
              </a:lnSpc>
              <a:spcBef>
                <a:spcPts val="610"/>
              </a:spcBef>
              <a:buClr>
                <a:srgbClr val="5D5555"/>
              </a:buClr>
              <a:buAutoNum type="romanLcPeriod"/>
              <a:tabLst>
                <a:tab pos="494665" algn="l"/>
              </a:tabLst>
            </a:pPr>
            <a:r>
              <a:rPr lang="zh-CN" altLang="en-US" sz="2400" dirty="0">
                <a:latin typeface="+mj-ea"/>
                <a:ea typeface="+mj-ea"/>
              </a:rPr>
              <a:t>系数大小</a:t>
            </a:r>
            <a:endParaRPr sz="2400" dirty="0">
              <a:latin typeface="+mj-ea"/>
              <a:ea typeface="+mj-ea"/>
              <a:cs typeface="Arial" panose="020B0604020202090204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1951408" y="3678810"/>
            <a:ext cx="9900623" cy="465512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lang="zh-CN" altLang="en-US" sz="2400" spc="7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总体质量 </a:t>
            </a:r>
            <a:r>
              <a:rPr sz="2400" spc="21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=</a:t>
            </a:r>
            <a:r>
              <a:rPr lang="zh-CN" altLang="en-US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拟合程度的度量（</a:t>
            </a:r>
            <a:r>
              <a:rPr lang="en-US" altLang="zh-CN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measure</a:t>
            </a:r>
            <a:r>
              <a:rPr lang="zh-CN" altLang="en-US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of</a:t>
            </a:r>
            <a:r>
              <a:rPr lang="zh-CN" altLang="en-US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fit</a:t>
            </a:r>
            <a:r>
              <a:rPr lang="zh-CN" altLang="en-US" sz="24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）</a:t>
            </a:r>
            <a:r>
              <a:rPr lang="en-US" altLang="zh-CN" sz="2400" spc="42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-</a:t>
            </a:r>
            <a:r>
              <a:rPr sz="2400" spc="-25" dirty="0"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400" dirty="0">
                <a:solidFill>
                  <a:srgbClr val="FC5507"/>
                </a:solidFill>
                <a:latin typeface="Arial" panose="020B0604020202090204"/>
                <a:cs typeface="Arial" panose="020B0604020202090204"/>
              </a:rPr>
              <a:t>系数大小的度量</a:t>
            </a:r>
            <a:endParaRPr sz="24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5" name="object 7"/>
          <p:cNvSpPr txBox="1"/>
          <p:nvPr/>
        </p:nvSpPr>
        <p:spPr>
          <a:xfrm>
            <a:off x="2864971" y="4829803"/>
            <a:ext cx="2652342" cy="94558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algn="ctr">
              <a:lnSpc>
                <a:spcPct val="102000"/>
              </a:lnSpc>
              <a:spcBef>
                <a:spcPts val="70"/>
              </a:spcBef>
            </a:pPr>
            <a:r>
              <a:rPr sz="20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(</a:t>
            </a:r>
            <a:r>
              <a:rPr lang="zh-CN" altLang="en-US" sz="20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数据似然度</a:t>
            </a:r>
            <a:r>
              <a:rPr sz="2000" spc="3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) </a:t>
            </a:r>
            <a:endParaRPr lang="en-SG" sz="2000" spc="35" dirty="0">
              <a:solidFill>
                <a:srgbClr val="B0007E"/>
              </a:solidFill>
              <a:latin typeface="Arial" panose="020B0604020202090204"/>
              <a:cs typeface="Arial" panose="020B0604020202090204"/>
            </a:endParaRPr>
          </a:p>
          <a:p>
            <a:pPr marL="12700" marR="5080" algn="ctr">
              <a:lnSpc>
                <a:spcPct val="102000"/>
              </a:lnSpc>
              <a:spcBef>
                <a:spcPts val="70"/>
              </a:spcBef>
            </a:pPr>
            <a:r>
              <a:rPr lang="zh-CN" altLang="en-US" sz="2000" spc="3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大</a:t>
            </a:r>
            <a:r>
              <a:rPr lang="en-US" altLang="zh-CN" sz="2000" spc="3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000" spc="3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000" spc="220" dirty="0">
                <a:solidFill>
                  <a:srgbClr val="B0007E"/>
                </a:solidFill>
                <a:latin typeface="Arial" panose="020B0604020202090204"/>
                <a:cs typeface="Arial" panose="020B0604020202090204"/>
                <a:sym typeface="Wingdings" pitchFamily="2" charset="2"/>
              </a:rPr>
              <a:t></a:t>
            </a:r>
            <a:r>
              <a:rPr sz="2000" spc="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000" spc="105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在训练数据上拟合较好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6" name="object 8"/>
          <p:cNvGrpSpPr/>
          <p:nvPr/>
        </p:nvGrpSpPr>
        <p:grpSpPr>
          <a:xfrm>
            <a:off x="4283320" y="4008058"/>
            <a:ext cx="360680" cy="664210"/>
            <a:chOff x="2067806" y="4955633"/>
            <a:chExt cx="360680" cy="664210"/>
          </a:xfrm>
        </p:grpSpPr>
        <p:pic>
          <p:nvPicPr>
            <p:cNvPr id="7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7806" y="4955633"/>
              <a:ext cx="360258" cy="663904"/>
            </a:xfrm>
            <a:prstGeom prst="rect">
              <a:avLst/>
            </a:prstGeom>
          </p:spPr>
        </p:pic>
        <p:sp>
          <p:nvSpPr>
            <p:cNvPr id="8" name="object 10"/>
            <p:cNvSpPr/>
            <p:nvPr/>
          </p:nvSpPr>
          <p:spPr>
            <a:xfrm>
              <a:off x="2173771" y="5116818"/>
              <a:ext cx="144780" cy="450850"/>
            </a:xfrm>
            <a:custGeom>
              <a:avLst/>
              <a:gdLst/>
              <a:ahLst/>
              <a:cxnLst/>
              <a:rect l="l" t="t" r="r" b="b"/>
              <a:pathLst>
                <a:path w="144780" h="450850">
                  <a:moveTo>
                    <a:pt x="72978" y="63828"/>
                  </a:moveTo>
                  <a:lnTo>
                    <a:pt x="56569" y="91201"/>
                  </a:lnTo>
                  <a:lnTo>
                    <a:pt x="52291" y="450204"/>
                  </a:lnTo>
                  <a:lnTo>
                    <a:pt x="84457" y="450585"/>
                  </a:lnTo>
                  <a:lnTo>
                    <a:pt x="88735" y="91590"/>
                  </a:lnTo>
                  <a:lnTo>
                    <a:pt x="72978" y="63828"/>
                  </a:lnTo>
                  <a:close/>
                </a:path>
                <a:path w="144780" h="450850">
                  <a:moveTo>
                    <a:pt x="91740" y="31723"/>
                  </a:moveTo>
                  <a:lnTo>
                    <a:pt x="57278" y="31723"/>
                  </a:lnTo>
                  <a:lnTo>
                    <a:pt x="89444" y="32109"/>
                  </a:lnTo>
                  <a:lnTo>
                    <a:pt x="88740" y="91201"/>
                  </a:lnTo>
                  <a:lnTo>
                    <a:pt x="114513" y="137006"/>
                  </a:lnTo>
                  <a:lnTo>
                    <a:pt x="130362" y="145051"/>
                  </a:lnTo>
                  <a:lnTo>
                    <a:pt x="136427" y="143058"/>
                  </a:lnTo>
                  <a:lnTo>
                    <a:pt x="141254" y="138872"/>
                  </a:lnTo>
                  <a:lnTo>
                    <a:pt x="143997" y="133354"/>
                  </a:lnTo>
                  <a:lnTo>
                    <a:pt x="144468" y="127209"/>
                  </a:lnTo>
                  <a:lnTo>
                    <a:pt x="142474" y="121144"/>
                  </a:lnTo>
                  <a:lnTo>
                    <a:pt x="91740" y="31723"/>
                  </a:lnTo>
                  <a:close/>
                </a:path>
                <a:path w="144780" h="450850">
                  <a:moveTo>
                    <a:pt x="73742" y="0"/>
                  </a:moveTo>
                  <a:lnTo>
                    <a:pt x="2133" y="119477"/>
                  </a:lnTo>
                  <a:lnTo>
                    <a:pt x="0" y="125497"/>
                  </a:lnTo>
                  <a:lnTo>
                    <a:pt x="328" y="131651"/>
                  </a:lnTo>
                  <a:lnTo>
                    <a:pt x="2835" y="137006"/>
                  </a:lnTo>
                  <a:lnTo>
                    <a:pt x="2941" y="137232"/>
                  </a:lnTo>
                  <a:lnTo>
                    <a:pt x="7660" y="141530"/>
                  </a:lnTo>
                  <a:lnTo>
                    <a:pt x="13680" y="143664"/>
                  </a:lnTo>
                  <a:lnTo>
                    <a:pt x="19835" y="143336"/>
                  </a:lnTo>
                  <a:lnTo>
                    <a:pt x="25416" y="140723"/>
                  </a:lnTo>
                  <a:lnTo>
                    <a:pt x="29713" y="136002"/>
                  </a:lnTo>
                  <a:lnTo>
                    <a:pt x="56569" y="91201"/>
                  </a:lnTo>
                  <a:lnTo>
                    <a:pt x="57177" y="40189"/>
                  </a:lnTo>
                  <a:lnTo>
                    <a:pt x="57278" y="31723"/>
                  </a:lnTo>
                  <a:lnTo>
                    <a:pt x="91740" y="31723"/>
                  </a:lnTo>
                  <a:lnTo>
                    <a:pt x="73742" y="0"/>
                  </a:lnTo>
                  <a:close/>
                </a:path>
                <a:path w="144780" h="450850">
                  <a:moveTo>
                    <a:pt x="89352" y="39849"/>
                  </a:moveTo>
                  <a:lnTo>
                    <a:pt x="59368" y="39849"/>
                  </a:lnTo>
                  <a:lnTo>
                    <a:pt x="87149" y="40189"/>
                  </a:lnTo>
                  <a:lnTo>
                    <a:pt x="72978" y="63828"/>
                  </a:lnTo>
                  <a:lnTo>
                    <a:pt x="88735" y="91590"/>
                  </a:lnTo>
                  <a:lnTo>
                    <a:pt x="89348" y="40189"/>
                  </a:lnTo>
                  <a:lnTo>
                    <a:pt x="89352" y="39849"/>
                  </a:lnTo>
                  <a:close/>
                </a:path>
                <a:path w="144780" h="450850">
                  <a:moveTo>
                    <a:pt x="57278" y="31723"/>
                  </a:moveTo>
                  <a:lnTo>
                    <a:pt x="56569" y="91201"/>
                  </a:lnTo>
                  <a:lnTo>
                    <a:pt x="72978" y="63828"/>
                  </a:lnTo>
                  <a:lnTo>
                    <a:pt x="59368" y="39849"/>
                  </a:lnTo>
                  <a:lnTo>
                    <a:pt x="89352" y="39849"/>
                  </a:lnTo>
                  <a:lnTo>
                    <a:pt x="89444" y="32109"/>
                  </a:lnTo>
                  <a:lnTo>
                    <a:pt x="57278" y="31723"/>
                  </a:lnTo>
                  <a:close/>
                </a:path>
                <a:path w="144780" h="450850">
                  <a:moveTo>
                    <a:pt x="59368" y="39849"/>
                  </a:moveTo>
                  <a:lnTo>
                    <a:pt x="72978" y="63828"/>
                  </a:lnTo>
                  <a:lnTo>
                    <a:pt x="87149" y="40189"/>
                  </a:lnTo>
                  <a:lnTo>
                    <a:pt x="59368" y="39849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11"/>
          <p:cNvSpPr txBox="1"/>
          <p:nvPr/>
        </p:nvSpPr>
        <p:spPr>
          <a:xfrm>
            <a:off x="8254222" y="4785416"/>
            <a:ext cx="1922780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大</a:t>
            </a:r>
            <a:r>
              <a:rPr sz="2000" spc="2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000" spc="34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#</a:t>
            </a:r>
            <a:r>
              <a:rPr lang="zh-CN" altLang="en-US" sz="2000" spc="34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en-US" altLang="zh-CN" sz="2000" spc="340" dirty="0">
                <a:solidFill>
                  <a:srgbClr val="B0007E"/>
                </a:solidFill>
                <a:latin typeface="Arial" panose="020B0604020202090204"/>
                <a:cs typeface="Arial" panose="020B0604020202090204"/>
                <a:sym typeface="Wingdings" pitchFamily="2" charset="2"/>
              </a:rPr>
              <a:t></a:t>
            </a:r>
            <a:r>
              <a:rPr lang="en-US" sz="2000" spc="22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000" spc="22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过拟合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2" name="object 14"/>
          <p:cNvSpPr/>
          <p:nvPr/>
        </p:nvSpPr>
        <p:spPr>
          <a:xfrm>
            <a:off x="9215612" y="4209267"/>
            <a:ext cx="144780" cy="450850"/>
          </a:xfrm>
          <a:custGeom>
            <a:avLst/>
            <a:gdLst/>
            <a:ahLst/>
            <a:cxnLst/>
            <a:rect l="l" t="t" r="r" b="b"/>
            <a:pathLst>
              <a:path w="144779" h="450850">
                <a:moveTo>
                  <a:pt x="72979" y="63851"/>
                </a:moveTo>
                <a:lnTo>
                  <a:pt x="56552" y="91255"/>
                </a:lnTo>
                <a:lnTo>
                  <a:pt x="52270" y="450204"/>
                </a:lnTo>
                <a:lnTo>
                  <a:pt x="84436" y="450585"/>
                </a:lnTo>
                <a:lnTo>
                  <a:pt x="88718" y="91594"/>
                </a:lnTo>
                <a:lnTo>
                  <a:pt x="72979" y="63851"/>
                </a:lnTo>
                <a:close/>
              </a:path>
              <a:path w="144779" h="450850">
                <a:moveTo>
                  <a:pt x="91736" y="31723"/>
                </a:moveTo>
                <a:lnTo>
                  <a:pt x="57262" y="31723"/>
                </a:lnTo>
                <a:lnTo>
                  <a:pt x="89428" y="32104"/>
                </a:lnTo>
                <a:lnTo>
                  <a:pt x="88722" y="91255"/>
                </a:lnTo>
                <a:lnTo>
                  <a:pt x="114492" y="137026"/>
                </a:lnTo>
                <a:lnTo>
                  <a:pt x="130349" y="145066"/>
                </a:lnTo>
                <a:lnTo>
                  <a:pt x="136416" y="143079"/>
                </a:lnTo>
                <a:lnTo>
                  <a:pt x="141237" y="138887"/>
                </a:lnTo>
                <a:lnTo>
                  <a:pt x="143988" y="133362"/>
                </a:lnTo>
                <a:lnTo>
                  <a:pt x="144471" y="127212"/>
                </a:lnTo>
                <a:lnTo>
                  <a:pt x="142489" y="121144"/>
                </a:lnTo>
                <a:lnTo>
                  <a:pt x="91736" y="31723"/>
                </a:lnTo>
                <a:close/>
              </a:path>
              <a:path w="144779" h="450850">
                <a:moveTo>
                  <a:pt x="73731" y="0"/>
                </a:moveTo>
                <a:lnTo>
                  <a:pt x="2143" y="119477"/>
                </a:lnTo>
                <a:lnTo>
                  <a:pt x="0" y="125494"/>
                </a:lnTo>
                <a:lnTo>
                  <a:pt x="322" y="131648"/>
                </a:lnTo>
                <a:lnTo>
                  <a:pt x="2837" y="137026"/>
                </a:lnTo>
                <a:lnTo>
                  <a:pt x="2931" y="137229"/>
                </a:lnTo>
                <a:lnTo>
                  <a:pt x="7649" y="141530"/>
                </a:lnTo>
                <a:lnTo>
                  <a:pt x="13668" y="143663"/>
                </a:lnTo>
                <a:lnTo>
                  <a:pt x="19827" y="143334"/>
                </a:lnTo>
                <a:lnTo>
                  <a:pt x="25417" y="140721"/>
                </a:lnTo>
                <a:lnTo>
                  <a:pt x="29728" y="136002"/>
                </a:lnTo>
                <a:lnTo>
                  <a:pt x="56552" y="91255"/>
                </a:lnTo>
                <a:lnTo>
                  <a:pt x="57161" y="40189"/>
                </a:lnTo>
                <a:lnTo>
                  <a:pt x="57262" y="31723"/>
                </a:lnTo>
                <a:lnTo>
                  <a:pt x="91736" y="31723"/>
                </a:lnTo>
                <a:lnTo>
                  <a:pt x="73731" y="0"/>
                </a:lnTo>
                <a:close/>
              </a:path>
              <a:path w="144779" h="450850">
                <a:moveTo>
                  <a:pt x="89335" y="39865"/>
                </a:moveTo>
                <a:lnTo>
                  <a:pt x="59372" y="39865"/>
                </a:lnTo>
                <a:lnTo>
                  <a:pt x="87164" y="40189"/>
                </a:lnTo>
                <a:lnTo>
                  <a:pt x="72979" y="63851"/>
                </a:lnTo>
                <a:lnTo>
                  <a:pt x="88718" y="91594"/>
                </a:lnTo>
                <a:lnTo>
                  <a:pt x="89332" y="40189"/>
                </a:lnTo>
                <a:lnTo>
                  <a:pt x="89335" y="39865"/>
                </a:lnTo>
                <a:close/>
              </a:path>
              <a:path w="144779" h="450850">
                <a:moveTo>
                  <a:pt x="57262" y="31723"/>
                </a:moveTo>
                <a:lnTo>
                  <a:pt x="56552" y="91255"/>
                </a:lnTo>
                <a:lnTo>
                  <a:pt x="72979" y="63851"/>
                </a:lnTo>
                <a:lnTo>
                  <a:pt x="59372" y="39865"/>
                </a:lnTo>
                <a:lnTo>
                  <a:pt x="89335" y="39865"/>
                </a:lnTo>
                <a:lnTo>
                  <a:pt x="89428" y="32104"/>
                </a:lnTo>
                <a:lnTo>
                  <a:pt x="57262" y="31723"/>
                </a:lnTo>
                <a:close/>
              </a:path>
              <a:path w="144779" h="450850">
                <a:moveTo>
                  <a:pt x="59372" y="39865"/>
                </a:moveTo>
                <a:lnTo>
                  <a:pt x="72979" y="63851"/>
                </a:lnTo>
                <a:lnTo>
                  <a:pt x="87164" y="40189"/>
                </a:lnTo>
                <a:lnTo>
                  <a:pt x="59372" y="39865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6"/>
          <p:cNvSpPr/>
          <p:nvPr/>
        </p:nvSpPr>
        <p:spPr>
          <a:xfrm rot="21065122">
            <a:off x="4236780" y="3219601"/>
            <a:ext cx="1387475" cy="408305"/>
          </a:xfrm>
          <a:custGeom>
            <a:avLst/>
            <a:gdLst/>
            <a:ahLst/>
            <a:cxnLst/>
            <a:rect l="l" t="t" r="r" b="b"/>
            <a:pathLst>
              <a:path w="1387475" h="408304">
                <a:moveTo>
                  <a:pt x="110569" y="266967"/>
                </a:moveTo>
                <a:lnTo>
                  <a:pt x="104064" y="268186"/>
                </a:lnTo>
                <a:lnTo>
                  <a:pt x="104377" y="268186"/>
                </a:lnTo>
                <a:lnTo>
                  <a:pt x="99153" y="271598"/>
                </a:lnTo>
                <a:lnTo>
                  <a:pt x="0" y="369424"/>
                </a:lnTo>
                <a:lnTo>
                  <a:pt x="133954" y="407601"/>
                </a:lnTo>
                <a:lnTo>
                  <a:pt x="140319" y="408097"/>
                </a:lnTo>
                <a:lnTo>
                  <a:pt x="146175" y="406177"/>
                </a:lnTo>
                <a:lnTo>
                  <a:pt x="150886" y="402200"/>
                </a:lnTo>
                <a:lnTo>
                  <a:pt x="153814" y="396520"/>
                </a:lnTo>
                <a:lnTo>
                  <a:pt x="154324" y="390155"/>
                </a:lnTo>
                <a:lnTo>
                  <a:pt x="152411" y="384299"/>
                </a:lnTo>
                <a:lnTo>
                  <a:pt x="148436" y="379589"/>
                </a:lnTo>
                <a:lnTo>
                  <a:pt x="143578" y="377082"/>
                </a:lnTo>
                <a:lnTo>
                  <a:pt x="34903" y="377082"/>
                </a:lnTo>
                <a:lnTo>
                  <a:pt x="26973" y="346043"/>
                </a:lnTo>
                <a:lnTo>
                  <a:pt x="26459" y="346043"/>
                </a:lnTo>
                <a:lnTo>
                  <a:pt x="84568" y="331179"/>
                </a:lnTo>
                <a:lnTo>
                  <a:pt x="121751" y="294495"/>
                </a:lnTo>
                <a:lnTo>
                  <a:pt x="125323" y="289204"/>
                </a:lnTo>
                <a:lnTo>
                  <a:pt x="126542" y="283165"/>
                </a:lnTo>
                <a:lnTo>
                  <a:pt x="125406" y="277107"/>
                </a:lnTo>
                <a:lnTo>
                  <a:pt x="121911" y="271758"/>
                </a:lnTo>
                <a:lnTo>
                  <a:pt x="116616" y="268186"/>
                </a:lnTo>
                <a:lnTo>
                  <a:pt x="110569" y="266967"/>
                </a:lnTo>
                <a:close/>
              </a:path>
              <a:path w="1387475" h="408304">
                <a:moveTo>
                  <a:pt x="35325" y="346043"/>
                </a:moveTo>
                <a:lnTo>
                  <a:pt x="26973" y="346043"/>
                </a:lnTo>
                <a:lnTo>
                  <a:pt x="34796" y="376660"/>
                </a:lnTo>
                <a:lnTo>
                  <a:pt x="34903" y="377082"/>
                </a:lnTo>
                <a:lnTo>
                  <a:pt x="51019" y="372960"/>
                </a:lnTo>
                <a:lnTo>
                  <a:pt x="42217" y="372960"/>
                </a:lnTo>
                <a:lnTo>
                  <a:pt x="35325" y="346043"/>
                </a:lnTo>
                <a:close/>
              </a:path>
              <a:path w="1387475" h="408304">
                <a:moveTo>
                  <a:pt x="92521" y="362343"/>
                </a:moveTo>
                <a:lnTo>
                  <a:pt x="34903" y="377082"/>
                </a:lnTo>
                <a:lnTo>
                  <a:pt x="143578" y="377082"/>
                </a:lnTo>
                <a:lnTo>
                  <a:pt x="142760" y="376660"/>
                </a:lnTo>
                <a:lnTo>
                  <a:pt x="92521" y="362343"/>
                </a:lnTo>
                <a:close/>
              </a:path>
              <a:path w="1387475" h="408304">
                <a:moveTo>
                  <a:pt x="35325" y="346043"/>
                </a:moveTo>
                <a:lnTo>
                  <a:pt x="42217" y="372960"/>
                </a:lnTo>
                <a:lnTo>
                  <a:pt x="61841" y="353600"/>
                </a:lnTo>
                <a:lnTo>
                  <a:pt x="35325" y="346043"/>
                </a:lnTo>
                <a:close/>
              </a:path>
              <a:path w="1387475" h="408304">
                <a:moveTo>
                  <a:pt x="61841" y="353600"/>
                </a:moveTo>
                <a:lnTo>
                  <a:pt x="42217" y="372960"/>
                </a:lnTo>
                <a:lnTo>
                  <a:pt x="51019" y="372960"/>
                </a:lnTo>
                <a:lnTo>
                  <a:pt x="92521" y="362343"/>
                </a:lnTo>
                <a:lnTo>
                  <a:pt x="61841" y="353600"/>
                </a:lnTo>
                <a:close/>
              </a:path>
              <a:path w="1387475" h="408304">
                <a:moveTo>
                  <a:pt x="1379223" y="0"/>
                </a:moveTo>
                <a:lnTo>
                  <a:pt x="84568" y="331179"/>
                </a:lnTo>
                <a:lnTo>
                  <a:pt x="61841" y="353600"/>
                </a:lnTo>
                <a:lnTo>
                  <a:pt x="92521" y="362343"/>
                </a:lnTo>
                <a:lnTo>
                  <a:pt x="1387200" y="31157"/>
                </a:lnTo>
                <a:lnTo>
                  <a:pt x="1379223" y="0"/>
                </a:lnTo>
                <a:close/>
              </a:path>
              <a:path w="1387475" h="408304">
                <a:moveTo>
                  <a:pt x="84568" y="331179"/>
                </a:moveTo>
                <a:lnTo>
                  <a:pt x="26459" y="346043"/>
                </a:lnTo>
                <a:lnTo>
                  <a:pt x="35325" y="346043"/>
                </a:lnTo>
                <a:lnTo>
                  <a:pt x="61841" y="353600"/>
                </a:lnTo>
                <a:lnTo>
                  <a:pt x="84568" y="331179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7"/>
          <p:cNvSpPr txBox="1"/>
          <p:nvPr/>
        </p:nvSpPr>
        <p:spPr>
          <a:xfrm>
            <a:off x="4973265" y="2863321"/>
            <a:ext cx="190817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solidFill>
                  <a:srgbClr val="B0007E"/>
                </a:solidFill>
                <a:latin typeface="Arial" panose="020B0604020202090204"/>
                <a:cs typeface="Arial" panose="020B0604020202090204"/>
              </a:rPr>
              <a:t>我们希望平衡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加入系数惩罚项以缓解过拟合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  <p:sp>
        <p:nvSpPr>
          <p:cNvPr id="2" name="object 7"/>
          <p:cNvSpPr txBox="1"/>
          <p:nvPr/>
        </p:nvSpPr>
        <p:spPr>
          <a:xfrm>
            <a:off x="820882" y="4170455"/>
            <a:ext cx="6142626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altLang="zh-CN" sz="4000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L2</a:t>
            </a:r>
            <a:r>
              <a:rPr lang="zh-CN" altLang="en-US" sz="4000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正则化的逻辑回归</a:t>
            </a:r>
            <a:endParaRPr lang="en-US" altLang="zh-CN" sz="4000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81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SG" altLang="zh-CN" sz="2800" b="1" dirty="0">
                <a:solidFill>
                  <a:prstClr val="white"/>
                </a:solidFill>
                <a:cs typeface="+mn-ea"/>
                <a:sym typeface="+mn-lt"/>
              </a:rPr>
              <a:t>L2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正则化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46984" y="1482711"/>
            <a:ext cx="34645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选择</a:t>
            </a:r>
            <a:r>
              <a:rPr sz="2400" spc="-3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2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lang="en-US" sz="2400" spc="2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以最大化：</a:t>
            </a:r>
            <a:endParaRPr sz="2400" dirty="0">
              <a:solidFill>
                <a:srgbClr val="2B2728"/>
              </a:solidFill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7738" y="3555670"/>
            <a:ext cx="4975225" cy="1555115"/>
            <a:chOff x="347354" y="4259055"/>
            <a:chExt cx="4975225" cy="1555115"/>
          </a:xfrm>
        </p:grpSpPr>
        <p:sp>
          <p:nvSpPr>
            <p:cNvPr id="5" name="object 5"/>
            <p:cNvSpPr/>
            <p:nvPr/>
          </p:nvSpPr>
          <p:spPr>
            <a:xfrm>
              <a:off x="358149" y="4269850"/>
              <a:ext cx="4953635" cy="1533525"/>
            </a:xfrm>
            <a:custGeom>
              <a:avLst/>
              <a:gdLst/>
              <a:ahLst/>
              <a:cxnLst/>
              <a:rect l="l" t="t" r="r" b="b"/>
              <a:pathLst>
                <a:path w="4953635" h="1533525">
                  <a:moveTo>
                    <a:pt x="4953552" y="0"/>
                  </a:moveTo>
                  <a:lnTo>
                    <a:pt x="0" y="0"/>
                  </a:lnTo>
                  <a:lnTo>
                    <a:pt x="0" y="1533249"/>
                  </a:lnTo>
                  <a:lnTo>
                    <a:pt x="4953552" y="1533249"/>
                  </a:lnTo>
                  <a:lnTo>
                    <a:pt x="49535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8149" y="4269850"/>
              <a:ext cx="4953635" cy="1533525"/>
            </a:xfrm>
            <a:custGeom>
              <a:avLst/>
              <a:gdLst/>
              <a:ahLst/>
              <a:cxnLst/>
              <a:rect l="l" t="t" r="r" b="b"/>
              <a:pathLst>
                <a:path w="4953635" h="1533525">
                  <a:moveTo>
                    <a:pt x="0" y="1533249"/>
                  </a:moveTo>
                  <a:lnTo>
                    <a:pt x="4953552" y="1533249"/>
                  </a:lnTo>
                  <a:lnTo>
                    <a:pt x="4953552" y="0"/>
                  </a:lnTo>
                  <a:lnTo>
                    <a:pt x="0" y="0"/>
                  </a:lnTo>
                  <a:lnTo>
                    <a:pt x="0" y="1533249"/>
                  </a:lnTo>
                  <a:close/>
                </a:path>
              </a:pathLst>
            </a:custGeom>
            <a:ln w="21443">
              <a:solidFill>
                <a:srgbClr val="8000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48560" y="4043445"/>
            <a:ext cx="3671565" cy="53155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ts val="125"/>
              </a:spcBef>
              <a:tabLst>
                <a:tab pos="495300" algn="l"/>
              </a:tabLst>
              <a:defRPr sz="2400" spc="-50">
                <a:solidFill>
                  <a:srgbClr val="FFFFFF"/>
                </a:solidFill>
                <a:latin typeface="Trebuchet MS" panose="020B0703020202090204"/>
                <a:cs typeface="Trebuchet MS" panose="020B0703020202090204"/>
              </a:defRPr>
            </a:lvl1pPr>
          </a:lstStyle>
          <a:p>
            <a:r>
              <a:rPr lang="en-US" altLang="zh-CN" dirty="0"/>
              <a:t>L2</a:t>
            </a:r>
            <a:r>
              <a:rPr lang="zh-CN" altLang="en-US" dirty="0"/>
              <a:t>正则的</a:t>
            </a:r>
            <a:r>
              <a:rPr lang="zh-CN" altLang="en-US"/>
              <a:t>逻辑回归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9"/>
              <p:cNvSpPr txBox="1"/>
              <p:nvPr/>
            </p:nvSpPr>
            <p:spPr>
              <a:xfrm>
                <a:off x="4409601" y="2355051"/>
                <a:ext cx="5741035" cy="65851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551815">
                  <a:lnSpc>
                    <a:spcPct val="100000"/>
                  </a:lnSpc>
                  <a:spcBef>
                    <a:spcPts val="95"/>
                  </a:spcBef>
                </a:pPr>
                <a:r>
                  <a:rPr lang="en-US" altLang="zh-CN" sz="2200" spc="-50" dirty="0">
                    <a:latin typeface="Arial" panose="020B0604020202090204"/>
                    <a:cs typeface="Arial" panose="020B0604020202090204"/>
                  </a:rPr>
                  <a:t>2</a:t>
                </a:r>
                <a:endParaRPr lang="zh-CN" altLang="en-US" sz="2200" dirty="0">
                  <a:latin typeface="Arial" panose="020B0604020202090204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30"/>
                  </a:spcBef>
                </a:pPr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调整参数</a:t>
                </a:r>
                <a14:m>
                  <m:oMath xmlns:m="http://schemas.openxmlformats.org/officeDocument/2006/math">
                    <m:r>
                      <a:rPr lang="en-US" altLang="zh-CN" sz="2000" b="0" i="1" spc="7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𝜆</m:t>
                    </m:r>
                  </m:oMath>
                </a14:m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  </a:t>
                </a:r>
                <a:r>
                  <a:rPr lang="en-US" altLang="zh-CN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=  </a:t>
                </a:r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在拟合与参数规模之间平衡</a:t>
                </a:r>
                <a:endParaRPr lang="en-US" sz="20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9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601" y="2355051"/>
                <a:ext cx="5741035" cy="658514"/>
              </a:xfrm>
              <a:prstGeom prst="rect">
                <a:avLst/>
              </a:prstGeom>
              <a:blipFill>
                <a:blip r:embed="rId3"/>
                <a:stretch>
                  <a:fillRect l="-2428" t="-11321" b="-22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object 10"/>
          <p:cNvGrpSpPr/>
          <p:nvPr/>
        </p:nvGrpSpPr>
        <p:grpSpPr>
          <a:xfrm>
            <a:off x="3824569" y="2533301"/>
            <a:ext cx="566420" cy="468630"/>
            <a:chOff x="2994185" y="3236686"/>
            <a:chExt cx="566420" cy="46863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185" y="3236686"/>
              <a:ext cx="566120" cy="46833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71540" y="3401309"/>
              <a:ext cx="352425" cy="249554"/>
            </a:xfrm>
            <a:custGeom>
              <a:avLst/>
              <a:gdLst/>
              <a:ahLst/>
              <a:cxnLst/>
              <a:rect l="l" t="t" r="r" b="b"/>
              <a:pathLst>
                <a:path w="352425" h="249554">
                  <a:moveTo>
                    <a:pt x="52589" y="36177"/>
                  </a:moveTo>
                  <a:lnTo>
                    <a:pt x="66191" y="65033"/>
                  </a:lnTo>
                  <a:lnTo>
                    <a:pt x="334062" y="249206"/>
                  </a:lnTo>
                  <a:lnTo>
                    <a:pt x="352276" y="222691"/>
                  </a:lnTo>
                  <a:lnTo>
                    <a:pt x="84476" y="38564"/>
                  </a:lnTo>
                  <a:lnTo>
                    <a:pt x="52589" y="36177"/>
                  </a:lnTo>
                  <a:close/>
                </a:path>
                <a:path w="352425" h="249554">
                  <a:moveTo>
                    <a:pt x="0" y="0"/>
                  </a:moveTo>
                  <a:lnTo>
                    <a:pt x="59386" y="126013"/>
                  </a:lnTo>
                  <a:lnTo>
                    <a:pt x="63194" y="131138"/>
                  </a:lnTo>
                  <a:lnTo>
                    <a:pt x="68492" y="134294"/>
                  </a:lnTo>
                  <a:lnTo>
                    <a:pt x="74590" y="135233"/>
                  </a:lnTo>
                  <a:lnTo>
                    <a:pt x="80795" y="133712"/>
                  </a:lnTo>
                  <a:lnTo>
                    <a:pt x="85915" y="129901"/>
                  </a:lnTo>
                  <a:lnTo>
                    <a:pt x="89070" y="124603"/>
                  </a:lnTo>
                  <a:lnTo>
                    <a:pt x="90007" y="118507"/>
                  </a:lnTo>
                  <a:lnTo>
                    <a:pt x="88474" y="112302"/>
                  </a:lnTo>
                  <a:lnTo>
                    <a:pt x="66191" y="65033"/>
                  </a:lnTo>
                  <a:lnTo>
                    <a:pt x="17189" y="31342"/>
                  </a:lnTo>
                  <a:lnTo>
                    <a:pt x="35423" y="4837"/>
                  </a:lnTo>
                  <a:lnTo>
                    <a:pt x="64905" y="4837"/>
                  </a:lnTo>
                  <a:lnTo>
                    <a:pt x="0" y="0"/>
                  </a:lnTo>
                  <a:close/>
                </a:path>
                <a:path w="352425" h="249554">
                  <a:moveTo>
                    <a:pt x="35423" y="4837"/>
                  </a:moveTo>
                  <a:lnTo>
                    <a:pt x="17189" y="31342"/>
                  </a:lnTo>
                  <a:lnTo>
                    <a:pt x="66191" y="65033"/>
                  </a:lnTo>
                  <a:lnTo>
                    <a:pt x="52711" y="36437"/>
                  </a:lnTo>
                  <a:lnTo>
                    <a:pt x="52589" y="36177"/>
                  </a:lnTo>
                  <a:lnTo>
                    <a:pt x="25110" y="34121"/>
                  </a:lnTo>
                  <a:lnTo>
                    <a:pt x="40848" y="11270"/>
                  </a:lnTo>
                  <a:lnTo>
                    <a:pt x="44780" y="11270"/>
                  </a:lnTo>
                  <a:lnTo>
                    <a:pt x="35423" y="4837"/>
                  </a:lnTo>
                  <a:close/>
                </a:path>
                <a:path w="352425" h="249554">
                  <a:moveTo>
                    <a:pt x="64905" y="4837"/>
                  </a:moveTo>
                  <a:lnTo>
                    <a:pt x="35423" y="4837"/>
                  </a:lnTo>
                  <a:lnTo>
                    <a:pt x="84476" y="38564"/>
                  </a:lnTo>
                  <a:lnTo>
                    <a:pt x="145389" y="43076"/>
                  </a:lnTo>
                  <a:lnTo>
                    <a:pt x="153089" y="36437"/>
                  </a:lnTo>
                  <a:lnTo>
                    <a:pt x="154417" y="18733"/>
                  </a:lnTo>
                  <a:lnTo>
                    <a:pt x="147762" y="11013"/>
                  </a:lnTo>
                  <a:lnTo>
                    <a:pt x="64905" y="4837"/>
                  </a:lnTo>
                  <a:close/>
                </a:path>
                <a:path w="352425" h="249554">
                  <a:moveTo>
                    <a:pt x="44780" y="11270"/>
                  </a:moveTo>
                  <a:lnTo>
                    <a:pt x="40848" y="11270"/>
                  </a:lnTo>
                  <a:lnTo>
                    <a:pt x="52589" y="36177"/>
                  </a:lnTo>
                  <a:lnTo>
                    <a:pt x="84476" y="38564"/>
                  </a:lnTo>
                  <a:lnTo>
                    <a:pt x="44780" y="11270"/>
                  </a:lnTo>
                  <a:close/>
                </a:path>
                <a:path w="352425" h="249554">
                  <a:moveTo>
                    <a:pt x="40848" y="11270"/>
                  </a:moveTo>
                  <a:lnTo>
                    <a:pt x="25110" y="34121"/>
                  </a:lnTo>
                  <a:lnTo>
                    <a:pt x="52589" y="36177"/>
                  </a:lnTo>
                  <a:lnTo>
                    <a:pt x="40848" y="1127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3"/>
          <p:cNvSpPr txBox="1"/>
          <p:nvPr/>
        </p:nvSpPr>
        <p:spPr>
          <a:xfrm>
            <a:off x="2564809" y="2122599"/>
            <a:ext cx="259270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350" spc="-20" dirty="0">
                <a:latin typeface="Cambria Math"/>
                <a:cs typeface="Cambria Math"/>
              </a:rPr>
              <a:t>ℓ</a:t>
            </a:r>
            <a:r>
              <a:rPr sz="3350" spc="-20" dirty="0">
                <a:latin typeface="Arial" panose="020B0604020202090204"/>
                <a:cs typeface="Arial" panose="020B0604020202090204"/>
              </a:rPr>
              <a:t>(</a:t>
            </a:r>
            <a:r>
              <a:rPr sz="3350" spc="-2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3350" spc="-20" dirty="0">
                <a:latin typeface="Arial" panose="020B0604020202090204"/>
                <a:cs typeface="Arial" panose="020B0604020202090204"/>
              </a:rPr>
              <a:t>)</a:t>
            </a:r>
            <a:r>
              <a:rPr sz="3350" spc="-110" dirty="0">
                <a:latin typeface="Arial" panose="020B0604020202090204"/>
                <a:cs typeface="Arial" panose="020B0604020202090204"/>
              </a:rPr>
              <a:t> </a:t>
            </a:r>
            <a:r>
              <a:rPr sz="3350" spc="545" dirty="0">
                <a:latin typeface="Arial" panose="020B0604020202090204"/>
                <a:cs typeface="Arial" panose="020B0604020202090204"/>
              </a:rPr>
              <a:t>-</a:t>
            </a:r>
            <a:r>
              <a:rPr sz="3350" spc="15" dirty="0">
                <a:latin typeface="Arial" panose="020B0604020202090204"/>
                <a:cs typeface="Arial" panose="020B0604020202090204"/>
              </a:rPr>
              <a:t> </a:t>
            </a:r>
            <a:r>
              <a:rPr sz="5025" spc="-15" baseline="-4000" dirty="0">
                <a:solidFill>
                  <a:srgbClr val="118CC4"/>
                </a:solidFill>
                <a:latin typeface="Lucida Sans Unicode"/>
                <a:cs typeface="Lucida Sans Unicode"/>
              </a:rPr>
              <a:t>λ</a:t>
            </a:r>
            <a:r>
              <a:rPr sz="3350" spc="-10" dirty="0">
                <a:latin typeface="Arial" panose="020B0604020202090204"/>
                <a:cs typeface="Arial" panose="020B0604020202090204"/>
              </a:rPr>
              <a:t>||</a:t>
            </a:r>
            <a:r>
              <a:rPr sz="3350" spc="-1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3350" spc="-10" dirty="0">
                <a:latin typeface="Arial" panose="020B0604020202090204"/>
                <a:cs typeface="Arial" panose="020B0604020202090204"/>
              </a:rPr>
              <a:t>||</a:t>
            </a:r>
            <a:r>
              <a:rPr sz="3300" spc="-15" baseline="40000" dirty="0">
                <a:latin typeface="Arial" panose="020B0604020202090204"/>
                <a:cs typeface="Arial" panose="020B0604020202090204"/>
              </a:rPr>
              <a:t>2</a:t>
            </a:r>
            <a:endParaRPr sz="3300" baseline="40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6375249" y="3566466"/>
            <a:ext cx="4785360" cy="1532471"/>
          </a:xfrm>
          <a:prstGeom prst="rect">
            <a:avLst/>
          </a:prstGeom>
          <a:solidFill>
            <a:srgbClr val="85BD05"/>
          </a:solidFill>
          <a:ln w="21443">
            <a:solidFill>
              <a:srgbClr val="608A03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3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使用以下方式选择</a:t>
            </a:r>
            <a:r>
              <a:rPr lang="en-US" sz="2400" spc="-2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-35" dirty="0" err="1">
                <a:solidFill>
                  <a:srgbClr val="118CC4"/>
                </a:solidFill>
                <a:latin typeface="Lucida Sans Unicode"/>
                <a:cs typeface="Lucida Sans Unicode"/>
              </a:rPr>
              <a:t>λ</a:t>
            </a:r>
            <a:r>
              <a:rPr sz="2400" spc="-160" dirty="0">
                <a:solidFill>
                  <a:srgbClr val="118CC4"/>
                </a:solidFill>
                <a:latin typeface="Times New Roman" panose="02020503050405090304"/>
                <a:cs typeface="Times New Roman" panose="02020503050405090304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: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318135" indent="-241300">
              <a:lnSpc>
                <a:spcPct val="100000"/>
              </a:lnSpc>
              <a:spcBef>
                <a:spcPts val="60"/>
              </a:spcBef>
              <a:buChar char="•"/>
              <a:tabLst>
                <a:tab pos="318135" algn="l"/>
              </a:tabLst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验证集（适用于大型数据集）  </a:t>
            </a:r>
            <a:endParaRPr lang="en-US" altLang="zh-CN" sz="2400" dirty="0">
              <a:solidFill>
                <a:srgbClr val="FFFFFF"/>
              </a:solidFill>
              <a:latin typeface="Arial" panose="020B0604020202090204"/>
              <a:cs typeface="Arial" panose="020B0604020202090204"/>
            </a:endParaRPr>
          </a:p>
          <a:p>
            <a:pPr marL="318135" indent="-241300">
              <a:lnSpc>
                <a:spcPct val="100000"/>
              </a:lnSpc>
              <a:spcBef>
                <a:spcPts val="60"/>
              </a:spcBef>
              <a:buChar char="•"/>
              <a:tabLst>
                <a:tab pos="318135" algn="l"/>
              </a:tabLst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交叉验证（适用于较小的数据集）</a:t>
            </a:r>
            <a:endParaRPr lang="en-SG" altLang="zh-CN" sz="2400" dirty="0">
              <a:solidFill>
                <a:srgbClr val="FFFFFF"/>
              </a:solidFill>
              <a:latin typeface="Arial" panose="020B0604020202090204"/>
              <a:cs typeface="Arial" panose="020B0604020202090204"/>
            </a:endParaRPr>
          </a:p>
          <a:p>
            <a:pPr marL="318135" indent="-241300">
              <a:lnSpc>
                <a:spcPct val="100000"/>
              </a:lnSpc>
              <a:spcBef>
                <a:spcPts val="60"/>
              </a:spcBef>
              <a:buChar char="•"/>
              <a:tabLst>
                <a:tab pos="318135" algn="l"/>
              </a:tabLst>
            </a:pP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693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惩罚系数</a:t>
            </a:r>
            <a:r>
              <a:rPr lang="el-GR" altLang="zh-CN" sz="2800" b="1" dirty="0">
                <a:solidFill>
                  <a:prstClr val="white"/>
                </a:solidFill>
                <a:cs typeface="+mn-ea"/>
                <a:sym typeface="+mn-lt"/>
              </a:rPr>
              <a:t>λ</a:t>
            </a:r>
            <a:r>
              <a:rPr lang="zh-CN" altLang="el-GR" sz="2800" b="1" dirty="0">
                <a:solidFill>
                  <a:prstClr val="white"/>
                </a:solidFill>
                <a:cs typeface="+mn-ea"/>
                <a:sym typeface="+mn-lt"/>
              </a:rPr>
              <a:t>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决策边界的影响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0048" y="1209902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阶特征下的决策边界</a:t>
            </a:r>
            <a:endParaRPr lang="en-SG" altLang="zh-CN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graphicFrame>
        <p:nvGraphicFramePr>
          <p:cNvPr id="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695007"/>
              </p:ext>
            </p:extLst>
          </p:nvPr>
        </p:nvGraphicFramePr>
        <p:xfrm>
          <a:off x="1122364" y="2233865"/>
          <a:ext cx="9947272" cy="3075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1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4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1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7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3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0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67385">
                <a:tc>
                  <a:txBody>
                    <a:bodyPr/>
                    <a:lstStyle/>
                    <a:p>
                      <a:pPr marL="607060" marR="113030" indent="-489585" algn="ctr">
                        <a:lnSpc>
                          <a:spcPts val="1500"/>
                        </a:lnSpc>
                        <a:spcBef>
                          <a:spcPts val="1135"/>
                        </a:spcBef>
                      </a:pPr>
                      <a:r>
                        <a:rPr lang="zh-CN" altLang="en-US" sz="1400" b="1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正则化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441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14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14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40" dirty="0">
                          <a:latin typeface="Arial" panose="020B0604020202090204"/>
                          <a:cs typeface="Arial" panose="020B0604020202090204"/>
                        </a:rPr>
                        <a:t>0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4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14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14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10" dirty="0">
                          <a:latin typeface="Arial" panose="020B0604020202090204"/>
                          <a:cs typeface="Arial" panose="020B0604020202090204"/>
                        </a:rPr>
                        <a:t>0.00001</a:t>
                      </a:r>
                      <a:endParaRPr sz="14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4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14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14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10" dirty="0">
                          <a:latin typeface="Arial" panose="020B0604020202090204"/>
                          <a:cs typeface="Arial" panose="020B0604020202090204"/>
                        </a:rPr>
                        <a:t>0.001</a:t>
                      </a:r>
                      <a:endParaRPr sz="14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4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14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14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50" dirty="0">
                          <a:latin typeface="Arial" panose="020B0604020202090204"/>
                          <a:cs typeface="Arial" panose="020B0604020202090204"/>
                        </a:rPr>
                        <a:t>1</a:t>
                      </a:r>
                      <a:endParaRPr sz="14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endParaRPr sz="14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4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14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14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25" dirty="0">
                          <a:latin typeface="Arial" panose="020B0604020202090204"/>
                          <a:cs typeface="Arial" panose="020B0604020202090204"/>
                        </a:rPr>
                        <a:t>10</a:t>
                      </a:r>
                      <a:endParaRPr sz="14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175260" marR="171450" indent="117475" algn="ctr">
                        <a:lnSpc>
                          <a:spcPts val="1500"/>
                        </a:lnSpc>
                        <a:spcBef>
                          <a:spcPts val="1310"/>
                        </a:spcBef>
                      </a:pPr>
                      <a:r>
                        <a:rPr lang="zh-CN" altLang="en-US" sz="1400" b="1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系数范围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1400" dirty="0">
                          <a:latin typeface="Arial" panose="020B0604020202090204"/>
                          <a:cs typeface="Arial" panose="020B0604020202090204"/>
                        </a:rPr>
                        <a:t>3170</a:t>
                      </a:r>
                      <a:r>
                        <a:rPr sz="1400" spc="-4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lang="en-US" sz="1400" spc="95" dirty="0">
                          <a:latin typeface="Arial" panose="020B0604020202090204"/>
                          <a:cs typeface="Arial" panose="020B0604020202090204"/>
                        </a:rPr>
                        <a:t>~</a:t>
                      </a:r>
                      <a:r>
                        <a:rPr sz="1400" spc="-35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20" dirty="0">
                          <a:latin typeface="Arial" panose="020B0604020202090204"/>
                          <a:cs typeface="Arial" panose="020B0604020202090204"/>
                        </a:rPr>
                        <a:t>3803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1400" dirty="0">
                          <a:latin typeface="Arial" panose="020B0604020202090204"/>
                          <a:cs typeface="Arial" panose="020B0604020202090204"/>
                        </a:rPr>
                        <a:t>8.04</a:t>
                      </a:r>
                      <a:r>
                        <a:rPr sz="1400" spc="7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lang="en-US" sz="1400" spc="95" dirty="0">
                          <a:latin typeface="Arial" panose="020B0604020202090204"/>
                          <a:cs typeface="Arial" panose="020B0604020202090204"/>
                        </a:rPr>
                        <a:t>~</a:t>
                      </a:r>
                      <a:r>
                        <a:rPr sz="1400" spc="7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10" dirty="0">
                          <a:latin typeface="Arial" panose="020B0604020202090204"/>
                          <a:cs typeface="Arial" panose="020B0604020202090204"/>
                        </a:rPr>
                        <a:t>12.14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1400" dirty="0">
                          <a:latin typeface="Arial" panose="020B0604020202090204"/>
                          <a:cs typeface="Arial" panose="020B0604020202090204"/>
                        </a:rPr>
                        <a:t>0.70</a:t>
                      </a:r>
                      <a:r>
                        <a:rPr sz="1400" spc="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lang="en-US" sz="1400" spc="95" dirty="0">
                          <a:latin typeface="Arial" panose="020B0604020202090204"/>
                          <a:cs typeface="Arial" panose="020B0604020202090204"/>
                        </a:rPr>
                        <a:t>~</a:t>
                      </a:r>
                      <a:r>
                        <a:rPr sz="1400" spc="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20" dirty="0">
                          <a:latin typeface="Arial" panose="020B0604020202090204"/>
                          <a:cs typeface="Arial" panose="020B0604020202090204"/>
                        </a:rPr>
                        <a:t>1.25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1400" dirty="0">
                          <a:latin typeface="Arial" panose="020B0604020202090204"/>
                          <a:cs typeface="Arial" panose="020B0604020202090204"/>
                        </a:rPr>
                        <a:t>0.13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lang="en-US" sz="1400" spc="95" dirty="0">
                          <a:latin typeface="Arial" panose="020B0604020202090204"/>
                          <a:cs typeface="Arial" panose="020B0604020202090204"/>
                        </a:rPr>
                        <a:t>~</a:t>
                      </a:r>
                      <a:r>
                        <a:rPr sz="14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20" dirty="0">
                          <a:latin typeface="Arial" panose="020B0604020202090204"/>
                          <a:cs typeface="Arial" panose="020B0604020202090204"/>
                        </a:rPr>
                        <a:t>0.57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1400" dirty="0">
                          <a:latin typeface="Arial" panose="020B0604020202090204"/>
                          <a:cs typeface="Arial" panose="020B0604020202090204"/>
                        </a:rPr>
                        <a:t>0.05</a:t>
                      </a:r>
                      <a:r>
                        <a:rPr sz="1400" spc="5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lang="en-US" sz="1400" spc="95" dirty="0">
                          <a:latin typeface="Arial" panose="020B0604020202090204"/>
                          <a:cs typeface="Arial" panose="020B0604020202090204"/>
                        </a:rPr>
                        <a:t>~</a:t>
                      </a:r>
                      <a:r>
                        <a:rPr sz="1400" spc="5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1400" spc="-20" dirty="0">
                          <a:latin typeface="Arial" panose="020B0604020202090204"/>
                          <a:cs typeface="Arial" panose="020B0604020202090204"/>
                        </a:rPr>
                        <a:t>0.22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5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7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266700" marR="262255" indent="35560">
                        <a:lnSpc>
                          <a:spcPts val="1500"/>
                        </a:lnSpc>
                      </a:pPr>
                      <a:r>
                        <a:rPr lang="zh-CN" altLang="en-US" sz="1400" b="1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决策边界</a:t>
                      </a:r>
                      <a:endParaRPr sz="14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73872" y="3943711"/>
            <a:ext cx="1623550" cy="11579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3411" y="3943711"/>
            <a:ext cx="1623550" cy="11579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52825" y="3943711"/>
            <a:ext cx="1623550" cy="11579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5616" y="3943711"/>
            <a:ext cx="1623550" cy="115797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431788" y="3943711"/>
            <a:ext cx="1623550" cy="115797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157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系数路径（</a:t>
            </a:r>
            <a:r>
              <a:rPr lang="en-SG" altLang="zh-CN" sz="2800" b="1" dirty="0">
                <a:solidFill>
                  <a:prstClr val="white"/>
                </a:solidFill>
                <a:cs typeface="+mn-ea"/>
                <a:sym typeface="+mn-lt"/>
              </a:rPr>
              <a:t> Coefficient path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73786" y="5513529"/>
            <a:ext cx="23495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-50" dirty="0">
                <a:solidFill>
                  <a:srgbClr val="118CC4"/>
                </a:solidFill>
                <a:latin typeface="Cambria"/>
                <a:cs typeface="Cambria"/>
              </a:rPr>
              <a:t>λ</a:t>
            </a:r>
            <a:endParaRPr sz="33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1867" y="1935278"/>
            <a:ext cx="369332" cy="2757170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400" spc="8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系数</a:t>
            </a:r>
            <a:r>
              <a:rPr sz="2400" spc="-2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630" dirty="0">
                <a:solidFill>
                  <a:srgbClr val="118CC4"/>
                </a:solidFill>
                <a:latin typeface="Courier New" panose="02070409020205090404"/>
                <a:cs typeface="Courier New" panose="02070409020205090404"/>
              </a:rPr>
              <a:t>ŵ</a:t>
            </a:r>
            <a:endParaRPr sz="2400" dirty="0">
              <a:latin typeface="Courier New" panose="02070409020205090404"/>
              <a:cs typeface="Courier New" panose="020704090202050904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46533" y="2804147"/>
            <a:ext cx="304800" cy="901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45"/>
              </a:lnSpc>
            </a:pPr>
            <a:r>
              <a:rPr sz="2200" spc="-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j</a:t>
            </a:r>
            <a:endParaRPr sz="22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81492AB-AA66-C343-7581-A2FB20E5C436}"/>
              </a:ext>
            </a:extLst>
          </p:cNvPr>
          <p:cNvGrpSpPr/>
          <p:nvPr/>
        </p:nvGrpSpPr>
        <p:grpSpPr>
          <a:xfrm>
            <a:off x="2668294" y="1344471"/>
            <a:ext cx="6845933" cy="4169058"/>
            <a:chOff x="2668294" y="1344471"/>
            <a:chExt cx="6845933" cy="4169058"/>
          </a:xfrm>
        </p:grpSpPr>
        <p:pic>
          <p:nvPicPr>
            <p:cNvPr id="6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8294" y="1344471"/>
              <a:ext cx="6845933" cy="416905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F01EC4C-3A6B-7E7D-C307-58B5163B7097}"/>
                    </a:ext>
                  </a:extLst>
                </p:cNvPr>
                <p:cNvSpPr txBox="1"/>
                <p:nvPr/>
              </p:nvSpPr>
              <p:spPr>
                <a:xfrm>
                  <a:off x="5202268" y="1557400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F01EC4C-3A6B-7E7D-C307-58B5163B70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02268" y="1557400"/>
                  <a:ext cx="541176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51E1D81-5A10-0A5E-2537-0141BF7E58EF}"/>
                    </a:ext>
                  </a:extLst>
                </p:cNvPr>
                <p:cNvSpPr txBox="1"/>
                <p:nvPr/>
              </p:nvSpPr>
              <p:spPr>
                <a:xfrm>
                  <a:off x="5188723" y="1794409"/>
                  <a:ext cx="146400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51E1D81-5A10-0A5E-2537-0141BF7E58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8723" y="1794409"/>
                  <a:ext cx="1464003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135565B-56C0-4766-2D9C-CFE309FF8330}"/>
                    </a:ext>
                  </a:extLst>
                </p:cNvPr>
                <p:cNvSpPr txBox="1"/>
                <p:nvPr/>
              </p:nvSpPr>
              <p:spPr>
                <a:xfrm>
                  <a:off x="5188722" y="2019791"/>
                  <a:ext cx="146400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0135565B-56C0-4766-2D9C-CFE309FF83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8722" y="2019791"/>
                  <a:ext cx="1464003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ED89362-A83A-D90A-853B-CB242C0D34A6}"/>
                    </a:ext>
                  </a:extLst>
                </p:cNvPr>
                <p:cNvSpPr txBox="1"/>
                <p:nvPr/>
              </p:nvSpPr>
              <p:spPr>
                <a:xfrm>
                  <a:off x="7006186" y="1557400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ED89362-A83A-D90A-853B-CB242C0D34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6186" y="1557400"/>
                  <a:ext cx="541176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2B319A7-95D0-5325-3D42-D931DA2D5D01}"/>
                    </a:ext>
                  </a:extLst>
                </p:cNvPr>
                <p:cNvSpPr txBox="1"/>
                <p:nvPr/>
              </p:nvSpPr>
              <p:spPr>
                <a:xfrm>
                  <a:off x="6992641" y="1794409"/>
                  <a:ext cx="111944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2B319A7-95D0-5325-3D42-D931DA2D5D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2641" y="1794409"/>
                  <a:ext cx="1119447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0C9E22B-66AF-8C82-7329-A6306A2E9A9D}"/>
                    </a:ext>
                  </a:extLst>
                </p:cNvPr>
                <p:cNvSpPr txBox="1"/>
                <p:nvPr/>
              </p:nvSpPr>
              <p:spPr>
                <a:xfrm>
                  <a:off x="6992640" y="2019791"/>
                  <a:ext cx="108235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0C9E22B-66AF-8C82-7329-A6306A2E9A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92640" y="2019791"/>
                  <a:ext cx="1082353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BF7787C-E095-3F8C-5B78-D72E21F03C97}"/>
                    </a:ext>
                  </a:extLst>
                </p:cNvPr>
                <p:cNvSpPr txBox="1"/>
                <p:nvPr/>
              </p:nvSpPr>
              <p:spPr>
                <a:xfrm>
                  <a:off x="8441998" y="1559769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3BF7787C-E095-3F8C-5B78-D72E21F03C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41998" y="1559769"/>
                  <a:ext cx="541176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E46DAA5-115B-FD19-EA83-BEB4E69263AD}"/>
                    </a:ext>
                  </a:extLst>
                </p:cNvPr>
                <p:cNvSpPr txBox="1"/>
                <p:nvPr/>
              </p:nvSpPr>
              <p:spPr>
                <a:xfrm>
                  <a:off x="8428454" y="1796778"/>
                  <a:ext cx="75824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9E46DAA5-115B-FD19-EA83-BEB4E69263A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28454" y="1796778"/>
                  <a:ext cx="758246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4693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惩罚系数</a:t>
            </a:r>
            <a:r>
              <a:rPr lang="el-GR" altLang="zh-CN" sz="2800" b="1" dirty="0">
                <a:solidFill>
                  <a:prstClr val="white"/>
                </a:solidFill>
                <a:cs typeface="+mn-ea"/>
                <a:sym typeface="+mn-lt"/>
              </a:rPr>
              <a:t>λ</a:t>
            </a:r>
            <a:r>
              <a:rPr lang="zh-CN" altLang="el-GR" sz="2800" b="1" dirty="0">
                <a:solidFill>
                  <a:prstClr val="white"/>
                </a:solidFill>
                <a:cs typeface="+mn-ea"/>
                <a:sym typeface="+mn-lt"/>
              </a:rPr>
              <a:t>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概率分布的影响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3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153622"/>
              </p:ext>
            </p:extLst>
          </p:nvPr>
        </p:nvGraphicFramePr>
        <p:xfrm>
          <a:off x="1337982" y="2802527"/>
          <a:ext cx="9744354" cy="30759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3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0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5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2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385">
                <a:tc>
                  <a:txBody>
                    <a:bodyPr/>
                    <a:lstStyle/>
                    <a:p>
                      <a:pPr marL="607060" marR="113030" indent="-489585" algn="ctr">
                        <a:lnSpc>
                          <a:spcPts val="1500"/>
                        </a:lnSpc>
                        <a:spcBef>
                          <a:spcPts val="1135"/>
                        </a:spcBef>
                      </a:pPr>
                      <a:r>
                        <a:rPr lang="zh-CN" altLang="en-US" sz="2000" b="1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正则化</a:t>
                      </a:r>
                      <a:endParaRPr sz="20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441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20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20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20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40" dirty="0">
                          <a:latin typeface="Arial" panose="020B0604020202090204"/>
                          <a:cs typeface="Arial" panose="020B0604020202090204"/>
                        </a:rPr>
                        <a:t>0</a:t>
                      </a:r>
                      <a:endParaRPr sz="20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42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20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20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10" dirty="0">
                          <a:latin typeface="Arial" panose="020B0604020202090204"/>
                          <a:cs typeface="Arial" panose="020B0604020202090204"/>
                        </a:rPr>
                        <a:t>0.00001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20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20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10" dirty="0">
                          <a:latin typeface="Arial" panose="020B0604020202090204"/>
                          <a:cs typeface="Arial" panose="020B0604020202090204"/>
                        </a:rPr>
                        <a:t>0.001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dirty="0">
                          <a:latin typeface="Cambria"/>
                          <a:cs typeface="Cambria"/>
                        </a:rPr>
                        <a:t>λ</a:t>
                      </a:r>
                      <a:r>
                        <a:rPr sz="2000" dirty="0">
                          <a:latin typeface="Times New Roman" panose="02020503050405090304"/>
                          <a:cs typeface="Times New Roman" panose="02020503050405090304"/>
                        </a:rPr>
                        <a:t> </a:t>
                      </a:r>
                      <a:r>
                        <a:rPr sz="2000" spc="110" dirty="0">
                          <a:latin typeface="Arial" panose="020B0604020202090204"/>
                          <a:cs typeface="Arial" panose="020B0604020202090204"/>
                        </a:rPr>
                        <a:t>=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50" dirty="0">
                          <a:latin typeface="Arial" panose="020B0604020202090204"/>
                          <a:cs typeface="Arial" panose="020B0604020202090204"/>
                        </a:rPr>
                        <a:t>1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3429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marR="171450" indent="117475" algn="ctr">
                        <a:lnSpc>
                          <a:spcPts val="1500"/>
                        </a:lnSpc>
                        <a:spcBef>
                          <a:spcPts val="1310"/>
                        </a:spcBef>
                      </a:pPr>
                      <a:r>
                        <a:rPr lang="zh-CN" altLang="en-US" sz="2000" b="1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系数范围</a:t>
                      </a:r>
                      <a:endParaRPr sz="20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166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2000" dirty="0">
                          <a:latin typeface="Arial" panose="020B0604020202090204"/>
                          <a:cs typeface="Arial" panose="020B0604020202090204"/>
                        </a:rPr>
                        <a:t>3170</a:t>
                      </a:r>
                      <a:r>
                        <a:rPr sz="2000" spc="-4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95" dirty="0">
                          <a:latin typeface="Arial" panose="020B0604020202090204"/>
                          <a:cs typeface="Arial" panose="020B0604020202090204"/>
                        </a:rPr>
                        <a:t>to</a:t>
                      </a:r>
                      <a:r>
                        <a:rPr sz="2000" spc="-35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20" dirty="0">
                          <a:latin typeface="Arial" panose="020B0604020202090204"/>
                          <a:cs typeface="Arial" panose="020B0604020202090204"/>
                        </a:rPr>
                        <a:t>3803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651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2000" dirty="0">
                          <a:latin typeface="Arial" panose="020B0604020202090204"/>
                          <a:cs typeface="Arial" panose="020B0604020202090204"/>
                        </a:rPr>
                        <a:t>8.04</a:t>
                      </a:r>
                      <a:r>
                        <a:rPr sz="2000" spc="7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95" dirty="0">
                          <a:latin typeface="Arial" panose="020B0604020202090204"/>
                          <a:cs typeface="Arial" panose="020B0604020202090204"/>
                        </a:rPr>
                        <a:t>to</a:t>
                      </a:r>
                      <a:r>
                        <a:rPr sz="2000" spc="7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10" dirty="0">
                          <a:latin typeface="Arial" panose="020B0604020202090204"/>
                          <a:cs typeface="Arial" panose="020B0604020202090204"/>
                        </a:rPr>
                        <a:t>12.14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2000" dirty="0">
                          <a:latin typeface="Arial" panose="020B0604020202090204"/>
                          <a:cs typeface="Arial" panose="020B0604020202090204"/>
                        </a:rPr>
                        <a:t>0.70</a:t>
                      </a:r>
                      <a:r>
                        <a:rPr sz="2000" spc="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95" dirty="0">
                          <a:latin typeface="Arial" panose="020B0604020202090204"/>
                          <a:cs typeface="Arial" panose="020B0604020202090204"/>
                        </a:rPr>
                        <a:t>to</a:t>
                      </a:r>
                      <a:r>
                        <a:rPr sz="2000" spc="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20" dirty="0">
                          <a:latin typeface="Arial" panose="020B0604020202090204"/>
                          <a:cs typeface="Arial" panose="020B0604020202090204"/>
                        </a:rPr>
                        <a:t>1.25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spc="175" dirty="0">
                          <a:latin typeface="Arial" panose="020B0604020202090204"/>
                          <a:cs typeface="Arial" panose="020B0604020202090204"/>
                        </a:rPr>
                        <a:t>-</a:t>
                      </a:r>
                      <a:r>
                        <a:rPr sz="2000" dirty="0">
                          <a:latin typeface="Arial" panose="020B0604020202090204"/>
                          <a:cs typeface="Arial" panose="020B0604020202090204"/>
                        </a:rPr>
                        <a:t>0.13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95" dirty="0">
                          <a:latin typeface="Arial" panose="020B0604020202090204"/>
                          <a:cs typeface="Arial" panose="020B0604020202090204"/>
                        </a:rPr>
                        <a:t>to</a:t>
                      </a:r>
                      <a:r>
                        <a:rPr sz="2000" spc="-30" dirty="0">
                          <a:latin typeface="Arial" panose="020B0604020202090204"/>
                          <a:cs typeface="Arial" panose="020B0604020202090204"/>
                        </a:rPr>
                        <a:t> </a:t>
                      </a:r>
                      <a:r>
                        <a:rPr sz="2000" spc="-20" dirty="0">
                          <a:latin typeface="Arial" panose="020B0604020202090204"/>
                          <a:cs typeface="Arial" panose="020B0604020202090204"/>
                        </a:rPr>
                        <a:t>0.57</a:t>
                      </a:r>
                      <a:endParaRPr sz="200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565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2E7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7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 panose="02020503050405090304"/>
                        <a:cs typeface="Times New Roman" panose="02020503050405090304"/>
                      </a:endParaRPr>
                    </a:p>
                    <a:p>
                      <a:pPr marL="0" marR="262255" indent="35560" algn="ctr">
                        <a:lnSpc>
                          <a:spcPts val="1500"/>
                        </a:lnSpc>
                      </a:pPr>
                      <a:r>
                        <a:rPr lang="zh-CN" altLang="en-US" sz="2000" b="1" spc="-10" dirty="0">
                          <a:solidFill>
                            <a:srgbClr val="FFFFFF"/>
                          </a:solidFill>
                          <a:latin typeface="Arial" panose="020B0604020202090204"/>
                          <a:cs typeface="Arial" panose="020B0604020202090204"/>
                        </a:rPr>
                        <a:t>概率分布</a:t>
                      </a:r>
                      <a:endParaRPr sz="2000" dirty="0">
                        <a:latin typeface="Arial" panose="020B0604020202090204"/>
                        <a:cs typeface="Arial" panose="020B060402020209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0007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Times New Roman" panose="02020503050405090304"/>
                        <a:cs typeface="Times New Roman" panose="0202050305040509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4C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3799" y="4381286"/>
            <a:ext cx="1846931" cy="13780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73139" y="4381286"/>
            <a:ext cx="1846931" cy="13780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01090" y="4381286"/>
            <a:ext cx="1846931" cy="13780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81235" y="4381286"/>
            <a:ext cx="1846931" cy="1378096"/>
          </a:xfrm>
          <a:prstGeom prst="rect">
            <a:avLst/>
          </a:prstGeom>
        </p:spPr>
      </p:pic>
      <p:sp>
        <p:nvSpPr>
          <p:cNvPr id="8" name="文本框 1">
            <a:extLst>
              <a:ext uri="{FF2B5EF4-FFF2-40B4-BE49-F238E27FC236}">
                <a16:creationId xmlns:a16="http://schemas.microsoft.com/office/drawing/2014/main" id="{E4A077FF-E729-9967-9C74-E8E3C1A21FF7}"/>
              </a:ext>
            </a:extLst>
          </p:cNvPr>
          <p:cNvSpPr txBox="1"/>
          <p:nvPr/>
        </p:nvSpPr>
        <p:spPr>
          <a:xfrm>
            <a:off x="830048" y="1209902"/>
            <a:ext cx="7627905" cy="58105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 </a:t>
            </a: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阶特征下的概率分布</a:t>
            </a:r>
            <a:endParaRPr lang="en-SG" altLang="zh-CN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5272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SG" altLang="zh-CN" sz="2800" b="1" dirty="0">
                <a:solidFill>
                  <a:prstClr val="white"/>
                </a:solidFill>
                <a:cs typeface="+mn-ea"/>
                <a:sym typeface="+mn-lt"/>
              </a:rPr>
              <a:t>L2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正则化的逻辑回归的梯度上升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/>
              <a:t>L2</a:t>
            </a:r>
            <a:r>
              <a:rPr lang="zh-CN" altLang="en-US" dirty="0"/>
              <a:t>正则逻辑回归的梯度上升</a:t>
            </a:r>
            <a:endParaRPr lang="en-SG" altLang="zh-CN" dirty="0"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274943" y="2548008"/>
            <a:ext cx="3816191" cy="2331386"/>
            <a:chOff x="1274943" y="2548008"/>
            <a:chExt cx="3816191" cy="2331386"/>
          </a:xfrm>
        </p:grpSpPr>
        <p:pic>
          <p:nvPicPr>
            <p:cNvPr id="7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4943" y="2548008"/>
              <a:ext cx="3816191" cy="2331386"/>
            </a:xfrm>
            <a:prstGeom prst="rect">
              <a:avLst/>
            </a:prstGeom>
          </p:spPr>
        </p:pic>
        <p:sp>
          <p:nvSpPr>
            <p:cNvPr id="35" name="文本框 34"/>
            <p:cNvSpPr txBox="1"/>
            <p:nvPr/>
          </p:nvSpPr>
          <p:spPr>
            <a:xfrm>
              <a:off x="2663046" y="467933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贷款金额 的系数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 rot="16200000">
              <a:off x="893570" y="3465199"/>
              <a:ext cx="962804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/>
                <a:t>#</a:t>
              </a:r>
              <a:r>
                <a:rPr lang="zh-CN" altLang="en-US" sz="700" dirty="0"/>
                <a:t>年收入 的系数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091134" y="2368973"/>
            <a:ext cx="6680663" cy="3160256"/>
            <a:chOff x="5091134" y="2368973"/>
            <a:chExt cx="6680663" cy="3160256"/>
          </a:xfrm>
        </p:grpSpPr>
        <p:grpSp>
          <p:nvGrpSpPr>
            <p:cNvPr id="34" name="组合 33"/>
            <p:cNvGrpSpPr/>
            <p:nvPr/>
          </p:nvGrpSpPr>
          <p:grpSpPr>
            <a:xfrm>
              <a:off x="5091134" y="2368973"/>
              <a:ext cx="6509085" cy="3157463"/>
              <a:chOff x="5091134" y="2368973"/>
              <a:chExt cx="6509085" cy="3157463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5091134" y="2370324"/>
                <a:ext cx="6509085" cy="3156112"/>
                <a:chOff x="5091134" y="2370324"/>
                <a:chExt cx="6509085" cy="3156112"/>
              </a:xfrm>
            </p:grpSpPr>
            <p:pic>
              <p:nvPicPr>
                <p:cNvPr id="25" name="图片 24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91134" y="2370324"/>
                  <a:ext cx="6509085" cy="3156112"/>
                </a:xfrm>
                <a:prstGeom prst="rect">
                  <a:avLst/>
                </a:prstGeom>
              </p:spPr>
            </p:pic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59872" y="2466730"/>
                  <a:ext cx="3518081" cy="453423"/>
                </a:xfrm>
                <a:prstGeom prst="rect">
                  <a:avLst/>
                </a:prstGeom>
              </p:spPr>
            </p:pic>
          </p:grpSp>
          <p:sp>
            <p:nvSpPr>
              <p:cNvPr id="26" name="文本框 25"/>
              <p:cNvSpPr txBox="1"/>
              <p:nvPr/>
            </p:nvSpPr>
            <p:spPr>
              <a:xfrm>
                <a:off x="6612110" y="2466730"/>
                <a:ext cx="23684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，</a:t>
                </a:r>
              </a:p>
            </p:txBody>
          </p:sp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4"/>
              <a:srcRect l="64450" r="25170" b="83518"/>
              <a:stretch>
                <a:fillRect/>
              </a:stretch>
            </p:blipFill>
            <p:spPr>
              <a:xfrm>
                <a:off x="6919096" y="2368973"/>
                <a:ext cx="675640" cy="520196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628948" y="2925738"/>
                <a:ext cx="2576572" cy="639487"/>
              </a:xfrm>
              <a:prstGeom prst="rect">
                <a:avLst/>
              </a:prstGeom>
            </p:spPr>
          </p:pic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266027" y="3814319"/>
              <a:ext cx="6505770" cy="171491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88489" y="3408602"/>
              <a:ext cx="3511730" cy="539778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15721A16-4764-0444-8BCC-2DCFF127BB1B}"/>
                  </a:ext>
                </a:extLst>
              </p:cNvPr>
              <p:cNvSpPr/>
              <p:nvPr/>
            </p:nvSpPr>
            <p:spPr>
              <a:xfrm flipH="1" flipV="1">
                <a:off x="7463557" y="4016746"/>
                <a:ext cx="262358" cy="22028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800" b="1" i="1" spc="6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90204"/>
                        </a:rPr>
                        <m:t>𝝓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15721A16-4764-0444-8BCC-2DCFF127BB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7463557" y="4016746"/>
                <a:ext cx="262358" cy="220288"/>
              </a:xfrm>
              <a:prstGeom prst="rect">
                <a:avLst/>
              </a:prstGeom>
              <a:blipFill>
                <a:blip r:embed="rId9"/>
                <a:stretch>
                  <a:fillRect l="-9091" t="-50000" r="-31818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498C5B11-2764-71CB-C07B-02946DDB3D98}"/>
              </a:ext>
            </a:extLst>
          </p:cNvPr>
          <p:cNvSpPr txBox="1"/>
          <p:nvPr/>
        </p:nvSpPr>
        <p:spPr>
          <a:xfrm>
            <a:off x="820882" y="3414805"/>
            <a:ext cx="7877444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加入系数惩罚项以缓解过拟合</a:t>
            </a:r>
            <a:endParaRPr lang="en-US" altLang="zh-CN" sz="4000" b="1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5D24C81D-CF35-E9E4-E548-74BE852739E7}"/>
              </a:ext>
            </a:extLst>
          </p:cNvPr>
          <p:cNvSpPr txBox="1"/>
          <p:nvPr/>
        </p:nvSpPr>
        <p:spPr>
          <a:xfrm>
            <a:off x="820882" y="4170455"/>
            <a:ext cx="6142626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altLang="zh-CN" sz="4000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L1</a:t>
            </a:r>
            <a:r>
              <a:rPr lang="zh-CN" altLang="en-US" sz="4000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正则化的逻辑回归</a:t>
            </a:r>
            <a:endParaRPr lang="en-US" altLang="zh-CN" sz="4000" spc="85" dirty="0">
              <a:solidFill>
                <a:srgbClr val="2C2828"/>
              </a:solidFill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16818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SG" altLang="zh-CN" sz="2800" b="1" dirty="0">
                <a:solidFill>
                  <a:prstClr val="white"/>
                </a:solidFill>
                <a:cs typeface="+mn-ea"/>
                <a:sym typeface="+mn-lt"/>
              </a:rPr>
              <a:t>L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正则化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/>
              <a:t>使用</a:t>
            </a:r>
            <a:r>
              <a:rPr lang="en-US" altLang="zh-CN" dirty="0"/>
              <a:t>L1</a:t>
            </a:r>
            <a:r>
              <a:rPr lang="zh-CN" altLang="en-US" dirty="0"/>
              <a:t>惩罚进行稀疏</a:t>
            </a:r>
            <a:r>
              <a:rPr lang="zh-CN" altLang="en-US"/>
              <a:t>逻辑回归</a:t>
            </a:r>
            <a:endParaRPr lang="en-SG" altLang="zh-CN" dirty="0">
              <a:sym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29400" y="2186096"/>
            <a:ext cx="346456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选择</a:t>
            </a:r>
            <a:r>
              <a:rPr sz="2400" spc="-35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2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ŵ</a:t>
            </a:r>
            <a:r>
              <a:rPr lang="en-US" sz="2400" spc="25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lang="zh-CN" altLang="en-US" sz="2400" dirty="0">
                <a:solidFill>
                  <a:srgbClr val="2B2728"/>
                </a:solidFill>
                <a:latin typeface="Arial" panose="020B0604020202090204"/>
                <a:cs typeface="Arial" panose="020B0604020202090204"/>
              </a:rPr>
              <a:t>以最大化：</a:t>
            </a:r>
            <a:endParaRPr sz="2400" dirty="0">
              <a:solidFill>
                <a:srgbClr val="2B2728"/>
              </a:solidFill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60154" y="4259055"/>
            <a:ext cx="4975225" cy="1555115"/>
            <a:chOff x="347354" y="4259055"/>
            <a:chExt cx="4975225" cy="1555115"/>
          </a:xfrm>
        </p:grpSpPr>
        <p:sp>
          <p:nvSpPr>
            <p:cNvPr id="5" name="object 5"/>
            <p:cNvSpPr/>
            <p:nvPr/>
          </p:nvSpPr>
          <p:spPr>
            <a:xfrm>
              <a:off x="358149" y="4269850"/>
              <a:ext cx="4953635" cy="1533525"/>
            </a:xfrm>
            <a:custGeom>
              <a:avLst/>
              <a:gdLst/>
              <a:ahLst/>
              <a:cxnLst/>
              <a:rect l="l" t="t" r="r" b="b"/>
              <a:pathLst>
                <a:path w="4953635" h="1533525">
                  <a:moveTo>
                    <a:pt x="4953552" y="0"/>
                  </a:moveTo>
                  <a:lnTo>
                    <a:pt x="0" y="0"/>
                  </a:lnTo>
                  <a:lnTo>
                    <a:pt x="0" y="1533249"/>
                  </a:lnTo>
                  <a:lnTo>
                    <a:pt x="4953552" y="1533249"/>
                  </a:lnTo>
                  <a:lnTo>
                    <a:pt x="4953552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8149" y="4269850"/>
              <a:ext cx="4953635" cy="1533525"/>
            </a:xfrm>
            <a:custGeom>
              <a:avLst/>
              <a:gdLst/>
              <a:ahLst/>
              <a:cxnLst/>
              <a:rect l="l" t="t" r="r" b="b"/>
              <a:pathLst>
                <a:path w="4953635" h="1533525">
                  <a:moveTo>
                    <a:pt x="0" y="1533249"/>
                  </a:moveTo>
                  <a:lnTo>
                    <a:pt x="4953552" y="1533249"/>
                  </a:lnTo>
                  <a:lnTo>
                    <a:pt x="4953552" y="0"/>
                  </a:lnTo>
                  <a:lnTo>
                    <a:pt x="0" y="0"/>
                  </a:lnTo>
                  <a:lnTo>
                    <a:pt x="0" y="1533249"/>
                  </a:lnTo>
                  <a:close/>
                </a:path>
              </a:pathLst>
            </a:custGeom>
            <a:ln w="21443">
              <a:solidFill>
                <a:srgbClr val="8000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930976" y="4746830"/>
            <a:ext cx="3671565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  <a:tabLst>
                <a:tab pos="495300" algn="l"/>
              </a:tabLst>
            </a:pPr>
            <a:r>
              <a:rPr lang="en-US" altLang="zh-CN" sz="2400" spc="-50" dirty="0">
                <a:solidFill>
                  <a:srgbClr val="FFFFFF"/>
                </a:solidFill>
                <a:latin typeface="Trebuchet MS" panose="020B0703020202090204"/>
                <a:cs typeface="Trebuchet MS" panose="020B0703020202090204"/>
              </a:rPr>
              <a:t>L1</a:t>
            </a:r>
            <a:r>
              <a:rPr lang="zh-CN" altLang="en-US" sz="2400" spc="-50" dirty="0">
                <a:solidFill>
                  <a:srgbClr val="FFFFFF"/>
                </a:solidFill>
                <a:latin typeface="Trebuchet MS" panose="020B0703020202090204"/>
                <a:cs typeface="Trebuchet MS" panose="020B0703020202090204"/>
              </a:rPr>
              <a:t>正则的逻辑回归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9"/>
              <p:cNvSpPr txBox="1"/>
              <p:nvPr/>
            </p:nvSpPr>
            <p:spPr>
              <a:xfrm>
                <a:off x="4392017" y="3058436"/>
                <a:ext cx="5741035" cy="65851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551815">
                  <a:lnSpc>
                    <a:spcPct val="100000"/>
                  </a:lnSpc>
                  <a:spcBef>
                    <a:spcPts val="95"/>
                  </a:spcBef>
                </a:pPr>
                <a:r>
                  <a:rPr lang="en-US" altLang="zh-CN" sz="2200" spc="-50" dirty="0">
                    <a:latin typeface="Arial" panose="020B0604020202090204"/>
                    <a:cs typeface="Arial" panose="020B0604020202090204"/>
                  </a:rPr>
                  <a:t>1</a:t>
                </a:r>
                <a:endParaRPr lang="zh-CN" altLang="en-US" sz="2200" dirty="0">
                  <a:latin typeface="Arial" panose="020B0604020202090204"/>
                  <a:cs typeface="Arial" panose="020B0604020202090204"/>
                </a:endParaRPr>
              </a:p>
              <a:p>
                <a:pPr marL="12700">
                  <a:lnSpc>
                    <a:spcPct val="100000"/>
                  </a:lnSpc>
                  <a:spcBef>
                    <a:spcPts val="30"/>
                  </a:spcBef>
                </a:pPr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调整参数</a:t>
                </a:r>
                <a14:m>
                  <m:oMath xmlns:m="http://schemas.openxmlformats.org/officeDocument/2006/math">
                    <m:r>
                      <a:rPr lang="en-US" altLang="zh-CN" sz="2000" b="0" i="1" spc="75" smtClean="0">
                        <a:solidFill>
                          <a:srgbClr val="B0007E"/>
                        </a:solidFill>
                        <a:latin typeface="Cambria Math" panose="02040503050406030204" pitchFamily="18" charset="0"/>
                        <a:cs typeface="Arial" panose="020B0604020202090204"/>
                      </a:rPr>
                      <m:t>𝜆</m:t>
                    </m:r>
                  </m:oMath>
                </a14:m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  </a:t>
                </a:r>
                <a:r>
                  <a:rPr lang="en-US" altLang="zh-CN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=  </a:t>
                </a:r>
                <a:r>
                  <a:rPr lang="zh-CN" altLang="en-US" sz="2000" spc="75" dirty="0">
                    <a:solidFill>
                      <a:srgbClr val="B0007E"/>
                    </a:solidFill>
                    <a:latin typeface="Arial" panose="020B0604020202090204"/>
                    <a:cs typeface="Arial" panose="020B0604020202090204"/>
                  </a:rPr>
                  <a:t>在拟合与参数规模之间平衡</a:t>
                </a:r>
                <a:endParaRPr lang="en-US" sz="2000" dirty="0">
                  <a:latin typeface="Arial" panose="020B0604020202090204"/>
                  <a:cs typeface="Arial" panose="020B0604020202090204"/>
                </a:endParaRPr>
              </a:p>
            </p:txBody>
          </p:sp>
        </mc:Choice>
        <mc:Fallback xmlns="">
          <p:sp>
            <p:nvSpPr>
              <p:cNvPr id="9" name="object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017" y="3058436"/>
                <a:ext cx="5741035" cy="658514"/>
              </a:xfrm>
              <a:prstGeom prst="rect">
                <a:avLst/>
              </a:prstGeom>
              <a:blipFill>
                <a:blip r:embed="rId3"/>
                <a:stretch>
                  <a:fillRect l="-2442" t="-11111" b="-222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object 10"/>
          <p:cNvGrpSpPr/>
          <p:nvPr/>
        </p:nvGrpSpPr>
        <p:grpSpPr>
          <a:xfrm>
            <a:off x="3806985" y="3236686"/>
            <a:ext cx="566420" cy="468630"/>
            <a:chOff x="2994185" y="3236686"/>
            <a:chExt cx="566420" cy="46863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4185" y="3236686"/>
              <a:ext cx="566120" cy="46833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171540" y="3401309"/>
              <a:ext cx="352425" cy="249554"/>
            </a:xfrm>
            <a:custGeom>
              <a:avLst/>
              <a:gdLst/>
              <a:ahLst/>
              <a:cxnLst/>
              <a:rect l="l" t="t" r="r" b="b"/>
              <a:pathLst>
                <a:path w="352425" h="249554">
                  <a:moveTo>
                    <a:pt x="52589" y="36177"/>
                  </a:moveTo>
                  <a:lnTo>
                    <a:pt x="66191" y="65033"/>
                  </a:lnTo>
                  <a:lnTo>
                    <a:pt x="334062" y="249206"/>
                  </a:lnTo>
                  <a:lnTo>
                    <a:pt x="352276" y="222691"/>
                  </a:lnTo>
                  <a:lnTo>
                    <a:pt x="84476" y="38564"/>
                  </a:lnTo>
                  <a:lnTo>
                    <a:pt x="52589" y="36177"/>
                  </a:lnTo>
                  <a:close/>
                </a:path>
                <a:path w="352425" h="249554">
                  <a:moveTo>
                    <a:pt x="0" y="0"/>
                  </a:moveTo>
                  <a:lnTo>
                    <a:pt x="59386" y="126013"/>
                  </a:lnTo>
                  <a:lnTo>
                    <a:pt x="63194" y="131138"/>
                  </a:lnTo>
                  <a:lnTo>
                    <a:pt x="68492" y="134294"/>
                  </a:lnTo>
                  <a:lnTo>
                    <a:pt x="74590" y="135233"/>
                  </a:lnTo>
                  <a:lnTo>
                    <a:pt x="80795" y="133712"/>
                  </a:lnTo>
                  <a:lnTo>
                    <a:pt x="85915" y="129901"/>
                  </a:lnTo>
                  <a:lnTo>
                    <a:pt x="89070" y="124603"/>
                  </a:lnTo>
                  <a:lnTo>
                    <a:pt x="90007" y="118507"/>
                  </a:lnTo>
                  <a:lnTo>
                    <a:pt x="88474" y="112302"/>
                  </a:lnTo>
                  <a:lnTo>
                    <a:pt x="66191" y="65033"/>
                  </a:lnTo>
                  <a:lnTo>
                    <a:pt x="17189" y="31342"/>
                  </a:lnTo>
                  <a:lnTo>
                    <a:pt x="35423" y="4837"/>
                  </a:lnTo>
                  <a:lnTo>
                    <a:pt x="64905" y="4837"/>
                  </a:lnTo>
                  <a:lnTo>
                    <a:pt x="0" y="0"/>
                  </a:lnTo>
                  <a:close/>
                </a:path>
                <a:path w="352425" h="249554">
                  <a:moveTo>
                    <a:pt x="35423" y="4837"/>
                  </a:moveTo>
                  <a:lnTo>
                    <a:pt x="17189" y="31342"/>
                  </a:lnTo>
                  <a:lnTo>
                    <a:pt x="66191" y="65033"/>
                  </a:lnTo>
                  <a:lnTo>
                    <a:pt x="52711" y="36437"/>
                  </a:lnTo>
                  <a:lnTo>
                    <a:pt x="52589" y="36177"/>
                  </a:lnTo>
                  <a:lnTo>
                    <a:pt x="25110" y="34121"/>
                  </a:lnTo>
                  <a:lnTo>
                    <a:pt x="40848" y="11270"/>
                  </a:lnTo>
                  <a:lnTo>
                    <a:pt x="44780" y="11270"/>
                  </a:lnTo>
                  <a:lnTo>
                    <a:pt x="35423" y="4837"/>
                  </a:lnTo>
                  <a:close/>
                </a:path>
                <a:path w="352425" h="249554">
                  <a:moveTo>
                    <a:pt x="64905" y="4837"/>
                  </a:moveTo>
                  <a:lnTo>
                    <a:pt x="35423" y="4837"/>
                  </a:lnTo>
                  <a:lnTo>
                    <a:pt x="84476" y="38564"/>
                  </a:lnTo>
                  <a:lnTo>
                    <a:pt x="145389" y="43076"/>
                  </a:lnTo>
                  <a:lnTo>
                    <a:pt x="153089" y="36437"/>
                  </a:lnTo>
                  <a:lnTo>
                    <a:pt x="154417" y="18733"/>
                  </a:lnTo>
                  <a:lnTo>
                    <a:pt x="147762" y="11013"/>
                  </a:lnTo>
                  <a:lnTo>
                    <a:pt x="64905" y="4837"/>
                  </a:lnTo>
                  <a:close/>
                </a:path>
                <a:path w="352425" h="249554">
                  <a:moveTo>
                    <a:pt x="44780" y="11270"/>
                  </a:moveTo>
                  <a:lnTo>
                    <a:pt x="40848" y="11270"/>
                  </a:lnTo>
                  <a:lnTo>
                    <a:pt x="52589" y="36177"/>
                  </a:lnTo>
                  <a:lnTo>
                    <a:pt x="84476" y="38564"/>
                  </a:lnTo>
                  <a:lnTo>
                    <a:pt x="44780" y="11270"/>
                  </a:lnTo>
                  <a:close/>
                </a:path>
                <a:path w="352425" h="249554">
                  <a:moveTo>
                    <a:pt x="40848" y="11270"/>
                  </a:moveTo>
                  <a:lnTo>
                    <a:pt x="25110" y="34121"/>
                  </a:lnTo>
                  <a:lnTo>
                    <a:pt x="52589" y="36177"/>
                  </a:lnTo>
                  <a:lnTo>
                    <a:pt x="40848" y="1127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3"/>
          <p:cNvSpPr txBox="1"/>
          <p:nvPr/>
        </p:nvSpPr>
        <p:spPr>
          <a:xfrm>
            <a:off x="2547225" y="2825984"/>
            <a:ext cx="259270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350" spc="-20" dirty="0">
                <a:latin typeface="Cambria Math"/>
                <a:cs typeface="Cambria Math"/>
              </a:rPr>
              <a:t>ℓ</a:t>
            </a:r>
            <a:r>
              <a:rPr sz="3350" spc="-20" dirty="0">
                <a:latin typeface="Arial" panose="020B0604020202090204"/>
                <a:cs typeface="Arial" panose="020B0604020202090204"/>
              </a:rPr>
              <a:t>(</a:t>
            </a:r>
            <a:r>
              <a:rPr sz="3350" spc="-2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3350" spc="-20" dirty="0">
                <a:latin typeface="Arial" panose="020B0604020202090204"/>
                <a:cs typeface="Arial" panose="020B0604020202090204"/>
              </a:rPr>
              <a:t>)</a:t>
            </a:r>
            <a:r>
              <a:rPr sz="3350" spc="-110" dirty="0">
                <a:latin typeface="Arial" panose="020B0604020202090204"/>
                <a:cs typeface="Arial" panose="020B0604020202090204"/>
              </a:rPr>
              <a:t> </a:t>
            </a:r>
            <a:r>
              <a:rPr sz="3350" spc="545" dirty="0">
                <a:latin typeface="Arial" panose="020B0604020202090204"/>
                <a:cs typeface="Arial" panose="020B0604020202090204"/>
              </a:rPr>
              <a:t>-</a:t>
            </a:r>
            <a:r>
              <a:rPr sz="3350" spc="15" dirty="0">
                <a:latin typeface="Arial" panose="020B0604020202090204"/>
                <a:cs typeface="Arial" panose="020B0604020202090204"/>
              </a:rPr>
              <a:t> </a:t>
            </a:r>
            <a:r>
              <a:rPr sz="5025" spc="-15" baseline="-4000" dirty="0">
                <a:solidFill>
                  <a:srgbClr val="118CC4"/>
                </a:solidFill>
                <a:latin typeface="Lucida Sans Unicode"/>
                <a:cs typeface="Lucida Sans Unicode"/>
              </a:rPr>
              <a:t>λ</a:t>
            </a:r>
            <a:r>
              <a:rPr sz="3350" spc="-10" dirty="0">
                <a:latin typeface="Arial" panose="020B0604020202090204"/>
                <a:cs typeface="Arial" panose="020B0604020202090204"/>
              </a:rPr>
              <a:t>||</a:t>
            </a:r>
            <a:r>
              <a:rPr sz="3350" spc="-10" dirty="0">
                <a:solidFill>
                  <a:srgbClr val="118CC4"/>
                </a:solidFill>
                <a:latin typeface="Verdana" panose="020B0804030504040204"/>
                <a:cs typeface="Verdana" panose="020B0804030504040204"/>
              </a:rPr>
              <a:t>w</a:t>
            </a:r>
            <a:r>
              <a:rPr sz="3350" spc="-10" dirty="0">
                <a:latin typeface="Arial" panose="020B0604020202090204"/>
                <a:cs typeface="Arial" panose="020B0604020202090204"/>
              </a:rPr>
              <a:t>||</a:t>
            </a:r>
            <a:endParaRPr sz="3300" baseline="40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18" name="object 14"/>
          <p:cNvSpPr txBox="1"/>
          <p:nvPr/>
        </p:nvSpPr>
        <p:spPr>
          <a:xfrm>
            <a:off x="6357665" y="4269851"/>
            <a:ext cx="4785360" cy="1519647"/>
          </a:xfrm>
          <a:prstGeom prst="rect">
            <a:avLst/>
          </a:prstGeom>
          <a:solidFill>
            <a:srgbClr val="85BD05"/>
          </a:solidFill>
          <a:ln w="21443">
            <a:solidFill>
              <a:srgbClr val="608A03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30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使用以下方式选择</a:t>
            </a:r>
            <a:r>
              <a:rPr lang="en-US" sz="2400" spc="-25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2400" spc="-35" dirty="0">
                <a:solidFill>
                  <a:srgbClr val="118CC4"/>
                </a:solidFill>
                <a:latin typeface="Lucida Sans Unicode"/>
                <a:cs typeface="Lucida Sans Unicode"/>
              </a:rPr>
              <a:t>λ</a:t>
            </a:r>
            <a:r>
              <a:rPr sz="2400" spc="-160" dirty="0">
                <a:solidFill>
                  <a:srgbClr val="118CC4"/>
                </a:solidFill>
                <a:latin typeface="Times New Roman" panose="02020503050405090304"/>
                <a:cs typeface="Times New Roman" panose="02020503050405090304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:</a:t>
            </a:r>
            <a:endParaRPr sz="2400" dirty="0">
              <a:latin typeface="Arial" panose="020B0604020202090204"/>
              <a:cs typeface="Arial" panose="020B0604020202090204"/>
            </a:endParaRPr>
          </a:p>
          <a:p>
            <a:pPr marL="318135" indent="-241300">
              <a:lnSpc>
                <a:spcPct val="100000"/>
              </a:lnSpc>
              <a:spcBef>
                <a:spcPts val="60"/>
              </a:spcBef>
              <a:buChar char="•"/>
              <a:tabLst>
                <a:tab pos="318135" algn="l"/>
              </a:tabLst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验证集（适用于大型数据集）  </a:t>
            </a:r>
            <a:endParaRPr lang="en-US" altLang="zh-CN" sz="2400" dirty="0">
              <a:solidFill>
                <a:srgbClr val="FFFFFF"/>
              </a:solidFill>
              <a:latin typeface="Arial" panose="020B0604020202090204"/>
              <a:cs typeface="Arial" panose="020B0604020202090204"/>
            </a:endParaRPr>
          </a:p>
          <a:p>
            <a:pPr marL="318135" indent="-241300">
              <a:lnSpc>
                <a:spcPct val="100000"/>
              </a:lnSpc>
              <a:spcBef>
                <a:spcPts val="60"/>
              </a:spcBef>
              <a:buChar char="•"/>
              <a:tabLst>
                <a:tab pos="318135" algn="l"/>
              </a:tabLst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交叉验证（适用于较小的数据集）  （如岭</a:t>
            </a:r>
            <a:r>
              <a:rPr lang="en-US" altLang="zh-CN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/</a:t>
            </a: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套索回归）</a:t>
            </a:r>
            <a:endParaRPr lang="en-US" sz="2400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0048" y="967322"/>
            <a:ext cx="7627905" cy="67383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/>
              <a:t>L1</a:t>
            </a:r>
            <a:r>
              <a:rPr lang="zh-CN" altLang="en-US" dirty="0"/>
              <a:t>正则下的</a:t>
            </a:r>
            <a:r>
              <a:rPr lang="zh-CN" altLang="en-US"/>
              <a:t>系数路径</a:t>
            </a:r>
            <a:endParaRPr lang="en-SG" altLang="zh-CN" dirty="0">
              <a:sym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78525" y="5780504"/>
            <a:ext cx="234950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-50" dirty="0">
                <a:solidFill>
                  <a:srgbClr val="118CC4"/>
                </a:solidFill>
                <a:latin typeface="Cambria"/>
                <a:cs typeface="Cambria"/>
              </a:rPr>
              <a:t>λ</a:t>
            </a:r>
            <a:endParaRPr sz="33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0773" y="2619320"/>
            <a:ext cx="602615" cy="2900680"/>
          </a:xfrm>
          <a:prstGeom prst="rect">
            <a:avLst/>
          </a:prstGeom>
        </p:spPr>
        <p:txBody>
          <a:bodyPr vert="vert270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50" spc="7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Coefficients</a:t>
            </a:r>
            <a:r>
              <a:rPr sz="3350" spc="-15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 </a:t>
            </a:r>
            <a:r>
              <a:rPr sz="3350" spc="330" dirty="0">
                <a:solidFill>
                  <a:srgbClr val="118CC4"/>
                </a:solidFill>
                <a:latin typeface="Courier New" panose="02070409020205090404"/>
                <a:cs typeface="Courier New" panose="02070409020205090404"/>
              </a:rPr>
              <a:t>ŵ</a:t>
            </a:r>
            <a:r>
              <a:rPr sz="3300" spc="494" baseline="-18000" dirty="0">
                <a:solidFill>
                  <a:srgbClr val="118CC4"/>
                </a:solidFill>
                <a:latin typeface="Arial" panose="020B0604020202090204"/>
                <a:cs typeface="Arial" panose="020B0604020202090204"/>
              </a:rPr>
              <a:t>j</a:t>
            </a:r>
            <a:endParaRPr sz="3300" baseline="-18000">
              <a:latin typeface="Arial" panose="020B0604020202090204"/>
              <a:cs typeface="Arial" panose="020B060402020209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333A46-180B-86DD-3B0A-B417071316BC}"/>
              </a:ext>
            </a:extLst>
          </p:cNvPr>
          <p:cNvGrpSpPr/>
          <p:nvPr/>
        </p:nvGrpSpPr>
        <p:grpSpPr>
          <a:xfrm>
            <a:off x="3008493" y="2138600"/>
            <a:ext cx="6279509" cy="3824121"/>
            <a:chOff x="3008493" y="2138600"/>
            <a:chExt cx="6279509" cy="3824121"/>
          </a:xfrm>
        </p:grpSpPr>
        <p:pic>
          <p:nvPicPr>
            <p:cNvPr id="5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08493" y="2138600"/>
              <a:ext cx="6279509" cy="382412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4422FBD-F159-59F9-FA25-7B0C07E32D27}"/>
                    </a:ext>
                  </a:extLst>
                </p:cNvPr>
                <p:cNvSpPr txBox="1"/>
                <p:nvPr/>
              </p:nvSpPr>
              <p:spPr>
                <a:xfrm>
                  <a:off x="5290025" y="2522196"/>
                  <a:ext cx="146400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74422FBD-F159-59F9-FA25-7B0C07E32D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0025" y="2522196"/>
                  <a:ext cx="1464003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D39E261-7412-E683-2232-F18CE52AD50C}"/>
                    </a:ext>
                  </a:extLst>
                </p:cNvPr>
                <p:cNvSpPr txBox="1"/>
                <p:nvPr/>
              </p:nvSpPr>
              <p:spPr>
                <a:xfrm>
                  <a:off x="5290024" y="2747578"/>
                  <a:ext cx="146400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D39E261-7412-E683-2232-F18CE52AD5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0024" y="2747578"/>
                  <a:ext cx="1464003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928BB3-51E9-BD3A-F103-A4AD403640E3}"/>
                    </a:ext>
                  </a:extLst>
                </p:cNvPr>
                <p:cNvSpPr txBox="1"/>
                <p:nvPr/>
              </p:nvSpPr>
              <p:spPr>
                <a:xfrm>
                  <a:off x="7009964" y="2522196"/>
                  <a:ext cx="111944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3928BB3-51E9-BD3A-F103-A4AD403640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9964" y="2522196"/>
                  <a:ext cx="1119447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58B43E4-7F35-7BFF-B19F-35450DB5FC12}"/>
                    </a:ext>
                  </a:extLst>
                </p:cNvPr>
                <p:cNvSpPr txBox="1"/>
                <p:nvPr/>
              </p:nvSpPr>
              <p:spPr>
                <a:xfrm>
                  <a:off x="7009963" y="2747578"/>
                  <a:ext cx="1082353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B58B43E4-7F35-7BFF-B19F-35450DB5FC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9963" y="2747578"/>
                  <a:ext cx="1082353" cy="2769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80AE27-A576-6DFE-A2CB-5881DA93E7A6}"/>
                    </a:ext>
                  </a:extLst>
                </p:cNvPr>
                <p:cNvSpPr txBox="1"/>
                <p:nvPr/>
              </p:nvSpPr>
              <p:spPr>
                <a:xfrm>
                  <a:off x="8366016" y="2315549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D80AE27-A576-6DFE-A2CB-5881DA93E7A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6016" y="2315549"/>
                  <a:ext cx="541176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42A0216-9E81-98AF-0D01-092808A12452}"/>
                    </a:ext>
                  </a:extLst>
                </p:cNvPr>
                <p:cNvSpPr txBox="1"/>
                <p:nvPr/>
              </p:nvSpPr>
              <p:spPr>
                <a:xfrm>
                  <a:off x="8352471" y="2552558"/>
                  <a:ext cx="68308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42A0216-9E81-98AF-0D01-092808A124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2471" y="2552558"/>
                  <a:ext cx="683087" cy="2769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0AA27BE-0C17-FBB2-9753-384B4928F870}"/>
                    </a:ext>
                  </a:extLst>
                </p:cNvPr>
                <p:cNvSpPr txBox="1"/>
                <p:nvPr/>
              </p:nvSpPr>
              <p:spPr>
                <a:xfrm>
                  <a:off x="5303570" y="2313180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0AA27BE-0C17-FBB2-9753-384B4928F8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03570" y="2313180"/>
                  <a:ext cx="541176" cy="276999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93DF297-A14F-5C52-3CB5-7EC04F8B35D3}"/>
                    </a:ext>
                  </a:extLst>
                </p:cNvPr>
                <p:cNvSpPr txBox="1"/>
                <p:nvPr/>
              </p:nvSpPr>
              <p:spPr>
                <a:xfrm>
                  <a:off x="7023509" y="2313180"/>
                  <a:ext cx="541176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</m:ctrlPr>
                          </m:sSubPr>
                          <m:e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1200" b="0" i="1" spc="60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Arial" panose="020B0604020202090204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93DF297-A14F-5C52-3CB5-7EC04F8B35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23509" y="2313180"/>
                  <a:ext cx="541176" cy="27699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820882" y="3414805"/>
            <a:ext cx="7877444" cy="63350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zh-CN" altLang="en-US" sz="4000" b="1" spc="85" dirty="0">
                <a:solidFill>
                  <a:srgbClr val="2C2828"/>
                </a:solidFill>
                <a:latin typeface="Arial" panose="020B0604020202090204"/>
                <a:cs typeface="Arial" panose="020B0604020202090204"/>
              </a:rPr>
              <a:t>逻辑回归中的过拟合总结</a:t>
            </a:r>
            <a:endParaRPr lang="en-US" sz="4000" b="1" dirty="0">
              <a:latin typeface="Arial" panose="020B0604020202090204"/>
              <a:cs typeface="Arial" panose="020B06040202020902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逻辑回归中的过拟合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3225" y="1481566"/>
            <a:ext cx="9245600" cy="4764766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01625" indent="-288925">
              <a:lnSpc>
                <a:spcPct val="100000"/>
              </a:lnSpc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描述分类任务中过拟合的表现与影响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识别过拟合的发生时机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较大的学习系数与过拟合现象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分析过拟合对线性分类器决策边界及预测概率的影响</a:t>
            </a: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endParaRPr lang="en-US" altLang="zh-CN" sz="2400" b="0" i="0" dirty="0">
              <a:effectLst/>
              <a:latin typeface="Roboto" panose="02000000000000000000" pitchFamily="2" charset="0"/>
            </a:endParaRPr>
          </a:p>
          <a:p>
            <a:pPr marL="301625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利用正则化缓解过拟合问题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阐述</a:t>
            </a:r>
            <a:r>
              <a:rPr lang="en-US" altLang="zh-CN" sz="2400" b="0" i="0" dirty="0">
                <a:effectLst/>
                <a:latin typeface="Roboto" panose="02000000000000000000" pitchFamily="2" charset="0"/>
              </a:rPr>
              <a:t>L2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正则化逻辑回归质量指标的构建动机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采用</a:t>
            </a:r>
            <a:r>
              <a:rPr lang="en-US" altLang="zh-CN" sz="2400" b="0" i="0" dirty="0">
                <a:effectLst/>
                <a:latin typeface="Roboto" panose="02000000000000000000" pitchFamily="2" charset="0"/>
              </a:rPr>
              <a:t>L1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正则化获得稀疏逻辑回归解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分析调节参数</a:t>
            </a:r>
            <a:r>
              <a:rPr lang="en-US" altLang="zh-CN" sz="2400" b="0" i="0" dirty="0">
                <a:effectLst/>
                <a:latin typeface="Roboto" panose="02000000000000000000" pitchFamily="2" charset="0"/>
              </a:rPr>
              <a:t>λ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变化对估计系数的影响规律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使用梯度上升法估计</a:t>
            </a:r>
            <a:r>
              <a:rPr lang="en-US" altLang="zh-CN" sz="2400" b="0" i="0" dirty="0">
                <a:effectLst/>
                <a:latin typeface="Roboto" panose="02000000000000000000" pitchFamily="2" charset="0"/>
              </a:rPr>
              <a:t>L2</a:t>
            </a: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正则化逻辑回归系数</a:t>
            </a:r>
          </a:p>
          <a:p>
            <a:pPr marL="758825" lvl="1" indent="-288925">
              <a:spcBef>
                <a:spcPts val="475"/>
              </a:spcBef>
              <a:buClr>
                <a:srgbClr val="5D5555"/>
              </a:buClr>
              <a:buChar char="•"/>
              <a:tabLst>
                <a:tab pos="301625" algn="l"/>
              </a:tabLst>
            </a:pPr>
            <a:r>
              <a:rPr lang="zh-CN" altLang="en-US" sz="2400" b="0" i="0" dirty="0">
                <a:effectLst/>
                <a:latin typeface="Roboto" panose="02000000000000000000" pitchFamily="2" charset="0"/>
              </a:rPr>
              <a:t>解读系数路径图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62B4E-8A94-FCA7-1B48-1BC855F02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98892075-62BD-0390-C1B0-6218B44E16EA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-1" fmla="*/ 1819275 w 3638550"/>
              <a:gd name="connsiteY0-2" fmla="*/ 0 h 3638550"/>
              <a:gd name="connsiteX1-3" fmla="*/ 3638550 w 3638550"/>
              <a:gd name="connsiteY1-4" fmla="*/ 1819275 h 3638550"/>
              <a:gd name="connsiteX2-5" fmla="*/ 1819275 w 3638550"/>
              <a:gd name="connsiteY2-6" fmla="*/ 3638550 h 3638550"/>
              <a:gd name="connsiteX3-7" fmla="*/ 0 w 3638550"/>
              <a:gd name="connsiteY3-8" fmla="*/ 1819275 h 3638550"/>
              <a:gd name="connsiteX4-9" fmla="*/ 1910715 w 3638550"/>
              <a:gd name="connsiteY4-10" fmla="*/ 91440 h 3638550"/>
              <a:gd name="connsiteX0-11" fmla="*/ 1819275 w 3638550"/>
              <a:gd name="connsiteY0-12" fmla="*/ 0 h 3638550"/>
              <a:gd name="connsiteX1-13" fmla="*/ 3638550 w 3638550"/>
              <a:gd name="connsiteY1-14" fmla="*/ 1819275 h 3638550"/>
              <a:gd name="connsiteX2-15" fmla="*/ 1819275 w 3638550"/>
              <a:gd name="connsiteY2-16" fmla="*/ 3638550 h 3638550"/>
              <a:gd name="connsiteX3-17" fmla="*/ 0 w 3638550"/>
              <a:gd name="connsiteY3-18" fmla="*/ 1819275 h 3638550"/>
              <a:gd name="connsiteX0-19" fmla="*/ 3638550 w 3638550"/>
              <a:gd name="connsiteY0-20" fmla="*/ 0 h 1819275"/>
              <a:gd name="connsiteX1-21" fmla="*/ 1819275 w 3638550"/>
              <a:gd name="connsiteY1-22" fmla="*/ 1819275 h 1819275"/>
              <a:gd name="connsiteX2-23" fmla="*/ 0 w 3638550"/>
              <a:gd name="connsiteY2-24" fmla="*/ 0 h 1819275"/>
              <a:gd name="connsiteX0-25" fmla="*/ 1819275 w 1819275"/>
              <a:gd name="connsiteY0-26" fmla="*/ 0 h 1819275"/>
              <a:gd name="connsiteX1-27" fmla="*/ 0 w 1819275"/>
              <a:gd name="connsiteY1-28" fmla="*/ 1819275 h 18192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A57344C-69EE-2923-9534-3117E52472B8}"/>
              </a:ext>
            </a:extLst>
          </p:cNvPr>
          <p:cNvGrpSpPr/>
          <p:nvPr/>
        </p:nvGrpSpPr>
        <p:grpSpPr>
          <a:xfrm>
            <a:off x="1727455" y="1133291"/>
            <a:ext cx="5663945" cy="716782"/>
            <a:chOff x="1727455" y="2471291"/>
            <a:chExt cx="5663945" cy="716782"/>
          </a:xfrm>
        </p:grpSpPr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A4F624DC-7ADB-5ECA-3864-F53FC6E436FD}"/>
                </a:ext>
              </a:extLst>
            </p:cNvPr>
            <p:cNvSpPr txBox="1"/>
            <p:nvPr/>
          </p:nvSpPr>
          <p:spPr>
            <a:xfrm>
              <a:off x="2573268" y="2673753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多分类问题</a:t>
              </a:r>
            </a:p>
          </p:txBody>
        </p:sp>
        <p:sp>
          <p:nvSpPr>
            <p:cNvPr id="63" name="椭圆 62">
              <a:extLst>
                <a:ext uri="{FF2B5EF4-FFF2-40B4-BE49-F238E27FC236}">
                  <a16:creationId xmlns:a16="http://schemas.microsoft.com/office/drawing/2014/main" id="{1D33E7BF-06F3-81D4-AF23-1D17E242E246}"/>
                </a:ext>
              </a:extLst>
            </p:cNvPr>
            <p:cNvSpPr/>
            <p:nvPr/>
          </p:nvSpPr>
          <p:spPr>
            <a:xfrm>
              <a:off x="1727455" y="2471291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2537004-B6F7-285B-0660-011CEDB6A345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88E83506-A3CB-1800-D0EA-E07B0201BB83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76FFB47D-6A97-3DFF-8F76-A686672FD480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90204" pitchFamily="34" charset="0"/>
                  <a:ea typeface="微软雅黑" panose="020B0503020204020204" pitchFamily="34" charset="-122"/>
                  <a:sym typeface="Arial" panose="020B060402020209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90204" pitchFamily="34" charset="0"/>
                <a:ea typeface="微软雅黑" panose="020B0503020204020204" pitchFamily="34" charset="-122"/>
                <a:sym typeface="Arial" panose="020B0604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4B164FEF-119A-BE48-A2E2-401235D946BF}"/>
              </a:ext>
            </a:extLst>
          </p:cNvPr>
          <p:cNvGrpSpPr/>
          <p:nvPr/>
        </p:nvGrpSpPr>
        <p:grpSpPr>
          <a:xfrm>
            <a:off x="1727455" y="2245948"/>
            <a:ext cx="5661007" cy="716782"/>
            <a:chOff x="1727455" y="3483328"/>
            <a:chExt cx="5661007" cy="71678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76B712B5-C3C4-5A8B-A9F6-49763591FC12}"/>
                </a:ext>
              </a:extLst>
            </p:cNvPr>
            <p:cNvSpPr txBox="1"/>
            <p:nvPr/>
          </p:nvSpPr>
          <p:spPr>
            <a:xfrm>
              <a:off x="2570330" y="3658299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过拟合的定义</a:t>
              </a: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43ECF011-B525-7541-9052-F045D7ADF3F1}"/>
                </a:ext>
              </a:extLst>
            </p:cNvPr>
            <p:cNvSpPr/>
            <p:nvPr/>
          </p:nvSpPr>
          <p:spPr>
            <a:xfrm>
              <a:off x="1727455" y="348332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DFF6A24B-528C-8077-C78C-03C362964F00}"/>
              </a:ext>
            </a:extLst>
          </p:cNvPr>
          <p:cNvGrpSpPr/>
          <p:nvPr/>
        </p:nvGrpSpPr>
        <p:grpSpPr>
          <a:xfrm>
            <a:off x="1727455" y="3358605"/>
            <a:ext cx="3460364" cy="716782"/>
            <a:chOff x="1727455" y="4495365"/>
            <a:chExt cx="3460364" cy="71678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17CD531-D41F-B29E-DBA2-A11AD62456EE}"/>
                </a:ext>
              </a:extLst>
            </p:cNvPr>
            <p:cNvSpPr txBox="1"/>
            <p:nvPr/>
          </p:nvSpPr>
          <p:spPr>
            <a:xfrm>
              <a:off x="2570330" y="4706973"/>
              <a:ext cx="26174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过拟合的两个视角</a:t>
              </a: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AC5CBC4C-BE1A-AE6C-15AB-062D6E597605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5CA40925-02E2-BB59-424B-F44D3119DD18}"/>
              </a:ext>
            </a:extLst>
          </p:cNvPr>
          <p:cNvGrpSpPr/>
          <p:nvPr/>
        </p:nvGrpSpPr>
        <p:grpSpPr>
          <a:xfrm>
            <a:off x="1727455" y="4471261"/>
            <a:ext cx="3123326" cy="716782"/>
            <a:chOff x="1727455" y="4495365"/>
            <a:chExt cx="3123326" cy="71678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03BC72E-41C2-4902-85CA-A12D51C8979A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bg1">
                      <a:lumMod val="85000"/>
                    </a:schemeClr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过拟合的解决方案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5A94AF4-43CB-C98A-3E28-514CABAB7E42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</p:grpSp>
      <p:grpSp>
        <p:nvGrpSpPr>
          <p:cNvPr id="8" name="组合 1">
            <a:extLst>
              <a:ext uri="{FF2B5EF4-FFF2-40B4-BE49-F238E27FC236}">
                <a16:creationId xmlns:a16="http://schemas.microsoft.com/office/drawing/2014/main" id="{45B99B2C-7FEE-DB84-FD81-59B1AA6953A4}"/>
              </a:ext>
            </a:extLst>
          </p:cNvPr>
          <p:cNvGrpSpPr/>
          <p:nvPr/>
        </p:nvGrpSpPr>
        <p:grpSpPr>
          <a:xfrm>
            <a:off x="1727455" y="5437134"/>
            <a:ext cx="3123326" cy="716782"/>
            <a:chOff x="1727455" y="4495365"/>
            <a:chExt cx="3123326" cy="716782"/>
          </a:xfrm>
        </p:grpSpPr>
        <p:sp>
          <p:nvSpPr>
            <p:cNvPr id="9" name="文本框 2">
              <a:extLst>
                <a:ext uri="{FF2B5EF4-FFF2-40B4-BE49-F238E27FC236}">
                  <a16:creationId xmlns:a16="http://schemas.microsoft.com/office/drawing/2014/main" id="{361C1F80-D13C-5EE9-670C-08AE5206DF74}"/>
                </a:ext>
              </a:extLst>
            </p:cNvPr>
            <p:cNvSpPr txBox="1"/>
            <p:nvPr/>
          </p:nvSpPr>
          <p:spPr>
            <a:xfrm>
              <a:off x="2570331" y="4706973"/>
              <a:ext cx="2280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90204" pitchFamily="34" charset="0"/>
                  <a:ea typeface="微软雅黑" panose="020B0503020204020204" pitchFamily="34" charset="-122"/>
                </a:rPr>
                <a:t>评估方法（选）</a:t>
              </a:r>
            </a:p>
          </p:txBody>
        </p:sp>
        <p:sp>
          <p:nvSpPr>
            <p:cNvPr id="10" name="椭圆 3">
              <a:extLst>
                <a:ext uri="{FF2B5EF4-FFF2-40B4-BE49-F238E27FC236}">
                  <a16:creationId xmlns:a16="http://schemas.microsoft.com/office/drawing/2014/main" id="{0D99972B-3A52-97AC-7DC0-E600552B1501}"/>
                </a:ext>
              </a:extLst>
            </p:cNvPr>
            <p:cNvSpPr/>
            <p:nvPr/>
          </p:nvSpPr>
          <p:spPr>
            <a:xfrm>
              <a:off x="1727455" y="4495365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90204" pitchFamily="34" charset="0"/>
                  <a:ea typeface="微软雅黑" panose="020B0503020204020204" pitchFamily="34" charset="-122"/>
                </a:rPr>
                <a:t>05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50227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4CB19-408E-F03C-8916-503AC5030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B190944-EB82-C4B8-5458-BDCAF656B74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D526165-8E1A-C3E2-C941-3377F7B43B2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E452E39-4DF1-1581-35D1-C068D8664EB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F411988-ADF4-88DC-2E70-1E86448E434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640E50-4599-7959-9CAC-FB6892C96763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分类算法评估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427A7A1-7BF0-F2E5-2A00-36B4C6E7000B}"/>
              </a:ext>
            </a:extLst>
          </p:cNvPr>
          <p:cNvSpPr txBox="1"/>
          <p:nvPr/>
        </p:nvSpPr>
        <p:spPr>
          <a:xfrm>
            <a:off x="830048" y="967322"/>
            <a:ext cx="762790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/>
              <a:t>没有测量就没有改进</a:t>
            </a:r>
            <a:endParaRPr lang="en-SG" altLang="zh-CN" dirty="0">
              <a:sym typeface="+mn-lt"/>
            </a:endParaRP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2DD1CAC5-1F56-7AD5-3EFE-E2C5B9CFF01D}"/>
              </a:ext>
            </a:extLst>
          </p:cNvPr>
          <p:cNvGrpSpPr/>
          <p:nvPr/>
        </p:nvGrpSpPr>
        <p:grpSpPr>
          <a:xfrm>
            <a:off x="2689541" y="1909642"/>
            <a:ext cx="6820738" cy="3670018"/>
            <a:chOff x="2689541" y="1909642"/>
            <a:chExt cx="6820738" cy="3670018"/>
          </a:xfrm>
        </p:grpSpPr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637317BE-1EA2-0069-3F89-EF7A3A066391}"/>
                </a:ext>
              </a:extLst>
            </p:cNvPr>
            <p:cNvGrpSpPr/>
            <p:nvPr/>
          </p:nvGrpSpPr>
          <p:grpSpPr>
            <a:xfrm rot="460887">
              <a:off x="3362354" y="2730925"/>
              <a:ext cx="4220169" cy="2583567"/>
              <a:chOff x="1442900" y="2959433"/>
              <a:chExt cx="4220169" cy="2583567"/>
            </a:xfrm>
          </p:grpSpPr>
          <p:pic>
            <p:nvPicPr>
              <p:cNvPr id="5" name="object 4">
                <a:extLst>
                  <a:ext uri="{FF2B5EF4-FFF2-40B4-BE49-F238E27FC236}">
                    <a16:creationId xmlns:a16="http://schemas.microsoft.com/office/drawing/2014/main" id="{367F9845-C525-E72D-3B01-DF481910404E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442900" y="2959433"/>
                <a:ext cx="4220169" cy="2583567"/>
              </a:xfrm>
              <a:prstGeom prst="rect">
                <a:avLst/>
              </a:prstGeom>
            </p:spPr>
          </p:pic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5E90C428-2CC6-B650-9006-F7BF1266707B}"/>
                  </a:ext>
                </a:extLst>
              </p:cNvPr>
              <p:cNvSpPr/>
              <p:nvPr/>
            </p:nvSpPr>
            <p:spPr>
              <a:xfrm>
                <a:off x="1487171" y="2990065"/>
                <a:ext cx="4124325" cy="2484120"/>
              </a:xfrm>
              <a:custGeom>
                <a:avLst/>
                <a:gdLst/>
                <a:ahLst/>
                <a:cxnLst/>
                <a:rect l="l" t="t" r="r" b="b"/>
                <a:pathLst>
                  <a:path w="4124325" h="2484120">
                    <a:moveTo>
                      <a:pt x="0" y="2484053"/>
                    </a:moveTo>
                    <a:lnTo>
                      <a:pt x="4124227" y="0"/>
                    </a:lnTo>
                  </a:path>
                </a:pathLst>
              </a:custGeom>
              <a:ln w="32165">
                <a:solidFill>
                  <a:srgbClr val="85BD05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" name="object 6">
              <a:extLst>
                <a:ext uri="{FF2B5EF4-FFF2-40B4-BE49-F238E27FC236}">
                  <a16:creationId xmlns:a16="http://schemas.microsoft.com/office/drawing/2014/main" id="{B5A884BB-F654-5789-38F2-8E3DF463B1C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8228" y="4928336"/>
              <a:ext cx="4343686" cy="499215"/>
            </a:xfrm>
            <a:prstGeom prst="rect">
              <a:avLst/>
            </a:prstGeom>
          </p:spPr>
        </p:pic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B0F99FA4-3C36-0F08-4E70-C343DE53D15B}"/>
                </a:ext>
              </a:extLst>
            </p:cNvPr>
            <p:cNvSpPr/>
            <p:nvPr/>
          </p:nvSpPr>
          <p:spPr>
            <a:xfrm>
              <a:off x="3152205" y="5052271"/>
              <a:ext cx="4060825" cy="217170"/>
            </a:xfrm>
            <a:custGeom>
              <a:avLst/>
              <a:gdLst/>
              <a:ahLst/>
              <a:cxnLst/>
              <a:rect l="l" t="t" r="r" b="b"/>
              <a:pathLst>
                <a:path w="4060825" h="217170">
                  <a:moveTo>
                    <a:pt x="3964479" y="108368"/>
                  </a:moveTo>
                  <a:lnTo>
                    <a:pt x="3855474" y="171965"/>
                  </a:lnTo>
                  <a:lnTo>
                    <a:pt x="3848311" y="178324"/>
                  </a:lnTo>
                  <a:lnTo>
                    <a:pt x="3844293" y="186651"/>
                  </a:lnTo>
                  <a:lnTo>
                    <a:pt x="3843692" y="195882"/>
                  </a:lnTo>
                  <a:lnTo>
                    <a:pt x="3846777" y="204954"/>
                  </a:lnTo>
                  <a:lnTo>
                    <a:pt x="3853162" y="212108"/>
                  </a:lnTo>
                  <a:lnTo>
                    <a:pt x="3861496" y="216128"/>
                  </a:lnTo>
                  <a:lnTo>
                    <a:pt x="3870718" y="216733"/>
                  </a:lnTo>
                  <a:lnTo>
                    <a:pt x="3879766" y="213641"/>
                  </a:lnTo>
                  <a:lnTo>
                    <a:pt x="4018903" y="132480"/>
                  </a:lnTo>
                  <a:lnTo>
                    <a:pt x="4012377" y="132480"/>
                  </a:lnTo>
                  <a:lnTo>
                    <a:pt x="4012377" y="129207"/>
                  </a:lnTo>
                  <a:lnTo>
                    <a:pt x="4000195" y="129207"/>
                  </a:lnTo>
                  <a:lnTo>
                    <a:pt x="3964479" y="108368"/>
                  </a:lnTo>
                  <a:close/>
                </a:path>
                <a:path w="4060825" h="217170">
                  <a:moveTo>
                    <a:pt x="3923111" y="84231"/>
                  </a:moveTo>
                  <a:lnTo>
                    <a:pt x="0" y="84231"/>
                  </a:lnTo>
                  <a:lnTo>
                    <a:pt x="0" y="132480"/>
                  </a:lnTo>
                  <a:lnTo>
                    <a:pt x="3923151" y="132480"/>
                  </a:lnTo>
                  <a:lnTo>
                    <a:pt x="3964479" y="108368"/>
                  </a:lnTo>
                  <a:lnTo>
                    <a:pt x="3923111" y="84231"/>
                  </a:lnTo>
                  <a:close/>
                </a:path>
                <a:path w="4060825" h="217170">
                  <a:moveTo>
                    <a:pt x="4018886" y="84231"/>
                  </a:moveTo>
                  <a:lnTo>
                    <a:pt x="4012377" y="84231"/>
                  </a:lnTo>
                  <a:lnTo>
                    <a:pt x="4012377" y="132480"/>
                  </a:lnTo>
                  <a:lnTo>
                    <a:pt x="4018903" y="132480"/>
                  </a:lnTo>
                  <a:lnTo>
                    <a:pt x="4060239" y="108368"/>
                  </a:lnTo>
                  <a:lnTo>
                    <a:pt x="4018886" y="84231"/>
                  </a:lnTo>
                  <a:close/>
                </a:path>
                <a:path w="4060825" h="217170">
                  <a:moveTo>
                    <a:pt x="4000195" y="87530"/>
                  </a:moveTo>
                  <a:lnTo>
                    <a:pt x="3964479" y="108368"/>
                  </a:lnTo>
                  <a:lnTo>
                    <a:pt x="4000195" y="129207"/>
                  </a:lnTo>
                  <a:lnTo>
                    <a:pt x="4000195" y="87530"/>
                  </a:lnTo>
                  <a:close/>
                </a:path>
                <a:path w="4060825" h="217170">
                  <a:moveTo>
                    <a:pt x="4012377" y="87530"/>
                  </a:moveTo>
                  <a:lnTo>
                    <a:pt x="4000195" y="87530"/>
                  </a:lnTo>
                  <a:lnTo>
                    <a:pt x="4000195" y="129207"/>
                  </a:lnTo>
                  <a:lnTo>
                    <a:pt x="4012377" y="129207"/>
                  </a:lnTo>
                  <a:lnTo>
                    <a:pt x="4012377" y="87530"/>
                  </a:lnTo>
                  <a:close/>
                </a:path>
                <a:path w="4060825" h="217170">
                  <a:moveTo>
                    <a:pt x="3870718" y="0"/>
                  </a:moveTo>
                  <a:lnTo>
                    <a:pt x="3861496" y="599"/>
                  </a:lnTo>
                  <a:lnTo>
                    <a:pt x="3853162" y="4618"/>
                  </a:lnTo>
                  <a:lnTo>
                    <a:pt x="3846777" y="11778"/>
                  </a:lnTo>
                  <a:lnTo>
                    <a:pt x="3843692" y="20840"/>
                  </a:lnTo>
                  <a:lnTo>
                    <a:pt x="3844293" y="30068"/>
                  </a:lnTo>
                  <a:lnTo>
                    <a:pt x="3848311" y="38399"/>
                  </a:lnTo>
                  <a:lnTo>
                    <a:pt x="3855474" y="44768"/>
                  </a:lnTo>
                  <a:lnTo>
                    <a:pt x="3964479" y="108368"/>
                  </a:lnTo>
                  <a:lnTo>
                    <a:pt x="4000195" y="87530"/>
                  </a:lnTo>
                  <a:lnTo>
                    <a:pt x="4012377" y="87530"/>
                  </a:lnTo>
                  <a:lnTo>
                    <a:pt x="4012377" y="84231"/>
                  </a:lnTo>
                  <a:lnTo>
                    <a:pt x="4018886" y="84231"/>
                  </a:lnTo>
                  <a:lnTo>
                    <a:pt x="3879766" y="3096"/>
                  </a:lnTo>
                  <a:lnTo>
                    <a:pt x="3870718" y="0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8">
              <a:extLst>
                <a:ext uri="{FF2B5EF4-FFF2-40B4-BE49-F238E27FC236}">
                  <a16:creationId xmlns:a16="http://schemas.microsoft.com/office/drawing/2014/main" id="{EA32DFFC-4F9F-B153-A437-A7BD5770ED1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30736" y="1999950"/>
              <a:ext cx="499215" cy="3340109"/>
            </a:xfrm>
            <a:prstGeom prst="rect">
              <a:avLst/>
            </a:prstGeom>
          </p:spPr>
        </p:pic>
        <p:sp>
          <p:nvSpPr>
            <p:cNvPr id="10" name="object 9">
              <a:extLst>
                <a:ext uri="{FF2B5EF4-FFF2-40B4-BE49-F238E27FC236}">
                  <a16:creationId xmlns:a16="http://schemas.microsoft.com/office/drawing/2014/main" id="{DAB82451-A057-3AA4-E6DC-272D4E64E485}"/>
                </a:ext>
              </a:extLst>
            </p:cNvPr>
            <p:cNvSpPr/>
            <p:nvPr/>
          </p:nvSpPr>
          <p:spPr>
            <a:xfrm>
              <a:off x="3172489" y="2233227"/>
              <a:ext cx="217170" cy="3056255"/>
            </a:xfrm>
            <a:custGeom>
              <a:avLst/>
              <a:gdLst/>
              <a:ahLst/>
              <a:cxnLst/>
              <a:rect l="l" t="t" r="r" b="b"/>
              <a:pathLst>
                <a:path w="217169" h="3056254">
                  <a:moveTo>
                    <a:pt x="108366" y="95734"/>
                  </a:moveTo>
                  <a:lnTo>
                    <a:pt x="84252" y="137115"/>
                  </a:lnTo>
                  <a:lnTo>
                    <a:pt x="84252" y="3056061"/>
                  </a:lnTo>
                  <a:lnTo>
                    <a:pt x="132501" y="3056061"/>
                  </a:lnTo>
                  <a:lnTo>
                    <a:pt x="132501" y="137115"/>
                  </a:lnTo>
                  <a:lnTo>
                    <a:pt x="108366" y="95734"/>
                  </a:lnTo>
                  <a:close/>
                </a:path>
                <a:path w="217169" h="3056254">
                  <a:moveTo>
                    <a:pt x="108379" y="0"/>
                  </a:moveTo>
                  <a:lnTo>
                    <a:pt x="3096" y="180437"/>
                  </a:lnTo>
                  <a:lnTo>
                    <a:pt x="0" y="189515"/>
                  </a:lnTo>
                  <a:lnTo>
                    <a:pt x="599" y="198746"/>
                  </a:lnTo>
                  <a:lnTo>
                    <a:pt x="4618" y="207071"/>
                  </a:lnTo>
                  <a:lnTo>
                    <a:pt x="11778" y="213427"/>
                  </a:lnTo>
                  <a:lnTo>
                    <a:pt x="20840" y="216534"/>
                  </a:lnTo>
                  <a:lnTo>
                    <a:pt x="30068" y="215936"/>
                  </a:lnTo>
                  <a:lnTo>
                    <a:pt x="38399" y="211921"/>
                  </a:lnTo>
                  <a:lnTo>
                    <a:pt x="44768" y="204781"/>
                  </a:lnTo>
                  <a:lnTo>
                    <a:pt x="84231" y="137115"/>
                  </a:lnTo>
                  <a:lnTo>
                    <a:pt x="84252" y="47862"/>
                  </a:lnTo>
                  <a:lnTo>
                    <a:pt x="136301" y="47862"/>
                  </a:lnTo>
                  <a:lnTo>
                    <a:pt x="108379" y="0"/>
                  </a:lnTo>
                  <a:close/>
                </a:path>
                <a:path w="217169" h="3056254">
                  <a:moveTo>
                    <a:pt x="136301" y="47862"/>
                  </a:moveTo>
                  <a:lnTo>
                    <a:pt x="132501" y="47862"/>
                  </a:lnTo>
                  <a:lnTo>
                    <a:pt x="132501" y="137115"/>
                  </a:lnTo>
                  <a:lnTo>
                    <a:pt x="171965" y="204781"/>
                  </a:lnTo>
                  <a:lnTo>
                    <a:pt x="178336" y="211921"/>
                  </a:lnTo>
                  <a:lnTo>
                    <a:pt x="186666" y="215936"/>
                  </a:lnTo>
                  <a:lnTo>
                    <a:pt x="195893" y="216534"/>
                  </a:lnTo>
                  <a:lnTo>
                    <a:pt x="204954" y="213427"/>
                  </a:lnTo>
                  <a:lnTo>
                    <a:pt x="212114" y="207071"/>
                  </a:lnTo>
                  <a:lnTo>
                    <a:pt x="216134" y="198746"/>
                  </a:lnTo>
                  <a:lnTo>
                    <a:pt x="216735" y="189515"/>
                  </a:lnTo>
                  <a:lnTo>
                    <a:pt x="213641" y="180437"/>
                  </a:lnTo>
                  <a:lnTo>
                    <a:pt x="136301" y="47862"/>
                  </a:lnTo>
                  <a:close/>
                </a:path>
                <a:path w="217169" h="3056254">
                  <a:moveTo>
                    <a:pt x="132501" y="47862"/>
                  </a:moveTo>
                  <a:lnTo>
                    <a:pt x="84252" y="47862"/>
                  </a:lnTo>
                  <a:lnTo>
                    <a:pt x="84252" y="137115"/>
                  </a:lnTo>
                  <a:lnTo>
                    <a:pt x="108366" y="95734"/>
                  </a:lnTo>
                  <a:lnTo>
                    <a:pt x="87530" y="60008"/>
                  </a:lnTo>
                  <a:lnTo>
                    <a:pt x="132501" y="60008"/>
                  </a:lnTo>
                  <a:lnTo>
                    <a:pt x="132501" y="47862"/>
                  </a:lnTo>
                  <a:close/>
                </a:path>
                <a:path w="217169" h="3056254">
                  <a:moveTo>
                    <a:pt x="132501" y="60008"/>
                  </a:moveTo>
                  <a:lnTo>
                    <a:pt x="129202" y="60008"/>
                  </a:lnTo>
                  <a:lnTo>
                    <a:pt x="108366" y="95734"/>
                  </a:lnTo>
                  <a:lnTo>
                    <a:pt x="132501" y="137115"/>
                  </a:lnTo>
                  <a:lnTo>
                    <a:pt x="132501" y="60008"/>
                  </a:lnTo>
                  <a:close/>
                </a:path>
                <a:path w="217169" h="3056254">
                  <a:moveTo>
                    <a:pt x="129202" y="60008"/>
                  </a:moveTo>
                  <a:lnTo>
                    <a:pt x="87530" y="60008"/>
                  </a:lnTo>
                  <a:lnTo>
                    <a:pt x="108366" y="95734"/>
                  </a:lnTo>
                  <a:lnTo>
                    <a:pt x="129202" y="60008"/>
                  </a:lnTo>
                  <a:close/>
                </a:path>
              </a:pathLst>
            </a:custGeom>
            <a:solidFill>
              <a:srgbClr val="B000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0">
              <a:extLst>
                <a:ext uri="{FF2B5EF4-FFF2-40B4-BE49-F238E27FC236}">
                  <a16:creationId xmlns:a16="http://schemas.microsoft.com/office/drawing/2014/main" id="{1B48768E-0ADD-D8E9-978B-ED7A35165F99}"/>
                </a:ext>
              </a:extLst>
            </p:cNvPr>
            <p:cNvSpPr txBox="1"/>
            <p:nvPr/>
          </p:nvSpPr>
          <p:spPr>
            <a:xfrm>
              <a:off x="6661218" y="5245015"/>
              <a:ext cx="1346200" cy="33464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sz="2000" spc="70" dirty="0">
                  <a:latin typeface="Arial" panose="020B0604020202090204"/>
                  <a:cs typeface="Arial" panose="020B0604020202090204"/>
                </a:rPr>
                <a:t>#</a:t>
              </a:r>
              <a:r>
                <a:rPr lang="zh-CN" altLang="en-US" sz="2000" spc="70" dirty="0">
                  <a:latin typeface="Arial" panose="020B0604020202090204"/>
                  <a:cs typeface="Arial" panose="020B0604020202090204"/>
                </a:rPr>
                <a:t>贷款金额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BA77BAD5-36DF-1A97-91BE-B34D83C748C8}"/>
                </a:ext>
              </a:extLst>
            </p:cNvPr>
            <p:cNvSpPr txBox="1"/>
            <p:nvPr/>
          </p:nvSpPr>
          <p:spPr>
            <a:xfrm>
              <a:off x="2689541" y="3049857"/>
              <a:ext cx="269304" cy="1086225"/>
            </a:xfrm>
            <a:prstGeom prst="rect">
              <a:avLst/>
            </a:prstGeom>
          </p:spPr>
          <p:txBody>
            <a:bodyPr vert="vert270" wrap="square" lIns="0" tIns="0" rIns="0" bIns="0" rtlCol="0">
              <a:spAutoFit/>
            </a:bodyPr>
            <a:lstStyle/>
            <a:p>
              <a:pPr marL="12700">
                <a:lnSpc>
                  <a:spcPts val="2100"/>
                </a:lnSpc>
              </a:pPr>
              <a:r>
                <a:rPr sz="2000" spc="100" dirty="0">
                  <a:latin typeface="Arial" panose="020B0604020202090204"/>
                  <a:cs typeface="Arial" panose="020B0604020202090204"/>
                </a:rPr>
                <a:t>#</a:t>
              </a:r>
              <a:r>
                <a:rPr lang="zh-CN" altLang="en-US" sz="2000" spc="100" dirty="0">
                  <a:latin typeface="Arial" panose="020B0604020202090204"/>
                  <a:cs typeface="Arial" panose="020B0604020202090204"/>
                </a:rPr>
                <a:t>年收入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B2B5097B-AB5C-E2DA-7670-8FAD1DA0CFF6}"/>
                </a:ext>
              </a:extLst>
            </p:cNvPr>
            <p:cNvSpPr txBox="1"/>
            <p:nvPr/>
          </p:nvSpPr>
          <p:spPr>
            <a:xfrm>
              <a:off x="3343493" y="5154950"/>
              <a:ext cx="14605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55" dirty="0">
                  <a:latin typeface="Arial" panose="020B0604020202090204"/>
                  <a:cs typeface="Arial" panose="020B0604020202090204"/>
                </a:rPr>
                <a:t>0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18" name="object 13">
              <a:extLst>
                <a:ext uri="{FF2B5EF4-FFF2-40B4-BE49-F238E27FC236}">
                  <a16:creationId xmlns:a16="http://schemas.microsoft.com/office/drawing/2014/main" id="{67FDE5C0-E0A2-2B30-B1C7-3E4E84819DE2}"/>
                </a:ext>
              </a:extLst>
            </p:cNvPr>
            <p:cNvSpPr txBox="1"/>
            <p:nvPr/>
          </p:nvSpPr>
          <p:spPr>
            <a:xfrm>
              <a:off x="3919846" y="5154950"/>
              <a:ext cx="11557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85" dirty="0">
                  <a:latin typeface="Arial" panose="020B0604020202090204"/>
                  <a:cs typeface="Arial" panose="020B0604020202090204"/>
                </a:rPr>
                <a:t>1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1" name="object 14">
              <a:extLst>
                <a:ext uri="{FF2B5EF4-FFF2-40B4-BE49-F238E27FC236}">
                  <a16:creationId xmlns:a16="http://schemas.microsoft.com/office/drawing/2014/main" id="{ACD56737-BB5B-40C5-B326-88DEAD3F48EB}"/>
                </a:ext>
              </a:extLst>
            </p:cNvPr>
            <p:cNvSpPr txBox="1"/>
            <p:nvPr/>
          </p:nvSpPr>
          <p:spPr>
            <a:xfrm>
              <a:off x="4465199" y="5154950"/>
              <a:ext cx="13462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50" dirty="0">
                  <a:latin typeface="Arial" panose="020B0604020202090204"/>
                  <a:cs typeface="Arial" panose="020B0604020202090204"/>
                </a:rPr>
                <a:t>2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2" name="object 15">
              <a:extLst>
                <a:ext uri="{FF2B5EF4-FFF2-40B4-BE49-F238E27FC236}">
                  <a16:creationId xmlns:a16="http://schemas.microsoft.com/office/drawing/2014/main" id="{6C902D37-3B9E-6968-2B10-9593F29739F6}"/>
                </a:ext>
              </a:extLst>
            </p:cNvPr>
            <p:cNvSpPr txBox="1"/>
            <p:nvPr/>
          </p:nvSpPr>
          <p:spPr>
            <a:xfrm>
              <a:off x="5029872" y="5154950"/>
              <a:ext cx="133985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50" dirty="0">
                  <a:latin typeface="Arial" panose="020B0604020202090204"/>
                  <a:cs typeface="Arial" panose="020B0604020202090204"/>
                </a:rPr>
                <a:t>3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3" name="object 16">
              <a:extLst>
                <a:ext uri="{FF2B5EF4-FFF2-40B4-BE49-F238E27FC236}">
                  <a16:creationId xmlns:a16="http://schemas.microsoft.com/office/drawing/2014/main" id="{45281B02-257A-508A-B835-E9EC95FF43C6}"/>
                </a:ext>
              </a:extLst>
            </p:cNvPr>
            <p:cNvSpPr txBox="1"/>
            <p:nvPr/>
          </p:nvSpPr>
          <p:spPr>
            <a:xfrm>
              <a:off x="5593942" y="5154950"/>
              <a:ext cx="14097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15" dirty="0">
                  <a:latin typeface="Arial" panose="020B0604020202090204"/>
                  <a:cs typeface="Arial" panose="020B0604020202090204"/>
                </a:rPr>
                <a:t>4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4" name="object 17">
              <a:extLst>
                <a:ext uri="{FF2B5EF4-FFF2-40B4-BE49-F238E27FC236}">
                  <a16:creationId xmlns:a16="http://schemas.microsoft.com/office/drawing/2014/main" id="{05DAB70B-787F-8EA7-3363-31F887CF8534}"/>
                </a:ext>
              </a:extLst>
            </p:cNvPr>
            <p:cNvSpPr txBox="1"/>
            <p:nvPr/>
          </p:nvSpPr>
          <p:spPr>
            <a:xfrm>
              <a:off x="6170295" y="5154950"/>
              <a:ext cx="16383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470" dirty="0">
                  <a:latin typeface="Arial" panose="020B0604020202090204"/>
                  <a:cs typeface="Arial" panose="020B0604020202090204"/>
                </a:rPr>
                <a:t>…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5" name="object 18">
              <a:extLst>
                <a:ext uri="{FF2B5EF4-FFF2-40B4-BE49-F238E27FC236}">
                  <a16:creationId xmlns:a16="http://schemas.microsoft.com/office/drawing/2014/main" id="{AD05DAEB-772C-60E2-4652-DF1DAC453D62}"/>
                </a:ext>
              </a:extLst>
            </p:cNvPr>
            <p:cNvSpPr txBox="1"/>
            <p:nvPr/>
          </p:nvSpPr>
          <p:spPr>
            <a:xfrm>
              <a:off x="3067650" y="4841010"/>
              <a:ext cx="14605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55" dirty="0">
                  <a:latin typeface="Arial" panose="020B0604020202090204"/>
                  <a:cs typeface="Arial" panose="020B0604020202090204"/>
                </a:rPr>
                <a:t>0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6" name="object 19">
              <a:extLst>
                <a:ext uri="{FF2B5EF4-FFF2-40B4-BE49-F238E27FC236}">
                  <a16:creationId xmlns:a16="http://schemas.microsoft.com/office/drawing/2014/main" id="{327FFBCE-D424-4305-5799-15498501A484}"/>
                </a:ext>
              </a:extLst>
            </p:cNvPr>
            <p:cNvSpPr txBox="1"/>
            <p:nvPr/>
          </p:nvSpPr>
          <p:spPr>
            <a:xfrm>
              <a:off x="3098630" y="4434433"/>
              <a:ext cx="11557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85" dirty="0">
                  <a:latin typeface="Arial" panose="020B0604020202090204"/>
                  <a:cs typeface="Arial" panose="020B0604020202090204"/>
                </a:rPr>
                <a:t>1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7" name="object 20">
              <a:extLst>
                <a:ext uri="{FF2B5EF4-FFF2-40B4-BE49-F238E27FC236}">
                  <a16:creationId xmlns:a16="http://schemas.microsoft.com/office/drawing/2014/main" id="{BFA2398A-3E0C-24CA-88F6-42ADAA687124}"/>
                </a:ext>
              </a:extLst>
            </p:cNvPr>
            <p:cNvSpPr txBox="1"/>
            <p:nvPr/>
          </p:nvSpPr>
          <p:spPr>
            <a:xfrm>
              <a:off x="3079351" y="4022708"/>
              <a:ext cx="13462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50" dirty="0">
                  <a:latin typeface="Arial" panose="020B0604020202090204"/>
                  <a:cs typeface="Arial" panose="020B0604020202090204"/>
                </a:rPr>
                <a:t>2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8" name="object 21">
              <a:extLst>
                <a:ext uri="{FF2B5EF4-FFF2-40B4-BE49-F238E27FC236}">
                  <a16:creationId xmlns:a16="http://schemas.microsoft.com/office/drawing/2014/main" id="{410CAB68-98EB-6422-FF15-BAB5F49EE5AF}"/>
                </a:ext>
              </a:extLst>
            </p:cNvPr>
            <p:cNvSpPr txBox="1"/>
            <p:nvPr/>
          </p:nvSpPr>
          <p:spPr>
            <a:xfrm>
              <a:off x="3079934" y="3610984"/>
              <a:ext cx="133985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50" dirty="0">
                  <a:latin typeface="Arial" panose="020B0604020202090204"/>
                  <a:cs typeface="Arial" panose="020B0604020202090204"/>
                </a:rPr>
                <a:t>3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39" name="object 22">
              <a:extLst>
                <a:ext uri="{FF2B5EF4-FFF2-40B4-BE49-F238E27FC236}">
                  <a16:creationId xmlns:a16="http://schemas.microsoft.com/office/drawing/2014/main" id="{51E307A1-A9D4-748C-0B47-6BAADAF51F15}"/>
                </a:ext>
              </a:extLst>
            </p:cNvPr>
            <p:cNvSpPr txBox="1"/>
            <p:nvPr/>
          </p:nvSpPr>
          <p:spPr>
            <a:xfrm>
              <a:off x="3067651" y="3199260"/>
              <a:ext cx="14097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15" dirty="0">
                  <a:latin typeface="Arial" panose="020B0604020202090204"/>
                  <a:cs typeface="Arial" panose="020B0604020202090204"/>
                </a:rPr>
                <a:t>4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40" name="object 23">
              <a:extLst>
                <a:ext uri="{FF2B5EF4-FFF2-40B4-BE49-F238E27FC236}">
                  <a16:creationId xmlns:a16="http://schemas.microsoft.com/office/drawing/2014/main" id="{D9CBDBDA-A2BE-3164-49AC-CFA4DD1774C7}"/>
                </a:ext>
              </a:extLst>
            </p:cNvPr>
            <p:cNvSpPr txBox="1"/>
            <p:nvPr/>
          </p:nvSpPr>
          <p:spPr>
            <a:xfrm>
              <a:off x="3045034" y="2792682"/>
              <a:ext cx="163830" cy="25717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500" spc="-470" dirty="0">
                  <a:latin typeface="Arial" panose="020B0604020202090204"/>
                  <a:cs typeface="Arial" panose="020B0604020202090204"/>
                </a:rPr>
                <a:t>…</a:t>
              </a:r>
              <a:endParaRPr sz="1500">
                <a:latin typeface="Arial" panose="020B0604020202090204"/>
                <a:cs typeface="Arial" panose="020B0604020202090204"/>
              </a:endParaRPr>
            </a:p>
          </p:txBody>
        </p:sp>
        <p:grpSp>
          <p:nvGrpSpPr>
            <p:cNvPr id="41" name="object 24">
              <a:extLst>
                <a:ext uri="{FF2B5EF4-FFF2-40B4-BE49-F238E27FC236}">
                  <a16:creationId xmlns:a16="http://schemas.microsoft.com/office/drawing/2014/main" id="{BF394746-91B7-1336-5E00-2AF3FC0812DF}"/>
                </a:ext>
              </a:extLst>
            </p:cNvPr>
            <p:cNvGrpSpPr/>
            <p:nvPr/>
          </p:nvGrpSpPr>
          <p:grpSpPr>
            <a:xfrm>
              <a:off x="3162308" y="2944208"/>
              <a:ext cx="3909060" cy="2322195"/>
              <a:chOff x="763491" y="3820686"/>
              <a:chExt cx="3909060" cy="2322195"/>
            </a:xfrm>
          </p:grpSpPr>
          <p:sp>
            <p:nvSpPr>
              <p:cNvPr id="42" name="object 25">
                <a:extLst>
                  <a:ext uri="{FF2B5EF4-FFF2-40B4-BE49-F238E27FC236}">
                    <a16:creationId xmlns:a16="http://schemas.microsoft.com/office/drawing/2014/main" id="{796322CA-E011-43A3-108D-6CF181BDC2BF}"/>
                  </a:ext>
                </a:extLst>
              </p:cNvPr>
              <p:cNvSpPr/>
              <p:nvPr/>
            </p:nvSpPr>
            <p:spPr>
              <a:xfrm>
                <a:off x="2017217" y="537235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100">
                    <a:moveTo>
                      <a:pt x="280784" y="113030"/>
                    </a:moveTo>
                    <a:lnTo>
                      <a:pt x="166725" y="113030"/>
                    </a:lnTo>
                    <a:lnTo>
                      <a:pt x="166725" y="0"/>
                    </a:lnTo>
                    <a:lnTo>
                      <a:pt x="114071" y="0"/>
                    </a:lnTo>
                    <a:lnTo>
                      <a:pt x="114071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71" y="177800"/>
                    </a:lnTo>
                    <a:lnTo>
                      <a:pt x="114071" y="292100"/>
                    </a:lnTo>
                    <a:lnTo>
                      <a:pt x="166725" y="292100"/>
                    </a:lnTo>
                    <a:lnTo>
                      <a:pt x="166725" y="177800"/>
                    </a:lnTo>
                    <a:lnTo>
                      <a:pt x="280784" y="177800"/>
                    </a:lnTo>
                    <a:lnTo>
                      <a:pt x="280784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26">
                <a:extLst>
                  <a:ext uri="{FF2B5EF4-FFF2-40B4-BE49-F238E27FC236}">
                    <a16:creationId xmlns:a16="http://schemas.microsoft.com/office/drawing/2014/main" id="{DAB11CAC-CE48-884F-BEE9-A63F7705B91A}"/>
                  </a:ext>
                </a:extLst>
              </p:cNvPr>
              <p:cNvSpPr/>
              <p:nvPr/>
            </p:nvSpPr>
            <p:spPr>
              <a:xfrm>
                <a:off x="2017226" y="5371834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735">
                    <a:moveTo>
                      <a:pt x="0" y="114068"/>
                    </a:moveTo>
                    <a:lnTo>
                      <a:pt x="114068" y="114068"/>
                    </a:lnTo>
                    <a:lnTo>
                      <a:pt x="114068" y="0"/>
                    </a:lnTo>
                    <a:lnTo>
                      <a:pt x="166717" y="0"/>
                    </a:lnTo>
                    <a:lnTo>
                      <a:pt x="166717" y="114068"/>
                    </a:lnTo>
                    <a:lnTo>
                      <a:pt x="280785" y="114068"/>
                    </a:lnTo>
                    <a:lnTo>
                      <a:pt x="280785" y="178322"/>
                    </a:lnTo>
                    <a:lnTo>
                      <a:pt x="166717" y="178322"/>
                    </a:lnTo>
                    <a:lnTo>
                      <a:pt x="166717" y="292411"/>
                    </a:lnTo>
                    <a:lnTo>
                      <a:pt x="114068" y="292411"/>
                    </a:lnTo>
                    <a:lnTo>
                      <a:pt x="114068" y="178322"/>
                    </a:lnTo>
                    <a:lnTo>
                      <a:pt x="0" y="178322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27">
                <a:extLst>
                  <a:ext uri="{FF2B5EF4-FFF2-40B4-BE49-F238E27FC236}">
                    <a16:creationId xmlns:a16="http://schemas.microsoft.com/office/drawing/2014/main" id="{2C8B8EFD-A531-B759-C6A3-377398556D08}"/>
                  </a:ext>
                </a:extLst>
              </p:cNvPr>
              <p:cNvSpPr/>
              <p:nvPr/>
            </p:nvSpPr>
            <p:spPr>
              <a:xfrm>
                <a:off x="3738816" y="49634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809" y="114300"/>
                    </a:moveTo>
                    <a:lnTo>
                      <a:pt x="166725" y="114300"/>
                    </a:lnTo>
                    <a:lnTo>
                      <a:pt x="166725" y="0"/>
                    </a:lnTo>
                    <a:lnTo>
                      <a:pt x="114071" y="0"/>
                    </a:lnTo>
                    <a:lnTo>
                      <a:pt x="114071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071" y="179070"/>
                    </a:lnTo>
                    <a:lnTo>
                      <a:pt x="114071" y="292100"/>
                    </a:lnTo>
                    <a:lnTo>
                      <a:pt x="166725" y="292100"/>
                    </a:lnTo>
                    <a:lnTo>
                      <a:pt x="166725" y="179070"/>
                    </a:lnTo>
                    <a:lnTo>
                      <a:pt x="280809" y="179070"/>
                    </a:lnTo>
                    <a:lnTo>
                      <a:pt x="280809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28">
                <a:extLst>
                  <a:ext uri="{FF2B5EF4-FFF2-40B4-BE49-F238E27FC236}">
                    <a16:creationId xmlns:a16="http://schemas.microsoft.com/office/drawing/2014/main" id="{38825DF2-9F12-86CE-87C0-EDFB5D21DF14}"/>
                  </a:ext>
                </a:extLst>
              </p:cNvPr>
              <p:cNvSpPr/>
              <p:nvPr/>
            </p:nvSpPr>
            <p:spPr>
              <a:xfrm>
                <a:off x="3738829" y="4963687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88"/>
                    </a:moveTo>
                    <a:lnTo>
                      <a:pt x="114068" y="114088"/>
                    </a:lnTo>
                    <a:lnTo>
                      <a:pt x="114068" y="0"/>
                    </a:lnTo>
                    <a:lnTo>
                      <a:pt x="166717" y="0"/>
                    </a:lnTo>
                    <a:lnTo>
                      <a:pt x="166717" y="114088"/>
                    </a:lnTo>
                    <a:lnTo>
                      <a:pt x="280805" y="114088"/>
                    </a:lnTo>
                    <a:lnTo>
                      <a:pt x="280805" y="178343"/>
                    </a:lnTo>
                    <a:lnTo>
                      <a:pt x="166717" y="178343"/>
                    </a:lnTo>
                    <a:lnTo>
                      <a:pt x="166717" y="292411"/>
                    </a:lnTo>
                    <a:lnTo>
                      <a:pt x="114068" y="292411"/>
                    </a:lnTo>
                    <a:lnTo>
                      <a:pt x="114068" y="178343"/>
                    </a:lnTo>
                    <a:lnTo>
                      <a:pt x="0" y="178343"/>
                    </a:lnTo>
                    <a:lnTo>
                      <a:pt x="0" y="11408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29">
                <a:extLst>
                  <a:ext uri="{FF2B5EF4-FFF2-40B4-BE49-F238E27FC236}">
                    <a16:creationId xmlns:a16="http://schemas.microsoft.com/office/drawing/2014/main" id="{E446615B-EB29-2C04-8273-FC26099BCEBA}"/>
                  </a:ext>
                </a:extLst>
              </p:cNvPr>
              <p:cNvSpPr/>
              <p:nvPr/>
            </p:nvSpPr>
            <p:spPr>
              <a:xfrm>
                <a:off x="3087801" y="49761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809" y="114300"/>
                    </a:moveTo>
                    <a:lnTo>
                      <a:pt x="166738" y="114300"/>
                    </a:lnTo>
                    <a:lnTo>
                      <a:pt x="166738" y="0"/>
                    </a:lnTo>
                    <a:lnTo>
                      <a:pt x="114084" y="0"/>
                    </a:lnTo>
                    <a:lnTo>
                      <a:pt x="114084" y="114300"/>
                    </a:lnTo>
                    <a:lnTo>
                      <a:pt x="0" y="114300"/>
                    </a:lnTo>
                    <a:lnTo>
                      <a:pt x="0" y="177800"/>
                    </a:lnTo>
                    <a:lnTo>
                      <a:pt x="114084" y="177800"/>
                    </a:lnTo>
                    <a:lnTo>
                      <a:pt x="114084" y="292100"/>
                    </a:lnTo>
                    <a:lnTo>
                      <a:pt x="166738" y="292100"/>
                    </a:lnTo>
                    <a:lnTo>
                      <a:pt x="166738" y="177800"/>
                    </a:lnTo>
                    <a:lnTo>
                      <a:pt x="280809" y="177800"/>
                    </a:lnTo>
                    <a:lnTo>
                      <a:pt x="280809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30">
                <a:extLst>
                  <a:ext uri="{FF2B5EF4-FFF2-40B4-BE49-F238E27FC236}">
                    <a16:creationId xmlns:a16="http://schemas.microsoft.com/office/drawing/2014/main" id="{9D46AE4E-D742-6C7B-C18C-7515F7B386CF}"/>
                  </a:ext>
                </a:extLst>
              </p:cNvPr>
              <p:cNvSpPr/>
              <p:nvPr/>
            </p:nvSpPr>
            <p:spPr>
              <a:xfrm>
                <a:off x="3087806" y="4975972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88" y="114068"/>
                    </a:lnTo>
                    <a:lnTo>
                      <a:pt x="114088" y="0"/>
                    </a:lnTo>
                    <a:lnTo>
                      <a:pt x="166722" y="0"/>
                    </a:lnTo>
                    <a:lnTo>
                      <a:pt x="166722" y="114068"/>
                    </a:lnTo>
                    <a:lnTo>
                      <a:pt x="280811" y="114068"/>
                    </a:lnTo>
                    <a:lnTo>
                      <a:pt x="280811" y="178322"/>
                    </a:lnTo>
                    <a:lnTo>
                      <a:pt x="166722" y="178322"/>
                    </a:lnTo>
                    <a:lnTo>
                      <a:pt x="166722" y="292390"/>
                    </a:lnTo>
                    <a:lnTo>
                      <a:pt x="114088" y="292390"/>
                    </a:lnTo>
                    <a:lnTo>
                      <a:pt x="114088" y="178322"/>
                    </a:lnTo>
                    <a:lnTo>
                      <a:pt x="0" y="178322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31">
                <a:extLst>
                  <a:ext uri="{FF2B5EF4-FFF2-40B4-BE49-F238E27FC236}">
                    <a16:creationId xmlns:a16="http://schemas.microsoft.com/office/drawing/2014/main" id="{8E068D66-0EBE-D151-0790-625E304F00E7}"/>
                  </a:ext>
                </a:extLst>
              </p:cNvPr>
              <p:cNvSpPr/>
              <p:nvPr/>
            </p:nvSpPr>
            <p:spPr>
              <a:xfrm>
                <a:off x="4380408" y="46586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100">
                    <a:moveTo>
                      <a:pt x="280784" y="114300"/>
                    </a:moveTo>
                    <a:lnTo>
                      <a:pt x="166738" y="114300"/>
                    </a:lnTo>
                    <a:lnTo>
                      <a:pt x="166738" y="0"/>
                    </a:lnTo>
                    <a:lnTo>
                      <a:pt x="114096" y="0"/>
                    </a:lnTo>
                    <a:lnTo>
                      <a:pt x="114096" y="114300"/>
                    </a:lnTo>
                    <a:lnTo>
                      <a:pt x="0" y="114300"/>
                    </a:lnTo>
                    <a:lnTo>
                      <a:pt x="0" y="179070"/>
                    </a:lnTo>
                    <a:lnTo>
                      <a:pt x="114096" y="179070"/>
                    </a:lnTo>
                    <a:lnTo>
                      <a:pt x="114096" y="292100"/>
                    </a:lnTo>
                    <a:lnTo>
                      <a:pt x="166738" y="292100"/>
                    </a:lnTo>
                    <a:lnTo>
                      <a:pt x="166738" y="179070"/>
                    </a:lnTo>
                    <a:lnTo>
                      <a:pt x="280784" y="179070"/>
                    </a:lnTo>
                    <a:lnTo>
                      <a:pt x="280784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9" name="object 32">
                <a:extLst>
                  <a:ext uri="{FF2B5EF4-FFF2-40B4-BE49-F238E27FC236}">
                    <a16:creationId xmlns:a16="http://schemas.microsoft.com/office/drawing/2014/main" id="{6ED23F47-3232-AD57-415A-001205DE28AD}"/>
                  </a:ext>
                </a:extLst>
              </p:cNvPr>
              <p:cNvSpPr/>
              <p:nvPr/>
            </p:nvSpPr>
            <p:spPr>
              <a:xfrm>
                <a:off x="4380408" y="4658775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4" h="292735">
                    <a:moveTo>
                      <a:pt x="0" y="114068"/>
                    </a:moveTo>
                    <a:lnTo>
                      <a:pt x="114098" y="114068"/>
                    </a:lnTo>
                    <a:lnTo>
                      <a:pt x="114098" y="0"/>
                    </a:lnTo>
                    <a:lnTo>
                      <a:pt x="166748" y="0"/>
                    </a:lnTo>
                    <a:lnTo>
                      <a:pt x="166748" y="114068"/>
                    </a:lnTo>
                    <a:lnTo>
                      <a:pt x="280795" y="114068"/>
                    </a:lnTo>
                    <a:lnTo>
                      <a:pt x="280795" y="178343"/>
                    </a:lnTo>
                    <a:lnTo>
                      <a:pt x="166748" y="178343"/>
                    </a:lnTo>
                    <a:lnTo>
                      <a:pt x="166748" y="292411"/>
                    </a:lnTo>
                    <a:lnTo>
                      <a:pt x="114098" y="292411"/>
                    </a:lnTo>
                    <a:lnTo>
                      <a:pt x="114098" y="178343"/>
                    </a:lnTo>
                    <a:lnTo>
                      <a:pt x="0" y="178343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0" name="object 33">
                <a:extLst>
                  <a:ext uri="{FF2B5EF4-FFF2-40B4-BE49-F238E27FC236}">
                    <a16:creationId xmlns:a16="http://schemas.microsoft.com/office/drawing/2014/main" id="{8430C638-989F-34A6-CC8F-6B1119DF76F4}"/>
                  </a:ext>
                </a:extLst>
              </p:cNvPr>
              <p:cNvSpPr/>
              <p:nvPr/>
            </p:nvSpPr>
            <p:spPr>
              <a:xfrm>
                <a:off x="2570988" y="583971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100">
                    <a:moveTo>
                      <a:pt x="280797" y="113030"/>
                    </a:moveTo>
                    <a:lnTo>
                      <a:pt x="166725" y="113030"/>
                    </a:lnTo>
                    <a:lnTo>
                      <a:pt x="166725" y="0"/>
                    </a:lnTo>
                    <a:lnTo>
                      <a:pt x="114084" y="0"/>
                    </a:lnTo>
                    <a:lnTo>
                      <a:pt x="114084" y="113030"/>
                    </a:lnTo>
                    <a:lnTo>
                      <a:pt x="0" y="113030"/>
                    </a:lnTo>
                    <a:lnTo>
                      <a:pt x="0" y="177800"/>
                    </a:lnTo>
                    <a:lnTo>
                      <a:pt x="114084" y="177800"/>
                    </a:lnTo>
                    <a:lnTo>
                      <a:pt x="114084" y="292100"/>
                    </a:lnTo>
                    <a:lnTo>
                      <a:pt x="166725" y="292100"/>
                    </a:lnTo>
                    <a:lnTo>
                      <a:pt x="166725" y="177800"/>
                    </a:lnTo>
                    <a:lnTo>
                      <a:pt x="280797" y="177800"/>
                    </a:lnTo>
                    <a:lnTo>
                      <a:pt x="280797" y="11303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34">
                <a:extLst>
                  <a:ext uri="{FF2B5EF4-FFF2-40B4-BE49-F238E27FC236}">
                    <a16:creationId xmlns:a16="http://schemas.microsoft.com/office/drawing/2014/main" id="{977B86C1-F664-CB0B-E48A-991C85F92E70}"/>
                  </a:ext>
                </a:extLst>
              </p:cNvPr>
              <p:cNvSpPr/>
              <p:nvPr/>
            </p:nvSpPr>
            <p:spPr>
              <a:xfrm>
                <a:off x="2571000" y="5839105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735">
                    <a:moveTo>
                      <a:pt x="0" y="114068"/>
                    </a:moveTo>
                    <a:lnTo>
                      <a:pt x="114073" y="114068"/>
                    </a:lnTo>
                    <a:lnTo>
                      <a:pt x="114073" y="0"/>
                    </a:lnTo>
                    <a:lnTo>
                      <a:pt x="166722" y="0"/>
                    </a:lnTo>
                    <a:lnTo>
                      <a:pt x="166722" y="114068"/>
                    </a:lnTo>
                    <a:lnTo>
                      <a:pt x="280790" y="114068"/>
                    </a:lnTo>
                    <a:lnTo>
                      <a:pt x="280790" y="178322"/>
                    </a:lnTo>
                    <a:lnTo>
                      <a:pt x="166722" y="178322"/>
                    </a:lnTo>
                    <a:lnTo>
                      <a:pt x="166722" y="292390"/>
                    </a:lnTo>
                    <a:lnTo>
                      <a:pt x="114073" y="292390"/>
                    </a:lnTo>
                    <a:lnTo>
                      <a:pt x="114073" y="178322"/>
                    </a:lnTo>
                    <a:lnTo>
                      <a:pt x="0" y="178322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35">
                <a:extLst>
                  <a:ext uri="{FF2B5EF4-FFF2-40B4-BE49-F238E27FC236}">
                    <a16:creationId xmlns:a16="http://schemas.microsoft.com/office/drawing/2014/main" id="{0700033E-39C9-25FE-F61F-A91BCFEEF08E}"/>
                  </a:ext>
                </a:extLst>
              </p:cNvPr>
              <p:cNvSpPr/>
              <p:nvPr/>
            </p:nvSpPr>
            <p:spPr>
              <a:xfrm>
                <a:off x="1416727" y="46080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36">
                <a:extLst>
                  <a:ext uri="{FF2B5EF4-FFF2-40B4-BE49-F238E27FC236}">
                    <a16:creationId xmlns:a16="http://schemas.microsoft.com/office/drawing/2014/main" id="{4C741B36-DCE0-11EE-5592-17DD54D6CB03}"/>
                  </a:ext>
                </a:extLst>
              </p:cNvPr>
              <p:cNvSpPr/>
              <p:nvPr/>
            </p:nvSpPr>
            <p:spPr>
              <a:xfrm>
                <a:off x="1416727" y="46080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37">
                <a:extLst>
                  <a:ext uri="{FF2B5EF4-FFF2-40B4-BE49-F238E27FC236}">
                    <a16:creationId xmlns:a16="http://schemas.microsoft.com/office/drawing/2014/main" id="{F0068599-F911-A1FB-9153-5E5994A77464}"/>
                  </a:ext>
                </a:extLst>
              </p:cNvPr>
              <p:cNvSpPr/>
              <p:nvPr/>
            </p:nvSpPr>
            <p:spPr>
              <a:xfrm>
                <a:off x="767618" y="382481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38">
                <a:extLst>
                  <a:ext uri="{FF2B5EF4-FFF2-40B4-BE49-F238E27FC236}">
                    <a16:creationId xmlns:a16="http://schemas.microsoft.com/office/drawing/2014/main" id="{FDD38BEE-D417-E6C0-259E-E99F6D46657B}"/>
                  </a:ext>
                </a:extLst>
              </p:cNvPr>
              <p:cNvSpPr/>
              <p:nvPr/>
            </p:nvSpPr>
            <p:spPr>
              <a:xfrm>
                <a:off x="767618" y="3824814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39">
                <a:extLst>
                  <a:ext uri="{FF2B5EF4-FFF2-40B4-BE49-F238E27FC236}">
                    <a16:creationId xmlns:a16="http://schemas.microsoft.com/office/drawing/2014/main" id="{B5D41B54-1A81-A301-7637-6B91D84EA673}"/>
                  </a:ext>
                </a:extLst>
              </p:cNvPr>
              <p:cNvSpPr/>
              <p:nvPr/>
            </p:nvSpPr>
            <p:spPr>
              <a:xfrm>
                <a:off x="2623031" y="3836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40">
                <a:extLst>
                  <a:ext uri="{FF2B5EF4-FFF2-40B4-BE49-F238E27FC236}">
                    <a16:creationId xmlns:a16="http://schemas.microsoft.com/office/drawing/2014/main" id="{6272F6C4-58E1-812C-B886-FE2671345EF0}"/>
                  </a:ext>
                </a:extLst>
              </p:cNvPr>
              <p:cNvSpPr/>
              <p:nvPr/>
            </p:nvSpPr>
            <p:spPr>
              <a:xfrm>
                <a:off x="2623031" y="3836857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41">
                <a:extLst>
                  <a:ext uri="{FF2B5EF4-FFF2-40B4-BE49-F238E27FC236}">
                    <a16:creationId xmlns:a16="http://schemas.microsoft.com/office/drawing/2014/main" id="{A3411375-AC76-59F6-EB3F-F29D4F12D04C}"/>
                  </a:ext>
                </a:extLst>
              </p:cNvPr>
              <p:cNvSpPr/>
              <p:nvPr/>
            </p:nvSpPr>
            <p:spPr>
              <a:xfrm>
                <a:off x="1895397" y="4056249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3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35" y="101463"/>
                    </a:lnTo>
                    <a:lnTo>
                      <a:pt x="26663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42">
                <a:extLst>
                  <a:ext uri="{FF2B5EF4-FFF2-40B4-BE49-F238E27FC236}">
                    <a16:creationId xmlns:a16="http://schemas.microsoft.com/office/drawing/2014/main" id="{9E1DCC7D-419E-7EC7-8031-0CE324898F84}"/>
                  </a:ext>
                </a:extLst>
              </p:cNvPr>
              <p:cNvSpPr/>
              <p:nvPr/>
            </p:nvSpPr>
            <p:spPr>
              <a:xfrm>
                <a:off x="1895397" y="4056249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35" y="101463"/>
                    </a:lnTo>
                    <a:lnTo>
                      <a:pt x="26663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0" name="object 43">
                <a:extLst>
                  <a:ext uri="{FF2B5EF4-FFF2-40B4-BE49-F238E27FC236}">
                    <a16:creationId xmlns:a16="http://schemas.microsoft.com/office/drawing/2014/main" id="{D8973EB2-01F8-0795-4F5D-7B21B7690B33}"/>
                  </a:ext>
                </a:extLst>
              </p:cNvPr>
              <p:cNvSpPr/>
              <p:nvPr/>
            </p:nvSpPr>
            <p:spPr>
              <a:xfrm>
                <a:off x="1931381" y="4607311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1" name="object 44">
                <a:extLst>
                  <a:ext uri="{FF2B5EF4-FFF2-40B4-BE49-F238E27FC236}">
                    <a16:creationId xmlns:a16="http://schemas.microsoft.com/office/drawing/2014/main" id="{A2881A90-E172-5CB8-4F61-2B05EF4B37E9}"/>
                  </a:ext>
                </a:extLst>
              </p:cNvPr>
              <p:cNvSpPr/>
              <p:nvPr/>
            </p:nvSpPr>
            <p:spPr>
              <a:xfrm>
                <a:off x="1931381" y="4607311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2" name="object 45">
                <a:extLst>
                  <a:ext uri="{FF2B5EF4-FFF2-40B4-BE49-F238E27FC236}">
                    <a16:creationId xmlns:a16="http://schemas.microsoft.com/office/drawing/2014/main" id="{D9AB70B7-8730-5B61-26CF-9A4B9E7BEF66}"/>
                  </a:ext>
                </a:extLst>
              </p:cNvPr>
              <p:cNvSpPr/>
              <p:nvPr/>
            </p:nvSpPr>
            <p:spPr>
              <a:xfrm>
                <a:off x="2551176" y="4649724"/>
                <a:ext cx="281305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100">
                    <a:moveTo>
                      <a:pt x="280784" y="114300"/>
                    </a:moveTo>
                    <a:lnTo>
                      <a:pt x="166712" y="114300"/>
                    </a:lnTo>
                    <a:lnTo>
                      <a:pt x="166712" y="0"/>
                    </a:lnTo>
                    <a:lnTo>
                      <a:pt x="114071" y="0"/>
                    </a:lnTo>
                    <a:lnTo>
                      <a:pt x="114071" y="114300"/>
                    </a:lnTo>
                    <a:lnTo>
                      <a:pt x="0" y="114300"/>
                    </a:lnTo>
                    <a:lnTo>
                      <a:pt x="0" y="177800"/>
                    </a:lnTo>
                    <a:lnTo>
                      <a:pt x="114071" y="177800"/>
                    </a:lnTo>
                    <a:lnTo>
                      <a:pt x="114071" y="292100"/>
                    </a:lnTo>
                    <a:lnTo>
                      <a:pt x="166712" y="292100"/>
                    </a:lnTo>
                    <a:lnTo>
                      <a:pt x="166712" y="177800"/>
                    </a:lnTo>
                    <a:lnTo>
                      <a:pt x="280784" y="177800"/>
                    </a:lnTo>
                    <a:lnTo>
                      <a:pt x="280784" y="114300"/>
                    </a:lnTo>
                    <a:close/>
                  </a:path>
                </a:pathLst>
              </a:custGeom>
              <a:solidFill>
                <a:srgbClr val="118CC4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3" name="object 46">
                <a:extLst>
                  <a:ext uri="{FF2B5EF4-FFF2-40B4-BE49-F238E27FC236}">
                    <a16:creationId xmlns:a16="http://schemas.microsoft.com/office/drawing/2014/main" id="{470B3D16-25B1-BB21-4247-9E502B6976B8}"/>
                  </a:ext>
                </a:extLst>
              </p:cNvPr>
              <p:cNvSpPr/>
              <p:nvPr/>
            </p:nvSpPr>
            <p:spPr>
              <a:xfrm>
                <a:off x="2551180" y="4649568"/>
                <a:ext cx="281305" cy="292735"/>
              </a:xfrm>
              <a:custGeom>
                <a:avLst/>
                <a:gdLst/>
                <a:ahLst/>
                <a:cxnLst/>
                <a:rect l="l" t="t" r="r" b="b"/>
                <a:pathLst>
                  <a:path w="281305" h="292735">
                    <a:moveTo>
                      <a:pt x="0" y="114068"/>
                    </a:moveTo>
                    <a:lnTo>
                      <a:pt x="114068" y="114068"/>
                    </a:lnTo>
                    <a:lnTo>
                      <a:pt x="114068" y="0"/>
                    </a:lnTo>
                    <a:lnTo>
                      <a:pt x="166717" y="0"/>
                    </a:lnTo>
                    <a:lnTo>
                      <a:pt x="166717" y="114068"/>
                    </a:lnTo>
                    <a:lnTo>
                      <a:pt x="280785" y="114068"/>
                    </a:lnTo>
                    <a:lnTo>
                      <a:pt x="280785" y="178322"/>
                    </a:lnTo>
                    <a:lnTo>
                      <a:pt x="166717" y="178322"/>
                    </a:lnTo>
                    <a:lnTo>
                      <a:pt x="166717" y="292411"/>
                    </a:lnTo>
                    <a:lnTo>
                      <a:pt x="114068" y="292411"/>
                    </a:lnTo>
                    <a:lnTo>
                      <a:pt x="114068" y="178322"/>
                    </a:lnTo>
                    <a:lnTo>
                      <a:pt x="0" y="178322"/>
                    </a:lnTo>
                    <a:lnTo>
                      <a:pt x="0" y="114068"/>
                    </a:lnTo>
                    <a:close/>
                  </a:path>
                </a:pathLst>
              </a:custGeom>
              <a:ln w="21443">
                <a:solidFill>
                  <a:srgbClr val="09658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4" name="object 47">
                <a:extLst>
                  <a:ext uri="{FF2B5EF4-FFF2-40B4-BE49-F238E27FC236}">
                    <a16:creationId xmlns:a16="http://schemas.microsoft.com/office/drawing/2014/main" id="{8B7D0832-A37F-5EA9-8426-6F1A9D84D4C5}"/>
                  </a:ext>
                </a:extLst>
              </p:cNvPr>
              <p:cNvSpPr/>
              <p:nvPr/>
            </p:nvSpPr>
            <p:spPr>
              <a:xfrm>
                <a:off x="2433010" y="5321096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5" name="object 48">
                <a:extLst>
                  <a:ext uri="{FF2B5EF4-FFF2-40B4-BE49-F238E27FC236}">
                    <a16:creationId xmlns:a16="http://schemas.microsoft.com/office/drawing/2014/main" id="{9735ACC4-FDAE-2F5C-6597-8998C9EC9B2F}"/>
                  </a:ext>
                </a:extLst>
              </p:cNvPr>
              <p:cNvSpPr/>
              <p:nvPr/>
            </p:nvSpPr>
            <p:spPr>
              <a:xfrm>
                <a:off x="2433010" y="5321096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6" name="object 49">
                <a:extLst>
                  <a:ext uri="{FF2B5EF4-FFF2-40B4-BE49-F238E27FC236}">
                    <a16:creationId xmlns:a16="http://schemas.microsoft.com/office/drawing/2014/main" id="{5E60428F-6E66-C265-25FF-49BCDE16DD24}"/>
                  </a:ext>
                </a:extLst>
              </p:cNvPr>
              <p:cNvSpPr/>
              <p:nvPr/>
            </p:nvSpPr>
            <p:spPr>
              <a:xfrm>
                <a:off x="3479808" y="4557312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266655" y="0"/>
                    </a:moveTo>
                    <a:lnTo>
                      <a:pt x="0" y="0"/>
                    </a:lnTo>
                    <a:lnTo>
                      <a:pt x="0" y="101463"/>
                    </a:lnTo>
                    <a:lnTo>
                      <a:pt x="266655" y="101463"/>
                    </a:lnTo>
                    <a:lnTo>
                      <a:pt x="266655" y="0"/>
                    </a:lnTo>
                    <a:close/>
                  </a:path>
                </a:pathLst>
              </a:custGeom>
              <a:solidFill>
                <a:srgbClr val="FC550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7" name="object 50">
                <a:extLst>
                  <a:ext uri="{FF2B5EF4-FFF2-40B4-BE49-F238E27FC236}">
                    <a16:creationId xmlns:a16="http://schemas.microsoft.com/office/drawing/2014/main" id="{D863F96E-3CD7-08D3-BB99-C744B7A1F2E4}"/>
                  </a:ext>
                </a:extLst>
              </p:cNvPr>
              <p:cNvSpPr/>
              <p:nvPr/>
            </p:nvSpPr>
            <p:spPr>
              <a:xfrm>
                <a:off x="3479808" y="4557312"/>
                <a:ext cx="266700" cy="1016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01600">
                    <a:moveTo>
                      <a:pt x="0" y="101463"/>
                    </a:moveTo>
                    <a:lnTo>
                      <a:pt x="266655" y="101463"/>
                    </a:lnTo>
                    <a:lnTo>
                      <a:pt x="266655" y="0"/>
                    </a:lnTo>
                    <a:lnTo>
                      <a:pt x="0" y="0"/>
                    </a:lnTo>
                    <a:lnTo>
                      <a:pt x="0" y="101463"/>
                    </a:lnTo>
                    <a:close/>
                  </a:path>
                </a:pathLst>
              </a:custGeom>
              <a:ln w="8041">
                <a:solidFill>
                  <a:srgbClr val="00000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3" name="object 57">
              <a:extLst>
                <a:ext uri="{FF2B5EF4-FFF2-40B4-BE49-F238E27FC236}">
                  <a16:creationId xmlns:a16="http://schemas.microsoft.com/office/drawing/2014/main" id="{5B4F297E-8727-2D39-EF19-62E683A7BAB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53836" y="3255707"/>
              <a:ext cx="1348395" cy="1538817"/>
            </a:xfrm>
            <a:prstGeom prst="rect">
              <a:avLst/>
            </a:prstGeom>
          </p:spPr>
        </p:pic>
        <p:sp>
          <p:nvSpPr>
            <p:cNvPr id="74" name="object 58">
              <a:extLst>
                <a:ext uri="{FF2B5EF4-FFF2-40B4-BE49-F238E27FC236}">
                  <a16:creationId xmlns:a16="http://schemas.microsoft.com/office/drawing/2014/main" id="{DFE8B623-F991-59AB-5EE1-1A7E16BCE778}"/>
                </a:ext>
              </a:extLst>
            </p:cNvPr>
            <p:cNvSpPr/>
            <p:nvPr/>
          </p:nvSpPr>
          <p:spPr>
            <a:xfrm>
              <a:off x="7470308" y="3414782"/>
              <a:ext cx="1193800" cy="1325880"/>
            </a:xfrm>
            <a:custGeom>
              <a:avLst/>
              <a:gdLst/>
              <a:ahLst/>
              <a:cxnLst/>
              <a:rect l="l" t="t" r="r" b="b"/>
              <a:pathLst>
                <a:path w="1193800" h="1325879">
                  <a:moveTo>
                    <a:pt x="1185193" y="1226628"/>
                  </a:moveTo>
                  <a:lnTo>
                    <a:pt x="1153388" y="1231435"/>
                  </a:lnTo>
                  <a:lnTo>
                    <a:pt x="1158380" y="1263858"/>
                  </a:lnTo>
                  <a:lnTo>
                    <a:pt x="1161436" y="1324232"/>
                  </a:lnTo>
                  <a:lnTo>
                    <a:pt x="1161519" y="1325879"/>
                  </a:lnTo>
                  <a:lnTo>
                    <a:pt x="1193685" y="1324232"/>
                  </a:lnTo>
                  <a:lnTo>
                    <a:pt x="1190579" y="1263858"/>
                  </a:lnTo>
                  <a:lnTo>
                    <a:pt x="1190494" y="1262211"/>
                  </a:lnTo>
                  <a:lnTo>
                    <a:pt x="1185193" y="1226628"/>
                  </a:lnTo>
                  <a:close/>
                </a:path>
                <a:path w="1193800" h="1325879">
                  <a:moveTo>
                    <a:pt x="1152873" y="1099369"/>
                  </a:moveTo>
                  <a:lnTo>
                    <a:pt x="1122457" y="1109806"/>
                  </a:lnTo>
                  <a:lnTo>
                    <a:pt x="1134500" y="1144787"/>
                  </a:lnTo>
                  <a:lnTo>
                    <a:pt x="1148498" y="1201178"/>
                  </a:lnTo>
                  <a:lnTo>
                    <a:pt x="1179686" y="1193438"/>
                  </a:lnTo>
                  <a:lnTo>
                    <a:pt x="1165739" y="1137047"/>
                  </a:lnTo>
                  <a:lnTo>
                    <a:pt x="1152873" y="1099369"/>
                  </a:lnTo>
                  <a:close/>
                </a:path>
                <a:path w="1193800" h="1325879">
                  <a:moveTo>
                    <a:pt x="1098731" y="979954"/>
                  </a:moveTo>
                  <a:lnTo>
                    <a:pt x="1070477" y="995275"/>
                  </a:lnTo>
                  <a:lnTo>
                    <a:pt x="1089931" y="1031100"/>
                  </a:lnTo>
                  <a:lnTo>
                    <a:pt x="1111855" y="1080898"/>
                  </a:lnTo>
                  <a:lnTo>
                    <a:pt x="1141293" y="1067929"/>
                  </a:lnTo>
                  <a:lnTo>
                    <a:pt x="1119369" y="1018131"/>
                  </a:lnTo>
                  <a:lnTo>
                    <a:pt x="1098731" y="979954"/>
                  </a:lnTo>
                  <a:close/>
                </a:path>
                <a:path w="1193800" h="1325879">
                  <a:moveTo>
                    <a:pt x="1025496" y="871274"/>
                  </a:moveTo>
                  <a:lnTo>
                    <a:pt x="1000020" y="890934"/>
                  </a:lnTo>
                  <a:lnTo>
                    <a:pt x="1027760" y="926800"/>
                  </a:lnTo>
                  <a:lnTo>
                    <a:pt x="1054986" y="968595"/>
                  </a:lnTo>
                  <a:lnTo>
                    <a:pt x="1081953" y="951046"/>
                  </a:lnTo>
                  <a:lnTo>
                    <a:pt x="1054728" y="909271"/>
                  </a:lnTo>
                  <a:lnTo>
                    <a:pt x="1025496" y="871274"/>
                  </a:lnTo>
                  <a:close/>
                </a:path>
                <a:path w="1193800" h="1325879">
                  <a:moveTo>
                    <a:pt x="934608" y="776706"/>
                  </a:moveTo>
                  <a:lnTo>
                    <a:pt x="912786" y="800349"/>
                  </a:lnTo>
                  <a:lnTo>
                    <a:pt x="951334" y="835871"/>
                  </a:lnTo>
                  <a:lnTo>
                    <a:pt x="980103" y="867414"/>
                  </a:lnTo>
                  <a:lnTo>
                    <a:pt x="1003880" y="845742"/>
                  </a:lnTo>
                  <a:lnTo>
                    <a:pt x="975111" y="814199"/>
                  </a:lnTo>
                  <a:lnTo>
                    <a:pt x="934608" y="776706"/>
                  </a:lnTo>
                  <a:close/>
                </a:path>
                <a:path w="1193800" h="1325879">
                  <a:moveTo>
                    <a:pt x="825038" y="701237"/>
                  </a:moveTo>
                  <a:lnTo>
                    <a:pt x="810936" y="730145"/>
                  </a:lnTo>
                  <a:lnTo>
                    <a:pt x="817267" y="733141"/>
                  </a:lnTo>
                  <a:lnTo>
                    <a:pt x="863946" y="762255"/>
                  </a:lnTo>
                  <a:lnTo>
                    <a:pt x="888701" y="781292"/>
                  </a:lnTo>
                  <a:lnTo>
                    <a:pt x="908309" y="755801"/>
                  </a:lnTo>
                  <a:lnTo>
                    <a:pt x="883554" y="736759"/>
                  </a:lnTo>
                  <a:lnTo>
                    <a:pt x="834302" y="705864"/>
                  </a:lnTo>
                  <a:lnTo>
                    <a:pt x="825038" y="701237"/>
                  </a:lnTo>
                  <a:close/>
                </a:path>
                <a:path w="1193800" h="1325879">
                  <a:moveTo>
                    <a:pt x="701057" y="655783"/>
                  </a:moveTo>
                  <a:lnTo>
                    <a:pt x="694315" y="687244"/>
                  </a:lnTo>
                  <a:lnTo>
                    <a:pt x="719997" y="692612"/>
                  </a:lnTo>
                  <a:lnTo>
                    <a:pt x="769095" y="709781"/>
                  </a:lnTo>
                  <a:lnTo>
                    <a:pt x="782013" y="716054"/>
                  </a:lnTo>
                  <a:lnTo>
                    <a:pt x="796067" y="687244"/>
                  </a:lnTo>
                  <a:lnTo>
                    <a:pt x="796315" y="687244"/>
                  </a:lnTo>
                  <a:lnTo>
                    <a:pt x="783196" y="680852"/>
                  </a:lnTo>
                  <a:lnTo>
                    <a:pt x="730702" y="662278"/>
                  </a:lnTo>
                  <a:lnTo>
                    <a:pt x="701057" y="655783"/>
                  </a:lnTo>
                  <a:close/>
                </a:path>
                <a:path w="1193800" h="1325879">
                  <a:moveTo>
                    <a:pt x="571673" y="642819"/>
                  </a:moveTo>
                  <a:lnTo>
                    <a:pt x="568174" y="674779"/>
                  </a:lnTo>
                  <a:lnTo>
                    <a:pt x="594987" y="677676"/>
                  </a:lnTo>
                  <a:lnTo>
                    <a:pt x="645938" y="679503"/>
                  </a:lnTo>
                  <a:lnTo>
                    <a:pt x="664363" y="681536"/>
                  </a:lnTo>
                  <a:lnTo>
                    <a:pt x="667862" y="649550"/>
                  </a:lnTo>
                  <a:lnTo>
                    <a:pt x="649438" y="647538"/>
                  </a:lnTo>
                  <a:lnTo>
                    <a:pt x="596171" y="645531"/>
                  </a:lnTo>
                  <a:lnTo>
                    <a:pt x="571673" y="642819"/>
                  </a:lnTo>
                  <a:close/>
                </a:path>
                <a:path w="1193800" h="1325879">
                  <a:moveTo>
                    <a:pt x="454692" y="605887"/>
                  </a:moveTo>
                  <a:lnTo>
                    <a:pt x="440642" y="634795"/>
                  </a:lnTo>
                  <a:lnTo>
                    <a:pt x="461794" y="644985"/>
                  </a:lnTo>
                  <a:lnTo>
                    <a:pt x="514547" y="663405"/>
                  </a:lnTo>
                  <a:lnTo>
                    <a:pt x="535081" y="667826"/>
                  </a:lnTo>
                  <a:lnTo>
                    <a:pt x="541823" y="636365"/>
                  </a:lnTo>
                  <a:lnTo>
                    <a:pt x="521289" y="631960"/>
                  </a:lnTo>
                  <a:lnTo>
                    <a:pt x="472448" y="614652"/>
                  </a:lnTo>
                  <a:lnTo>
                    <a:pt x="454692" y="605887"/>
                  </a:lnTo>
                  <a:close/>
                </a:path>
                <a:path w="1193800" h="1325879">
                  <a:moveTo>
                    <a:pt x="348828" y="539404"/>
                  </a:moveTo>
                  <a:lnTo>
                    <a:pt x="329168" y="564916"/>
                  </a:lnTo>
                  <a:lnTo>
                    <a:pt x="360974" y="589259"/>
                  </a:lnTo>
                  <a:lnTo>
                    <a:pt x="410432" y="620097"/>
                  </a:lnTo>
                  <a:lnTo>
                    <a:pt x="411719" y="620704"/>
                  </a:lnTo>
                  <a:lnTo>
                    <a:pt x="425820" y="591791"/>
                  </a:lnTo>
                  <a:lnTo>
                    <a:pt x="424533" y="591168"/>
                  </a:lnTo>
                  <a:lnTo>
                    <a:pt x="378060" y="561997"/>
                  </a:lnTo>
                  <a:lnTo>
                    <a:pt x="348828" y="539404"/>
                  </a:lnTo>
                  <a:close/>
                </a:path>
                <a:path w="1193800" h="1325879">
                  <a:moveTo>
                    <a:pt x="258248" y="452355"/>
                  </a:moveTo>
                  <a:lnTo>
                    <a:pt x="234523" y="474027"/>
                  </a:lnTo>
                  <a:lnTo>
                    <a:pt x="269159" y="511901"/>
                  </a:lnTo>
                  <a:lnTo>
                    <a:pt x="303332" y="543485"/>
                  </a:lnTo>
                  <a:lnTo>
                    <a:pt x="325154" y="519863"/>
                  </a:lnTo>
                  <a:lnTo>
                    <a:pt x="290981" y="488278"/>
                  </a:lnTo>
                  <a:lnTo>
                    <a:pt x="258248" y="452355"/>
                  </a:lnTo>
                  <a:close/>
                </a:path>
                <a:path w="1193800" h="1325879">
                  <a:moveTo>
                    <a:pt x="184344" y="350449"/>
                  </a:moveTo>
                  <a:lnTo>
                    <a:pt x="157376" y="367998"/>
                  </a:lnTo>
                  <a:lnTo>
                    <a:pt x="189285" y="416932"/>
                  </a:lnTo>
                  <a:lnTo>
                    <a:pt x="213371" y="448094"/>
                  </a:lnTo>
                  <a:lnTo>
                    <a:pt x="238795" y="428450"/>
                  </a:lnTo>
                  <a:lnTo>
                    <a:pt x="214760" y="397272"/>
                  </a:lnTo>
                  <a:lnTo>
                    <a:pt x="184344" y="350449"/>
                  </a:lnTo>
                  <a:close/>
                </a:path>
                <a:path w="1193800" h="1325879">
                  <a:moveTo>
                    <a:pt x="128504" y="237585"/>
                  </a:moveTo>
                  <a:lnTo>
                    <a:pt x="99066" y="250554"/>
                  </a:lnTo>
                  <a:lnTo>
                    <a:pt x="124490" y="308170"/>
                  </a:lnTo>
                  <a:lnTo>
                    <a:pt x="141062" y="338786"/>
                  </a:lnTo>
                  <a:lnTo>
                    <a:pt x="169368" y="323470"/>
                  </a:lnTo>
                  <a:lnTo>
                    <a:pt x="152744" y="292854"/>
                  </a:lnTo>
                  <a:lnTo>
                    <a:pt x="128504" y="237585"/>
                  </a:lnTo>
                  <a:close/>
                </a:path>
                <a:path w="1193800" h="1325879">
                  <a:moveTo>
                    <a:pt x="93610" y="118329"/>
                  </a:moveTo>
                  <a:lnTo>
                    <a:pt x="61805" y="123136"/>
                  </a:lnTo>
                  <a:lnTo>
                    <a:pt x="62525" y="127521"/>
                  </a:lnTo>
                  <a:lnTo>
                    <a:pt x="77913" y="189439"/>
                  </a:lnTo>
                  <a:lnTo>
                    <a:pt x="88052" y="218887"/>
                  </a:lnTo>
                  <a:lnTo>
                    <a:pt x="118468" y="208455"/>
                  </a:lnTo>
                  <a:lnTo>
                    <a:pt x="108381" y="179002"/>
                  </a:lnTo>
                  <a:lnTo>
                    <a:pt x="93765" y="119780"/>
                  </a:lnTo>
                  <a:lnTo>
                    <a:pt x="93610" y="118329"/>
                  </a:lnTo>
                  <a:close/>
                </a:path>
                <a:path w="1193800" h="1325879">
                  <a:moveTo>
                    <a:pt x="65665" y="0"/>
                  </a:moveTo>
                  <a:lnTo>
                    <a:pt x="1745" y="123759"/>
                  </a:lnTo>
                  <a:lnTo>
                    <a:pt x="0" y="129895"/>
                  </a:lnTo>
                  <a:lnTo>
                    <a:pt x="715" y="136019"/>
                  </a:lnTo>
                  <a:lnTo>
                    <a:pt x="3670" y="141431"/>
                  </a:lnTo>
                  <a:lnTo>
                    <a:pt x="8641" y="145431"/>
                  </a:lnTo>
                  <a:lnTo>
                    <a:pt x="14798" y="147183"/>
                  </a:lnTo>
                  <a:lnTo>
                    <a:pt x="20922" y="146465"/>
                  </a:lnTo>
                  <a:lnTo>
                    <a:pt x="26322" y="143501"/>
                  </a:lnTo>
                  <a:lnTo>
                    <a:pt x="30308" y="138514"/>
                  </a:lnTo>
                  <a:lnTo>
                    <a:pt x="56489" y="87820"/>
                  </a:lnTo>
                  <a:lnTo>
                    <a:pt x="52953" y="64511"/>
                  </a:lnTo>
                  <a:lnTo>
                    <a:pt x="51254" y="32711"/>
                  </a:lnTo>
                  <a:lnTo>
                    <a:pt x="83369" y="31038"/>
                  </a:lnTo>
                  <a:lnTo>
                    <a:pt x="85978" y="31038"/>
                  </a:lnTo>
                  <a:lnTo>
                    <a:pt x="65665" y="0"/>
                  </a:lnTo>
                  <a:close/>
                </a:path>
                <a:path w="1193800" h="1325879">
                  <a:moveTo>
                    <a:pt x="85978" y="31038"/>
                  </a:moveTo>
                  <a:lnTo>
                    <a:pt x="83369" y="31038"/>
                  </a:lnTo>
                  <a:lnTo>
                    <a:pt x="84758" y="59689"/>
                  </a:lnTo>
                  <a:lnTo>
                    <a:pt x="88824" y="86508"/>
                  </a:lnTo>
                  <a:lnTo>
                    <a:pt x="84275" y="87195"/>
                  </a:lnTo>
                  <a:lnTo>
                    <a:pt x="115020" y="134155"/>
                  </a:lnTo>
                  <a:lnTo>
                    <a:pt x="119626" y="138817"/>
                  </a:lnTo>
                  <a:lnTo>
                    <a:pt x="119782" y="138817"/>
                  </a:lnTo>
                  <a:lnTo>
                    <a:pt x="125399" y="141186"/>
                  </a:lnTo>
                  <a:lnTo>
                    <a:pt x="131340" y="141186"/>
                  </a:lnTo>
                  <a:lnTo>
                    <a:pt x="137253" y="138817"/>
                  </a:lnTo>
                  <a:lnTo>
                    <a:pt x="141813" y="134331"/>
                  </a:lnTo>
                  <a:lnTo>
                    <a:pt x="144207" y="128645"/>
                  </a:lnTo>
                  <a:lnTo>
                    <a:pt x="144295" y="122477"/>
                  </a:lnTo>
                  <a:lnTo>
                    <a:pt x="141936" y="116543"/>
                  </a:lnTo>
                  <a:lnTo>
                    <a:pt x="85978" y="31038"/>
                  </a:lnTo>
                  <a:close/>
                </a:path>
                <a:path w="1193800" h="1325879">
                  <a:moveTo>
                    <a:pt x="68923" y="63745"/>
                  </a:moveTo>
                  <a:lnTo>
                    <a:pt x="56489" y="87820"/>
                  </a:lnTo>
                  <a:lnTo>
                    <a:pt x="57018" y="91310"/>
                  </a:lnTo>
                  <a:lnTo>
                    <a:pt x="84275" y="87195"/>
                  </a:lnTo>
                  <a:lnTo>
                    <a:pt x="68923" y="63745"/>
                  </a:lnTo>
                  <a:close/>
                </a:path>
                <a:path w="1193800" h="1325879">
                  <a:moveTo>
                    <a:pt x="83369" y="31038"/>
                  </a:moveTo>
                  <a:lnTo>
                    <a:pt x="51254" y="32711"/>
                  </a:lnTo>
                  <a:lnTo>
                    <a:pt x="52912" y="63745"/>
                  </a:lnTo>
                  <a:lnTo>
                    <a:pt x="52953" y="64511"/>
                  </a:lnTo>
                  <a:lnTo>
                    <a:pt x="56290" y="86508"/>
                  </a:lnTo>
                  <a:lnTo>
                    <a:pt x="56394" y="87195"/>
                  </a:lnTo>
                  <a:lnTo>
                    <a:pt x="56489" y="87820"/>
                  </a:lnTo>
                  <a:lnTo>
                    <a:pt x="68923" y="63745"/>
                  </a:lnTo>
                  <a:lnTo>
                    <a:pt x="53828" y="40688"/>
                  </a:lnTo>
                  <a:lnTo>
                    <a:pt x="81567" y="39263"/>
                  </a:lnTo>
                  <a:lnTo>
                    <a:pt x="83768" y="39263"/>
                  </a:lnTo>
                  <a:lnTo>
                    <a:pt x="83450" y="32711"/>
                  </a:lnTo>
                  <a:lnTo>
                    <a:pt x="83369" y="31038"/>
                  </a:lnTo>
                  <a:close/>
                </a:path>
                <a:path w="1193800" h="1325879">
                  <a:moveTo>
                    <a:pt x="83768" y="39263"/>
                  </a:moveTo>
                  <a:lnTo>
                    <a:pt x="81567" y="39263"/>
                  </a:lnTo>
                  <a:lnTo>
                    <a:pt x="68923" y="63745"/>
                  </a:lnTo>
                  <a:lnTo>
                    <a:pt x="84275" y="87195"/>
                  </a:lnTo>
                  <a:lnTo>
                    <a:pt x="88824" y="86508"/>
                  </a:lnTo>
                  <a:lnTo>
                    <a:pt x="84758" y="59689"/>
                  </a:lnTo>
                  <a:lnTo>
                    <a:pt x="83837" y="40688"/>
                  </a:lnTo>
                  <a:lnTo>
                    <a:pt x="83768" y="39263"/>
                  </a:lnTo>
                  <a:close/>
                </a:path>
                <a:path w="1193800" h="1325879">
                  <a:moveTo>
                    <a:pt x="81567" y="39263"/>
                  </a:moveTo>
                  <a:lnTo>
                    <a:pt x="53828" y="40688"/>
                  </a:lnTo>
                  <a:lnTo>
                    <a:pt x="68923" y="63745"/>
                  </a:lnTo>
                  <a:lnTo>
                    <a:pt x="81567" y="39263"/>
                  </a:lnTo>
                  <a:close/>
                </a:path>
              </a:pathLst>
            </a:custGeom>
            <a:solidFill>
              <a:srgbClr val="85BD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59">
              <a:extLst>
                <a:ext uri="{FF2B5EF4-FFF2-40B4-BE49-F238E27FC236}">
                  <a16:creationId xmlns:a16="http://schemas.microsoft.com/office/drawing/2014/main" id="{1374F539-6CE5-4A5C-851F-31CA9D5A29F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36598" y="2519751"/>
              <a:ext cx="3690074" cy="2449756"/>
            </a:xfrm>
            <a:prstGeom prst="rect">
              <a:avLst/>
            </a:prstGeom>
          </p:spPr>
        </p:pic>
        <p:sp>
          <p:nvSpPr>
            <p:cNvPr id="76" name="object 60">
              <a:extLst>
                <a:ext uri="{FF2B5EF4-FFF2-40B4-BE49-F238E27FC236}">
                  <a16:creationId xmlns:a16="http://schemas.microsoft.com/office/drawing/2014/main" id="{11ED1ED2-94CB-8CED-C250-3130A62D7DF9}"/>
                </a:ext>
              </a:extLst>
            </p:cNvPr>
            <p:cNvSpPr/>
            <p:nvPr/>
          </p:nvSpPr>
          <p:spPr>
            <a:xfrm>
              <a:off x="3280869" y="2554423"/>
              <a:ext cx="3593465" cy="2343785"/>
            </a:xfrm>
            <a:custGeom>
              <a:avLst/>
              <a:gdLst/>
              <a:ahLst/>
              <a:cxnLst/>
              <a:rect l="l" t="t" r="r" b="b"/>
              <a:pathLst>
                <a:path w="3593465" h="2343785">
                  <a:moveTo>
                    <a:pt x="0" y="2343650"/>
                  </a:moveTo>
                  <a:lnTo>
                    <a:pt x="3593258" y="0"/>
                  </a:lnTo>
                </a:path>
              </a:pathLst>
            </a:custGeom>
            <a:ln w="32165">
              <a:solidFill>
                <a:srgbClr val="85BD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77" name="object 62">
              <a:extLst>
                <a:ext uri="{FF2B5EF4-FFF2-40B4-BE49-F238E27FC236}">
                  <a16:creationId xmlns:a16="http://schemas.microsoft.com/office/drawing/2014/main" id="{C4E8891F-6B15-05A9-A909-DED89EC3CBFA}"/>
                </a:ext>
              </a:extLst>
            </p:cNvPr>
            <p:cNvGrpSpPr/>
            <p:nvPr/>
          </p:nvGrpSpPr>
          <p:grpSpPr>
            <a:xfrm>
              <a:off x="5629743" y="2339622"/>
              <a:ext cx="530225" cy="1040130"/>
              <a:chOff x="3230926" y="3216100"/>
              <a:chExt cx="530225" cy="1040130"/>
            </a:xfrm>
          </p:grpSpPr>
          <p:pic>
            <p:nvPicPr>
              <p:cNvPr id="78" name="object 63">
                <a:extLst>
                  <a:ext uri="{FF2B5EF4-FFF2-40B4-BE49-F238E27FC236}">
                    <a16:creationId xmlns:a16="http://schemas.microsoft.com/office/drawing/2014/main" id="{C31B870C-2B9A-1AC5-93F8-89C69A73427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230926" y="3216100"/>
                <a:ext cx="530094" cy="1039602"/>
              </a:xfrm>
              <a:prstGeom prst="rect">
                <a:avLst/>
              </a:prstGeom>
            </p:spPr>
          </p:pic>
          <p:sp>
            <p:nvSpPr>
              <p:cNvPr id="79" name="object 64">
                <a:extLst>
                  <a:ext uri="{FF2B5EF4-FFF2-40B4-BE49-F238E27FC236}">
                    <a16:creationId xmlns:a16="http://schemas.microsoft.com/office/drawing/2014/main" id="{8CA12ED3-3025-0732-17DC-80FBD778BDF5}"/>
                  </a:ext>
                </a:extLst>
              </p:cNvPr>
              <p:cNvSpPr/>
              <p:nvPr/>
            </p:nvSpPr>
            <p:spPr>
              <a:xfrm>
                <a:off x="3341658" y="3231627"/>
                <a:ext cx="381635" cy="824865"/>
              </a:xfrm>
              <a:custGeom>
                <a:avLst/>
                <a:gdLst/>
                <a:ahLst/>
                <a:cxnLst/>
                <a:rect l="l" t="t" r="r" b="b"/>
                <a:pathLst>
                  <a:path w="381635" h="824864">
                    <a:moveTo>
                      <a:pt x="349240" y="0"/>
                    </a:moveTo>
                    <a:lnTo>
                      <a:pt x="345885" y="76837"/>
                    </a:lnTo>
                    <a:lnTo>
                      <a:pt x="343533" y="94902"/>
                    </a:lnTo>
                    <a:lnTo>
                      <a:pt x="375436" y="98968"/>
                    </a:lnTo>
                    <a:lnTo>
                      <a:pt x="378030" y="78227"/>
                    </a:lnTo>
                    <a:lnTo>
                      <a:pt x="381386" y="1389"/>
                    </a:lnTo>
                    <a:lnTo>
                      <a:pt x="349240" y="0"/>
                    </a:lnTo>
                    <a:close/>
                  </a:path>
                  <a:path w="381635" h="824864">
                    <a:moveTo>
                      <a:pt x="339472" y="126810"/>
                    </a:moveTo>
                    <a:lnTo>
                      <a:pt x="336533" y="149918"/>
                    </a:lnTo>
                    <a:lnTo>
                      <a:pt x="322020" y="218213"/>
                    </a:lnTo>
                    <a:lnTo>
                      <a:pt x="321696" y="219191"/>
                    </a:lnTo>
                    <a:lnTo>
                      <a:pt x="352678" y="227889"/>
                    </a:lnTo>
                    <a:lnTo>
                      <a:pt x="353481" y="224904"/>
                    </a:lnTo>
                    <a:lnTo>
                      <a:pt x="368437" y="153984"/>
                    </a:lnTo>
                    <a:lnTo>
                      <a:pt x="371376" y="130928"/>
                    </a:lnTo>
                    <a:lnTo>
                      <a:pt x="339472" y="126810"/>
                    </a:lnTo>
                    <a:close/>
                  </a:path>
                  <a:path w="381635" h="824864">
                    <a:moveTo>
                      <a:pt x="313194" y="249401"/>
                    </a:moveTo>
                    <a:lnTo>
                      <a:pt x="303405" y="278824"/>
                    </a:lnTo>
                    <a:lnTo>
                      <a:pt x="292767" y="305725"/>
                    </a:lnTo>
                    <a:lnTo>
                      <a:pt x="281470" y="329811"/>
                    </a:lnTo>
                    <a:lnTo>
                      <a:pt x="278033" y="335837"/>
                    </a:lnTo>
                    <a:lnTo>
                      <a:pt x="306097" y="351581"/>
                    </a:lnTo>
                    <a:lnTo>
                      <a:pt x="310621" y="343418"/>
                    </a:lnTo>
                    <a:lnTo>
                      <a:pt x="322705" y="317526"/>
                    </a:lnTo>
                    <a:lnTo>
                      <a:pt x="333904" y="288999"/>
                    </a:lnTo>
                    <a:lnTo>
                      <a:pt x="343713" y="259607"/>
                    </a:lnTo>
                    <a:lnTo>
                      <a:pt x="313194" y="249401"/>
                    </a:lnTo>
                    <a:close/>
                  </a:path>
                  <a:path w="381635" h="824864">
                    <a:moveTo>
                      <a:pt x="224974" y="394813"/>
                    </a:moveTo>
                    <a:lnTo>
                      <a:pt x="197777" y="399408"/>
                    </a:lnTo>
                    <a:lnTo>
                      <a:pt x="196269" y="399912"/>
                    </a:lnTo>
                    <a:lnTo>
                      <a:pt x="188251" y="403890"/>
                    </a:lnTo>
                    <a:lnTo>
                      <a:pt x="202564" y="432701"/>
                    </a:lnTo>
                    <a:lnTo>
                      <a:pt x="206248" y="430869"/>
                    </a:lnTo>
                    <a:lnTo>
                      <a:pt x="204694" y="430869"/>
                    </a:lnTo>
                    <a:lnTo>
                      <a:pt x="209156" y="429422"/>
                    </a:lnTo>
                    <a:lnTo>
                      <a:pt x="213211" y="429422"/>
                    </a:lnTo>
                    <a:lnTo>
                      <a:pt x="234205" y="425887"/>
                    </a:lnTo>
                    <a:lnTo>
                      <a:pt x="268321" y="404215"/>
                    </a:lnTo>
                    <a:lnTo>
                      <a:pt x="275720" y="395887"/>
                    </a:lnTo>
                    <a:lnTo>
                      <a:pt x="222810" y="395887"/>
                    </a:lnTo>
                    <a:lnTo>
                      <a:pt x="224974" y="394813"/>
                    </a:lnTo>
                    <a:close/>
                  </a:path>
                  <a:path w="381635" h="824864">
                    <a:moveTo>
                      <a:pt x="209156" y="429422"/>
                    </a:moveTo>
                    <a:lnTo>
                      <a:pt x="204694" y="430869"/>
                    </a:lnTo>
                    <a:lnTo>
                      <a:pt x="207054" y="430468"/>
                    </a:lnTo>
                    <a:lnTo>
                      <a:pt x="209156" y="429422"/>
                    </a:lnTo>
                    <a:close/>
                  </a:path>
                  <a:path w="381635" h="824864">
                    <a:moveTo>
                      <a:pt x="207054" y="430468"/>
                    </a:moveTo>
                    <a:lnTo>
                      <a:pt x="204694" y="430869"/>
                    </a:lnTo>
                    <a:lnTo>
                      <a:pt x="206248" y="430869"/>
                    </a:lnTo>
                    <a:lnTo>
                      <a:pt x="207054" y="430468"/>
                    </a:lnTo>
                    <a:close/>
                  </a:path>
                  <a:path w="381635" h="824864">
                    <a:moveTo>
                      <a:pt x="213211" y="429422"/>
                    </a:moveTo>
                    <a:lnTo>
                      <a:pt x="209156" y="429422"/>
                    </a:lnTo>
                    <a:lnTo>
                      <a:pt x="207054" y="430468"/>
                    </a:lnTo>
                    <a:lnTo>
                      <a:pt x="213211" y="429422"/>
                    </a:lnTo>
                    <a:close/>
                  </a:path>
                  <a:path w="381635" h="824864">
                    <a:moveTo>
                      <a:pt x="227293" y="394421"/>
                    </a:moveTo>
                    <a:lnTo>
                      <a:pt x="224974" y="394813"/>
                    </a:lnTo>
                    <a:lnTo>
                      <a:pt x="222810" y="395887"/>
                    </a:lnTo>
                    <a:lnTo>
                      <a:pt x="227293" y="394421"/>
                    </a:lnTo>
                    <a:close/>
                  </a:path>
                  <a:path w="381635" h="824864">
                    <a:moveTo>
                      <a:pt x="277008" y="394421"/>
                    </a:moveTo>
                    <a:lnTo>
                      <a:pt x="227293" y="394421"/>
                    </a:lnTo>
                    <a:lnTo>
                      <a:pt x="222810" y="395887"/>
                    </a:lnTo>
                    <a:lnTo>
                      <a:pt x="275720" y="395887"/>
                    </a:lnTo>
                    <a:lnTo>
                      <a:pt x="277008" y="394421"/>
                    </a:lnTo>
                    <a:close/>
                  </a:path>
                  <a:path w="381635" h="824864">
                    <a:moveTo>
                      <a:pt x="235074" y="389794"/>
                    </a:moveTo>
                    <a:lnTo>
                      <a:pt x="224974" y="394813"/>
                    </a:lnTo>
                    <a:lnTo>
                      <a:pt x="227293" y="394421"/>
                    </a:lnTo>
                    <a:lnTo>
                      <a:pt x="277008" y="394421"/>
                    </a:lnTo>
                    <a:lnTo>
                      <a:pt x="280075" y="390926"/>
                    </a:lnTo>
                    <a:lnTo>
                      <a:pt x="233685" y="390926"/>
                    </a:lnTo>
                    <a:lnTo>
                      <a:pt x="235074" y="389794"/>
                    </a:lnTo>
                    <a:close/>
                  </a:path>
                  <a:path w="381635" h="824864">
                    <a:moveTo>
                      <a:pt x="236680" y="388996"/>
                    </a:moveTo>
                    <a:lnTo>
                      <a:pt x="235074" y="389794"/>
                    </a:lnTo>
                    <a:lnTo>
                      <a:pt x="233685" y="390926"/>
                    </a:lnTo>
                    <a:lnTo>
                      <a:pt x="236680" y="388996"/>
                    </a:lnTo>
                    <a:close/>
                  </a:path>
                  <a:path w="381635" h="824864">
                    <a:moveTo>
                      <a:pt x="281769" y="388996"/>
                    </a:moveTo>
                    <a:lnTo>
                      <a:pt x="236680" y="388996"/>
                    </a:lnTo>
                    <a:lnTo>
                      <a:pt x="233685" y="390926"/>
                    </a:lnTo>
                    <a:lnTo>
                      <a:pt x="280075" y="390926"/>
                    </a:lnTo>
                    <a:lnTo>
                      <a:pt x="281769" y="388996"/>
                    </a:lnTo>
                    <a:close/>
                  </a:path>
                  <a:path w="381635" h="824864">
                    <a:moveTo>
                      <a:pt x="246430" y="380541"/>
                    </a:moveTo>
                    <a:lnTo>
                      <a:pt x="235074" y="389794"/>
                    </a:lnTo>
                    <a:lnTo>
                      <a:pt x="236680" y="388996"/>
                    </a:lnTo>
                    <a:lnTo>
                      <a:pt x="281769" y="388996"/>
                    </a:lnTo>
                    <a:lnTo>
                      <a:pt x="284064" y="386382"/>
                    </a:lnTo>
                    <a:lnTo>
                      <a:pt x="287354" y="381616"/>
                    </a:lnTo>
                    <a:lnTo>
                      <a:pt x="245465" y="381616"/>
                    </a:lnTo>
                    <a:lnTo>
                      <a:pt x="246430" y="380541"/>
                    </a:lnTo>
                    <a:close/>
                  </a:path>
                  <a:path w="381635" h="824864">
                    <a:moveTo>
                      <a:pt x="246978" y="380149"/>
                    </a:moveTo>
                    <a:lnTo>
                      <a:pt x="246430" y="380541"/>
                    </a:lnTo>
                    <a:lnTo>
                      <a:pt x="245465" y="381616"/>
                    </a:lnTo>
                    <a:lnTo>
                      <a:pt x="246978" y="380149"/>
                    </a:lnTo>
                    <a:close/>
                  </a:path>
                  <a:path w="381635" h="824864">
                    <a:moveTo>
                      <a:pt x="287867" y="379804"/>
                    </a:moveTo>
                    <a:lnTo>
                      <a:pt x="247333" y="379804"/>
                    </a:lnTo>
                    <a:lnTo>
                      <a:pt x="245465" y="381616"/>
                    </a:lnTo>
                    <a:lnTo>
                      <a:pt x="287354" y="381616"/>
                    </a:lnTo>
                    <a:lnTo>
                      <a:pt x="288367" y="380149"/>
                    </a:lnTo>
                    <a:lnTo>
                      <a:pt x="287867" y="379804"/>
                    </a:lnTo>
                    <a:close/>
                  </a:path>
                  <a:path w="381635" h="824864">
                    <a:moveTo>
                      <a:pt x="261888" y="361874"/>
                    </a:moveTo>
                    <a:lnTo>
                      <a:pt x="257585" y="368106"/>
                    </a:lnTo>
                    <a:lnTo>
                      <a:pt x="246430" y="380541"/>
                    </a:lnTo>
                    <a:lnTo>
                      <a:pt x="247333" y="379804"/>
                    </a:lnTo>
                    <a:lnTo>
                      <a:pt x="287867" y="379804"/>
                    </a:lnTo>
                    <a:lnTo>
                      <a:pt x="261888" y="361874"/>
                    </a:lnTo>
                    <a:close/>
                  </a:path>
                  <a:path w="381635" h="824864">
                    <a:moveTo>
                      <a:pt x="158175" y="427173"/>
                    </a:moveTo>
                    <a:lnTo>
                      <a:pt x="135036" y="457569"/>
                    </a:lnTo>
                    <a:lnTo>
                      <a:pt x="109684" y="506862"/>
                    </a:lnTo>
                    <a:lnTo>
                      <a:pt x="106570" y="514665"/>
                    </a:lnTo>
                    <a:lnTo>
                      <a:pt x="136503" y="526445"/>
                    </a:lnTo>
                    <a:lnTo>
                      <a:pt x="138813" y="520490"/>
                    </a:lnTo>
                    <a:lnTo>
                      <a:pt x="149950" y="496549"/>
                    </a:lnTo>
                    <a:lnTo>
                      <a:pt x="161510" y="475844"/>
                    </a:lnTo>
                    <a:lnTo>
                      <a:pt x="173192" y="458711"/>
                    </a:lnTo>
                    <a:lnTo>
                      <a:pt x="182240" y="448501"/>
                    </a:lnTo>
                    <a:lnTo>
                      <a:pt x="158175" y="427173"/>
                    </a:lnTo>
                    <a:close/>
                  </a:path>
                  <a:path w="381635" h="824864">
                    <a:moveTo>
                      <a:pt x="94990" y="545559"/>
                    </a:moveTo>
                    <a:lnTo>
                      <a:pt x="88032" y="566429"/>
                    </a:lnTo>
                    <a:lnTo>
                      <a:pt x="78743" y="599397"/>
                    </a:lnTo>
                    <a:lnTo>
                      <a:pt x="69999" y="640549"/>
                    </a:lnTo>
                    <a:lnTo>
                      <a:pt x="101460" y="647224"/>
                    </a:lnTo>
                    <a:lnTo>
                      <a:pt x="109704" y="608105"/>
                    </a:lnTo>
                    <a:lnTo>
                      <a:pt x="118551" y="576603"/>
                    </a:lnTo>
                    <a:lnTo>
                      <a:pt x="125504" y="555755"/>
                    </a:lnTo>
                    <a:lnTo>
                      <a:pt x="94990" y="545559"/>
                    </a:lnTo>
                    <a:close/>
                  </a:path>
                  <a:path w="381635" h="824864">
                    <a:moveTo>
                      <a:pt x="14669" y="677905"/>
                    </a:moveTo>
                    <a:lnTo>
                      <a:pt x="8544" y="679694"/>
                    </a:lnTo>
                    <a:lnTo>
                      <a:pt x="3591" y="683732"/>
                    </a:lnTo>
                    <a:lnTo>
                      <a:pt x="672" y="689165"/>
                    </a:lnTo>
                    <a:lnTo>
                      <a:pt x="0" y="695297"/>
                    </a:lnTo>
                    <a:lnTo>
                      <a:pt x="1786" y="701428"/>
                    </a:lnTo>
                    <a:lnTo>
                      <a:pt x="66664" y="824682"/>
                    </a:lnTo>
                    <a:lnTo>
                      <a:pt x="92003" y="785296"/>
                    </a:lnTo>
                    <a:lnTo>
                      <a:pt x="82284" y="785296"/>
                    </a:lnTo>
                    <a:lnTo>
                      <a:pt x="54539" y="784092"/>
                    </a:lnTo>
                    <a:lnTo>
                      <a:pt x="62950" y="771015"/>
                    </a:lnTo>
                    <a:lnTo>
                      <a:pt x="52933" y="770582"/>
                    </a:lnTo>
                    <a:lnTo>
                      <a:pt x="54075" y="745734"/>
                    </a:lnTo>
                    <a:lnTo>
                      <a:pt x="55514" y="734433"/>
                    </a:lnTo>
                    <a:lnTo>
                      <a:pt x="30257" y="686446"/>
                    </a:lnTo>
                    <a:lnTo>
                      <a:pt x="26222" y="681496"/>
                    </a:lnTo>
                    <a:lnTo>
                      <a:pt x="20794" y="678577"/>
                    </a:lnTo>
                    <a:lnTo>
                      <a:pt x="14669" y="677905"/>
                    </a:lnTo>
                    <a:close/>
                  </a:path>
                  <a:path w="381635" h="824864">
                    <a:moveTo>
                      <a:pt x="62950" y="771015"/>
                    </a:moveTo>
                    <a:lnTo>
                      <a:pt x="54539" y="784092"/>
                    </a:lnTo>
                    <a:lnTo>
                      <a:pt x="82284" y="785296"/>
                    </a:lnTo>
                    <a:lnTo>
                      <a:pt x="75043" y="771538"/>
                    </a:lnTo>
                    <a:lnTo>
                      <a:pt x="62950" y="771015"/>
                    </a:lnTo>
                    <a:close/>
                  </a:path>
                  <a:path w="381635" h="824864">
                    <a:moveTo>
                      <a:pt x="75043" y="771538"/>
                    </a:moveTo>
                    <a:lnTo>
                      <a:pt x="82284" y="785296"/>
                    </a:lnTo>
                    <a:lnTo>
                      <a:pt x="92003" y="785296"/>
                    </a:lnTo>
                    <a:lnTo>
                      <a:pt x="100576" y="771971"/>
                    </a:lnTo>
                    <a:lnTo>
                      <a:pt x="85058" y="771971"/>
                    </a:lnTo>
                    <a:lnTo>
                      <a:pt x="75043" y="771538"/>
                    </a:lnTo>
                    <a:close/>
                  </a:path>
                  <a:path w="381635" h="824864">
                    <a:moveTo>
                      <a:pt x="88298" y="731610"/>
                    </a:moveTo>
                    <a:lnTo>
                      <a:pt x="69450" y="760911"/>
                    </a:lnTo>
                    <a:lnTo>
                      <a:pt x="75043" y="771538"/>
                    </a:lnTo>
                    <a:lnTo>
                      <a:pt x="85058" y="771971"/>
                    </a:lnTo>
                    <a:lnTo>
                      <a:pt x="85984" y="749795"/>
                    </a:lnTo>
                    <a:lnTo>
                      <a:pt x="88298" y="731610"/>
                    </a:lnTo>
                    <a:close/>
                  </a:path>
                  <a:path w="381635" h="824864">
                    <a:moveTo>
                      <a:pt x="131254" y="682998"/>
                    </a:moveTo>
                    <a:lnTo>
                      <a:pt x="88298" y="731610"/>
                    </a:lnTo>
                    <a:lnTo>
                      <a:pt x="85116" y="770582"/>
                    </a:lnTo>
                    <a:lnTo>
                      <a:pt x="85058" y="771971"/>
                    </a:lnTo>
                    <a:lnTo>
                      <a:pt x="100576" y="771971"/>
                    </a:lnTo>
                    <a:lnTo>
                      <a:pt x="142030" y="707537"/>
                    </a:lnTo>
                    <a:lnTo>
                      <a:pt x="144353" y="701595"/>
                    </a:lnTo>
                    <a:lnTo>
                      <a:pt x="144218" y="695435"/>
                    </a:lnTo>
                    <a:lnTo>
                      <a:pt x="141783" y="689772"/>
                    </a:lnTo>
                    <a:lnTo>
                      <a:pt x="137208" y="685324"/>
                    </a:lnTo>
                    <a:lnTo>
                      <a:pt x="131254" y="682998"/>
                    </a:lnTo>
                    <a:close/>
                  </a:path>
                  <a:path w="381635" h="824864">
                    <a:moveTo>
                      <a:pt x="69450" y="760911"/>
                    </a:moveTo>
                    <a:lnTo>
                      <a:pt x="62950" y="771015"/>
                    </a:lnTo>
                    <a:lnTo>
                      <a:pt x="75043" y="771538"/>
                    </a:lnTo>
                    <a:lnTo>
                      <a:pt x="69450" y="760911"/>
                    </a:lnTo>
                    <a:close/>
                  </a:path>
                  <a:path w="381635" h="824864">
                    <a:moveTo>
                      <a:pt x="55514" y="734433"/>
                    </a:moveTo>
                    <a:lnTo>
                      <a:pt x="54075" y="745734"/>
                    </a:lnTo>
                    <a:lnTo>
                      <a:pt x="52933" y="770582"/>
                    </a:lnTo>
                    <a:lnTo>
                      <a:pt x="62950" y="771015"/>
                    </a:lnTo>
                    <a:lnTo>
                      <a:pt x="69450" y="760911"/>
                    </a:lnTo>
                    <a:lnTo>
                      <a:pt x="55514" y="734433"/>
                    </a:lnTo>
                    <a:close/>
                  </a:path>
                  <a:path w="381635" h="824864">
                    <a:moveTo>
                      <a:pt x="63288" y="673358"/>
                    </a:moveTo>
                    <a:lnTo>
                      <a:pt x="55514" y="734433"/>
                    </a:lnTo>
                    <a:lnTo>
                      <a:pt x="69450" y="760911"/>
                    </a:lnTo>
                    <a:lnTo>
                      <a:pt x="88298" y="731610"/>
                    </a:lnTo>
                    <a:lnTo>
                      <a:pt x="95045" y="678577"/>
                    </a:lnTo>
                    <a:lnTo>
                      <a:pt x="95130" y="677905"/>
                    </a:lnTo>
                    <a:lnTo>
                      <a:pt x="95191" y="677424"/>
                    </a:lnTo>
                    <a:lnTo>
                      <a:pt x="63288" y="673358"/>
                    </a:lnTo>
                    <a:close/>
                  </a:path>
                </a:pathLst>
              </a:custGeom>
              <a:solidFill>
                <a:srgbClr val="85BD05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83" name="object 10">
              <a:extLst>
                <a:ext uri="{FF2B5EF4-FFF2-40B4-BE49-F238E27FC236}">
                  <a16:creationId xmlns:a16="http://schemas.microsoft.com/office/drawing/2014/main" id="{6FAF5CA4-FBA5-4E3D-0AFD-7EE3B180ABA3}"/>
                </a:ext>
              </a:extLst>
            </p:cNvPr>
            <p:cNvSpPr txBox="1"/>
            <p:nvPr/>
          </p:nvSpPr>
          <p:spPr>
            <a:xfrm>
              <a:off x="5433025" y="1909642"/>
              <a:ext cx="1346200" cy="33464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lang="zh-CN" altLang="en-US" sz="2000" spc="70" dirty="0">
                  <a:latin typeface="Arial" panose="020B0604020202090204"/>
                  <a:cs typeface="Arial" panose="020B0604020202090204"/>
                </a:rPr>
                <a:t>模型</a:t>
              </a:r>
              <a:r>
                <a:rPr lang="en-US" altLang="zh-CN" sz="2000" spc="70" dirty="0">
                  <a:latin typeface="Arial" panose="020B0604020202090204"/>
                  <a:cs typeface="Arial" panose="020B0604020202090204"/>
                </a:rPr>
                <a:t>1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  <p:sp>
          <p:nvSpPr>
            <p:cNvPr id="85" name="object 10">
              <a:extLst>
                <a:ext uri="{FF2B5EF4-FFF2-40B4-BE49-F238E27FC236}">
                  <a16:creationId xmlns:a16="http://schemas.microsoft.com/office/drawing/2014/main" id="{2E1604A2-A5BA-D15F-9DC7-10F0658BA14D}"/>
                </a:ext>
              </a:extLst>
            </p:cNvPr>
            <p:cNvSpPr txBox="1"/>
            <p:nvPr/>
          </p:nvSpPr>
          <p:spPr>
            <a:xfrm>
              <a:off x="8164079" y="4850820"/>
              <a:ext cx="1346200" cy="33464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lang="zh-CN" altLang="en-US" sz="2000" spc="70" dirty="0">
                  <a:latin typeface="Arial" panose="020B0604020202090204"/>
                  <a:cs typeface="Arial" panose="020B0604020202090204"/>
                </a:rPr>
                <a:t>模型</a:t>
              </a:r>
              <a:r>
                <a:rPr lang="en-US" altLang="zh-CN" sz="2000" spc="70" dirty="0">
                  <a:latin typeface="Arial" panose="020B0604020202090204"/>
                  <a:cs typeface="Arial" panose="020B0604020202090204"/>
                </a:rPr>
                <a:t>2</a:t>
              </a:r>
              <a:endParaRPr sz="2000" dirty="0">
                <a:latin typeface="Arial" panose="020B0604020202090204"/>
                <a:cs typeface="Arial" panose="020B0604020202090204"/>
              </a:endParaRPr>
            </a:p>
          </p:txBody>
        </p:sp>
      </p:grpSp>
      <p:sp>
        <p:nvSpPr>
          <p:cNvPr id="88" name="object 4">
            <a:extLst>
              <a:ext uri="{FF2B5EF4-FFF2-40B4-BE49-F238E27FC236}">
                <a16:creationId xmlns:a16="http://schemas.microsoft.com/office/drawing/2014/main" id="{E70A46B8-F2B1-D821-9431-3246E6938D60}"/>
              </a:ext>
            </a:extLst>
          </p:cNvPr>
          <p:cNvSpPr/>
          <p:nvPr/>
        </p:nvSpPr>
        <p:spPr>
          <a:xfrm>
            <a:off x="2903220" y="5866969"/>
            <a:ext cx="6385560" cy="559504"/>
          </a:xfrm>
          <a:custGeom>
            <a:avLst/>
            <a:gdLst/>
            <a:ahLst/>
            <a:cxnLst/>
            <a:rect l="l" t="t" r="r" b="b"/>
            <a:pathLst>
              <a:path w="6385559" h="760094">
                <a:moveTo>
                  <a:pt x="6309420" y="0"/>
                </a:moveTo>
                <a:lnTo>
                  <a:pt x="75988" y="0"/>
                </a:lnTo>
                <a:lnTo>
                  <a:pt x="46407" y="5971"/>
                </a:lnTo>
                <a:lnTo>
                  <a:pt x="22253" y="22258"/>
                </a:lnTo>
                <a:lnTo>
                  <a:pt x="5970" y="46420"/>
                </a:lnTo>
                <a:lnTo>
                  <a:pt x="0" y="76014"/>
                </a:lnTo>
                <a:lnTo>
                  <a:pt x="0" y="683976"/>
                </a:lnTo>
                <a:lnTo>
                  <a:pt x="5970" y="713540"/>
                </a:lnTo>
                <a:lnTo>
                  <a:pt x="22253" y="737686"/>
                </a:lnTo>
                <a:lnTo>
                  <a:pt x="46407" y="753968"/>
                </a:lnTo>
                <a:lnTo>
                  <a:pt x="75988" y="759939"/>
                </a:lnTo>
                <a:lnTo>
                  <a:pt x="6309420" y="759939"/>
                </a:lnTo>
                <a:lnTo>
                  <a:pt x="6338985" y="753968"/>
                </a:lnTo>
                <a:lnTo>
                  <a:pt x="6363131" y="737686"/>
                </a:lnTo>
                <a:lnTo>
                  <a:pt x="6379413" y="713540"/>
                </a:lnTo>
                <a:lnTo>
                  <a:pt x="6385383" y="683976"/>
                </a:lnTo>
                <a:lnTo>
                  <a:pt x="6385383" y="76014"/>
                </a:lnTo>
                <a:lnTo>
                  <a:pt x="6379413" y="46420"/>
                </a:lnTo>
                <a:lnTo>
                  <a:pt x="6363131" y="22258"/>
                </a:lnTo>
                <a:lnTo>
                  <a:pt x="6338985" y="5971"/>
                </a:lnTo>
                <a:lnTo>
                  <a:pt x="6309420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9">
            <a:extLst>
              <a:ext uri="{FF2B5EF4-FFF2-40B4-BE49-F238E27FC236}">
                <a16:creationId xmlns:a16="http://schemas.microsoft.com/office/drawing/2014/main" id="{CD2F5B23-025F-8B5A-185B-F75EE0B49BB2}"/>
              </a:ext>
            </a:extLst>
          </p:cNvPr>
          <p:cNvSpPr txBox="1"/>
          <p:nvPr/>
        </p:nvSpPr>
        <p:spPr>
          <a:xfrm>
            <a:off x="3659878" y="5903768"/>
            <a:ext cx="5214620" cy="41498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78130" marR="269875" indent="-635" algn="ctr">
              <a:lnSpc>
                <a:spcPts val="2880"/>
              </a:lnSpc>
              <a:spcBef>
                <a:spcPts val="495"/>
              </a:spcBef>
            </a:pPr>
            <a:r>
              <a:rPr lang="zh-CN" altLang="en-US" sz="2400" dirty="0">
                <a:solidFill>
                  <a:srgbClr val="FFFFFF"/>
                </a:solidFill>
                <a:latin typeface="Arial" panose="020B0604020202090204"/>
                <a:cs typeface="Arial" panose="020B0604020202090204"/>
              </a:rPr>
              <a:t>两个模型谁更好，谁更差？</a:t>
            </a:r>
          </a:p>
        </p:txBody>
      </p:sp>
    </p:spTree>
    <p:extLst>
      <p:ext uri="{BB962C8B-B14F-4D97-AF65-F5344CB8AC3E}">
        <p14:creationId xmlns:p14="http://schemas.microsoft.com/office/powerpoint/2010/main" val="23101346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1C71B-D58F-02DB-525F-4D7CD9561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0C8090D9-7A8A-D977-6F0F-675CF29955E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DF0BA99-20C7-5D2C-A45B-204D1B2AA5B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5EFA4E0-CBC9-82A3-0C01-21B183153E3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B0EFDCB-30EC-CDE5-9BE6-174155B4CFA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3D9BAA8-9FE9-2008-6E64-DED45612EFB4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分类算法评估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DDB5AB4-CCCD-B747-BEE8-B2FB5E5DF883}"/>
              </a:ext>
            </a:extLst>
          </p:cNvPr>
          <p:cNvSpPr txBox="1"/>
          <p:nvPr/>
        </p:nvSpPr>
        <p:spPr>
          <a:xfrm>
            <a:off x="830048" y="967322"/>
            <a:ext cx="762790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混淆矩阵</a:t>
            </a:r>
            <a:endParaRPr lang="en-SG" altLang="zh-CN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sp>
        <p:nvSpPr>
          <p:cNvPr id="4" name="object 12">
            <a:extLst>
              <a:ext uri="{FF2B5EF4-FFF2-40B4-BE49-F238E27FC236}">
                <a16:creationId xmlns:a16="http://schemas.microsoft.com/office/drawing/2014/main" id="{D1233D5B-999B-110F-BCF4-191073414C6C}"/>
              </a:ext>
            </a:extLst>
          </p:cNvPr>
          <p:cNvSpPr txBox="1"/>
          <p:nvPr/>
        </p:nvSpPr>
        <p:spPr>
          <a:xfrm>
            <a:off x="9288002" y="3597088"/>
            <a:ext cx="2181265" cy="784830"/>
          </a:xfrm>
          <a:prstGeom prst="rect">
            <a:avLst/>
          </a:prstGeom>
          <a:solidFill>
            <a:srgbClr val="FC5507"/>
          </a:solidFill>
        </p:spPr>
        <p:txBody>
          <a:bodyPr vert="horz" wrap="square" lIns="0" tIns="20320" rIns="0" bIns="0" rtlCol="0">
            <a:spAutoFit/>
          </a:bodyPr>
          <a:lstStyle/>
          <a:p>
            <a:pPr marL="76835">
              <a:lnSpc>
                <a:spcPct val="100000"/>
              </a:lnSpc>
              <a:spcBef>
                <a:spcPts val="160"/>
              </a:spcBef>
            </a:pPr>
            <a:r>
              <a:rPr lang="zh-CN" altLang="en-US" sz="2400" spc="-8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行代表真实，</a:t>
            </a:r>
            <a:endParaRPr lang="en-US" altLang="zh-CN" sz="2400" spc="-80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  <a:p>
            <a:pPr marL="76835">
              <a:lnSpc>
                <a:spcPct val="100000"/>
              </a:lnSpc>
              <a:spcBef>
                <a:spcPts val="160"/>
              </a:spcBef>
            </a:pPr>
            <a:r>
              <a:rPr lang="zh-CN" altLang="en-US" sz="2400" spc="-80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列代表预测。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pic>
        <p:nvPicPr>
          <p:cNvPr id="1026" name="Picture 2" descr="深度学习之图像分类（一）-- 分类模型的混淆矩阵-木卯Blog">
            <a:extLst>
              <a:ext uri="{FF2B5EF4-FFF2-40B4-BE49-F238E27FC236}">
                <a16:creationId xmlns:a16="http://schemas.microsoft.com/office/drawing/2014/main" id="{E99438C4-4981-595F-A13A-952C270DB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79" b="48653"/>
          <a:stretch/>
        </p:blipFill>
        <p:spPr bwMode="auto">
          <a:xfrm>
            <a:off x="1652747" y="2193694"/>
            <a:ext cx="6238492" cy="22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10">
            <a:extLst>
              <a:ext uri="{FF2B5EF4-FFF2-40B4-BE49-F238E27FC236}">
                <a16:creationId xmlns:a16="http://schemas.microsoft.com/office/drawing/2014/main" id="{FCA41BFB-DB76-AB25-3246-FD9022C77D20}"/>
              </a:ext>
            </a:extLst>
          </p:cNvPr>
          <p:cNvSpPr txBox="1"/>
          <p:nvPr/>
        </p:nvSpPr>
        <p:spPr>
          <a:xfrm>
            <a:off x="1246094" y="4618053"/>
            <a:ext cx="7627905" cy="1247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真实值为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Positive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，预测值为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Positive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，标记为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TP — </a:t>
            </a:r>
            <a:r>
              <a:rPr lang="zh-CN" altLang="en-US" sz="2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真阳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性</a:t>
            </a:r>
            <a:endParaRPr lang="en-US" altLang="zh-CN" sz="2000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/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真实值为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Positive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，预测值为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Negative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，标记为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FN — 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假阴性</a:t>
            </a:r>
            <a:endParaRPr lang="en-US" altLang="zh-CN" sz="2000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l"/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真实值为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Negative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，预测值为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Positive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，标记为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FP — 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假阳性</a:t>
            </a:r>
            <a:endParaRPr lang="en-US" altLang="zh-CN" sz="2000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真实值为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Negative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，预测值为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Negative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，标记为 </a:t>
            </a:r>
            <a:r>
              <a:rPr lang="en-US" altLang="zh-CN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TN — </a:t>
            </a:r>
            <a:r>
              <a:rPr lang="zh-CN" altLang="en-US" sz="2000" dirty="0">
                <a:solidFill>
                  <a:srgbClr val="33333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真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阴性</a:t>
            </a:r>
            <a:endParaRPr lang="en-US" altLang="zh-CN" sz="2000" b="0" i="0" dirty="0">
              <a:solidFill>
                <a:srgbClr val="333333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83275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B5FDB-A352-D282-448A-AF69DC6A6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046CC04-5C51-4AAF-E2C4-D34F3DB9BDB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4F14D13-C288-041B-1340-23A143AB051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32C53E2-9E48-E80D-CD12-6DF97B758BD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070FAD0-6938-AF03-2F98-F3B7CEE623AF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58ED36F-A83D-188E-4A0C-A485F1A8D0A2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ea"/>
                <a:sym typeface="+mn-lt"/>
              </a:rPr>
              <a:t>分类算法评估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2C990EB-4154-1DDB-65B4-960025F084F6}"/>
              </a:ext>
            </a:extLst>
          </p:cNvPr>
          <p:cNvSpPr txBox="1"/>
          <p:nvPr/>
        </p:nvSpPr>
        <p:spPr>
          <a:xfrm>
            <a:off x="830048" y="967322"/>
            <a:ext cx="762790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混淆矩阵</a:t>
            </a:r>
            <a:endParaRPr lang="en-SG" altLang="zh-CN" dirty="0">
              <a:latin typeface="Microsoft YaHei" panose="020B0503020204020204" pitchFamily="34" charset="-122"/>
              <a:ea typeface="Microsoft YaHei" panose="020B0503020204020204" pitchFamily="34" charset="-122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59F55C-23D8-7468-0C0C-DC8379C10C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5" b="75770"/>
          <a:stretch/>
        </p:blipFill>
        <p:spPr>
          <a:xfrm>
            <a:off x="2194294" y="2215056"/>
            <a:ext cx="3204702" cy="580415"/>
          </a:xfrm>
          <a:prstGeom prst="rect">
            <a:avLst/>
          </a:prstGeom>
        </p:spPr>
      </p:pic>
      <p:sp>
        <p:nvSpPr>
          <p:cNvPr id="11" name="object 8">
            <a:extLst>
              <a:ext uri="{FF2B5EF4-FFF2-40B4-BE49-F238E27FC236}">
                <a16:creationId xmlns:a16="http://schemas.microsoft.com/office/drawing/2014/main" id="{D676479F-3BD2-8757-AEB1-722B4B78CDE3}"/>
              </a:ext>
            </a:extLst>
          </p:cNvPr>
          <p:cNvSpPr/>
          <p:nvPr/>
        </p:nvSpPr>
        <p:spPr>
          <a:xfrm>
            <a:off x="6436635" y="5242050"/>
            <a:ext cx="4468954" cy="722716"/>
          </a:xfrm>
          <a:custGeom>
            <a:avLst/>
            <a:gdLst/>
            <a:ahLst/>
            <a:cxnLst/>
            <a:rect l="l" t="t" r="r" b="b"/>
            <a:pathLst>
              <a:path w="6385559" h="760095">
                <a:moveTo>
                  <a:pt x="6309420" y="0"/>
                </a:moveTo>
                <a:lnTo>
                  <a:pt x="75988" y="0"/>
                </a:lnTo>
                <a:lnTo>
                  <a:pt x="46407" y="5973"/>
                </a:lnTo>
                <a:lnTo>
                  <a:pt x="22253" y="22261"/>
                </a:lnTo>
                <a:lnTo>
                  <a:pt x="5970" y="46415"/>
                </a:lnTo>
                <a:lnTo>
                  <a:pt x="0" y="75988"/>
                </a:lnTo>
                <a:lnTo>
                  <a:pt x="0" y="683945"/>
                </a:lnTo>
                <a:lnTo>
                  <a:pt x="5970" y="713517"/>
                </a:lnTo>
                <a:lnTo>
                  <a:pt x="22253" y="737666"/>
                </a:lnTo>
                <a:lnTo>
                  <a:pt x="46407" y="753948"/>
                </a:lnTo>
                <a:lnTo>
                  <a:pt x="75988" y="759918"/>
                </a:lnTo>
                <a:lnTo>
                  <a:pt x="6309420" y="759918"/>
                </a:lnTo>
                <a:lnTo>
                  <a:pt x="6338985" y="753948"/>
                </a:lnTo>
                <a:lnTo>
                  <a:pt x="6363131" y="737666"/>
                </a:lnTo>
                <a:lnTo>
                  <a:pt x="6379413" y="713517"/>
                </a:lnTo>
                <a:lnTo>
                  <a:pt x="6385383" y="683945"/>
                </a:lnTo>
                <a:lnTo>
                  <a:pt x="6385383" y="75988"/>
                </a:lnTo>
                <a:lnTo>
                  <a:pt x="6379413" y="46415"/>
                </a:lnTo>
                <a:lnTo>
                  <a:pt x="6363131" y="22261"/>
                </a:lnTo>
                <a:lnTo>
                  <a:pt x="6338985" y="5973"/>
                </a:lnTo>
                <a:lnTo>
                  <a:pt x="6309420" y="0"/>
                </a:lnTo>
                <a:close/>
              </a:path>
            </a:pathLst>
          </a:custGeom>
          <a:solidFill>
            <a:srgbClr val="85BD05"/>
          </a:solidFill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协调精确率与召回率的调和平均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B378DE48-D99B-8E22-06D0-5C62CB86678C}"/>
              </a:ext>
            </a:extLst>
          </p:cNvPr>
          <p:cNvSpPr/>
          <p:nvPr/>
        </p:nvSpPr>
        <p:spPr>
          <a:xfrm>
            <a:off x="6436635" y="4197302"/>
            <a:ext cx="4468954" cy="722716"/>
          </a:xfrm>
          <a:custGeom>
            <a:avLst/>
            <a:gdLst/>
            <a:ahLst/>
            <a:cxnLst/>
            <a:rect l="l" t="t" r="r" b="b"/>
            <a:pathLst>
              <a:path w="6385559" h="760095">
                <a:moveTo>
                  <a:pt x="6309420" y="0"/>
                </a:moveTo>
                <a:lnTo>
                  <a:pt x="75988" y="0"/>
                </a:lnTo>
                <a:lnTo>
                  <a:pt x="46407" y="5973"/>
                </a:lnTo>
                <a:lnTo>
                  <a:pt x="22253" y="22261"/>
                </a:lnTo>
                <a:lnTo>
                  <a:pt x="5970" y="46415"/>
                </a:lnTo>
                <a:lnTo>
                  <a:pt x="0" y="75988"/>
                </a:lnTo>
                <a:lnTo>
                  <a:pt x="0" y="683945"/>
                </a:lnTo>
                <a:lnTo>
                  <a:pt x="5970" y="713517"/>
                </a:lnTo>
                <a:lnTo>
                  <a:pt x="22253" y="737666"/>
                </a:lnTo>
                <a:lnTo>
                  <a:pt x="46407" y="753948"/>
                </a:lnTo>
                <a:lnTo>
                  <a:pt x="75988" y="759918"/>
                </a:lnTo>
                <a:lnTo>
                  <a:pt x="6309420" y="759918"/>
                </a:lnTo>
                <a:lnTo>
                  <a:pt x="6338985" y="753948"/>
                </a:lnTo>
                <a:lnTo>
                  <a:pt x="6363131" y="737666"/>
                </a:lnTo>
                <a:lnTo>
                  <a:pt x="6379413" y="713517"/>
                </a:lnTo>
                <a:lnTo>
                  <a:pt x="6385383" y="683945"/>
                </a:lnTo>
                <a:lnTo>
                  <a:pt x="6385383" y="75988"/>
                </a:lnTo>
                <a:lnTo>
                  <a:pt x="6379413" y="46415"/>
                </a:lnTo>
                <a:lnTo>
                  <a:pt x="6363131" y="22261"/>
                </a:lnTo>
                <a:lnTo>
                  <a:pt x="6338985" y="5973"/>
                </a:lnTo>
                <a:lnTo>
                  <a:pt x="6309420" y="0"/>
                </a:lnTo>
                <a:close/>
              </a:path>
            </a:pathLst>
          </a:custGeom>
          <a:solidFill>
            <a:srgbClr val="B0007E"/>
          </a:solidFill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真实为正的样本中有多少被找出，</a:t>
            </a:r>
            <a:endParaRPr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医疗检测关键指标</a:t>
            </a: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CD8F25F8-3CE6-9C38-53AB-F294733007D4}"/>
              </a:ext>
            </a:extLst>
          </p:cNvPr>
          <p:cNvSpPr/>
          <p:nvPr/>
        </p:nvSpPr>
        <p:spPr>
          <a:xfrm>
            <a:off x="6436635" y="3152555"/>
            <a:ext cx="4468954" cy="722716"/>
          </a:xfrm>
          <a:custGeom>
            <a:avLst/>
            <a:gdLst/>
            <a:ahLst/>
            <a:cxnLst/>
            <a:rect l="l" t="t" r="r" b="b"/>
            <a:pathLst>
              <a:path w="6385559" h="760095">
                <a:moveTo>
                  <a:pt x="6309420" y="0"/>
                </a:moveTo>
                <a:lnTo>
                  <a:pt x="75988" y="0"/>
                </a:lnTo>
                <a:lnTo>
                  <a:pt x="46407" y="5973"/>
                </a:lnTo>
                <a:lnTo>
                  <a:pt x="22253" y="22261"/>
                </a:lnTo>
                <a:lnTo>
                  <a:pt x="5970" y="46415"/>
                </a:lnTo>
                <a:lnTo>
                  <a:pt x="0" y="75988"/>
                </a:lnTo>
                <a:lnTo>
                  <a:pt x="0" y="683945"/>
                </a:lnTo>
                <a:lnTo>
                  <a:pt x="5970" y="713517"/>
                </a:lnTo>
                <a:lnTo>
                  <a:pt x="22253" y="737666"/>
                </a:lnTo>
                <a:lnTo>
                  <a:pt x="46407" y="753948"/>
                </a:lnTo>
                <a:lnTo>
                  <a:pt x="75988" y="759918"/>
                </a:lnTo>
                <a:lnTo>
                  <a:pt x="6309420" y="759918"/>
                </a:lnTo>
                <a:lnTo>
                  <a:pt x="6338985" y="753948"/>
                </a:lnTo>
                <a:lnTo>
                  <a:pt x="6363131" y="737666"/>
                </a:lnTo>
                <a:lnTo>
                  <a:pt x="6379413" y="713517"/>
                </a:lnTo>
                <a:lnTo>
                  <a:pt x="6385383" y="683945"/>
                </a:lnTo>
                <a:lnTo>
                  <a:pt x="6385383" y="75988"/>
                </a:lnTo>
                <a:lnTo>
                  <a:pt x="6379413" y="46415"/>
                </a:lnTo>
                <a:lnTo>
                  <a:pt x="6363131" y="22261"/>
                </a:lnTo>
                <a:lnTo>
                  <a:pt x="6338985" y="5973"/>
                </a:lnTo>
                <a:lnTo>
                  <a:pt x="6309420" y="0"/>
                </a:lnTo>
                <a:close/>
              </a:path>
            </a:pathLst>
          </a:custGeom>
          <a:solidFill>
            <a:srgbClr val="118CC4"/>
          </a:solidFill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预测为正的样本中有多少真实为正，</a:t>
            </a:r>
            <a:endParaRPr lang="en-US" altLang="zh-CN" sz="20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反欺诈场景关键指标</a:t>
            </a: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27D63A63-A9EF-0A66-3850-DA5026F87C5F}"/>
              </a:ext>
            </a:extLst>
          </p:cNvPr>
          <p:cNvSpPr/>
          <p:nvPr/>
        </p:nvSpPr>
        <p:spPr>
          <a:xfrm>
            <a:off x="6436635" y="2107808"/>
            <a:ext cx="4468954" cy="722716"/>
          </a:xfrm>
          <a:custGeom>
            <a:avLst/>
            <a:gdLst/>
            <a:ahLst/>
            <a:cxnLst/>
            <a:rect l="l" t="t" r="r" b="b"/>
            <a:pathLst>
              <a:path w="6385559" h="760095">
                <a:moveTo>
                  <a:pt x="6309420" y="0"/>
                </a:moveTo>
                <a:lnTo>
                  <a:pt x="75988" y="0"/>
                </a:lnTo>
                <a:lnTo>
                  <a:pt x="46407" y="5973"/>
                </a:lnTo>
                <a:lnTo>
                  <a:pt x="22253" y="22261"/>
                </a:lnTo>
                <a:lnTo>
                  <a:pt x="5970" y="46415"/>
                </a:lnTo>
                <a:lnTo>
                  <a:pt x="0" y="75988"/>
                </a:lnTo>
                <a:lnTo>
                  <a:pt x="0" y="683945"/>
                </a:lnTo>
                <a:lnTo>
                  <a:pt x="5970" y="713517"/>
                </a:lnTo>
                <a:lnTo>
                  <a:pt x="22253" y="737666"/>
                </a:lnTo>
                <a:lnTo>
                  <a:pt x="46407" y="753948"/>
                </a:lnTo>
                <a:lnTo>
                  <a:pt x="75988" y="759918"/>
                </a:lnTo>
                <a:lnTo>
                  <a:pt x="6309420" y="759918"/>
                </a:lnTo>
                <a:lnTo>
                  <a:pt x="6338985" y="753948"/>
                </a:lnTo>
                <a:lnTo>
                  <a:pt x="6363131" y="737666"/>
                </a:lnTo>
                <a:lnTo>
                  <a:pt x="6379413" y="713517"/>
                </a:lnTo>
                <a:lnTo>
                  <a:pt x="6385383" y="683945"/>
                </a:lnTo>
                <a:lnTo>
                  <a:pt x="6385383" y="75988"/>
                </a:lnTo>
                <a:lnTo>
                  <a:pt x="6379413" y="46415"/>
                </a:lnTo>
                <a:lnTo>
                  <a:pt x="6363131" y="22261"/>
                </a:lnTo>
                <a:lnTo>
                  <a:pt x="6338985" y="5973"/>
                </a:lnTo>
                <a:lnTo>
                  <a:pt x="6309420" y="0"/>
                </a:lnTo>
                <a:close/>
              </a:path>
            </a:pathLst>
          </a:custGeom>
          <a:solidFill>
            <a:srgbClr val="FC5507"/>
          </a:solidFill>
        </p:spPr>
        <p:txBody>
          <a:bodyPr wrap="square" lIns="0" tIns="0" rIns="0" bIns="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适合类别均衡场景</a:t>
            </a: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AA4A128-4FDE-80E3-132B-EC3C20C56F2D}"/>
              </a:ext>
            </a:extLst>
          </p:cNvPr>
          <p:cNvSpPr txBox="1"/>
          <p:nvPr/>
        </p:nvSpPr>
        <p:spPr>
          <a:xfrm>
            <a:off x="848094" y="2273778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90204"/>
              </a:rPr>
              <a:t>准确率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FCFDF78F-1DB2-D5AA-55A8-83C0F1005A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669" b="48676"/>
          <a:stretch/>
        </p:blipFill>
        <p:spPr>
          <a:xfrm>
            <a:off x="2194294" y="3273151"/>
            <a:ext cx="3204702" cy="580415"/>
          </a:xfrm>
          <a:prstGeom prst="rect">
            <a:avLst/>
          </a:prstGeom>
        </p:spPr>
      </p:pic>
      <p:sp>
        <p:nvSpPr>
          <p:cNvPr id="23" name="object 10">
            <a:extLst>
              <a:ext uri="{FF2B5EF4-FFF2-40B4-BE49-F238E27FC236}">
                <a16:creationId xmlns:a16="http://schemas.microsoft.com/office/drawing/2014/main" id="{2AECE125-6C79-80A8-C124-9D5AEF027E3B}"/>
              </a:ext>
            </a:extLst>
          </p:cNvPr>
          <p:cNvSpPr txBox="1"/>
          <p:nvPr/>
        </p:nvSpPr>
        <p:spPr>
          <a:xfrm>
            <a:off x="848094" y="3331873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精确率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F6C69166-ABAD-553B-B0C4-58CEABE448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705" b="24940"/>
          <a:stretch/>
        </p:blipFill>
        <p:spPr>
          <a:xfrm>
            <a:off x="2194294" y="4339603"/>
            <a:ext cx="3204702" cy="521509"/>
          </a:xfrm>
          <a:prstGeom prst="rect">
            <a:avLst/>
          </a:prstGeom>
        </p:spPr>
      </p:pic>
      <p:sp>
        <p:nvSpPr>
          <p:cNvPr id="25" name="object 10">
            <a:extLst>
              <a:ext uri="{FF2B5EF4-FFF2-40B4-BE49-F238E27FC236}">
                <a16:creationId xmlns:a16="http://schemas.microsoft.com/office/drawing/2014/main" id="{B19FFB00-1BC7-CCB9-FAF8-992DEFC7D781}"/>
              </a:ext>
            </a:extLst>
          </p:cNvPr>
          <p:cNvSpPr txBox="1"/>
          <p:nvPr/>
        </p:nvSpPr>
        <p:spPr>
          <a:xfrm>
            <a:off x="848094" y="4398325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召回率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sp>
        <p:nvSpPr>
          <p:cNvPr id="27" name="object 10">
            <a:extLst>
              <a:ext uri="{FF2B5EF4-FFF2-40B4-BE49-F238E27FC236}">
                <a16:creationId xmlns:a16="http://schemas.microsoft.com/office/drawing/2014/main" id="{586D22E6-E02F-B826-5F97-526C8DA0F5E6}"/>
              </a:ext>
            </a:extLst>
          </p:cNvPr>
          <p:cNvSpPr txBox="1"/>
          <p:nvPr/>
        </p:nvSpPr>
        <p:spPr>
          <a:xfrm>
            <a:off x="848094" y="5339983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altLang="zh-CN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F1</a:t>
            </a:r>
            <a:r>
              <a:rPr lang="zh-CN" altLang="en-US" sz="2000" b="0" i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分数</a:t>
            </a:r>
            <a:endParaRPr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90204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2D3FD4F5-E442-9395-504B-6532CEBF20AC}"/>
              </a:ext>
            </a:extLst>
          </p:cNvPr>
          <p:cNvGrpSpPr/>
          <p:nvPr/>
        </p:nvGrpSpPr>
        <p:grpSpPr>
          <a:xfrm>
            <a:off x="2873562" y="5241360"/>
            <a:ext cx="2073088" cy="574486"/>
            <a:chOff x="6286500" y="5750642"/>
            <a:chExt cx="2384612" cy="660814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B6CAC416-40C0-640A-33C0-439E51CE9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1364"/>
            <a:stretch/>
          </p:blipFill>
          <p:spPr>
            <a:xfrm>
              <a:off x="6670862" y="5750642"/>
              <a:ext cx="2000250" cy="660814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3F3E8FC8-B62A-971B-B8F7-4651F77DB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2" r="94466"/>
            <a:stretch/>
          </p:blipFill>
          <p:spPr>
            <a:xfrm>
              <a:off x="6286500" y="5750642"/>
              <a:ext cx="384362" cy="660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8188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A1C46-A927-B950-8D70-C60F378CD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D8261CC-7D6F-2739-7857-A466A81A3E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A76BE88-232B-F179-97D9-EC11C8CA9F8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674DDF5-898F-29E3-D988-7ACEE5668A5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4DDCBEF-9F3F-19BB-D40F-E37A3F265D0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D2E8D2B-860B-7F61-CCAB-790CE9F01914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分类算法评估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B708E5C-D4F0-ABC0-0507-9BD886446487}"/>
              </a:ext>
            </a:extLst>
          </p:cNvPr>
          <p:cNvSpPr txBox="1"/>
          <p:nvPr/>
        </p:nvSpPr>
        <p:spPr>
          <a:xfrm>
            <a:off x="830048" y="967322"/>
            <a:ext cx="762790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/>
              <a:t>ROC</a:t>
            </a:r>
            <a:r>
              <a:rPr lang="zh-CN" altLang="en-US" dirty="0"/>
              <a:t>曲线下的面积（</a:t>
            </a:r>
            <a:r>
              <a:rPr lang="en-US" altLang="zh-CN" dirty="0"/>
              <a:t>ROC-AUC</a:t>
            </a:r>
            <a:r>
              <a:rPr lang="zh-CN" altLang="en-US" dirty="0"/>
              <a:t>）</a:t>
            </a:r>
            <a:endParaRPr lang="en-SG" altLang="zh-CN" dirty="0"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9DF7DB9-38F6-5800-92B8-4E44473B7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2571" y="2751011"/>
            <a:ext cx="4026107" cy="2775093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481C228-4000-A6ED-8373-E0B3D2713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73975" y="2703673"/>
            <a:ext cx="3902886" cy="286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bject 10">
            <a:extLst>
              <a:ext uri="{FF2B5EF4-FFF2-40B4-BE49-F238E27FC236}">
                <a16:creationId xmlns:a16="http://schemas.microsoft.com/office/drawing/2014/main" id="{563857ED-88BE-EB65-3C8C-D0E6355A9B1F}"/>
              </a:ext>
            </a:extLst>
          </p:cNvPr>
          <p:cNvSpPr txBox="1"/>
          <p:nvPr/>
        </p:nvSpPr>
        <p:spPr>
          <a:xfrm>
            <a:off x="6606599" y="2899473"/>
            <a:ext cx="1107913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dirty="0">
                <a:solidFill>
                  <a:srgbClr val="333333"/>
                </a:solidFill>
                <a:latin typeface="Consolas" panose="020B0609020204030204" pitchFamily="49" charset="0"/>
              </a:rPr>
              <a:t>真阳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性</a:t>
            </a: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率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0C10FA2C-5D48-3B15-2854-BBB831A49C32}"/>
              </a:ext>
            </a:extLst>
          </p:cNvPr>
          <p:cNvSpPr txBox="1"/>
          <p:nvPr/>
        </p:nvSpPr>
        <p:spPr>
          <a:xfrm>
            <a:off x="6606600" y="4270069"/>
            <a:ext cx="1107913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dirty="0">
                <a:solidFill>
                  <a:srgbClr val="333333"/>
                </a:solidFill>
                <a:latin typeface="Consolas" panose="020B0609020204030204" pitchFamily="49" charset="0"/>
              </a:rPr>
              <a:t>假阳</a:t>
            </a:r>
            <a:r>
              <a:rPr lang="zh-CN" altLang="en-US" sz="2000" b="0" i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性</a:t>
            </a: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率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1095840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1F825-2783-E829-5F8F-09907DA84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D104592-606F-1B72-5B27-DD33F0B3DBB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2292921-772C-5E92-3C3D-5EC9CA23567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140896E-9759-B1D5-A836-9E4876EA884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1485177-2FD1-E6A6-70CC-48D28F551D3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927BDF3-8659-B429-E7F6-8737D2136E44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分类算法评估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BA4DCC-47E6-404F-E936-E0FDC76C96A6}"/>
              </a:ext>
            </a:extLst>
          </p:cNvPr>
          <p:cNvSpPr txBox="1"/>
          <p:nvPr/>
        </p:nvSpPr>
        <p:spPr>
          <a:xfrm>
            <a:off x="830048" y="967322"/>
            <a:ext cx="762790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457200" marR="0" lvl="0" indent="-45720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 kumimoji="0" sz="2400" b="1" i="0" u="none" strike="noStrike" kern="10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</a:defRPr>
            </a:lvl1pPr>
          </a:lstStyle>
          <a:p>
            <a:r>
              <a:rPr lang="en-US" altLang="zh-CN" dirty="0"/>
              <a:t>ROC</a:t>
            </a:r>
            <a:r>
              <a:rPr lang="zh-CN" altLang="en-US" dirty="0"/>
              <a:t>曲线下的面积（</a:t>
            </a:r>
            <a:r>
              <a:rPr lang="en-US" altLang="zh-CN" dirty="0"/>
              <a:t>ROC-AUC</a:t>
            </a:r>
            <a:r>
              <a:rPr lang="zh-CN" altLang="en-US" dirty="0"/>
              <a:t>）</a:t>
            </a:r>
            <a:endParaRPr lang="en-SG" altLang="zh-CN" dirty="0"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3053C8-7086-2111-69E5-7AEB42A35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91" y="2817159"/>
            <a:ext cx="2995062" cy="224629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61FE133-25D2-9DD3-8A93-28013C687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934" y="2817159"/>
            <a:ext cx="2995062" cy="224629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BED3D75-D636-A5F0-4F09-9EA999FE2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48" y="2817159"/>
            <a:ext cx="2995062" cy="2246296"/>
          </a:xfrm>
          <a:prstGeom prst="rect">
            <a:avLst/>
          </a:prstGeom>
        </p:spPr>
      </p:pic>
      <p:sp>
        <p:nvSpPr>
          <p:cNvPr id="4" name="object 10">
            <a:extLst>
              <a:ext uri="{FF2B5EF4-FFF2-40B4-BE49-F238E27FC236}">
                <a16:creationId xmlns:a16="http://schemas.microsoft.com/office/drawing/2014/main" id="{3AB82537-95A0-310B-1712-363F0E3E2C96}"/>
              </a:ext>
            </a:extLst>
          </p:cNvPr>
          <p:cNvSpPr txBox="1"/>
          <p:nvPr/>
        </p:nvSpPr>
        <p:spPr>
          <a:xfrm>
            <a:off x="1648734" y="5481308"/>
            <a:ext cx="134620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随机分类器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0E5D9E05-2131-237C-C206-C4BAC69EA6DB}"/>
              </a:ext>
            </a:extLst>
          </p:cNvPr>
          <p:cNvSpPr txBox="1"/>
          <p:nvPr/>
        </p:nvSpPr>
        <p:spPr>
          <a:xfrm>
            <a:off x="3934508" y="5481308"/>
            <a:ext cx="1955304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较弱的分类器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sp>
        <p:nvSpPr>
          <p:cNvPr id="7" name="object 10">
            <a:extLst>
              <a:ext uri="{FF2B5EF4-FFF2-40B4-BE49-F238E27FC236}">
                <a16:creationId xmlns:a16="http://schemas.microsoft.com/office/drawing/2014/main" id="{7F3559FA-C2FE-9BF1-A723-AB8DF5BB5677}"/>
              </a:ext>
            </a:extLst>
          </p:cNvPr>
          <p:cNvSpPr txBox="1"/>
          <p:nvPr/>
        </p:nvSpPr>
        <p:spPr>
          <a:xfrm>
            <a:off x="6302190" y="5481307"/>
            <a:ext cx="2337798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较好的分类器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E58E47A-AB48-F324-74D4-E98906DB7F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5377" y="2817159"/>
            <a:ext cx="2995062" cy="224629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6DC9B485-DC60-D406-CFC4-E948492EEE5C}"/>
              </a:ext>
            </a:extLst>
          </p:cNvPr>
          <p:cNvSpPr txBox="1"/>
          <p:nvPr/>
        </p:nvSpPr>
        <p:spPr>
          <a:xfrm>
            <a:off x="9005049" y="5481307"/>
            <a:ext cx="2337798" cy="3238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zh-CN" altLang="en-US" sz="2000" spc="70" dirty="0">
                <a:latin typeface="Arial" panose="020B0604020202090204"/>
                <a:cs typeface="Arial" panose="020B0604020202090204"/>
              </a:rPr>
              <a:t>完美的分类器</a:t>
            </a:r>
            <a:endParaRPr sz="2000" dirty="0">
              <a:latin typeface="Arial" panose="020B0604020202090204"/>
              <a:cs typeface="Arial" panose="020B0604020202090204"/>
            </a:endParaRPr>
          </a:p>
        </p:txBody>
      </p:sp>
    </p:spTree>
    <p:extLst>
      <p:ext uri="{BB962C8B-B14F-4D97-AF65-F5344CB8AC3E}">
        <p14:creationId xmlns:p14="http://schemas.microsoft.com/office/powerpoint/2010/main" val="2644235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</TotalTime>
  <Words>3047</Words>
  <Application>Microsoft Macintosh PowerPoint</Application>
  <PresentationFormat>Widescreen</PresentationFormat>
  <Paragraphs>695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70" baseType="lpstr">
      <vt:lpstr>-apple-system</vt:lpstr>
      <vt:lpstr>等线</vt:lpstr>
      <vt:lpstr>Microsoft YaHei</vt:lpstr>
      <vt:lpstr>Microsoft YaHei</vt:lpstr>
      <vt:lpstr>Arial</vt:lpstr>
      <vt:lpstr>Calibri</vt:lpstr>
      <vt:lpstr>Cambria</vt:lpstr>
      <vt:lpstr>Cambria Math</vt:lpstr>
      <vt:lpstr>Consolas</vt:lpstr>
      <vt:lpstr>Courier New</vt:lpstr>
      <vt:lpstr>Lucida Sans Unicode</vt:lpstr>
      <vt:lpstr>Roboto</vt:lpstr>
      <vt:lpstr>Tahoma</vt:lpstr>
      <vt:lpstr>Times New Roman</vt:lpstr>
      <vt:lpstr>Trebuchet MS</vt:lpstr>
      <vt:lpstr>Verdana</vt:lpstr>
      <vt:lpstr>Wingdings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1188</cp:revision>
  <cp:lastPrinted>2025-03-20T05:49:02Z</cp:lastPrinted>
  <dcterms:created xsi:type="dcterms:W3CDTF">2025-02-23T09:04:20Z</dcterms:created>
  <dcterms:modified xsi:type="dcterms:W3CDTF">2026-09-14T07:48:01Z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7A6318D4EF8D7D3DCF77B967B01187DE_42</vt:lpwstr>
  </property>
  <property fmtid="{D5CDD505-2E9C-101B-9397-08002B2CF9AE}" pid="3" name="KSOProductBuildVer">
    <vt:lpwstr>2052-6.8.2.8850</vt:lpwstr>
  </property>
</Properties>
</file>