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ppt/notesSlides/notesSlide6.xml" ContentType="application/vnd.openxmlformats-officedocument.presentationml.notesSlide+xml"/>
  <Override PartName="/ppt/tags/tag3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4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tags/tag5.xml" ContentType="application/vnd.openxmlformats-officedocument.presentationml.tags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5" r:id="rId1"/>
  </p:sldMasterIdLst>
  <p:notesMasterIdLst>
    <p:notesMasterId r:id="rId49"/>
  </p:notesMasterIdLst>
  <p:sldIdLst>
    <p:sldId id="5028" r:id="rId2"/>
    <p:sldId id="4926" r:id="rId3"/>
    <p:sldId id="5032" r:id="rId4"/>
    <p:sldId id="5033" r:id="rId5"/>
    <p:sldId id="5034" r:id="rId6"/>
    <p:sldId id="5023" r:id="rId7"/>
    <p:sldId id="5030" r:id="rId8"/>
    <p:sldId id="4821" r:id="rId9"/>
    <p:sldId id="5031" r:id="rId10"/>
    <p:sldId id="4928" r:id="rId11"/>
    <p:sldId id="4929" r:id="rId12"/>
    <p:sldId id="4930" r:id="rId13"/>
    <p:sldId id="4931" r:id="rId14"/>
    <p:sldId id="4932" r:id="rId15"/>
    <p:sldId id="4933" r:id="rId16"/>
    <p:sldId id="4935" r:id="rId17"/>
    <p:sldId id="5024" r:id="rId18"/>
    <p:sldId id="4856" r:id="rId19"/>
    <p:sldId id="4857" r:id="rId20"/>
    <p:sldId id="4858" r:id="rId21"/>
    <p:sldId id="5025" r:id="rId22"/>
    <p:sldId id="4859" r:id="rId23"/>
    <p:sldId id="4863" r:id="rId24"/>
    <p:sldId id="4864" r:id="rId25"/>
    <p:sldId id="4865" r:id="rId26"/>
    <p:sldId id="4867" r:id="rId27"/>
    <p:sldId id="4868" r:id="rId28"/>
    <p:sldId id="4869" r:id="rId29"/>
    <p:sldId id="4870" r:id="rId30"/>
    <p:sldId id="5029" r:id="rId31"/>
    <p:sldId id="5035" r:id="rId32"/>
    <p:sldId id="4875" r:id="rId33"/>
    <p:sldId id="5026" r:id="rId34"/>
    <p:sldId id="4876" r:id="rId35"/>
    <p:sldId id="4877" r:id="rId36"/>
    <p:sldId id="4878" r:id="rId37"/>
    <p:sldId id="4879" r:id="rId38"/>
    <p:sldId id="5036" r:id="rId39"/>
    <p:sldId id="4881" r:id="rId40"/>
    <p:sldId id="4882" r:id="rId41"/>
    <p:sldId id="4883" r:id="rId42"/>
    <p:sldId id="4884" r:id="rId43"/>
    <p:sldId id="5027" r:id="rId44"/>
    <p:sldId id="4936" r:id="rId45"/>
    <p:sldId id="4839" r:id="rId46"/>
    <p:sldId id="4887" r:id="rId47"/>
    <p:sldId id="4885" r:id="rId48"/>
  </p:sldIdLst>
  <p:sldSz cx="12192000" cy="6858000"/>
  <p:notesSz cx="6858000" cy="9144000"/>
  <p:custDataLst>
    <p:tags r:id="rId5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DC6A1D21-F8D5-4699-9A24-19FFA6F3A92A}">
          <p14:sldIdLst>
            <p14:sldId id="5028"/>
            <p14:sldId id="4926"/>
            <p14:sldId id="5032"/>
            <p14:sldId id="5033"/>
            <p14:sldId id="5034"/>
            <p14:sldId id="5023"/>
            <p14:sldId id="5030"/>
            <p14:sldId id="4821"/>
            <p14:sldId id="5031"/>
            <p14:sldId id="4928"/>
            <p14:sldId id="4929"/>
            <p14:sldId id="4930"/>
            <p14:sldId id="4931"/>
            <p14:sldId id="4932"/>
            <p14:sldId id="4933"/>
            <p14:sldId id="4935"/>
            <p14:sldId id="5024"/>
            <p14:sldId id="4856"/>
            <p14:sldId id="4857"/>
            <p14:sldId id="4858"/>
            <p14:sldId id="5025"/>
            <p14:sldId id="4859"/>
            <p14:sldId id="4863"/>
            <p14:sldId id="4864"/>
            <p14:sldId id="4865"/>
            <p14:sldId id="4867"/>
            <p14:sldId id="4868"/>
            <p14:sldId id="4869"/>
            <p14:sldId id="4870"/>
            <p14:sldId id="5029"/>
            <p14:sldId id="5035"/>
            <p14:sldId id="4875"/>
            <p14:sldId id="5026"/>
            <p14:sldId id="4876"/>
            <p14:sldId id="4877"/>
            <p14:sldId id="4878"/>
            <p14:sldId id="4879"/>
            <p14:sldId id="5036"/>
            <p14:sldId id="4881"/>
            <p14:sldId id="4882"/>
            <p14:sldId id="4883"/>
            <p14:sldId id="4884"/>
            <p14:sldId id="5027"/>
            <p14:sldId id="4936"/>
            <p14:sldId id="4839"/>
            <p14:sldId id="4887"/>
            <p14:sldId id="488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BE00"/>
    <a:srgbClr val="EDF5E7"/>
    <a:srgbClr val="B0007E"/>
    <a:srgbClr val="F2E7ED"/>
    <a:srgbClr val="0099E8"/>
    <a:srgbClr val="FC5507"/>
    <a:srgbClr val="118CC4"/>
    <a:srgbClr val="203864"/>
    <a:srgbClr val="4472C4"/>
    <a:srgbClr val="A1B8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50" autoAdjust="0"/>
    <p:restoredTop sz="85972" autoAdjust="0"/>
  </p:normalViewPr>
  <p:slideViewPr>
    <p:cSldViewPr snapToGrid="0">
      <p:cViewPr varScale="1">
        <p:scale>
          <a:sx n="230" d="100"/>
          <a:sy n="230" d="100"/>
        </p:scale>
        <p:origin x="120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ags" Target="tags/tag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9EC146-7103-4549-868D-FD3600C3A425}" type="datetimeFigureOut">
              <a:rPr lang="zh-CN" altLang="en-US" smtClean="0"/>
              <a:t>2026/9/14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76AA05-AB2B-4215-978B-A09B2D34874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/>
              <a:t>在本模块中，我将概述我们计划在机器学习中涉及的主题</a:t>
            </a:r>
            <a:r>
              <a:rPr kumimoji="1" lang="zh-CN" altLang="en-US" dirty="0"/>
              <a:t>。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C82B69B-4CDB-45EF-AF2E-DEBF6EE82A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+mn-ea"/>
                <a:cs typeface="+mn-cs"/>
              </a:r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330C8-F8C0-57FF-9544-274D77D0A1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0719103B-236C-B63D-2BE9-E191158457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F29DAC51-F319-7D78-809E-278A19A12A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5382ED4-6040-8214-2DA1-5B619A70FD0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50704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21BD38-35DD-758A-24C8-0CC3BF564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48275D62-233D-21EE-4D8B-F60FA2BD3D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FF933BCC-7407-D811-D033-A044FF6C17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ACE275-FE7E-CE8E-203D-284BD747EDA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66010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483B7E-BCF3-B507-AB6D-6DC3233A0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36DBD48C-21A3-193A-80FE-CD0C17C7A6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131FC9E6-7493-5CE6-5E55-5394CE5F62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BA14D6A-4EDE-D26F-1FB8-82D3D555206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2660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35503-9D21-443F-BC18-5459550EB72F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773EB0-6053-AD91-7668-1E6F81BBD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953A7D5-9D48-D512-02E6-391111408E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B97F2E21-8013-3749-BF03-18401D1CB1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D59D1D-DBF8-A0B7-CFF7-33A05F8801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35503-9D21-443F-BC18-5459550EB72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23339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A0C532-96D1-EB74-4A08-B9FAAAB64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C0CC041-6DFC-9CD9-A06B-4F771BB103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902C35BE-556A-F7CF-1942-B06F797C76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ACFD9F4-80F3-3A31-80C9-6156AD6960A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37061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DF2A9A-B14B-9417-54F2-C560104D7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EF0310D0-9720-F0D4-756F-B4710F7A2C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4B10027-DB23-3570-7D3F-059252B20E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DDA0F80-4054-F359-4BF8-28CFABB0BA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35503-9D21-443F-BC18-5459550EB72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54325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18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C0CA75-91A2-A971-3354-B9BEC39BF4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286F3B05-A353-3CF3-60B1-08F0523E35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F6D19869-CD0C-3462-C9A8-90A2C6AD6B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DB18DEE-F9BB-BD08-797E-D76FB60E8A0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31925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26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29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81A9A3-1C65-3E35-B463-8A4F63762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C86F0BEC-E0AD-9A46-FE49-B95DF26253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30BF66E5-0346-B71D-5565-69C1B07EDD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50095D5-75C0-748C-4F79-E32EB221CF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35503-9D21-443F-BC18-5459550EB72F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759472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3FEF66-5EE1-9E01-F72F-5B79F41A1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CA7B9A8-5127-02D1-F197-B775B039C3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BB32851F-3318-33B7-ABEF-80A3AC93DB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4013ACF-AE12-9B2E-23AA-0F6A3762B02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31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256975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b="0" dirty="0"/>
              <a:t>SYR</a:t>
            </a:r>
            <a:r>
              <a:rPr lang="zh-CN" altLang="en-US" b="0" dirty="0"/>
              <a:t>：这个地方估计得和杨程的</a:t>
            </a:r>
            <a:r>
              <a:rPr lang="en-US" altLang="zh-CN" b="0" dirty="0"/>
              <a:t>PPT</a:t>
            </a:r>
            <a:r>
              <a:rPr lang="zh-CN" altLang="en-US" b="0" dirty="0"/>
              <a:t>对应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32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9E91E0-D9AE-8930-4BD6-C1CFBE68D5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539A03FC-CB20-E954-0E16-F81CF21B76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59597A7-DC14-7C6F-BFC0-A5AF6620D6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b="0" dirty="0"/>
              <a:t>SYR</a:t>
            </a:r>
            <a:r>
              <a:rPr lang="zh-CN" altLang="en-US" b="0" dirty="0"/>
              <a:t>：这个地方估计得和杨程的</a:t>
            </a:r>
            <a:r>
              <a:rPr lang="en-US" altLang="zh-CN" b="0" dirty="0"/>
              <a:t>PPT</a:t>
            </a:r>
            <a:r>
              <a:rPr lang="zh-CN" altLang="en-US" b="0" dirty="0"/>
              <a:t>对应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8CB5E9B-0A6E-2EE7-ED2E-175DB2C569A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33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052682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34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35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36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37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4DA8F7-47D9-87BB-0D8D-CC1BFC658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E4DA87AE-DE38-E286-2DCF-3632FB5DA7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A8F02B7-24CA-B64A-A3F2-EE527CBD1D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B61FF93-BB9C-3B17-9D5A-E76A147137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38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447728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39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40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41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42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A1385-BF66-A257-4DD2-EF02283C8C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F1CCCF5A-8966-795F-EC3B-479923A532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04E3AD3B-49C4-BAEB-8C30-F6AB8E37C3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3DDE529-AC57-50D2-DDF4-263D922170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43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431267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44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888831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45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456005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46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47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326EB-67B1-BBB4-8125-6DFEC18374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C47071-FCB6-1903-8AEA-4E76F7B186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1B1654-9723-37C9-8DBD-7AA1A0C4B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2026/9/14</a:t>
            </a:fld>
            <a:endParaRPr lang="zh-CN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5C398C-BF39-AF03-1572-92E191FC2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B31E87-6AEB-472A-4459-00E8C99D8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7" name="Group 9">
            <a:extLst>
              <a:ext uri="{FF2B5EF4-FFF2-40B4-BE49-F238E27FC236}">
                <a16:creationId xmlns:a16="http://schemas.microsoft.com/office/drawing/2014/main" id="{94D932CB-3C37-53F8-7523-C759D2D894AD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-21265" y="-22854"/>
            <a:ext cx="12191999" cy="767234"/>
            <a:chOff x="-1" y="-1"/>
            <a:chExt cx="7719" cy="568"/>
          </a:xfrm>
        </p:grpSpPr>
        <p:sp>
          <p:nvSpPr>
            <p:cNvPr id="8" name="Freeform 11">
              <a:extLst>
                <a:ext uri="{FF2B5EF4-FFF2-40B4-BE49-F238E27FC236}">
                  <a16:creationId xmlns:a16="http://schemas.microsoft.com/office/drawing/2014/main" id="{A5C8B3C2-EB75-EA0C-0A5F-19D92AA4D388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9" name="AutoShape 8">
              <a:extLst>
                <a:ext uri="{FF2B5EF4-FFF2-40B4-BE49-F238E27FC236}">
                  <a16:creationId xmlns:a16="http://schemas.microsoft.com/office/drawing/2014/main" id="{60DC4C79-B372-5AE1-4AC7-565C7091C57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0" name="任意多边形: 形状 12">
            <a:extLst>
              <a:ext uri="{FF2B5EF4-FFF2-40B4-BE49-F238E27FC236}">
                <a16:creationId xmlns:a16="http://schemas.microsoft.com/office/drawing/2014/main" id="{752772FF-473F-C2F8-6631-25D11D41B568}"/>
              </a:ext>
            </a:extLst>
          </p:cNvPr>
          <p:cNvSpPr/>
          <p:nvPr userDrawn="1"/>
        </p:nvSpPr>
        <p:spPr bwMode="auto">
          <a:xfrm>
            <a:off x="-30742" y="-24205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82098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EEC04-DDD6-EE8D-456E-8D054E392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98E128-97AE-60E4-923C-54CAA09DB2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8A917F-F27A-750D-DA17-9A8CF08E5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2026/9/14</a:t>
            </a:fld>
            <a:endParaRPr lang="zh-CN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874BC0-5829-22B1-CC19-C3058A151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F28D6B-F2C8-5793-0D32-9A37C7E86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7" name="Group 9">
            <a:extLst>
              <a:ext uri="{FF2B5EF4-FFF2-40B4-BE49-F238E27FC236}">
                <a16:creationId xmlns:a16="http://schemas.microsoft.com/office/drawing/2014/main" id="{C5504596-869F-85AF-B5FB-5CFE6577DAE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-21265" y="-22854"/>
            <a:ext cx="12191999" cy="767234"/>
            <a:chOff x="-1" y="-1"/>
            <a:chExt cx="7719" cy="568"/>
          </a:xfrm>
        </p:grpSpPr>
        <p:sp>
          <p:nvSpPr>
            <p:cNvPr id="8" name="Freeform 11">
              <a:extLst>
                <a:ext uri="{FF2B5EF4-FFF2-40B4-BE49-F238E27FC236}">
                  <a16:creationId xmlns:a16="http://schemas.microsoft.com/office/drawing/2014/main" id="{00D81D55-67CE-E36C-1693-207149C11046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9" name="AutoShape 8">
              <a:extLst>
                <a:ext uri="{FF2B5EF4-FFF2-40B4-BE49-F238E27FC236}">
                  <a16:creationId xmlns:a16="http://schemas.microsoft.com/office/drawing/2014/main" id="{60113663-E332-05DB-96A3-9145ABEB770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0" name="任意多边形: 形状 12">
            <a:extLst>
              <a:ext uri="{FF2B5EF4-FFF2-40B4-BE49-F238E27FC236}">
                <a16:creationId xmlns:a16="http://schemas.microsoft.com/office/drawing/2014/main" id="{8CD2AF08-AC53-63D3-3C50-9EAF4CFF7225}"/>
              </a:ext>
            </a:extLst>
          </p:cNvPr>
          <p:cNvSpPr/>
          <p:nvPr userDrawn="1"/>
        </p:nvSpPr>
        <p:spPr bwMode="auto">
          <a:xfrm>
            <a:off x="-30742" y="-24205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83576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">
            <a:extLst>
              <a:ext uri="{FF2B5EF4-FFF2-40B4-BE49-F238E27FC236}">
                <a16:creationId xmlns:a16="http://schemas.microsoft.com/office/drawing/2014/main" id="{26DF0C3A-5C22-7914-ADB6-D08187995D01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-21265" y="-22854"/>
            <a:ext cx="12191999" cy="767234"/>
            <a:chOff x="-1" y="-1"/>
            <a:chExt cx="7719" cy="568"/>
          </a:xfrm>
        </p:grpSpPr>
        <p:sp>
          <p:nvSpPr>
            <p:cNvPr id="3" name="Freeform 11">
              <a:extLst>
                <a:ext uri="{FF2B5EF4-FFF2-40B4-BE49-F238E27FC236}">
                  <a16:creationId xmlns:a16="http://schemas.microsoft.com/office/drawing/2014/main" id="{4DB3D2B7-44A2-B7AE-6607-D4AC1F4A0DE8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" name="AutoShape 8">
              <a:extLst>
                <a:ext uri="{FF2B5EF4-FFF2-40B4-BE49-F238E27FC236}">
                  <a16:creationId xmlns:a16="http://schemas.microsoft.com/office/drawing/2014/main" id="{81B5A019-875F-12C3-9759-245653121C42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5" name="任意多边形: 形状 12">
            <a:extLst>
              <a:ext uri="{FF2B5EF4-FFF2-40B4-BE49-F238E27FC236}">
                <a16:creationId xmlns:a16="http://schemas.microsoft.com/office/drawing/2014/main" id="{0A56A258-1E08-EAD6-F83D-7A4F4739FEAC}"/>
              </a:ext>
            </a:extLst>
          </p:cNvPr>
          <p:cNvSpPr/>
          <p:nvPr userDrawn="1"/>
        </p:nvSpPr>
        <p:spPr bwMode="auto">
          <a:xfrm>
            <a:off x="-30742" y="-24205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02410804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-OfficePL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9909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A1B290-F943-42A5-B124-88F0294C3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ECB8FA-0983-C17F-A66A-0A8B86188E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A5212E-ABE4-9CA2-72E3-C728DDC48A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ED6292-6C13-4F21-ABA9-7D7BEAFB5B41}" type="datetimeFigureOut">
              <a:rPr lang="zh-CN" altLang="en-US" smtClean="0"/>
              <a:t>2026/9/14</a:t>
            </a:fld>
            <a:endParaRPr lang="zh-CN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2CB0DA-7FEB-8CD0-224C-BE5B2A2094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9ED28F-FBC4-2455-BE81-C38B339838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7800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77" r:id="rId3"/>
    <p:sldLayoutId id="2147483678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4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5" Type="http://schemas.openxmlformats.org/officeDocument/2006/relationships/image" Target="../media/image4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Relationship Id="rId1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18" Type="http://schemas.openxmlformats.org/officeDocument/2006/relationships/image" Target="../media/image44.png"/><Relationship Id="rId3" Type="http://schemas.openxmlformats.org/officeDocument/2006/relationships/image" Target="../media/image31.pn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17" Type="http://schemas.openxmlformats.org/officeDocument/2006/relationships/image" Target="../media/image43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5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5" Type="http://schemas.openxmlformats.org/officeDocument/2006/relationships/image" Target="../media/image55.png"/><Relationship Id="rId10" Type="http://schemas.openxmlformats.org/officeDocument/2006/relationships/image" Target="../media/image50.png"/><Relationship Id="rId19" Type="http://schemas.openxmlformats.org/officeDocument/2006/relationships/image" Target="../media/image57.png"/><Relationship Id="rId4" Type="http://schemas.openxmlformats.org/officeDocument/2006/relationships/image" Target="../media/image32.png"/><Relationship Id="rId9" Type="http://schemas.openxmlformats.org/officeDocument/2006/relationships/image" Target="../media/image49.png"/><Relationship Id="rId14" Type="http://schemas.openxmlformats.org/officeDocument/2006/relationships/image" Target="../media/image5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1.png"/><Relationship Id="rId11" Type="http://schemas.openxmlformats.org/officeDocument/2006/relationships/image" Target="../media/image66.png"/><Relationship Id="rId5" Type="http://schemas.openxmlformats.org/officeDocument/2006/relationships/image" Target="../media/image60.png"/><Relationship Id="rId10" Type="http://schemas.openxmlformats.org/officeDocument/2006/relationships/image" Target="../media/image65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7.png"/><Relationship Id="rId4" Type="http://schemas.openxmlformats.org/officeDocument/2006/relationships/image" Target="../media/image26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18" Type="http://schemas.openxmlformats.org/officeDocument/2006/relationships/image" Target="../media/image81.png"/><Relationship Id="rId3" Type="http://schemas.openxmlformats.org/officeDocument/2006/relationships/image" Target="../media/image31.png"/><Relationship Id="rId7" Type="http://schemas.openxmlformats.org/officeDocument/2006/relationships/image" Target="../media/image78.png"/><Relationship Id="rId12" Type="http://schemas.openxmlformats.org/officeDocument/2006/relationships/image" Target="../media/image52.png"/><Relationship Id="rId17" Type="http://schemas.openxmlformats.org/officeDocument/2006/relationships/image" Target="../media/image80.png"/><Relationship Id="rId2" Type="http://schemas.openxmlformats.org/officeDocument/2006/relationships/notesSlide" Target="../notesSlides/notesSlide22.xml"/><Relationship Id="rId16" Type="http://schemas.openxmlformats.org/officeDocument/2006/relationships/image" Target="../media/image7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5" Type="http://schemas.openxmlformats.org/officeDocument/2006/relationships/image" Target="../media/image55.png"/><Relationship Id="rId10" Type="http://schemas.openxmlformats.org/officeDocument/2006/relationships/image" Target="../media/image50.png"/><Relationship Id="rId4" Type="http://schemas.openxmlformats.org/officeDocument/2006/relationships/image" Target="../media/image32.png"/><Relationship Id="rId9" Type="http://schemas.openxmlformats.org/officeDocument/2006/relationships/image" Target="../media/image49.png"/><Relationship Id="rId14" Type="http://schemas.openxmlformats.org/officeDocument/2006/relationships/image" Target="../media/image5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13" Type="http://schemas.openxmlformats.org/officeDocument/2006/relationships/image" Target="../media/image92.png"/><Relationship Id="rId3" Type="http://schemas.openxmlformats.org/officeDocument/2006/relationships/image" Target="../media/image82.png"/><Relationship Id="rId7" Type="http://schemas.openxmlformats.org/officeDocument/2006/relationships/image" Target="../media/image86.png"/><Relationship Id="rId12" Type="http://schemas.openxmlformats.org/officeDocument/2006/relationships/image" Target="../media/image9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5.png"/><Relationship Id="rId11" Type="http://schemas.openxmlformats.org/officeDocument/2006/relationships/image" Target="../media/image90.png"/><Relationship Id="rId5" Type="http://schemas.openxmlformats.org/officeDocument/2006/relationships/image" Target="../media/image84.png"/><Relationship Id="rId10" Type="http://schemas.openxmlformats.org/officeDocument/2006/relationships/image" Target="../media/image89.png"/><Relationship Id="rId4" Type="http://schemas.openxmlformats.org/officeDocument/2006/relationships/image" Target="../media/image83.png"/><Relationship Id="rId9" Type="http://schemas.openxmlformats.org/officeDocument/2006/relationships/image" Target="../media/image88.png"/><Relationship Id="rId14" Type="http://schemas.openxmlformats.org/officeDocument/2006/relationships/image" Target="../media/image9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7" Type="http://schemas.openxmlformats.org/officeDocument/2006/relationships/image" Target="../media/image9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18" Type="http://schemas.openxmlformats.org/officeDocument/2006/relationships/image" Target="../media/image55.png"/><Relationship Id="rId3" Type="http://schemas.openxmlformats.org/officeDocument/2006/relationships/image" Target="../media/image101.png"/><Relationship Id="rId7" Type="http://schemas.openxmlformats.org/officeDocument/2006/relationships/image" Target="../media/image32.png"/><Relationship Id="rId12" Type="http://schemas.openxmlformats.org/officeDocument/2006/relationships/image" Target="../media/image49.png"/><Relationship Id="rId17" Type="http://schemas.openxmlformats.org/officeDocument/2006/relationships/image" Target="../media/image54.png"/><Relationship Id="rId2" Type="http://schemas.openxmlformats.org/officeDocument/2006/relationships/notesSlide" Target="../notesSlides/notesSlide27.xml"/><Relationship Id="rId16" Type="http://schemas.openxmlformats.org/officeDocument/2006/relationships/image" Target="../media/image5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png"/><Relationship Id="rId11" Type="http://schemas.openxmlformats.org/officeDocument/2006/relationships/image" Target="../media/image48.png"/><Relationship Id="rId5" Type="http://schemas.openxmlformats.org/officeDocument/2006/relationships/image" Target="../media/image106.png"/><Relationship Id="rId15" Type="http://schemas.openxmlformats.org/officeDocument/2006/relationships/image" Target="../media/image52.png"/><Relationship Id="rId10" Type="http://schemas.openxmlformats.org/officeDocument/2006/relationships/image" Target="../media/image107.png"/><Relationship Id="rId19" Type="http://schemas.openxmlformats.org/officeDocument/2006/relationships/image" Target="../media/image108.png"/><Relationship Id="rId4" Type="http://schemas.openxmlformats.org/officeDocument/2006/relationships/image" Target="../media/image105.png"/><Relationship Id="rId9" Type="http://schemas.openxmlformats.org/officeDocument/2006/relationships/image" Target="../media/image46.png"/><Relationship Id="rId14" Type="http://schemas.openxmlformats.org/officeDocument/2006/relationships/image" Target="../media/image5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7" Type="http://schemas.openxmlformats.org/officeDocument/2006/relationships/image" Target="../media/image11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2.png"/><Relationship Id="rId5" Type="http://schemas.openxmlformats.org/officeDocument/2006/relationships/image" Target="../media/image111.png"/><Relationship Id="rId4" Type="http://schemas.openxmlformats.org/officeDocument/2006/relationships/image" Target="../media/image11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13" Type="http://schemas.openxmlformats.org/officeDocument/2006/relationships/image" Target="../media/image124.png"/><Relationship Id="rId3" Type="http://schemas.openxmlformats.org/officeDocument/2006/relationships/image" Target="../media/image114.png"/><Relationship Id="rId7" Type="http://schemas.openxmlformats.org/officeDocument/2006/relationships/image" Target="../media/image118.png"/><Relationship Id="rId12" Type="http://schemas.openxmlformats.org/officeDocument/2006/relationships/image" Target="../media/image12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7.png"/><Relationship Id="rId11" Type="http://schemas.openxmlformats.org/officeDocument/2006/relationships/image" Target="../media/image122.png"/><Relationship Id="rId5" Type="http://schemas.openxmlformats.org/officeDocument/2006/relationships/image" Target="../media/image116.png"/><Relationship Id="rId10" Type="http://schemas.openxmlformats.org/officeDocument/2006/relationships/image" Target="../media/image121.png"/><Relationship Id="rId4" Type="http://schemas.openxmlformats.org/officeDocument/2006/relationships/image" Target="../media/image115.png"/><Relationship Id="rId9" Type="http://schemas.openxmlformats.org/officeDocument/2006/relationships/image" Target="../media/image120.png"/><Relationship Id="rId14" Type="http://schemas.openxmlformats.org/officeDocument/2006/relationships/image" Target="../media/image12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6.png"/><Relationship Id="rId18" Type="http://schemas.openxmlformats.org/officeDocument/2006/relationships/image" Target="../media/image141.png"/><Relationship Id="rId26" Type="http://schemas.openxmlformats.org/officeDocument/2006/relationships/image" Target="../media/image149.png"/><Relationship Id="rId39" Type="http://schemas.openxmlformats.org/officeDocument/2006/relationships/image" Target="../media/image162.png"/><Relationship Id="rId21" Type="http://schemas.openxmlformats.org/officeDocument/2006/relationships/image" Target="../media/image144.png"/><Relationship Id="rId34" Type="http://schemas.openxmlformats.org/officeDocument/2006/relationships/image" Target="../media/image157.png"/><Relationship Id="rId7" Type="http://schemas.openxmlformats.org/officeDocument/2006/relationships/image" Target="../media/image130.png"/><Relationship Id="rId12" Type="http://schemas.openxmlformats.org/officeDocument/2006/relationships/image" Target="../media/image135.png"/><Relationship Id="rId17" Type="http://schemas.openxmlformats.org/officeDocument/2006/relationships/image" Target="../media/image140.png"/><Relationship Id="rId25" Type="http://schemas.openxmlformats.org/officeDocument/2006/relationships/image" Target="../media/image148.png"/><Relationship Id="rId33" Type="http://schemas.openxmlformats.org/officeDocument/2006/relationships/image" Target="../media/image156.png"/><Relationship Id="rId38" Type="http://schemas.openxmlformats.org/officeDocument/2006/relationships/image" Target="../media/image161.png"/><Relationship Id="rId2" Type="http://schemas.openxmlformats.org/officeDocument/2006/relationships/notesSlide" Target="../notesSlides/notesSlide32.xml"/><Relationship Id="rId16" Type="http://schemas.openxmlformats.org/officeDocument/2006/relationships/image" Target="../media/image139.png"/><Relationship Id="rId20" Type="http://schemas.openxmlformats.org/officeDocument/2006/relationships/image" Target="../media/image143.png"/><Relationship Id="rId29" Type="http://schemas.openxmlformats.org/officeDocument/2006/relationships/image" Target="../media/image15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9.png"/><Relationship Id="rId11" Type="http://schemas.openxmlformats.org/officeDocument/2006/relationships/image" Target="../media/image134.png"/><Relationship Id="rId24" Type="http://schemas.openxmlformats.org/officeDocument/2006/relationships/image" Target="../media/image147.png"/><Relationship Id="rId32" Type="http://schemas.openxmlformats.org/officeDocument/2006/relationships/image" Target="../media/image155.png"/><Relationship Id="rId37" Type="http://schemas.openxmlformats.org/officeDocument/2006/relationships/image" Target="../media/image160.png"/><Relationship Id="rId40" Type="http://schemas.openxmlformats.org/officeDocument/2006/relationships/image" Target="../media/image163.png"/><Relationship Id="rId5" Type="http://schemas.openxmlformats.org/officeDocument/2006/relationships/image" Target="../media/image128.png"/><Relationship Id="rId15" Type="http://schemas.openxmlformats.org/officeDocument/2006/relationships/image" Target="../media/image138.png"/><Relationship Id="rId23" Type="http://schemas.openxmlformats.org/officeDocument/2006/relationships/image" Target="../media/image146.png"/><Relationship Id="rId28" Type="http://schemas.openxmlformats.org/officeDocument/2006/relationships/image" Target="../media/image151.png"/><Relationship Id="rId36" Type="http://schemas.openxmlformats.org/officeDocument/2006/relationships/image" Target="../media/image159.png"/><Relationship Id="rId10" Type="http://schemas.openxmlformats.org/officeDocument/2006/relationships/image" Target="../media/image133.png"/><Relationship Id="rId19" Type="http://schemas.openxmlformats.org/officeDocument/2006/relationships/image" Target="../media/image142.png"/><Relationship Id="rId31" Type="http://schemas.openxmlformats.org/officeDocument/2006/relationships/image" Target="../media/image154.png"/><Relationship Id="rId4" Type="http://schemas.openxmlformats.org/officeDocument/2006/relationships/image" Target="../media/image127.png"/><Relationship Id="rId9" Type="http://schemas.openxmlformats.org/officeDocument/2006/relationships/image" Target="../media/image132.png"/><Relationship Id="rId14" Type="http://schemas.openxmlformats.org/officeDocument/2006/relationships/image" Target="../media/image137.png"/><Relationship Id="rId22" Type="http://schemas.openxmlformats.org/officeDocument/2006/relationships/image" Target="../media/image145.png"/><Relationship Id="rId27" Type="http://schemas.openxmlformats.org/officeDocument/2006/relationships/image" Target="../media/image150.png"/><Relationship Id="rId30" Type="http://schemas.openxmlformats.org/officeDocument/2006/relationships/image" Target="../media/image153.png"/><Relationship Id="rId35" Type="http://schemas.openxmlformats.org/officeDocument/2006/relationships/image" Target="../media/image158.png"/><Relationship Id="rId8" Type="http://schemas.openxmlformats.org/officeDocument/2006/relationships/image" Target="../media/image131.png"/><Relationship Id="rId3" Type="http://schemas.openxmlformats.org/officeDocument/2006/relationships/image" Target="../media/image12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6.png"/><Relationship Id="rId5" Type="http://schemas.openxmlformats.org/officeDocument/2006/relationships/image" Target="../media/image14.png"/><Relationship Id="rId4" Type="http://schemas.openxmlformats.org/officeDocument/2006/relationships/image" Target="../media/image165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png"/><Relationship Id="rId7" Type="http://schemas.openxmlformats.org/officeDocument/2006/relationships/image" Target="../media/image17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0.png"/><Relationship Id="rId5" Type="http://schemas.openxmlformats.org/officeDocument/2006/relationships/image" Target="../media/image169.png"/><Relationship Id="rId4" Type="http://schemas.openxmlformats.org/officeDocument/2006/relationships/image" Target="../media/image168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7.png"/><Relationship Id="rId3" Type="http://schemas.openxmlformats.org/officeDocument/2006/relationships/image" Target="../media/image172.png"/><Relationship Id="rId7" Type="http://schemas.openxmlformats.org/officeDocument/2006/relationships/image" Target="../media/image17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5.png"/><Relationship Id="rId5" Type="http://schemas.openxmlformats.org/officeDocument/2006/relationships/image" Target="../media/image174.png"/><Relationship Id="rId4" Type="http://schemas.openxmlformats.org/officeDocument/2006/relationships/image" Target="../media/image173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3.png"/><Relationship Id="rId13" Type="http://schemas.openxmlformats.org/officeDocument/2006/relationships/image" Target="../media/image188.png"/><Relationship Id="rId3" Type="http://schemas.openxmlformats.org/officeDocument/2006/relationships/image" Target="../media/image178.png"/><Relationship Id="rId7" Type="http://schemas.openxmlformats.org/officeDocument/2006/relationships/image" Target="../media/image182.png"/><Relationship Id="rId12" Type="http://schemas.openxmlformats.org/officeDocument/2006/relationships/image" Target="../media/image18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1.png"/><Relationship Id="rId11" Type="http://schemas.openxmlformats.org/officeDocument/2006/relationships/image" Target="../media/image186.png"/><Relationship Id="rId5" Type="http://schemas.openxmlformats.org/officeDocument/2006/relationships/image" Target="../media/image180.png"/><Relationship Id="rId10" Type="http://schemas.openxmlformats.org/officeDocument/2006/relationships/image" Target="../media/image185.png"/><Relationship Id="rId4" Type="http://schemas.openxmlformats.org/officeDocument/2006/relationships/image" Target="../media/image179.png"/><Relationship Id="rId9" Type="http://schemas.openxmlformats.org/officeDocument/2006/relationships/image" Target="../media/image184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png"/><Relationship Id="rId7" Type="http://schemas.openxmlformats.org/officeDocument/2006/relationships/image" Target="../media/image19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2.png"/><Relationship Id="rId5" Type="http://schemas.openxmlformats.org/officeDocument/2006/relationships/image" Target="../media/image191.png"/><Relationship Id="rId4" Type="http://schemas.openxmlformats.org/officeDocument/2006/relationships/image" Target="../media/image19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6.png"/><Relationship Id="rId4" Type="http://schemas.openxmlformats.org/officeDocument/2006/relationships/image" Target="../media/image19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png"/><Relationship Id="rId7" Type="http://schemas.openxmlformats.org/officeDocument/2006/relationships/image" Target="../media/image20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0.png"/><Relationship Id="rId5" Type="http://schemas.openxmlformats.org/officeDocument/2006/relationships/image" Target="../media/image199.png"/><Relationship Id="rId4" Type="http://schemas.openxmlformats.org/officeDocument/2006/relationships/image" Target="../media/image19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5.png"/><Relationship Id="rId5" Type="http://schemas.openxmlformats.org/officeDocument/2006/relationships/image" Target="../media/image204.png"/><Relationship Id="rId4" Type="http://schemas.openxmlformats.org/officeDocument/2006/relationships/image" Target="../media/image20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7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0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0.png"/><Relationship Id="rId4" Type="http://schemas.openxmlformats.org/officeDocument/2006/relationships/image" Target="../media/image430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3864"/>
          </a:solidFill>
          <a:ln w="57150">
            <a:solidFill>
              <a:srgbClr val="203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550616" y="376157"/>
            <a:ext cx="3400585" cy="569319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167679" y="1321633"/>
            <a:ext cx="11856641" cy="2901395"/>
            <a:chOff x="167679" y="1321633"/>
            <a:chExt cx="11856641" cy="2901395"/>
          </a:xfrm>
        </p:grpSpPr>
        <p:sp>
          <p:nvSpPr>
            <p:cNvPr id="6" name="矩形 5"/>
            <p:cNvSpPr/>
            <p:nvPr/>
          </p:nvSpPr>
          <p:spPr>
            <a:xfrm>
              <a:off x="167679" y="1321633"/>
              <a:ext cx="11856641" cy="1414780"/>
            </a:xfrm>
            <a:prstGeom prst="rect">
              <a:avLst/>
            </a:prstGeom>
          </p:spPr>
          <p:txBody>
            <a:bodyPr wrap="square" lIns="87545" tIns="43772" rIns="87545" bIns="43772">
              <a:spAutoFit/>
            </a:bodyPr>
            <a:lstStyle/>
            <a:p>
              <a:pPr marL="0" marR="0" lvl="0" indent="0" algn="ctr" defTabSz="1750695" rtl="0" eaLnBrk="1" fontAlgn="auto" latinLnBrk="0" hangingPunct="1">
                <a:lnSpc>
                  <a:spcPct val="12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600" b="1" i="0" u="none" strike="noStrike" kern="1200" cap="none" spc="4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《</a:t>
              </a:r>
              <a:r>
                <a:rPr kumimoji="0" lang="zh-CN" altLang="en-US" sz="3600" b="1" i="0" u="none" strike="noStrike" kern="1200" cap="none" spc="4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人工智能数学原理与算法</a:t>
              </a:r>
              <a:r>
                <a:rPr kumimoji="0" lang="en-US" altLang="zh-CN" sz="3600" b="1" i="0" u="none" strike="noStrike" kern="1200" cap="none" spc="4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》</a:t>
              </a:r>
              <a:br>
                <a:rPr kumimoji="0" lang="en-US" altLang="zh-CN" sz="3600" b="1" i="0" u="none" strike="noStrike" kern="1200" cap="none" spc="4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</a:br>
              <a:r>
                <a:rPr kumimoji="0" lang="zh-CN" altLang="en-US" sz="3600" b="1" i="0" u="none" strike="noStrike" kern="1200" cap="none" spc="4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第</a:t>
              </a:r>
              <a:r>
                <a:rPr kumimoji="0" lang="en-US" altLang="zh-CN" sz="3600" b="1" i="0" u="none" strike="noStrike" kern="1200" cap="none" spc="4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2</a:t>
              </a:r>
              <a:r>
                <a:rPr kumimoji="0" lang="zh-CN" altLang="en-US" sz="3600" b="1" i="0" u="none" strike="noStrike" kern="1200" cap="none" spc="4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章：机器学习基础</a:t>
              </a:r>
              <a:endParaRPr kumimoji="0" lang="en-US" altLang="zh-CN" sz="3600" b="1" i="0" u="none" strike="noStrike" kern="1200" cap="none" spc="4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167679" y="3221943"/>
              <a:ext cx="11856641" cy="1001085"/>
            </a:xfrm>
            <a:prstGeom prst="rect">
              <a:avLst/>
            </a:prstGeom>
          </p:spPr>
          <p:txBody>
            <a:bodyPr wrap="square" lIns="87545" tIns="43772" rIns="87545" bIns="43772">
              <a:spAutoFit/>
            </a:bodyPr>
            <a:lstStyle/>
            <a:p>
              <a:pPr marL="0" marR="0" lvl="0" indent="0" algn="ctr" defTabSz="1750695" rtl="0" eaLnBrk="1" fontAlgn="auto" latinLnBrk="0" hangingPunct="1">
                <a:lnSpc>
                  <a:spcPct val="12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5400" b="1" i="0" u="none" strike="noStrike" kern="1200" cap="none" spc="4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2.5 </a:t>
              </a:r>
              <a:r>
                <a:rPr lang="zh-CN" altLang="en-US" sz="5400" b="1" spc="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逻辑</a:t>
              </a:r>
              <a:r>
                <a:rPr kumimoji="0" lang="zh-CN" altLang="en-US" sz="5400" b="1" i="0" u="none" strike="noStrike" kern="1200" cap="none" spc="4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回归</a:t>
              </a:r>
              <a:endParaRPr kumimoji="0" lang="en-US" altLang="zh-CN" sz="5400" b="1" i="0" u="none" strike="noStrike" kern="1200" cap="none" spc="4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26992744-4E2A-58DC-C3E1-56DC8DCBD29B}"/>
              </a:ext>
            </a:extLst>
          </p:cNvPr>
          <p:cNvSpPr/>
          <p:nvPr/>
        </p:nvSpPr>
        <p:spPr>
          <a:xfrm>
            <a:off x="3627188" y="4463916"/>
            <a:ext cx="5404863" cy="1381060"/>
          </a:xfrm>
          <a:prstGeom prst="rect">
            <a:avLst/>
          </a:prstGeom>
        </p:spPr>
        <p:txBody>
          <a:bodyPr wrap="square" lIns="87545" tIns="43772" rIns="87545" bIns="43772">
            <a:spAutoFit/>
          </a:bodyPr>
          <a:lstStyle/>
          <a:p>
            <a:pPr marL="0" marR="0" lvl="0" indent="0" algn="ctr" defTabSz="17506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marR="0" lvl="0" indent="0" algn="ctr" defTabSz="17506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康奇宇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marR="0" lvl="0" indent="0" algn="ctr" defTabSz="17506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b="1" dirty="0" err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qiyukang@ustc.edu.cn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p:transition advTm="1191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350439" y="120418"/>
            <a:ext cx="75469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回顾：机器学习中的回归问题（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Regression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）</a:t>
            </a:r>
          </a:p>
        </p:txBody>
      </p:sp>
      <p:pic>
        <p:nvPicPr>
          <p:cNvPr id="4" name="图片 1">
            <a:extLst>
              <a:ext uri="{FF2B5EF4-FFF2-40B4-BE49-F238E27FC236}">
                <a16:creationId xmlns:a16="http://schemas.microsoft.com/office/drawing/2014/main" id="{852FF7CD-9B5A-050E-6C67-0E12CB61DC1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0" t="22723" r="87620" b="13289"/>
          <a:stretch>
            <a:fillRect/>
          </a:stretch>
        </p:blipFill>
        <p:spPr>
          <a:xfrm>
            <a:off x="511553" y="2551597"/>
            <a:ext cx="1617898" cy="4058567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8C81DF2C-1D7B-A42B-E723-0100F829292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21102"/>
          <a:stretch>
            <a:fillRect/>
          </a:stretch>
        </p:blipFill>
        <p:spPr>
          <a:xfrm>
            <a:off x="2995672" y="1071195"/>
            <a:ext cx="3983862" cy="1320047"/>
          </a:xfrm>
          <a:prstGeom prst="rect">
            <a:avLst/>
          </a:prstGeom>
        </p:spPr>
      </p:pic>
      <p:sp>
        <p:nvSpPr>
          <p:cNvPr id="6" name="文本框 8">
            <a:extLst>
              <a:ext uri="{FF2B5EF4-FFF2-40B4-BE49-F238E27FC236}">
                <a16:creationId xmlns:a16="http://schemas.microsoft.com/office/drawing/2014/main" id="{3F62B57F-C37A-3A5E-D497-47C8F03DA5A9}"/>
              </a:ext>
            </a:extLst>
          </p:cNvPr>
          <p:cNvSpPr txBox="1"/>
          <p:nvPr/>
        </p:nvSpPr>
        <p:spPr>
          <a:xfrm>
            <a:off x="2566430" y="4189470"/>
            <a:ext cx="14886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房价估计：</a:t>
            </a:r>
          </a:p>
        </p:txBody>
      </p:sp>
      <p:sp>
        <p:nvSpPr>
          <p:cNvPr id="7" name="文本框 9">
            <a:extLst>
              <a:ext uri="{FF2B5EF4-FFF2-40B4-BE49-F238E27FC236}">
                <a16:creationId xmlns:a16="http://schemas.microsoft.com/office/drawing/2014/main" id="{12E54C5D-74B5-F346-398B-1717BBF8B540}"/>
              </a:ext>
            </a:extLst>
          </p:cNvPr>
          <p:cNvSpPr txBox="1"/>
          <p:nvPr/>
        </p:nvSpPr>
        <p:spPr>
          <a:xfrm>
            <a:off x="2550165" y="5536638"/>
            <a:ext cx="14886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到达时间：</a:t>
            </a:r>
          </a:p>
        </p:txBody>
      </p:sp>
      <p:grpSp>
        <p:nvGrpSpPr>
          <p:cNvPr id="8" name="组合 24">
            <a:extLst>
              <a:ext uri="{FF2B5EF4-FFF2-40B4-BE49-F238E27FC236}">
                <a16:creationId xmlns:a16="http://schemas.microsoft.com/office/drawing/2014/main" id="{1BD4C802-1DD0-1500-493C-BDDB53557592}"/>
              </a:ext>
            </a:extLst>
          </p:cNvPr>
          <p:cNvGrpSpPr/>
          <p:nvPr/>
        </p:nvGrpSpPr>
        <p:grpSpPr>
          <a:xfrm>
            <a:off x="5420870" y="2812798"/>
            <a:ext cx="5160181" cy="400110"/>
            <a:chOff x="5420870" y="2812798"/>
            <a:chExt cx="5160181" cy="400110"/>
          </a:xfrm>
        </p:grpSpPr>
        <p:sp>
          <p:nvSpPr>
            <p:cNvPr id="9" name="文本框 10">
              <a:extLst>
                <a:ext uri="{FF2B5EF4-FFF2-40B4-BE49-F238E27FC236}">
                  <a16:creationId xmlns:a16="http://schemas.microsoft.com/office/drawing/2014/main" id="{6BFD9A54-E0FD-2104-EB61-C7091354A349}"/>
                </a:ext>
              </a:extLst>
            </p:cNvPr>
            <p:cNvSpPr txBox="1"/>
            <p:nvPr/>
          </p:nvSpPr>
          <p:spPr>
            <a:xfrm>
              <a:off x="5420870" y="2812798"/>
              <a:ext cx="128420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卫星图像</a:t>
              </a:r>
            </a:p>
          </p:txBody>
        </p:sp>
        <p:sp>
          <p:nvSpPr>
            <p:cNvPr id="10" name="文本框 26">
              <a:extLst>
                <a:ext uri="{FF2B5EF4-FFF2-40B4-BE49-F238E27FC236}">
                  <a16:creationId xmlns:a16="http://schemas.microsoft.com/office/drawing/2014/main" id="{CA82CEAE-3493-39AE-4116-53ACB13BF43B}"/>
                </a:ext>
              </a:extLst>
            </p:cNvPr>
            <p:cNvSpPr txBox="1"/>
            <p:nvPr/>
          </p:nvSpPr>
          <p:spPr>
            <a:xfrm>
              <a:off x="8602328" y="2812798"/>
              <a:ext cx="19787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资产财富指数</a:t>
              </a:r>
            </a:p>
          </p:txBody>
        </p:sp>
        <p:cxnSp>
          <p:nvCxnSpPr>
            <p:cNvPr id="11" name="直接箭头连接符 19">
              <a:extLst>
                <a:ext uri="{FF2B5EF4-FFF2-40B4-BE49-F238E27FC236}">
                  <a16:creationId xmlns:a16="http://schemas.microsoft.com/office/drawing/2014/main" id="{6E32025D-6B24-1B07-9FEB-5B84993EF6C2}"/>
                </a:ext>
              </a:extLst>
            </p:cNvPr>
            <p:cNvCxnSpPr/>
            <p:nvPr/>
          </p:nvCxnSpPr>
          <p:spPr>
            <a:xfrm>
              <a:off x="7533676" y="3041482"/>
              <a:ext cx="77984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25">
            <a:extLst>
              <a:ext uri="{FF2B5EF4-FFF2-40B4-BE49-F238E27FC236}">
                <a16:creationId xmlns:a16="http://schemas.microsoft.com/office/drawing/2014/main" id="{1CE6B254-81C5-11D8-F582-4B5D886A6FBB}"/>
              </a:ext>
            </a:extLst>
          </p:cNvPr>
          <p:cNvGrpSpPr/>
          <p:nvPr/>
        </p:nvGrpSpPr>
        <p:grpSpPr>
          <a:xfrm>
            <a:off x="4553631" y="4180771"/>
            <a:ext cx="5831508" cy="400110"/>
            <a:chOff x="4553631" y="4180771"/>
            <a:chExt cx="5831508" cy="400110"/>
          </a:xfrm>
        </p:grpSpPr>
        <p:sp>
          <p:nvSpPr>
            <p:cNvPr id="16" name="文本框 27">
              <a:extLst>
                <a:ext uri="{FF2B5EF4-FFF2-40B4-BE49-F238E27FC236}">
                  <a16:creationId xmlns:a16="http://schemas.microsoft.com/office/drawing/2014/main" id="{679A8E6E-EF11-B239-38EE-9D300D67EB17}"/>
                </a:ext>
              </a:extLst>
            </p:cNvPr>
            <p:cNvSpPr txBox="1"/>
            <p:nvPr/>
          </p:nvSpPr>
          <p:spPr>
            <a:xfrm>
              <a:off x="4553631" y="4180771"/>
              <a:ext cx="310157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房屋信息（位置，面积）</a:t>
              </a:r>
            </a:p>
          </p:txBody>
        </p:sp>
        <p:sp>
          <p:nvSpPr>
            <p:cNvPr id="18" name="文本框 28">
              <a:extLst>
                <a:ext uri="{FF2B5EF4-FFF2-40B4-BE49-F238E27FC236}">
                  <a16:creationId xmlns:a16="http://schemas.microsoft.com/office/drawing/2014/main" id="{6DF2E1F3-E5AE-8046-3D4A-DA25E1A228C4}"/>
                </a:ext>
              </a:extLst>
            </p:cNvPr>
            <p:cNvSpPr txBox="1"/>
            <p:nvPr/>
          </p:nvSpPr>
          <p:spPr>
            <a:xfrm>
              <a:off x="9100931" y="4180771"/>
              <a:ext cx="128420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房价</a:t>
              </a:r>
            </a:p>
          </p:txBody>
        </p:sp>
        <p:cxnSp>
          <p:nvCxnSpPr>
            <p:cNvPr id="20" name="直接箭头连接符 20">
              <a:extLst>
                <a:ext uri="{FF2B5EF4-FFF2-40B4-BE49-F238E27FC236}">
                  <a16:creationId xmlns:a16="http://schemas.microsoft.com/office/drawing/2014/main" id="{636A8720-501E-712A-BEB6-A898890C9D8C}"/>
                </a:ext>
              </a:extLst>
            </p:cNvPr>
            <p:cNvCxnSpPr/>
            <p:nvPr/>
          </p:nvCxnSpPr>
          <p:spPr>
            <a:xfrm>
              <a:off x="7533676" y="4407312"/>
              <a:ext cx="77984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组合 31">
            <a:extLst>
              <a:ext uri="{FF2B5EF4-FFF2-40B4-BE49-F238E27FC236}">
                <a16:creationId xmlns:a16="http://schemas.microsoft.com/office/drawing/2014/main" id="{106522CD-9534-D0A1-AAFE-D0E6D950397E}"/>
              </a:ext>
            </a:extLst>
          </p:cNvPr>
          <p:cNvGrpSpPr/>
          <p:nvPr/>
        </p:nvGrpSpPr>
        <p:grpSpPr>
          <a:xfrm>
            <a:off x="4668391" y="5548745"/>
            <a:ext cx="5415473" cy="400110"/>
            <a:chOff x="4668391" y="5548745"/>
            <a:chExt cx="5415473" cy="400110"/>
          </a:xfrm>
        </p:grpSpPr>
        <p:sp>
          <p:nvSpPr>
            <p:cNvPr id="22" name="文本框 29">
              <a:extLst>
                <a:ext uri="{FF2B5EF4-FFF2-40B4-BE49-F238E27FC236}">
                  <a16:creationId xmlns:a16="http://schemas.microsoft.com/office/drawing/2014/main" id="{FF93A3E4-198B-2153-CBEA-840C0099D28A}"/>
                </a:ext>
              </a:extLst>
            </p:cNvPr>
            <p:cNvSpPr txBox="1"/>
            <p:nvPr/>
          </p:nvSpPr>
          <p:spPr>
            <a:xfrm>
              <a:off x="4668391" y="5548745"/>
              <a:ext cx="287205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目的地，天气，时间</a:t>
              </a:r>
            </a:p>
          </p:txBody>
        </p:sp>
        <p:sp>
          <p:nvSpPr>
            <p:cNvPr id="23" name="文本框 30">
              <a:extLst>
                <a:ext uri="{FF2B5EF4-FFF2-40B4-BE49-F238E27FC236}">
                  <a16:creationId xmlns:a16="http://schemas.microsoft.com/office/drawing/2014/main" id="{C808F70D-7B06-D24D-1E09-F95BDA52632E}"/>
                </a:ext>
              </a:extLst>
            </p:cNvPr>
            <p:cNvSpPr txBox="1"/>
            <p:nvPr/>
          </p:nvSpPr>
          <p:spPr>
            <a:xfrm>
              <a:off x="8799656" y="5548745"/>
              <a:ext cx="128420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到达时间</a:t>
              </a:r>
            </a:p>
          </p:txBody>
        </p:sp>
        <p:cxnSp>
          <p:nvCxnSpPr>
            <p:cNvPr id="24" name="直接箭头连接符 21">
              <a:extLst>
                <a:ext uri="{FF2B5EF4-FFF2-40B4-BE49-F238E27FC236}">
                  <a16:creationId xmlns:a16="http://schemas.microsoft.com/office/drawing/2014/main" id="{BDE35A13-510B-B38E-9399-661A891F4156}"/>
                </a:ext>
              </a:extLst>
            </p:cNvPr>
            <p:cNvCxnSpPr/>
            <p:nvPr/>
          </p:nvCxnSpPr>
          <p:spPr>
            <a:xfrm>
              <a:off x="7533676" y="5773143"/>
              <a:ext cx="77984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文本框 6">
            <a:extLst>
              <a:ext uri="{FF2B5EF4-FFF2-40B4-BE49-F238E27FC236}">
                <a16:creationId xmlns:a16="http://schemas.microsoft.com/office/drawing/2014/main" id="{C8A2BF09-9692-3441-F5A8-B494A152DD29}"/>
              </a:ext>
            </a:extLst>
          </p:cNvPr>
          <p:cNvSpPr txBox="1"/>
          <p:nvPr/>
        </p:nvSpPr>
        <p:spPr>
          <a:xfrm>
            <a:off x="2567951" y="2828404"/>
            <a:ext cx="14886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贫困地图：</a:t>
            </a:r>
          </a:p>
        </p:txBody>
      </p:sp>
      <p:sp>
        <p:nvSpPr>
          <p:cNvPr id="26" name="文本框 23">
            <a:extLst>
              <a:ext uri="{FF2B5EF4-FFF2-40B4-BE49-F238E27FC236}">
                <a16:creationId xmlns:a16="http://schemas.microsoft.com/office/drawing/2014/main" id="{BF2DDB4A-806B-A895-226F-DA8A64E3AD33}"/>
              </a:ext>
            </a:extLst>
          </p:cNvPr>
          <p:cNvSpPr txBox="1"/>
          <p:nvPr/>
        </p:nvSpPr>
        <p:spPr>
          <a:xfrm>
            <a:off x="7256916" y="1563640"/>
            <a:ext cx="17486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响应（</a:t>
            </a:r>
            <a:r>
              <a:rPr lang="en-US" altLang="zh-CN" sz="16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response</a:t>
            </a:r>
            <a:r>
              <a:rPr lang="zh-CN" altLang="en-US" sz="16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  <a:endParaRPr lang="zh-CN" altLang="en-US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3CE36F-85B8-E4E1-783F-A8457D881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695548BE-AF30-330D-D8CD-469DFB786621}"/>
              </a:ext>
            </a:extLst>
          </p:cNvPr>
          <p:cNvSpPr txBox="1"/>
          <p:nvPr/>
        </p:nvSpPr>
        <p:spPr>
          <a:xfrm>
            <a:off x="350439" y="120418"/>
            <a:ext cx="79544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回顾：机器学习中的分类问题（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Classification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）</a:t>
            </a:r>
          </a:p>
        </p:txBody>
      </p:sp>
      <p:pic>
        <p:nvPicPr>
          <p:cNvPr id="2" name="图片 3">
            <a:extLst>
              <a:ext uri="{FF2B5EF4-FFF2-40B4-BE49-F238E27FC236}">
                <a16:creationId xmlns:a16="http://schemas.microsoft.com/office/drawing/2014/main" id="{C6B94BAD-66FF-E8B7-F73E-98F477DC2D9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4436" r="10673"/>
          <a:stretch>
            <a:fillRect/>
          </a:stretch>
        </p:blipFill>
        <p:spPr>
          <a:xfrm>
            <a:off x="2857500" y="1272892"/>
            <a:ext cx="5142958" cy="1024872"/>
          </a:xfrm>
          <a:prstGeom prst="rect">
            <a:avLst/>
          </a:prstGeom>
        </p:spPr>
      </p:pic>
      <p:pic>
        <p:nvPicPr>
          <p:cNvPr id="3" name="图片 5">
            <a:extLst>
              <a:ext uri="{FF2B5EF4-FFF2-40B4-BE49-F238E27FC236}">
                <a16:creationId xmlns:a16="http://schemas.microsoft.com/office/drawing/2014/main" id="{9570F0B4-FB7B-E924-0820-9B0E212CA51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4795" r="87710" b="21552"/>
          <a:stretch>
            <a:fillRect/>
          </a:stretch>
        </p:blipFill>
        <p:spPr>
          <a:xfrm>
            <a:off x="269677" y="2106592"/>
            <a:ext cx="1432096" cy="2951545"/>
          </a:xfrm>
          <a:prstGeom prst="rect">
            <a:avLst/>
          </a:prstGeom>
        </p:spPr>
      </p:pic>
      <p:sp>
        <p:nvSpPr>
          <p:cNvPr id="13" name="文本框 3">
            <a:extLst>
              <a:ext uri="{FF2B5EF4-FFF2-40B4-BE49-F238E27FC236}">
                <a16:creationId xmlns:a16="http://schemas.microsoft.com/office/drawing/2014/main" id="{03C5FB85-2E39-ABF5-CFAB-F0B3E6A4C946}"/>
              </a:ext>
            </a:extLst>
          </p:cNvPr>
          <p:cNvSpPr txBox="1"/>
          <p:nvPr/>
        </p:nvSpPr>
        <p:spPr>
          <a:xfrm>
            <a:off x="1492930" y="5688691"/>
            <a:ext cx="66212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问：分类和回归之间的关键区别是什么？</a:t>
            </a:r>
            <a:endParaRPr lang="en-SG" altLang="zh-CN" sz="20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分类有</a:t>
            </a:r>
            <a:r>
              <a:rPr lang="zh-CN" altLang="en-US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离散的输出</a:t>
            </a:r>
            <a:endParaRPr lang="en-US" altLang="zh-CN" b="1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回归有</a:t>
            </a:r>
            <a:r>
              <a:rPr lang="zh-CN" altLang="en-US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连续的输出</a:t>
            </a:r>
            <a:endParaRPr lang="en-US" altLang="zh-CN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pSp>
        <p:nvGrpSpPr>
          <p:cNvPr id="14" name="组合 28">
            <a:extLst>
              <a:ext uri="{FF2B5EF4-FFF2-40B4-BE49-F238E27FC236}">
                <a16:creationId xmlns:a16="http://schemas.microsoft.com/office/drawing/2014/main" id="{AB8B17F1-822B-83F2-C268-91135C5128A3}"/>
              </a:ext>
            </a:extLst>
          </p:cNvPr>
          <p:cNvGrpSpPr/>
          <p:nvPr/>
        </p:nvGrpSpPr>
        <p:grpSpPr>
          <a:xfrm>
            <a:off x="7416043" y="5585108"/>
            <a:ext cx="4150396" cy="475024"/>
            <a:chOff x="7273818" y="5279958"/>
            <a:chExt cx="4150396" cy="475024"/>
          </a:xfrm>
        </p:grpSpPr>
        <p:pic>
          <p:nvPicPr>
            <p:cNvPr id="15" name="图片 2">
              <a:extLst>
                <a:ext uri="{FF2B5EF4-FFF2-40B4-BE49-F238E27FC236}">
                  <a16:creationId xmlns:a16="http://schemas.microsoft.com/office/drawing/2014/main" id="{2A703FB7-9603-030B-667B-46BD8D8903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378972" y="5279958"/>
              <a:ext cx="2045242" cy="475024"/>
            </a:xfrm>
            <a:prstGeom prst="rect">
              <a:avLst/>
            </a:prstGeom>
          </p:spPr>
        </p:pic>
        <p:sp>
          <p:nvSpPr>
            <p:cNvPr id="17" name="文本框 4">
              <a:extLst>
                <a:ext uri="{FF2B5EF4-FFF2-40B4-BE49-F238E27FC236}">
                  <a16:creationId xmlns:a16="http://schemas.microsoft.com/office/drawing/2014/main" id="{42D0B289-842F-4D7A-094E-DD10A9A84B5D}"/>
                </a:ext>
              </a:extLst>
            </p:cNvPr>
            <p:cNvSpPr txBox="1"/>
            <p:nvPr/>
          </p:nvSpPr>
          <p:spPr>
            <a:xfrm>
              <a:off x="7273818" y="5354872"/>
              <a:ext cx="22174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扩展：多分类问题</a:t>
              </a:r>
            </a:p>
          </p:txBody>
        </p:sp>
      </p:grpSp>
      <p:sp>
        <p:nvSpPr>
          <p:cNvPr id="27" name="文本框 7">
            <a:extLst>
              <a:ext uri="{FF2B5EF4-FFF2-40B4-BE49-F238E27FC236}">
                <a16:creationId xmlns:a16="http://schemas.microsoft.com/office/drawing/2014/main" id="{E3230E30-06D5-CB8B-D1E5-F117A10AFF60}"/>
              </a:ext>
            </a:extLst>
          </p:cNvPr>
          <p:cNvSpPr txBox="1"/>
          <p:nvPr/>
        </p:nvSpPr>
        <p:spPr>
          <a:xfrm>
            <a:off x="3983619" y="2399487"/>
            <a:ext cx="21490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信用卡交易信息</a:t>
            </a:r>
          </a:p>
        </p:txBody>
      </p:sp>
      <p:sp>
        <p:nvSpPr>
          <p:cNvPr id="28" name="文本框 9">
            <a:extLst>
              <a:ext uri="{FF2B5EF4-FFF2-40B4-BE49-F238E27FC236}">
                <a16:creationId xmlns:a16="http://schemas.microsoft.com/office/drawing/2014/main" id="{AEC0DFE0-25F9-7576-82C5-060093AF2C94}"/>
              </a:ext>
            </a:extLst>
          </p:cNvPr>
          <p:cNvSpPr txBox="1"/>
          <p:nvPr/>
        </p:nvSpPr>
        <p:spPr>
          <a:xfrm>
            <a:off x="8580311" y="2422636"/>
            <a:ext cx="12478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是否欺诈</a:t>
            </a:r>
          </a:p>
        </p:txBody>
      </p:sp>
      <p:sp>
        <p:nvSpPr>
          <p:cNvPr id="29" name="文本框 10">
            <a:extLst>
              <a:ext uri="{FF2B5EF4-FFF2-40B4-BE49-F238E27FC236}">
                <a16:creationId xmlns:a16="http://schemas.microsoft.com/office/drawing/2014/main" id="{4FA96F17-DA41-D795-A9D3-B177EF068081}"/>
              </a:ext>
            </a:extLst>
          </p:cNvPr>
          <p:cNvSpPr txBox="1"/>
          <p:nvPr/>
        </p:nvSpPr>
        <p:spPr>
          <a:xfrm>
            <a:off x="4359575" y="3353737"/>
            <a:ext cx="12500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评论信息</a:t>
            </a:r>
          </a:p>
        </p:txBody>
      </p:sp>
      <p:sp>
        <p:nvSpPr>
          <p:cNvPr id="30" name="文本框 11">
            <a:extLst>
              <a:ext uri="{FF2B5EF4-FFF2-40B4-BE49-F238E27FC236}">
                <a16:creationId xmlns:a16="http://schemas.microsoft.com/office/drawing/2014/main" id="{F2537B81-64C9-9D48-4AC0-5D26EBA30D5B}"/>
              </a:ext>
            </a:extLst>
          </p:cNvPr>
          <p:cNvSpPr txBox="1"/>
          <p:nvPr/>
        </p:nvSpPr>
        <p:spPr>
          <a:xfrm>
            <a:off x="8580311" y="3510001"/>
            <a:ext cx="12478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是否有害</a:t>
            </a:r>
          </a:p>
        </p:txBody>
      </p:sp>
      <p:sp>
        <p:nvSpPr>
          <p:cNvPr id="31" name="文本框 15">
            <a:extLst>
              <a:ext uri="{FF2B5EF4-FFF2-40B4-BE49-F238E27FC236}">
                <a16:creationId xmlns:a16="http://schemas.microsoft.com/office/drawing/2014/main" id="{F0AB9D0A-B693-3AA7-7EB0-2EC2D24E5120}"/>
              </a:ext>
            </a:extLst>
          </p:cNvPr>
          <p:cNvSpPr txBox="1"/>
          <p:nvPr/>
        </p:nvSpPr>
        <p:spPr>
          <a:xfrm>
            <a:off x="3874053" y="4429178"/>
            <a:ext cx="27316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测量到的粒子对撞信息</a:t>
            </a:r>
          </a:p>
        </p:txBody>
      </p:sp>
      <p:sp>
        <p:nvSpPr>
          <p:cNvPr id="32" name="文本框 9">
            <a:extLst>
              <a:ext uri="{FF2B5EF4-FFF2-40B4-BE49-F238E27FC236}">
                <a16:creationId xmlns:a16="http://schemas.microsoft.com/office/drawing/2014/main" id="{5D33EA93-D5BB-6CD1-F093-418546132861}"/>
              </a:ext>
            </a:extLst>
          </p:cNvPr>
          <p:cNvSpPr txBox="1"/>
          <p:nvPr/>
        </p:nvSpPr>
        <p:spPr>
          <a:xfrm>
            <a:off x="8000457" y="4450147"/>
            <a:ext cx="29815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粒子衰变还是背景噪音</a:t>
            </a:r>
          </a:p>
        </p:txBody>
      </p:sp>
      <p:cxnSp>
        <p:nvCxnSpPr>
          <p:cNvPr id="33" name="直接箭头连接符 19">
            <a:extLst>
              <a:ext uri="{FF2B5EF4-FFF2-40B4-BE49-F238E27FC236}">
                <a16:creationId xmlns:a16="http://schemas.microsoft.com/office/drawing/2014/main" id="{CE03EAEC-A41A-884A-39A2-B2BA814751B5}"/>
              </a:ext>
            </a:extLst>
          </p:cNvPr>
          <p:cNvCxnSpPr/>
          <p:nvPr/>
        </p:nvCxnSpPr>
        <p:spPr>
          <a:xfrm>
            <a:off x="6883895" y="2610281"/>
            <a:ext cx="77984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箭头连接符 20">
            <a:extLst>
              <a:ext uri="{FF2B5EF4-FFF2-40B4-BE49-F238E27FC236}">
                <a16:creationId xmlns:a16="http://schemas.microsoft.com/office/drawing/2014/main" id="{01D87C85-47F9-98D3-A5D1-227085F6CAE4}"/>
              </a:ext>
            </a:extLst>
          </p:cNvPr>
          <p:cNvCxnSpPr/>
          <p:nvPr/>
        </p:nvCxnSpPr>
        <p:spPr>
          <a:xfrm>
            <a:off x="6883895" y="3617296"/>
            <a:ext cx="77984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箭头连接符 21">
            <a:extLst>
              <a:ext uri="{FF2B5EF4-FFF2-40B4-BE49-F238E27FC236}">
                <a16:creationId xmlns:a16="http://schemas.microsoft.com/office/drawing/2014/main" id="{8676A2FD-F1FD-DA07-B00D-54863AA880A2}"/>
              </a:ext>
            </a:extLst>
          </p:cNvPr>
          <p:cNvCxnSpPr/>
          <p:nvPr/>
        </p:nvCxnSpPr>
        <p:spPr>
          <a:xfrm>
            <a:off x="6883895" y="4624311"/>
            <a:ext cx="77984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29">
            <a:extLst>
              <a:ext uri="{FF2B5EF4-FFF2-40B4-BE49-F238E27FC236}">
                <a16:creationId xmlns:a16="http://schemas.microsoft.com/office/drawing/2014/main" id="{5D2A71B4-2789-AC64-1B8E-B5D9BF5F2C1C}"/>
              </a:ext>
            </a:extLst>
          </p:cNvPr>
          <p:cNvSpPr txBox="1"/>
          <p:nvPr/>
        </p:nvSpPr>
        <p:spPr>
          <a:xfrm>
            <a:off x="3800352" y="805152"/>
            <a:ext cx="162862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分类器</a:t>
            </a:r>
            <a:endParaRPr lang="en-US" altLang="zh-CN" sz="1600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lang="zh-CN" altLang="en-US" sz="16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（</a:t>
            </a:r>
            <a:r>
              <a:rPr lang="en-US" altLang="zh-CN" sz="16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classifier</a:t>
            </a:r>
            <a:r>
              <a:rPr lang="zh-CN" altLang="en-US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</a:p>
        </p:txBody>
      </p:sp>
      <p:sp>
        <p:nvSpPr>
          <p:cNvPr id="37" name="文本框 30">
            <a:extLst>
              <a:ext uri="{FF2B5EF4-FFF2-40B4-BE49-F238E27FC236}">
                <a16:creationId xmlns:a16="http://schemas.microsoft.com/office/drawing/2014/main" id="{AAC0FC7B-E440-4716-715D-6A61FD941319}"/>
              </a:ext>
            </a:extLst>
          </p:cNvPr>
          <p:cNvSpPr txBox="1"/>
          <p:nvPr/>
        </p:nvSpPr>
        <p:spPr>
          <a:xfrm>
            <a:off x="8131046" y="1406149"/>
            <a:ext cx="17486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标签（</a:t>
            </a:r>
            <a:r>
              <a:rPr lang="en-US" altLang="zh-CN" sz="16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label</a:t>
            </a:r>
            <a:r>
              <a:rPr lang="zh-CN" altLang="en-US" sz="16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  <a:endParaRPr lang="zh-CN" altLang="en-US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8" name="文本框 31">
            <a:extLst>
              <a:ext uri="{FF2B5EF4-FFF2-40B4-BE49-F238E27FC236}">
                <a16:creationId xmlns:a16="http://schemas.microsoft.com/office/drawing/2014/main" id="{1FBC68F3-BF5F-333A-0D41-93945015F856}"/>
              </a:ext>
            </a:extLst>
          </p:cNvPr>
          <p:cNvSpPr txBox="1"/>
          <p:nvPr/>
        </p:nvSpPr>
        <p:spPr>
          <a:xfrm>
            <a:off x="2139468" y="2398628"/>
            <a:ext cx="12478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欺诈检测</a:t>
            </a:r>
            <a:r>
              <a:rPr lang="en-US" altLang="zh-CN" sz="2000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:</a:t>
            </a:r>
            <a:endParaRPr lang="zh-CN" altLang="en-US" sz="2000" dirty="0">
              <a:solidFill>
                <a:srgbClr val="0070C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9" name="文本框 32">
            <a:extLst>
              <a:ext uri="{FF2B5EF4-FFF2-40B4-BE49-F238E27FC236}">
                <a16:creationId xmlns:a16="http://schemas.microsoft.com/office/drawing/2014/main" id="{AA0D72E6-06B4-15DC-A27F-622F32E74103}"/>
              </a:ext>
            </a:extLst>
          </p:cNvPr>
          <p:cNvSpPr txBox="1"/>
          <p:nvPr/>
        </p:nvSpPr>
        <p:spPr>
          <a:xfrm>
            <a:off x="2135378" y="3370243"/>
            <a:ext cx="12478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评论检测</a:t>
            </a:r>
            <a:r>
              <a:rPr lang="en-US" altLang="zh-CN" sz="2000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:</a:t>
            </a:r>
            <a:endParaRPr lang="zh-CN" altLang="en-US" sz="2000" dirty="0">
              <a:solidFill>
                <a:srgbClr val="0070C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0" name="文本框 33">
            <a:extLst>
              <a:ext uri="{FF2B5EF4-FFF2-40B4-BE49-F238E27FC236}">
                <a16:creationId xmlns:a16="http://schemas.microsoft.com/office/drawing/2014/main" id="{D49B2A3E-119E-7E25-2E5D-98D19A4B412C}"/>
              </a:ext>
            </a:extLst>
          </p:cNvPr>
          <p:cNvSpPr txBox="1"/>
          <p:nvPr/>
        </p:nvSpPr>
        <p:spPr>
          <a:xfrm>
            <a:off x="2134624" y="4424256"/>
            <a:ext cx="12478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粒子对撞</a:t>
            </a:r>
            <a:r>
              <a:rPr lang="en-US" altLang="zh-CN" sz="2000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:</a:t>
            </a:r>
            <a:endParaRPr lang="zh-CN" altLang="en-US" sz="2000" dirty="0">
              <a:solidFill>
                <a:srgbClr val="0070C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96283959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F20040-8FBD-5B6F-7883-05132FA14C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F37567B8-D3B5-45D2-6A60-05C44C2B96B9}"/>
              </a:ext>
            </a:extLst>
          </p:cNvPr>
          <p:cNvSpPr txBox="1"/>
          <p:nvPr/>
        </p:nvSpPr>
        <p:spPr>
          <a:xfrm>
            <a:off x="350439" y="120418"/>
            <a:ext cx="66027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回顾：</a:t>
            </a:r>
            <a:r>
              <a:rPr kumimoji="0" lang="zh-CN" altLang="en-SG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线性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回归</a:t>
            </a: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（</a:t>
            </a:r>
            <a:r>
              <a:rPr lang="en-US" altLang="zh-CN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Linear</a:t>
            </a: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 </a:t>
            </a:r>
            <a:r>
              <a:rPr lang="en-US" altLang="zh-CN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Regression</a:t>
            </a: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）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文本框 2">
            <a:extLst>
              <a:ext uri="{FF2B5EF4-FFF2-40B4-BE49-F238E27FC236}">
                <a16:creationId xmlns:a16="http://schemas.microsoft.com/office/drawing/2014/main" id="{BF94C7F2-84C8-CAE2-C3FA-33A19F5F6530}"/>
              </a:ext>
            </a:extLst>
          </p:cNvPr>
          <p:cNvSpPr txBox="1"/>
          <p:nvPr/>
        </p:nvSpPr>
        <p:spPr>
          <a:xfrm>
            <a:off x="6045091" y="1691183"/>
            <a:ext cx="23257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参数向量</a:t>
            </a:r>
            <a:r>
              <a:rPr lang="en-US" altLang="zh-CN" sz="20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zh-CN" altLang="en-US" sz="20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模型参数</a:t>
            </a:r>
          </a:p>
        </p:txBody>
      </p:sp>
      <p:sp>
        <p:nvSpPr>
          <p:cNvPr id="5" name="文本框 2">
            <a:extLst>
              <a:ext uri="{FF2B5EF4-FFF2-40B4-BE49-F238E27FC236}">
                <a16:creationId xmlns:a16="http://schemas.microsoft.com/office/drawing/2014/main" id="{3240CBA7-BF7D-0F79-3337-C782BEBB4D55}"/>
              </a:ext>
            </a:extLst>
          </p:cNvPr>
          <p:cNvSpPr txBox="1"/>
          <p:nvPr/>
        </p:nvSpPr>
        <p:spPr>
          <a:xfrm>
            <a:off x="8484151" y="1691183"/>
            <a:ext cx="14734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特征提取器</a:t>
            </a:r>
            <a:endParaRPr lang="en-SG" altLang="zh-CN" sz="2000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" name="文本框 2">
            <a:extLst>
              <a:ext uri="{FF2B5EF4-FFF2-40B4-BE49-F238E27FC236}">
                <a16:creationId xmlns:a16="http://schemas.microsoft.com/office/drawing/2014/main" id="{E6C25345-BDC8-C3B7-1225-DE8228CE78C3}"/>
              </a:ext>
            </a:extLst>
          </p:cNvPr>
          <p:cNvSpPr txBox="1"/>
          <p:nvPr/>
        </p:nvSpPr>
        <p:spPr>
          <a:xfrm>
            <a:off x="9957593" y="1691183"/>
            <a:ext cx="12638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特征向量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23">
                <a:extLst>
                  <a:ext uri="{FF2B5EF4-FFF2-40B4-BE49-F238E27FC236}">
                    <a16:creationId xmlns:a16="http://schemas.microsoft.com/office/drawing/2014/main" id="{0C8F8B9E-CFFB-8BD1-0F68-875C737C53EE}"/>
                  </a:ext>
                </a:extLst>
              </p:cNvPr>
              <p:cNvSpPr txBox="1"/>
              <p:nvPr/>
            </p:nvSpPr>
            <p:spPr>
              <a:xfrm>
                <a:off x="5465350" y="2589160"/>
                <a:ext cx="194588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dirty="0"/>
                  <a:t>（预测器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zh-CN" altLang="en-US" dirty="0"/>
                  <a:t>的集合）</a:t>
                </a:r>
              </a:p>
            </p:txBody>
          </p:sp>
        </mc:Choice>
        <mc:Fallback xmlns="">
          <p:sp>
            <p:nvSpPr>
              <p:cNvPr id="7" name="文本框 23">
                <a:extLst>
                  <a:ext uri="{FF2B5EF4-FFF2-40B4-BE49-F238E27FC236}">
                    <a16:creationId xmlns:a16="http://schemas.microsoft.com/office/drawing/2014/main" id="{0C8F8B9E-CFFB-8BD1-0F68-875C737C53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5350" y="2589160"/>
                <a:ext cx="1945885" cy="369332"/>
              </a:xfrm>
              <a:prstGeom prst="rect">
                <a:avLst/>
              </a:prstGeom>
              <a:blipFill>
                <a:blip r:embed="rId3"/>
                <a:stretch>
                  <a:fillRect l="-2597" t="-10345" r="-14286" b="-275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图片 5">
            <a:extLst>
              <a:ext uri="{FF2B5EF4-FFF2-40B4-BE49-F238E27FC236}">
                <a16:creationId xmlns:a16="http://schemas.microsoft.com/office/drawing/2014/main" id="{EE81044E-C09E-1B99-901B-F895542BE8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6186" y="1187672"/>
            <a:ext cx="1470787" cy="350550"/>
          </a:xfrm>
          <a:prstGeom prst="rect">
            <a:avLst/>
          </a:prstGeom>
        </p:spPr>
      </p:pic>
      <p:sp>
        <p:nvSpPr>
          <p:cNvPr id="9" name="文本框 7">
            <a:extLst>
              <a:ext uri="{FF2B5EF4-FFF2-40B4-BE49-F238E27FC236}">
                <a16:creationId xmlns:a16="http://schemas.microsoft.com/office/drawing/2014/main" id="{B1D0421A-0A55-2AB2-FB34-4199C58566EE}"/>
              </a:ext>
            </a:extLst>
          </p:cNvPr>
          <p:cNvSpPr txBox="1"/>
          <p:nvPr/>
        </p:nvSpPr>
        <p:spPr>
          <a:xfrm>
            <a:off x="781656" y="1200921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模型向量表示：</a:t>
            </a:r>
          </a:p>
        </p:txBody>
      </p:sp>
      <p:pic>
        <p:nvPicPr>
          <p:cNvPr id="10" name="图片 11">
            <a:extLst>
              <a:ext uri="{FF2B5EF4-FFF2-40B4-BE49-F238E27FC236}">
                <a16:creationId xmlns:a16="http://schemas.microsoft.com/office/drawing/2014/main" id="{2D8F840B-AB03-1459-3CF0-96A20D2AC1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8293" y="1210947"/>
            <a:ext cx="1539373" cy="304826"/>
          </a:xfrm>
          <a:prstGeom prst="rect">
            <a:avLst/>
          </a:prstGeom>
        </p:spPr>
      </p:pic>
      <p:pic>
        <p:nvPicPr>
          <p:cNvPr id="11" name="图片 17">
            <a:extLst>
              <a:ext uri="{FF2B5EF4-FFF2-40B4-BE49-F238E27FC236}">
                <a16:creationId xmlns:a16="http://schemas.microsoft.com/office/drawing/2014/main" id="{106C5533-AB42-604D-87D3-4FD0F623C3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39631" y="1117482"/>
            <a:ext cx="2579294" cy="522000"/>
          </a:xfrm>
          <a:prstGeom prst="rect">
            <a:avLst/>
          </a:prstGeom>
        </p:spPr>
      </p:pic>
      <p:pic>
        <p:nvPicPr>
          <p:cNvPr id="12" name="图片 20">
            <a:extLst>
              <a:ext uri="{FF2B5EF4-FFF2-40B4-BE49-F238E27FC236}">
                <a16:creationId xmlns:a16="http://schemas.microsoft.com/office/drawing/2014/main" id="{8AB03344-866D-59BB-992D-76BD9AC275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39631" y="2442299"/>
            <a:ext cx="2514600" cy="663054"/>
          </a:xfrm>
          <a:prstGeom prst="rect">
            <a:avLst/>
          </a:prstGeom>
        </p:spPr>
      </p:pic>
      <p:sp>
        <p:nvSpPr>
          <p:cNvPr id="16" name="文本框 21">
            <a:extLst>
              <a:ext uri="{FF2B5EF4-FFF2-40B4-BE49-F238E27FC236}">
                <a16:creationId xmlns:a16="http://schemas.microsoft.com/office/drawing/2014/main" id="{A40D0C47-A09F-A437-CC22-863278A2E470}"/>
              </a:ext>
            </a:extLst>
          </p:cNvPr>
          <p:cNvSpPr txBox="1"/>
          <p:nvPr/>
        </p:nvSpPr>
        <p:spPr>
          <a:xfrm>
            <a:off x="781656" y="2542994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假设类：</a:t>
            </a:r>
          </a:p>
        </p:txBody>
      </p:sp>
      <p:pic>
        <p:nvPicPr>
          <p:cNvPr id="20" name="图片 20">
            <a:extLst>
              <a:ext uri="{FF2B5EF4-FFF2-40B4-BE49-F238E27FC236}">
                <a16:creationId xmlns:a16="http://schemas.microsoft.com/office/drawing/2014/main" id="{6921D052-4FBE-29F8-AD98-39B24624C68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36190" y="3602303"/>
            <a:ext cx="3917019" cy="594412"/>
          </a:xfrm>
          <a:prstGeom prst="rect">
            <a:avLst/>
          </a:prstGeom>
        </p:spPr>
      </p:pic>
      <p:sp>
        <p:nvSpPr>
          <p:cNvPr id="21" name="文本框 23">
            <a:extLst>
              <a:ext uri="{FF2B5EF4-FFF2-40B4-BE49-F238E27FC236}">
                <a16:creationId xmlns:a16="http://schemas.microsoft.com/office/drawing/2014/main" id="{DD5EBE82-F156-5E9E-9BBB-FFAA760C8517}"/>
              </a:ext>
            </a:extLst>
          </p:cNvPr>
          <p:cNvSpPr txBox="1"/>
          <p:nvPr/>
        </p:nvSpPr>
        <p:spPr>
          <a:xfrm>
            <a:off x="7207978" y="3714843"/>
            <a:ext cx="2985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平方损失（</a:t>
            </a:r>
            <a:r>
              <a:rPr lang="en-US" altLang="zh-CN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squared loss</a:t>
            </a:r>
            <a:r>
              <a:rPr lang="zh-CN" altLang="en-US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</a:p>
        </p:txBody>
      </p:sp>
      <p:pic>
        <p:nvPicPr>
          <p:cNvPr id="22" name="图片 17">
            <a:extLst>
              <a:ext uri="{FF2B5EF4-FFF2-40B4-BE49-F238E27FC236}">
                <a16:creationId xmlns:a16="http://schemas.microsoft.com/office/drawing/2014/main" id="{2A7E85FC-22AB-656C-7A43-DBBB8264D6B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80155" y="4530283"/>
            <a:ext cx="6031689" cy="620485"/>
          </a:xfrm>
          <a:prstGeom prst="rect">
            <a:avLst/>
          </a:prstGeom>
        </p:spPr>
      </p:pic>
      <p:sp>
        <p:nvSpPr>
          <p:cNvPr id="23" name="文本框 25">
            <a:extLst>
              <a:ext uri="{FF2B5EF4-FFF2-40B4-BE49-F238E27FC236}">
                <a16:creationId xmlns:a16="http://schemas.microsoft.com/office/drawing/2014/main" id="{B4C86A0D-7D62-96D5-7E05-F82042F2FEB2}"/>
              </a:ext>
            </a:extLst>
          </p:cNvPr>
          <p:cNvSpPr txBox="1"/>
          <p:nvPr/>
        </p:nvSpPr>
        <p:spPr>
          <a:xfrm>
            <a:off x="9360912" y="4520486"/>
            <a:ext cx="25921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均方误差（</a:t>
            </a:r>
            <a:r>
              <a:rPr lang="en-US" altLang="zh-CN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MSE, mean squared error</a:t>
            </a:r>
            <a:r>
              <a:rPr lang="zh-CN" altLang="en-US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</a:p>
        </p:txBody>
      </p:sp>
      <p:sp>
        <p:nvSpPr>
          <p:cNvPr id="24" name="文本框 21">
            <a:extLst>
              <a:ext uri="{FF2B5EF4-FFF2-40B4-BE49-F238E27FC236}">
                <a16:creationId xmlns:a16="http://schemas.microsoft.com/office/drawing/2014/main" id="{27A1CD8C-723A-B23E-66E2-3EF9CBA621F6}"/>
              </a:ext>
            </a:extLst>
          </p:cNvPr>
          <p:cNvSpPr txBox="1"/>
          <p:nvPr/>
        </p:nvSpPr>
        <p:spPr>
          <a:xfrm>
            <a:off x="781656" y="3560419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损失函数：</a:t>
            </a:r>
          </a:p>
        </p:txBody>
      </p:sp>
      <p:sp>
        <p:nvSpPr>
          <p:cNvPr id="26" name="矩形 1">
            <a:extLst>
              <a:ext uri="{FF2B5EF4-FFF2-40B4-BE49-F238E27FC236}">
                <a16:creationId xmlns:a16="http://schemas.microsoft.com/office/drawing/2014/main" id="{0FF62266-6D8F-D5FF-152F-84FE1D42D552}"/>
              </a:ext>
            </a:extLst>
          </p:cNvPr>
          <p:cNvSpPr/>
          <p:nvPr/>
        </p:nvSpPr>
        <p:spPr>
          <a:xfrm>
            <a:off x="3152543" y="6146979"/>
            <a:ext cx="7601332" cy="400111"/>
          </a:xfrm>
          <a:prstGeom prst="rect">
            <a:avLst/>
          </a:prstGeom>
          <a:solidFill>
            <a:srgbClr val="F3E8B6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高斯假设下的最大似然估计 </a:t>
            </a:r>
            <a:r>
              <a:rPr lang="en-US" altLang="zh-CN" sz="2400" b="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= </a:t>
            </a:r>
            <a:r>
              <a:rPr lang="zh-CN" altLang="en-US" sz="2400" b="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最小化平方误差</a:t>
            </a:r>
            <a:endParaRPr lang="en-US" altLang="zh-CN" sz="2400" b="0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41" name="Picture 8">
            <a:extLst>
              <a:ext uri="{FF2B5EF4-FFF2-40B4-BE49-F238E27FC236}">
                <a16:creationId xmlns:a16="http://schemas.microsoft.com/office/drawing/2014/main" id="{2AF51570-F2C5-8C08-43FA-C807F27F2726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29175" t="67100"/>
          <a:stretch/>
        </p:blipFill>
        <p:spPr>
          <a:xfrm>
            <a:off x="5167613" y="5347349"/>
            <a:ext cx="4562179" cy="663546"/>
          </a:xfrm>
          <a:prstGeom prst="rect">
            <a:avLst/>
          </a:prstGeom>
        </p:spPr>
      </p:pic>
      <p:pic>
        <p:nvPicPr>
          <p:cNvPr id="42" name="Picture 8">
            <a:extLst>
              <a:ext uri="{FF2B5EF4-FFF2-40B4-BE49-F238E27FC236}">
                <a16:creationId xmlns:a16="http://schemas.microsoft.com/office/drawing/2014/main" id="{E92F69D1-A46F-8B2E-DC0B-763A4DA2F145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r="68717" b="72814"/>
          <a:stretch/>
        </p:blipFill>
        <p:spPr>
          <a:xfrm>
            <a:off x="3152543" y="5429735"/>
            <a:ext cx="2015070" cy="548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03816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A44103-DA18-85AF-7736-4262C2F557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F2115A1B-ED08-060E-10C4-03BC99D46593}"/>
              </a:ext>
            </a:extLst>
          </p:cNvPr>
          <p:cNvSpPr txBox="1"/>
          <p:nvPr/>
        </p:nvSpPr>
        <p:spPr>
          <a:xfrm>
            <a:off x="350439" y="120418"/>
            <a:ext cx="66027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回顾：</a:t>
            </a:r>
            <a:r>
              <a:rPr kumimoji="0" lang="zh-CN" altLang="en-SG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线性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回归</a:t>
            </a: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（</a:t>
            </a:r>
            <a:r>
              <a:rPr lang="en-US" altLang="zh-CN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Linear</a:t>
            </a: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 </a:t>
            </a:r>
            <a:r>
              <a:rPr lang="en-US" altLang="zh-CN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Regression</a:t>
            </a: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）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2" name="图片 2">
            <a:extLst>
              <a:ext uri="{FF2B5EF4-FFF2-40B4-BE49-F238E27FC236}">
                <a16:creationId xmlns:a16="http://schemas.microsoft.com/office/drawing/2014/main" id="{E83C93B9-F61B-60B5-DA66-2DB3F3A5166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040"/>
          <a:stretch>
            <a:fillRect/>
          </a:stretch>
        </p:blipFill>
        <p:spPr>
          <a:xfrm>
            <a:off x="874866" y="1901535"/>
            <a:ext cx="10442268" cy="4355829"/>
          </a:xfrm>
          <a:prstGeom prst="rect">
            <a:avLst/>
          </a:prstGeom>
        </p:spPr>
      </p:pic>
      <p:pic>
        <p:nvPicPr>
          <p:cNvPr id="3" name="图片 9">
            <a:extLst>
              <a:ext uri="{FF2B5EF4-FFF2-40B4-BE49-F238E27FC236}">
                <a16:creationId xmlns:a16="http://schemas.microsoft.com/office/drawing/2014/main" id="{F7DF1544-9CC4-2F11-EC8F-65429CAB93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2516" y="1431163"/>
            <a:ext cx="2961066" cy="573951"/>
          </a:xfrm>
          <a:prstGeom prst="rect">
            <a:avLst/>
          </a:prstGeom>
        </p:spPr>
      </p:pic>
      <p:sp>
        <p:nvSpPr>
          <p:cNvPr id="13" name="文本框 10">
            <a:extLst>
              <a:ext uri="{FF2B5EF4-FFF2-40B4-BE49-F238E27FC236}">
                <a16:creationId xmlns:a16="http://schemas.microsoft.com/office/drawing/2014/main" id="{7FC1D788-C379-4943-F3C5-4BCA6B751AB1}"/>
              </a:ext>
            </a:extLst>
          </p:cNvPr>
          <p:cNvSpPr txBox="1"/>
          <p:nvPr/>
        </p:nvSpPr>
        <p:spPr>
          <a:xfrm>
            <a:off x="763971" y="1431163"/>
            <a:ext cx="15113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0000FF"/>
                </a:solidFill>
              </a:rPr>
              <a:t>优化算法：</a:t>
            </a:r>
          </a:p>
        </p:txBody>
      </p:sp>
    </p:spTree>
    <p:extLst>
      <p:ext uri="{BB962C8B-B14F-4D97-AF65-F5344CB8AC3E}">
        <p14:creationId xmlns:p14="http://schemas.microsoft.com/office/powerpoint/2010/main" val="891950732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任意多边形: 形状 37"/>
          <p:cNvSpPr/>
          <p:nvPr/>
        </p:nvSpPr>
        <p:spPr>
          <a:xfrm>
            <a:off x="0" y="0"/>
            <a:ext cx="1819275" cy="1819275"/>
          </a:xfrm>
          <a:custGeom>
            <a:avLst/>
            <a:gdLst>
              <a:gd name="connsiteX0" fmla="*/ 0 w 3638550"/>
              <a:gd name="connsiteY0" fmla="*/ 1819275 h 3638550"/>
              <a:gd name="connsiteX1" fmla="*/ 1819275 w 3638550"/>
              <a:gd name="connsiteY1" fmla="*/ 0 h 3638550"/>
              <a:gd name="connsiteX2" fmla="*/ 3638550 w 3638550"/>
              <a:gd name="connsiteY2" fmla="*/ 1819275 h 3638550"/>
              <a:gd name="connsiteX3" fmla="*/ 1819275 w 3638550"/>
              <a:gd name="connsiteY3" fmla="*/ 3638550 h 3638550"/>
              <a:gd name="connsiteX4" fmla="*/ 0 w 3638550"/>
              <a:gd name="connsiteY4" fmla="*/ 1819275 h 3638550"/>
              <a:gd name="connsiteX0-1" fmla="*/ 1819275 w 3638550"/>
              <a:gd name="connsiteY0-2" fmla="*/ 0 h 3638550"/>
              <a:gd name="connsiteX1-3" fmla="*/ 3638550 w 3638550"/>
              <a:gd name="connsiteY1-4" fmla="*/ 1819275 h 3638550"/>
              <a:gd name="connsiteX2-5" fmla="*/ 1819275 w 3638550"/>
              <a:gd name="connsiteY2-6" fmla="*/ 3638550 h 3638550"/>
              <a:gd name="connsiteX3-7" fmla="*/ 0 w 3638550"/>
              <a:gd name="connsiteY3-8" fmla="*/ 1819275 h 3638550"/>
              <a:gd name="connsiteX4-9" fmla="*/ 1910715 w 3638550"/>
              <a:gd name="connsiteY4-10" fmla="*/ 91440 h 3638550"/>
              <a:gd name="connsiteX0-11" fmla="*/ 1819275 w 3638550"/>
              <a:gd name="connsiteY0-12" fmla="*/ 0 h 3638550"/>
              <a:gd name="connsiteX1-13" fmla="*/ 3638550 w 3638550"/>
              <a:gd name="connsiteY1-14" fmla="*/ 1819275 h 3638550"/>
              <a:gd name="connsiteX2-15" fmla="*/ 1819275 w 3638550"/>
              <a:gd name="connsiteY2-16" fmla="*/ 3638550 h 3638550"/>
              <a:gd name="connsiteX3-17" fmla="*/ 0 w 3638550"/>
              <a:gd name="connsiteY3-18" fmla="*/ 1819275 h 3638550"/>
              <a:gd name="connsiteX0-19" fmla="*/ 3638550 w 3638550"/>
              <a:gd name="connsiteY0-20" fmla="*/ 0 h 1819275"/>
              <a:gd name="connsiteX1-21" fmla="*/ 1819275 w 3638550"/>
              <a:gd name="connsiteY1-22" fmla="*/ 1819275 h 1819275"/>
              <a:gd name="connsiteX2-23" fmla="*/ 0 w 3638550"/>
              <a:gd name="connsiteY2-24" fmla="*/ 0 h 1819275"/>
              <a:gd name="connsiteX0-25" fmla="*/ 1819275 w 1819275"/>
              <a:gd name="connsiteY0-26" fmla="*/ 0 h 1819275"/>
              <a:gd name="connsiteX1-27" fmla="*/ 0 w 1819275"/>
              <a:gd name="connsiteY1-28" fmla="*/ 1819275 h 18192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819275" h="1819275">
                <a:moveTo>
                  <a:pt x="1819275" y="0"/>
                </a:moveTo>
                <a:cubicBezTo>
                  <a:pt x="1819275" y="1004758"/>
                  <a:pt x="1004758" y="1819275"/>
                  <a:pt x="0" y="1819275"/>
                </a:cubicBezTo>
              </a:path>
            </a:pathLst>
          </a:custGeom>
          <a:noFill/>
          <a:ln w="381000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1727455" y="1730451"/>
            <a:ext cx="5663945" cy="716782"/>
            <a:chOff x="1727455" y="2471291"/>
            <a:chExt cx="5663945" cy="716782"/>
          </a:xfrm>
        </p:grpSpPr>
        <p:sp>
          <p:nvSpPr>
            <p:cNvPr id="61" name="文本框 60"/>
            <p:cNvSpPr txBox="1"/>
            <p:nvPr/>
          </p:nvSpPr>
          <p:spPr>
            <a:xfrm>
              <a:off x="2573268" y="2673753"/>
              <a:ext cx="48181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latin typeface="Arial" panose="020B0604020202090204" pitchFamily="34" charset="0"/>
                  <a:ea typeface="微软雅黑" panose="020B0503020204020204" pitchFamily="34" charset="-122"/>
                </a:rPr>
                <a:t>分类问题</a:t>
              </a:r>
            </a:p>
          </p:txBody>
        </p:sp>
        <p:sp>
          <p:nvSpPr>
            <p:cNvPr id="63" name="椭圆 62"/>
            <p:cNvSpPr/>
            <p:nvPr/>
          </p:nvSpPr>
          <p:spPr>
            <a:xfrm>
              <a:off x="1727455" y="2471291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chemeClr val="accent1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01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7540339" y="0"/>
            <a:ext cx="4651661" cy="6858000"/>
            <a:chOff x="7540339" y="0"/>
            <a:chExt cx="4651661" cy="6858000"/>
          </a:xfrm>
        </p:grpSpPr>
        <p:sp>
          <p:nvSpPr>
            <p:cNvPr id="60" name="任意多边形: 形状 59"/>
            <p:cNvSpPr/>
            <p:nvPr/>
          </p:nvSpPr>
          <p:spPr>
            <a:xfrm>
              <a:off x="7779658" y="0"/>
              <a:ext cx="4412342" cy="6858000"/>
            </a:xfrm>
            <a:custGeom>
              <a:avLst/>
              <a:gdLst>
                <a:gd name="connsiteX0" fmla="*/ 1295690 w 4412342"/>
                <a:gd name="connsiteY0" fmla="*/ 0 h 6858000"/>
                <a:gd name="connsiteX1" fmla="*/ 4412342 w 4412342"/>
                <a:gd name="connsiteY1" fmla="*/ 0 h 6858000"/>
                <a:gd name="connsiteX2" fmla="*/ 4412342 w 4412342"/>
                <a:gd name="connsiteY2" fmla="*/ 1636729 h 6858000"/>
                <a:gd name="connsiteX3" fmla="*/ 4272563 w 4412342"/>
                <a:gd name="connsiteY3" fmla="*/ 1672670 h 6858000"/>
                <a:gd name="connsiteX4" fmla="*/ 3111228 w 4412342"/>
                <a:gd name="connsiteY4" fmla="*/ 3251199 h 6858000"/>
                <a:gd name="connsiteX5" fmla="*/ 4272563 w 4412342"/>
                <a:gd name="connsiteY5" fmla="*/ 4829728 h 6858000"/>
                <a:gd name="connsiteX6" fmla="*/ 4412342 w 4412342"/>
                <a:gd name="connsiteY6" fmla="*/ 4865669 h 6858000"/>
                <a:gd name="connsiteX7" fmla="*/ 4412342 w 4412342"/>
                <a:gd name="connsiteY7" fmla="*/ 6858000 h 6858000"/>
                <a:gd name="connsiteX8" fmla="*/ 1670654 w 4412342"/>
                <a:gd name="connsiteY8" fmla="*/ 6858000 h 6858000"/>
                <a:gd name="connsiteX9" fmla="*/ 1550198 w 4412342"/>
                <a:gd name="connsiteY9" fmla="*/ 6753659 h 6858000"/>
                <a:gd name="connsiteX10" fmla="*/ 0 w 4412342"/>
                <a:gd name="connsiteY10" fmla="*/ 3251200 h 6858000"/>
                <a:gd name="connsiteX11" fmla="*/ 1229199 w 4412342"/>
                <a:gd name="connsiteY11" fmla="*/ 6974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412342" h="6858000">
                  <a:moveTo>
                    <a:pt x="1295690" y="0"/>
                  </a:moveTo>
                  <a:lnTo>
                    <a:pt x="4412342" y="0"/>
                  </a:lnTo>
                  <a:lnTo>
                    <a:pt x="4412342" y="1636729"/>
                  </a:lnTo>
                  <a:lnTo>
                    <a:pt x="4272563" y="1672670"/>
                  </a:lnTo>
                  <a:cubicBezTo>
                    <a:pt x="3599745" y="1881938"/>
                    <a:pt x="3111228" y="2509519"/>
                    <a:pt x="3111228" y="3251199"/>
                  </a:cubicBezTo>
                  <a:cubicBezTo>
                    <a:pt x="3111228" y="3992879"/>
                    <a:pt x="3599745" y="4620460"/>
                    <a:pt x="4272563" y="4829728"/>
                  </a:cubicBezTo>
                  <a:lnTo>
                    <a:pt x="4412342" y="4865669"/>
                  </a:lnTo>
                  <a:lnTo>
                    <a:pt x="4412342" y="6858000"/>
                  </a:lnTo>
                  <a:lnTo>
                    <a:pt x="1670654" y="6858000"/>
                  </a:lnTo>
                  <a:lnTo>
                    <a:pt x="1550198" y="6753659"/>
                  </a:lnTo>
                  <a:cubicBezTo>
                    <a:pt x="597879" y="5888107"/>
                    <a:pt x="0" y="4639475"/>
                    <a:pt x="0" y="3251200"/>
                  </a:cubicBezTo>
                  <a:cubicBezTo>
                    <a:pt x="0" y="2026252"/>
                    <a:pt x="465477" y="910022"/>
                    <a:pt x="1229199" y="69741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7540339" y="3124369"/>
              <a:ext cx="3592287" cy="101566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t" anchorCtr="0">
              <a:spAutoFit/>
            </a:bodyPr>
            <a:lstStyle/>
            <a:p>
              <a:r>
                <a:rPr kumimoji="1" lang="zh-CN" altLang="en-US" sz="6000" b="1" dirty="0">
                  <a:solidFill>
                    <a:schemeClr val="tx1"/>
                  </a:solidFill>
                  <a:latin typeface="Arial" panose="020B0604020202090204" pitchFamily="34" charset="0"/>
                  <a:ea typeface="微软雅黑" panose="020B0503020204020204" pitchFamily="34" charset="-122"/>
                  <a:sym typeface="Arial" panose="020B0604020202090204" pitchFamily="34" charset="0"/>
                </a:rPr>
                <a:t>目录</a:t>
              </a:r>
              <a:endParaRPr kumimoji="1" lang="en-US" altLang="zh-CN" sz="6000" b="1" dirty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  <a:sym typeface="Arial" panose="020B060402020209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727455" y="2843108"/>
            <a:ext cx="5661007" cy="716782"/>
            <a:chOff x="1727455" y="3483328"/>
            <a:chExt cx="5661007" cy="716782"/>
          </a:xfrm>
        </p:grpSpPr>
        <p:sp>
          <p:nvSpPr>
            <p:cNvPr id="54" name="文本框 53"/>
            <p:cNvSpPr txBox="1"/>
            <p:nvPr/>
          </p:nvSpPr>
          <p:spPr>
            <a:xfrm>
              <a:off x="2570330" y="3658299"/>
              <a:ext cx="48181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latin typeface="Arial" panose="020B0604020202090204" pitchFamily="34" charset="0"/>
                  <a:ea typeface="微软雅黑" panose="020B0503020204020204" pitchFamily="34" charset="-122"/>
                </a:rPr>
                <a:t>逻辑回归</a:t>
              </a:r>
            </a:p>
          </p:txBody>
        </p:sp>
        <p:sp>
          <p:nvSpPr>
            <p:cNvPr id="56" name="椭圆 55"/>
            <p:cNvSpPr/>
            <p:nvPr/>
          </p:nvSpPr>
          <p:spPr>
            <a:xfrm>
              <a:off x="1727455" y="3483328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rgbClr val="4472C4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02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727455" y="3955765"/>
            <a:ext cx="3123326" cy="716782"/>
            <a:chOff x="1727455" y="4495365"/>
            <a:chExt cx="3123326" cy="716782"/>
          </a:xfrm>
        </p:grpSpPr>
        <p:sp>
          <p:nvSpPr>
            <p:cNvPr id="51" name="文本框 50"/>
            <p:cNvSpPr txBox="1"/>
            <p:nvPr/>
          </p:nvSpPr>
          <p:spPr>
            <a:xfrm>
              <a:off x="2570331" y="4706973"/>
              <a:ext cx="22804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latin typeface="Arial" panose="020B0604020202090204" pitchFamily="34" charset="0"/>
                  <a:ea typeface="微软雅黑" panose="020B0503020204020204" pitchFamily="34" charset="-122"/>
                </a:rPr>
                <a:t>优化算法</a:t>
              </a:r>
            </a:p>
          </p:txBody>
        </p:sp>
        <p:sp>
          <p:nvSpPr>
            <p:cNvPr id="53" name="椭圆 52"/>
            <p:cNvSpPr/>
            <p:nvPr/>
          </p:nvSpPr>
          <p:spPr>
            <a:xfrm>
              <a:off x="1727455" y="4495365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rgbClr val="4472C4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03</a:t>
              </a:r>
            </a:p>
          </p:txBody>
        </p:sp>
      </p:grp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010AFD-E5B4-6C07-2F65-0C11E0A76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任意多边形: 形状 37">
            <a:extLst>
              <a:ext uri="{FF2B5EF4-FFF2-40B4-BE49-F238E27FC236}">
                <a16:creationId xmlns:a16="http://schemas.microsoft.com/office/drawing/2014/main" id="{8CABB039-9032-ED95-A996-3D9733A01C15}"/>
              </a:ext>
            </a:extLst>
          </p:cNvPr>
          <p:cNvSpPr/>
          <p:nvPr/>
        </p:nvSpPr>
        <p:spPr>
          <a:xfrm>
            <a:off x="0" y="0"/>
            <a:ext cx="1819275" cy="1819275"/>
          </a:xfrm>
          <a:custGeom>
            <a:avLst/>
            <a:gdLst>
              <a:gd name="connsiteX0" fmla="*/ 0 w 3638550"/>
              <a:gd name="connsiteY0" fmla="*/ 1819275 h 3638550"/>
              <a:gd name="connsiteX1" fmla="*/ 1819275 w 3638550"/>
              <a:gd name="connsiteY1" fmla="*/ 0 h 3638550"/>
              <a:gd name="connsiteX2" fmla="*/ 3638550 w 3638550"/>
              <a:gd name="connsiteY2" fmla="*/ 1819275 h 3638550"/>
              <a:gd name="connsiteX3" fmla="*/ 1819275 w 3638550"/>
              <a:gd name="connsiteY3" fmla="*/ 3638550 h 3638550"/>
              <a:gd name="connsiteX4" fmla="*/ 0 w 3638550"/>
              <a:gd name="connsiteY4" fmla="*/ 1819275 h 3638550"/>
              <a:gd name="connsiteX0-1" fmla="*/ 1819275 w 3638550"/>
              <a:gd name="connsiteY0-2" fmla="*/ 0 h 3638550"/>
              <a:gd name="connsiteX1-3" fmla="*/ 3638550 w 3638550"/>
              <a:gd name="connsiteY1-4" fmla="*/ 1819275 h 3638550"/>
              <a:gd name="connsiteX2-5" fmla="*/ 1819275 w 3638550"/>
              <a:gd name="connsiteY2-6" fmla="*/ 3638550 h 3638550"/>
              <a:gd name="connsiteX3-7" fmla="*/ 0 w 3638550"/>
              <a:gd name="connsiteY3-8" fmla="*/ 1819275 h 3638550"/>
              <a:gd name="connsiteX4-9" fmla="*/ 1910715 w 3638550"/>
              <a:gd name="connsiteY4-10" fmla="*/ 91440 h 3638550"/>
              <a:gd name="connsiteX0-11" fmla="*/ 1819275 w 3638550"/>
              <a:gd name="connsiteY0-12" fmla="*/ 0 h 3638550"/>
              <a:gd name="connsiteX1-13" fmla="*/ 3638550 w 3638550"/>
              <a:gd name="connsiteY1-14" fmla="*/ 1819275 h 3638550"/>
              <a:gd name="connsiteX2-15" fmla="*/ 1819275 w 3638550"/>
              <a:gd name="connsiteY2-16" fmla="*/ 3638550 h 3638550"/>
              <a:gd name="connsiteX3-17" fmla="*/ 0 w 3638550"/>
              <a:gd name="connsiteY3-18" fmla="*/ 1819275 h 3638550"/>
              <a:gd name="connsiteX0-19" fmla="*/ 3638550 w 3638550"/>
              <a:gd name="connsiteY0-20" fmla="*/ 0 h 1819275"/>
              <a:gd name="connsiteX1-21" fmla="*/ 1819275 w 3638550"/>
              <a:gd name="connsiteY1-22" fmla="*/ 1819275 h 1819275"/>
              <a:gd name="connsiteX2-23" fmla="*/ 0 w 3638550"/>
              <a:gd name="connsiteY2-24" fmla="*/ 0 h 1819275"/>
              <a:gd name="connsiteX0-25" fmla="*/ 1819275 w 1819275"/>
              <a:gd name="connsiteY0-26" fmla="*/ 0 h 1819275"/>
              <a:gd name="connsiteX1-27" fmla="*/ 0 w 1819275"/>
              <a:gd name="connsiteY1-28" fmla="*/ 1819275 h 18192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819275" h="1819275">
                <a:moveTo>
                  <a:pt x="1819275" y="0"/>
                </a:moveTo>
                <a:cubicBezTo>
                  <a:pt x="1819275" y="1004758"/>
                  <a:pt x="1004758" y="1819275"/>
                  <a:pt x="0" y="1819275"/>
                </a:cubicBezTo>
              </a:path>
            </a:pathLst>
          </a:custGeom>
          <a:noFill/>
          <a:ln w="381000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4969E988-339B-6B7C-83A5-86A460215CF8}"/>
              </a:ext>
            </a:extLst>
          </p:cNvPr>
          <p:cNvGrpSpPr/>
          <p:nvPr/>
        </p:nvGrpSpPr>
        <p:grpSpPr>
          <a:xfrm>
            <a:off x="1727455" y="1730451"/>
            <a:ext cx="5663945" cy="716782"/>
            <a:chOff x="1727455" y="2471291"/>
            <a:chExt cx="5663945" cy="716782"/>
          </a:xfrm>
        </p:grpSpPr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756DA992-2B8C-9258-0104-29BEAD267D5C}"/>
                </a:ext>
              </a:extLst>
            </p:cNvPr>
            <p:cNvSpPr txBox="1"/>
            <p:nvPr/>
          </p:nvSpPr>
          <p:spPr>
            <a:xfrm>
              <a:off x="2573268" y="2673753"/>
              <a:ext cx="48181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latin typeface="Arial" panose="020B0604020202090204" pitchFamily="34" charset="0"/>
                  <a:ea typeface="微软雅黑" panose="020B0503020204020204" pitchFamily="34" charset="-122"/>
                </a:rPr>
                <a:t>分类问题</a:t>
              </a:r>
            </a:p>
          </p:txBody>
        </p:sp>
        <p:sp>
          <p:nvSpPr>
            <p:cNvPr id="63" name="椭圆 62">
              <a:extLst>
                <a:ext uri="{FF2B5EF4-FFF2-40B4-BE49-F238E27FC236}">
                  <a16:creationId xmlns:a16="http://schemas.microsoft.com/office/drawing/2014/main" id="{4BB1D3B8-5E9B-C995-6B61-AF3C699249FF}"/>
                </a:ext>
              </a:extLst>
            </p:cNvPr>
            <p:cNvSpPr/>
            <p:nvPr/>
          </p:nvSpPr>
          <p:spPr>
            <a:xfrm>
              <a:off x="1727455" y="2471291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chemeClr val="accent1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01</a:t>
              </a: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9A2163B0-D598-0A60-E390-9B74481F44E1}"/>
              </a:ext>
            </a:extLst>
          </p:cNvPr>
          <p:cNvGrpSpPr/>
          <p:nvPr/>
        </p:nvGrpSpPr>
        <p:grpSpPr>
          <a:xfrm>
            <a:off x="7540339" y="0"/>
            <a:ext cx="4651661" cy="6858000"/>
            <a:chOff x="7540339" y="0"/>
            <a:chExt cx="4651661" cy="6858000"/>
          </a:xfrm>
        </p:grpSpPr>
        <p:sp>
          <p:nvSpPr>
            <p:cNvPr id="60" name="任意多边形: 形状 59">
              <a:extLst>
                <a:ext uri="{FF2B5EF4-FFF2-40B4-BE49-F238E27FC236}">
                  <a16:creationId xmlns:a16="http://schemas.microsoft.com/office/drawing/2014/main" id="{2633ED4C-9909-18D3-823C-24C141D00F9A}"/>
                </a:ext>
              </a:extLst>
            </p:cNvPr>
            <p:cNvSpPr/>
            <p:nvPr/>
          </p:nvSpPr>
          <p:spPr>
            <a:xfrm>
              <a:off x="7779658" y="0"/>
              <a:ext cx="4412342" cy="6858000"/>
            </a:xfrm>
            <a:custGeom>
              <a:avLst/>
              <a:gdLst>
                <a:gd name="connsiteX0" fmla="*/ 1295690 w 4412342"/>
                <a:gd name="connsiteY0" fmla="*/ 0 h 6858000"/>
                <a:gd name="connsiteX1" fmla="*/ 4412342 w 4412342"/>
                <a:gd name="connsiteY1" fmla="*/ 0 h 6858000"/>
                <a:gd name="connsiteX2" fmla="*/ 4412342 w 4412342"/>
                <a:gd name="connsiteY2" fmla="*/ 1636729 h 6858000"/>
                <a:gd name="connsiteX3" fmla="*/ 4272563 w 4412342"/>
                <a:gd name="connsiteY3" fmla="*/ 1672670 h 6858000"/>
                <a:gd name="connsiteX4" fmla="*/ 3111228 w 4412342"/>
                <a:gd name="connsiteY4" fmla="*/ 3251199 h 6858000"/>
                <a:gd name="connsiteX5" fmla="*/ 4272563 w 4412342"/>
                <a:gd name="connsiteY5" fmla="*/ 4829728 h 6858000"/>
                <a:gd name="connsiteX6" fmla="*/ 4412342 w 4412342"/>
                <a:gd name="connsiteY6" fmla="*/ 4865669 h 6858000"/>
                <a:gd name="connsiteX7" fmla="*/ 4412342 w 4412342"/>
                <a:gd name="connsiteY7" fmla="*/ 6858000 h 6858000"/>
                <a:gd name="connsiteX8" fmla="*/ 1670654 w 4412342"/>
                <a:gd name="connsiteY8" fmla="*/ 6858000 h 6858000"/>
                <a:gd name="connsiteX9" fmla="*/ 1550198 w 4412342"/>
                <a:gd name="connsiteY9" fmla="*/ 6753659 h 6858000"/>
                <a:gd name="connsiteX10" fmla="*/ 0 w 4412342"/>
                <a:gd name="connsiteY10" fmla="*/ 3251200 h 6858000"/>
                <a:gd name="connsiteX11" fmla="*/ 1229199 w 4412342"/>
                <a:gd name="connsiteY11" fmla="*/ 6974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412342" h="6858000">
                  <a:moveTo>
                    <a:pt x="1295690" y="0"/>
                  </a:moveTo>
                  <a:lnTo>
                    <a:pt x="4412342" y="0"/>
                  </a:lnTo>
                  <a:lnTo>
                    <a:pt x="4412342" y="1636729"/>
                  </a:lnTo>
                  <a:lnTo>
                    <a:pt x="4272563" y="1672670"/>
                  </a:lnTo>
                  <a:cubicBezTo>
                    <a:pt x="3599745" y="1881938"/>
                    <a:pt x="3111228" y="2509519"/>
                    <a:pt x="3111228" y="3251199"/>
                  </a:cubicBezTo>
                  <a:cubicBezTo>
                    <a:pt x="3111228" y="3992879"/>
                    <a:pt x="3599745" y="4620460"/>
                    <a:pt x="4272563" y="4829728"/>
                  </a:cubicBezTo>
                  <a:lnTo>
                    <a:pt x="4412342" y="4865669"/>
                  </a:lnTo>
                  <a:lnTo>
                    <a:pt x="4412342" y="6858000"/>
                  </a:lnTo>
                  <a:lnTo>
                    <a:pt x="1670654" y="6858000"/>
                  </a:lnTo>
                  <a:lnTo>
                    <a:pt x="1550198" y="6753659"/>
                  </a:lnTo>
                  <a:cubicBezTo>
                    <a:pt x="597879" y="5888107"/>
                    <a:pt x="0" y="4639475"/>
                    <a:pt x="0" y="3251200"/>
                  </a:cubicBezTo>
                  <a:cubicBezTo>
                    <a:pt x="0" y="2026252"/>
                    <a:pt x="465477" y="910022"/>
                    <a:pt x="1229199" y="69741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E2F99AB2-3A0E-310E-7825-E392D0171A4A}"/>
                </a:ext>
              </a:extLst>
            </p:cNvPr>
            <p:cNvSpPr/>
            <p:nvPr/>
          </p:nvSpPr>
          <p:spPr>
            <a:xfrm>
              <a:off x="7540339" y="3124369"/>
              <a:ext cx="3592287" cy="101566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t" anchorCtr="0">
              <a:spAutoFit/>
            </a:bodyPr>
            <a:lstStyle/>
            <a:p>
              <a:r>
                <a:rPr kumimoji="1" lang="zh-CN" altLang="en-US" sz="6000" b="1" dirty="0">
                  <a:solidFill>
                    <a:schemeClr val="tx1"/>
                  </a:solidFill>
                  <a:latin typeface="Arial" panose="020B0604020202090204" pitchFamily="34" charset="0"/>
                  <a:ea typeface="微软雅黑" panose="020B0503020204020204" pitchFamily="34" charset="-122"/>
                  <a:sym typeface="Arial" panose="020B0604020202090204" pitchFamily="34" charset="0"/>
                </a:rPr>
                <a:t>目录</a:t>
              </a:r>
              <a:endParaRPr kumimoji="1" lang="en-US" altLang="zh-CN" sz="6000" b="1" dirty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  <a:sym typeface="Arial" panose="020B0604020202090204" pitchFamily="34" charset="0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A5F5CA26-F556-D8D9-E748-0354DED203BF}"/>
              </a:ext>
            </a:extLst>
          </p:cNvPr>
          <p:cNvGrpSpPr/>
          <p:nvPr/>
        </p:nvGrpSpPr>
        <p:grpSpPr>
          <a:xfrm>
            <a:off x="1727455" y="2843108"/>
            <a:ext cx="5661007" cy="716782"/>
            <a:chOff x="1727455" y="3483328"/>
            <a:chExt cx="5661007" cy="716782"/>
          </a:xfrm>
        </p:grpSpPr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E518552E-433C-40FE-4F7C-54234C72FFBB}"/>
                </a:ext>
              </a:extLst>
            </p:cNvPr>
            <p:cNvSpPr txBox="1"/>
            <p:nvPr/>
          </p:nvSpPr>
          <p:spPr>
            <a:xfrm>
              <a:off x="2570330" y="3658299"/>
              <a:ext cx="48181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solidFill>
                    <a:schemeClr val="bg2">
                      <a:lumMod val="90000"/>
                    </a:schemeClr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逻辑回归</a:t>
              </a:r>
            </a:p>
          </p:txBody>
        </p:sp>
        <p:sp>
          <p:nvSpPr>
            <p:cNvPr id="56" name="椭圆 55">
              <a:extLst>
                <a:ext uri="{FF2B5EF4-FFF2-40B4-BE49-F238E27FC236}">
                  <a16:creationId xmlns:a16="http://schemas.microsoft.com/office/drawing/2014/main" id="{261C7F01-5CFC-2395-3149-10605C1318E2}"/>
                </a:ext>
              </a:extLst>
            </p:cNvPr>
            <p:cNvSpPr/>
            <p:nvPr/>
          </p:nvSpPr>
          <p:spPr>
            <a:xfrm>
              <a:off x="1727455" y="3483328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rgbClr val="4472C4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02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C095593E-1552-0F02-5D94-A4AEB846E0BD}"/>
              </a:ext>
            </a:extLst>
          </p:cNvPr>
          <p:cNvGrpSpPr/>
          <p:nvPr/>
        </p:nvGrpSpPr>
        <p:grpSpPr>
          <a:xfrm>
            <a:off x="1727455" y="3955765"/>
            <a:ext cx="3907800" cy="716782"/>
            <a:chOff x="1727455" y="4495365"/>
            <a:chExt cx="3907800" cy="716782"/>
          </a:xfrm>
        </p:grpSpPr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4563A95A-E188-C943-6CEA-8CB92E1E3964}"/>
                </a:ext>
              </a:extLst>
            </p:cNvPr>
            <p:cNvSpPr txBox="1"/>
            <p:nvPr/>
          </p:nvSpPr>
          <p:spPr>
            <a:xfrm>
              <a:off x="2570330" y="4706973"/>
              <a:ext cx="306492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solidFill>
                    <a:schemeClr val="bg2">
                      <a:lumMod val="90000"/>
                    </a:schemeClr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优化算法</a:t>
              </a:r>
            </a:p>
          </p:txBody>
        </p:sp>
        <p:sp>
          <p:nvSpPr>
            <p:cNvPr id="53" name="椭圆 52">
              <a:extLst>
                <a:ext uri="{FF2B5EF4-FFF2-40B4-BE49-F238E27FC236}">
                  <a16:creationId xmlns:a16="http://schemas.microsoft.com/office/drawing/2014/main" id="{66581221-9210-EC30-31D5-24C9AD69C1EE}"/>
                </a:ext>
              </a:extLst>
            </p:cNvPr>
            <p:cNvSpPr/>
            <p:nvPr/>
          </p:nvSpPr>
          <p:spPr>
            <a:xfrm>
              <a:off x="1727455" y="4495365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rgbClr val="4472C4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03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7277237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50439" y="120418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课程安排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1094248" y="1409700"/>
            <a:ext cx="9753598" cy="4359377"/>
            <a:chOff x="628652" y="1710813"/>
            <a:chExt cx="7954909" cy="3829664"/>
          </a:xfrm>
        </p:grpSpPr>
        <p:sp>
          <p:nvSpPr>
            <p:cNvPr id="5" name="Rectangle 6"/>
            <p:cNvSpPr/>
            <p:nvPr/>
          </p:nvSpPr>
          <p:spPr>
            <a:xfrm>
              <a:off x="628652" y="1710813"/>
              <a:ext cx="2184605" cy="757084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假设类</a:t>
              </a:r>
              <a:endParaRPr lang="en-US" sz="24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6" name="Rectangle 9"/>
            <p:cNvSpPr/>
            <p:nvPr/>
          </p:nvSpPr>
          <p:spPr>
            <a:xfrm>
              <a:off x="3419735" y="1710813"/>
              <a:ext cx="2184605" cy="757084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损失函数</a:t>
              </a:r>
              <a:endParaRPr lang="en-US" sz="24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7" name="Rectangle 10"/>
            <p:cNvSpPr/>
            <p:nvPr/>
          </p:nvSpPr>
          <p:spPr>
            <a:xfrm>
              <a:off x="6255726" y="1710813"/>
              <a:ext cx="2184605" cy="757084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优化算法</a:t>
              </a:r>
              <a:endParaRPr lang="en-US" sz="24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8" name="Rectangle 12"/>
            <p:cNvSpPr/>
            <p:nvPr/>
          </p:nvSpPr>
          <p:spPr>
            <a:xfrm>
              <a:off x="628652" y="3190568"/>
              <a:ext cx="2184605" cy="75708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solidFill>
                    <a:srgbClr val="C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特征简单加权和</a:t>
              </a:r>
              <a:endParaRPr lang="en-US" sz="24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9" name="Rectangle 13"/>
            <p:cNvSpPr/>
            <p:nvPr/>
          </p:nvSpPr>
          <p:spPr>
            <a:xfrm>
              <a:off x="3419735" y="3190568"/>
              <a:ext cx="2184605" cy="75708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最大似然估计</a:t>
              </a:r>
              <a:endParaRPr lang="en-US" sz="24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0" name="Rectangle 14"/>
            <p:cNvSpPr/>
            <p:nvPr/>
          </p:nvSpPr>
          <p:spPr>
            <a:xfrm>
              <a:off x="6255726" y="3190568"/>
              <a:ext cx="2184605" cy="75708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梯度上升</a:t>
              </a:r>
              <a:endParaRPr lang="en-US" sz="24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1" name="Rectangle 15"/>
            <p:cNvSpPr/>
            <p:nvPr/>
          </p:nvSpPr>
          <p:spPr>
            <a:xfrm>
              <a:off x="628652" y="4783393"/>
              <a:ext cx="2184605" cy="75708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solidFill>
                    <a:srgbClr val="C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逻辑回归</a:t>
              </a:r>
              <a:endParaRPr lang="en-US" sz="24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2" name="Rectangle 17"/>
            <p:cNvSpPr/>
            <p:nvPr/>
          </p:nvSpPr>
          <p:spPr>
            <a:xfrm>
              <a:off x="3751250" y="4783393"/>
              <a:ext cx="1816538" cy="75708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对数似然估计</a:t>
              </a:r>
              <a:endParaRPr lang="en-US" sz="24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6" name="Rectangle 18"/>
            <p:cNvSpPr/>
            <p:nvPr/>
          </p:nvSpPr>
          <p:spPr>
            <a:xfrm>
              <a:off x="6112491" y="4783393"/>
              <a:ext cx="2471070" cy="75708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随机梯度下降</a:t>
              </a:r>
              <a:endParaRPr lang="en-US" sz="24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8" name="Down Arrow 19"/>
            <p:cNvSpPr/>
            <p:nvPr/>
          </p:nvSpPr>
          <p:spPr>
            <a:xfrm>
              <a:off x="1573468" y="2509786"/>
              <a:ext cx="294968" cy="550606"/>
            </a:xfrm>
            <a:prstGeom prst="downArrow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19" name="Down Arrow 20"/>
            <p:cNvSpPr/>
            <p:nvPr/>
          </p:nvSpPr>
          <p:spPr>
            <a:xfrm>
              <a:off x="1573468" y="4119717"/>
              <a:ext cx="294968" cy="550606"/>
            </a:xfrm>
            <a:prstGeom prst="downArrow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20" name="Down Arrow 21"/>
            <p:cNvSpPr/>
            <p:nvPr/>
          </p:nvSpPr>
          <p:spPr>
            <a:xfrm>
              <a:off x="4364551" y="2509786"/>
              <a:ext cx="294968" cy="550606"/>
            </a:xfrm>
            <a:prstGeom prst="downArrow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21" name="Down Arrow 22"/>
            <p:cNvSpPr/>
            <p:nvPr/>
          </p:nvSpPr>
          <p:spPr>
            <a:xfrm>
              <a:off x="4364551" y="4119717"/>
              <a:ext cx="294968" cy="550606"/>
            </a:xfrm>
            <a:prstGeom prst="downArrow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22" name="Down Arrow 23"/>
            <p:cNvSpPr/>
            <p:nvPr/>
          </p:nvSpPr>
          <p:spPr>
            <a:xfrm>
              <a:off x="7200542" y="2509786"/>
              <a:ext cx="294968" cy="550606"/>
            </a:xfrm>
            <a:prstGeom prst="downArrow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23" name="Down Arrow 24"/>
            <p:cNvSpPr/>
            <p:nvPr/>
          </p:nvSpPr>
          <p:spPr>
            <a:xfrm>
              <a:off x="7200542" y="4119717"/>
              <a:ext cx="294968" cy="550606"/>
            </a:xfrm>
            <a:prstGeom prst="downArrow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24" name="Plus 25"/>
            <p:cNvSpPr/>
            <p:nvPr/>
          </p:nvSpPr>
          <p:spPr>
            <a:xfrm>
              <a:off x="2942303" y="1892710"/>
              <a:ext cx="393290" cy="393290"/>
            </a:xfrm>
            <a:prstGeom prst="mathPlus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25" name="Plus 26"/>
            <p:cNvSpPr/>
            <p:nvPr/>
          </p:nvSpPr>
          <p:spPr>
            <a:xfrm>
              <a:off x="5719201" y="1892710"/>
              <a:ext cx="393290" cy="393290"/>
            </a:xfrm>
            <a:prstGeom prst="mathPlus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B7145A-6EF9-7DA7-499B-336678457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B47B7F5B-8494-D08F-9E99-68D08EA1B613}"/>
              </a:ext>
            </a:extLst>
          </p:cNvPr>
          <p:cNvSpPr txBox="1"/>
          <p:nvPr/>
        </p:nvSpPr>
        <p:spPr>
          <a:xfrm>
            <a:off x="350439" y="120418"/>
            <a:ext cx="46522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二分类问题：贷款违约检测</a:t>
            </a:r>
          </a:p>
        </p:txBody>
      </p:sp>
      <p:grpSp>
        <p:nvGrpSpPr>
          <p:cNvPr id="59" name="object 3">
            <a:extLst>
              <a:ext uri="{FF2B5EF4-FFF2-40B4-BE49-F238E27FC236}">
                <a16:creationId xmlns:a16="http://schemas.microsoft.com/office/drawing/2014/main" id="{B23ACB71-63C8-E420-27F3-76ECB7CF0793}"/>
              </a:ext>
            </a:extLst>
          </p:cNvPr>
          <p:cNvGrpSpPr/>
          <p:nvPr/>
        </p:nvGrpSpPr>
        <p:grpSpPr>
          <a:xfrm>
            <a:off x="2301010" y="3066587"/>
            <a:ext cx="1635760" cy="1456690"/>
            <a:chOff x="1149469" y="3066587"/>
            <a:chExt cx="1635760" cy="1456690"/>
          </a:xfrm>
        </p:grpSpPr>
        <p:sp>
          <p:nvSpPr>
            <p:cNvPr id="60" name="object 4">
              <a:extLst>
                <a:ext uri="{FF2B5EF4-FFF2-40B4-BE49-F238E27FC236}">
                  <a16:creationId xmlns:a16="http://schemas.microsoft.com/office/drawing/2014/main" id="{33195687-0DD8-F68C-AB7C-B60BF21A3924}"/>
                </a:ext>
              </a:extLst>
            </p:cNvPr>
            <p:cNvSpPr/>
            <p:nvPr/>
          </p:nvSpPr>
          <p:spPr>
            <a:xfrm>
              <a:off x="1160264" y="3077382"/>
              <a:ext cx="1614170" cy="1435100"/>
            </a:xfrm>
            <a:custGeom>
              <a:avLst/>
              <a:gdLst/>
              <a:ahLst/>
              <a:cxnLst/>
              <a:rect l="l" t="t" r="r" b="b"/>
              <a:pathLst>
                <a:path w="1614170" h="1435100">
                  <a:moveTo>
                    <a:pt x="1613767" y="0"/>
                  </a:moveTo>
                  <a:lnTo>
                    <a:pt x="0" y="0"/>
                  </a:lnTo>
                  <a:lnTo>
                    <a:pt x="0" y="1434939"/>
                  </a:lnTo>
                  <a:lnTo>
                    <a:pt x="1613767" y="1434939"/>
                  </a:lnTo>
                  <a:lnTo>
                    <a:pt x="1613767" y="0"/>
                  </a:lnTo>
                  <a:close/>
                </a:path>
              </a:pathLst>
            </a:custGeom>
            <a:solidFill>
              <a:srgbClr val="B0007E"/>
            </a:solidFill>
          </p:spPr>
          <p:txBody>
            <a:bodyPr wrap="square" lIns="0" tIns="0" rIns="0" bIns="0" rtlCol="0"/>
            <a:lstStyle/>
            <a:p>
              <a:endParaRPr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61" name="object 5">
              <a:extLst>
                <a:ext uri="{FF2B5EF4-FFF2-40B4-BE49-F238E27FC236}">
                  <a16:creationId xmlns:a16="http://schemas.microsoft.com/office/drawing/2014/main" id="{6B0ADE3B-9D4B-9765-806C-6EB92A77419B}"/>
                </a:ext>
              </a:extLst>
            </p:cNvPr>
            <p:cNvSpPr/>
            <p:nvPr/>
          </p:nvSpPr>
          <p:spPr>
            <a:xfrm>
              <a:off x="1160264" y="3077382"/>
              <a:ext cx="1614170" cy="1435100"/>
            </a:xfrm>
            <a:custGeom>
              <a:avLst/>
              <a:gdLst/>
              <a:ahLst/>
              <a:cxnLst/>
              <a:rect l="l" t="t" r="r" b="b"/>
              <a:pathLst>
                <a:path w="1614170" h="1435100">
                  <a:moveTo>
                    <a:pt x="0" y="1434939"/>
                  </a:moveTo>
                  <a:lnTo>
                    <a:pt x="1613782" y="1434939"/>
                  </a:lnTo>
                  <a:lnTo>
                    <a:pt x="1613782" y="0"/>
                  </a:lnTo>
                  <a:lnTo>
                    <a:pt x="0" y="0"/>
                  </a:lnTo>
                  <a:lnTo>
                    <a:pt x="0" y="1434939"/>
                  </a:lnTo>
                  <a:close/>
                </a:path>
              </a:pathLst>
            </a:custGeom>
            <a:ln w="21443">
              <a:solidFill>
                <a:srgbClr val="80005B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77" name="object 6">
            <a:extLst>
              <a:ext uri="{FF2B5EF4-FFF2-40B4-BE49-F238E27FC236}">
                <a16:creationId xmlns:a16="http://schemas.microsoft.com/office/drawing/2014/main" id="{B74BD2A3-7FF9-CD93-76A6-92F552C85112}"/>
              </a:ext>
            </a:extLst>
          </p:cNvPr>
          <p:cNvSpPr txBox="1"/>
          <p:nvPr/>
        </p:nvSpPr>
        <p:spPr>
          <a:xfrm>
            <a:off x="2582036" y="3395707"/>
            <a:ext cx="1072772" cy="74789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algn="ctr">
              <a:lnSpc>
                <a:spcPct val="101000"/>
              </a:lnSpc>
              <a:spcBef>
                <a:spcPts val="75"/>
              </a:spcBef>
            </a:pPr>
            <a:r>
              <a:rPr lang="zh-CN" altLang="en-US" sz="2400" spc="-10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90204"/>
              </a:rPr>
              <a:t>贷款人</a:t>
            </a:r>
          </a:p>
          <a:p>
            <a:pPr marL="12700" marR="5080" algn="ctr">
              <a:lnSpc>
                <a:spcPct val="101000"/>
              </a:lnSpc>
              <a:spcBef>
                <a:spcPts val="75"/>
              </a:spcBef>
            </a:pPr>
            <a:r>
              <a:rPr lang="zh-CN" altLang="en-US" sz="2400" spc="-10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90204"/>
              </a:rPr>
              <a:t>信息</a:t>
            </a:r>
            <a:endParaRPr lang="zh-CN" altLang="en-US" sz="24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90204"/>
            </a:endParaRPr>
          </a:p>
        </p:txBody>
      </p:sp>
      <p:grpSp>
        <p:nvGrpSpPr>
          <p:cNvPr id="78" name="object 7">
            <a:extLst>
              <a:ext uri="{FF2B5EF4-FFF2-40B4-BE49-F238E27FC236}">
                <a16:creationId xmlns:a16="http://schemas.microsoft.com/office/drawing/2014/main" id="{0224DD62-37D9-A9A7-393C-FE3700124F0F}"/>
              </a:ext>
            </a:extLst>
          </p:cNvPr>
          <p:cNvGrpSpPr/>
          <p:nvPr/>
        </p:nvGrpSpPr>
        <p:grpSpPr>
          <a:xfrm>
            <a:off x="4580411" y="3257401"/>
            <a:ext cx="2376170" cy="1085850"/>
            <a:chOff x="3428870" y="3257401"/>
            <a:chExt cx="2376170" cy="1085850"/>
          </a:xfrm>
        </p:grpSpPr>
        <p:sp>
          <p:nvSpPr>
            <p:cNvPr id="79" name="object 8">
              <a:extLst>
                <a:ext uri="{FF2B5EF4-FFF2-40B4-BE49-F238E27FC236}">
                  <a16:creationId xmlns:a16="http://schemas.microsoft.com/office/drawing/2014/main" id="{DEF843B6-E09A-2643-400B-782A76AD134E}"/>
                </a:ext>
              </a:extLst>
            </p:cNvPr>
            <p:cNvSpPr/>
            <p:nvPr/>
          </p:nvSpPr>
          <p:spPr>
            <a:xfrm>
              <a:off x="3439665" y="3268196"/>
              <a:ext cx="2354580" cy="1064260"/>
            </a:xfrm>
            <a:custGeom>
              <a:avLst/>
              <a:gdLst/>
              <a:ahLst/>
              <a:cxnLst/>
              <a:rect l="l" t="t" r="r" b="b"/>
              <a:pathLst>
                <a:path w="2354579" h="1064260">
                  <a:moveTo>
                    <a:pt x="2354061" y="0"/>
                  </a:moveTo>
                  <a:lnTo>
                    <a:pt x="0" y="0"/>
                  </a:lnTo>
                  <a:lnTo>
                    <a:pt x="0" y="1064048"/>
                  </a:lnTo>
                  <a:lnTo>
                    <a:pt x="2354061" y="1064048"/>
                  </a:lnTo>
                  <a:lnTo>
                    <a:pt x="2354061" y="0"/>
                  </a:lnTo>
                  <a:close/>
                </a:path>
              </a:pathLst>
            </a:custGeom>
            <a:solidFill>
              <a:srgbClr val="85BD05"/>
            </a:solidFill>
          </p:spPr>
          <p:txBody>
            <a:bodyPr wrap="square" lIns="0" tIns="0" rIns="0" bIns="0" rtlCol="0"/>
            <a:lstStyle/>
            <a:p>
              <a:endParaRPr sz="200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80" name="object 9">
              <a:extLst>
                <a:ext uri="{FF2B5EF4-FFF2-40B4-BE49-F238E27FC236}">
                  <a16:creationId xmlns:a16="http://schemas.microsoft.com/office/drawing/2014/main" id="{9DBF1CBE-9151-146B-A629-148EE9648A28}"/>
                </a:ext>
              </a:extLst>
            </p:cNvPr>
            <p:cNvSpPr/>
            <p:nvPr/>
          </p:nvSpPr>
          <p:spPr>
            <a:xfrm>
              <a:off x="3439665" y="3268196"/>
              <a:ext cx="2354580" cy="1064260"/>
            </a:xfrm>
            <a:custGeom>
              <a:avLst/>
              <a:gdLst/>
              <a:ahLst/>
              <a:cxnLst/>
              <a:rect l="l" t="t" r="r" b="b"/>
              <a:pathLst>
                <a:path w="2354579" h="1064260">
                  <a:moveTo>
                    <a:pt x="0" y="1064048"/>
                  </a:moveTo>
                  <a:lnTo>
                    <a:pt x="2354061" y="1064048"/>
                  </a:lnTo>
                  <a:lnTo>
                    <a:pt x="2354061" y="0"/>
                  </a:lnTo>
                  <a:lnTo>
                    <a:pt x="0" y="0"/>
                  </a:lnTo>
                  <a:lnTo>
                    <a:pt x="0" y="1064048"/>
                  </a:lnTo>
                  <a:close/>
                </a:path>
              </a:pathLst>
            </a:custGeom>
            <a:ln w="21443">
              <a:solidFill>
                <a:srgbClr val="608A03"/>
              </a:solidFill>
            </a:ln>
          </p:spPr>
          <p:txBody>
            <a:bodyPr wrap="square" lIns="0" tIns="0" rIns="0" bIns="0" rtlCol="0"/>
            <a:lstStyle/>
            <a:p>
              <a:endParaRPr sz="200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81" name="object 10">
            <a:extLst>
              <a:ext uri="{FF2B5EF4-FFF2-40B4-BE49-F238E27FC236}">
                <a16:creationId xmlns:a16="http://schemas.microsoft.com/office/drawing/2014/main" id="{E849E734-6C37-DB4D-2DEA-6FA8A84E0B9B}"/>
              </a:ext>
            </a:extLst>
          </p:cNvPr>
          <p:cNvSpPr txBox="1"/>
          <p:nvPr/>
        </p:nvSpPr>
        <p:spPr>
          <a:xfrm>
            <a:off x="5185500" y="3354763"/>
            <a:ext cx="1166032" cy="821507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07950" marR="5080" indent="-95885" algn="ctr">
              <a:lnSpc>
                <a:spcPts val="3200"/>
              </a:lnSpc>
              <a:spcBef>
                <a:spcPts val="240"/>
              </a:spcBef>
            </a:pPr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分类器模型</a:t>
            </a:r>
            <a:endParaRPr lang="zh-CN" altLang="en-US" sz="24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90204"/>
            </a:endParaRPr>
          </a:p>
        </p:txBody>
      </p:sp>
      <p:grpSp>
        <p:nvGrpSpPr>
          <p:cNvPr id="82" name="object 11">
            <a:extLst>
              <a:ext uri="{FF2B5EF4-FFF2-40B4-BE49-F238E27FC236}">
                <a16:creationId xmlns:a16="http://schemas.microsoft.com/office/drawing/2014/main" id="{1DB17B00-FFF7-055F-06AC-8E0C3C853B5C}"/>
              </a:ext>
            </a:extLst>
          </p:cNvPr>
          <p:cNvGrpSpPr/>
          <p:nvPr/>
        </p:nvGrpSpPr>
        <p:grpSpPr>
          <a:xfrm>
            <a:off x="3888398" y="3566490"/>
            <a:ext cx="952500" cy="504825"/>
            <a:chOff x="2736857" y="3566490"/>
            <a:chExt cx="952500" cy="504825"/>
          </a:xfrm>
        </p:grpSpPr>
        <p:pic>
          <p:nvPicPr>
            <p:cNvPr id="83" name="object 12">
              <a:extLst>
                <a:ext uri="{FF2B5EF4-FFF2-40B4-BE49-F238E27FC236}">
                  <a16:creationId xmlns:a16="http://schemas.microsoft.com/office/drawing/2014/main" id="{F02BDD78-794D-C3CA-7D26-02A5B081668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36857" y="3566490"/>
              <a:ext cx="952111" cy="504361"/>
            </a:xfrm>
            <a:prstGeom prst="rect">
              <a:avLst/>
            </a:prstGeom>
          </p:spPr>
        </p:pic>
        <p:sp>
          <p:nvSpPr>
            <p:cNvPr id="84" name="object 13">
              <a:extLst>
                <a:ext uri="{FF2B5EF4-FFF2-40B4-BE49-F238E27FC236}">
                  <a16:creationId xmlns:a16="http://schemas.microsoft.com/office/drawing/2014/main" id="{68CDECAE-0291-147C-65C1-1EB42C57BDF9}"/>
                </a:ext>
              </a:extLst>
            </p:cNvPr>
            <p:cNvSpPr/>
            <p:nvPr/>
          </p:nvSpPr>
          <p:spPr>
            <a:xfrm>
              <a:off x="2773851" y="3690344"/>
              <a:ext cx="666115" cy="217170"/>
            </a:xfrm>
            <a:custGeom>
              <a:avLst/>
              <a:gdLst/>
              <a:ahLst/>
              <a:cxnLst/>
              <a:rect l="l" t="t" r="r" b="b"/>
              <a:pathLst>
                <a:path w="666114" h="217170">
                  <a:moveTo>
                    <a:pt x="528584" y="132905"/>
                  </a:moveTo>
                  <a:lnTo>
                    <a:pt x="460631" y="171814"/>
                  </a:lnTo>
                  <a:lnTo>
                    <a:pt x="453427" y="178133"/>
                  </a:lnTo>
                  <a:lnTo>
                    <a:pt x="449344" y="186430"/>
                  </a:lnTo>
                  <a:lnTo>
                    <a:pt x="448668" y="195654"/>
                  </a:lnTo>
                  <a:lnTo>
                    <a:pt x="451686" y="204752"/>
                  </a:lnTo>
                  <a:lnTo>
                    <a:pt x="458004" y="211962"/>
                  </a:lnTo>
                  <a:lnTo>
                    <a:pt x="466304" y="216042"/>
                  </a:lnTo>
                  <a:lnTo>
                    <a:pt x="475528" y="216715"/>
                  </a:lnTo>
                  <a:lnTo>
                    <a:pt x="484619" y="213707"/>
                  </a:lnTo>
                  <a:lnTo>
                    <a:pt x="624492" y="133626"/>
                  </a:lnTo>
                  <a:lnTo>
                    <a:pt x="617863" y="133626"/>
                  </a:lnTo>
                  <a:lnTo>
                    <a:pt x="528584" y="132905"/>
                  </a:lnTo>
                  <a:close/>
                </a:path>
                <a:path w="666114" h="217170">
                  <a:moveTo>
                    <a:pt x="570158" y="109101"/>
                  </a:moveTo>
                  <a:lnTo>
                    <a:pt x="528584" y="132905"/>
                  </a:lnTo>
                  <a:lnTo>
                    <a:pt x="617863" y="133626"/>
                  </a:lnTo>
                  <a:lnTo>
                    <a:pt x="617890" y="130230"/>
                  </a:lnTo>
                  <a:lnTo>
                    <a:pt x="605722" y="130230"/>
                  </a:lnTo>
                  <a:lnTo>
                    <a:pt x="570158" y="109101"/>
                  </a:lnTo>
                  <a:close/>
                </a:path>
                <a:path w="666114" h="217170">
                  <a:moveTo>
                    <a:pt x="477280" y="0"/>
                  </a:moveTo>
                  <a:lnTo>
                    <a:pt x="468041" y="524"/>
                  </a:lnTo>
                  <a:lnTo>
                    <a:pt x="459678" y="4464"/>
                  </a:lnTo>
                  <a:lnTo>
                    <a:pt x="453256" y="11550"/>
                  </a:lnTo>
                  <a:lnTo>
                    <a:pt x="450086" y="20607"/>
                  </a:lnTo>
                  <a:lnTo>
                    <a:pt x="450613" y="29853"/>
                  </a:lnTo>
                  <a:lnTo>
                    <a:pt x="454562" y="38220"/>
                  </a:lnTo>
                  <a:lnTo>
                    <a:pt x="461660" y="44643"/>
                  </a:lnTo>
                  <a:lnTo>
                    <a:pt x="528982" y="84638"/>
                  </a:lnTo>
                  <a:lnTo>
                    <a:pt x="618244" y="85352"/>
                  </a:lnTo>
                  <a:lnTo>
                    <a:pt x="617903" y="128634"/>
                  </a:lnTo>
                  <a:lnTo>
                    <a:pt x="617863" y="133626"/>
                  </a:lnTo>
                  <a:lnTo>
                    <a:pt x="624492" y="133626"/>
                  </a:lnTo>
                  <a:lnTo>
                    <a:pt x="665932" y="109901"/>
                  </a:lnTo>
                  <a:lnTo>
                    <a:pt x="486328" y="3161"/>
                  </a:lnTo>
                  <a:lnTo>
                    <a:pt x="477280" y="0"/>
                  </a:lnTo>
                  <a:close/>
                </a:path>
                <a:path w="666114" h="217170">
                  <a:moveTo>
                    <a:pt x="380" y="80411"/>
                  </a:moveTo>
                  <a:lnTo>
                    <a:pt x="0" y="128634"/>
                  </a:lnTo>
                  <a:lnTo>
                    <a:pt x="528584" y="132905"/>
                  </a:lnTo>
                  <a:lnTo>
                    <a:pt x="570158" y="109101"/>
                  </a:lnTo>
                  <a:lnTo>
                    <a:pt x="528982" y="84638"/>
                  </a:lnTo>
                  <a:lnTo>
                    <a:pt x="380" y="80411"/>
                  </a:lnTo>
                  <a:close/>
                </a:path>
                <a:path w="666114" h="217170">
                  <a:moveTo>
                    <a:pt x="606062" y="88543"/>
                  </a:moveTo>
                  <a:lnTo>
                    <a:pt x="570158" y="109101"/>
                  </a:lnTo>
                  <a:lnTo>
                    <a:pt x="605722" y="130230"/>
                  </a:lnTo>
                  <a:lnTo>
                    <a:pt x="606062" y="88543"/>
                  </a:lnTo>
                  <a:close/>
                </a:path>
                <a:path w="666114" h="217170">
                  <a:moveTo>
                    <a:pt x="618219" y="88543"/>
                  </a:moveTo>
                  <a:lnTo>
                    <a:pt x="606062" y="88543"/>
                  </a:lnTo>
                  <a:lnTo>
                    <a:pt x="605735" y="128634"/>
                  </a:lnTo>
                  <a:lnTo>
                    <a:pt x="605722" y="130230"/>
                  </a:lnTo>
                  <a:lnTo>
                    <a:pt x="617890" y="130230"/>
                  </a:lnTo>
                  <a:lnTo>
                    <a:pt x="618219" y="88543"/>
                  </a:lnTo>
                  <a:close/>
                </a:path>
                <a:path w="666114" h="217170">
                  <a:moveTo>
                    <a:pt x="528982" y="84638"/>
                  </a:moveTo>
                  <a:lnTo>
                    <a:pt x="570158" y="109101"/>
                  </a:lnTo>
                  <a:lnTo>
                    <a:pt x="606062" y="88543"/>
                  </a:lnTo>
                  <a:lnTo>
                    <a:pt x="618219" y="88543"/>
                  </a:lnTo>
                  <a:lnTo>
                    <a:pt x="618244" y="85352"/>
                  </a:lnTo>
                  <a:lnTo>
                    <a:pt x="528982" y="84638"/>
                  </a:lnTo>
                  <a:close/>
                </a:path>
              </a:pathLst>
            </a:custGeom>
            <a:solidFill>
              <a:srgbClr val="B0007E"/>
            </a:solidFill>
          </p:spPr>
          <p:txBody>
            <a:bodyPr wrap="square" lIns="0" tIns="0" rIns="0" bIns="0" rtlCol="0"/>
            <a:lstStyle/>
            <a:p>
              <a:endParaRPr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5" name="object 14">
                <a:extLst>
                  <a:ext uri="{FF2B5EF4-FFF2-40B4-BE49-F238E27FC236}">
                    <a16:creationId xmlns:a16="http://schemas.microsoft.com/office/drawing/2014/main" id="{3ECE5D0B-9090-D62F-DBA2-B90D3E6D5791}"/>
                  </a:ext>
                </a:extLst>
              </p:cNvPr>
              <p:cNvSpPr txBox="1"/>
              <p:nvPr/>
            </p:nvSpPr>
            <p:spPr>
              <a:xfrm>
                <a:off x="5934866" y="4650572"/>
                <a:ext cx="2021839" cy="688009"/>
              </a:xfrm>
              <a:prstGeom prst="rect">
                <a:avLst/>
              </a:prstGeom>
            </p:spPr>
            <p:txBody>
              <a:bodyPr vert="horz" wrap="square" lIns="0" tIns="9525" rIns="0" bIns="0" rtlCol="0">
                <a:spAutoFit/>
              </a:bodyPr>
              <a:lstStyle/>
              <a:p>
                <a:pPr marL="12700" marR="5080">
                  <a:lnSpc>
                    <a:spcPct val="101000"/>
                  </a:lnSpc>
                  <a:spcBef>
                    <a:spcPts val="75"/>
                  </a:spcBef>
                  <a:tabLst>
                    <a:tab pos="1417955" algn="l"/>
                  </a:tabLst>
                </a:pPr>
                <a:r>
                  <a:rPr lang="zh-CN" altLang="en-US" sz="22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输出</a:t>
                </a:r>
                <a:r>
                  <a:rPr lang="en-US" altLang="zh-CN" sz="22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output</a:t>
                </a:r>
                <a:r>
                  <a:rPr lang="zh-CN" altLang="en-US" sz="22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：</a:t>
                </a:r>
                <a14:m>
                  <m:oMath xmlns:m="http://schemas.openxmlformats.org/officeDocument/2006/math">
                    <m:r>
                      <a:rPr lang="en-US" altLang="zh-CN" sz="2200" b="0" i="1" spc="60" smtClean="0"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Arial" panose="020B0604020202090204"/>
                      </a:rPr>
                      <m:t>𝑦</m:t>
                    </m:r>
                  </m:oMath>
                </a14:m>
                <a:endParaRPr lang="en-US" altLang="zh-CN" sz="220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 marL="12700" marR="5080">
                  <a:lnSpc>
                    <a:spcPct val="101000"/>
                  </a:lnSpc>
                  <a:spcBef>
                    <a:spcPts val="75"/>
                  </a:spcBef>
                  <a:tabLst>
                    <a:tab pos="1417955" algn="l"/>
                  </a:tabLst>
                </a:pPr>
                <a:r>
                  <a:rPr lang="zh-CN" altLang="en-US" sz="2200" dirty="0">
                    <a:solidFill>
                      <a:srgbClr val="118CC4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预测类别</a:t>
                </a:r>
                <a:endParaRPr sz="2200" dirty="0">
                  <a:solidFill>
                    <a:srgbClr val="118CC4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Lucida Sans Unicode"/>
                </a:endParaRPr>
              </a:p>
            </p:txBody>
          </p:sp>
        </mc:Choice>
        <mc:Fallback xmlns="">
          <p:sp>
            <p:nvSpPr>
              <p:cNvPr id="85" name="object 14">
                <a:extLst>
                  <a:ext uri="{FF2B5EF4-FFF2-40B4-BE49-F238E27FC236}">
                    <a16:creationId xmlns:a16="http://schemas.microsoft.com/office/drawing/2014/main" id="{3ECE5D0B-9090-D62F-DBA2-B90D3E6D57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4866" y="4650572"/>
                <a:ext cx="2021839" cy="688009"/>
              </a:xfrm>
              <a:prstGeom prst="rect">
                <a:avLst/>
              </a:prstGeom>
              <a:blipFill>
                <a:blip r:embed="rId4"/>
                <a:stretch>
                  <a:fillRect l="-7500" t="-12727" b="-21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6" name="object 15">
            <a:extLst>
              <a:ext uri="{FF2B5EF4-FFF2-40B4-BE49-F238E27FC236}">
                <a16:creationId xmlns:a16="http://schemas.microsoft.com/office/drawing/2014/main" id="{DBB06E6D-CCDC-C472-B5B6-F15729244BE6}"/>
              </a:ext>
            </a:extLst>
          </p:cNvPr>
          <p:cNvGrpSpPr/>
          <p:nvPr/>
        </p:nvGrpSpPr>
        <p:grpSpPr>
          <a:xfrm>
            <a:off x="7388159" y="2466673"/>
            <a:ext cx="3920612" cy="2504765"/>
            <a:chOff x="6360027" y="2429864"/>
            <a:chExt cx="3920612" cy="2504765"/>
          </a:xfrm>
        </p:grpSpPr>
        <p:pic>
          <p:nvPicPr>
            <p:cNvPr id="87" name="object 16">
              <a:extLst>
                <a:ext uri="{FF2B5EF4-FFF2-40B4-BE49-F238E27FC236}">
                  <a16:creationId xmlns:a16="http://schemas.microsoft.com/office/drawing/2014/main" id="{61EEBBDE-8479-F614-B6B8-88A905C3146E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60027" y="2763628"/>
              <a:ext cx="1441033" cy="1111654"/>
            </a:xfrm>
            <a:prstGeom prst="rect">
              <a:avLst/>
            </a:prstGeom>
          </p:spPr>
        </p:pic>
        <p:sp>
          <p:nvSpPr>
            <p:cNvPr id="88" name="object 17">
              <a:extLst>
                <a:ext uri="{FF2B5EF4-FFF2-40B4-BE49-F238E27FC236}">
                  <a16:creationId xmlns:a16="http://schemas.microsoft.com/office/drawing/2014/main" id="{E5EE045C-5009-7AAC-0DC0-C68CF30D7597}"/>
                </a:ext>
              </a:extLst>
            </p:cNvPr>
            <p:cNvSpPr/>
            <p:nvPr/>
          </p:nvSpPr>
          <p:spPr>
            <a:xfrm>
              <a:off x="6396259" y="2998001"/>
              <a:ext cx="1155700" cy="822325"/>
            </a:xfrm>
            <a:custGeom>
              <a:avLst/>
              <a:gdLst/>
              <a:ahLst/>
              <a:cxnLst/>
              <a:rect l="l" t="t" r="r" b="b"/>
              <a:pathLst>
                <a:path w="1155700" h="822325">
                  <a:moveTo>
                    <a:pt x="1076865" y="55074"/>
                  </a:moveTo>
                  <a:lnTo>
                    <a:pt x="1029184" y="59129"/>
                  </a:lnTo>
                  <a:lnTo>
                    <a:pt x="0" y="782481"/>
                  </a:lnTo>
                  <a:lnTo>
                    <a:pt x="27739" y="821955"/>
                  </a:lnTo>
                  <a:lnTo>
                    <a:pt x="1056880" y="98635"/>
                  </a:lnTo>
                  <a:lnTo>
                    <a:pt x="1076865" y="55074"/>
                  </a:lnTo>
                  <a:close/>
                </a:path>
                <a:path w="1155700" h="822325">
                  <a:moveTo>
                    <a:pt x="1151605" y="7822"/>
                  </a:moveTo>
                  <a:lnTo>
                    <a:pt x="1102184" y="7822"/>
                  </a:lnTo>
                  <a:lnTo>
                    <a:pt x="1129924" y="47296"/>
                  </a:lnTo>
                  <a:lnTo>
                    <a:pt x="1056880" y="98635"/>
                  </a:lnTo>
                  <a:lnTo>
                    <a:pt x="1024214" y="169836"/>
                  </a:lnTo>
                  <a:lnTo>
                    <a:pt x="1022026" y="179150"/>
                  </a:lnTo>
                  <a:lnTo>
                    <a:pt x="1023539" y="188267"/>
                  </a:lnTo>
                  <a:lnTo>
                    <a:pt x="1028361" y="196158"/>
                  </a:lnTo>
                  <a:lnTo>
                    <a:pt x="1036103" y="201796"/>
                  </a:lnTo>
                  <a:lnTo>
                    <a:pt x="1045424" y="203991"/>
                  </a:lnTo>
                  <a:lnTo>
                    <a:pt x="1054553" y="202490"/>
                  </a:lnTo>
                  <a:lnTo>
                    <a:pt x="1062446" y="197670"/>
                  </a:lnTo>
                  <a:lnTo>
                    <a:pt x="1068063" y="189907"/>
                  </a:lnTo>
                  <a:lnTo>
                    <a:pt x="1151605" y="7822"/>
                  </a:lnTo>
                  <a:close/>
                </a:path>
                <a:path w="1155700" h="822325">
                  <a:moveTo>
                    <a:pt x="1108984" y="17498"/>
                  </a:moveTo>
                  <a:lnTo>
                    <a:pt x="1094104" y="17498"/>
                  </a:lnTo>
                  <a:lnTo>
                    <a:pt x="1118087" y="51568"/>
                  </a:lnTo>
                  <a:lnTo>
                    <a:pt x="1076865" y="55074"/>
                  </a:lnTo>
                  <a:lnTo>
                    <a:pt x="1056880" y="98635"/>
                  </a:lnTo>
                  <a:lnTo>
                    <a:pt x="1129924" y="47296"/>
                  </a:lnTo>
                  <a:lnTo>
                    <a:pt x="1109092" y="17652"/>
                  </a:lnTo>
                  <a:lnTo>
                    <a:pt x="1108984" y="17498"/>
                  </a:lnTo>
                  <a:close/>
                </a:path>
                <a:path w="1155700" h="822325">
                  <a:moveTo>
                    <a:pt x="1155194" y="0"/>
                  </a:moveTo>
                  <a:lnTo>
                    <a:pt x="947016" y="17652"/>
                  </a:lnTo>
                  <a:lnTo>
                    <a:pt x="924989" y="43745"/>
                  </a:lnTo>
                  <a:lnTo>
                    <a:pt x="927676" y="52941"/>
                  </a:lnTo>
                  <a:lnTo>
                    <a:pt x="933480" y="60143"/>
                  </a:lnTo>
                  <a:lnTo>
                    <a:pt x="941562" y="64654"/>
                  </a:lnTo>
                  <a:lnTo>
                    <a:pt x="951082" y="65772"/>
                  </a:lnTo>
                  <a:lnTo>
                    <a:pt x="1029184" y="59129"/>
                  </a:lnTo>
                  <a:lnTo>
                    <a:pt x="1102184" y="7822"/>
                  </a:lnTo>
                  <a:lnTo>
                    <a:pt x="1151605" y="7822"/>
                  </a:lnTo>
                  <a:lnTo>
                    <a:pt x="1155194" y="0"/>
                  </a:lnTo>
                  <a:close/>
                </a:path>
                <a:path w="1155700" h="822325">
                  <a:moveTo>
                    <a:pt x="1102184" y="7822"/>
                  </a:moveTo>
                  <a:lnTo>
                    <a:pt x="1029184" y="59129"/>
                  </a:lnTo>
                  <a:lnTo>
                    <a:pt x="1076865" y="55074"/>
                  </a:lnTo>
                  <a:lnTo>
                    <a:pt x="1094033" y="17652"/>
                  </a:lnTo>
                  <a:lnTo>
                    <a:pt x="1094104" y="17498"/>
                  </a:lnTo>
                  <a:lnTo>
                    <a:pt x="1108984" y="17498"/>
                  </a:lnTo>
                  <a:lnTo>
                    <a:pt x="1102184" y="7822"/>
                  </a:lnTo>
                  <a:close/>
                </a:path>
                <a:path w="1155700" h="822325">
                  <a:moveTo>
                    <a:pt x="1094104" y="17498"/>
                  </a:moveTo>
                  <a:lnTo>
                    <a:pt x="1076865" y="55074"/>
                  </a:lnTo>
                  <a:lnTo>
                    <a:pt x="1118087" y="51568"/>
                  </a:lnTo>
                  <a:lnTo>
                    <a:pt x="1094213" y="17652"/>
                  </a:lnTo>
                  <a:lnTo>
                    <a:pt x="1094104" y="17498"/>
                  </a:lnTo>
                  <a:close/>
                </a:path>
              </a:pathLst>
            </a:custGeom>
            <a:solidFill>
              <a:srgbClr val="B0007E"/>
            </a:solidFill>
          </p:spPr>
          <p:txBody>
            <a:bodyPr wrap="square" lIns="0" tIns="0" rIns="0" bIns="0" rtlCol="0"/>
            <a:lstStyle/>
            <a:p>
              <a:endParaRPr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89" name="object 18">
              <a:extLst>
                <a:ext uri="{FF2B5EF4-FFF2-40B4-BE49-F238E27FC236}">
                  <a16:creationId xmlns:a16="http://schemas.microsoft.com/office/drawing/2014/main" id="{AEBD5BA6-DD19-D8D4-54E3-04AFCA441DA2}"/>
                </a:ext>
              </a:extLst>
            </p:cNvPr>
            <p:cNvSpPr/>
            <p:nvPr/>
          </p:nvSpPr>
          <p:spPr>
            <a:xfrm>
              <a:off x="7601121" y="2596205"/>
              <a:ext cx="551180" cy="572770"/>
            </a:xfrm>
            <a:custGeom>
              <a:avLst/>
              <a:gdLst/>
              <a:ahLst/>
              <a:cxnLst/>
              <a:rect l="l" t="t" r="r" b="b"/>
              <a:pathLst>
                <a:path w="551179" h="572769">
                  <a:moveTo>
                    <a:pt x="550684" y="223520"/>
                  </a:moveTo>
                  <a:lnTo>
                    <a:pt x="326961" y="223520"/>
                  </a:lnTo>
                  <a:lnTo>
                    <a:pt x="326961" y="0"/>
                  </a:lnTo>
                  <a:lnTo>
                    <a:pt x="223723" y="0"/>
                  </a:lnTo>
                  <a:lnTo>
                    <a:pt x="223723" y="223520"/>
                  </a:lnTo>
                  <a:lnTo>
                    <a:pt x="0" y="223520"/>
                  </a:lnTo>
                  <a:lnTo>
                    <a:pt x="0" y="349250"/>
                  </a:lnTo>
                  <a:lnTo>
                    <a:pt x="223723" y="349250"/>
                  </a:lnTo>
                  <a:lnTo>
                    <a:pt x="223723" y="572770"/>
                  </a:lnTo>
                  <a:lnTo>
                    <a:pt x="326961" y="572770"/>
                  </a:lnTo>
                  <a:lnTo>
                    <a:pt x="326961" y="349250"/>
                  </a:lnTo>
                  <a:lnTo>
                    <a:pt x="550684" y="349250"/>
                  </a:lnTo>
                  <a:lnTo>
                    <a:pt x="550684" y="223520"/>
                  </a:lnTo>
                  <a:close/>
                </a:path>
              </a:pathLst>
            </a:custGeom>
            <a:solidFill>
              <a:srgbClr val="118CC4"/>
            </a:solidFill>
          </p:spPr>
          <p:txBody>
            <a:bodyPr wrap="square" lIns="0" tIns="0" rIns="0" bIns="0" rtlCol="0"/>
            <a:lstStyle/>
            <a:p>
              <a:endParaRPr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92" name="object 21">
              <a:extLst>
                <a:ext uri="{FF2B5EF4-FFF2-40B4-BE49-F238E27FC236}">
                  <a16:creationId xmlns:a16="http://schemas.microsoft.com/office/drawing/2014/main" id="{D2174030-D4D8-D089-FE69-7EE096783329}"/>
                </a:ext>
              </a:extLst>
            </p:cNvPr>
            <p:cNvSpPr/>
            <p:nvPr/>
          </p:nvSpPr>
          <p:spPr>
            <a:xfrm>
              <a:off x="6397340" y="3779762"/>
              <a:ext cx="1154430" cy="732790"/>
            </a:xfrm>
            <a:custGeom>
              <a:avLst/>
              <a:gdLst/>
              <a:ahLst/>
              <a:cxnLst/>
              <a:rect l="l" t="t" r="r" b="b"/>
              <a:pathLst>
                <a:path w="1154429" h="732789">
                  <a:moveTo>
                    <a:pt x="946707" y="678160"/>
                  </a:moveTo>
                  <a:lnTo>
                    <a:pt x="937258" y="679771"/>
                  </a:lnTo>
                  <a:lnTo>
                    <a:pt x="929440" y="684716"/>
                  </a:lnTo>
                  <a:lnTo>
                    <a:pt x="924054" y="692237"/>
                  </a:lnTo>
                  <a:lnTo>
                    <a:pt x="921901" y="701577"/>
                  </a:lnTo>
                  <a:lnTo>
                    <a:pt x="923511" y="711026"/>
                  </a:lnTo>
                  <a:lnTo>
                    <a:pt x="928450" y="718844"/>
                  </a:lnTo>
                  <a:lnTo>
                    <a:pt x="935956" y="724230"/>
                  </a:lnTo>
                  <a:lnTo>
                    <a:pt x="945266" y="726383"/>
                  </a:lnTo>
                  <a:lnTo>
                    <a:pt x="1154113" y="732611"/>
                  </a:lnTo>
                  <a:lnTo>
                    <a:pt x="1151538" y="727721"/>
                  </a:lnTo>
                  <a:lnTo>
                    <a:pt x="1100743" y="727721"/>
                  </a:lnTo>
                  <a:lnTo>
                    <a:pt x="1025053" y="680495"/>
                  </a:lnTo>
                  <a:lnTo>
                    <a:pt x="946707" y="678160"/>
                  </a:lnTo>
                  <a:close/>
                </a:path>
                <a:path w="1154429" h="732789">
                  <a:moveTo>
                    <a:pt x="1025053" y="680495"/>
                  </a:moveTo>
                  <a:lnTo>
                    <a:pt x="1100743" y="727721"/>
                  </a:lnTo>
                  <a:lnTo>
                    <a:pt x="1106491" y="718509"/>
                  </a:lnTo>
                  <a:lnTo>
                    <a:pt x="1092148" y="718509"/>
                  </a:lnTo>
                  <a:lnTo>
                    <a:pt x="1072882" y="681920"/>
                  </a:lnTo>
                  <a:lnTo>
                    <a:pt x="1025053" y="680495"/>
                  </a:lnTo>
                  <a:close/>
                </a:path>
                <a:path w="1154429" h="732789">
                  <a:moveTo>
                    <a:pt x="1033349" y="534951"/>
                  </a:moveTo>
                  <a:lnTo>
                    <a:pt x="1024163" y="537659"/>
                  </a:lnTo>
                  <a:lnTo>
                    <a:pt x="1016739" y="543719"/>
                  </a:lnTo>
                  <a:lnTo>
                    <a:pt x="1012364" y="551864"/>
                  </a:lnTo>
                  <a:lnTo>
                    <a:pt x="1011367" y="561050"/>
                  </a:lnTo>
                  <a:lnTo>
                    <a:pt x="1014075" y="570237"/>
                  </a:lnTo>
                  <a:lnTo>
                    <a:pt x="1050592" y="639587"/>
                  </a:lnTo>
                  <a:lnTo>
                    <a:pt x="1126270" y="686806"/>
                  </a:lnTo>
                  <a:lnTo>
                    <a:pt x="1100743" y="727721"/>
                  </a:lnTo>
                  <a:lnTo>
                    <a:pt x="1151538" y="727721"/>
                  </a:lnTo>
                  <a:lnTo>
                    <a:pt x="1056740" y="547747"/>
                  </a:lnTo>
                  <a:lnTo>
                    <a:pt x="1050680" y="540323"/>
                  </a:lnTo>
                  <a:lnTo>
                    <a:pt x="1042536" y="535948"/>
                  </a:lnTo>
                  <a:lnTo>
                    <a:pt x="1033349" y="534951"/>
                  </a:lnTo>
                  <a:close/>
                </a:path>
                <a:path w="1154429" h="732789">
                  <a:moveTo>
                    <a:pt x="1072882" y="681920"/>
                  </a:moveTo>
                  <a:lnTo>
                    <a:pt x="1092148" y="718509"/>
                  </a:lnTo>
                  <a:lnTo>
                    <a:pt x="1114227" y="683152"/>
                  </a:lnTo>
                  <a:lnTo>
                    <a:pt x="1072882" y="681920"/>
                  </a:lnTo>
                  <a:close/>
                </a:path>
                <a:path w="1154429" h="732789">
                  <a:moveTo>
                    <a:pt x="1050592" y="639587"/>
                  </a:moveTo>
                  <a:lnTo>
                    <a:pt x="1072882" y="681920"/>
                  </a:lnTo>
                  <a:lnTo>
                    <a:pt x="1114227" y="683152"/>
                  </a:lnTo>
                  <a:lnTo>
                    <a:pt x="1092148" y="718509"/>
                  </a:lnTo>
                  <a:lnTo>
                    <a:pt x="1106491" y="718509"/>
                  </a:lnTo>
                  <a:lnTo>
                    <a:pt x="1126270" y="686806"/>
                  </a:lnTo>
                  <a:lnTo>
                    <a:pt x="1050592" y="639587"/>
                  </a:lnTo>
                  <a:close/>
                </a:path>
                <a:path w="1154429" h="732789">
                  <a:moveTo>
                    <a:pt x="25526" y="0"/>
                  </a:moveTo>
                  <a:lnTo>
                    <a:pt x="0" y="40915"/>
                  </a:lnTo>
                  <a:lnTo>
                    <a:pt x="1025053" y="680495"/>
                  </a:lnTo>
                  <a:lnTo>
                    <a:pt x="1072882" y="681920"/>
                  </a:lnTo>
                  <a:lnTo>
                    <a:pt x="1050592" y="639587"/>
                  </a:lnTo>
                  <a:lnTo>
                    <a:pt x="25526" y="0"/>
                  </a:lnTo>
                  <a:close/>
                </a:path>
              </a:pathLst>
            </a:custGeom>
            <a:solidFill>
              <a:srgbClr val="B0007E"/>
            </a:solidFill>
          </p:spPr>
          <p:txBody>
            <a:bodyPr wrap="square" lIns="0" tIns="0" rIns="0" bIns="0" rtlCol="0"/>
            <a:lstStyle/>
            <a:p>
              <a:endParaRPr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93" name="object 22">
              <a:extLst>
                <a:ext uri="{FF2B5EF4-FFF2-40B4-BE49-F238E27FC236}">
                  <a16:creationId xmlns:a16="http://schemas.microsoft.com/office/drawing/2014/main" id="{3F80C5D3-2CF0-DA2A-A4DA-02E7BB5DB9D6}"/>
                </a:ext>
              </a:extLst>
            </p:cNvPr>
            <p:cNvSpPr/>
            <p:nvPr/>
          </p:nvSpPr>
          <p:spPr>
            <a:xfrm>
              <a:off x="7652764" y="4565074"/>
              <a:ext cx="485775" cy="171450"/>
            </a:xfrm>
            <a:custGeom>
              <a:avLst/>
              <a:gdLst/>
              <a:ahLst/>
              <a:cxnLst/>
              <a:rect l="l" t="t" r="r" b="b"/>
              <a:pathLst>
                <a:path w="485775" h="171450">
                  <a:moveTo>
                    <a:pt x="485504" y="0"/>
                  </a:moveTo>
                  <a:lnTo>
                    <a:pt x="0" y="0"/>
                  </a:lnTo>
                  <a:lnTo>
                    <a:pt x="0" y="171122"/>
                  </a:lnTo>
                  <a:lnTo>
                    <a:pt x="485504" y="171122"/>
                  </a:lnTo>
                  <a:lnTo>
                    <a:pt x="485504" y="0"/>
                  </a:lnTo>
                  <a:close/>
                </a:path>
              </a:pathLst>
            </a:custGeom>
            <a:solidFill>
              <a:srgbClr val="FC5507"/>
            </a:solidFill>
          </p:spPr>
          <p:txBody>
            <a:bodyPr wrap="square" lIns="0" tIns="0" rIns="0" bIns="0" rtlCol="0"/>
            <a:lstStyle/>
            <a:p>
              <a:endParaRPr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pic>
          <p:nvPicPr>
            <p:cNvPr id="95" name="object 24">
              <a:extLst>
                <a:ext uri="{FF2B5EF4-FFF2-40B4-BE49-F238E27FC236}">
                  <a16:creationId xmlns:a16="http://schemas.microsoft.com/office/drawing/2014/main" id="{4D069E39-28F6-D5CE-9B4E-171BABD1DFA1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462653" y="4195518"/>
              <a:ext cx="785769" cy="739111"/>
            </a:xfrm>
            <a:prstGeom prst="rect">
              <a:avLst/>
            </a:prstGeom>
          </p:spPr>
        </p:pic>
        <p:pic>
          <p:nvPicPr>
            <p:cNvPr id="96" name="object 25">
              <a:extLst>
                <a:ext uri="{FF2B5EF4-FFF2-40B4-BE49-F238E27FC236}">
                  <a16:creationId xmlns:a16="http://schemas.microsoft.com/office/drawing/2014/main" id="{38B86A7A-C79B-E921-46C2-668337E788D8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494870" y="2429864"/>
              <a:ext cx="785769" cy="739111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7" name="object 26">
                <a:extLst>
                  <a:ext uri="{FF2B5EF4-FFF2-40B4-BE49-F238E27FC236}">
                    <a16:creationId xmlns:a16="http://schemas.microsoft.com/office/drawing/2014/main" id="{A6F60224-A3DF-9EC2-CBF5-E555921AED16}"/>
                  </a:ext>
                </a:extLst>
              </p:cNvPr>
              <p:cNvSpPr txBox="1"/>
              <p:nvPr/>
            </p:nvSpPr>
            <p:spPr>
              <a:xfrm>
                <a:off x="9288002" y="2531492"/>
                <a:ext cx="1258570" cy="354584"/>
              </a:xfrm>
              <a:prstGeom prst="rect">
                <a:avLst/>
              </a:prstGeom>
            </p:spPr>
            <p:txBody>
              <a:bodyPr vert="horz" wrap="square" lIns="0" tIns="15875" rIns="0" bIns="0" rtlCol="0">
                <a:sp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marL="12700" algn="ctr">
                  <a:lnSpc>
                    <a:spcPct val="100000"/>
                  </a:lnSpc>
                  <a:spcBef>
                    <a:spcPts val="12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altLang="zh-CN" sz="2200" b="0" i="1" spc="60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</m:ctrlPr>
                        </m:accPr>
                        <m:e>
                          <m:r>
                            <a:rPr lang="en-US" altLang="zh-CN" sz="2200" b="0" i="1" spc="60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𝑦</m:t>
                          </m:r>
                        </m:e>
                      </m:acc>
                      <m:r>
                        <a:rPr lang="en-US" altLang="zh-CN" sz="2200" b="0" i="1" spc="60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=+1</m:t>
                      </m:r>
                    </m:oMath>
                  </m:oMathPara>
                </a14:m>
                <a:endParaRPr lang="en-US" sz="220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90204"/>
                </a:endParaRPr>
              </a:p>
            </p:txBody>
          </p:sp>
        </mc:Choice>
        <mc:Fallback xmlns="">
          <p:sp>
            <p:nvSpPr>
              <p:cNvPr id="97" name="object 26">
                <a:extLst>
                  <a:ext uri="{FF2B5EF4-FFF2-40B4-BE49-F238E27FC236}">
                    <a16:creationId xmlns:a16="http://schemas.microsoft.com/office/drawing/2014/main" id="{A6F60224-A3DF-9EC2-CBF5-E555921AED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8002" y="2531492"/>
                <a:ext cx="1258570" cy="354584"/>
              </a:xfrm>
              <a:prstGeom prst="rect">
                <a:avLst/>
              </a:prstGeom>
              <a:blipFill>
                <a:blip r:embed="rId8"/>
                <a:stretch>
                  <a:fillRect t="-10345" b="-241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object 27">
                <a:extLst>
                  <a:ext uri="{FF2B5EF4-FFF2-40B4-BE49-F238E27FC236}">
                    <a16:creationId xmlns:a16="http://schemas.microsoft.com/office/drawing/2014/main" id="{9A2578F9-3C4F-E7A8-E12F-83F5FB56B7FB}"/>
                  </a:ext>
                </a:extLst>
              </p:cNvPr>
              <p:cNvSpPr txBox="1"/>
              <p:nvPr/>
            </p:nvSpPr>
            <p:spPr>
              <a:xfrm>
                <a:off x="9270152" y="4536513"/>
                <a:ext cx="1174750" cy="354584"/>
              </a:xfrm>
              <a:prstGeom prst="rect">
                <a:avLst/>
              </a:prstGeom>
            </p:spPr>
            <p:txBody>
              <a:bodyPr vert="horz" wrap="square" lIns="0" tIns="15875" rIns="0" bIns="0" rtlCol="0">
                <a:spAutoFit/>
              </a:bodyPr>
              <a:lstStyle/>
              <a:p>
                <a:pPr marL="12700" algn="ctr">
                  <a:lnSpc>
                    <a:spcPct val="100000"/>
                  </a:lnSpc>
                  <a:spcBef>
                    <a:spcPts val="12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altLang="zh-CN" sz="2200" b="0" i="1" spc="60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</m:ctrlPr>
                        </m:accPr>
                        <m:e>
                          <m:r>
                            <a:rPr lang="en-US" altLang="zh-CN" sz="2200" b="0" i="1" spc="60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𝑦</m:t>
                          </m:r>
                        </m:e>
                      </m:acc>
                      <m:r>
                        <a:rPr lang="en-US" altLang="zh-CN" sz="2200" b="0" i="1" spc="60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=−1</m:t>
                      </m:r>
                    </m:oMath>
                  </m:oMathPara>
                </a14:m>
                <a:endParaRPr lang="en-US" sz="220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90204"/>
                </a:endParaRPr>
              </a:p>
            </p:txBody>
          </p:sp>
        </mc:Choice>
        <mc:Fallback xmlns="">
          <p:sp>
            <p:nvSpPr>
              <p:cNvPr id="98" name="object 27">
                <a:extLst>
                  <a:ext uri="{FF2B5EF4-FFF2-40B4-BE49-F238E27FC236}">
                    <a16:creationId xmlns:a16="http://schemas.microsoft.com/office/drawing/2014/main" id="{9A2578F9-3C4F-E7A8-E12F-83F5FB56B7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0152" y="4536513"/>
                <a:ext cx="1174750" cy="354584"/>
              </a:xfrm>
              <a:prstGeom prst="rect">
                <a:avLst/>
              </a:prstGeom>
              <a:blipFill>
                <a:blip r:embed="rId9"/>
                <a:stretch>
                  <a:fillRect l="-1075" t="-10714" b="-2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9" name="object 28">
                <a:extLst>
                  <a:ext uri="{FF2B5EF4-FFF2-40B4-BE49-F238E27FC236}">
                    <a16:creationId xmlns:a16="http://schemas.microsoft.com/office/drawing/2014/main" id="{E8186A45-F32F-DC4C-9187-39D6C60BB7A9}"/>
                  </a:ext>
                </a:extLst>
              </p:cNvPr>
              <p:cNvSpPr txBox="1"/>
              <p:nvPr/>
            </p:nvSpPr>
            <p:spPr>
              <a:xfrm>
                <a:off x="2075345" y="4650572"/>
                <a:ext cx="4086196" cy="1756891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81915">
                  <a:spcBef>
                    <a:spcPts val="100"/>
                  </a:spcBef>
                  <a:tabLst>
                    <a:tab pos="1184910" algn="l"/>
                  </a:tabLst>
                </a:pPr>
                <a:r>
                  <a:rPr lang="en-US" sz="2200" spc="60" dirty="0" err="1"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90204"/>
                  </a:rPr>
                  <a:t>输入input</a:t>
                </a:r>
                <a:r>
                  <a:rPr lang="en-US" sz="2200" spc="60" dirty="0"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90204"/>
                  </a:rPr>
                  <a:t>:</a:t>
                </a:r>
                <a:r>
                  <a:rPr lang="zh-CN" altLang="en-US" sz="2200" spc="60" dirty="0"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90204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200" b="1" i="1" spc="60" smtClean="0"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Arial" panose="020B0604020202090204"/>
                      </a:rPr>
                      <m:t>𝒙</m:t>
                    </m:r>
                  </m:oMath>
                </a14:m>
                <a:endParaRPr lang="en-US" altLang="zh-CN" sz="2200" b="1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Lucida Sans Unicode"/>
                </a:endParaRPr>
              </a:p>
              <a:p>
                <a:pPr marL="81915">
                  <a:spcBef>
                    <a:spcPts val="100"/>
                  </a:spcBef>
                  <a:tabLst>
                    <a:tab pos="1184910" algn="l"/>
                  </a:tabLst>
                </a:pPr>
                <a:r>
                  <a:rPr lang="zh-CN" altLang="en-US" sz="2200" spc="-55" dirty="0">
                    <a:solidFill>
                      <a:srgbClr val="118CC4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Lucida Sans Unicode"/>
                  </a:rPr>
                  <a:t>如：</a:t>
                </a:r>
                <a:endParaRPr lang="en-US" altLang="zh-CN" sz="2200" spc="-55" dirty="0">
                  <a:solidFill>
                    <a:srgbClr val="118CC4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Lucida Sans Unicode"/>
                </a:endParaRPr>
              </a:p>
              <a:p>
                <a:pPr marL="81915">
                  <a:spcBef>
                    <a:spcPts val="100"/>
                  </a:spcBef>
                  <a:tabLst>
                    <a:tab pos="1184910" algn="l"/>
                  </a:tabLst>
                </a:pPr>
                <a:r>
                  <a:rPr lang="zh-CN" altLang="en-US" sz="2200" spc="-55" dirty="0">
                    <a:solidFill>
                      <a:srgbClr val="118CC4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Lucida Sans Unicode"/>
                  </a:rPr>
                  <a:t>“年收入</a:t>
                </a:r>
                <a:r>
                  <a:rPr lang="en-US" altLang="zh-CN" sz="2200" spc="-55" dirty="0">
                    <a:solidFill>
                      <a:srgbClr val="118CC4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Lucida Sans Unicode"/>
                  </a:rPr>
                  <a:t>4.5</a:t>
                </a:r>
                <a:r>
                  <a:rPr lang="zh-CN" altLang="en-US" sz="2200" spc="-55" dirty="0">
                    <a:solidFill>
                      <a:srgbClr val="118CC4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Lucida Sans Unicode"/>
                  </a:rPr>
                  <a:t>万 </a:t>
                </a:r>
                <a:endParaRPr lang="en-US" altLang="zh-CN" sz="2200" spc="-55" dirty="0">
                  <a:solidFill>
                    <a:srgbClr val="118CC4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Lucida Sans Unicode"/>
                </a:endParaRPr>
              </a:p>
              <a:p>
                <a:pPr marL="81915">
                  <a:spcBef>
                    <a:spcPts val="100"/>
                  </a:spcBef>
                  <a:tabLst>
                    <a:tab pos="1184910" algn="l"/>
                  </a:tabLst>
                </a:pPr>
                <a:r>
                  <a:rPr lang="en-US" altLang="zh-CN" sz="2200" spc="-55" dirty="0">
                    <a:solidFill>
                      <a:srgbClr val="118CC4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Lucida Sans Unicode"/>
                  </a:rPr>
                  <a:t>+ </a:t>
                </a:r>
                <a:r>
                  <a:rPr lang="zh-CN" altLang="en-US" sz="2200" spc="-55" dirty="0">
                    <a:solidFill>
                      <a:srgbClr val="118CC4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Lucida Sans Unicode"/>
                  </a:rPr>
                  <a:t>贷款</a:t>
                </a:r>
                <a:r>
                  <a:rPr lang="en-US" altLang="zh-CN" sz="2200" spc="-55" dirty="0">
                    <a:solidFill>
                      <a:srgbClr val="118CC4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Lucida Sans Unicode"/>
                  </a:rPr>
                  <a:t>4</a:t>
                </a:r>
                <a:r>
                  <a:rPr lang="zh-CN" altLang="en-US" sz="2200" spc="-55" dirty="0">
                    <a:solidFill>
                      <a:srgbClr val="118CC4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Lucida Sans Unicode"/>
                  </a:rPr>
                  <a:t>万，</a:t>
                </a:r>
                <a:endParaRPr lang="en-US" altLang="zh-CN" sz="2200" spc="-55" dirty="0">
                  <a:solidFill>
                    <a:srgbClr val="118CC4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Lucida Sans Unicode"/>
                </a:endParaRPr>
              </a:p>
              <a:p>
                <a:pPr marL="81915">
                  <a:spcBef>
                    <a:spcPts val="100"/>
                  </a:spcBef>
                  <a:tabLst>
                    <a:tab pos="1184910" algn="l"/>
                  </a:tabLst>
                </a:pPr>
                <a:r>
                  <a:rPr lang="zh-CN" altLang="en-US" sz="2200" spc="-55" dirty="0">
                    <a:solidFill>
                      <a:srgbClr val="118CC4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Lucida Sans Unicode"/>
                  </a:rPr>
                  <a:t>利率</a:t>
                </a:r>
                <a:r>
                  <a:rPr lang="en-US" altLang="zh-CN" sz="2200" spc="-55" dirty="0">
                    <a:solidFill>
                      <a:srgbClr val="118CC4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Lucida Sans Unicode"/>
                  </a:rPr>
                  <a:t>13.67%"</a:t>
                </a:r>
                <a:r>
                  <a:rPr lang="en-US" sz="2200" u="none" spc="-20" dirty="0">
                    <a:solidFill>
                      <a:srgbClr val="118CC4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Lucida Sans Unicode"/>
                  </a:rPr>
                  <a:t>.</a:t>
                </a:r>
                <a:endParaRPr lang="en-US" sz="220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Lucida Sans Unicode"/>
                </a:endParaRPr>
              </a:p>
            </p:txBody>
          </p:sp>
        </mc:Choice>
        <mc:Fallback>
          <p:sp>
            <p:nvSpPr>
              <p:cNvPr id="99" name="object 28">
                <a:extLst>
                  <a:ext uri="{FF2B5EF4-FFF2-40B4-BE49-F238E27FC236}">
                    <a16:creationId xmlns:a16="http://schemas.microsoft.com/office/drawing/2014/main" id="{E8186A45-F32F-DC4C-9187-39D6C60BB7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5345" y="4650572"/>
                <a:ext cx="4086196" cy="1756891"/>
              </a:xfrm>
              <a:prstGeom prst="rect">
                <a:avLst/>
              </a:prstGeom>
              <a:blipFill>
                <a:blip r:embed="rId10"/>
                <a:stretch>
                  <a:fillRect l="-2167" t="-4317" b="-86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object 6">
            <a:extLst>
              <a:ext uri="{FF2B5EF4-FFF2-40B4-BE49-F238E27FC236}">
                <a16:creationId xmlns:a16="http://schemas.microsoft.com/office/drawing/2014/main" id="{B89BED31-CFAD-F135-1B4F-C93F6C80FBC6}"/>
              </a:ext>
            </a:extLst>
          </p:cNvPr>
          <p:cNvSpPr txBox="1"/>
          <p:nvPr/>
        </p:nvSpPr>
        <p:spPr>
          <a:xfrm>
            <a:off x="9333442" y="2905533"/>
            <a:ext cx="1072772" cy="36266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algn="ctr">
              <a:lnSpc>
                <a:spcPct val="101000"/>
              </a:lnSpc>
              <a:spcBef>
                <a:spcPts val="75"/>
              </a:spcBef>
            </a:pPr>
            <a:r>
              <a:rPr lang="zh-CN" altLang="en-US" sz="2400" spc="-1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90204"/>
              </a:rPr>
              <a:t>会违约</a:t>
            </a:r>
            <a:endParaRPr lang="zh-CN" altLang="en-US" sz="24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90204"/>
            </a:endParaRPr>
          </a:p>
        </p:txBody>
      </p:sp>
      <p:sp>
        <p:nvSpPr>
          <p:cNvPr id="3" name="object 6">
            <a:extLst>
              <a:ext uri="{FF2B5EF4-FFF2-40B4-BE49-F238E27FC236}">
                <a16:creationId xmlns:a16="http://schemas.microsoft.com/office/drawing/2014/main" id="{46D86890-4984-A1BC-6858-042DF3ED1616}"/>
              </a:ext>
            </a:extLst>
          </p:cNvPr>
          <p:cNvSpPr txBox="1"/>
          <p:nvPr/>
        </p:nvSpPr>
        <p:spPr>
          <a:xfrm>
            <a:off x="9160080" y="4967171"/>
            <a:ext cx="1362922" cy="36266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algn="ctr">
              <a:lnSpc>
                <a:spcPct val="101000"/>
              </a:lnSpc>
              <a:spcBef>
                <a:spcPts val="75"/>
              </a:spcBef>
            </a:pPr>
            <a:r>
              <a:rPr lang="zh-CN" altLang="en-US" sz="2400" spc="-1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90204"/>
              </a:rPr>
              <a:t>不会违约</a:t>
            </a:r>
            <a:endParaRPr lang="zh-CN" altLang="en-US" sz="24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90204"/>
            </a:endParaRPr>
          </a:p>
        </p:txBody>
      </p:sp>
    </p:spTree>
    <p:extLst>
      <p:ext uri="{BB962C8B-B14F-4D97-AF65-F5344CB8AC3E}">
        <p14:creationId xmlns:p14="http://schemas.microsoft.com/office/powerpoint/2010/main" val="2956128465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350439" y="120418"/>
            <a:ext cx="41344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分类器：简单线性分类器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3"/>
              <p:cNvSpPr/>
              <p:nvPr/>
            </p:nvSpPr>
            <p:spPr>
              <a:xfrm>
                <a:off x="3038167" y="2581534"/>
                <a:ext cx="7505700" cy="3428365"/>
              </a:xfrm>
              <a:custGeom>
                <a:avLst/>
                <a:gdLst/>
                <a:ahLst/>
                <a:cxnLst/>
                <a:rect l="l" t="t" r="r" b="b"/>
                <a:pathLst>
                  <a:path w="7505700" h="3428365">
                    <a:moveTo>
                      <a:pt x="7505262" y="0"/>
                    </a:moveTo>
                    <a:lnTo>
                      <a:pt x="0" y="0"/>
                    </a:lnTo>
                    <a:lnTo>
                      <a:pt x="0" y="3427842"/>
                    </a:lnTo>
                    <a:lnTo>
                      <a:pt x="7505262" y="3427842"/>
                    </a:lnTo>
                    <a:lnTo>
                      <a:pt x="7505262" y="0"/>
                    </a:lnTo>
                    <a:close/>
                  </a:path>
                </a:pathLst>
              </a:custGeom>
              <a:solidFill>
                <a:srgbClr val="85BD05"/>
              </a:solidFill>
            </p:spPr>
            <p:txBody>
              <a:bodyPr wrap="square" lIns="0" tIns="0" rIns="0" bIns="0" rtlCol="0"/>
              <a:lstStyle/>
              <a:p>
                <a:pPr marL="12700">
                  <a:lnSpc>
                    <a:spcPct val="100000"/>
                  </a:lnSpc>
                  <a:spcBef>
                    <a:spcPts val="860"/>
                  </a:spcBef>
                </a:pPr>
                <a:r>
                  <a:rPr lang="zh-CN" altLang="en-US" sz="2800" b="1" spc="-7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简单线性分类器：</a:t>
                </a:r>
                <a:endParaRPr lang="en-SG" altLang="zh-CN" sz="2800" b="1" spc="-7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 marL="12700">
                  <a:lnSpc>
                    <a:spcPct val="100000"/>
                  </a:lnSpc>
                  <a:spcBef>
                    <a:spcPts val="860"/>
                  </a:spcBef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800" spc="6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Arial" panose="020B0604020202090204"/>
                      </a:rPr>
                      <m:t>S</m:t>
                    </m:r>
                    <m:r>
                      <m:rPr>
                        <m:sty m:val="p"/>
                      </m:rPr>
                      <a:rPr lang="en-US" altLang="zh-CN" sz="2800" b="0" i="0" spc="6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Arial" panose="020B0604020202090204"/>
                      </a:rPr>
                      <m:t>core</m:t>
                    </m:r>
                    <m:r>
                      <a:rPr lang="en-US" altLang="zh-CN" sz="2800" b="0" i="0" spc="6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Arial" panose="020B0604020202090204"/>
                      </a:rPr>
                      <m:t>(</m:t>
                    </m:r>
                    <m:r>
                      <a:rPr lang="en-US" altLang="zh-CN" sz="2800" b="0" i="1" spc="6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Arial" panose="020B0604020202090204"/>
                      </a:rPr>
                      <m:t>𝑥</m:t>
                    </m:r>
                    <m:r>
                      <a:rPr lang="en-US" altLang="zh-CN" sz="2800" b="0" i="1" spc="6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Arial" panose="020B0604020202090204"/>
                      </a:rPr>
                      <m:t>)</m:t>
                    </m:r>
                  </m:oMath>
                </a14:m>
                <a:r>
                  <a:rPr lang="zh-CN" altLang="en-US" sz="2800" spc="-70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</a:t>
                </a:r>
                <a:r>
                  <a:rPr lang="en-US" altLang="zh-CN" sz="2800" spc="-70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=</a:t>
                </a:r>
                <a:r>
                  <a:rPr lang="zh-CN" altLang="en-US" sz="2800" spc="-70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各特征的加权和</a:t>
                </a:r>
                <a:endParaRPr lang="en-SG" altLang="zh-CN" sz="2800" spc="-7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 marL="12700">
                  <a:lnSpc>
                    <a:spcPct val="100000"/>
                  </a:lnSpc>
                  <a:spcBef>
                    <a:spcPts val="860"/>
                  </a:spcBef>
                </a:pPr>
                <a:r>
                  <a:rPr lang="en-US" altLang="zh-CN" sz="2800" spc="-70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If</a:t>
                </a:r>
                <a:r>
                  <a:rPr lang="zh-CN" altLang="en-US" sz="2800" spc="-70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800" spc="6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Arial" panose="020B0604020202090204"/>
                      </a:rPr>
                      <m:t>Score</m:t>
                    </m:r>
                    <m:d>
                      <m:dPr>
                        <m:ctrlPr>
                          <a:rPr lang="en-US" altLang="zh-CN" sz="2800" i="1" spc="6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</m:ctrlPr>
                      </m:dPr>
                      <m:e>
                        <m:r>
                          <a:rPr lang="en-US" altLang="zh-CN" sz="2800" i="1" spc="6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𝑥</m:t>
                        </m:r>
                      </m:e>
                    </m:d>
                    <m:r>
                      <a:rPr lang="en-US" altLang="zh-CN" sz="2800" b="0" i="1" spc="6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Arial" panose="020B0604020202090204"/>
                      </a:rPr>
                      <m:t>&gt;0</m:t>
                    </m:r>
                  </m:oMath>
                </a14:m>
                <a:r>
                  <a:rPr lang="en-US" altLang="zh-CN" sz="2800" spc="-70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:</a:t>
                </a:r>
              </a:p>
              <a:p>
                <a:pPr marL="12700">
                  <a:lnSpc>
                    <a:spcPct val="100000"/>
                  </a:lnSpc>
                  <a:spcBef>
                    <a:spcPts val="860"/>
                  </a:spcBef>
                </a:pPr>
                <a:r>
                  <a:rPr lang="en-US" altLang="zh-CN" sz="2800" b="0" spc="-70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90204"/>
                  </a:rPr>
                  <a:t>	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altLang="zh-CN" sz="2800" b="0" i="1" spc="6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</m:ctrlPr>
                      </m:accPr>
                      <m:e>
                        <m:r>
                          <a:rPr lang="en-US" altLang="zh-CN" sz="2800" b="0" i="1" spc="6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𝑦</m:t>
                        </m:r>
                      </m:e>
                    </m:acc>
                    <m:r>
                      <a:rPr lang="en-US" altLang="zh-CN" sz="2800" b="0" i="1" spc="6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Arial" panose="020B0604020202090204"/>
                      </a:rPr>
                      <m:t>=</m:t>
                    </m:r>
                    <m:r>
                      <a:rPr lang="en-US" altLang="zh-CN" sz="2800" b="1" i="1" spc="60" smtClean="0">
                        <a:solidFill>
                          <a:srgbClr val="0099E8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Arial" panose="020B0604020202090204"/>
                      </a:rPr>
                      <m:t>+</m:t>
                    </m:r>
                    <m:r>
                      <a:rPr lang="en-US" altLang="zh-CN" sz="2800" b="1" i="1" spc="60" smtClean="0">
                        <a:solidFill>
                          <a:srgbClr val="0099E8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Arial" panose="020B0604020202090204"/>
                      </a:rPr>
                      <m:t>𝟏</m:t>
                    </m:r>
                  </m:oMath>
                </a14:m>
                <a:endParaRPr lang="en-US" sz="2800" b="1" dirty="0">
                  <a:solidFill>
                    <a:srgbClr val="118CC4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90204"/>
                </a:endParaRPr>
              </a:p>
              <a:p>
                <a:pPr marL="12700">
                  <a:lnSpc>
                    <a:spcPct val="100000"/>
                  </a:lnSpc>
                  <a:spcBef>
                    <a:spcPts val="860"/>
                  </a:spcBef>
                </a:pPr>
                <a:r>
                  <a:rPr lang="en-US" altLang="zh-CN" sz="2800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90204"/>
                  </a:rPr>
                  <a:t>Else:</a:t>
                </a:r>
              </a:p>
              <a:p>
                <a:pPr marL="12700">
                  <a:lnSpc>
                    <a:spcPct val="100000"/>
                  </a:lnSpc>
                  <a:spcBef>
                    <a:spcPts val="860"/>
                  </a:spcBef>
                </a:pPr>
                <a:r>
                  <a:rPr lang="en-US" altLang="zh-CN" sz="2800" b="0" spc="60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90204"/>
                  </a:rPr>
                  <a:t>	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altLang="zh-CN" sz="2800" b="0" i="1" spc="6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</m:ctrlPr>
                      </m:accPr>
                      <m:e>
                        <m:r>
                          <a:rPr lang="en-US" altLang="zh-CN" sz="2800" b="0" i="1" spc="6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𝑦</m:t>
                        </m:r>
                      </m:e>
                    </m:acc>
                    <m:r>
                      <a:rPr lang="en-US" altLang="zh-CN" sz="2800" b="0" i="1" spc="6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Arial" panose="020B0604020202090204"/>
                      </a:rPr>
                      <m:t>=</m:t>
                    </m:r>
                    <m:r>
                      <a:rPr lang="en-US" altLang="zh-CN" sz="2800" b="1" i="1" spc="60" smtClean="0">
                        <a:solidFill>
                          <a:srgbClr val="FC5507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Arial" panose="020B0604020202090204"/>
                      </a:rPr>
                      <m:t>−</m:t>
                    </m:r>
                    <m:r>
                      <a:rPr lang="en-US" altLang="zh-CN" sz="2800" b="1" i="1" spc="60" smtClean="0">
                        <a:solidFill>
                          <a:srgbClr val="FC5507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Arial" panose="020B0604020202090204"/>
                      </a:rPr>
                      <m:t>𝟏</m:t>
                    </m:r>
                  </m:oMath>
                </a14:m>
                <a:endParaRPr lang="en-US" sz="28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90204"/>
                </a:endParaRPr>
              </a:p>
            </p:txBody>
          </p:sp>
        </mc:Choice>
        <mc:Fallback xmlns="">
          <p:sp>
            <p:nvSpPr>
              <p:cNvPr id="3" name="object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8167" y="2581534"/>
                <a:ext cx="7505700" cy="3428365"/>
              </a:xfrm>
              <a:custGeom>
                <a:avLst/>
                <a:gdLst/>
                <a:ahLst/>
                <a:cxnLst/>
                <a:rect l="l" t="t" r="r" b="b"/>
                <a:pathLst>
                  <a:path w="7505700" h="3428365">
                    <a:moveTo>
                      <a:pt x="7505262" y="0"/>
                    </a:moveTo>
                    <a:lnTo>
                      <a:pt x="0" y="0"/>
                    </a:lnTo>
                    <a:lnTo>
                      <a:pt x="0" y="3427842"/>
                    </a:lnTo>
                    <a:lnTo>
                      <a:pt x="7505262" y="3427842"/>
                    </a:lnTo>
                    <a:lnTo>
                      <a:pt x="7505262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l="-2703" t="-33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5" name="object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1960861"/>
              </p:ext>
            </p:extLst>
          </p:nvPr>
        </p:nvGraphicFramePr>
        <p:xfrm>
          <a:off x="3785798" y="1278789"/>
          <a:ext cx="4529454" cy="8566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564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29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7683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lang="zh-CN" altLang="en-US" sz="2400" spc="45" dirty="0">
                          <a:solidFill>
                            <a:srgbClr val="FFFFFF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Arial" panose="020B0604020202090204"/>
                        </a:rPr>
                        <a:t>特征</a:t>
                      </a:r>
                      <a:endParaRPr sz="2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Arial" panose="020B0604020202090204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0007E"/>
                    </a:solidFill>
                  </a:tcPr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lang="zh-CN" altLang="en-US" sz="2400" spc="110" dirty="0">
                          <a:solidFill>
                            <a:srgbClr val="FFFFFF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Arial" panose="020B0604020202090204"/>
                        </a:rPr>
                        <a:t>系数</a:t>
                      </a:r>
                      <a:endParaRPr sz="2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Arial" panose="020B0604020202090204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000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445">
                <a:tc>
                  <a:txBody>
                    <a:bodyPr/>
                    <a:lstStyle/>
                    <a:p>
                      <a:pPr marL="7683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2400" spc="-61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Arial" panose="020B0604020202090204"/>
                        </a:rPr>
                        <a:t>…</a:t>
                      </a:r>
                      <a:endParaRPr sz="2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Arial" panose="020B0604020202090204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CBD8"/>
                    </a:solidFill>
                  </a:tcPr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2400" spc="-61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Arial" panose="020B0604020202090204"/>
                        </a:rPr>
                        <a:t>…</a:t>
                      </a:r>
                      <a:endParaRPr sz="2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Arial" panose="020B0604020202090204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CB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6" name="object 21"/>
          <p:cNvGrpSpPr/>
          <p:nvPr/>
        </p:nvGrpSpPr>
        <p:grpSpPr>
          <a:xfrm>
            <a:off x="678734" y="3510783"/>
            <a:ext cx="1635760" cy="1456690"/>
            <a:chOff x="412807" y="3592065"/>
            <a:chExt cx="1635760" cy="1456690"/>
          </a:xfrm>
        </p:grpSpPr>
        <p:sp>
          <p:nvSpPr>
            <p:cNvPr id="27" name="object 22"/>
            <p:cNvSpPr/>
            <p:nvPr/>
          </p:nvSpPr>
          <p:spPr>
            <a:xfrm>
              <a:off x="423602" y="3602860"/>
              <a:ext cx="1614170" cy="1435100"/>
            </a:xfrm>
            <a:custGeom>
              <a:avLst/>
              <a:gdLst/>
              <a:ahLst/>
              <a:cxnLst/>
              <a:rect l="l" t="t" r="r" b="b"/>
              <a:pathLst>
                <a:path w="1614170" h="1435100">
                  <a:moveTo>
                    <a:pt x="1613782" y="0"/>
                  </a:moveTo>
                  <a:lnTo>
                    <a:pt x="0" y="0"/>
                  </a:lnTo>
                  <a:lnTo>
                    <a:pt x="0" y="1434924"/>
                  </a:lnTo>
                  <a:lnTo>
                    <a:pt x="1613782" y="1434924"/>
                  </a:lnTo>
                  <a:lnTo>
                    <a:pt x="1613782" y="0"/>
                  </a:lnTo>
                  <a:close/>
                </a:path>
              </a:pathLst>
            </a:custGeom>
            <a:solidFill>
              <a:srgbClr val="B0007E"/>
            </a:solidFill>
          </p:spPr>
          <p:txBody>
            <a:bodyPr wrap="square" lIns="0" tIns="0" rIns="0" bIns="0" rtlCol="0"/>
            <a:lstStyle/>
            <a:p>
              <a:pPr marL="12700" marR="5080" algn="ctr">
                <a:lnSpc>
                  <a:spcPct val="101000"/>
                </a:lnSpc>
                <a:spcBef>
                  <a:spcPts val="75"/>
                </a:spcBef>
              </a:pPr>
              <a:endParaRPr lang="en-SG" altLang="zh-CN" sz="2400" spc="-10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90204"/>
              </a:endParaRPr>
            </a:p>
            <a:p>
              <a:pPr marL="12700" marR="5080" algn="ctr">
                <a:lnSpc>
                  <a:spcPct val="101000"/>
                </a:lnSpc>
                <a:spcBef>
                  <a:spcPts val="75"/>
                </a:spcBef>
              </a:pPr>
              <a:r>
                <a:rPr lang="zh-CN" altLang="en-US" sz="2400" spc="-10" dirty="0">
                  <a:solidFill>
                    <a:srgbClr val="FFFF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90204"/>
                </a:rPr>
                <a:t>贷款人</a:t>
              </a:r>
            </a:p>
            <a:p>
              <a:pPr marL="12700" marR="5080" algn="ctr">
                <a:lnSpc>
                  <a:spcPct val="101000"/>
                </a:lnSpc>
                <a:spcBef>
                  <a:spcPts val="75"/>
                </a:spcBef>
              </a:pPr>
              <a:r>
                <a:rPr lang="zh-CN" altLang="en-US" sz="2400" spc="-10" dirty="0">
                  <a:solidFill>
                    <a:srgbClr val="FFFF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90204"/>
                </a:rPr>
                <a:t>信息</a:t>
              </a:r>
              <a:endPara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90204"/>
              </a:endParaRPr>
            </a:p>
          </p:txBody>
        </p:sp>
        <p:sp>
          <p:nvSpPr>
            <p:cNvPr id="28" name="object 23"/>
            <p:cNvSpPr/>
            <p:nvPr/>
          </p:nvSpPr>
          <p:spPr>
            <a:xfrm>
              <a:off x="423602" y="3602860"/>
              <a:ext cx="1614170" cy="1435100"/>
            </a:xfrm>
            <a:custGeom>
              <a:avLst/>
              <a:gdLst/>
              <a:ahLst/>
              <a:cxnLst/>
              <a:rect l="l" t="t" r="r" b="b"/>
              <a:pathLst>
                <a:path w="1614170" h="1435100">
                  <a:moveTo>
                    <a:pt x="0" y="1434924"/>
                  </a:moveTo>
                  <a:lnTo>
                    <a:pt x="1613782" y="1434924"/>
                  </a:lnTo>
                  <a:lnTo>
                    <a:pt x="1613782" y="0"/>
                  </a:lnTo>
                  <a:lnTo>
                    <a:pt x="0" y="0"/>
                  </a:lnTo>
                  <a:lnTo>
                    <a:pt x="0" y="1434924"/>
                  </a:lnTo>
                  <a:close/>
                </a:path>
              </a:pathLst>
            </a:custGeom>
            <a:ln w="21443">
              <a:solidFill>
                <a:srgbClr val="80005B"/>
              </a:solidFill>
            </a:ln>
          </p:spPr>
          <p:txBody>
            <a:bodyPr wrap="square" lIns="0" tIns="0" rIns="0" bIns="0" rtlCol="0"/>
            <a:lstStyle/>
            <a:p>
              <a:endParaRPr sz="240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object 28"/>
              <p:cNvSpPr txBox="1"/>
              <p:nvPr/>
            </p:nvSpPr>
            <p:spPr>
              <a:xfrm>
                <a:off x="430444" y="5196597"/>
                <a:ext cx="2132938" cy="382156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81915">
                  <a:spcBef>
                    <a:spcPts val="100"/>
                  </a:spcBef>
                  <a:tabLst>
                    <a:tab pos="1184910" algn="l"/>
                  </a:tabLst>
                </a:pPr>
                <a:r>
                  <a:rPr lang="en-US" sz="2400" spc="60" dirty="0"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90204"/>
                  </a:rPr>
                  <a:t>输入input:</a:t>
                </a:r>
                <a:r>
                  <a:rPr lang="zh-CN" altLang="en-US" sz="2400" spc="60" dirty="0"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90204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b="1" i="1" spc="60" smtClean="0"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Arial" panose="020B0604020202090204"/>
                      </a:rPr>
                      <m:t>𝒙</m:t>
                    </m:r>
                  </m:oMath>
                </a14:m>
                <a:endParaRPr lang="en-US" altLang="zh-CN" sz="2400" b="1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Lucida Sans Unicode"/>
                </a:endParaRPr>
              </a:p>
            </p:txBody>
          </p:sp>
        </mc:Choice>
        <mc:Fallback xmlns="">
          <p:sp>
            <p:nvSpPr>
              <p:cNvPr id="33" name="object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444" y="5196597"/>
                <a:ext cx="2132938" cy="382156"/>
              </a:xfrm>
              <a:prstGeom prst="rect">
                <a:avLst/>
              </a:prstGeom>
              <a:blipFill>
                <a:blip r:embed="rId4"/>
                <a:stretch>
                  <a:fillRect l="-5325" t="-18750" b="-468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4266FF9D-5BF0-30A2-124B-A0CFC12B16C9}"/>
              </a:ext>
            </a:extLst>
          </p:cNvPr>
          <p:cNvCxnSpPr/>
          <p:nvPr/>
        </p:nvCxnSpPr>
        <p:spPr>
          <a:xfrm>
            <a:off x="2321834" y="4239128"/>
            <a:ext cx="726780" cy="0"/>
          </a:xfrm>
          <a:prstGeom prst="straightConnector1">
            <a:avLst/>
          </a:prstGeom>
          <a:ln w="63500">
            <a:solidFill>
              <a:srgbClr val="B0007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B4BB347D-43BB-3992-558A-6CF9B3367770}"/>
              </a:ext>
            </a:extLst>
          </p:cNvPr>
          <p:cNvCxnSpPr>
            <a:cxnSpLocks/>
            <a:stCxn id="25" idx="2"/>
          </p:cNvCxnSpPr>
          <p:nvPr/>
        </p:nvCxnSpPr>
        <p:spPr>
          <a:xfrm>
            <a:off x="6050525" y="2135404"/>
            <a:ext cx="0" cy="511793"/>
          </a:xfrm>
          <a:prstGeom prst="straightConnector1">
            <a:avLst/>
          </a:prstGeom>
          <a:ln w="63500">
            <a:solidFill>
              <a:srgbClr val="B0007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350439" y="120418"/>
            <a:ext cx="41344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分类器：简单线性分类器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830048" y="828293"/>
            <a:ext cx="7627905" cy="1169551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一个简单的例子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zh-CN" altLang="en-US" sz="2600" b="1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假设每个特征的系数已知</a:t>
            </a:r>
            <a:endParaRPr lang="en-SG" altLang="zh-CN" sz="2600" b="1" dirty="0"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  <p:graphicFrame>
        <p:nvGraphicFramePr>
          <p:cNvPr id="2" name="object 20">
            <a:extLst>
              <a:ext uri="{FF2B5EF4-FFF2-40B4-BE49-F238E27FC236}">
                <a16:creationId xmlns:a16="http://schemas.microsoft.com/office/drawing/2014/main" id="{C85C50BE-4EFD-2899-97F1-C3E48DE800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4983303"/>
              </p:ext>
            </p:extLst>
          </p:nvPr>
        </p:nvGraphicFramePr>
        <p:xfrm>
          <a:off x="830048" y="2497593"/>
          <a:ext cx="4529454" cy="20129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564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29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7683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lang="zh-CN" altLang="en-US" sz="2400" spc="45" dirty="0">
                          <a:solidFill>
                            <a:srgbClr val="FFFFFF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Arial" panose="020B0604020202090204"/>
                        </a:rPr>
                        <a:t>特征</a:t>
                      </a:r>
                      <a:endParaRPr sz="2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Arial" panose="020B0604020202090204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0007E"/>
                    </a:solidFill>
                  </a:tcPr>
                </a:tc>
                <a:tc>
                  <a:txBody>
                    <a:bodyPr/>
                    <a:lstStyle/>
                    <a:p>
                      <a:pPr marL="76835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lang="zh-CN" altLang="en-US" sz="2400" spc="110" dirty="0">
                          <a:solidFill>
                            <a:srgbClr val="FFFFFF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Arial" panose="020B0604020202090204"/>
                        </a:rPr>
                        <a:t>系数</a:t>
                      </a:r>
                      <a:endParaRPr sz="2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Arial" panose="020B0604020202090204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000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445">
                <a:tc>
                  <a:txBody>
                    <a:bodyPr/>
                    <a:lstStyle/>
                    <a:p>
                      <a:pPr marL="7683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lang="en-SG" sz="2400" dirty="0" err="1"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Arial" panose="020B0604020202090204"/>
                        </a:rPr>
                        <a:t>年收入</a:t>
                      </a:r>
                      <a:endParaRPr sz="2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Arial" panose="020B0604020202090204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CBD8"/>
                    </a:solidFill>
                  </a:tcPr>
                </a:tc>
                <a:tc>
                  <a:txBody>
                    <a:bodyPr/>
                    <a:lstStyle/>
                    <a:p>
                      <a:pPr marL="76835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lang="en-US" altLang="zh-CN" sz="2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Arial" panose="020B0604020202090204"/>
                        </a:rPr>
                        <a:t>1.0</a:t>
                      </a:r>
                      <a:endParaRPr sz="2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Arial" panose="020B0604020202090204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CB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445">
                <a:tc>
                  <a:txBody>
                    <a:bodyPr/>
                    <a:lstStyle/>
                    <a:p>
                      <a:pPr marL="7683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lang="en-SG" sz="2400" dirty="0" err="1"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Arial" panose="020B0604020202090204"/>
                        </a:rPr>
                        <a:t>贷款金额</a:t>
                      </a:r>
                      <a:endParaRPr sz="2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Arial" panose="020B0604020202090204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CBD8"/>
                    </a:solidFill>
                  </a:tcPr>
                </a:tc>
                <a:tc>
                  <a:txBody>
                    <a:bodyPr/>
                    <a:lstStyle/>
                    <a:p>
                      <a:pPr marL="76835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lang="en-US" altLang="zh-CN" sz="2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Arial" panose="020B0604020202090204"/>
                        </a:rPr>
                        <a:t>-0.8</a:t>
                      </a:r>
                      <a:endParaRPr sz="2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Arial" panose="020B0604020202090204"/>
                      </a:endParaRPr>
                    </a:p>
                  </a:txBody>
                  <a:tcPr marL="0" marR="0" marT="1778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CB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8046500"/>
                  </a:ext>
                </a:extLst>
              </a:tr>
              <a:tr h="385445">
                <a:tc>
                  <a:txBody>
                    <a:bodyPr/>
                    <a:lstStyle/>
                    <a:p>
                      <a:pPr marL="7683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lang="en-SG" sz="2400" dirty="0" err="1"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Arial" panose="020B0604020202090204"/>
                        </a:rPr>
                        <a:t>贷款利率</a:t>
                      </a:r>
                      <a:endParaRPr sz="2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Arial" panose="020B0604020202090204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CBD8"/>
                    </a:solidFill>
                  </a:tcPr>
                </a:tc>
                <a:tc>
                  <a:txBody>
                    <a:bodyPr/>
                    <a:lstStyle/>
                    <a:p>
                      <a:pPr marL="76835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lang="en-US" altLang="zh-CN" sz="2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Arial" panose="020B0604020202090204"/>
                        </a:rPr>
                        <a:t>-3.3</a:t>
                      </a:r>
                      <a:endParaRPr sz="2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Arial" panose="020B0604020202090204"/>
                      </a:endParaRPr>
                    </a:p>
                  </a:txBody>
                  <a:tcPr marL="0" marR="0" marT="1778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CB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4678398"/>
                  </a:ext>
                </a:extLst>
              </a:tr>
              <a:tr h="385445">
                <a:tc>
                  <a:txBody>
                    <a:bodyPr/>
                    <a:lstStyle/>
                    <a:p>
                      <a:pPr marL="7683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lang="en-US" altLang="zh-CN" sz="2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Arial" panose="020B0604020202090204"/>
                        </a:rPr>
                        <a:t>…</a:t>
                      </a:r>
                      <a:endParaRPr sz="2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Arial" panose="020B0604020202090204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CBD8"/>
                    </a:solidFill>
                  </a:tcPr>
                </a:tc>
                <a:tc>
                  <a:txBody>
                    <a:bodyPr/>
                    <a:lstStyle/>
                    <a:p>
                      <a:pPr marL="76835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lang="en-US" altLang="zh-CN" sz="2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Arial" panose="020B0604020202090204"/>
                        </a:rPr>
                        <a:t>…</a:t>
                      </a:r>
                      <a:endParaRPr sz="2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Arial" panose="020B0604020202090204"/>
                      </a:endParaRPr>
                    </a:p>
                  </a:txBody>
                  <a:tcPr marL="0" marR="0" marT="1778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CB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3353969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28">
                <a:extLst>
                  <a:ext uri="{FF2B5EF4-FFF2-40B4-BE49-F238E27FC236}">
                    <a16:creationId xmlns:a16="http://schemas.microsoft.com/office/drawing/2014/main" id="{EEA6476C-4368-5362-0BCC-8640CD278A6F}"/>
                  </a:ext>
                </a:extLst>
              </p:cNvPr>
              <p:cNvSpPr txBox="1"/>
              <p:nvPr/>
            </p:nvSpPr>
            <p:spPr>
              <a:xfrm>
                <a:off x="6091261" y="2497593"/>
                <a:ext cx="3862832" cy="1910779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81915">
                  <a:spcBef>
                    <a:spcPts val="100"/>
                  </a:spcBef>
                  <a:tabLst>
                    <a:tab pos="1184910" algn="l"/>
                  </a:tabLst>
                </a:pPr>
                <a:r>
                  <a:rPr lang="en-US" sz="2400" spc="60" dirty="0" err="1"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90204"/>
                  </a:rPr>
                  <a:t>输入</a:t>
                </a:r>
                <a14:m>
                  <m:oMath xmlns:m="http://schemas.openxmlformats.org/officeDocument/2006/math">
                    <m:r>
                      <a:rPr lang="en-US" altLang="zh-CN" sz="2400" b="1" i="1" spc="60" smtClean="0"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Arial" panose="020B0604020202090204"/>
                      </a:rPr>
                      <m:t>𝒙</m:t>
                    </m:r>
                  </m:oMath>
                </a14:m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  <a:cs typeface="Lucida Sans Unicode"/>
                  </a:rPr>
                  <a:t>：</a:t>
                </a:r>
                <a:endParaRPr lang="en-US" altLang="zh-CN" sz="240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Lucida Sans Unicode"/>
                </a:endParaRPr>
              </a:p>
              <a:p>
                <a:pPr marL="81915">
                  <a:spcBef>
                    <a:spcPts val="100"/>
                  </a:spcBef>
                  <a:tabLst>
                    <a:tab pos="1184910" algn="l"/>
                  </a:tabLst>
                </a:pPr>
                <a:endParaRPr lang="en-US" altLang="zh-CN" sz="240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Lucida Sans Unicode"/>
                </a:endParaRPr>
              </a:p>
              <a:p>
                <a:pPr marL="81915">
                  <a:spcBef>
                    <a:spcPts val="100"/>
                  </a:spcBef>
                  <a:tabLst>
                    <a:tab pos="1184910" algn="l"/>
                  </a:tabLst>
                </a:pP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  <a:cs typeface="Lucida Sans Unicode"/>
                  </a:rPr>
                  <a:t>贷款人年收入</a:t>
                </a:r>
                <a:r>
                  <a:rPr lang="en-US" altLang="zh-CN" sz="2400" dirty="0">
                    <a:latin typeface="Microsoft YaHei" panose="020B0503020204020204" pitchFamily="34" charset="-122"/>
                    <a:ea typeface="Microsoft YaHei" panose="020B0503020204020204" pitchFamily="34" charset="-122"/>
                    <a:cs typeface="Lucida Sans Unicode"/>
                  </a:rPr>
                  <a:t>4.5</a:t>
                </a: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  <a:cs typeface="Lucida Sans Unicode"/>
                  </a:rPr>
                  <a:t>万</a:t>
                </a:r>
                <a:endParaRPr lang="en-SG" altLang="zh-CN" sz="240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Lucida Sans Unicode"/>
                </a:endParaRPr>
              </a:p>
              <a:p>
                <a:pPr marL="81915">
                  <a:spcBef>
                    <a:spcPts val="100"/>
                  </a:spcBef>
                  <a:tabLst>
                    <a:tab pos="1184910" algn="l"/>
                  </a:tabLst>
                </a:pP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  <a:cs typeface="Lucida Sans Unicode"/>
                  </a:rPr>
                  <a:t>贷款金额</a:t>
                </a:r>
                <a:r>
                  <a:rPr lang="en-US" altLang="zh-CN" sz="2400" dirty="0">
                    <a:latin typeface="Microsoft YaHei" panose="020B0503020204020204" pitchFamily="34" charset="-122"/>
                    <a:ea typeface="Microsoft YaHei" panose="020B0503020204020204" pitchFamily="34" charset="-122"/>
                    <a:cs typeface="Lucida Sans Unicode"/>
                  </a:rPr>
                  <a:t>4</a:t>
                </a: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  <a:cs typeface="Lucida Sans Unicode"/>
                  </a:rPr>
                  <a:t>万</a:t>
                </a:r>
                <a:endParaRPr lang="en-SG" altLang="zh-CN" sz="240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Lucida Sans Unicode"/>
                </a:endParaRPr>
              </a:p>
              <a:p>
                <a:pPr marL="81915">
                  <a:spcBef>
                    <a:spcPts val="100"/>
                  </a:spcBef>
                  <a:tabLst>
                    <a:tab pos="1184910" algn="l"/>
                  </a:tabLst>
                </a:pPr>
                <a:r>
                  <a:rPr lang="zh-CN" altLang="en-US" sz="2400" dirty="0">
                    <a:latin typeface="Microsoft YaHei" panose="020B0503020204020204" pitchFamily="34" charset="-122"/>
                    <a:ea typeface="Microsoft YaHei" panose="020B0503020204020204" pitchFamily="34" charset="-122"/>
                    <a:cs typeface="Lucida Sans Unicode"/>
                  </a:rPr>
                  <a:t>贷款利率</a:t>
                </a:r>
                <a:r>
                  <a:rPr lang="en-US" altLang="zh-CN" sz="2400" dirty="0">
                    <a:latin typeface="Microsoft YaHei" panose="020B0503020204020204" pitchFamily="34" charset="-122"/>
                    <a:ea typeface="Microsoft YaHei" panose="020B0503020204020204" pitchFamily="34" charset="-122"/>
                    <a:cs typeface="Lucida Sans Unicode"/>
                  </a:rPr>
                  <a:t>13.76%</a:t>
                </a:r>
              </a:p>
            </p:txBody>
          </p:sp>
        </mc:Choice>
        <mc:Fallback xmlns="">
          <p:sp>
            <p:nvSpPr>
              <p:cNvPr id="3" name="object 28">
                <a:extLst>
                  <a:ext uri="{FF2B5EF4-FFF2-40B4-BE49-F238E27FC236}">
                    <a16:creationId xmlns:a16="http://schemas.microsoft.com/office/drawing/2014/main" id="{EEA6476C-4368-5362-0BCC-8640CD278A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1261" y="2497593"/>
                <a:ext cx="3862832" cy="1910779"/>
              </a:xfrm>
              <a:prstGeom prst="rect">
                <a:avLst/>
              </a:prstGeom>
              <a:blipFill>
                <a:blip r:embed="rId3"/>
                <a:stretch>
                  <a:fillRect l="-2623" t="-3947" b="-85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FE0E089-C641-5F59-CE8A-A3087196D637}"/>
                  </a:ext>
                </a:extLst>
              </p:cNvPr>
              <p:cNvSpPr txBox="1"/>
              <p:nvPr/>
            </p:nvSpPr>
            <p:spPr>
              <a:xfrm>
                <a:off x="3043260" y="5231158"/>
                <a:ext cx="6910833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2700">
                  <a:spcBef>
                    <a:spcPts val="86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2400" spc="6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S</m:t>
                      </m:r>
                      <m:r>
                        <m:rPr>
                          <m:sty m:val="p"/>
                        </m:rPr>
                        <a:rPr lang="en-US" altLang="zh-CN" sz="2400" b="0" i="0" spc="6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core</m:t>
                      </m:r>
                      <m:d>
                        <m:dPr>
                          <m:ctrlPr>
                            <a:rPr lang="en-US" altLang="zh-CN" sz="2400" b="0" i="1" spc="6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</m:ctrlPr>
                        </m:dPr>
                        <m:e>
                          <m:r>
                            <a:rPr lang="en-US" altLang="zh-CN" sz="2400" b="0" i="1" spc="6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𝑥</m:t>
                          </m:r>
                        </m:e>
                      </m:d>
                      <m:r>
                        <a:rPr lang="en-US" altLang="zh-CN" sz="2400" b="0" i="1" spc="6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=1.0</m:t>
                      </m:r>
                      <m:r>
                        <a:rPr lang="zh-CN" altLang="en-US" sz="2400" b="0" i="1" spc="6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∗</m:t>
                      </m:r>
                      <m:r>
                        <a:rPr lang="en-US" altLang="zh-CN" sz="2400" b="0" i="1" spc="6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4.5−0.8</m:t>
                      </m:r>
                      <m:r>
                        <a:rPr lang="zh-CN" altLang="en-US" sz="2400" b="0" i="1" spc="6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∗</m:t>
                      </m:r>
                      <m:r>
                        <a:rPr lang="en-US" altLang="zh-CN" sz="2400" b="0" i="1" spc="6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4−3.3</m:t>
                      </m:r>
                      <m:r>
                        <a:rPr lang="zh-CN" altLang="en-US" sz="2400" b="0" i="1" spc="6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∗</m:t>
                      </m:r>
                      <m:r>
                        <a:rPr lang="en-US" altLang="zh-CN" sz="2400" b="0" i="1" spc="6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0.1376&gt;0</m:t>
                      </m:r>
                    </m:oMath>
                  </m:oMathPara>
                </a14:m>
                <a:endParaRPr lang="en-SG" altLang="zh-CN" sz="2400" b="0" spc="60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90204"/>
                </a:endParaRPr>
              </a:p>
              <a:p>
                <a:pPr marL="12700">
                  <a:spcBef>
                    <a:spcPts val="86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altLang="zh-CN" sz="2400" b="0" i="1" spc="6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</m:ctrlPr>
                        </m:accPr>
                        <m:e>
                          <m:r>
                            <a:rPr lang="en-US" altLang="zh-CN" sz="2400" b="0" i="1" spc="6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𝑦</m:t>
                          </m:r>
                        </m:e>
                      </m:acc>
                      <m:r>
                        <a:rPr lang="en-US" altLang="zh-CN" sz="2400" b="0" i="1" spc="6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=</m:t>
                      </m:r>
                      <m:r>
                        <a:rPr lang="en-US" altLang="zh-CN" sz="2400" b="1" i="1" spc="6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+</m:t>
                      </m:r>
                      <m:r>
                        <a:rPr lang="en-US" altLang="zh-CN" sz="2400" b="1" i="1" spc="6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𝟏</m:t>
                      </m:r>
                    </m:oMath>
                  </m:oMathPara>
                </a14:m>
                <a:endParaRPr lang="en-SG" altLang="zh-CN" sz="2400" spc="-70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FE0E089-C641-5F59-CE8A-A3087196D6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3260" y="5231158"/>
                <a:ext cx="6910833" cy="830997"/>
              </a:xfrm>
              <a:prstGeom prst="rect">
                <a:avLst/>
              </a:prstGeom>
              <a:blipFill>
                <a:blip r:embed="rId4"/>
                <a:stretch>
                  <a:fillRect b="-44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350439" y="120418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线性分类器：建模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735D43E-99EF-D94D-72A1-239E7CDF09A7}"/>
                  </a:ext>
                </a:extLst>
              </p:cNvPr>
              <p:cNvSpPr txBox="1"/>
              <p:nvPr/>
            </p:nvSpPr>
            <p:spPr>
              <a:xfrm>
                <a:off x="2186022" y="1088183"/>
                <a:ext cx="8843927" cy="21085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2700">
                  <a:spcBef>
                    <a:spcPts val="86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altLang="zh-CN" sz="2800" i="1" spc="60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</m:ctrlPr>
                        </m:accPr>
                        <m:e>
                          <m:r>
                            <a:rPr lang="en-US" altLang="zh-CN" sz="2800" i="1" spc="6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𝑦</m:t>
                          </m:r>
                        </m:e>
                      </m:acc>
                      <m:r>
                        <a:rPr lang="en-US" altLang="zh-CN" sz="2800" spc="60"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altLang="zh-CN" sz="2800" spc="60" smtClean="0">
                          <a:solidFill>
                            <a:srgbClr val="0099E8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sign</m:t>
                      </m:r>
                      <m:d>
                        <m:dPr>
                          <m:ctrlPr>
                            <a:rPr lang="en-US" altLang="zh-CN" sz="2800" i="1" spc="6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altLang="zh-CN" sz="2800" spc="60" smtClean="0">
                              <a:solidFill>
                                <a:srgbClr val="B0007E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Score</m:t>
                          </m:r>
                          <m:d>
                            <m:dPr>
                              <m:ctrlPr>
                                <a:rPr lang="en-US" altLang="zh-CN" sz="2800" i="1" spc="6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  <a:cs typeface="Arial" panose="020B0604020202090204"/>
                                </a:rPr>
                              </m:ctrlPr>
                            </m:dPr>
                            <m:e>
                              <m:r>
                                <a:rPr lang="en-US" altLang="zh-CN" sz="2800" b="1" i="1" spc="60"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  <a:cs typeface="Arial" panose="020B0604020202090204"/>
                                </a:rPr>
                                <m:t>𝒙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SG" altLang="zh-CN" sz="2800" b="0" spc="60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90204"/>
                </a:endParaRPr>
              </a:p>
              <a:p>
                <a:pPr marL="12700">
                  <a:spcBef>
                    <a:spcPts val="860"/>
                  </a:spcBef>
                </a:pPr>
                <a:endParaRPr lang="en-US" altLang="zh-CN" sz="2800" spc="60" dirty="0">
                  <a:solidFill>
                    <a:srgbClr val="B0007E"/>
                  </a:solidFill>
                  <a:latin typeface="Cambria Math" panose="02040503050406030204" pitchFamily="18" charset="0"/>
                  <a:ea typeface="Microsoft YaHei" panose="020B0503020204020204" pitchFamily="34" charset="-122"/>
                  <a:cs typeface="Arial" panose="020B0604020202090204"/>
                </a:endParaRPr>
              </a:p>
              <a:p>
                <a:pPr marL="12700">
                  <a:spcBef>
                    <a:spcPts val="86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2800" spc="60" smtClean="0">
                          <a:solidFill>
                            <a:srgbClr val="B0007E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S</m:t>
                      </m:r>
                      <m:r>
                        <m:rPr>
                          <m:sty m:val="p"/>
                        </m:rPr>
                        <a:rPr lang="en-US" altLang="zh-CN" sz="2800" b="0" i="0" spc="60" smtClean="0">
                          <a:solidFill>
                            <a:srgbClr val="B0007E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core</m:t>
                      </m:r>
                      <m:d>
                        <m:dPr>
                          <m:ctrlPr>
                            <a:rPr lang="en-US" altLang="zh-CN" sz="2800" b="0" i="1" spc="6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</m:ctrlPr>
                        </m:dPr>
                        <m:e>
                          <m:r>
                            <a:rPr lang="en-US" altLang="zh-CN" sz="2800" b="1" i="1" spc="6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𝒙</m:t>
                          </m:r>
                        </m:e>
                      </m:d>
                      <m:r>
                        <a:rPr lang="en-US" altLang="zh-CN" sz="2800" b="0" i="1" spc="6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=</m:t>
                      </m:r>
                      <m:r>
                        <a:rPr lang="zh-CN" altLang="en-US" sz="2800" b="0" i="0" spc="6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 </m:t>
                      </m:r>
                      <m:sSub>
                        <m:sSubPr>
                          <m:ctrlPr>
                            <a:rPr lang="en-US" altLang="zh-CN" sz="2800" i="1" spc="60" smtClean="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</m:ctrlPr>
                        </m:sSubPr>
                        <m:e>
                          <m:r>
                            <a:rPr lang="en-US" altLang="zh-CN" sz="2800" b="0" i="1" spc="60" smtClean="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𝑤</m:t>
                          </m:r>
                        </m:e>
                        <m:sub>
                          <m:r>
                            <a:rPr lang="en-US" altLang="zh-CN" sz="2800" b="0" i="1" spc="60" smtClean="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0</m:t>
                          </m:r>
                        </m:sub>
                      </m:sSub>
                      <m:r>
                        <a:rPr lang="zh-CN" altLang="en-US" sz="2800" i="1" spc="60"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∙</m:t>
                      </m:r>
                      <m:sSub>
                        <m:sSubPr>
                          <m:ctrlPr>
                            <a:rPr lang="en-US" altLang="zh-CN" sz="2800" i="1" spc="60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</m:ctrlPr>
                        </m:sSubPr>
                        <m:e>
                          <m:r>
                            <a:rPr lang="en-US" altLang="zh-CN" sz="2800" i="1" spc="6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90204"/>
                            </a:rPr>
                            <m:t>𝜙</m:t>
                          </m:r>
                          <m:d>
                            <m:dPr>
                              <m:ctrlPr>
                                <a:rPr lang="en-US" altLang="zh-CN" sz="2800" b="0" i="1" spc="6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90204"/>
                                </a:rPr>
                              </m:ctrlPr>
                            </m:dPr>
                            <m:e>
                              <m:r>
                                <a:rPr lang="en-US" altLang="zh-CN" sz="2800" b="1" i="1" spc="6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90204"/>
                                </a:rPr>
                                <m:t>𝒙</m:t>
                              </m:r>
                            </m:e>
                          </m:d>
                        </m:e>
                        <m:sub>
                          <m:r>
                            <a:rPr lang="en-US" altLang="zh-CN" sz="2800" b="0" i="1" spc="60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0</m:t>
                          </m:r>
                        </m:sub>
                      </m:sSub>
                      <m:r>
                        <a:rPr lang="en-US" altLang="zh-CN" sz="2800" b="0" i="1" spc="60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+</m:t>
                      </m:r>
                      <m:sSub>
                        <m:sSubPr>
                          <m:ctrlPr>
                            <a:rPr lang="en-US" altLang="zh-CN" sz="2800" i="1" spc="60" smtClean="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</m:ctrlPr>
                        </m:sSubPr>
                        <m:e>
                          <m:r>
                            <a:rPr lang="en-US" altLang="zh-CN" sz="2800" i="1" spc="6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𝑤</m:t>
                          </m:r>
                        </m:e>
                        <m:sub>
                          <m:r>
                            <a:rPr lang="en-US" altLang="zh-CN" sz="2800" b="0" i="1" spc="60" smtClean="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1</m:t>
                          </m:r>
                        </m:sub>
                      </m:sSub>
                      <m:r>
                        <a:rPr lang="zh-CN" altLang="en-US" sz="2800" i="1" spc="60"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∙</m:t>
                      </m:r>
                      <m:sSub>
                        <m:sSubPr>
                          <m:ctrlPr>
                            <a:rPr lang="en-US" altLang="zh-CN" sz="2800" i="1" spc="6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</m:ctrlPr>
                        </m:sSubPr>
                        <m:e>
                          <m:r>
                            <a:rPr lang="en-US" altLang="zh-CN" sz="2800" i="1" spc="6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90204"/>
                            </a:rPr>
                            <m:t>𝜙</m:t>
                          </m:r>
                          <m:d>
                            <m:dPr>
                              <m:ctrlPr>
                                <a:rPr lang="en-US" altLang="zh-CN" sz="2800" i="1" spc="6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90204"/>
                                </a:rPr>
                              </m:ctrlPr>
                            </m:dPr>
                            <m:e>
                              <m:r>
                                <a:rPr lang="en-US" altLang="zh-CN" sz="2800" b="1" i="1" spc="6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90204"/>
                                </a:rPr>
                                <m:t>𝒙</m:t>
                              </m:r>
                            </m:e>
                          </m:d>
                        </m:e>
                        <m:sub>
                          <m:r>
                            <a:rPr lang="en-US" altLang="zh-CN" sz="2800" b="0" i="1" spc="6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90204"/>
                            </a:rPr>
                            <m:t>1</m:t>
                          </m:r>
                        </m:sub>
                      </m:sSub>
                      <m:r>
                        <a:rPr lang="en-US" altLang="zh-CN" sz="2800" b="0" i="1" spc="60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+</m:t>
                      </m:r>
                      <m:r>
                        <a:rPr lang="zh-CN" altLang="en-US" sz="2800" b="0" i="1" spc="60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 </m:t>
                      </m:r>
                      <m:r>
                        <a:rPr lang="en-US" altLang="zh-CN" sz="2800" b="0" i="1" spc="60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…+</m:t>
                      </m:r>
                      <m:sSub>
                        <m:sSubPr>
                          <m:ctrlPr>
                            <a:rPr lang="en-US" altLang="zh-CN" sz="2800" i="1" spc="60" smtClean="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</m:ctrlPr>
                        </m:sSubPr>
                        <m:e>
                          <m:r>
                            <a:rPr lang="en-US" altLang="zh-CN" sz="2800" i="1" spc="6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𝑤</m:t>
                          </m:r>
                        </m:e>
                        <m:sub>
                          <m:r>
                            <a:rPr lang="en-US" altLang="zh-CN" sz="2800" b="0" i="1" spc="60" smtClean="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𝑑</m:t>
                          </m:r>
                        </m:sub>
                      </m:sSub>
                      <m:r>
                        <a:rPr lang="zh-CN" altLang="en-US" sz="2800" i="1" spc="60"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∙</m:t>
                      </m:r>
                      <m:sSub>
                        <m:sSubPr>
                          <m:ctrlPr>
                            <a:rPr lang="en-US" altLang="zh-CN" sz="2800" i="1" spc="6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</m:ctrlPr>
                        </m:sSubPr>
                        <m:e>
                          <m:r>
                            <a:rPr lang="en-US" altLang="zh-CN" sz="2800" i="1" spc="6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90204"/>
                            </a:rPr>
                            <m:t>𝜙</m:t>
                          </m:r>
                          <m:d>
                            <m:dPr>
                              <m:ctrlPr>
                                <a:rPr lang="en-US" altLang="zh-CN" sz="2800" b="1" i="1" spc="6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90204"/>
                                </a:rPr>
                              </m:ctrlPr>
                            </m:dPr>
                            <m:e>
                              <m:r>
                                <a:rPr lang="en-US" altLang="zh-CN" sz="2800" b="1" i="1" spc="6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90204"/>
                                </a:rPr>
                                <m:t>𝒙</m:t>
                              </m:r>
                            </m:e>
                          </m:d>
                        </m:e>
                        <m:sub>
                          <m:r>
                            <a:rPr lang="en-US" altLang="zh-CN" sz="2800" b="0" i="1" spc="6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90204"/>
                            </a:rPr>
                            <m:t>𝑑</m:t>
                          </m:r>
                        </m:sub>
                      </m:sSub>
                    </m:oMath>
                  </m:oMathPara>
                </a14:m>
                <a:endParaRPr lang="en-SG" altLang="zh-CN" sz="2800" spc="6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90204"/>
                </a:endParaRPr>
              </a:p>
              <a:p>
                <a:pPr marL="12700">
                  <a:spcBef>
                    <a:spcPts val="860"/>
                  </a:spcBef>
                </a:pPr>
                <a:r>
                  <a:rPr lang="zh-CN" altLang="en-US" sz="2800" spc="60" dirty="0"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90204"/>
                  </a:rPr>
                  <a:t>             </a:t>
                </a:r>
                <a:r>
                  <a:rPr lang="en-US" altLang="zh-CN" sz="2800" spc="60" dirty="0"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90204"/>
                  </a:rPr>
                  <a:t>=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altLang="zh-CN" sz="2800" i="1" spc="60" smtClea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altLang="zh-CN" sz="2800" b="0" i="1" spc="60" smtClea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altLang="zh-CN" sz="2800" i="1" spc="60" smtClean="0">
                                <a:solidFill>
                                  <a:srgbClr val="0099E8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  <a:cs typeface="Arial" panose="020B0604020202090204"/>
                              </a:rPr>
                            </m:ctrlPr>
                          </m:sSubPr>
                          <m:e>
                            <m:r>
                              <a:rPr lang="en-US" altLang="zh-CN" sz="2800" i="1" spc="60">
                                <a:solidFill>
                                  <a:srgbClr val="0099E8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  <a:cs typeface="Arial" panose="020B0604020202090204"/>
                              </a:rPr>
                              <m:t>𝑤</m:t>
                            </m:r>
                          </m:e>
                          <m:sub>
                            <m:r>
                              <a:rPr lang="en-US" altLang="zh-CN" sz="2800" b="0" i="1" spc="60" smtClean="0">
                                <a:solidFill>
                                  <a:srgbClr val="0099E8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  <a:cs typeface="Arial" panose="020B0604020202090204"/>
                              </a:rPr>
                              <m:t>𝑖</m:t>
                            </m:r>
                          </m:sub>
                        </m:sSub>
                        <m:r>
                          <a:rPr lang="zh-CN" altLang="en-US" sz="2800" i="1" spc="60"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∙</m:t>
                        </m:r>
                        <m:sSub>
                          <m:sSubPr>
                            <m:ctrlPr>
                              <a:rPr lang="en-US" altLang="zh-CN" sz="2800" i="1" spc="60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  <a:cs typeface="Arial" panose="020B0604020202090204"/>
                              </a:rPr>
                            </m:ctrlPr>
                          </m:sSubPr>
                          <m:e>
                            <m:r>
                              <a:rPr lang="en-US" altLang="zh-CN" sz="2800" i="1" spc="6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90204"/>
                              </a:rPr>
                              <m:t>𝜙</m:t>
                            </m:r>
                            <m:d>
                              <m:dPr>
                                <m:ctrlPr>
                                  <a:rPr lang="en-US" altLang="zh-CN" sz="2800" b="1" i="1" spc="6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90204"/>
                                  </a:rPr>
                                </m:ctrlPr>
                              </m:dPr>
                              <m:e>
                                <m:r>
                                  <a:rPr lang="en-US" altLang="zh-CN" sz="2800" b="1" i="1" spc="6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90204"/>
                                  </a:rPr>
                                  <m:t>𝒙</m:t>
                                </m:r>
                              </m:e>
                            </m:d>
                          </m:e>
                          <m:sub>
                            <m:r>
                              <a:rPr lang="en-US" altLang="zh-CN" sz="2800" b="0" i="1" spc="6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90204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altLang="zh-CN" sz="2800" b="0" i="1" spc="60" smtClean="0"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Arial" panose="020B0604020202090204"/>
                      </a:rPr>
                      <m:t>=</m:t>
                    </m:r>
                    <m:r>
                      <a:rPr lang="zh-CN" altLang="en-US" sz="2800" b="0" i="1" spc="60" smtClean="0"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Arial" panose="020B0604020202090204"/>
                      </a:rPr>
                      <m:t> </m:t>
                    </m:r>
                    <m:sSup>
                      <m:sSupPr>
                        <m:ctrlPr>
                          <a:rPr lang="en-US" altLang="zh-CN" sz="2800" b="1" i="1" spc="60" smtClea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</m:ctrlPr>
                      </m:sSupPr>
                      <m:e>
                        <m:r>
                          <a:rPr lang="en-US" altLang="zh-CN" sz="2800" b="1" i="1" spc="60" smtClean="0">
                            <a:solidFill>
                              <a:srgbClr val="0099E8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𝒘</m:t>
                        </m:r>
                      </m:e>
                      <m:sup>
                        <m:r>
                          <a:rPr lang="en-US" altLang="zh-CN" sz="2800" b="1" i="1" spc="6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  <m:t>⊺</m:t>
                        </m:r>
                      </m:sup>
                    </m:sSup>
                    <m:r>
                      <a:rPr lang="en-US" altLang="zh-CN" sz="2800" b="1" i="1" spc="6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𝝓</m:t>
                    </m:r>
                    <m:d>
                      <m:dPr>
                        <m:ctrlPr>
                          <a:rPr lang="en-US" altLang="zh-CN" sz="2800" b="1" i="1" spc="6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</m:ctrlPr>
                      </m:dPr>
                      <m:e>
                        <m:r>
                          <a:rPr lang="en-US" altLang="zh-CN" sz="2800" b="1" i="1" spc="6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  <m:t>𝒙</m:t>
                        </m:r>
                      </m:e>
                    </m:d>
                  </m:oMath>
                </a14:m>
                <a:endParaRPr lang="en-SG" altLang="zh-CN" sz="2800" b="1" spc="60" dirty="0">
                  <a:latin typeface="Microsoft YaHei" panose="020B0503020204020204" pitchFamily="34" charset="-122"/>
                  <a:ea typeface="Cambria Math" panose="02040503050406030204" pitchFamily="18" charset="0"/>
                  <a:cs typeface="Arial" panose="020B0604020202090204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735D43E-99EF-D94D-72A1-239E7CDF09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6022" y="1088183"/>
                <a:ext cx="8843927" cy="2108526"/>
              </a:xfrm>
              <a:prstGeom prst="rect">
                <a:avLst/>
              </a:prstGeom>
              <a:blipFill>
                <a:blip r:embed="rId3"/>
                <a:stretch>
                  <a:fillRect l="-287" b="-479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9BD531A-B8EC-444F-0582-5EFFC4607D6C}"/>
                  </a:ext>
                </a:extLst>
              </p:cNvPr>
              <p:cNvSpPr txBox="1"/>
              <p:nvPr/>
            </p:nvSpPr>
            <p:spPr>
              <a:xfrm>
                <a:off x="2186022" y="3429000"/>
                <a:ext cx="8843927" cy="33701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2700">
                  <a:spcBef>
                    <a:spcPts val="860"/>
                  </a:spcBef>
                </a:pPr>
                <a:r>
                  <a:rPr lang="zh-CN" altLang="en-US" sz="2400" spc="60" dirty="0">
                    <a:solidFill>
                      <a:srgbClr val="85BE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90204"/>
                  </a:rPr>
                  <a:t>特征提取器</a:t>
                </a:r>
                <a14:m>
                  <m:oMath xmlns:m="http://schemas.openxmlformats.org/officeDocument/2006/math">
                    <m:r>
                      <a:rPr lang="en-US" altLang="zh-CN" sz="2400" b="1" i="1" spc="60" smtClean="0">
                        <a:solidFill>
                          <a:srgbClr val="85BE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𝝓</m:t>
                    </m:r>
                  </m:oMath>
                </a14:m>
                <a:r>
                  <a:rPr lang="zh-CN" altLang="en-US" sz="2400" spc="60" dirty="0">
                    <a:solidFill>
                      <a:srgbClr val="85BE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90204"/>
                  </a:rPr>
                  <a:t>：</a:t>
                </a:r>
                <a:endParaRPr lang="en-SG" altLang="zh-CN" sz="2400" spc="60" dirty="0">
                  <a:solidFill>
                    <a:srgbClr val="85BE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90204"/>
                </a:endParaRPr>
              </a:p>
              <a:p>
                <a:pPr marL="12700">
                  <a:spcBef>
                    <a:spcPts val="860"/>
                  </a:spcBef>
                </a:pPr>
                <a:r>
                  <a:rPr lang="zh-CN" altLang="en-SG" sz="2400" spc="60" dirty="0"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90204"/>
                  </a:rPr>
                  <a:t>特征</a:t>
                </a:r>
                <a:r>
                  <a:rPr lang="en-US" altLang="zh-CN" sz="2400" spc="60" dirty="0"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90204"/>
                  </a:rPr>
                  <a:t>1=</a:t>
                </a:r>
                <a:r>
                  <a:rPr lang="en-US" altLang="zh-CN" sz="2400" spc="60" dirty="0">
                    <a:ea typeface="Microsoft YaHei" panose="020B0503020204020204" pitchFamily="34" charset="-122"/>
                    <a:cs typeface="Arial" panose="020B0604020202090204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pc="60" smtClea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</m:ctrlPr>
                      </m:sSubPr>
                      <m:e>
                        <m:r>
                          <a:rPr lang="en-US" altLang="zh-CN" sz="2400" i="1" spc="6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  <m:t>𝜙</m:t>
                        </m:r>
                        <m:d>
                          <m:dPr>
                            <m:ctrlPr>
                              <a:rPr lang="en-US" altLang="zh-CN" sz="2400" b="0" i="1" spc="6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90204"/>
                              </a:rPr>
                            </m:ctrlPr>
                          </m:dPr>
                          <m:e>
                            <m:r>
                              <a:rPr lang="en-US" altLang="zh-CN" sz="2400" b="0" i="1" spc="6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90204"/>
                              </a:rPr>
                              <m:t>𝑥</m:t>
                            </m:r>
                          </m:e>
                        </m:d>
                      </m:e>
                      <m:sub>
                        <m:r>
                          <a:rPr lang="en-US" altLang="zh-CN" sz="2400" b="0" i="1" spc="60" smtClea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0</m:t>
                        </m:r>
                      </m:sub>
                    </m:sSub>
                  </m:oMath>
                </a14:m>
                <a:r>
                  <a:rPr lang="zh-CN" altLang="en-US" sz="2400" spc="60" dirty="0"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90204"/>
                  </a:rPr>
                  <a:t> </a:t>
                </a:r>
                <a:r>
                  <a:rPr lang="en-US" altLang="zh-CN" sz="2400" spc="60" dirty="0"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90204"/>
                  </a:rPr>
                  <a:t>(e.g.,</a:t>
                </a:r>
                <a:r>
                  <a:rPr lang="zh-CN" altLang="en-US" sz="2400" spc="60" dirty="0"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90204"/>
                  </a:rPr>
                  <a:t> </a:t>
                </a:r>
                <a:r>
                  <a:rPr lang="en-US" altLang="zh-CN" sz="2400" spc="60" dirty="0"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90204"/>
                  </a:rPr>
                  <a:t>1)</a:t>
                </a:r>
              </a:p>
              <a:p>
                <a:pPr marL="12700">
                  <a:spcBef>
                    <a:spcPts val="860"/>
                  </a:spcBef>
                </a:pPr>
                <a:r>
                  <a:rPr lang="zh-CN" altLang="en-SG" sz="2400" spc="60" dirty="0"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90204"/>
                  </a:rPr>
                  <a:t>特征</a:t>
                </a:r>
                <a:r>
                  <a:rPr lang="en-US" altLang="zh-CN" sz="2400" spc="60" dirty="0"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90204"/>
                  </a:rPr>
                  <a:t>2=</a:t>
                </a:r>
                <a:r>
                  <a:rPr lang="en-US" altLang="zh-CN" sz="2400" spc="60" dirty="0">
                    <a:ea typeface="Microsoft YaHei" panose="020B0503020204020204" pitchFamily="34" charset="-122"/>
                    <a:cs typeface="Arial" panose="020B0604020202090204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pc="60" smtClea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</m:ctrlPr>
                      </m:sSubPr>
                      <m:e>
                        <m:r>
                          <a:rPr lang="en-US" altLang="zh-CN" sz="2400" i="1" spc="6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  <m:t>𝜙</m:t>
                        </m:r>
                        <m:d>
                          <m:dPr>
                            <m:ctrlPr>
                              <a:rPr lang="en-US" altLang="zh-CN" sz="2400" b="0" i="1" spc="6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90204"/>
                              </a:rPr>
                            </m:ctrlPr>
                          </m:dPr>
                          <m:e>
                            <m:r>
                              <a:rPr lang="en-US" altLang="zh-CN" sz="2400" b="0" i="1" spc="6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90204"/>
                              </a:rPr>
                              <m:t>𝑥</m:t>
                            </m:r>
                          </m:e>
                        </m:d>
                      </m:e>
                      <m:sub>
                        <m:r>
                          <a:rPr lang="en-US" altLang="zh-CN" sz="2400" b="0" i="1" spc="6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  <m:t>1</m:t>
                        </m:r>
                      </m:sub>
                    </m:sSub>
                  </m:oMath>
                </a14:m>
                <a:r>
                  <a:rPr lang="zh-CN" altLang="en-US" sz="2400" spc="60" dirty="0"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90204"/>
                  </a:rPr>
                  <a:t> </a:t>
                </a:r>
                <a:r>
                  <a:rPr lang="en-US" altLang="zh-CN" sz="2400" spc="60" dirty="0"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90204"/>
                  </a:rPr>
                  <a:t>(e.g.,</a:t>
                </a:r>
                <a:r>
                  <a:rPr lang="zh-CN" altLang="en-US" sz="2400" spc="60" dirty="0"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90204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b="0" i="1" spc="60" smtClean="0"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Arial" panose="020B0604020202090204"/>
                      </a:rPr>
                      <m:t>𝑥</m:t>
                    </m:r>
                    <m:r>
                      <a:rPr lang="en-US" altLang="zh-CN" sz="2400" b="0" i="1" spc="60" smtClean="0"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Arial" panose="020B0604020202090204"/>
                      </a:rPr>
                      <m:t>[1]</m:t>
                    </m:r>
                  </m:oMath>
                </a14:m>
                <a:r>
                  <a:rPr lang="en-US" altLang="zh-CN" sz="2400" spc="60" dirty="0"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90204"/>
                  </a:rPr>
                  <a:t>=</a:t>
                </a:r>
                <a:r>
                  <a:rPr lang="zh-CN" altLang="en-US" sz="2400" spc="60" dirty="0"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90204"/>
                  </a:rPr>
                  <a:t>年收入</a:t>
                </a:r>
                <a:r>
                  <a:rPr lang="en-US" altLang="zh-CN" sz="2400" spc="60" dirty="0"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90204"/>
                  </a:rPr>
                  <a:t>)</a:t>
                </a:r>
              </a:p>
              <a:p>
                <a:pPr marL="12700">
                  <a:spcBef>
                    <a:spcPts val="860"/>
                  </a:spcBef>
                </a:pPr>
                <a:r>
                  <a:rPr lang="zh-CN" altLang="en-SG" sz="2400" spc="60" dirty="0"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90204"/>
                  </a:rPr>
                  <a:t>特征</a:t>
                </a:r>
                <a:r>
                  <a:rPr lang="en-US" altLang="zh-CN" sz="2400" spc="60" dirty="0"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90204"/>
                  </a:rPr>
                  <a:t>3=</a:t>
                </a:r>
                <a:r>
                  <a:rPr lang="en-US" altLang="zh-CN" sz="2400" spc="60" dirty="0">
                    <a:ea typeface="Microsoft YaHei" panose="020B0503020204020204" pitchFamily="34" charset="-122"/>
                    <a:cs typeface="Arial" panose="020B0604020202090204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pc="60" smtClea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</m:ctrlPr>
                      </m:sSubPr>
                      <m:e>
                        <m:r>
                          <a:rPr lang="en-US" altLang="zh-CN" sz="2400" i="1" spc="6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  <m:t>𝜙</m:t>
                        </m:r>
                        <m:d>
                          <m:dPr>
                            <m:ctrlPr>
                              <a:rPr lang="en-US" altLang="zh-CN" sz="2400" b="0" i="1" spc="6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90204"/>
                              </a:rPr>
                            </m:ctrlPr>
                          </m:dPr>
                          <m:e>
                            <m:r>
                              <a:rPr lang="en-US" altLang="zh-CN" sz="2400" b="0" i="1" spc="6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90204"/>
                              </a:rPr>
                              <m:t>𝑥</m:t>
                            </m:r>
                          </m:e>
                        </m:d>
                      </m:e>
                      <m:sub>
                        <m:r>
                          <a:rPr lang="en-US" altLang="zh-CN" sz="2400" b="0" i="1" spc="6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  <m:t>2</m:t>
                        </m:r>
                      </m:sub>
                    </m:sSub>
                  </m:oMath>
                </a14:m>
                <a:r>
                  <a:rPr lang="zh-CN" altLang="en-US" sz="2400" spc="60" dirty="0"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90204"/>
                  </a:rPr>
                  <a:t> </a:t>
                </a:r>
                <a:r>
                  <a:rPr lang="en-US" altLang="zh-CN" sz="2400" spc="60" dirty="0"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90204"/>
                  </a:rPr>
                  <a:t>(e.g.,</a:t>
                </a:r>
                <a:r>
                  <a:rPr lang="zh-CN" altLang="en-US" sz="2400" spc="60" dirty="0"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90204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b="0" i="1" spc="60" smtClean="0"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Arial" panose="020B0604020202090204"/>
                      </a:rPr>
                      <m:t>𝑥</m:t>
                    </m:r>
                    <m:r>
                      <a:rPr lang="en-US" altLang="zh-CN" sz="2400" b="0" i="1" spc="60" smtClean="0"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Arial" panose="020B0604020202090204"/>
                      </a:rPr>
                      <m:t>[2]</m:t>
                    </m:r>
                  </m:oMath>
                </a14:m>
                <a:r>
                  <a:rPr lang="en-US" altLang="zh-CN" sz="2400" spc="60" dirty="0"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90204"/>
                  </a:rPr>
                  <a:t>=</a:t>
                </a:r>
                <a:r>
                  <a:rPr lang="zh-CN" altLang="en-US" sz="2400" spc="60" dirty="0"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90204"/>
                  </a:rPr>
                  <a:t>贷款金额</a:t>
                </a:r>
                <a:endParaRPr lang="en-SG" altLang="zh-CN" sz="2400" spc="6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90204"/>
                </a:endParaRPr>
              </a:p>
              <a:p>
                <a:pPr marL="12700">
                  <a:spcBef>
                    <a:spcPts val="860"/>
                  </a:spcBef>
                </a:pPr>
                <a:r>
                  <a:rPr lang="en-SG" altLang="zh-CN" sz="2400" spc="60" dirty="0"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90204"/>
                  </a:rPr>
                  <a:t>	</a:t>
                </a:r>
                <a:r>
                  <a:rPr lang="zh-CN" altLang="en-US" sz="2400" spc="60" dirty="0"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90204"/>
                  </a:rPr>
                  <a:t>                </a:t>
                </a:r>
                <a:r>
                  <a:rPr lang="en-US" altLang="zh-CN" sz="2400" spc="60" dirty="0"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90204"/>
                  </a:rPr>
                  <a:t>or</a:t>
                </a:r>
                <a:r>
                  <a:rPr lang="zh-CN" altLang="en-US" sz="2400" spc="60" dirty="0"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90204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400" b="0" i="0" spc="60" smtClean="0"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Arial" panose="020B0604020202090204"/>
                      </a:rPr>
                      <m:t>log</m:t>
                    </m:r>
                    <m:d>
                      <m:dPr>
                        <m:ctrlPr>
                          <a:rPr lang="en-US" altLang="zh-CN" sz="2400" b="0" i="1" spc="60" smtClea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</m:ctrlPr>
                      </m:dPr>
                      <m:e>
                        <m:r>
                          <a:rPr lang="en-US" altLang="zh-CN" sz="2400" b="0" i="1" spc="60" smtClea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𝑥</m:t>
                        </m:r>
                        <m:r>
                          <a:rPr lang="en-US" altLang="zh-CN" sz="2400" b="0" i="1" spc="60" smtClea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[2]</m:t>
                        </m:r>
                      </m:e>
                    </m:d>
                  </m:oMath>
                </a14:m>
                <a:endParaRPr lang="en-US" altLang="zh-CN" sz="2400" spc="6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90204"/>
                </a:endParaRPr>
              </a:p>
              <a:p>
                <a:pPr marL="12700">
                  <a:spcBef>
                    <a:spcPts val="860"/>
                  </a:spcBef>
                </a:pPr>
                <a:r>
                  <a:rPr lang="zh-CN" altLang="en-US" sz="2400" spc="60" dirty="0"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90204"/>
                  </a:rPr>
                  <a:t>                         </a:t>
                </a:r>
                <a:r>
                  <a:rPr lang="en-US" altLang="zh-CN" sz="2400" spc="60" dirty="0"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90204"/>
                  </a:rPr>
                  <a:t>or</a:t>
                </a:r>
                <a:r>
                  <a:rPr lang="zh-CN" altLang="en-US" sz="2400" spc="60" dirty="0"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90204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400" b="0" i="0" spc="60" smtClean="0"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Arial" panose="020B0604020202090204"/>
                      </a:rPr>
                      <m:t>log</m:t>
                    </m:r>
                    <m:d>
                      <m:dPr>
                        <m:ctrlPr>
                          <a:rPr lang="en-US" altLang="zh-CN" sz="2400" b="0" i="1" spc="60" smtClea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</m:ctrlPr>
                      </m:dPr>
                      <m:e>
                        <m:r>
                          <a:rPr lang="en-US" altLang="zh-CN" sz="2400" b="0" i="1" spc="60" smtClea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𝑥</m:t>
                        </m:r>
                        <m:r>
                          <a:rPr lang="en-US" altLang="zh-CN" sz="2400" b="0" i="1" spc="60" smtClea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[2]/</m:t>
                        </m:r>
                        <m:r>
                          <a:rPr lang="en-US" altLang="zh-CN" sz="2400" b="0" i="1" spc="60" smtClea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𝑥</m:t>
                        </m:r>
                        <m:r>
                          <a:rPr lang="en-US" altLang="zh-CN" sz="2400" b="0" i="1" spc="60" smtClea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[1]</m:t>
                        </m:r>
                      </m:e>
                    </m:d>
                  </m:oMath>
                </a14:m>
                <a:r>
                  <a:rPr lang="en-US" altLang="zh-CN" sz="2400" spc="60" dirty="0"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90204"/>
                  </a:rPr>
                  <a:t>)</a:t>
                </a:r>
                <a:endParaRPr lang="en-SG" altLang="zh-CN" sz="2400" spc="6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90204"/>
                </a:endParaRPr>
              </a:p>
              <a:p>
                <a:pPr marL="12700">
                  <a:spcBef>
                    <a:spcPts val="860"/>
                  </a:spcBef>
                </a:pPr>
                <a:r>
                  <a:rPr lang="zh-CN" altLang="en-SG" sz="2400" spc="60" dirty="0"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90204"/>
                  </a:rPr>
                  <a:t>特征</a:t>
                </a:r>
                <a:r>
                  <a:rPr lang="en-US" altLang="zh-CN" sz="2400" spc="60" dirty="0"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90204"/>
                  </a:rPr>
                  <a:t>d=</a:t>
                </a:r>
                <a:r>
                  <a:rPr lang="en-US" altLang="zh-CN" sz="2400" spc="60" dirty="0">
                    <a:ea typeface="Microsoft YaHei" panose="020B0503020204020204" pitchFamily="34" charset="-122"/>
                    <a:cs typeface="Arial" panose="020B0604020202090204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pc="60" smtClea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</m:ctrlPr>
                      </m:sSubPr>
                      <m:e>
                        <m:r>
                          <a:rPr lang="en-US" altLang="zh-CN" sz="2400" i="1" spc="6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  <m:t>𝜙</m:t>
                        </m:r>
                        <m:d>
                          <m:dPr>
                            <m:ctrlPr>
                              <a:rPr lang="en-US" altLang="zh-CN" sz="2400" b="0" i="1" spc="6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90204"/>
                              </a:rPr>
                            </m:ctrlPr>
                          </m:dPr>
                          <m:e>
                            <m:r>
                              <a:rPr lang="en-US" altLang="zh-CN" sz="2400" b="0" i="1" spc="6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90204"/>
                              </a:rPr>
                              <m:t>𝑥</m:t>
                            </m:r>
                          </m:e>
                        </m:d>
                      </m:e>
                      <m:sub>
                        <m:r>
                          <a:rPr lang="en-US" altLang="zh-CN" sz="2400" b="0" i="1" spc="6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zh-CN" altLang="en-US" sz="2400" spc="60" dirty="0"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90204"/>
                  </a:rPr>
                  <a:t> </a:t>
                </a:r>
                <a:r>
                  <a:rPr lang="en-US" altLang="zh-CN" sz="2400" spc="60" dirty="0"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90204"/>
                  </a:rPr>
                  <a:t>(</a:t>
                </a:r>
                <a:r>
                  <a:rPr lang="zh-CN" altLang="en-US" sz="2400" spc="60" dirty="0"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90204"/>
                  </a:rPr>
                  <a:t>其他关于</a:t>
                </a:r>
                <a14:m>
                  <m:oMath xmlns:m="http://schemas.openxmlformats.org/officeDocument/2006/math">
                    <m:r>
                      <a:rPr lang="en-US" altLang="zh-CN" sz="2400" b="1" i="1" spc="60" smtClean="0"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Arial" panose="020B0604020202090204"/>
                      </a:rPr>
                      <m:t>𝒙</m:t>
                    </m:r>
                  </m:oMath>
                </a14:m>
                <a:r>
                  <a:rPr lang="zh-CN" altLang="en-US" sz="2400" spc="60" dirty="0"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90204"/>
                  </a:rPr>
                  <a:t>的函数</a:t>
                </a:r>
                <a:r>
                  <a:rPr lang="en-US" altLang="zh-CN" sz="2400" spc="60" dirty="0"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90204"/>
                  </a:rPr>
                  <a:t>)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9BD531A-B8EC-444F-0582-5EFFC4607D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6022" y="3429000"/>
                <a:ext cx="8843927" cy="3370153"/>
              </a:xfrm>
              <a:prstGeom prst="rect">
                <a:avLst/>
              </a:prstGeom>
              <a:blipFill>
                <a:blip r:embed="rId4"/>
                <a:stretch>
                  <a:fillRect l="-1004" t="-1880" b="-30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350439" y="120418"/>
            <a:ext cx="160782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决策边界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830048" y="828293"/>
            <a:ext cx="7627905" cy="661784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假设只有两个特征具有非零系数</a:t>
            </a:r>
            <a:endParaRPr lang="en-SG" altLang="zh-CN" sz="2800" b="1" dirty="0"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  <p:grpSp>
        <p:nvGrpSpPr>
          <p:cNvPr id="2" name="object 3"/>
          <p:cNvGrpSpPr/>
          <p:nvPr/>
        </p:nvGrpSpPr>
        <p:grpSpPr>
          <a:xfrm>
            <a:off x="5933897" y="3360471"/>
            <a:ext cx="4023245" cy="3108268"/>
            <a:chOff x="2026634" y="2876852"/>
            <a:chExt cx="4436745" cy="3427729"/>
          </a:xfrm>
        </p:grpSpPr>
        <p:pic>
          <p:nvPicPr>
            <p:cNvPr id="3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14125" y="5800091"/>
              <a:ext cx="4348833" cy="504361"/>
            </a:xfrm>
            <a:prstGeom prst="rect">
              <a:avLst/>
            </a:prstGeom>
          </p:spPr>
        </p:pic>
        <p:sp>
          <p:nvSpPr>
            <p:cNvPr id="4" name="object 5"/>
            <p:cNvSpPr/>
            <p:nvPr/>
          </p:nvSpPr>
          <p:spPr>
            <a:xfrm>
              <a:off x="2149147" y="5927986"/>
              <a:ext cx="4060825" cy="217170"/>
            </a:xfrm>
            <a:custGeom>
              <a:avLst/>
              <a:gdLst/>
              <a:ahLst/>
              <a:cxnLst/>
              <a:rect l="l" t="t" r="r" b="b"/>
              <a:pathLst>
                <a:path w="4060825" h="217170">
                  <a:moveTo>
                    <a:pt x="3964580" y="108383"/>
                  </a:moveTo>
                  <a:lnTo>
                    <a:pt x="3855510" y="171942"/>
                  </a:lnTo>
                  <a:lnTo>
                    <a:pt x="3848340" y="178328"/>
                  </a:lnTo>
                  <a:lnTo>
                    <a:pt x="3844310" y="186668"/>
                  </a:lnTo>
                  <a:lnTo>
                    <a:pt x="3843706" y="195905"/>
                  </a:lnTo>
                  <a:lnTo>
                    <a:pt x="3846813" y="204983"/>
                  </a:lnTo>
                  <a:lnTo>
                    <a:pt x="3853169" y="212124"/>
                  </a:lnTo>
                  <a:lnTo>
                    <a:pt x="3861493" y="216138"/>
                  </a:lnTo>
                  <a:lnTo>
                    <a:pt x="3870725" y="216737"/>
                  </a:lnTo>
                  <a:lnTo>
                    <a:pt x="3879802" y="213629"/>
                  </a:lnTo>
                  <a:lnTo>
                    <a:pt x="4018902" y="132494"/>
                  </a:lnTo>
                  <a:lnTo>
                    <a:pt x="4012377" y="132494"/>
                  </a:lnTo>
                  <a:lnTo>
                    <a:pt x="4012377" y="129175"/>
                  </a:lnTo>
                  <a:lnTo>
                    <a:pt x="4000231" y="129175"/>
                  </a:lnTo>
                  <a:lnTo>
                    <a:pt x="3964580" y="108383"/>
                  </a:lnTo>
                  <a:close/>
                </a:path>
                <a:path w="4060825" h="217170">
                  <a:moveTo>
                    <a:pt x="3923194" y="84245"/>
                  </a:moveTo>
                  <a:lnTo>
                    <a:pt x="0" y="84245"/>
                  </a:lnTo>
                  <a:lnTo>
                    <a:pt x="0" y="132494"/>
                  </a:lnTo>
                  <a:lnTo>
                    <a:pt x="3923150" y="132494"/>
                  </a:lnTo>
                  <a:lnTo>
                    <a:pt x="3964492" y="108383"/>
                  </a:lnTo>
                  <a:lnTo>
                    <a:pt x="3923194" y="84245"/>
                  </a:lnTo>
                  <a:close/>
                </a:path>
                <a:path w="4060825" h="217170">
                  <a:moveTo>
                    <a:pt x="4018879" y="84245"/>
                  </a:moveTo>
                  <a:lnTo>
                    <a:pt x="4012377" y="84245"/>
                  </a:lnTo>
                  <a:lnTo>
                    <a:pt x="4012377" y="132494"/>
                  </a:lnTo>
                  <a:lnTo>
                    <a:pt x="4018902" y="132494"/>
                  </a:lnTo>
                  <a:lnTo>
                    <a:pt x="4060240" y="108383"/>
                  </a:lnTo>
                  <a:lnTo>
                    <a:pt x="4018879" y="84245"/>
                  </a:lnTo>
                  <a:close/>
                </a:path>
                <a:path w="4060825" h="217170">
                  <a:moveTo>
                    <a:pt x="4000231" y="87539"/>
                  </a:moveTo>
                  <a:lnTo>
                    <a:pt x="3964580" y="108383"/>
                  </a:lnTo>
                  <a:lnTo>
                    <a:pt x="4000231" y="129175"/>
                  </a:lnTo>
                  <a:lnTo>
                    <a:pt x="4000231" y="87539"/>
                  </a:lnTo>
                  <a:close/>
                </a:path>
                <a:path w="4060825" h="217170">
                  <a:moveTo>
                    <a:pt x="4012377" y="87539"/>
                  </a:moveTo>
                  <a:lnTo>
                    <a:pt x="4000231" y="87539"/>
                  </a:lnTo>
                  <a:lnTo>
                    <a:pt x="4000231" y="129175"/>
                  </a:lnTo>
                  <a:lnTo>
                    <a:pt x="4012377" y="129175"/>
                  </a:lnTo>
                  <a:lnTo>
                    <a:pt x="4012377" y="87539"/>
                  </a:lnTo>
                  <a:close/>
                </a:path>
                <a:path w="4060825" h="217170">
                  <a:moveTo>
                    <a:pt x="3870725" y="0"/>
                  </a:moveTo>
                  <a:lnTo>
                    <a:pt x="3861493" y="601"/>
                  </a:lnTo>
                  <a:lnTo>
                    <a:pt x="3853169" y="4619"/>
                  </a:lnTo>
                  <a:lnTo>
                    <a:pt x="3846813" y="11782"/>
                  </a:lnTo>
                  <a:lnTo>
                    <a:pt x="3843706" y="20859"/>
                  </a:lnTo>
                  <a:lnTo>
                    <a:pt x="3844310" y="30091"/>
                  </a:lnTo>
                  <a:lnTo>
                    <a:pt x="3848340" y="38415"/>
                  </a:lnTo>
                  <a:lnTo>
                    <a:pt x="3855510" y="44771"/>
                  </a:lnTo>
                  <a:lnTo>
                    <a:pt x="3964580" y="108383"/>
                  </a:lnTo>
                  <a:lnTo>
                    <a:pt x="4000231" y="87539"/>
                  </a:lnTo>
                  <a:lnTo>
                    <a:pt x="4012377" y="87539"/>
                  </a:lnTo>
                  <a:lnTo>
                    <a:pt x="4012377" y="84245"/>
                  </a:lnTo>
                  <a:lnTo>
                    <a:pt x="4018879" y="84245"/>
                  </a:lnTo>
                  <a:lnTo>
                    <a:pt x="3879802" y="3084"/>
                  </a:lnTo>
                  <a:lnTo>
                    <a:pt x="3870725" y="0"/>
                  </a:lnTo>
                  <a:close/>
                </a:path>
              </a:pathLst>
            </a:custGeom>
            <a:solidFill>
              <a:srgbClr val="B0007E"/>
            </a:solidFill>
          </p:spPr>
          <p:txBody>
            <a:bodyPr wrap="square" lIns="0" tIns="0" rIns="0" bIns="0" rtlCol="0"/>
            <a:lstStyle/>
            <a:p>
              <a:endParaRPr sz="1630"/>
            </a:p>
          </p:txBody>
        </p:sp>
        <p:pic>
          <p:nvPicPr>
            <p:cNvPr id="5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26634" y="2876852"/>
              <a:ext cx="504361" cy="3340109"/>
            </a:xfrm>
            <a:prstGeom prst="rect">
              <a:avLst/>
            </a:prstGeom>
          </p:spPr>
        </p:pic>
        <p:sp>
          <p:nvSpPr>
            <p:cNvPr id="6" name="object 7"/>
            <p:cNvSpPr/>
            <p:nvPr/>
          </p:nvSpPr>
          <p:spPr>
            <a:xfrm>
              <a:off x="2169452" y="3108961"/>
              <a:ext cx="217170" cy="3056255"/>
            </a:xfrm>
            <a:custGeom>
              <a:avLst/>
              <a:gdLst/>
              <a:ahLst/>
              <a:cxnLst/>
              <a:rect l="l" t="t" r="r" b="b"/>
              <a:pathLst>
                <a:path w="217169" h="3056254">
                  <a:moveTo>
                    <a:pt x="108366" y="95721"/>
                  </a:moveTo>
                  <a:lnTo>
                    <a:pt x="84231" y="137088"/>
                  </a:lnTo>
                  <a:lnTo>
                    <a:pt x="84231" y="3056061"/>
                  </a:lnTo>
                  <a:lnTo>
                    <a:pt x="132480" y="3056061"/>
                  </a:lnTo>
                  <a:lnTo>
                    <a:pt x="132480" y="137088"/>
                  </a:lnTo>
                  <a:lnTo>
                    <a:pt x="108366" y="95721"/>
                  </a:lnTo>
                  <a:close/>
                </a:path>
                <a:path w="217169" h="3056254">
                  <a:moveTo>
                    <a:pt x="108358" y="0"/>
                  </a:moveTo>
                  <a:lnTo>
                    <a:pt x="3096" y="180437"/>
                  </a:lnTo>
                  <a:lnTo>
                    <a:pt x="0" y="189515"/>
                  </a:lnTo>
                  <a:lnTo>
                    <a:pt x="599" y="198746"/>
                  </a:lnTo>
                  <a:lnTo>
                    <a:pt x="4618" y="207071"/>
                  </a:lnTo>
                  <a:lnTo>
                    <a:pt x="11778" y="213427"/>
                  </a:lnTo>
                  <a:lnTo>
                    <a:pt x="20840" y="216533"/>
                  </a:lnTo>
                  <a:lnTo>
                    <a:pt x="30068" y="215929"/>
                  </a:lnTo>
                  <a:lnTo>
                    <a:pt x="38399" y="211900"/>
                  </a:lnTo>
                  <a:lnTo>
                    <a:pt x="44768" y="204729"/>
                  </a:lnTo>
                  <a:lnTo>
                    <a:pt x="84231" y="137088"/>
                  </a:lnTo>
                  <a:lnTo>
                    <a:pt x="84231" y="47862"/>
                  </a:lnTo>
                  <a:lnTo>
                    <a:pt x="136286" y="47862"/>
                  </a:lnTo>
                  <a:lnTo>
                    <a:pt x="108358" y="0"/>
                  </a:lnTo>
                  <a:close/>
                </a:path>
                <a:path w="217169" h="3056254">
                  <a:moveTo>
                    <a:pt x="136286" y="47862"/>
                  </a:moveTo>
                  <a:lnTo>
                    <a:pt x="132480" y="47862"/>
                  </a:lnTo>
                  <a:lnTo>
                    <a:pt x="132501" y="137088"/>
                  </a:lnTo>
                  <a:lnTo>
                    <a:pt x="171965" y="204729"/>
                  </a:lnTo>
                  <a:lnTo>
                    <a:pt x="178336" y="211900"/>
                  </a:lnTo>
                  <a:lnTo>
                    <a:pt x="186666" y="215929"/>
                  </a:lnTo>
                  <a:lnTo>
                    <a:pt x="195893" y="216533"/>
                  </a:lnTo>
                  <a:lnTo>
                    <a:pt x="204954" y="213427"/>
                  </a:lnTo>
                  <a:lnTo>
                    <a:pt x="212116" y="207071"/>
                  </a:lnTo>
                  <a:lnTo>
                    <a:pt x="216135" y="198746"/>
                  </a:lnTo>
                  <a:lnTo>
                    <a:pt x="216736" y="189515"/>
                  </a:lnTo>
                  <a:lnTo>
                    <a:pt x="213641" y="180437"/>
                  </a:lnTo>
                  <a:lnTo>
                    <a:pt x="136286" y="47862"/>
                  </a:lnTo>
                  <a:close/>
                </a:path>
                <a:path w="217169" h="3056254">
                  <a:moveTo>
                    <a:pt x="132480" y="47862"/>
                  </a:moveTo>
                  <a:lnTo>
                    <a:pt x="84231" y="47862"/>
                  </a:lnTo>
                  <a:lnTo>
                    <a:pt x="84231" y="137088"/>
                  </a:lnTo>
                  <a:lnTo>
                    <a:pt x="108366" y="95721"/>
                  </a:lnTo>
                  <a:lnTo>
                    <a:pt x="87530" y="60008"/>
                  </a:lnTo>
                  <a:lnTo>
                    <a:pt x="132480" y="60008"/>
                  </a:lnTo>
                  <a:lnTo>
                    <a:pt x="132480" y="47862"/>
                  </a:lnTo>
                  <a:close/>
                </a:path>
                <a:path w="217169" h="3056254">
                  <a:moveTo>
                    <a:pt x="132480" y="60008"/>
                  </a:moveTo>
                  <a:lnTo>
                    <a:pt x="129202" y="60008"/>
                  </a:lnTo>
                  <a:lnTo>
                    <a:pt x="108366" y="95721"/>
                  </a:lnTo>
                  <a:lnTo>
                    <a:pt x="132501" y="137088"/>
                  </a:lnTo>
                  <a:lnTo>
                    <a:pt x="132480" y="60008"/>
                  </a:lnTo>
                  <a:close/>
                </a:path>
                <a:path w="217169" h="3056254">
                  <a:moveTo>
                    <a:pt x="129202" y="60008"/>
                  </a:moveTo>
                  <a:lnTo>
                    <a:pt x="87530" y="60008"/>
                  </a:lnTo>
                  <a:lnTo>
                    <a:pt x="108366" y="95721"/>
                  </a:lnTo>
                  <a:lnTo>
                    <a:pt x="129202" y="60008"/>
                  </a:lnTo>
                  <a:close/>
                </a:path>
              </a:pathLst>
            </a:custGeom>
            <a:solidFill>
              <a:srgbClr val="B0007E"/>
            </a:solidFill>
          </p:spPr>
          <p:txBody>
            <a:bodyPr wrap="square" lIns="0" tIns="0" rIns="0" bIns="0" rtlCol="0"/>
            <a:lstStyle/>
            <a:p>
              <a:endParaRPr sz="1630"/>
            </a:p>
          </p:txBody>
        </p:sp>
      </p:grpSp>
      <p:sp>
        <p:nvSpPr>
          <p:cNvPr id="7" name="object 8"/>
          <p:cNvSpPr txBox="1"/>
          <p:nvPr/>
        </p:nvSpPr>
        <p:spPr>
          <a:xfrm>
            <a:off x="5622692" y="3597914"/>
            <a:ext cx="243721" cy="1094798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1430">
              <a:lnSpc>
                <a:spcPts val="1905"/>
              </a:lnSpc>
            </a:pPr>
            <a:r>
              <a:rPr lang="zh-CN" altLang="en-US" sz="2000" spc="91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90204"/>
              </a:rPr>
              <a:t>年收入</a:t>
            </a:r>
            <a:endParaRPr sz="20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90204"/>
            </a:endParaRPr>
          </a:p>
        </p:txBody>
      </p:sp>
      <p:sp>
        <p:nvSpPr>
          <p:cNvPr id="8" name="object 9"/>
          <p:cNvSpPr txBox="1"/>
          <p:nvPr/>
        </p:nvSpPr>
        <p:spPr>
          <a:xfrm>
            <a:off x="5968332" y="4821336"/>
            <a:ext cx="133014" cy="1351244"/>
          </a:xfrm>
          <a:prstGeom prst="rect">
            <a:avLst/>
          </a:prstGeom>
        </p:spPr>
        <p:txBody>
          <a:bodyPr vert="horz" wrap="square" lIns="0" tIns="13820" rIns="0" bIns="0" rtlCol="0">
            <a:spAutoFit/>
          </a:bodyPr>
          <a:lstStyle/>
          <a:p>
            <a:pPr marL="22225">
              <a:spcBef>
                <a:spcPts val="110"/>
              </a:spcBef>
            </a:pPr>
            <a:r>
              <a:rPr sz="1360" spc="-45" dirty="0">
                <a:latin typeface="Arial" panose="020B0604020202090204"/>
                <a:cs typeface="Arial" panose="020B0604020202090204"/>
              </a:rPr>
              <a:t>3</a:t>
            </a:r>
            <a:endParaRPr sz="1360" dirty="0">
              <a:latin typeface="Arial" panose="020B0604020202090204"/>
              <a:cs typeface="Arial" panose="020B0604020202090204"/>
            </a:endParaRPr>
          </a:p>
          <a:p>
            <a:pPr marL="21590">
              <a:spcBef>
                <a:spcPts val="1305"/>
              </a:spcBef>
            </a:pPr>
            <a:r>
              <a:rPr sz="1360" spc="-45" dirty="0">
                <a:latin typeface="Arial" panose="020B0604020202090204"/>
                <a:cs typeface="Arial" panose="020B0604020202090204"/>
              </a:rPr>
              <a:t>2</a:t>
            </a:r>
            <a:endParaRPr sz="1360" dirty="0">
              <a:latin typeface="Arial" panose="020B0604020202090204"/>
              <a:cs typeface="Arial" panose="020B0604020202090204"/>
            </a:endParaRPr>
          </a:p>
          <a:p>
            <a:pPr marL="39370">
              <a:spcBef>
                <a:spcPts val="1270"/>
              </a:spcBef>
            </a:pPr>
            <a:r>
              <a:rPr sz="1360" spc="-73" dirty="0">
                <a:latin typeface="Arial" panose="020B0604020202090204"/>
                <a:cs typeface="Arial" panose="020B0604020202090204"/>
              </a:rPr>
              <a:t>1</a:t>
            </a:r>
            <a:endParaRPr sz="1360" dirty="0">
              <a:latin typeface="Arial" panose="020B0604020202090204"/>
              <a:cs typeface="Arial" panose="020B0604020202090204"/>
            </a:endParaRPr>
          </a:p>
          <a:p>
            <a:pPr marL="11430">
              <a:spcBef>
                <a:spcPts val="1310"/>
              </a:spcBef>
            </a:pPr>
            <a:r>
              <a:rPr sz="1360" spc="50" dirty="0">
                <a:latin typeface="Arial" panose="020B0604020202090204"/>
                <a:cs typeface="Arial" panose="020B0604020202090204"/>
              </a:rPr>
              <a:t>0</a:t>
            </a:r>
            <a:endParaRPr sz="1360" dirty="0">
              <a:latin typeface="Arial" panose="020B0604020202090204"/>
              <a:cs typeface="Arial" panose="020B0604020202090204"/>
            </a:endParaRPr>
          </a:p>
        </p:txBody>
      </p:sp>
      <p:sp>
        <p:nvSpPr>
          <p:cNvPr id="9" name="object 10"/>
          <p:cNvSpPr txBox="1"/>
          <p:nvPr/>
        </p:nvSpPr>
        <p:spPr>
          <a:xfrm>
            <a:off x="5968332" y="4447985"/>
            <a:ext cx="127832" cy="223243"/>
          </a:xfrm>
          <a:prstGeom prst="rect">
            <a:avLst/>
          </a:prstGeom>
        </p:spPr>
        <p:txBody>
          <a:bodyPr vert="horz" wrap="square" lIns="0" tIns="13820" rIns="0" bIns="0" rtlCol="0">
            <a:spAutoFit/>
          </a:bodyPr>
          <a:lstStyle/>
          <a:p>
            <a:pPr marL="11430">
              <a:spcBef>
                <a:spcPts val="110"/>
              </a:spcBef>
            </a:pPr>
            <a:r>
              <a:rPr sz="1360" spc="14" dirty="0">
                <a:latin typeface="Arial" panose="020B0604020202090204"/>
                <a:cs typeface="Arial" panose="020B0604020202090204"/>
              </a:rPr>
              <a:t>4</a:t>
            </a:r>
            <a:endParaRPr sz="1360" dirty="0">
              <a:latin typeface="Arial" panose="020B0604020202090204"/>
              <a:cs typeface="Arial" panose="020B0604020202090204"/>
            </a:endParaRPr>
          </a:p>
        </p:txBody>
      </p:sp>
      <p:sp>
        <p:nvSpPr>
          <p:cNvPr id="10" name="object 11"/>
          <p:cNvSpPr txBox="1"/>
          <p:nvPr/>
        </p:nvSpPr>
        <p:spPr>
          <a:xfrm rot="16200000">
            <a:off x="5928774" y="4079299"/>
            <a:ext cx="148561" cy="223243"/>
          </a:xfrm>
          <a:prstGeom prst="rect">
            <a:avLst/>
          </a:prstGeom>
        </p:spPr>
        <p:txBody>
          <a:bodyPr vert="horz" wrap="square" lIns="0" tIns="13820" rIns="0" bIns="0" rtlCol="0">
            <a:spAutoFit/>
          </a:bodyPr>
          <a:lstStyle/>
          <a:p>
            <a:pPr marL="11430">
              <a:spcBef>
                <a:spcPts val="110"/>
              </a:spcBef>
            </a:pPr>
            <a:r>
              <a:rPr sz="1360" spc="-426" dirty="0">
                <a:latin typeface="Arial" panose="020B0604020202090204"/>
                <a:cs typeface="Arial" panose="020B0604020202090204"/>
              </a:rPr>
              <a:t>…</a:t>
            </a:r>
            <a:endParaRPr sz="1360" dirty="0">
              <a:latin typeface="Arial" panose="020B0604020202090204"/>
              <a:cs typeface="Arial" panose="020B0604020202090204"/>
            </a:endParaRPr>
          </a:p>
        </p:txBody>
      </p:sp>
      <p:pic>
        <p:nvPicPr>
          <p:cNvPr id="16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222062" y="5666274"/>
            <a:ext cx="187364" cy="187407"/>
          </a:xfrm>
          <a:prstGeom prst="rect">
            <a:avLst/>
          </a:prstGeom>
        </p:spPr>
      </p:pic>
      <p:pic>
        <p:nvPicPr>
          <p:cNvPr id="18" name="object 1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672903" y="4876216"/>
            <a:ext cx="187360" cy="187360"/>
          </a:xfrm>
          <a:prstGeom prst="rect">
            <a:avLst/>
          </a:prstGeom>
        </p:spPr>
      </p:pic>
      <p:pic>
        <p:nvPicPr>
          <p:cNvPr id="20" name="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712249" y="6097869"/>
            <a:ext cx="187360" cy="187360"/>
          </a:xfrm>
          <a:prstGeom prst="rect">
            <a:avLst/>
          </a:prstGeom>
        </p:spPr>
      </p:pic>
      <p:pic>
        <p:nvPicPr>
          <p:cNvPr id="25" name="object 2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190931" y="5666273"/>
            <a:ext cx="187407" cy="187407"/>
          </a:xfrm>
          <a:prstGeom prst="rect">
            <a:avLst/>
          </a:prstGeom>
        </p:spPr>
      </p:pic>
      <p:pic>
        <p:nvPicPr>
          <p:cNvPr id="26" name="object 2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781806" y="5294275"/>
            <a:ext cx="187360" cy="187360"/>
          </a:xfrm>
          <a:prstGeom prst="rect">
            <a:avLst/>
          </a:prstGeom>
        </p:spPr>
      </p:pic>
      <p:pic>
        <p:nvPicPr>
          <p:cNvPr id="27" name="object 2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190931" y="5294275"/>
            <a:ext cx="187407" cy="187360"/>
          </a:xfrm>
          <a:prstGeom prst="rect">
            <a:avLst/>
          </a:prstGeom>
        </p:spPr>
      </p:pic>
      <p:pic>
        <p:nvPicPr>
          <p:cNvPr id="28" name="object 2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763444" y="4178141"/>
            <a:ext cx="187360" cy="187360"/>
          </a:xfrm>
          <a:prstGeom prst="rect">
            <a:avLst/>
          </a:prstGeom>
        </p:spPr>
      </p:pic>
      <p:pic>
        <p:nvPicPr>
          <p:cNvPr id="29" name="object 2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6084706" y="4166100"/>
            <a:ext cx="187383" cy="187360"/>
          </a:xfrm>
          <a:prstGeom prst="rect">
            <a:avLst/>
          </a:prstGeom>
        </p:spPr>
      </p:pic>
      <p:pic>
        <p:nvPicPr>
          <p:cNvPr id="30" name="object 26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7122562" y="4382598"/>
            <a:ext cx="187364" cy="187360"/>
          </a:xfrm>
          <a:prstGeom prst="rect">
            <a:avLst/>
          </a:prstGeom>
        </p:spPr>
      </p:pic>
      <p:pic>
        <p:nvPicPr>
          <p:cNvPr id="31" name="object 27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140721" y="4876028"/>
            <a:ext cx="187360" cy="18736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2" name="object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85158813"/>
                  </p:ext>
                </p:extLst>
              </p:nvPr>
            </p:nvGraphicFramePr>
            <p:xfrm>
              <a:off x="812234" y="1641606"/>
              <a:ext cx="3757162" cy="1535019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51186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16449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8079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279848">
                    <a:tc>
                      <a:txBody>
                        <a:bodyPr/>
                        <a:lstStyle/>
                        <a:p>
                          <a:pPr marL="76835">
                            <a:lnSpc>
                              <a:spcPct val="100000"/>
                            </a:lnSpc>
                            <a:spcBef>
                              <a:spcPts val="175"/>
                            </a:spcBef>
                          </a:pPr>
                          <a:r>
                            <a:rPr lang="zh-CN" altLang="en-US" sz="2400" b="1" spc="-10" dirty="0">
                              <a:solidFill>
                                <a:srgbClr val="FFFFFF"/>
                              </a:solidFill>
                              <a:latin typeface="Microsoft YaHei" panose="020B0503020204020204" pitchFamily="34" charset="-122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a:t>特征</a:t>
                          </a:r>
                          <a:endParaRPr sz="2400" dirty="0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  <a:cs typeface="Arial" panose="020B0604020202090204"/>
                          </a:endParaRPr>
                        </a:p>
                      </a:txBody>
                      <a:tcPr marL="0" marR="0" marT="20154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381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B0007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75"/>
                            </a:spcBef>
                          </a:pPr>
                          <a:r>
                            <a:rPr lang="zh-CN" altLang="en-US" sz="2400" b="1" spc="-10" dirty="0">
                              <a:solidFill>
                                <a:srgbClr val="FFFFFF"/>
                              </a:solidFill>
                              <a:latin typeface="Microsoft YaHei" panose="020B0503020204020204" pitchFamily="34" charset="-122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a:t>系数</a:t>
                          </a:r>
                          <a:endParaRPr sz="2400" dirty="0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  <a:cs typeface="Arial" panose="020B0604020202090204"/>
                          </a:endParaRPr>
                        </a:p>
                      </a:txBody>
                      <a:tcPr marL="0" marR="0" marT="20154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381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B0007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227965" algn="ctr">
                            <a:lnSpc>
                              <a:spcPct val="100000"/>
                            </a:lnSpc>
                            <a:spcBef>
                              <a:spcPts val="175"/>
                            </a:spcBef>
                          </a:pPr>
                          <a:r>
                            <a:rPr lang="zh-CN" altLang="en-US" sz="2400" b="1" spc="-10" dirty="0">
                              <a:solidFill>
                                <a:srgbClr val="FFFFFF"/>
                              </a:solidFill>
                              <a:latin typeface="Microsoft YaHei" panose="020B0503020204020204" pitchFamily="34" charset="-122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a:t>值</a:t>
                          </a:r>
                          <a:endParaRPr sz="2400" dirty="0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  <a:cs typeface="Arial" panose="020B0604020202090204"/>
                          </a:endParaRPr>
                        </a:p>
                      </a:txBody>
                      <a:tcPr marL="0" marR="0" marT="20154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381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B0007E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02881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0000"/>
                            </a:lnSpc>
                          </a:pPr>
                          <a:endParaRPr sz="2400" dirty="0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  <a:cs typeface="Times New Roman" panose="02020503050405090304"/>
                          </a:endParaRPr>
                        </a:p>
                      </a:txBody>
                      <a:tcPr marL="0" marR="0" marT="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381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3810" algn="ctr">
                            <a:lnSpc>
                              <a:spcPct val="100000"/>
                            </a:lnSpc>
                            <a:spcBef>
                              <a:spcPts val="165"/>
                            </a:spcBef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2400" i="1" spc="60" smtClean="0">
                                        <a:solidFill>
                                          <a:srgbClr val="0099E8"/>
                                        </a:solidFill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  <a:cs typeface="Arial" panose="020B0604020202090204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b="0" i="1" spc="60" smtClean="0">
                                        <a:solidFill>
                                          <a:srgbClr val="0099E8"/>
                                        </a:solidFill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  <a:cs typeface="Arial" panose="020B0604020202090204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altLang="zh-CN" sz="2400" b="0" i="1" spc="60" smtClean="0">
                                        <a:solidFill>
                                          <a:srgbClr val="0099E8"/>
                                        </a:solidFill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  <a:cs typeface="Arial" panose="020B0604020202090204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sz="2400" baseline="-17000" dirty="0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  <a:cs typeface="Arial" panose="020B0604020202090204"/>
                          </a:endParaRPr>
                        </a:p>
                      </a:txBody>
                      <a:tcPr marL="0" marR="0" marT="19002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381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389255">
                            <a:lnSpc>
                              <a:spcPct val="100000"/>
                            </a:lnSpc>
                            <a:spcBef>
                              <a:spcPts val="150"/>
                            </a:spcBef>
                          </a:pPr>
                          <a:r>
                            <a:rPr sz="2400" spc="35" dirty="0">
                              <a:latin typeface="Microsoft YaHei" panose="020B0503020204020204" pitchFamily="34" charset="-122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a:t>0.0</a:t>
                          </a:r>
                          <a:endParaRPr sz="2400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  <a:cs typeface="Arial" panose="020B0604020202090204"/>
                          </a:endParaRPr>
                        </a:p>
                      </a:txBody>
                      <a:tcPr marL="0" marR="0" marT="1727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381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279848">
                    <a:tc>
                      <a:txBody>
                        <a:bodyPr/>
                        <a:lstStyle/>
                        <a:p>
                          <a:pPr marL="76835">
                            <a:lnSpc>
                              <a:spcPct val="100000"/>
                            </a:lnSpc>
                            <a:spcBef>
                              <a:spcPts val="150"/>
                            </a:spcBef>
                          </a:pPr>
                          <a:r>
                            <a:rPr lang="zh-CN" altLang="en-US" sz="2400" spc="45" dirty="0">
                              <a:latin typeface="Microsoft YaHei" panose="020B0503020204020204" pitchFamily="34" charset="-122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a:t>贷款金额</a:t>
                          </a:r>
                          <a:endParaRPr sz="2400" dirty="0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  <a:cs typeface="Arial" panose="020B0604020202090204"/>
                          </a:endParaRPr>
                        </a:p>
                      </a:txBody>
                      <a:tcPr marL="0" marR="0" marT="1727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50"/>
                            </a:spcBef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2400" i="1" spc="60" smtClean="0">
                                        <a:solidFill>
                                          <a:srgbClr val="0099E8"/>
                                        </a:solidFill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  <a:cs typeface="Arial" panose="020B0604020202090204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b="0" i="1" spc="60" smtClean="0">
                                        <a:solidFill>
                                          <a:srgbClr val="0099E8"/>
                                        </a:solidFill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  <a:cs typeface="Arial" panose="020B0604020202090204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altLang="zh-CN" sz="2400" b="0" i="1" spc="60" smtClean="0">
                                        <a:solidFill>
                                          <a:srgbClr val="0099E8"/>
                                        </a:solidFill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  <a:cs typeface="Arial" panose="020B0604020202090204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sz="2400" baseline="-8000" dirty="0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  <a:cs typeface="Tahoma" panose="020B0604030504040204"/>
                          </a:endParaRPr>
                        </a:p>
                      </a:txBody>
                      <a:tcPr marL="0" marR="0" marT="1727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405130">
                            <a:lnSpc>
                              <a:spcPct val="100000"/>
                            </a:lnSpc>
                            <a:spcBef>
                              <a:spcPts val="150"/>
                            </a:spcBef>
                          </a:pPr>
                          <a:r>
                            <a:rPr sz="2400" spc="-25" dirty="0">
                              <a:latin typeface="Microsoft YaHei" panose="020B0503020204020204" pitchFamily="34" charset="-122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a:t>1.0</a:t>
                          </a:r>
                          <a:endParaRPr sz="2400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  <a:cs typeface="Arial" panose="020B0604020202090204"/>
                          </a:endParaRPr>
                        </a:p>
                      </a:txBody>
                      <a:tcPr marL="0" marR="0" marT="1727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279848">
                    <a:tc>
                      <a:txBody>
                        <a:bodyPr/>
                        <a:lstStyle/>
                        <a:p>
                          <a:pPr marL="76835">
                            <a:lnSpc>
                              <a:spcPct val="100000"/>
                            </a:lnSpc>
                            <a:spcBef>
                              <a:spcPts val="150"/>
                            </a:spcBef>
                          </a:pPr>
                          <a:r>
                            <a:rPr lang="zh-CN" altLang="en-US" sz="2400" spc="65" dirty="0">
                              <a:latin typeface="Microsoft YaHei" panose="020B0503020204020204" pitchFamily="34" charset="-122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a:t>年收入</a:t>
                          </a:r>
                          <a:endParaRPr sz="2400" dirty="0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  <a:cs typeface="Arial" panose="020B0604020202090204"/>
                          </a:endParaRPr>
                        </a:p>
                      </a:txBody>
                      <a:tcPr marL="0" marR="0" marT="1727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50"/>
                            </a:spcBef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2400" i="1" spc="60" smtClean="0">
                                        <a:solidFill>
                                          <a:srgbClr val="0099E8"/>
                                        </a:solidFill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  <a:cs typeface="Arial" panose="020B0604020202090204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b="0" i="1" spc="60" smtClean="0">
                                        <a:solidFill>
                                          <a:srgbClr val="0099E8"/>
                                        </a:solidFill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  <a:cs typeface="Arial" panose="020B0604020202090204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altLang="zh-CN" sz="2400" b="0" i="1" spc="60" smtClean="0">
                                        <a:solidFill>
                                          <a:srgbClr val="0099E8"/>
                                        </a:solidFill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  <a:cs typeface="Arial" panose="020B0604020202090204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sz="2400" baseline="-8000" dirty="0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  <a:cs typeface="Tahoma" panose="020B0604030504040204"/>
                          </a:endParaRPr>
                        </a:p>
                      </a:txBody>
                      <a:tcPr marL="0" marR="0" marT="1727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311785">
                            <a:lnSpc>
                              <a:spcPct val="100000"/>
                            </a:lnSpc>
                            <a:spcBef>
                              <a:spcPts val="150"/>
                            </a:spcBef>
                          </a:pPr>
                          <a:r>
                            <a:rPr sz="2400" spc="245" dirty="0">
                              <a:latin typeface="Microsoft YaHei" panose="020B0503020204020204" pitchFamily="34" charset="-122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a:t>-</a:t>
                          </a:r>
                          <a:r>
                            <a:rPr sz="2400" spc="-25" dirty="0">
                              <a:latin typeface="Microsoft YaHei" panose="020B0503020204020204" pitchFamily="34" charset="-122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a:t>1.5</a:t>
                          </a:r>
                          <a:endParaRPr sz="2400" dirty="0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  <a:cs typeface="Arial" panose="020B0604020202090204"/>
                          </a:endParaRPr>
                        </a:p>
                      </a:txBody>
                      <a:tcPr marL="0" marR="0" marT="1727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2" name="object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85158813"/>
                  </p:ext>
                </p:extLst>
              </p:nvPr>
            </p:nvGraphicFramePr>
            <p:xfrm>
              <a:off x="812234" y="1641606"/>
              <a:ext cx="3757162" cy="1535019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51186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16449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8079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85914">
                    <a:tc>
                      <a:txBody>
                        <a:bodyPr/>
                        <a:lstStyle/>
                        <a:p>
                          <a:pPr marL="76835">
                            <a:lnSpc>
                              <a:spcPct val="100000"/>
                            </a:lnSpc>
                            <a:spcBef>
                              <a:spcPts val="175"/>
                            </a:spcBef>
                          </a:pPr>
                          <a:r>
                            <a:rPr lang="zh-CN" altLang="en-US" sz="2400" b="1" spc="-10" dirty="0">
                              <a:solidFill>
                                <a:srgbClr val="FFFFFF"/>
                              </a:solidFill>
                              <a:latin typeface="Microsoft YaHei" panose="020B0503020204020204" pitchFamily="34" charset="-122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a:t>特征</a:t>
                          </a:r>
                          <a:endParaRPr sz="2400" dirty="0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  <a:cs typeface="Arial" panose="020B0604020202090204"/>
                          </a:endParaRPr>
                        </a:p>
                      </a:txBody>
                      <a:tcPr marL="0" marR="0" marT="20154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381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B0007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75"/>
                            </a:spcBef>
                          </a:pPr>
                          <a:r>
                            <a:rPr lang="zh-CN" altLang="en-US" sz="2400" b="1" spc="-10" dirty="0">
                              <a:solidFill>
                                <a:srgbClr val="FFFFFF"/>
                              </a:solidFill>
                              <a:latin typeface="Microsoft YaHei" panose="020B0503020204020204" pitchFamily="34" charset="-122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a:t>系数</a:t>
                          </a:r>
                          <a:endParaRPr sz="2400" dirty="0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  <a:cs typeface="Arial" panose="020B0604020202090204"/>
                          </a:endParaRPr>
                        </a:p>
                      </a:txBody>
                      <a:tcPr marL="0" marR="0" marT="20154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381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B0007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227965" algn="ctr">
                            <a:lnSpc>
                              <a:spcPct val="100000"/>
                            </a:lnSpc>
                            <a:spcBef>
                              <a:spcPts val="175"/>
                            </a:spcBef>
                          </a:pPr>
                          <a:r>
                            <a:rPr lang="zh-CN" altLang="en-US" sz="2400" b="1" spc="-10" dirty="0">
                              <a:solidFill>
                                <a:srgbClr val="FFFFFF"/>
                              </a:solidFill>
                              <a:latin typeface="Microsoft YaHei" panose="020B0503020204020204" pitchFamily="34" charset="-122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a:t>值</a:t>
                          </a:r>
                          <a:endParaRPr sz="2400" dirty="0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  <a:cs typeface="Arial" panose="020B0604020202090204"/>
                          </a:endParaRPr>
                        </a:p>
                      </a:txBody>
                      <a:tcPr marL="0" marR="0" marT="20154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381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B0007E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83035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0000"/>
                            </a:lnSpc>
                          </a:pPr>
                          <a:endParaRPr sz="2400" dirty="0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  <a:cs typeface="Times New Roman" panose="02020503050405090304"/>
                          </a:endParaRPr>
                        </a:p>
                      </a:txBody>
                      <a:tcPr marL="0" marR="0" marT="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381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19002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381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blipFill>
                          <a:blip r:embed="rId15"/>
                          <a:stretch>
                            <a:fillRect l="-130435" t="-123333" r="-94565" b="-25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389255">
                            <a:lnSpc>
                              <a:spcPct val="100000"/>
                            </a:lnSpc>
                            <a:spcBef>
                              <a:spcPts val="150"/>
                            </a:spcBef>
                          </a:pPr>
                          <a:r>
                            <a:rPr sz="2400" spc="35" dirty="0">
                              <a:latin typeface="Microsoft YaHei" panose="020B0503020204020204" pitchFamily="34" charset="-122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a:t>0.0</a:t>
                          </a:r>
                          <a:endParaRPr sz="2400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  <a:cs typeface="Arial" panose="020B0604020202090204"/>
                          </a:endParaRPr>
                        </a:p>
                      </a:txBody>
                      <a:tcPr marL="0" marR="0" marT="1727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381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83035">
                    <a:tc>
                      <a:txBody>
                        <a:bodyPr/>
                        <a:lstStyle/>
                        <a:p>
                          <a:pPr marL="76835">
                            <a:lnSpc>
                              <a:spcPct val="100000"/>
                            </a:lnSpc>
                            <a:spcBef>
                              <a:spcPts val="150"/>
                            </a:spcBef>
                          </a:pPr>
                          <a:r>
                            <a:rPr lang="zh-CN" altLang="en-US" sz="2400" spc="45" dirty="0">
                              <a:latin typeface="Microsoft YaHei" panose="020B0503020204020204" pitchFamily="34" charset="-122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a:t>贷款金额</a:t>
                          </a:r>
                          <a:endParaRPr sz="2400" dirty="0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  <a:cs typeface="Arial" panose="020B0604020202090204"/>
                          </a:endParaRPr>
                        </a:p>
                      </a:txBody>
                      <a:tcPr marL="0" marR="0" marT="1727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1727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blipFill>
                          <a:blip r:embed="rId15"/>
                          <a:stretch>
                            <a:fillRect l="-130435" t="-216129" r="-94565" b="-1419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405130">
                            <a:lnSpc>
                              <a:spcPct val="100000"/>
                            </a:lnSpc>
                            <a:spcBef>
                              <a:spcPts val="150"/>
                            </a:spcBef>
                          </a:pPr>
                          <a:r>
                            <a:rPr sz="2400" spc="-25" dirty="0">
                              <a:latin typeface="Microsoft YaHei" panose="020B0503020204020204" pitchFamily="34" charset="-122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a:t>1.0</a:t>
                          </a:r>
                          <a:endParaRPr sz="2400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  <a:cs typeface="Arial" panose="020B0604020202090204"/>
                          </a:endParaRPr>
                        </a:p>
                      </a:txBody>
                      <a:tcPr marL="0" marR="0" marT="1727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83035">
                    <a:tc>
                      <a:txBody>
                        <a:bodyPr/>
                        <a:lstStyle/>
                        <a:p>
                          <a:pPr marL="76835">
                            <a:lnSpc>
                              <a:spcPct val="100000"/>
                            </a:lnSpc>
                            <a:spcBef>
                              <a:spcPts val="150"/>
                            </a:spcBef>
                          </a:pPr>
                          <a:r>
                            <a:rPr lang="zh-CN" altLang="en-US" sz="2400" spc="65" dirty="0">
                              <a:latin typeface="Microsoft YaHei" panose="020B0503020204020204" pitchFamily="34" charset="-122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a:t>年收入</a:t>
                          </a:r>
                          <a:endParaRPr sz="2400" dirty="0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  <a:cs typeface="Arial" panose="020B0604020202090204"/>
                          </a:endParaRPr>
                        </a:p>
                      </a:txBody>
                      <a:tcPr marL="0" marR="0" marT="1727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1727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blipFill>
                          <a:blip r:embed="rId15"/>
                          <a:stretch>
                            <a:fillRect l="-130435" t="-326667" r="-94565" b="-4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311785">
                            <a:lnSpc>
                              <a:spcPct val="100000"/>
                            </a:lnSpc>
                            <a:spcBef>
                              <a:spcPts val="150"/>
                            </a:spcBef>
                          </a:pPr>
                          <a:r>
                            <a:rPr sz="2400" spc="245" dirty="0">
                              <a:latin typeface="Microsoft YaHei" panose="020B0503020204020204" pitchFamily="34" charset="-122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a:t>-</a:t>
                          </a:r>
                          <a:r>
                            <a:rPr sz="2400" spc="-25" dirty="0">
                              <a:latin typeface="Microsoft YaHei" panose="020B0503020204020204" pitchFamily="34" charset="-122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a:t>1.5</a:t>
                          </a:r>
                          <a:endParaRPr sz="2400" dirty="0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  <a:cs typeface="Arial" panose="020B0604020202090204"/>
                          </a:endParaRPr>
                        </a:p>
                      </a:txBody>
                      <a:tcPr marL="0" marR="0" marT="1727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6" name="object 34"/>
          <p:cNvSpPr txBox="1"/>
          <p:nvPr/>
        </p:nvSpPr>
        <p:spPr>
          <a:xfrm>
            <a:off x="6218458" y="6261137"/>
            <a:ext cx="132438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430">
              <a:lnSpc>
                <a:spcPts val="1430"/>
              </a:lnSpc>
            </a:pPr>
            <a:r>
              <a:rPr sz="1360" spc="50" dirty="0">
                <a:latin typeface="Arial" panose="020B0604020202090204"/>
                <a:cs typeface="Arial" panose="020B0604020202090204"/>
              </a:rPr>
              <a:t>0</a:t>
            </a:r>
            <a:endParaRPr sz="1360">
              <a:latin typeface="Arial" panose="020B0604020202090204"/>
              <a:cs typeface="Arial" panose="020B0604020202090204"/>
            </a:endParaRPr>
          </a:p>
        </p:txBody>
      </p:sp>
      <p:sp>
        <p:nvSpPr>
          <p:cNvPr id="37" name="object 35"/>
          <p:cNvSpPr txBox="1"/>
          <p:nvPr/>
        </p:nvSpPr>
        <p:spPr>
          <a:xfrm>
            <a:off x="6741096" y="6261137"/>
            <a:ext cx="104799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430">
              <a:lnSpc>
                <a:spcPts val="1430"/>
              </a:lnSpc>
            </a:pPr>
            <a:r>
              <a:rPr sz="1360" spc="-77" dirty="0">
                <a:latin typeface="Arial" panose="020B0604020202090204"/>
                <a:cs typeface="Arial" panose="020B0604020202090204"/>
              </a:rPr>
              <a:t>1</a:t>
            </a:r>
            <a:endParaRPr sz="1360">
              <a:latin typeface="Arial" panose="020B0604020202090204"/>
              <a:cs typeface="Arial" panose="020B0604020202090204"/>
            </a:endParaRPr>
          </a:p>
        </p:txBody>
      </p:sp>
      <p:sp>
        <p:nvSpPr>
          <p:cNvPr id="38" name="object 36"/>
          <p:cNvSpPr txBox="1"/>
          <p:nvPr/>
        </p:nvSpPr>
        <p:spPr>
          <a:xfrm>
            <a:off x="7235623" y="6261137"/>
            <a:ext cx="122074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430">
              <a:lnSpc>
                <a:spcPts val="1430"/>
              </a:lnSpc>
            </a:pPr>
            <a:r>
              <a:rPr sz="1360" spc="-45" dirty="0">
                <a:latin typeface="Arial" panose="020B0604020202090204"/>
                <a:cs typeface="Arial" panose="020B0604020202090204"/>
              </a:rPr>
              <a:t>2</a:t>
            </a:r>
            <a:endParaRPr sz="1360">
              <a:latin typeface="Arial" panose="020B0604020202090204"/>
              <a:cs typeface="Arial" panose="020B0604020202090204"/>
            </a:endParaRPr>
          </a:p>
        </p:txBody>
      </p:sp>
      <p:sp>
        <p:nvSpPr>
          <p:cNvPr id="39" name="object 37"/>
          <p:cNvSpPr txBox="1"/>
          <p:nvPr/>
        </p:nvSpPr>
        <p:spPr>
          <a:xfrm>
            <a:off x="7747651" y="6261137"/>
            <a:ext cx="121498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430">
              <a:lnSpc>
                <a:spcPts val="1430"/>
              </a:lnSpc>
            </a:pPr>
            <a:r>
              <a:rPr sz="1360" spc="-45" dirty="0">
                <a:latin typeface="Arial" panose="020B0604020202090204"/>
                <a:cs typeface="Arial" panose="020B0604020202090204"/>
              </a:rPr>
              <a:t>3</a:t>
            </a:r>
            <a:endParaRPr sz="1360">
              <a:latin typeface="Arial" panose="020B0604020202090204"/>
              <a:cs typeface="Arial" panose="020B0604020202090204"/>
            </a:endParaRPr>
          </a:p>
        </p:txBody>
      </p:sp>
      <p:sp>
        <p:nvSpPr>
          <p:cNvPr id="40" name="object 38"/>
          <p:cNvSpPr txBox="1"/>
          <p:nvPr/>
        </p:nvSpPr>
        <p:spPr>
          <a:xfrm>
            <a:off x="8259150" y="6261137"/>
            <a:ext cx="127832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430">
              <a:lnSpc>
                <a:spcPts val="1430"/>
              </a:lnSpc>
            </a:pPr>
            <a:r>
              <a:rPr sz="1360" spc="14" dirty="0">
                <a:latin typeface="Arial" panose="020B0604020202090204"/>
                <a:cs typeface="Arial" panose="020B0604020202090204"/>
              </a:rPr>
              <a:t>4</a:t>
            </a:r>
            <a:endParaRPr sz="1360">
              <a:latin typeface="Arial" panose="020B0604020202090204"/>
              <a:cs typeface="Arial" panose="020B0604020202090204"/>
            </a:endParaRPr>
          </a:p>
        </p:txBody>
      </p:sp>
      <p:sp>
        <p:nvSpPr>
          <p:cNvPr id="41" name="object 39"/>
          <p:cNvSpPr txBox="1"/>
          <p:nvPr/>
        </p:nvSpPr>
        <p:spPr>
          <a:xfrm>
            <a:off x="8781790" y="6261137"/>
            <a:ext cx="148561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430">
              <a:lnSpc>
                <a:spcPts val="1430"/>
              </a:lnSpc>
            </a:pPr>
            <a:r>
              <a:rPr sz="1360" spc="-426" dirty="0">
                <a:latin typeface="Arial" panose="020B0604020202090204"/>
                <a:cs typeface="Arial" panose="020B0604020202090204"/>
              </a:rPr>
              <a:t>…</a:t>
            </a:r>
            <a:endParaRPr sz="1360">
              <a:latin typeface="Arial" panose="020B0604020202090204"/>
              <a:cs typeface="Arial" panose="020B0604020202090204"/>
            </a:endParaRPr>
          </a:p>
        </p:txBody>
      </p:sp>
      <p:sp>
        <p:nvSpPr>
          <p:cNvPr id="42" name="object 40"/>
          <p:cNvSpPr txBox="1"/>
          <p:nvPr/>
        </p:nvSpPr>
        <p:spPr>
          <a:xfrm>
            <a:off x="9512952" y="6374485"/>
            <a:ext cx="1220736" cy="243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430">
              <a:lnSpc>
                <a:spcPts val="1905"/>
              </a:lnSpc>
            </a:pPr>
            <a:r>
              <a:rPr lang="zh-CN" altLang="en-US" sz="2000" spc="63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90204"/>
              </a:rPr>
              <a:t>贷款金额</a:t>
            </a:r>
            <a:endParaRPr sz="20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90204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C94A1F9E-1185-839E-56A9-7A1445DAA442}"/>
                  </a:ext>
                </a:extLst>
              </p:cNvPr>
              <p:cNvSpPr txBox="1"/>
              <p:nvPr/>
            </p:nvSpPr>
            <p:spPr>
              <a:xfrm>
                <a:off x="5074650" y="2113918"/>
                <a:ext cx="6992191" cy="5260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2800" spc="60" smtClean="0">
                          <a:solidFill>
                            <a:srgbClr val="B0007E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S</m:t>
                      </m:r>
                      <m:r>
                        <m:rPr>
                          <m:sty m:val="p"/>
                        </m:rPr>
                        <a:rPr lang="en-US" altLang="zh-CN" sz="2800" b="0" i="0" spc="60" smtClean="0">
                          <a:solidFill>
                            <a:srgbClr val="B0007E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core</m:t>
                      </m:r>
                      <m:d>
                        <m:dPr>
                          <m:ctrlPr>
                            <a:rPr lang="en-US" altLang="zh-CN" sz="2800" b="0" i="1" spc="6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</m:ctrlPr>
                        </m:dPr>
                        <m:e>
                          <m:r>
                            <a:rPr lang="en-US" altLang="zh-CN" sz="2800" b="1" i="1" spc="6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𝒙</m:t>
                          </m:r>
                        </m:e>
                      </m:d>
                      <m:r>
                        <a:rPr lang="en-US" altLang="zh-CN" sz="2800" b="0" i="1" spc="6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=</m:t>
                      </m:r>
                      <m:r>
                        <a:rPr lang="en-US" altLang="zh-CN" sz="2800" i="1" spc="60" smtClean="0">
                          <a:solidFill>
                            <a:srgbClr val="0099E8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1</m:t>
                      </m:r>
                      <m:r>
                        <a:rPr lang="en-US" altLang="zh-CN" sz="2800" b="0" i="1" spc="60" smtClean="0">
                          <a:solidFill>
                            <a:srgbClr val="0099E8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.0</m:t>
                      </m:r>
                      <m:r>
                        <a:rPr lang="zh-CN" altLang="en-US" sz="2800" b="0" i="1" spc="60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∗</m:t>
                      </m:r>
                      <m:r>
                        <a:rPr lang="zh-CN" altLang="en-US" sz="2800" i="1" spc="60"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贷款金额</m:t>
                      </m:r>
                      <m:r>
                        <a:rPr lang="zh-CN" altLang="en-US" sz="2800" b="0" i="1" spc="60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 </m:t>
                      </m:r>
                      <m:r>
                        <a:rPr lang="en-US" altLang="zh-CN" sz="2800" b="0" i="1" spc="60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−</m:t>
                      </m:r>
                      <m:r>
                        <a:rPr lang="en-US" altLang="zh-CN" sz="2800" b="0" i="1" spc="60" smtClean="0">
                          <a:solidFill>
                            <a:srgbClr val="0099E8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1.5</m:t>
                      </m:r>
                      <m:r>
                        <a:rPr lang="zh-CN" altLang="en-US" sz="2800" b="0" i="1" spc="60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∗</m:t>
                      </m:r>
                      <m:r>
                        <a:rPr lang="zh-CN" altLang="en-US" sz="2800" i="1" spc="60"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年收入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C94A1F9E-1185-839E-56A9-7A1445DAA4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4650" y="2113918"/>
                <a:ext cx="6992191" cy="526041"/>
              </a:xfrm>
              <a:prstGeom prst="rect">
                <a:avLst/>
              </a:prstGeom>
              <a:blipFill>
                <a:blip r:embed="rId16"/>
                <a:stretch>
                  <a:fillRect t="-4762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3" name="object 24">
            <a:extLst>
              <a:ext uri="{FF2B5EF4-FFF2-40B4-BE49-F238E27FC236}">
                <a16:creationId xmlns:a16="http://schemas.microsoft.com/office/drawing/2014/main" id="{D08224CE-27B2-EFA9-5B92-4DDD5E6CDAAA}"/>
              </a:ext>
            </a:extLst>
          </p:cNvPr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163494" y="4159091"/>
            <a:ext cx="187360" cy="187360"/>
          </a:xfrm>
          <a:prstGeom prst="rect">
            <a:avLst/>
          </a:prstGeom>
        </p:spPr>
      </p:pic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F08A2A2D-82D8-FD39-4652-FA6E9235E323}"/>
              </a:ext>
            </a:extLst>
          </p:cNvPr>
          <p:cNvCxnSpPr/>
          <p:nvPr/>
        </p:nvCxnSpPr>
        <p:spPr>
          <a:xfrm>
            <a:off x="8350854" y="4247120"/>
            <a:ext cx="726780" cy="0"/>
          </a:xfrm>
          <a:prstGeom prst="straightConnector1">
            <a:avLst/>
          </a:prstGeom>
          <a:ln w="63500">
            <a:solidFill>
              <a:srgbClr val="B0007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bject 28">
            <a:extLst>
              <a:ext uri="{FF2B5EF4-FFF2-40B4-BE49-F238E27FC236}">
                <a16:creationId xmlns:a16="http://schemas.microsoft.com/office/drawing/2014/main" id="{4E431F51-37DE-F03A-74DA-68920DEE7441}"/>
              </a:ext>
            </a:extLst>
          </p:cNvPr>
          <p:cNvSpPr txBox="1"/>
          <p:nvPr/>
        </p:nvSpPr>
        <p:spPr>
          <a:xfrm>
            <a:off x="8781790" y="4042353"/>
            <a:ext cx="3285051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1915">
              <a:spcBef>
                <a:spcPts val="100"/>
              </a:spcBef>
              <a:tabLst>
                <a:tab pos="1184910" algn="l"/>
              </a:tabLst>
            </a:pPr>
            <a:r>
              <a:rPr lang="zh-CN" altLang="en-US" sz="2200" spc="-55" dirty="0">
                <a:solidFill>
                  <a:srgbClr val="118CC4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Lucida Sans Unicode"/>
              </a:rPr>
              <a:t>“年收入</a:t>
            </a:r>
            <a:r>
              <a:rPr lang="en-US" altLang="zh-CN" sz="2200" spc="-55" dirty="0">
                <a:solidFill>
                  <a:srgbClr val="118CC4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Lucida Sans Unicode"/>
              </a:rPr>
              <a:t>4.5</a:t>
            </a:r>
            <a:r>
              <a:rPr lang="zh-CN" altLang="en-US" sz="2200" spc="-55" dirty="0">
                <a:solidFill>
                  <a:srgbClr val="118CC4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Lucida Sans Unicode"/>
              </a:rPr>
              <a:t>万 </a:t>
            </a:r>
            <a:r>
              <a:rPr lang="en-US" altLang="zh-CN" sz="2200" spc="-55" dirty="0">
                <a:solidFill>
                  <a:srgbClr val="118CC4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Lucida Sans Unicode"/>
              </a:rPr>
              <a:t>+ </a:t>
            </a:r>
            <a:r>
              <a:rPr lang="zh-CN" altLang="en-US" sz="2200" spc="-55" dirty="0">
                <a:solidFill>
                  <a:srgbClr val="118CC4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Lucida Sans Unicode"/>
              </a:rPr>
              <a:t>贷款</a:t>
            </a:r>
            <a:r>
              <a:rPr lang="en-US" altLang="zh-CN" sz="2200" spc="-55" dirty="0">
                <a:solidFill>
                  <a:srgbClr val="118CC4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Lucida Sans Unicode"/>
              </a:rPr>
              <a:t>4</a:t>
            </a:r>
            <a:r>
              <a:rPr lang="zh-CN" altLang="en-US" sz="2200" spc="-55" dirty="0">
                <a:solidFill>
                  <a:srgbClr val="118CC4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Lucida Sans Unicode"/>
              </a:rPr>
              <a:t>万</a:t>
            </a:r>
            <a:r>
              <a:rPr lang="en-US" altLang="zh-CN" sz="2200" spc="-55" dirty="0">
                <a:solidFill>
                  <a:srgbClr val="118CC4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Lucida Sans Unicode"/>
              </a:rPr>
              <a:t>"</a:t>
            </a:r>
            <a:endParaRPr lang="en-US" sz="2200" dirty="0">
              <a:latin typeface="Microsoft YaHei" panose="020B0503020204020204" pitchFamily="34" charset="-122"/>
              <a:ea typeface="Microsoft YaHei" panose="020B0503020204020204" pitchFamily="34" charset="-122"/>
              <a:cs typeface="Lucida Sans Unicode"/>
            </a:endParaRP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B357CFAB-957B-394E-A7AC-DD644319881A}"/>
              </a:ext>
            </a:extLst>
          </p:cNvPr>
          <p:cNvCxnSpPr/>
          <p:nvPr/>
        </p:nvCxnSpPr>
        <p:spPr>
          <a:xfrm>
            <a:off x="4569396" y="2409115"/>
            <a:ext cx="726780" cy="0"/>
          </a:xfrm>
          <a:prstGeom prst="straightConnector1">
            <a:avLst/>
          </a:prstGeom>
          <a:ln w="63500">
            <a:solidFill>
              <a:srgbClr val="B0007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7" name="object 28">
            <a:extLst>
              <a:ext uri="{FF2B5EF4-FFF2-40B4-BE49-F238E27FC236}">
                <a16:creationId xmlns:a16="http://schemas.microsoft.com/office/drawing/2014/main" id="{E2A842A7-9695-FE9C-73E1-55480EFC3C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3378714"/>
              </p:ext>
            </p:extLst>
          </p:nvPr>
        </p:nvGraphicFramePr>
        <p:xfrm>
          <a:off x="577106" y="4031466"/>
          <a:ext cx="4236771" cy="230281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048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31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87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848">
                <a:tc>
                  <a:txBody>
                    <a:bodyPr/>
                    <a:lstStyle/>
                    <a:p>
                      <a:pPr marL="7683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lang="zh-CN" altLang="en-US" sz="2400" b="1" dirty="0">
                          <a:solidFill>
                            <a:schemeClr val="bg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贷款人</a:t>
                      </a:r>
                      <a:r>
                        <a:rPr lang="en-US" altLang="zh-CN" sz="2400" b="1" dirty="0">
                          <a:solidFill>
                            <a:schemeClr val="bg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ID</a:t>
                      </a:r>
                      <a:endParaRPr sz="2400" b="1" dirty="0">
                        <a:solidFill>
                          <a:schemeClr val="bg1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0" marR="0" marT="2015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000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lang="zh-CN" altLang="en-US" sz="2400" b="1" dirty="0">
                          <a:solidFill>
                            <a:schemeClr val="bg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贷款金额</a:t>
                      </a:r>
                      <a:endParaRPr sz="2400" b="1" dirty="0">
                        <a:solidFill>
                          <a:schemeClr val="bg1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0" marR="0" marT="2015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0007E"/>
                    </a:solidFill>
                  </a:tcPr>
                </a:tc>
                <a:tc>
                  <a:txBody>
                    <a:bodyPr/>
                    <a:lstStyle/>
                    <a:p>
                      <a:pPr marL="227965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lang="zh-CN" altLang="en-US" sz="2400" b="1" dirty="0">
                          <a:solidFill>
                            <a:schemeClr val="bg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年收入</a:t>
                      </a:r>
                      <a:endParaRPr sz="2400" b="1" dirty="0">
                        <a:solidFill>
                          <a:schemeClr val="bg1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0" marR="0" marT="2015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000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28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2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</a:t>
                      </a:r>
                      <a:endParaRPr sz="2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CBD8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lang="en-US" altLang="zh-CN" sz="2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4.0</a:t>
                      </a:r>
                      <a:endParaRPr sz="2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0" marR="0" marT="19002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CBD8"/>
                    </a:solidFill>
                  </a:tcPr>
                </a:tc>
                <a:tc>
                  <a:txBody>
                    <a:bodyPr/>
                    <a:lstStyle/>
                    <a:p>
                      <a:pPr marL="389255"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en-US" altLang="zh-CN" sz="2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4.5</a:t>
                      </a:r>
                      <a:endParaRPr sz="2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0" marR="0" marT="17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CB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848">
                <a:tc>
                  <a:txBody>
                    <a:bodyPr/>
                    <a:lstStyle/>
                    <a:p>
                      <a:pPr marL="76835"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en-US" altLang="zh-CN" sz="2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</a:t>
                      </a:r>
                      <a:endParaRPr sz="2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0" marR="0" marT="17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7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en-US" altLang="zh-CN" sz="2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0.0</a:t>
                      </a:r>
                      <a:endParaRPr sz="2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0" marR="0" marT="17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7EC"/>
                    </a:solidFill>
                  </a:tcPr>
                </a:tc>
                <a:tc>
                  <a:txBody>
                    <a:bodyPr/>
                    <a:lstStyle/>
                    <a:p>
                      <a:pPr marL="405130"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en-US" altLang="zh-CN" sz="2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3.0</a:t>
                      </a:r>
                      <a:endParaRPr sz="2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0" marR="0" marT="17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7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9848">
                <a:tc>
                  <a:txBody>
                    <a:bodyPr/>
                    <a:lstStyle/>
                    <a:p>
                      <a:pPr marL="76835"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en-US" altLang="zh-CN" sz="2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3</a:t>
                      </a:r>
                      <a:endParaRPr sz="2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0" marR="0" marT="17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CB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en-US" altLang="zh-CN" sz="2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2.0</a:t>
                      </a:r>
                      <a:endParaRPr sz="2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0" marR="0" marT="17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CBD8"/>
                    </a:solidFill>
                  </a:tcPr>
                </a:tc>
                <a:tc>
                  <a:txBody>
                    <a:bodyPr/>
                    <a:lstStyle/>
                    <a:p>
                      <a:pPr marL="311785"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en-US" altLang="zh-CN" sz="2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1.0</a:t>
                      </a:r>
                      <a:endParaRPr sz="2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0" marR="0" marT="17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CB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9848">
                <a:tc>
                  <a:txBody>
                    <a:bodyPr/>
                    <a:lstStyle/>
                    <a:p>
                      <a:pPr marL="76835"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en-US" altLang="zh-CN" sz="2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4</a:t>
                      </a:r>
                      <a:endParaRPr sz="2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0" marR="0" marT="17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CB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en-US" altLang="zh-CN" sz="2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3.0</a:t>
                      </a:r>
                      <a:endParaRPr sz="2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0" marR="0" marT="1727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CBD8"/>
                    </a:solidFill>
                  </a:tcPr>
                </a:tc>
                <a:tc>
                  <a:txBody>
                    <a:bodyPr/>
                    <a:lstStyle/>
                    <a:p>
                      <a:pPr marL="311785"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en-US" altLang="zh-CN" sz="2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5.3</a:t>
                      </a:r>
                      <a:endParaRPr sz="2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0" marR="0" marT="1727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CB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4708814"/>
                  </a:ext>
                </a:extLst>
              </a:tr>
              <a:tr h="279848">
                <a:tc>
                  <a:txBody>
                    <a:bodyPr/>
                    <a:lstStyle/>
                    <a:p>
                      <a:pPr marL="76835"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en-US" altLang="zh-CN" sz="2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…</a:t>
                      </a:r>
                      <a:endParaRPr sz="2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0" marR="0" marT="17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CB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en-US" altLang="zh-CN" sz="2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…</a:t>
                      </a:r>
                      <a:endParaRPr sz="2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0" marR="0" marT="1727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CBD8"/>
                    </a:solidFill>
                  </a:tcPr>
                </a:tc>
                <a:tc>
                  <a:txBody>
                    <a:bodyPr/>
                    <a:lstStyle/>
                    <a:p>
                      <a:pPr marL="311785"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lang="en-US" altLang="zh-CN" sz="2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…</a:t>
                      </a:r>
                      <a:endParaRPr sz="2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0" marR="0" marT="1727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CB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9697168"/>
                  </a:ext>
                </a:extLst>
              </a:tr>
            </a:tbl>
          </a:graphicData>
        </a:graphic>
      </p:graphicFrame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A8C767FE-7AAC-37BD-FAE5-F05CC5D44C5D}"/>
              </a:ext>
            </a:extLst>
          </p:cNvPr>
          <p:cNvCxnSpPr/>
          <p:nvPr/>
        </p:nvCxnSpPr>
        <p:spPr>
          <a:xfrm>
            <a:off x="4813877" y="5197995"/>
            <a:ext cx="726780" cy="0"/>
          </a:xfrm>
          <a:prstGeom prst="straightConnector1">
            <a:avLst/>
          </a:prstGeom>
          <a:ln w="63500">
            <a:solidFill>
              <a:srgbClr val="B0007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350439" y="120418"/>
            <a:ext cx="160782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决策边界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2" name="object 3"/>
          <p:cNvGrpSpPr/>
          <p:nvPr/>
        </p:nvGrpSpPr>
        <p:grpSpPr>
          <a:xfrm>
            <a:off x="3085361" y="3297791"/>
            <a:ext cx="4023245" cy="3108268"/>
            <a:chOff x="2026634" y="2763204"/>
            <a:chExt cx="4436745" cy="3427729"/>
          </a:xfrm>
        </p:grpSpPr>
        <p:pic>
          <p:nvPicPr>
            <p:cNvPr id="3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14125" y="5686443"/>
              <a:ext cx="4348833" cy="504361"/>
            </a:xfrm>
            <a:prstGeom prst="rect">
              <a:avLst/>
            </a:prstGeom>
          </p:spPr>
        </p:pic>
        <p:sp>
          <p:nvSpPr>
            <p:cNvPr id="4" name="object 5"/>
            <p:cNvSpPr/>
            <p:nvPr/>
          </p:nvSpPr>
          <p:spPr>
            <a:xfrm>
              <a:off x="2149147" y="5814360"/>
              <a:ext cx="4060825" cy="217170"/>
            </a:xfrm>
            <a:custGeom>
              <a:avLst/>
              <a:gdLst/>
              <a:ahLst/>
              <a:cxnLst/>
              <a:rect l="l" t="t" r="r" b="b"/>
              <a:pathLst>
                <a:path w="4060825" h="217170">
                  <a:moveTo>
                    <a:pt x="3964532" y="108376"/>
                  </a:moveTo>
                  <a:lnTo>
                    <a:pt x="3855510" y="171967"/>
                  </a:lnTo>
                  <a:lnTo>
                    <a:pt x="3848340" y="178335"/>
                  </a:lnTo>
                  <a:lnTo>
                    <a:pt x="3844310" y="186665"/>
                  </a:lnTo>
                  <a:lnTo>
                    <a:pt x="3843706" y="195893"/>
                  </a:lnTo>
                  <a:lnTo>
                    <a:pt x="3846813" y="204956"/>
                  </a:lnTo>
                  <a:lnTo>
                    <a:pt x="3853169" y="212116"/>
                  </a:lnTo>
                  <a:lnTo>
                    <a:pt x="3861493" y="216135"/>
                  </a:lnTo>
                  <a:lnTo>
                    <a:pt x="3870725" y="216735"/>
                  </a:lnTo>
                  <a:lnTo>
                    <a:pt x="3879802" y="213638"/>
                  </a:lnTo>
                  <a:lnTo>
                    <a:pt x="4018882" y="132503"/>
                  </a:lnTo>
                  <a:lnTo>
                    <a:pt x="4012377" y="132503"/>
                  </a:lnTo>
                  <a:lnTo>
                    <a:pt x="4012377" y="129204"/>
                  </a:lnTo>
                  <a:lnTo>
                    <a:pt x="4000231" y="129204"/>
                  </a:lnTo>
                  <a:lnTo>
                    <a:pt x="3964532" y="108376"/>
                  </a:lnTo>
                  <a:close/>
                </a:path>
                <a:path w="4060825" h="217170">
                  <a:moveTo>
                    <a:pt x="3923187" y="84254"/>
                  </a:moveTo>
                  <a:lnTo>
                    <a:pt x="0" y="84254"/>
                  </a:lnTo>
                  <a:lnTo>
                    <a:pt x="0" y="132503"/>
                  </a:lnTo>
                  <a:lnTo>
                    <a:pt x="3923147" y="132503"/>
                  </a:lnTo>
                  <a:lnTo>
                    <a:pt x="3964499" y="108376"/>
                  </a:lnTo>
                  <a:lnTo>
                    <a:pt x="3923187" y="84254"/>
                  </a:lnTo>
                  <a:close/>
                </a:path>
                <a:path w="4060825" h="217170">
                  <a:moveTo>
                    <a:pt x="4018899" y="84254"/>
                  </a:moveTo>
                  <a:lnTo>
                    <a:pt x="4012377" y="84254"/>
                  </a:lnTo>
                  <a:lnTo>
                    <a:pt x="4012377" y="132503"/>
                  </a:lnTo>
                  <a:lnTo>
                    <a:pt x="4018882" y="132503"/>
                  </a:lnTo>
                  <a:lnTo>
                    <a:pt x="4060240" y="108376"/>
                  </a:lnTo>
                  <a:lnTo>
                    <a:pt x="4018899" y="84254"/>
                  </a:lnTo>
                  <a:close/>
                </a:path>
                <a:path w="4060825" h="217170">
                  <a:moveTo>
                    <a:pt x="4000231" y="87527"/>
                  </a:moveTo>
                  <a:lnTo>
                    <a:pt x="3964532" y="108376"/>
                  </a:lnTo>
                  <a:lnTo>
                    <a:pt x="4000231" y="129204"/>
                  </a:lnTo>
                  <a:lnTo>
                    <a:pt x="4000231" y="87527"/>
                  </a:lnTo>
                  <a:close/>
                </a:path>
                <a:path w="4060825" h="217170">
                  <a:moveTo>
                    <a:pt x="4012377" y="87527"/>
                  </a:moveTo>
                  <a:lnTo>
                    <a:pt x="4000231" y="87527"/>
                  </a:lnTo>
                  <a:lnTo>
                    <a:pt x="4000231" y="129204"/>
                  </a:lnTo>
                  <a:lnTo>
                    <a:pt x="4012377" y="129204"/>
                  </a:lnTo>
                  <a:lnTo>
                    <a:pt x="4012377" y="87527"/>
                  </a:lnTo>
                  <a:close/>
                </a:path>
                <a:path w="4060825" h="217170">
                  <a:moveTo>
                    <a:pt x="3870725" y="0"/>
                  </a:moveTo>
                  <a:lnTo>
                    <a:pt x="3861493" y="605"/>
                  </a:lnTo>
                  <a:lnTo>
                    <a:pt x="3853169" y="4626"/>
                  </a:lnTo>
                  <a:lnTo>
                    <a:pt x="3846813" y="11780"/>
                  </a:lnTo>
                  <a:lnTo>
                    <a:pt x="3843706" y="20841"/>
                  </a:lnTo>
                  <a:lnTo>
                    <a:pt x="3844310" y="30068"/>
                  </a:lnTo>
                  <a:lnTo>
                    <a:pt x="3848340" y="38399"/>
                  </a:lnTo>
                  <a:lnTo>
                    <a:pt x="3855510" y="44770"/>
                  </a:lnTo>
                  <a:lnTo>
                    <a:pt x="3964532" y="108376"/>
                  </a:lnTo>
                  <a:lnTo>
                    <a:pt x="4000231" y="87527"/>
                  </a:lnTo>
                  <a:lnTo>
                    <a:pt x="4012377" y="87527"/>
                  </a:lnTo>
                  <a:lnTo>
                    <a:pt x="4012377" y="84254"/>
                  </a:lnTo>
                  <a:lnTo>
                    <a:pt x="4018899" y="84254"/>
                  </a:lnTo>
                  <a:lnTo>
                    <a:pt x="3879802" y="3093"/>
                  </a:lnTo>
                  <a:lnTo>
                    <a:pt x="3870725" y="0"/>
                  </a:lnTo>
                  <a:close/>
                </a:path>
              </a:pathLst>
            </a:custGeom>
            <a:solidFill>
              <a:srgbClr val="B0007E"/>
            </a:solidFill>
          </p:spPr>
          <p:txBody>
            <a:bodyPr wrap="square" lIns="0" tIns="0" rIns="0" bIns="0" rtlCol="0"/>
            <a:lstStyle/>
            <a:p>
              <a:endParaRPr sz="1630"/>
            </a:p>
          </p:txBody>
        </p:sp>
        <p:pic>
          <p:nvPicPr>
            <p:cNvPr id="5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26634" y="2763204"/>
              <a:ext cx="504361" cy="3340109"/>
            </a:xfrm>
            <a:prstGeom prst="rect">
              <a:avLst/>
            </a:prstGeom>
          </p:spPr>
        </p:pic>
        <p:sp>
          <p:nvSpPr>
            <p:cNvPr id="6" name="object 7"/>
            <p:cNvSpPr/>
            <p:nvPr/>
          </p:nvSpPr>
          <p:spPr>
            <a:xfrm>
              <a:off x="2169452" y="2995297"/>
              <a:ext cx="217170" cy="3056255"/>
            </a:xfrm>
            <a:custGeom>
              <a:avLst/>
              <a:gdLst/>
              <a:ahLst/>
              <a:cxnLst/>
              <a:rect l="l" t="t" r="r" b="b"/>
              <a:pathLst>
                <a:path w="217169" h="3056254">
                  <a:moveTo>
                    <a:pt x="108366" y="95772"/>
                  </a:moveTo>
                  <a:lnTo>
                    <a:pt x="84231" y="137140"/>
                  </a:lnTo>
                  <a:lnTo>
                    <a:pt x="84231" y="3056082"/>
                  </a:lnTo>
                  <a:lnTo>
                    <a:pt x="132480" y="3056082"/>
                  </a:lnTo>
                  <a:lnTo>
                    <a:pt x="132480" y="137140"/>
                  </a:lnTo>
                  <a:lnTo>
                    <a:pt x="108366" y="95772"/>
                  </a:lnTo>
                  <a:close/>
                </a:path>
                <a:path w="217169" h="3056254">
                  <a:moveTo>
                    <a:pt x="108358" y="0"/>
                  </a:moveTo>
                  <a:lnTo>
                    <a:pt x="3096" y="180489"/>
                  </a:lnTo>
                  <a:lnTo>
                    <a:pt x="0" y="189544"/>
                  </a:lnTo>
                  <a:lnTo>
                    <a:pt x="599" y="198778"/>
                  </a:lnTo>
                  <a:lnTo>
                    <a:pt x="4618" y="207115"/>
                  </a:lnTo>
                  <a:lnTo>
                    <a:pt x="11778" y="213478"/>
                  </a:lnTo>
                  <a:lnTo>
                    <a:pt x="20840" y="216563"/>
                  </a:lnTo>
                  <a:lnTo>
                    <a:pt x="30068" y="215962"/>
                  </a:lnTo>
                  <a:lnTo>
                    <a:pt x="38399" y="211944"/>
                  </a:lnTo>
                  <a:lnTo>
                    <a:pt x="44768" y="204781"/>
                  </a:lnTo>
                  <a:lnTo>
                    <a:pt x="84231" y="137140"/>
                  </a:lnTo>
                  <a:lnTo>
                    <a:pt x="84231" y="47862"/>
                  </a:lnTo>
                  <a:lnTo>
                    <a:pt x="136278" y="47862"/>
                  </a:lnTo>
                  <a:lnTo>
                    <a:pt x="108358" y="0"/>
                  </a:lnTo>
                  <a:close/>
                </a:path>
                <a:path w="217169" h="3056254">
                  <a:moveTo>
                    <a:pt x="136278" y="47862"/>
                  </a:moveTo>
                  <a:lnTo>
                    <a:pt x="132480" y="47862"/>
                  </a:lnTo>
                  <a:lnTo>
                    <a:pt x="132501" y="137140"/>
                  </a:lnTo>
                  <a:lnTo>
                    <a:pt x="171965" y="204781"/>
                  </a:lnTo>
                  <a:lnTo>
                    <a:pt x="178336" y="211944"/>
                  </a:lnTo>
                  <a:lnTo>
                    <a:pt x="186666" y="215962"/>
                  </a:lnTo>
                  <a:lnTo>
                    <a:pt x="195893" y="216563"/>
                  </a:lnTo>
                  <a:lnTo>
                    <a:pt x="204954" y="213478"/>
                  </a:lnTo>
                  <a:lnTo>
                    <a:pt x="212116" y="207115"/>
                  </a:lnTo>
                  <a:lnTo>
                    <a:pt x="216135" y="198778"/>
                  </a:lnTo>
                  <a:lnTo>
                    <a:pt x="216736" y="189544"/>
                  </a:lnTo>
                  <a:lnTo>
                    <a:pt x="213641" y="180489"/>
                  </a:lnTo>
                  <a:lnTo>
                    <a:pt x="136278" y="47862"/>
                  </a:lnTo>
                  <a:close/>
                </a:path>
                <a:path w="217169" h="3056254">
                  <a:moveTo>
                    <a:pt x="132480" y="47862"/>
                  </a:moveTo>
                  <a:lnTo>
                    <a:pt x="84231" y="47862"/>
                  </a:lnTo>
                  <a:lnTo>
                    <a:pt x="84231" y="137140"/>
                  </a:lnTo>
                  <a:lnTo>
                    <a:pt x="108366" y="95772"/>
                  </a:lnTo>
                  <a:lnTo>
                    <a:pt x="87530" y="60060"/>
                  </a:lnTo>
                  <a:lnTo>
                    <a:pt x="132480" y="60060"/>
                  </a:lnTo>
                  <a:lnTo>
                    <a:pt x="132480" y="47862"/>
                  </a:lnTo>
                  <a:close/>
                </a:path>
                <a:path w="217169" h="3056254">
                  <a:moveTo>
                    <a:pt x="132480" y="60060"/>
                  </a:moveTo>
                  <a:lnTo>
                    <a:pt x="129202" y="60060"/>
                  </a:lnTo>
                  <a:lnTo>
                    <a:pt x="108366" y="95772"/>
                  </a:lnTo>
                  <a:lnTo>
                    <a:pt x="132501" y="137140"/>
                  </a:lnTo>
                  <a:lnTo>
                    <a:pt x="132480" y="60060"/>
                  </a:lnTo>
                  <a:close/>
                </a:path>
                <a:path w="217169" h="3056254">
                  <a:moveTo>
                    <a:pt x="129202" y="60060"/>
                  </a:moveTo>
                  <a:lnTo>
                    <a:pt x="87530" y="60060"/>
                  </a:lnTo>
                  <a:lnTo>
                    <a:pt x="108366" y="95772"/>
                  </a:lnTo>
                  <a:lnTo>
                    <a:pt x="129202" y="60060"/>
                  </a:lnTo>
                  <a:close/>
                </a:path>
              </a:pathLst>
            </a:custGeom>
            <a:solidFill>
              <a:srgbClr val="B0007E"/>
            </a:solidFill>
          </p:spPr>
          <p:txBody>
            <a:bodyPr wrap="square" lIns="0" tIns="0" rIns="0" bIns="0" rtlCol="0"/>
            <a:lstStyle/>
            <a:p>
              <a:endParaRPr sz="1630"/>
            </a:p>
          </p:txBody>
        </p:sp>
      </p:grpSp>
      <p:sp>
        <p:nvSpPr>
          <p:cNvPr id="7" name="object 8"/>
          <p:cNvSpPr txBox="1"/>
          <p:nvPr/>
        </p:nvSpPr>
        <p:spPr>
          <a:xfrm>
            <a:off x="3119789" y="5874067"/>
            <a:ext cx="132438" cy="223243"/>
          </a:xfrm>
          <a:prstGeom prst="rect">
            <a:avLst/>
          </a:prstGeom>
        </p:spPr>
        <p:txBody>
          <a:bodyPr vert="horz" wrap="square" lIns="0" tIns="13820" rIns="0" bIns="0" rtlCol="0">
            <a:spAutoFit/>
          </a:bodyPr>
          <a:lstStyle/>
          <a:p>
            <a:pPr marL="11430">
              <a:spcBef>
                <a:spcPts val="110"/>
              </a:spcBef>
            </a:pPr>
            <a:r>
              <a:rPr sz="1360" spc="50" dirty="0">
                <a:latin typeface="Arial" panose="020B0604020202090204"/>
                <a:cs typeface="Arial" panose="020B0604020202090204"/>
              </a:rPr>
              <a:t>0</a:t>
            </a:r>
            <a:endParaRPr sz="1360">
              <a:latin typeface="Arial" panose="020B0604020202090204"/>
              <a:cs typeface="Arial" panose="020B0604020202090204"/>
            </a:endParaRPr>
          </a:p>
        </p:txBody>
      </p:sp>
      <p:sp>
        <p:nvSpPr>
          <p:cNvPr id="8" name="object 9"/>
          <p:cNvSpPr txBox="1"/>
          <p:nvPr/>
        </p:nvSpPr>
        <p:spPr>
          <a:xfrm>
            <a:off x="3147881" y="5500715"/>
            <a:ext cx="104799" cy="223243"/>
          </a:xfrm>
          <a:prstGeom prst="rect">
            <a:avLst/>
          </a:prstGeom>
        </p:spPr>
        <p:txBody>
          <a:bodyPr vert="horz" wrap="square" lIns="0" tIns="13820" rIns="0" bIns="0" rtlCol="0">
            <a:spAutoFit/>
          </a:bodyPr>
          <a:lstStyle/>
          <a:p>
            <a:pPr marL="11430">
              <a:spcBef>
                <a:spcPts val="110"/>
              </a:spcBef>
            </a:pPr>
            <a:r>
              <a:rPr sz="1360" spc="-77" dirty="0">
                <a:latin typeface="Arial" panose="020B0604020202090204"/>
                <a:cs typeface="Arial" panose="020B0604020202090204"/>
              </a:rPr>
              <a:t>1</a:t>
            </a:r>
            <a:endParaRPr sz="1360">
              <a:latin typeface="Arial" panose="020B0604020202090204"/>
              <a:cs typeface="Arial" panose="020B0604020202090204"/>
            </a:endParaRPr>
          </a:p>
        </p:txBody>
      </p:sp>
      <p:sp>
        <p:nvSpPr>
          <p:cNvPr id="9" name="object 10"/>
          <p:cNvSpPr txBox="1"/>
          <p:nvPr/>
        </p:nvSpPr>
        <p:spPr>
          <a:xfrm>
            <a:off x="3130380" y="5132030"/>
            <a:ext cx="122074" cy="223243"/>
          </a:xfrm>
          <a:prstGeom prst="rect">
            <a:avLst/>
          </a:prstGeom>
        </p:spPr>
        <p:txBody>
          <a:bodyPr vert="horz" wrap="square" lIns="0" tIns="13820" rIns="0" bIns="0" rtlCol="0">
            <a:spAutoFit/>
          </a:bodyPr>
          <a:lstStyle/>
          <a:p>
            <a:pPr marL="11430">
              <a:spcBef>
                <a:spcPts val="110"/>
              </a:spcBef>
            </a:pPr>
            <a:r>
              <a:rPr sz="1360" spc="-45" dirty="0">
                <a:latin typeface="Arial" panose="020B0604020202090204"/>
                <a:cs typeface="Arial" panose="020B0604020202090204"/>
              </a:rPr>
              <a:t>2</a:t>
            </a:r>
            <a:endParaRPr sz="1360">
              <a:latin typeface="Arial" panose="020B0604020202090204"/>
              <a:cs typeface="Arial" panose="020B0604020202090204"/>
            </a:endParaRPr>
          </a:p>
        </p:txBody>
      </p:sp>
      <p:sp>
        <p:nvSpPr>
          <p:cNvPr id="10" name="object 11"/>
          <p:cNvSpPr txBox="1"/>
          <p:nvPr/>
        </p:nvSpPr>
        <p:spPr>
          <a:xfrm>
            <a:off x="3130927" y="4758678"/>
            <a:ext cx="121498" cy="223243"/>
          </a:xfrm>
          <a:prstGeom prst="rect">
            <a:avLst/>
          </a:prstGeom>
        </p:spPr>
        <p:txBody>
          <a:bodyPr vert="horz" wrap="square" lIns="0" tIns="13820" rIns="0" bIns="0" rtlCol="0">
            <a:spAutoFit/>
          </a:bodyPr>
          <a:lstStyle/>
          <a:p>
            <a:pPr marL="11430">
              <a:spcBef>
                <a:spcPts val="110"/>
              </a:spcBef>
            </a:pPr>
            <a:r>
              <a:rPr sz="1360" spc="-45" dirty="0">
                <a:latin typeface="Arial" panose="020B0604020202090204"/>
                <a:cs typeface="Arial" panose="020B0604020202090204"/>
              </a:rPr>
              <a:t>3</a:t>
            </a:r>
            <a:endParaRPr sz="1360">
              <a:latin typeface="Arial" panose="020B0604020202090204"/>
              <a:cs typeface="Arial" panose="020B0604020202090204"/>
            </a:endParaRPr>
          </a:p>
        </p:txBody>
      </p:sp>
      <p:sp>
        <p:nvSpPr>
          <p:cNvPr id="11" name="object 12"/>
          <p:cNvSpPr txBox="1"/>
          <p:nvPr/>
        </p:nvSpPr>
        <p:spPr>
          <a:xfrm>
            <a:off x="3119788" y="4385326"/>
            <a:ext cx="127832" cy="223243"/>
          </a:xfrm>
          <a:prstGeom prst="rect">
            <a:avLst/>
          </a:prstGeom>
        </p:spPr>
        <p:txBody>
          <a:bodyPr vert="horz" wrap="square" lIns="0" tIns="13820" rIns="0" bIns="0" rtlCol="0">
            <a:spAutoFit/>
          </a:bodyPr>
          <a:lstStyle/>
          <a:p>
            <a:pPr marL="11430">
              <a:spcBef>
                <a:spcPts val="110"/>
              </a:spcBef>
            </a:pPr>
            <a:r>
              <a:rPr sz="1360" spc="14" dirty="0">
                <a:latin typeface="Arial" panose="020B0604020202090204"/>
                <a:cs typeface="Arial" panose="020B0604020202090204"/>
              </a:rPr>
              <a:t>4</a:t>
            </a:r>
            <a:endParaRPr sz="1360">
              <a:latin typeface="Arial" panose="020B0604020202090204"/>
              <a:cs typeface="Arial" panose="020B0604020202090204"/>
            </a:endParaRPr>
          </a:p>
        </p:txBody>
      </p:sp>
      <p:sp>
        <p:nvSpPr>
          <p:cNvPr id="12" name="object 13"/>
          <p:cNvSpPr txBox="1"/>
          <p:nvPr/>
        </p:nvSpPr>
        <p:spPr>
          <a:xfrm>
            <a:off x="3099279" y="4016641"/>
            <a:ext cx="148561" cy="223243"/>
          </a:xfrm>
          <a:prstGeom prst="rect">
            <a:avLst/>
          </a:prstGeom>
        </p:spPr>
        <p:txBody>
          <a:bodyPr vert="horz" wrap="square" lIns="0" tIns="13820" rIns="0" bIns="0" rtlCol="0">
            <a:spAutoFit/>
          </a:bodyPr>
          <a:lstStyle/>
          <a:p>
            <a:pPr marL="11430">
              <a:spcBef>
                <a:spcPts val="110"/>
              </a:spcBef>
            </a:pPr>
            <a:r>
              <a:rPr sz="1360" spc="-426" dirty="0">
                <a:latin typeface="Arial" panose="020B0604020202090204"/>
                <a:cs typeface="Arial" panose="020B0604020202090204"/>
              </a:rPr>
              <a:t>…</a:t>
            </a:r>
            <a:endParaRPr sz="1360">
              <a:latin typeface="Arial" panose="020B0604020202090204"/>
              <a:cs typeface="Arial" panose="020B0604020202090204"/>
            </a:endParaRPr>
          </a:p>
        </p:txBody>
      </p:sp>
      <p:grpSp>
        <p:nvGrpSpPr>
          <p:cNvPr id="16" name="object 14"/>
          <p:cNvGrpSpPr/>
          <p:nvPr/>
        </p:nvGrpSpPr>
        <p:grpSpPr>
          <a:xfrm>
            <a:off x="3267370" y="3867150"/>
            <a:ext cx="3845893" cy="2375828"/>
            <a:chOff x="2227349" y="3391082"/>
            <a:chExt cx="4241165" cy="2620010"/>
          </a:xfrm>
        </p:grpSpPr>
        <p:pic>
          <p:nvPicPr>
            <p:cNvPr id="18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87760" y="5781966"/>
              <a:ext cx="206616" cy="206637"/>
            </a:xfrm>
            <a:prstGeom prst="rect">
              <a:avLst/>
            </a:prstGeom>
          </p:spPr>
        </p:pic>
        <p:pic>
          <p:nvPicPr>
            <p:cNvPr id="20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227349" y="3391082"/>
              <a:ext cx="4240755" cy="2619592"/>
            </a:xfrm>
            <a:prstGeom prst="rect">
              <a:avLst/>
            </a:prstGeom>
          </p:spPr>
        </p:pic>
        <p:sp>
          <p:nvSpPr>
            <p:cNvPr id="21" name="object 17"/>
            <p:cNvSpPr/>
            <p:nvPr/>
          </p:nvSpPr>
          <p:spPr>
            <a:xfrm>
              <a:off x="2277811" y="3441143"/>
              <a:ext cx="4124325" cy="2484120"/>
            </a:xfrm>
            <a:custGeom>
              <a:avLst/>
              <a:gdLst/>
              <a:ahLst/>
              <a:cxnLst/>
              <a:rect l="l" t="t" r="r" b="b"/>
              <a:pathLst>
                <a:path w="4124325" h="2484120">
                  <a:moveTo>
                    <a:pt x="0" y="2484068"/>
                  </a:moveTo>
                  <a:lnTo>
                    <a:pt x="4124263" y="0"/>
                  </a:lnTo>
                </a:path>
              </a:pathLst>
            </a:custGeom>
            <a:ln w="64331">
              <a:solidFill>
                <a:srgbClr val="5D5555"/>
              </a:solidFill>
            </a:ln>
          </p:spPr>
          <p:txBody>
            <a:bodyPr wrap="square" lIns="0" tIns="0" rIns="0" bIns="0" rtlCol="0"/>
            <a:lstStyle/>
            <a:p>
              <a:endParaRPr sz="163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19"/>
              <p:cNvSpPr txBox="1"/>
              <p:nvPr/>
            </p:nvSpPr>
            <p:spPr>
              <a:xfrm>
                <a:off x="5728223" y="5592349"/>
                <a:ext cx="2198303" cy="448331"/>
              </a:xfrm>
              <a:prstGeom prst="rect">
                <a:avLst/>
              </a:prstGeom>
              <a:solidFill>
                <a:srgbClr val="118CC4"/>
              </a:solidFill>
              <a:ln w="21443">
                <a:solidFill>
                  <a:srgbClr val="09658F"/>
                </a:solidFill>
              </a:ln>
            </p:spPr>
            <p:txBody>
              <a:bodyPr vert="horz" wrap="square" lIns="0" tIns="17275" rIns="0" bIns="0" rtlCol="0">
                <a:spAutoFit/>
              </a:bodyPr>
              <a:lstStyle/>
              <a:p>
                <a:pPr marL="69850">
                  <a:spcBef>
                    <a:spcPts val="11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2800" spc="6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S</m:t>
                      </m:r>
                      <m:r>
                        <m:rPr>
                          <m:sty m:val="p"/>
                        </m:rPr>
                        <a:rPr lang="en-US" altLang="zh-CN" sz="2800" b="0" i="0" spc="6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core</m:t>
                      </m:r>
                      <m:d>
                        <m:dPr>
                          <m:ctrlPr>
                            <a:rPr lang="ar-AE" altLang="zh-CN" sz="2800" b="0" i="1" spc="6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</m:ctrlPr>
                        </m:dPr>
                        <m:e>
                          <m:r>
                            <a:rPr lang="ar-AE" altLang="zh-CN" sz="2800" b="1" i="1" spc="6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𝒙</m:t>
                          </m:r>
                        </m:e>
                      </m:d>
                      <m:r>
                        <a:rPr lang="en-US" altLang="zh-CN" sz="2800" b="0" i="1" spc="6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&gt;</m:t>
                      </m:r>
                      <m:r>
                        <a:rPr lang="ar-AE" altLang="zh-CN" sz="2800" b="0" i="1" spc="6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0</m:t>
                      </m:r>
                    </m:oMath>
                  </m:oMathPara>
                </a14:m>
                <a:endParaRPr lang="ar-AE" sz="3200" dirty="0">
                  <a:solidFill>
                    <a:schemeClr val="bg1"/>
                  </a:solidFill>
                  <a:latin typeface="Arial" panose="020B0604020202090204"/>
                  <a:cs typeface="Arial" panose="020B0604020202090204"/>
                </a:endParaRPr>
              </a:p>
            </p:txBody>
          </p:sp>
        </mc:Choice>
        <mc:Fallback xmlns="">
          <p:sp>
            <p:nvSpPr>
              <p:cNvPr id="23" name="object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8223" y="5592349"/>
                <a:ext cx="2198303" cy="448331"/>
              </a:xfrm>
              <a:prstGeom prst="rect">
                <a:avLst/>
              </a:prstGeom>
              <a:blipFill>
                <a:blip r:embed="rId7"/>
                <a:stretch>
                  <a:fillRect l="-2286" t="-18421" r="-10857" b="-42105"/>
                </a:stretch>
              </a:blipFill>
              <a:ln w="21443">
                <a:solidFill>
                  <a:srgbClr val="09658F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object 20"/>
          <p:cNvGrpSpPr/>
          <p:nvPr/>
        </p:nvGrpSpPr>
        <p:grpSpPr>
          <a:xfrm>
            <a:off x="3236170" y="4103440"/>
            <a:ext cx="2932069" cy="1731487"/>
            <a:chOff x="2192943" y="3651656"/>
            <a:chExt cx="3233420" cy="1909445"/>
          </a:xfrm>
        </p:grpSpPr>
        <p:pic>
          <p:nvPicPr>
            <p:cNvPr id="25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841593" y="4434754"/>
              <a:ext cx="206616" cy="206637"/>
            </a:xfrm>
            <a:prstGeom prst="rect">
              <a:avLst/>
            </a:prstGeom>
          </p:spPr>
        </p:pic>
        <p:pic>
          <p:nvPicPr>
            <p:cNvPr id="26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044218" y="3664944"/>
              <a:ext cx="206616" cy="206616"/>
            </a:xfrm>
            <a:prstGeom prst="rect">
              <a:avLst/>
            </a:prstGeom>
          </p:spPr>
        </p:pic>
        <p:pic>
          <p:nvPicPr>
            <p:cNvPr id="27" name="object 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192943" y="3651656"/>
              <a:ext cx="206642" cy="206616"/>
            </a:xfrm>
            <a:prstGeom prst="rect">
              <a:avLst/>
            </a:prstGeom>
          </p:spPr>
        </p:pic>
        <p:pic>
          <p:nvPicPr>
            <p:cNvPr id="28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337468" y="3890389"/>
              <a:ext cx="206621" cy="206637"/>
            </a:xfrm>
            <a:prstGeom prst="rect">
              <a:avLst/>
            </a:prstGeom>
          </p:spPr>
        </p:pic>
        <p:pic>
          <p:nvPicPr>
            <p:cNvPr id="29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357493" y="4434554"/>
              <a:ext cx="206616" cy="206616"/>
            </a:xfrm>
            <a:prstGeom prst="rect">
              <a:avLst/>
            </a:prstGeom>
          </p:spPr>
        </p:pic>
        <p:sp>
          <p:nvSpPr>
            <p:cNvPr id="30" name="object 26"/>
            <p:cNvSpPr/>
            <p:nvPr/>
          </p:nvSpPr>
          <p:spPr>
            <a:xfrm>
              <a:off x="3457914" y="5316751"/>
              <a:ext cx="185420" cy="185420"/>
            </a:xfrm>
            <a:custGeom>
              <a:avLst/>
              <a:gdLst/>
              <a:ahLst/>
              <a:cxnLst/>
              <a:rect l="l" t="t" r="r" b="b"/>
              <a:pathLst>
                <a:path w="185420" h="185420">
                  <a:moveTo>
                    <a:pt x="92581" y="0"/>
                  </a:moveTo>
                  <a:lnTo>
                    <a:pt x="56546" y="7276"/>
                  </a:lnTo>
                  <a:lnTo>
                    <a:pt x="27118" y="27120"/>
                  </a:lnTo>
                  <a:lnTo>
                    <a:pt x="7276" y="56553"/>
                  </a:lnTo>
                  <a:lnTo>
                    <a:pt x="0" y="92596"/>
                  </a:lnTo>
                  <a:lnTo>
                    <a:pt x="7276" y="128633"/>
                  </a:lnTo>
                  <a:lnTo>
                    <a:pt x="27118" y="158067"/>
                  </a:lnTo>
                  <a:lnTo>
                    <a:pt x="56546" y="177914"/>
                  </a:lnTo>
                  <a:lnTo>
                    <a:pt x="92581" y="185193"/>
                  </a:lnTo>
                  <a:lnTo>
                    <a:pt x="128624" y="177914"/>
                  </a:lnTo>
                  <a:lnTo>
                    <a:pt x="158057" y="158067"/>
                  </a:lnTo>
                  <a:lnTo>
                    <a:pt x="177901" y="128633"/>
                  </a:lnTo>
                  <a:lnTo>
                    <a:pt x="185177" y="92596"/>
                  </a:lnTo>
                  <a:lnTo>
                    <a:pt x="177901" y="56553"/>
                  </a:lnTo>
                  <a:lnTo>
                    <a:pt x="158057" y="27120"/>
                  </a:lnTo>
                  <a:lnTo>
                    <a:pt x="128624" y="7276"/>
                  </a:lnTo>
                  <a:lnTo>
                    <a:pt x="92581" y="0"/>
                  </a:lnTo>
                  <a:close/>
                </a:path>
              </a:pathLst>
            </a:custGeom>
            <a:solidFill>
              <a:srgbClr val="85BD05"/>
            </a:solidFill>
          </p:spPr>
          <p:txBody>
            <a:bodyPr wrap="square" lIns="0" tIns="0" rIns="0" bIns="0" rtlCol="0"/>
            <a:lstStyle/>
            <a:p>
              <a:endParaRPr sz="1630"/>
            </a:p>
          </p:txBody>
        </p:sp>
        <p:sp>
          <p:nvSpPr>
            <p:cNvPr id="31" name="object 27"/>
            <p:cNvSpPr/>
            <p:nvPr/>
          </p:nvSpPr>
          <p:spPr>
            <a:xfrm>
              <a:off x="3457914" y="5316751"/>
              <a:ext cx="185420" cy="185420"/>
            </a:xfrm>
            <a:custGeom>
              <a:avLst/>
              <a:gdLst/>
              <a:ahLst/>
              <a:cxnLst/>
              <a:rect l="l" t="t" r="r" b="b"/>
              <a:pathLst>
                <a:path w="185420" h="185420">
                  <a:moveTo>
                    <a:pt x="0" y="92596"/>
                  </a:moveTo>
                  <a:lnTo>
                    <a:pt x="7276" y="56553"/>
                  </a:lnTo>
                  <a:lnTo>
                    <a:pt x="27118" y="27120"/>
                  </a:lnTo>
                  <a:lnTo>
                    <a:pt x="56546" y="7276"/>
                  </a:lnTo>
                  <a:lnTo>
                    <a:pt x="92581" y="0"/>
                  </a:lnTo>
                  <a:lnTo>
                    <a:pt x="128624" y="7276"/>
                  </a:lnTo>
                  <a:lnTo>
                    <a:pt x="158057" y="27120"/>
                  </a:lnTo>
                  <a:lnTo>
                    <a:pt x="177901" y="56553"/>
                  </a:lnTo>
                  <a:lnTo>
                    <a:pt x="185177" y="92596"/>
                  </a:lnTo>
                  <a:lnTo>
                    <a:pt x="177901" y="128633"/>
                  </a:lnTo>
                  <a:lnTo>
                    <a:pt x="158057" y="158067"/>
                  </a:lnTo>
                  <a:lnTo>
                    <a:pt x="128624" y="177914"/>
                  </a:lnTo>
                  <a:lnTo>
                    <a:pt x="92581" y="185193"/>
                  </a:lnTo>
                  <a:lnTo>
                    <a:pt x="56546" y="177914"/>
                  </a:lnTo>
                  <a:lnTo>
                    <a:pt x="27118" y="158067"/>
                  </a:lnTo>
                  <a:lnTo>
                    <a:pt x="7276" y="128633"/>
                  </a:lnTo>
                  <a:lnTo>
                    <a:pt x="0" y="92596"/>
                  </a:lnTo>
                  <a:close/>
                </a:path>
              </a:pathLst>
            </a:custGeom>
            <a:ln w="21443">
              <a:solidFill>
                <a:srgbClr val="608A03"/>
              </a:solidFill>
            </a:ln>
          </p:spPr>
          <p:txBody>
            <a:bodyPr wrap="square" lIns="0" tIns="0" rIns="0" bIns="0" rtlCol="0"/>
            <a:lstStyle/>
            <a:p>
              <a:endParaRPr sz="1630"/>
            </a:p>
          </p:txBody>
        </p:sp>
        <p:pic>
          <p:nvPicPr>
            <p:cNvPr id="32" name="object 2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515642" y="5306029"/>
              <a:ext cx="206668" cy="206637"/>
            </a:xfrm>
            <a:prstGeom prst="rect">
              <a:avLst/>
            </a:prstGeom>
          </p:spPr>
        </p:pic>
        <p:pic>
          <p:nvPicPr>
            <p:cNvPr id="33" name="object 2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167246" y="4895751"/>
              <a:ext cx="206616" cy="206642"/>
            </a:xfrm>
            <a:prstGeom prst="rect">
              <a:avLst/>
            </a:prstGeom>
          </p:spPr>
        </p:pic>
        <p:pic>
          <p:nvPicPr>
            <p:cNvPr id="35" name="object 3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515642" y="4895751"/>
              <a:ext cx="206668" cy="206642"/>
            </a:xfrm>
            <a:prstGeom prst="rect">
              <a:avLst/>
            </a:prstGeom>
          </p:spPr>
        </p:pic>
        <p:sp>
          <p:nvSpPr>
            <p:cNvPr id="36" name="object 31"/>
            <p:cNvSpPr/>
            <p:nvPr/>
          </p:nvSpPr>
          <p:spPr>
            <a:xfrm>
              <a:off x="3412985" y="5258054"/>
              <a:ext cx="281305" cy="292100"/>
            </a:xfrm>
            <a:custGeom>
              <a:avLst/>
              <a:gdLst/>
              <a:ahLst/>
              <a:cxnLst/>
              <a:rect l="l" t="t" r="r" b="b"/>
              <a:pathLst>
                <a:path w="281304" h="292100">
                  <a:moveTo>
                    <a:pt x="280809" y="113030"/>
                  </a:moveTo>
                  <a:lnTo>
                    <a:pt x="166725" y="113030"/>
                  </a:lnTo>
                  <a:lnTo>
                    <a:pt x="166725" y="0"/>
                  </a:lnTo>
                  <a:lnTo>
                    <a:pt x="114084" y="0"/>
                  </a:lnTo>
                  <a:lnTo>
                    <a:pt x="114084" y="113030"/>
                  </a:lnTo>
                  <a:lnTo>
                    <a:pt x="0" y="113030"/>
                  </a:lnTo>
                  <a:lnTo>
                    <a:pt x="0" y="177800"/>
                  </a:lnTo>
                  <a:lnTo>
                    <a:pt x="114084" y="177800"/>
                  </a:lnTo>
                  <a:lnTo>
                    <a:pt x="114084" y="292100"/>
                  </a:lnTo>
                  <a:lnTo>
                    <a:pt x="166725" y="292100"/>
                  </a:lnTo>
                  <a:lnTo>
                    <a:pt x="166725" y="177800"/>
                  </a:lnTo>
                  <a:lnTo>
                    <a:pt x="280809" y="177800"/>
                  </a:lnTo>
                  <a:lnTo>
                    <a:pt x="280809" y="113030"/>
                  </a:lnTo>
                  <a:close/>
                </a:path>
              </a:pathLst>
            </a:custGeom>
            <a:solidFill>
              <a:srgbClr val="118CC4"/>
            </a:solidFill>
          </p:spPr>
          <p:txBody>
            <a:bodyPr wrap="square" lIns="0" tIns="0" rIns="0" bIns="0" rtlCol="0"/>
            <a:lstStyle/>
            <a:p>
              <a:endParaRPr sz="1630"/>
            </a:p>
          </p:txBody>
        </p:sp>
        <p:sp>
          <p:nvSpPr>
            <p:cNvPr id="37" name="object 32"/>
            <p:cNvSpPr/>
            <p:nvPr/>
          </p:nvSpPr>
          <p:spPr>
            <a:xfrm>
              <a:off x="3412985" y="5257447"/>
              <a:ext cx="281305" cy="292735"/>
            </a:xfrm>
            <a:custGeom>
              <a:avLst/>
              <a:gdLst/>
              <a:ahLst/>
              <a:cxnLst/>
              <a:rect l="l" t="t" r="r" b="b"/>
              <a:pathLst>
                <a:path w="281304" h="292735">
                  <a:moveTo>
                    <a:pt x="0" y="114088"/>
                  </a:moveTo>
                  <a:lnTo>
                    <a:pt x="114088" y="114088"/>
                  </a:lnTo>
                  <a:lnTo>
                    <a:pt x="114088" y="0"/>
                  </a:lnTo>
                  <a:lnTo>
                    <a:pt x="166737" y="0"/>
                  </a:lnTo>
                  <a:lnTo>
                    <a:pt x="166737" y="114088"/>
                  </a:lnTo>
                  <a:lnTo>
                    <a:pt x="280811" y="114088"/>
                  </a:lnTo>
                  <a:lnTo>
                    <a:pt x="280811" y="178338"/>
                  </a:lnTo>
                  <a:lnTo>
                    <a:pt x="166737" y="178338"/>
                  </a:lnTo>
                  <a:lnTo>
                    <a:pt x="166737" y="292406"/>
                  </a:lnTo>
                  <a:lnTo>
                    <a:pt x="114088" y="292406"/>
                  </a:lnTo>
                  <a:lnTo>
                    <a:pt x="114088" y="178338"/>
                  </a:lnTo>
                  <a:lnTo>
                    <a:pt x="0" y="178338"/>
                  </a:lnTo>
                  <a:lnTo>
                    <a:pt x="0" y="114088"/>
                  </a:lnTo>
                  <a:close/>
                </a:path>
              </a:pathLst>
            </a:custGeom>
            <a:ln w="21443">
              <a:solidFill>
                <a:srgbClr val="09658F"/>
              </a:solidFill>
            </a:ln>
          </p:spPr>
          <p:txBody>
            <a:bodyPr wrap="square" lIns="0" tIns="0" rIns="0" bIns="0" rtlCol="0"/>
            <a:lstStyle/>
            <a:p>
              <a:endParaRPr sz="1630"/>
            </a:p>
          </p:txBody>
        </p:sp>
        <p:sp>
          <p:nvSpPr>
            <p:cNvPr id="38" name="object 33"/>
            <p:cNvSpPr/>
            <p:nvPr/>
          </p:nvSpPr>
          <p:spPr>
            <a:xfrm>
              <a:off x="5134572" y="4849114"/>
              <a:ext cx="281305" cy="292100"/>
            </a:xfrm>
            <a:custGeom>
              <a:avLst/>
              <a:gdLst/>
              <a:ahLst/>
              <a:cxnLst/>
              <a:rect l="l" t="t" r="r" b="b"/>
              <a:pathLst>
                <a:path w="281304" h="292100">
                  <a:moveTo>
                    <a:pt x="280797" y="114300"/>
                  </a:moveTo>
                  <a:lnTo>
                    <a:pt x="166751" y="114300"/>
                  </a:lnTo>
                  <a:lnTo>
                    <a:pt x="166751" y="0"/>
                  </a:lnTo>
                  <a:lnTo>
                    <a:pt x="114109" y="0"/>
                  </a:lnTo>
                  <a:lnTo>
                    <a:pt x="114109" y="114300"/>
                  </a:lnTo>
                  <a:lnTo>
                    <a:pt x="0" y="114300"/>
                  </a:lnTo>
                  <a:lnTo>
                    <a:pt x="0" y="179070"/>
                  </a:lnTo>
                  <a:lnTo>
                    <a:pt x="114109" y="179070"/>
                  </a:lnTo>
                  <a:lnTo>
                    <a:pt x="114109" y="292100"/>
                  </a:lnTo>
                  <a:lnTo>
                    <a:pt x="166751" y="292100"/>
                  </a:lnTo>
                  <a:lnTo>
                    <a:pt x="166751" y="179070"/>
                  </a:lnTo>
                  <a:lnTo>
                    <a:pt x="280797" y="179070"/>
                  </a:lnTo>
                  <a:lnTo>
                    <a:pt x="280797" y="114300"/>
                  </a:lnTo>
                  <a:close/>
                </a:path>
              </a:pathLst>
            </a:custGeom>
            <a:solidFill>
              <a:srgbClr val="118CC4"/>
            </a:solidFill>
          </p:spPr>
          <p:txBody>
            <a:bodyPr wrap="square" lIns="0" tIns="0" rIns="0" bIns="0" rtlCol="0"/>
            <a:lstStyle/>
            <a:p>
              <a:endParaRPr sz="1630"/>
            </a:p>
          </p:txBody>
        </p:sp>
        <p:sp>
          <p:nvSpPr>
            <p:cNvPr id="39" name="object 34"/>
            <p:cNvSpPr/>
            <p:nvPr/>
          </p:nvSpPr>
          <p:spPr>
            <a:xfrm>
              <a:off x="5134583" y="4849321"/>
              <a:ext cx="281305" cy="292735"/>
            </a:xfrm>
            <a:custGeom>
              <a:avLst/>
              <a:gdLst/>
              <a:ahLst/>
              <a:cxnLst/>
              <a:rect l="l" t="t" r="r" b="b"/>
              <a:pathLst>
                <a:path w="281304" h="292735">
                  <a:moveTo>
                    <a:pt x="0" y="114068"/>
                  </a:moveTo>
                  <a:lnTo>
                    <a:pt x="114098" y="114068"/>
                  </a:lnTo>
                  <a:lnTo>
                    <a:pt x="114098" y="0"/>
                  </a:lnTo>
                  <a:lnTo>
                    <a:pt x="166748" y="0"/>
                  </a:lnTo>
                  <a:lnTo>
                    <a:pt x="166748" y="114068"/>
                  </a:lnTo>
                  <a:lnTo>
                    <a:pt x="280795" y="114068"/>
                  </a:lnTo>
                  <a:lnTo>
                    <a:pt x="280795" y="178317"/>
                  </a:lnTo>
                  <a:lnTo>
                    <a:pt x="166748" y="178317"/>
                  </a:lnTo>
                  <a:lnTo>
                    <a:pt x="166748" y="292406"/>
                  </a:lnTo>
                  <a:lnTo>
                    <a:pt x="114098" y="292406"/>
                  </a:lnTo>
                  <a:lnTo>
                    <a:pt x="114098" y="178317"/>
                  </a:lnTo>
                  <a:lnTo>
                    <a:pt x="0" y="178317"/>
                  </a:lnTo>
                  <a:lnTo>
                    <a:pt x="0" y="114068"/>
                  </a:lnTo>
                  <a:close/>
                </a:path>
              </a:pathLst>
            </a:custGeom>
            <a:ln w="21443">
              <a:solidFill>
                <a:srgbClr val="09658F"/>
              </a:solidFill>
            </a:ln>
          </p:spPr>
          <p:txBody>
            <a:bodyPr wrap="square" lIns="0" tIns="0" rIns="0" bIns="0" rtlCol="0"/>
            <a:lstStyle/>
            <a:p>
              <a:endParaRPr sz="1630"/>
            </a:p>
          </p:txBody>
        </p:sp>
        <p:sp>
          <p:nvSpPr>
            <p:cNvPr id="40" name="object 35"/>
            <p:cNvSpPr/>
            <p:nvPr/>
          </p:nvSpPr>
          <p:spPr>
            <a:xfrm>
              <a:off x="4483595" y="4861814"/>
              <a:ext cx="281305" cy="292100"/>
            </a:xfrm>
            <a:custGeom>
              <a:avLst/>
              <a:gdLst/>
              <a:ahLst/>
              <a:cxnLst/>
              <a:rect l="l" t="t" r="r" b="b"/>
              <a:pathLst>
                <a:path w="281304" h="292100">
                  <a:moveTo>
                    <a:pt x="280784" y="114300"/>
                  </a:moveTo>
                  <a:lnTo>
                    <a:pt x="166687" y="114300"/>
                  </a:lnTo>
                  <a:lnTo>
                    <a:pt x="166687" y="0"/>
                  </a:lnTo>
                  <a:lnTo>
                    <a:pt x="114046" y="0"/>
                  </a:lnTo>
                  <a:lnTo>
                    <a:pt x="114046" y="114300"/>
                  </a:lnTo>
                  <a:lnTo>
                    <a:pt x="0" y="114300"/>
                  </a:lnTo>
                  <a:lnTo>
                    <a:pt x="0" y="177800"/>
                  </a:lnTo>
                  <a:lnTo>
                    <a:pt x="114046" y="177800"/>
                  </a:lnTo>
                  <a:lnTo>
                    <a:pt x="114046" y="292100"/>
                  </a:lnTo>
                  <a:lnTo>
                    <a:pt x="166687" y="292100"/>
                  </a:lnTo>
                  <a:lnTo>
                    <a:pt x="166687" y="177800"/>
                  </a:lnTo>
                  <a:lnTo>
                    <a:pt x="280784" y="177800"/>
                  </a:lnTo>
                  <a:lnTo>
                    <a:pt x="280784" y="114300"/>
                  </a:lnTo>
                  <a:close/>
                </a:path>
              </a:pathLst>
            </a:custGeom>
            <a:solidFill>
              <a:srgbClr val="118CC4"/>
            </a:solidFill>
          </p:spPr>
          <p:txBody>
            <a:bodyPr wrap="square" lIns="0" tIns="0" rIns="0" bIns="0" rtlCol="0"/>
            <a:lstStyle/>
            <a:p>
              <a:endParaRPr sz="1630"/>
            </a:p>
          </p:txBody>
        </p:sp>
        <p:sp>
          <p:nvSpPr>
            <p:cNvPr id="41" name="object 36"/>
            <p:cNvSpPr/>
            <p:nvPr/>
          </p:nvSpPr>
          <p:spPr>
            <a:xfrm>
              <a:off x="4483596" y="4861585"/>
              <a:ext cx="281305" cy="292735"/>
            </a:xfrm>
            <a:custGeom>
              <a:avLst/>
              <a:gdLst/>
              <a:ahLst/>
              <a:cxnLst/>
              <a:rect l="l" t="t" r="r" b="b"/>
              <a:pathLst>
                <a:path w="281304" h="292735">
                  <a:moveTo>
                    <a:pt x="0" y="114068"/>
                  </a:moveTo>
                  <a:lnTo>
                    <a:pt x="114047" y="114068"/>
                  </a:lnTo>
                  <a:lnTo>
                    <a:pt x="114047" y="0"/>
                  </a:lnTo>
                  <a:lnTo>
                    <a:pt x="166696" y="0"/>
                  </a:lnTo>
                  <a:lnTo>
                    <a:pt x="166696" y="114068"/>
                  </a:lnTo>
                  <a:lnTo>
                    <a:pt x="280795" y="114068"/>
                  </a:lnTo>
                  <a:lnTo>
                    <a:pt x="280795" y="178317"/>
                  </a:lnTo>
                  <a:lnTo>
                    <a:pt x="166696" y="178317"/>
                  </a:lnTo>
                  <a:lnTo>
                    <a:pt x="166696" y="292406"/>
                  </a:lnTo>
                  <a:lnTo>
                    <a:pt x="114047" y="292406"/>
                  </a:lnTo>
                  <a:lnTo>
                    <a:pt x="114047" y="178317"/>
                  </a:lnTo>
                  <a:lnTo>
                    <a:pt x="0" y="178317"/>
                  </a:lnTo>
                  <a:lnTo>
                    <a:pt x="0" y="114068"/>
                  </a:lnTo>
                  <a:close/>
                </a:path>
              </a:pathLst>
            </a:custGeom>
            <a:ln w="21443">
              <a:solidFill>
                <a:srgbClr val="09658F"/>
              </a:solidFill>
            </a:ln>
          </p:spPr>
          <p:txBody>
            <a:bodyPr wrap="square" lIns="0" tIns="0" rIns="0" bIns="0" rtlCol="0"/>
            <a:lstStyle/>
            <a:p>
              <a:endParaRPr sz="1630"/>
            </a:p>
          </p:txBody>
        </p:sp>
        <p:sp>
          <p:nvSpPr>
            <p:cNvPr id="42" name="object 37"/>
            <p:cNvSpPr/>
            <p:nvPr/>
          </p:nvSpPr>
          <p:spPr>
            <a:xfrm>
              <a:off x="4471543" y="5258054"/>
              <a:ext cx="281305" cy="292100"/>
            </a:xfrm>
            <a:custGeom>
              <a:avLst/>
              <a:gdLst/>
              <a:ahLst/>
              <a:cxnLst/>
              <a:rect l="l" t="t" r="r" b="b"/>
              <a:pathLst>
                <a:path w="281304" h="292100">
                  <a:moveTo>
                    <a:pt x="280797" y="113030"/>
                  </a:moveTo>
                  <a:lnTo>
                    <a:pt x="166700" y="113030"/>
                  </a:lnTo>
                  <a:lnTo>
                    <a:pt x="166700" y="0"/>
                  </a:lnTo>
                  <a:lnTo>
                    <a:pt x="114046" y="0"/>
                  </a:lnTo>
                  <a:lnTo>
                    <a:pt x="114046" y="113030"/>
                  </a:lnTo>
                  <a:lnTo>
                    <a:pt x="0" y="113030"/>
                  </a:lnTo>
                  <a:lnTo>
                    <a:pt x="0" y="177800"/>
                  </a:lnTo>
                  <a:lnTo>
                    <a:pt x="114046" y="177800"/>
                  </a:lnTo>
                  <a:lnTo>
                    <a:pt x="114046" y="292100"/>
                  </a:lnTo>
                  <a:lnTo>
                    <a:pt x="166700" y="292100"/>
                  </a:lnTo>
                  <a:lnTo>
                    <a:pt x="166700" y="177800"/>
                  </a:lnTo>
                  <a:lnTo>
                    <a:pt x="280797" y="177800"/>
                  </a:lnTo>
                  <a:lnTo>
                    <a:pt x="280797" y="113030"/>
                  </a:lnTo>
                  <a:close/>
                </a:path>
              </a:pathLst>
            </a:custGeom>
            <a:solidFill>
              <a:srgbClr val="118CC4"/>
            </a:solidFill>
          </p:spPr>
          <p:txBody>
            <a:bodyPr wrap="square" lIns="0" tIns="0" rIns="0" bIns="0" rtlCol="0"/>
            <a:lstStyle/>
            <a:p>
              <a:endParaRPr sz="1630"/>
            </a:p>
          </p:txBody>
        </p:sp>
        <p:sp>
          <p:nvSpPr>
            <p:cNvPr id="43" name="object 38"/>
            <p:cNvSpPr/>
            <p:nvPr/>
          </p:nvSpPr>
          <p:spPr>
            <a:xfrm>
              <a:off x="4471553" y="5257447"/>
              <a:ext cx="281305" cy="292735"/>
            </a:xfrm>
            <a:custGeom>
              <a:avLst/>
              <a:gdLst/>
              <a:ahLst/>
              <a:cxnLst/>
              <a:rect l="l" t="t" r="r" b="b"/>
              <a:pathLst>
                <a:path w="281304" h="292735">
                  <a:moveTo>
                    <a:pt x="0" y="114088"/>
                  </a:moveTo>
                  <a:lnTo>
                    <a:pt x="114047" y="114088"/>
                  </a:lnTo>
                  <a:lnTo>
                    <a:pt x="114047" y="0"/>
                  </a:lnTo>
                  <a:lnTo>
                    <a:pt x="166696" y="0"/>
                  </a:lnTo>
                  <a:lnTo>
                    <a:pt x="166696" y="114088"/>
                  </a:lnTo>
                  <a:lnTo>
                    <a:pt x="280795" y="114088"/>
                  </a:lnTo>
                  <a:lnTo>
                    <a:pt x="280795" y="178338"/>
                  </a:lnTo>
                  <a:lnTo>
                    <a:pt x="166696" y="178338"/>
                  </a:lnTo>
                  <a:lnTo>
                    <a:pt x="166696" y="292406"/>
                  </a:lnTo>
                  <a:lnTo>
                    <a:pt x="114047" y="292406"/>
                  </a:lnTo>
                  <a:lnTo>
                    <a:pt x="114047" y="178338"/>
                  </a:lnTo>
                  <a:lnTo>
                    <a:pt x="0" y="178338"/>
                  </a:lnTo>
                  <a:lnTo>
                    <a:pt x="0" y="114088"/>
                  </a:lnTo>
                  <a:close/>
                </a:path>
              </a:pathLst>
            </a:custGeom>
            <a:ln w="21443">
              <a:solidFill>
                <a:srgbClr val="09658F"/>
              </a:solidFill>
            </a:ln>
          </p:spPr>
          <p:txBody>
            <a:bodyPr wrap="square" lIns="0" tIns="0" rIns="0" bIns="0" rtlCol="0"/>
            <a:lstStyle/>
            <a:p>
              <a:endParaRPr sz="163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object 39"/>
              <p:cNvSpPr txBox="1"/>
              <p:nvPr/>
            </p:nvSpPr>
            <p:spPr>
              <a:xfrm>
                <a:off x="3529920" y="3560043"/>
                <a:ext cx="2198303" cy="445423"/>
              </a:xfrm>
              <a:prstGeom prst="rect">
                <a:avLst/>
              </a:prstGeom>
              <a:solidFill>
                <a:srgbClr val="FC5507"/>
              </a:solidFill>
              <a:ln w="21443">
                <a:solidFill>
                  <a:srgbClr val="B93C03"/>
                </a:solidFill>
              </a:ln>
            </p:spPr>
            <p:txBody>
              <a:bodyPr vert="horz" wrap="square" lIns="0" tIns="14395" rIns="0" bIns="0" rtlCol="0">
                <a:spAutoFit/>
              </a:bodyPr>
              <a:lstStyle/>
              <a:p>
                <a:pPr marL="69850">
                  <a:spcBef>
                    <a:spcPts val="11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2800" spc="6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S</m:t>
                      </m:r>
                      <m:r>
                        <m:rPr>
                          <m:sty m:val="p"/>
                        </m:rPr>
                        <a:rPr lang="en-US" altLang="zh-CN" sz="2800" b="0" i="0" spc="6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core</m:t>
                      </m:r>
                      <m:d>
                        <m:dPr>
                          <m:ctrlPr>
                            <a:rPr lang="ar-AE" altLang="zh-CN" sz="2800" b="0" i="1" spc="6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</m:ctrlPr>
                        </m:dPr>
                        <m:e>
                          <m:r>
                            <a:rPr lang="ar-AE" altLang="zh-CN" sz="2800" b="1" i="1" spc="6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𝒙</m:t>
                          </m:r>
                        </m:e>
                      </m:d>
                      <m:r>
                        <a:rPr lang="ar-AE" altLang="zh-CN" sz="2800" b="0" i="1" spc="6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&lt;0</m:t>
                      </m:r>
                    </m:oMath>
                  </m:oMathPara>
                </a14:m>
                <a:endParaRPr lang="ar-AE" sz="2800" dirty="0">
                  <a:solidFill>
                    <a:schemeClr val="bg1"/>
                  </a:solidFill>
                  <a:latin typeface="Arial" panose="020B0604020202090204"/>
                  <a:cs typeface="Arial" panose="020B0604020202090204"/>
                </a:endParaRPr>
              </a:p>
            </p:txBody>
          </p:sp>
        </mc:Choice>
        <mc:Fallback xmlns="">
          <p:sp>
            <p:nvSpPr>
              <p:cNvPr id="44" name="object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9920" y="3560043"/>
                <a:ext cx="2198303" cy="445423"/>
              </a:xfrm>
              <a:prstGeom prst="rect">
                <a:avLst/>
              </a:prstGeom>
              <a:blipFill>
                <a:blip r:embed="rId16"/>
                <a:stretch>
                  <a:fillRect l="-1695" t="-18421" r="-10169" b="-39474"/>
                </a:stretch>
              </a:blipFill>
              <a:ln w="21443">
                <a:solidFill>
                  <a:srgbClr val="B93C03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5" name="object 40"/>
          <p:cNvGrpSpPr/>
          <p:nvPr/>
        </p:nvGrpSpPr>
        <p:grpSpPr>
          <a:xfrm>
            <a:off x="3205636" y="4152990"/>
            <a:ext cx="1931872" cy="2105769"/>
            <a:chOff x="2159271" y="3706299"/>
            <a:chExt cx="2130425" cy="2322195"/>
          </a:xfrm>
        </p:grpSpPr>
        <p:sp>
          <p:nvSpPr>
            <p:cNvPr id="46" name="object 41"/>
            <p:cNvSpPr/>
            <p:nvPr/>
          </p:nvSpPr>
          <p:spPr>
            <a:xfrm>
              <a:off x="2812506" y="4493664"/>
              <a:ext cx="266700" cy="101600"/>
            </a:xfrm>
            <a:custGeom>
              <a:avLst/>
              <a:gdLst/>
              <a:ahLst/>
              <a:cxnLst/>
              <a:rect l="l" t="t" r="r" b="b"/>
              <a:pathLst>
                <a:path w="266700" h="101600">
                  <a:moveTo>
                    <a:pt x="266635" y="0"/>
                  </a:moveTo>
                  <a:lnTo>
                    <a:pt x="0" y="0"/>
                  </a:lnTo>
                  <a:lnTo>
                    <a:pt x="0" y="101463"/>
                  </a:lnTo>
                  <a:lnTo>
                    <a:pt x="266635" y="101463"/>
                  </a:lnTo>
                  <a:lnTo>
                    <a:pt x="266635" y="0"/>
                  </a:lnTo>
                  <a:close/>
                </a:path>
              </a:pathLst>
            </a:custGeom>
            <a:solidFill>
              <a:srgbClr val="FC5507"/>
            </a:solidFill>
          </p:spPr>
          <p:txBody>
            <a:bodyPr wrap="square" lIns="0" tIns="0" rIns="0" bIns="0" rtlCol="0"/>
            <a:lstStyle/>
            <a:p>
              <a:endParaRPr sz="1630"/>
            </a:p>
          </p:txBody>
        </p:sp>
        <p:sp>
          <p:nvSpPr>
            <p:cNvPr id="47" name="object 42"/>
            <p:cNvSpPr/>
            <p:nvPr/>
          </p:nvSpPr>
          <p:spPr>
            <a:xfrm>
              <a:off x="2812506" y="4493664"/>
              <a:ext cx="266700" cy="101600"/>
            </a:xfrm>
            <a:custGeom>
              <a:avLst/>
              <a:gdLst/>
              <a:ahLst/>
              <a:cxnLst/>
              <a:rect l="l" t="t" r="r" b="b"/>
              <a:pathLst>
                <a:path w="266700" h="101600">
                  <a:moveTo>
                    <a:pt x="0" y="101463"/>
                  </a:moveTo>
                  <a:lnTo>
                    <a:pt x="266635" y="101463"/>
                  </a:lnTo>
                  <a:lnTo>
                    <a:pt x="266635" y="0"/>
                  </a:lnTo>
                  <a:lnTo>
                    <a:pt x="0" y="0"/>
                  </a:lnTo>
                  <a:lnTo>
                    <a:pt x="0" y="101463"/>
                  </a:lnTo>
                  <a:close/>
                </a:path>
              </a:pathLst>
            </a:custGeom>
            <a:ln w="80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0"/>
            </a:p>
          </p:txBody>
        </p:sp>
        <p:sp>
          <p:nvSpPr>
            <p:cNvPr id="48" name="object 43"/>
            <p:cNvSpPr/>
            <p:nvPr/>
          </p:nvSpPr>
          <p:spPr>
            <a:xfrm>
              <a:off x="2163398" y="3710427"/>
              <a:ext cx="266700" cy="101600"/>
            </a:xfrm>
            <a:custGeom>
              <a:avLst/>
              <a:gdLst/>
              <a:ahLst/>
              <a:cxnLst/>
              <a:rect l="l" t="t" r="r" b="b"/>
              <a:pathLst>
                <a:path w="266700" h="101600">
                  <a:moveTo>
                    <a:pt x="266635" y="0"/>
                  </a:moveTo>
                  <a:lnTo>
                    <a:pt x="0" y="0"/>
                  </a:lnTo>
                  <a:lnTo>
                    <a:pt x="0" y="101483"/>
                  </a:lnTo>
                  <a:lnTo>
                    <a:pt x="266635" y="101483"/>
                  </a:lnTo>
                  <a:lnTo>
                    <a:pt x="266635" y="0"/>
                  </a:lnTo>
                  <a:close/>
                </a:path>
              </a:pathLst>
            </a:custGeom>
            <a:solidFill>
              <a:srgbClr val="FC5507"/>
            </a:solidFill>
          </p:spPr>
          <p:txBody>
            <a:bodyPr wrap="square" lIns="0" tIns="0" rIns="0" bIns="0" rtlCol="0"/>
            <a:lstStyle/>
            <a:p>
              <a:endParaRPr sz="1630"/>
            </a:p>
          </p:txBody>
        </p:sp>
        <p:sp>
          <p:nvSpPr>
            <p:cNvPr id="49" name="object 44"/>
            <p:cNvSpPr/>
            <p:nvPr/>
          </p:nvSpPr>
          <p:spPr>
            <a:xfrm>
              <a:off x="2163398" y="3710427"/>
              <a:ext cx="266700" cy="101600"/>
            </a:xfrm>
            <a:custGeom>
              <a:avLst/>
              <a:gdLst/>
              <a:ahLst/>
              <a:cxnLst/>
              <a:rect l="l" t="t" r="r" b="b"/>
              <a:pathLst>
                <a:path w="266700" h="101600">
                  <a:moveTo>
                    <a:pt x="0" y="101483"/>
                  </a:moveTo>
                  <a:lnTo>
                    <a:pt x="266635" y="101483"/>
                  </a:lnTo>
                  <a:lnTo>
                    <a:pt x="266635" y="0"/>
                  </a:lnTo>
                  <a:lnTo>
                    <a:pt x="0" y="0"/>
                  </a:lnTo>
                  <a:lnTo>
                    <a:pt x="0" y="101483"/>
                  </a:lnTo>
                  <a:close/>
                </a:path>
              </a:pathLst>
            </a:custGeom>
            <a:ln w="80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0"/>
            </a:p>
          </p:txBody>
        </p:sp>
        <p:sp>
          <p:nvSpPr>
            <p:cNvPr id="50" name="object 45"/>
            <p:cNvSpPr/>
            <p:nvPr/>
          </p:nvSpPr>
          <p:spPr>
            <a:xfrm>
              <a:off x="4018811" y="3722485"/>
              <a:ext cx="266700" cy="101600"/>
            </a:xfrm>
            <a:custGeom>
              <a:avLst/>
              <a:gdLst/>
              <a:ahLst/>
              <a:cxnLst/>
              <a:rect l="l" t="t" r="r" b="b"/>
              <a:pathLst>
                <a:path w="266700" h="101600">
                  <a:moveTo>
                    <a:pt x="266655" y="0"/>
                  </a:moveTo>
                  <a:lnTo>
                    <a:pt x="0" y="0"/>
                  </a:lnTo>
                  <a:lnTo>
                    <a:pt x="0" y="101463"/>
                  </a:lnTo>
                  <a:lnTo>
                    <a:pt x="266655" y="101463"/>
                  </a:lnTo>
                  <a:lnTo>
                    <a:pt x="266655" y="0"/>
                  </a:lnTo>
                  <a:close/>
                </a:path>
              </a:pathLst>
            </a:custGeom>
            <a:solidFill>
              <a:srgbClr val="FC5507"/>
            </a:solidFill>
          </p:spPr>
          <p:txBody>
            <a:bodyPr wrap="square" lIns="0" tIns="0" rIns="0" bIns="0" rtlCol="0"/>
            <a:lstStyle/>
            <a:p>
              <a:endParaRPr sz="1630"/>
            </a:p>
          </p:txBody>
        </p:sp>
        <p:sp>
          <p:nvSpPr>
            <p:cNvPr id="51" name="object 46"/>
            <p:cNvSpPr/>
            <p:nvPr/>
          </p:nvSpPr>
          <p:spPr>
            <a:xfrm>
              <a:off x="4018811" y="3722485"/>
              <a:ext cx="266700" cy="101600"/>
            </a:xfrm>
            <a:custGeom>
              <a:avLst/>
              <a:gdLst/>
              <a:ahLst/>
              <a:cxnLst/>
              <a:rect l="l" t="t" r="r" b="b"/>
              <a:pathLst>
                <a:path w="266700" h="101600">
                  <a:moveTo>
                    <a:pt x="0" y="101463"/>
                  </a:moveTo>
                  <a:lnTo>
                    <a:pt x="266655" y="101463"/>
                  </a:lnTo>
                  <a:lnTo>
                    <a:pt x="266655" y="0"/>
                  </a:lnTo>
                  <a:lnTo>
                    <a:pt x="0" y="0"/>
                  </a:lnTo>
                  <a:lnTo>
                    <a:pt x="0" y="101463"/>
                  </a:lnTo>
                  <a:close/>
                </a:path>
              </a:pathLst>
            </a:custGeom>
            <a:ln w="80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0"/>
            </a:p>
          </p:txBody>
        </p:sp>
        <p:sp>
          <p:nvSpPr>
            <p:cNvPr id="52" name="object 47"/>
            <p:cNvSpPr/>
            <p:nvPr/>
          </p:nvSpPr>
          <p:spPr>
            <a:xfrm>
              <a:off x="3291177" y="3941857"/>
              <a:ext cx="266700" cy="101600"/>
            </a:xfrm>
            <a:custGeom>
              <a:avLst/>
              <a:gdLst/>
              <a:ahLst/>
              <a:cxnLst/>
              <a:rect l="l" t="t" r="r" b="b"/>
              <a:pathLst>
                <a:path w="266700" h="101600">
                  <a:moveTo>
                    <a:pt x="266635" y="0"/>
                  </a:moveTo>
                  <a:lnTo>
                    <a:pt x="0" y="0"/>
                  </a:lnTo>
                  <a:lnTo>
                    <a:pt x="0" y="101463"/>
                  </a:lnTo>
                  <a:lnTo>
                    <a:pt x="266635" y="101463"/>
                  </a:lnTo>
                  <a:lnTo>
                    <a:pt x="266635" y="0"/>
                  </a:lnTo>
                  <a:close/>
                </a:path>
              </a:pathLst>
            </a:custGeom>
            <a:solidFill>
              <a:srgbClr val="FC5507"/>
            </a:solidFill>
          </p:spPr>
          <p:txBody>
            <a:bodyPr wrap="square" lIns="0" tIns="0" rIns="0" bIns="0" rtlCol="0"/>
            <a:lstStyle/>
            <a:p>
              <a:endParaRPr sz="1630"/>
            </a:p>
          </p:txBody>
        </p:sp>
        <p:sp>
          <p:nvSpPr>
            <p:cNvPr id="53" name="object 48"/>
            <p:cNvSpPr/>
            <p:nvPr/>
          </p:nvSpPr>
          <p:spPr>
            <a:xfrm>
              <a:off x="3291177" y="3941857"/>
              <a:ext cx="266700" cy="101600"/>
            </a:xfrm>
            <a:custGeom>
              <a:avLst/>
              <a:gdLst/>
              <a:ahLst/>
              <a:cxnLst/>
              <a:rect l="l" t="t" r="r" b="b"/>
              <a:pathLst>
                <a:path w="266700" h="101600">
                  <a:moveTo>
                    <a:pt x="0" y="101463"/>
                  </a:moveTo>
                  <a:lnTo>
                    <a:pt x="266635" y="101463"/>
                  </a:lnTo>
                  <a:lnTo>
                    <a:pt x="266635" y="0"/>
                  </a:lnTo>
                  <a:lnTo>
                    <a:pt x="0" y="0"/>
                  </a:lnTo>
                  <a:lnTo>
                    <a:pt x="0" y="101463"/>
                  </a:lnTo>
                  <a:close/>
                </a:path>
              </a:pathLst>
            </a:custGeom>
            <a:ln w="80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0"/>
            </a:p>
          </p:txBody>
        </p:sp>
        <p:sp>
          <p:nvSpPr>
            <p:cNvPr id="54" name="object 49"/>
            <p:cNvSpPr/>
            <p:nvPr/>
          </p:nvSpPr>
          <p:spPr>
            <a:xfrm>
              <a:off x="3327161" y="4492923"/>
              <a:ext cx="266700" cy="101600"/>
            </a:xfrm>
            <a:custGeom>
              <a:avLst/>
              <a:gdLst/>
              <a:ahLst/>
              <a:cxnLst/>
              <a:rect l="l" t="t" r="r" b="b"/>
              <a:pathLst>
                <a:path w="266700" h="101600">
                  <a:moveTo>
                    <a:pt x="266635" y="0"/>
                  </a:moveTo>
                  <a:lnTo>
                    <a:pt x="0" y="0"/>
                  </a:lnTo>
                  <a:lnTo>
                    <a:pt x="0" y="101463"/>
                  </a:lnTo>
                  <a:lnTo>
                    <a:pt x="266635" y="101463"/>
                  </a:lnTo>
                  <a:lnTo>
                    <a:pt x="266635" y="0"/>
                  </a:lnTo>
                  <a:close/>
                </a:path>
              </a:pathLst>
            </a:custGeom>
            <a:solidFill>
              <a:srgbClr val="FC5507"/>
            </a:solidFill>
          </p:spPr>
          <p:txBody>
            <a:bodyPr wrap="square" lIns="0" tIns="0" rIns="0" bIns="0" rtlCol="0"/>
            <a:lstStyle/>
            <a:p>
              <a:endParaRPr sz="1630"/>
            </a:p>
          </p:txBody>
        </p:sp>
        <p:sp>
          <p:nvSpPr>
            <p:cNvPr id="55" name="object 50"/>
            <p:cNvSpPr/>
            <p:nvPr/>
          </p:nvSpPr>
          <p:spPr>
            <a:xfrm>
              <a:off x="3327161" y="4492923"/>
              <a:ext cx="266700" cy="101600"/>
            </a:xfrm>
            <a:custGeom>
              <a:avLst/>
              <a:gdLst/>
              <a:ahLst/>
              <a:cxnLst/>
              <a:rect l="l" t="t" r="r" b="b"/>
              <a:pathLst>
                <a:path w="266700" h="101600">
                  <a:moveTo>
                    <a:pt x="0" y="101463"/>
                  </a:moveTo>
                  <a:lnTo>
                    <a:pt x="266635" y="101463"/>
                  </a:lnTo>
                  <a:lnTo>
                    <a:pt x="266635" y="0"/>
                  </a:lnTo>
                  <a:lnTo>
                    <a:pt x="0" y="0"/>
                  </a:lnTo>
                  <a:lnTo>
                    <a:pt x="0" y="101463"/>
                  </a:lnTo>
                  <a:close/>
                </a:path>
              </a:pathLst>
            </a:custGeom>
            <a:ln w="80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0"/>
            </a:p>
          </p:txBody>
        </p:sp>
        <p:sp>
          <p:nvSpPr>
            <p:cNvPr id="56" name="object 51"/>
            <p:cNvSpPr/>
            <p:nvPr/>
          </p:nvSpPr>
          <p:spPr>
            <a:xfrm>
              <a:off x="3966768" y="5724144"/>
              <a:ext cx="281305" cy="293370"/>
            </a:xfrm>
            <a:custGeom>
              <a:avLst/>
              <a:gdLst/>
              <a:ahLst/>
              <a:cxnLst/>
              <a:rect l="l" t="t" r="r" b="b"/>
              <a:pathLst>
                <a:path w="281304" h="293370">
                  <a:moveTo>
                    <a:pt x="280797" y="114300"/>
                  </a:moveTo>
                  <a:lnTo>
                    <a:pt x="166751" y="114300"/>
                  </a:lnTo>
                  <a:lnTo>
                    <a:pt x="166751" y="0"/>
                  </a:lnTo>
                  <a:lnTo>
                    <a:pt x="114046" y="0"/>
                  </a:lnTo>
                  <a:lnTo>
                    <a:pt x="114046" y="114300"/>
                  </a:lnTo>
                  <a:lnTo>
                    <a:pt x="0" y="114300"/>
                  </a:lnTo>
                  <a:lnTo>
                    <a:pt x="0" y="179070"/>
                  </a:lnTo>
                  <a:lnTo>
                    <a:pt x="114046" y="179070"/>
                  </a:lnTo>
                  <a:lnTo>
                    <a:pt x="114046" y="293370"/>
                  </a:lnTo>
                  <a:lnTo>
                    <a:pt x="166751" y="293370"/>
                  </a:lnTo>
                  <a:lnTo>
                    <a:pt x="166751" y="179070"/>
                  </a:lnTo>
                  <a:lnTo>
                    <a:pt x="280797" y="179070"/>
                  </a:lnTo>
                  <a:lnTo>
                    <a:pt x="280797" y="114300"/>
                  </a:lnTo>
                  <a:close/>
                </a:path>
              </a:pathLst>
            </a:custGeom>
            <a:solidFill>
              <a:srgbClr val="118CC4"/>
            </a:solidFill>
          </p:spPr>
          <p:txBody>
            <a:bodyPr wrap="square" lIns="0" tIns="0" rIns="0" bIns="0" rtlCol="0"/>
            <a:lstStyle/>
            <a:p>
              <a:endParaRPr sz="1630"/>
            </a:p>
          </p:txBody>
        </p:sp>
        <p:sp>
          <p:nvSpPr>
            <p:cNvPr id="57" name="object 52"/>
            <p:cNvSpPr/>
            <p:nvPr/>
          </p:nvSpPr>
          <p:spPr>
            <a:xfrm>
              <a:off x="3966779" y="5724718"/>
              <a:ext cx="281305" cy="292735"/>
            </a:xfrm>
            <a:custGeom>
              <a:avLst/>
              <a:gdLst/>
              <a:ahLst/>
              <a:cxnLst/>
              <a:rect l="l" t="t" r="r" b="b"/>
              <a:pathLst>
                <a:path w="281304" h="292735">
                  <a:moveTo>
                    <a:pt x="0" y="114068"/>
                  </a:moveTo>
                  <a:lnTo>
                    <a:pt x="114047" y="114068"/>
                  </a:lnTo>
                  <a:lnTo>
                    <a:pt x="114047" y="0"/>
                  </a:lnTo>
                  <a:lnTo>
                    <a:pt x="166748" y="0"/>
                  </a:lnTo>
                  <a:lnTo>
                    <a:pt x="166748" y="114068"/>
                  </a:lnTo>
                  <a:lnTo>
                    <a:pt x="280795" y="114068"/>
                  </a:lnTo>
                  <a:lnTo>
                    <a:pt x="280795" y="178338"/>
                  </a:lnTo>
                  <a:lnTo>
                    <a:pt x="166748" y="178338"/>
                  </a:lnTo>
                  <a:lnTo>
                    <a:pt x="166748" y="292406"/>
                  </a:lnTo>
                  <a:lnTo>
                    <a:pt x="114047" y="292406"/>
                  </a:lnTo>
                  <a:lnTo>
                    <a:pt x="114047" y="178338"/>
                  </a:lnTo>
                  <a:lnTo>
                    <a:pt x="0" y="178338"/>
                  </a:lnTo>
                  <a:lnTo>
                    <a:pt x="0" y="114068"/>
                  </a:lnTo>
                  <a:close/>
                </a:path>
              </a:pathLst>
            </a:custGeom>
            <a:ln w="21443">
              <a:solidFill>
                <a:srgbClr val="09658F"/>
              </a:solidFill>
            </a:ln>
          </p:spPr>
          <p:txBody>
            <a:bodyPr wrap="square" lIns="0" tIns="0" rIns="0" bIns="0" rtlCol="0"/>
            <a:lstStyle/>
            <a:p>
              <a:endParaRPr sz="1630"/>
            </a:p>
          </p:txBody>
        </p:sp>
      </p:grpSp>
      <p:sp>
        <p:nvSpPr>
          <p:cNvPr id="58" name="object 58"/>
          <p:cNvSpPr txBox="1"/>
          <p:nvPr/>
        </p:nvSpPr>
        <p:spPr>
          <a:xfrm>
            <a:off x="7347126" y="3799876"/>
            <a:ext cx="4354357" cy="797350"/>
          </a:xfrm>
          <a:prstGeom prst="rect">
            <a:avLst/>
          </a:prstGeom>
        </p:spPr>
        <p:txBody>
          <a:bodyPr vert="horz" wrap="square" lIns="0" tIns="27639" rIns="0" bIns="0" rtlCol="0">
            <a:spAutoFit/>
          </a:bodyPr>
          <a:lstStyle/>
          <a:p>
            <a:pPr marL="11430" marR="4445">
              <a:lnSpc>
                <a:spcPts val="2900"/>
              </a:lnSpc>
              <a:spcBef>
                <a:spcPts val="220"/>
              </a:spcBef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90204"/>
              </a:rPr>
              <a:t>决策边界：</a:t>
            </a:r>
            <a:endParaRPr lang="en-SG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90204"/>
            </a:endParaRPr>
          </a:p>
          <a:p>
            <a:pPr marL="11430" marR="4445">
              <a:lnSpc>
                <a:spcPts val="2900"/>
              </a:lnSpc>
              <a:spcBef>
                <a:spcPts val="220"/>
              </a:spcBef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90204"/>
              </a:rPr>
              <a:t>将</a:t>
            </a:r>
            <a:r>
              <a:rPr lang="zh-CN" altLang="en-US" sz="2800" b="1" dirty="0">
                <a:solidFill>
                  <a:srgbClr val="0099E8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90204"/>
              </a:rPr>
              <a:t> </a:t>
            </a:r>
            <a:r>
              <a:rPr lang="en-US" altLang="zh-CN" sz="2800" b="1" dirty="0">
                <a:solidFill>
                  <a:srgbClr val="0099E8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90204"/>
              </a:rPr>
              <a:t>+</a:t>
            </a:r>
            <a:r>
              <a:rPr lang="zh-CN" altLang="en-US" sz="2800" b="1" dirty="0">
                <a:solidFill>
                  <a:srgbClr val="0099E8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90204"/>
              </a:rPr>
              <a:t> 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90204"/>
              </a:rPr>
              <a:t>和</a:t>
            </a:r>
            <a:r>
              <a:rPr lang="zh-CN" altLang="en-US" sz="2800" b="1" dirty="0">
                <a:solidFill>
                  <a:srgbClr val="FC5507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90204"/>
              </a:rPr>
              <a:t> </a:t>
            </a:r>
            <a:r>
              <a:rPr lang="en-US" altLang="zh-CN" sz="2800" b="1" dirty="0">
                <a:solidFill>
                  <a:srgbClr val="FC5507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90204"/>
              </a:rPr>
              <a:t>‑ 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90204"/>
              </a:rPr>
              <a:t>区分开的线</a:t>
            </a:r>
            <a:endParaRPr lang="en-US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90204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2867104" y="3432413"/>
            <a:ext cx="243656" cy="107489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1430">
              <a:lnSpc>
                <a:spcPts val="1905"/>
              </a:lnSpc>
            </a:pPr>
            <a:r>
              <a:rPr lang="zh-CN" altLang="en-US" sz="2000" spc="91" dirty="0">
                <a:latin typeface="Arial" panose="020B0604020202090204"/>
                <a:cs typeface="Arial" panose="020B0604020202090204"/>
              </a:rPr>
              <a:t>年收入</a:t>
            </a:r>
            <a:endParaRPr sz="2000" dirty="0">
              <a:latin typeface="Arial" panose="020B0604020202090204"/>
              <a:cs typeface="Arial" panose="020B0604020202090204"/>
            </a:endParaRPr>
          </a:p>
        </p:txBody>
      </p:sp>
      <p:sp>
        <p:nvSpPr>
          <p:cNvPr id="63" name="object 64"/>
          <p:cNvSpPr txBox="1"/>
          <p:nvPr/>
        </p:nvSpPr>
        <p:spPr>
          <a:xfrm>
            <a:off x="3369922" y="6198479"/>
            <a:ext cx="132438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430">
              <a:lnSpc>
                <a:spcPts val="1430"/>
              </a:lnSpc>
            </a:pPr>
            <a:r>
              <a:rPr sz="1360" spc="50" dirty="0">
                <a:latin typeface="Arial" panose="020B0604020202090204"/>
                <a:cs typeface="Arial" panose="020B0604020202090204"/>
              </a:rPr>
              <a:t>0</a:t>
            </a:r>
            <a:endParaRPr sz="1360">
              <a:latin typeface="Arial" panose="020B0604020202090204"/>
              <a:cs typeface="Arial" panose="020B0604020202090204"/>
            </a:endParaRPr>
          </a:p>
        </p:txBody>
      </p:sp>
      <p:sp>
        <p:nvSpPr>
          <p:cNvPr id="64" name="object 65"/>
          <p:cNvSpPr txBox="1"/>
          <p:nvPr/>
        </p:nvSpPr>
        <p:spPr>
          <a:xfrm>
            <a:off x="3892560" y="6198479"/>
            <a:ext cx="104799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430">
              <a:lnSpc>
                <a:spcPts val="1430"/>
              </a:lnSpc>
            </a:pPr>
            <a:r>
              <a:rPr sz="1360" spc="-77" dirty="0">
                <a:latin typeface="Arial" panose="020B0604020202090204"/>
                <a:cs typeface="Arial" panose="020B0604020202090204"/>
              </a:rPr>
              <a:t>1</a:t>
            </a:r>
            <a:endParaRPr sz="1360">
              <a:latin typeface="Arial" panose="020B0604020202090204"/>
              <a:cs typeface="Arial" panose="020B0604020202090204"/>
            </a:endParaRPr>
          </a:p>
        </p:txBody>
      </p:sp>
      <p:sp>
        <p:nvSpPr>
          <p:cNvPr id="65" name="object 66"/>
          <p:cNvSpPr txBox="1"/>
          <p:nvPr/>
        </p:nvSpPr>
        <p:spPr>
          <a:xfrm>
            <a:off x="4387087" y="6198479"/>
            <a:ext cx="122074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430">
              <a:lnSpc>
                <a:spcPts val="1430"/>
              </a:lnSpc>
            </a:pPr>
            <a:r>
              <a:rPr sz="1360" spc="-45" dirty="0">
                <a:latin typeface="Arial" panose="020B0604020202090204"/>
                <a:cs typeface="Arial" panose="020B0604020202090204"/>
              </a:rPr>
              <a:t>2</a:t>
            </a:r>
            <a:endParaRPr sz="1360">
              <a:latin typeface="Arial" panose="020B0604020202090204"/>
              <a:cs typeface="Arial" panose="020B0604020202090204"/>
            </a:endParaRPr>
          </a:p>
        </p:txBody>
      </p:sp>
      <p:sp>
        <p:nvSpPr>
          <p:cNvPr id="66" name="object 67"/>
          <p:cNvSpPr txBox="1"/>
          <p:nvPr/>
        </p:nvSpPr>
        <p:spPr>
          <a:xfrm>
            <a:off x="4899115" y="6198479"/>
            <a:ext cx="121498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430">
              <a:lnSpc>
                <a:spcPts val="1430"/>
              </a:lnSpc>
            </a:pPr>
            <a:r>
              <a:rPr sz="1360" spc="-45" dirty="0">
                <a:latin typeface="Arial" panose="020B0604020202090204"/>
                <a:cs typeface="Arial" panose="020B0604020202090204"/>
              </a:rPr>
              <a:t>3</a:t>
            </a:r>
            <a:endParaRPr sz="1360">
              <a:latin typeface="Arial" panose="020B0604020202090204"/>
              <a:cs typeface="Arial" panose="020B0604020202090204"/>
            </a:endParaRPr>
          </a:p>
        </p:txBody>
      </p:sp>
      <p:sp>
        <p:nvSpPr>
          <p:cNvPr id="67" name="object 68"/>
          <p:cNvSpPr txBox="1"/>
          <p:nvPr/>
        </p:nvSpPr>
        <p:spPr>
          <a:xfrm>
            <a:off x="5410614" y="6198479"/>
            <a:ext cx="127832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430">
              <a:lnSpc>
                <a:spcPts val="1430"/>
              </a:lnSpc>
            </a:pPr>
            <a:r>
              <a:rPr sz="1360" spc="14" dirty="0">
                <a:latin typeface="Arial" panose="020B0604020202090204"/>
                <a:cs typeface="Arial" panose="020B0604020202090204"/>
              </a:rPr>
              <a:t>4</a:t>
            </a:r>
            <a:endParaRPr sz="1360">
              <a:latin typeface="Arial" panose="020B0604020202090204"/>
              <a:cs typeface="Arial" panose="020B0604020202090204"/>
            </a:endParaRPr>
          </a:p>
        </p:txBody>
      </p:sp>
      <p:sp>
        <p:nvSpPr>
          <p:cNvPr id="68" name="object 69"/>
          <p:cNvSpPr txBox="1"/>
          <p:nvPr/>
        </p:nvSpPr>
        <p:spPr>
          <a:xfrm>
            <a:off x="5933254" y="6198479"/>
            <a:ext cx="148561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430">
              <a:lnSpc>
                <a:spcPts val="1430"/>
              </a:lnSpc>
            </a:pPr>
            <a:r>
              <a:rPr sz="1360" spc="-426" dirty="0">
                <a:latin typeface="Arial" panose="020B0604020202090204"/>
                <a:cs typeface="Arial" panose="020B0604020202090204"/>
              </a:rPr>
              <a:t>…</a:t>
            </a:r>
            <a:endParaRPr sz="1360">
              <a:latin typeface="Arial" panose="020B0604020202090204"/>
              <a:cs typeface="Arial" panose="020B0604020202090204"/>
            </a:endParaRPr>
          </a:p>
        </p:txBody>
      </p:sp>
      <p:sp>
        <p:nvSpPr>
          <p:cNvPr id="69" name="object 70"/>
          <p:cNvSpPr txBox="1"/>
          <p:nvPr/>
        </p:nvSpPr>
        <p:spPr>
          <a:xfrm>
            <a:off x="6378438" y="6289518"/>
            <a:ext cx="1220736" cy="243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430">
              <a:lnSpc>
                <a:spcPts val="1905"/>
              </a:lnSpc>
            </a:pPr>
            <a:r>
              <a:rPr lang="zh-CN" altLang="en-US" sz="2000" spc="63" dirty="0">
                <a:latin typeface="Arial" panose="020B0604020202090204"/>
                <a:cs typeface="Arial" panose="020B0604020202090204"/>
              </a:rPr>
              <a:t>贷款金额</a:t>
            </a:r>
            <a:endParaRPr sz="2000" dirty="0">
              <a:latin typeface="Arial" panose="020B0604020202090204"/>
              <a:cs typeface="Arial" panose="020B0604020202090204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0" name="object 28">
                <a:extLst>
                  <a:ext uri="{FF2B5EF4-FFF2-40B4-BE49-F238E27FC236}">
                    <a16:creationId xmlns:a16="http://schemas.microsoft.com/office/drawing/2014/main" id="{003A1B2A-B99D-E53E-CBC7-D80C338AE9B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37187491"/>
                  </p:ext>
                </p:extLst>
              </p:nvPr>
            </p:nvGraphicFramePr>
            <p:xfrm>
              <a:off x="812234" y="1641606"/>
              <a:ext cx="3757162" cy="1535019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51186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16449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8079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279848">
                    <a:tc>
                      <a:txBody>
                        <a:bodyPr/>
                        <a:lstStyle/>
                        <a:p>
                          <a:pPr marL="76835">
                            <a:lnSpc>
                              <a:spcPct val="100000"/>
                            </a:lnSpc>
                            <a:spcBef>
                              <a:spcPts val="175"/>
                            </a:spcBef>
                          </a:pPr>
                          <a:r>
                            <a:rPr lang="zh-CN" altLang="en-US" sz="2400" b="1" spc="-10" dirty="0">
                              <a:solidFill>
                                <a:srgbClr val="FFFFFF"/>
                              </a:solidFill>
                              <a:latin typeface="Microsoft YaHei" panose="020B0503020204020204" pitchFamily="34" charset="-122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a:t>特征</a:t>
                          </a:r>
                          <a:endParaRPr sz="2400" dirty="0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  <a:cs typeface="Arial" panose="020B0604020202090204"/>
                          </a:endParaRPr>
                        </a:p>
                      </a:txBody>
                      <a:tcPr marL="0" marR="0" marT="20154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381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B0007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75"/>
                            </a:spcBef>
                          </a:pPr>
                          <a:r>
                            <a:rPr lang="zh-CN" altLang="en-US" sz="2400" b="1" spc="-10" dirty="0">
                              <a:solidFill>
                                <a:srgbClr val="FFFFFF"/>
                              </a:solidFill>
                              <a:latin typeface="Microsoft YaHei" panose="020B0503020204020204" pitchFamily="34" charset="-122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a:t>系数</a:t>
                          </a:r>
                          <a:endParaRPr sz="2400" dirty="0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  <a:cs typeface="Arial" panose="020B0604020202090204"/>
                          </a:endParaRPr>
                        </a:p>
                      </a:txBody>
                      <a:tcPr marL="0" marR="0" marT="20154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381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B0007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227965" algn="ctr">
                            <a:lnSpc>
                              <a:spcPct val="100000"/>
                            </a:lnSpc>
                            <a:spcBef>
                              <a:spcPts val="175"/>
                            </a:spcBef>
                          </a:pPr>
                          <a:r>
                            <a:rPr lang="zh-CN" altLang="en-US" sz="2400" b="1" spc="-10" dirty="0">
                              <a:solidFill>
                                <a:srgbClr val="FFFFFF"/>
                              </a:solidFill>
                              <a:latin typeface="Microsoft YaHei" panose="020B0503020204020204" pitchFamily="34" charset="-122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a:t>值</a:t>
                          </a:r>
                          <a:endParaRPr sz="2400" dirty="0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  <a:cs typeface="Arial" panose="020B0604020202090204"/>
                          </a:endParaRPr>
                        </a:p>
                      </a:txBody>
                      <a:tcPr marL="0" marR="0" marT="20154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381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B0007E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02881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0000"/>
                            </a:lnSpc>
                          </a:pPr>
                          <a:endParaRPr sz="2400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  <a:cs typeface="Times New Roman" panose="02020503050405090304"/>
                          </a:endParaRPr>
                        </a:p>
                      </a:txBody>
                      <a:tcPr marL="0" marR="0" marT="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381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3810" algn="ctr">
                            <a:lnSpc>
                              <a:spcPct val="100000"/>
                            </a:lnSpc>
                            <a:spcBef>
                              <a:spcPts val="165"/>
                            </a:spcBef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2400" i="1" spc="60" smtClean="0">
                                        <a:solidFill>
                                          <a:srgbClr val="0099E8"/>
                                        </a:solidFill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  <a:cs typeface="Arial" panose="020B0604020202090204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b="0" i="1" spc="60" smtClean="0">
                                        <a:solidFill>
                                          <a:srgbClr val="0099E8"/>
                                        </a:solidFill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  <a:cs typeface="Arial" panose="020B0604020202090204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altLang="zh-CN" sz="2400" b="0" i="1" spc="60" smtClean="0">
                                        <a:solidFill>
                                          <a:srgbClr val="0099E8"/>
                                        </a:solidFill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  <a:cs typeface="Arial" panose="020B0604020202090204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sz="2400" baseline="-17000" dirty="0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  <a:cs typeface="Arial" panose="020B0604020202090204"/>
                          </a:endParaRPr>
                        </a:p>
                      </a:txBody>
                      <a:tcPr marL="0" marR="0" marT="19002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381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389255">
                            <a:lnSpc>
                              <a:spcPct val="100000"/>
                            </a:lnSpc>
                            <a:spcBef>
                              <a:spcPts val="150"/>
                            </a:spcBef>
                          </a:pPr>
                          <a:r>
                            <a:rPr sz="2400" spc="35" dirty="0">
                              <a:latin typeface="Microsoft YaHei" panose="020B0503020204020204" pitchFamily="34" charset="-122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a:t>0.0</a:t>
                          </a:r>
                          <a:endParaRPr sz="2400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  <a:cs typeface="Arial" panose="020B0604020202090204"/>
                          </a:endParaRPr>
                        </a:p>
                      </a:txBody>
                      <a:tcPr marL="0" marR="0" marT="1727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381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279848">
                    <a:tc>
                      <a:txBody>
                        <a:bodyPr/>
                        <a:lstStyle/>
                        <a:p>
                          <a:pPr marL="76835">
                            <a:lnSpc>
                              <a:spcPct val="100000"/>
                            </a:lnSpc>
                            <a:spcBef>
                              <a:spcPts val="150"/>
                            </a:spcBef>
                          </a:pPr>
                          <a:r>
                            <a:rPr lang="zh-CN" altLang="en-US" sz="2400" spc="45" dirty="0">
                              <a:latin typeface="Microsoft YaHei" panose="020B0503020204020204" pitchFamily="34" charset="-122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a:t>贷款金额</a:t>
                          </a:r>
                          <a:endParaRPr sz="2400" dirty="0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  <a:cs typeface="Arial" panose="020B0604020202090204"/>
                          </a:endParaRPr>
                        </a:p>
                      </a:txBody>
                      <a:tcPr marL="0" marR="0" marT="1727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50"/>
                            </a:spcBef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2400" i="1" spc="60" smtClean="0">
                                        <a:solidFill>
                                          <a:srgbClr val="0099E8"/>
                                        </a:solidFill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  <a:cs typeface="Arial" panose="020B0604020202090204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b="0" i="1" spc="60" smtClean="0">
                                        <a:solidFill>
                                          <a:srgbClr val="0099E8"/>
                                        </a:solidFill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  <a:cs typeface="Arial" panose="020B0604020202090204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altLang="zh-CN" sz="2400" b="0" i="1" spc="60" smtClean="0">
                                        <a:solidFill>
                                          <a:srgbClr val="0099E8"/>
                                        </a:solidFill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  <a:cs typeface="Arial" panose="020B0604020202090204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sz="2400" baseline="-8000" dirty="0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  <a:cs typeface="Tahoma" panose="020B0604030504040204"/>
                          </a:endParaRPr>
                        </a:p>
                      </a:txBody>
                      <a:tcPr marL="0" marR="0" marT="1727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405130">
                            <a:lnSpc>
                              <a:spcPct val="100000"/>
                            </a:lnSpc>
                            <a:spcBef>
                              <a:spcPts val="150"/>
                            </a:spcBef>
                          </a:pPr>
                          <a:r>
                            <a:rPr sz="2400" spc="-25" dirty="0">
                              <a:latin typeface="Microsoft YaHei" panose="020B0503020204020204" pitchFamily="34" charset="-122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a:t>1.0</a:t>
                          </a:r>
                          <a:endParaRPr sz="2400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  <a:cs typeface="Arial" panose="020B0604020202090204"/>
                          </a:endParaRPr>
                        </a:p>
                      </a:txBody>
                      <a:tcPr marL="0" marR="0" marT="1727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279848">
                    <a:tc>
                      <a:txBody>
                        <a:bodyPr/>
                        <a:lstStyle/>
                        <a:p>
                          <a:pPr marL="76835">
                            <a:lnSpc>
                              <a:spcPct val="100000"/>
                            </a:lnSpc>
                            <a:spcBef>
                              <a:spcPts val="150"/>
                            </a:spcBef>
                          </a:pPr>
                          <a:r>
                            <a:rPr lang="zh-CN" altLang="en-US" sz="2400" spc="65" dirty="0">
                              <a:latin typeface="Microsoft YaHei" panose="020B0503020204020204" pitchFamily="34" charset="-122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a:t>年收入</a:t>
                          </a:r>
                          <a:endParaRPr sz="2400" dirty="0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  <a:cs typeface="Arial" panose="020B0604020202090204"/>
                          </a:endParaRPr>
                        </a:p>
                      </a:txBody>
                      <a:tcPr marL="0" marR="0" marT="1727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50"/>
                            </a:spcBef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2400" i="1" spc="60" smtClean="0">
                                        <a:solidFill>
                                          <a:srgbClr val="0099E8"/>
                                        </a:solidFill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  <a:cs typeface="Arial" panose="020B0604020202090204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b="0" i="1" spc="60" smtClean="0">
                                        <a:solidFill>
                                          <a:srgbClr val="0099E8"/>
                                        </a:solidFill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  <a:cs typeface="Arial" panose="020B0604020202090204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altLang="zh-CN" sz="2400" b="0" i="1" spc="60" smtClean="0">
                                        <a:solidFill>
                                          <a:srgbClr val="0099E8"/>
                                        </a:solidFill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  <a:cs typeface="Arial" panose="020B0604020202090204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sz="2400" baseline="-8000" dirty="0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  <a:cs typeface="Tahoma" panose="020B0604030504040204"/>
                          </a:endParaRPr>
                        </a:p>
                      </a:txBody>
                      <a:tcPr marL="0" marR="0" marT="1727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311785">
                            <a:lnSpc>
                              <a:spcPct val="100000"/>
                            </a:lnSpc>
                            <a:spcBef>
                              <a:spcPts val="150"/>
                            </a:spcBef>
                          </a:pPr>
                          <a:r>
                            <a:rPr sz="2400" spc="245" dirty="0">
                              <a:latin typeface="Microsoft YaHei" panose="020B0503020204020204" pitchFamily="34" charset="-122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a:t>-</a:t>
                          </a:r>
                          <a:r>
                            <a:rPr sz="2400" spc="-25" dirty="0">
                              <a:latin typeface="Microsoft YaHei" panose="020B0503020204020204" pitchFamily="34" charset="-122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a:t>1.5</a:t>
                          </a:r>
                          <a:endParaRPr sz="2400" dirty="0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  <a:cs typeface="Arial" panose="020B0604020202090204"/>
                          </a:endParaRPr>
                        </a:p>
                      </a:txBody>
                      <a:tcPr marL="0" marR="0" marT="1727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0" name="object 28">
                <a:extLst>
                  <a:ext uri="{FF2B5EF4-FFF2-40B4-BE49-F238E27FC236}">
                    <a16:creationId xmlns:a16="http://schemas.microsoft.com/office/drawing/2014/main" id="{003A1B2A-B99D-E53E-CBC7-D80C338AE9B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37187491"/>
                  </p:ext>
                </p:extLst>
              </p:nvPr>
            </p:nvGraphicFramePr>
            <p:xfrm>
              <a:off x="812234" y="1641606"/>
              <a:ext cx="3757162" cy="1535019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51186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16449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8079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85914">
                    <a:tc>
                      <a:txBody>
                        <a:bodyPr/>
                        <a:lstStyle/>
                        <a:p>
                          <a:pPr marL="76835">
                            <a:lnSpc>
                              <a:spcPct val="100000"/>
                            </a:lnSpc>
                            <a:spcBef>
                              <a:spcPts val="175"/>
                            </a:spcBef>
                          </a:pPr>
                          <a:r>
                            <a:rPr lang="zh-CN" altLang="en-US" sz="2400" b="1" spc="-10" dirty="0">
                              <a:solidFill>
                                <a:srgbClr val="FFFFFF"/>
                              </a:solidFill>
                              <a:latin typeface="Microsoft YaHei" panose="020B0503020204020204" pitchFamily="34" charset="-122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a:t>特征</a:t>
                          </a:r>
                          <a:endParaRPr sz="2400" dirty="0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  <a:cs typeface="Arial" panose="020B0604020202090204"/>
                          </a:endParaRPr>
                        </a:p>
                      </a:txBody>
                      <a:tcPr marL="0" marR="0" marT="20154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381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B0007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75"/>
                            </a:spcBef>
                          </a:pPr>
                          <a:r>
                            <a:rPr lang="zh-CN" altLang="en-US" sz="2400" b="1" spc="-10" dirty="0">
                              <a:solidFill>
                                <a:srgbClr val="FFFFFF"/>
                              </a:solidFill>
                              <a:latin typeface="Microsoft YaHei" panose="020B0503020204020204" pitchFamily="34" charset="-122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a:t>系数</a:t>
                          </a:r>
                          <a:endParaRPr sz="2400" dirty="0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  <a:cs typeface="Arial" panose="020B0604020202090204"/>
                          </a:endParaRPr>
                        </a:p>
                      </a:txBody>
                      <a:tcPr marL="0" marR="0" marT="20154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381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B0007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227965" algn="ctr">
                            <a:lnSpc>
                              <a:spcPct val="100000"/>
                            </a:lnSpc>
                            <a:spcBef>
                              <a:spcPts val="175"/>
                            </a:spcBef>
                          </a:pPr>
                          <a:r>
                            <a:rPr lang="zh-CN" altLang="en-US" sz="2400" b="1" spc="-10" dirty="0">
                              <a:solidFill>
                                <a:srgbClr val="FFFFFF"/>
                              </a:solidFill>
                              <a:latin typeface="Microsoft YaHei" panose="020B0503020204020204" pitchFamily="34" charset="-122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a:t>值</a:t>
                          </a:r>
                          <a:endParaRPr sz="2400" dirty="0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  <a:cs typeface="Arial" panose="020B0604020202090204"/>
                          </a:endParaRPr>
                        </a:p>
                      </a:txBody>
                      <a:tcPr marL="0" marR="0" marT="20154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381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B0007E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83035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0000"/>
                            </a:lnSpc>
                          </a:pPr>
                          <a:endParaRPr sz="2400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  <a:cs typeface="Times New Roman" panose="02020503050405090304"/>
                          </a:endParaRPr>
                        </a:p>
                      </a:txBody>
                      <a:tcPr marL="0" marR="0" marT="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381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19002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381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blipFill>
                          <a:blip r:embed="rId17"/>
                          <a:stretch>
                            <a:fillRect l="-130435" t="-123333" r="-94565" b="-25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389255">
                            <a:lnSpc>
                              <a:spcPct val="100000"/>
                            </a:lnSpc>
                            <a:spcBef>
                              <a:spcPts val="150"/>
                            </a:spcBef>
                          </a:pPr>
                          <a:r>
                            <a:rPr sz="2400" spc="35" dirty="0">
                              <a:latin typeface="Microsoft YaHei" panose="020B0503020204020204" pitchFamily="34" charset="-122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a:t>0.0</a:t>
                          </a:r>
                          <a:endParaRPr sz="2400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  <a:cs typeface="Arial" panose="020B0604020202090204"/>
                          </a:endParaRPr>
                        </a:p>
                      </a:txBody>
                      <a:tcPr marL="0" marR="0" marT="1727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381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83035">
                    <a:tc>
                      <a:txBody>
                        <a:bodyPr/>
                        <a:lstStyle/>
                        <a:p>
                          <a:pPr marL="76835">
                            <a:lnSpc>
                              <a:spcPct val="100000"/>
                            </a:lnSpc>
                            <a:spcBef>
                              <a:spcPts val="150"/>
                            </a:spcBef>
                          </a:pPr>
                          <a:r>
                            <a:rPr lang="zh-CN" altLang="en-US" sz="2400" spc="45" dirty="0">
                              <a:latin typeface="Microsoft YaHei" panose="020B0503020204020204" pitchFamily="34" charset="-122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a:t>贷款金额</a:t>
                          </a:r>
                          <a:endParaRPr sz="2400" dirty="0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  <a:cs typeface="Arial" panose="020B0604020202090204"/>
                          </a:endParaRPr>
                        </a:p>
                      </a:txBody>
                      <a:tcPr marL="0" marR="0" marT="1727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1727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blipFill>
                          <a:blip r:embed="rId17"/>
                          <a:stretch>
                            <a:fillRect l="-130435" t="-216129" r="-94565" b="-1419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405130">
                            <a:lnSpc>
                              <a:spcPct val="100000"/>
                            </a:lnSpc>
                            <a:spcBef>
                              <a:spcPts val="150"/>
                            </a:spcBef>
                          </a:pPr>
                          <a:r>
                            <a:rPr sz="2400" spc="-25" dirty="0">
                              <a:latin typeface="Microsoft YaHei" panose="020B0503020204020204" pitchFamily="34" charset="-122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a:t>1.0</a:t>
                          </a:r>
                          <a:endParaRPr sz="2400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  <a:cs typeface="Arial" panose="020B0604020202090204"/>
                          </a:endParaRPr>
                        </a:p>
                      </a:txBody>
                      <a:tcPr marL="0" marR="0" marT="1727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83035">
                    <a:tc>
                      <a:txBody>
                        <a:bodyPr/>
                        <a:lstStyle/>
                        <a:p>
                          <a:pPr marL="76835">
                            <a:lnSpc>
                              <a:spcPct val="100000"/>
                            </a:lnSpc>
                            <a:spcBef>
                              <a:spcPts val="150"/>
                            </a:spcBef>
                          </a:pPr>
                          <a:r>
                            <a:rPr lang="zh-CN" altLang="en-US" sz="2400" spc="65" dirty="0">
                              <a:latin typeface="Microsoft YaHei" panose="020B0503020204020204" pitchFamily="34" charset="-122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a:t>年收入</a:t>
                          </a:r>
                          <a:endParaRPr sz="2400" dirty="0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  <a:cs typeface="Arial" panose="020B0604020202090204"/>
                          </a:endParaRPr>
                        </a:p>
                      </a:txBody>
                      <a:tcPr marL="0" marR="0" marT="1727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1727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blipFill>
                          <a:blip r:embed="rId17"/>
                          <a:stretch>
                            <a:fillRect l="-130435" t="-326667" r="-94565" b="-4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311785">
                            <a:lnSpc>
                              <a:spcPct val="100000"/>
                            </a:lnSpc>
                            <a:spcBef>
                              <a:spcPts val="150"/>
                            </a:spcBef>
                          </a:pPr>
                          <a:r>
                            <a:rPr sz="2400" spc="245" dirty="0">
                              <a:latin typeface="Microsoft YaHei" panose="020B0503020204020204" pitchFamily="34" charset="-122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a:t>-</a:t>
                          </a:r>
                          <a:r>
                            <a:rPr sz="2400" spc="-25" dirty="0">
                              <a:latin typeface="Microsoft YaHei" panose="020B0503020204020204" pitchFamily="34" charset="-122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a:t>1.5</a:t>
                          </a:r>
                          <a:endParaRPr sz="2400" dirty="0">
                            <a:latin typeface="Microsoft YaHei" panose="020B0503020204020204" pitchFamily="34" charset="-122"/>
                            <a:ea typeface="Microsoft YaHei" panose="020B0503020204020204" pitchFamily="34" charset="-122"/>
                            <a:cs typeface="Arial" panose="020B0604020202090204"/>
                          </a:endParaRPr>
                        </a:p>
                      </a:txBody>
                      <a:tcPr marL="0" marR="0" marT="1727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0CE93A4F-FFE4-550B-0B37-B761C414763D}"/>
                  </a:ext>
                </a:extLst>
              </p:cNvPr>
              <p:cNvSpPr txBox="1"/>
              <p:nvPr/>
            </p:nvSpPr>
            <p:spPr>
              <a:xfrm>
                <a:off x="5074650" y="2113918"/>
                <a:ext cx="6992191" cy="5260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2800" spc="60" smtClean="0">
                          <a:solidFill>
                            <a:srgbClr val="B0007E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S</m:t>
                      </m:r>
                      <m:r>
                        <m:rPr>
                          <m:sty m:val="p"/>
                        </m:rPr>
                        <a:rPr lang="en-US" altLang="zh-CN" sz="2800" b="0" i="0" spc="60" smtClean="0">
                          <a:solidFill>
                            <a:srgbClr val="B0007E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core</m:t>
                      </m:r>
                      <m:d>
                        <m:dPr>
                          <m:ctrlPr>
                            <a:rPr lang="en-US" altLang="zh-CN" sz="2800" b="0" i="1" spc="6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</m:ctrlPr>
                        </m:dPr>
                        <m:e>
                          <m:r>
                            <a:rPr lang="en-US" altLang="zh-CN" sz="2800" b="1" i="1" spc="6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𝒙</m:t>
                          </m:r>
                        </m:e>
                      </m:d>
                      <m:r>
                        <a:rPr lang="en-US" altLang="zh-CN" sz="2800" b="0" i="1" spc="6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=</m:t>
                      </m:r>
                      <m:r>
                        <a:rPr lang="en-US" altLang="zh-CN" sz="2800" i="1" spc="60" smtClean="0">
                          <a:solidFill>
                            <a:srgbClr val="0099E8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1</m:t>
                      </m:r>
                      <m:r>
                        <a:rPr lang="en-US" altLang="zh-CN" sz="2800" b="0" i="1" spc="60" smtClean="0">
                          <a:solidFill>
                            <a:srgbClr val="0099E8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.0</m:t>
                      </m:r>
                      <m:r>
                        <a:rPr lang="zh-CN" altLang="en-US" sz="2800" b="0" i="1" spc="60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∗</m:t>
                      </m:r>
                      <m:r>
                        <a:rPr lang="zh-CN" altLang="en-US" sz="2800" i="1" spc="60"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贷款金额</m:t>
                      </m:r>
                      <m:r>
                        <a:rPr lang="zh-CN" altLang="en-US" sz="2800" b="0" i="1" spc="60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 </m:t>
                      </m:r>
                      <m:r>
                        <a:rPr lang="en-US" altLang="zh-CN" sz="2800" b="0" i="1" spc="60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−</m:t>
                      </m:r>
                      <m:r>
                        <a:rPr lang="en-US" altLang="zh-CN" sz="2800" b="0" i="1" spc="60" smtClean="0">
                          <a:solidFill>
                            <a:srgbClr val="0099E8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1.5</m:t>
                      </m:r>
                      <m:r>
                        <a:rPr lang="zh-CN" altLang="en-US" sz="2800" b="0" i="1" spc="60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∗</m:t>
                      </m:r>
                      <m:r>
                        <a:rPr lang="zh-CN" altLang="en-US" sz="2800" i="1" spc="60"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年收入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0CE93A4F-FFE4-550B-0B37-B761C41476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4650" y="2113918"/>
                <a:ext cx="6992191" cy="526041"/>
              </a:xfrm>
              <a:prstGeom prst="rect">
                <a:avLst/>
              </a:prstGeom>
              <a:blipFill>
                <a:blip r:embed="rId18"/>
                <a:stretch>
                  <a:fillRect t="-4762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D3BF3101-7F4F-ACDF-91D2-4F4DEA0E0708}"/>
              </a:ext>
            </a:extLst>
          </p:cNvPr>
          <p:cNvCxnSpPr/>
          <p:nvPr/>
        </p:nvCxnSpPr>
        <p:spPr>
          <a:xfrm>
            <a:off x="4569396" y="2409115"/>
            <a:ext cx="726780" cy="0"/>
          </a:xfrm>
          <a:prstGeom prst="straightConnector1">
            <a:avLst/>
          </a:prstGeom>
          <a:ln w="63500">
            <a:solidFill>
              <a:srgbClr val="B0007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D756DF15-B95D-7CD6-711B-622C8B342E6F}"/>
                  </a:ext>
                </a:extLst>
              </p:cNvPr>
              <p:cNvSpPr txBox="1"/>
              <p:nvPr/>
            </p:nvSpPr>
            <p:spPr>
              <a:xfrm rot="19756152">
                <a:off x="1944784" y="4415086"/>
                <a:ext cx="6992191" cy="4641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 spc="60" smtClean="0">
                          <a:solidFill>
                            <a:srgbClr val="0099E8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1</m:t>
                      </m:r>
                      <m:r>
                        <a:rPr lang="en-US" altLang="zh-CN" sz="2400" b="0" i="1" spc="60" smtClean="0">
                          <a:solidFill>
                            <a:srgbClr val="0099E8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.0</m:t>
                      </m:r>
                      <m:r>
                        <a:rPr lang="zh-CN" altLang="en-US" sz="2400" b="0" i="1" spc="60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∗</m:t>
                      </m:r>
                      <m:r>
                        <a:rPr lang="zh-CN" altLang="en-US" sz="2400" i="1" spc="60"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贷款金额</m:t>
                      </m:r>
                      <m:r>
                        <a:rPr lang="zh-CN" altLang="en-US" sz="2400" b="0" i="1" spc="60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 </m:t>
                      </m:r>
                      <m:r>
                        <a:rPr lang="en-US" altLang="zh-CN" sz="2400" b="0" i="1" spc="60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−</m:t>
                      </m:r>
                      <m:r>
                        <a:rPr lang="en-US" altLang="zh-CN" sz="2400" b="0" i="1" spc="60" smtClean="0">
                          <a:solidFill>
                            <a:srgbClr val="0099E8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1.5</m:t>
                      </m:r>
                      <m:r>
                        <a:rPr lang="zh-CN" altLang="en-US" sz="2400" b="0" i="1" spc="60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∗</m:t>
                      </m:r>
                      <m:r>
                        <a:rPr lang="zh-CN" altLang="en-US" sz="2400" i="1" spc="60"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年收入</m:t>
                      </m:r>
                      <m:r>
                        <a:rPr lang="en-US" altLang="zh-CN" sz="2400" b="1" i="1" spc="6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=</m:t>
                      </m:r>
                      <m:r>
                        <a:rPr lang="en-US" altLang="zh-CN" sz="2400" b="1" i="1" spc="6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𝟎</m:t>
                      </m:r>
                    </m:oMath>
                  </m:oMathPara>
                </a14:m>
                <a:endParaRPr lang="en-US" sz="2400" b="1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D756DF15-B95D-7CD6-711B-622C8B342E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756152">
                <a:off x="1944784" y="4415086"/>
                <a:ext cx="6992191" cy="464101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" name="文本框 33">
            <a:extLst>
              <a:ext uri="{FF2B5EF4-FFF2-40B4-BE49-F238E27FC236}">
                <a16:creationId xmlns:a16="http://schemas.microsoft.com/office/drawing/2014/main" id="{07D84B7A-5F9C-9D8C-AF29-6733BF2EFB73}"/>
              </a:ext>
            </a:extLst>
          </p:cNvPr>
          <p:cNvSpPr txBox="1"/>
          <p:nvPr/>
        </p:nvSpPr>
        <p:spPr>
          <a:xfrm>
            <a:off x="830048" y="828293"/>
            <a:ext cx="7627905" cy="661784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假设只有两个特征具有非零系数</a:t>
            </a:r>
            <a:endParaRPr lang="en-SG" altLang="zh-CN" sz="2800" b="1" dirty="0"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350439" y="120418"/>
            <a:ext cx="160782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决策边界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830048" y="828293"/>
            <a:ext cx="7627905" cy="661784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400" b="1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对于更多线性特征</a:t>
            </a:r>
            <a:endParaRPr lang="en-SG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  <p:grpSp>
        <p:nvGrpSpPr>
          <p:cNvPr id="2" name="object 2"/>
          <p:cNvGrpSpPr/>
          <p:nvPr/>
        </p:nvGrpSpPr>
        <p:grpSpPr>
          <a:xfrm>
            <a:off x="3496438" y="2779566"/>
            <a:ext cx="5927477" cy="2991954"/>
            <a:chOff x="631919" y="2140896"/>
            <a:chExt cx="6536690" cy="3299460"/>
          </a:xfrm>
        </p:grpSpPr>
        <p:sp>
          <p:nvSpPr>
            <p:cNvPr id="3" name="object 3"/>
            <p:cNvSpPr/>
            <p:nvPr/>
          </p:nvSpPr>
          <p:spPr>
            <a:xfrm>
              <a:off x="1727995" y="5009376"/>
              <a:ext cx="485775" cy="171450"/>
            </a:xfrm>
            <a:custGeom>
              <a:avLst/>
              <a:gdLst/>
              <a:ahLst/>
              <a:cxnLst/>
              <a:rect l="l" t="t" r="r" b="b"/>
              <a:pathLst>
                <a:path w="485775" h="171450">
                  <a:moveTo>
                    <a:pt x="485504" y="0"/>
                  </a:moveTo>
                  <a:lnTo>
                    <a:pt x="0" y="0"/>
                  </a:lnTo>
                  <a:lnTo>
                    <a:pt x="0" y="171122"/>
                  </a:lnTo>
                  <a:lnTo>
                    <a:pt x="485504" y="171122"/>
                  </a:lnTo>
                  <a:lnTo>
                    <a:pt x="485504" y="0"/>
                  </a:lnTo>
                  <a:close/>
                </a:path>
              </a:pathLst>
            </a:custGeom>
            <a:solidFill>
              <a:srgbClr val="FC5507"/>
            </a:solidFill>
          </p:spPr>
          <p:txBody>
            <a:bodyPr wrap="square" lIns="0" tIns="0" rIns="0" bIns="0" rtlCol="0"/>
            <a:lstStyle/>
            <a:p>
              <a:endParaRPr sz="163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1727995" y="5009376"/>
              <a:ext cx="485775" cy="171450"/>
            </a:xfrm>
            <a:custGeom>
              <a:avLst/>
              <a:gdLst/>
              <a:ahLst/>
              <a:cxnLst/>
              <a:rect l="l" t="t" r="r" b="b"/>
              <a:pathLst>
                <a:path w="485775" h="171450">
                  <a:moveTo>
                    <a:pt x="0" y="171122"/>
                  </a:moveTo>
                  <a:lnTo>
                    <a:pt x="485504" y="171122"/>
                  </a:lnTo>
                  <a:lnTo>
                    <a:pt x="485504" y="0"/>
                  </a:lnTo>
                  <a:lnTo>
                    <a:pt x="0" y="0"/>
                  </a:lnTo>
                  <a:lnTo>
                    <a:pt x="0" y="171122"/>
                  </a:lnTo>
                  <a:close/>
                </a:path>
              </a:pathLst>
            </a:custGeom>
            <a:ln w="80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3166110" y="4590241"/>
              <a:ext cx="485775" cy="171450"/>
            </a:xfrm>
            <a:custGeom>
              <a:avLst/>
              <a:gdLst/>
              <a:ahLst/>
              <a:cxnLst/>
              <a:rect l="l" t="t" r="r" b="b"/>
              <a:pathLst>
                <a:path w="485775" h="171450">
                  <a:moveTo>
                    <a:pt x="485504" y="0"/>
                  </a:moveTo>
                  <a:lnTo>
                    <a:pt x="0" y="0"/>
                  </a:lnTo>
                  <a:lnTo>
                    <a:pt x="0" y="171122"/>
                  </a:lnTo>
                  <a:lnTo>
                    <a:pt x="485504" y="171122"/>
                  </a:lnTo>
                  <a:lnTo>
                    <a:pt x="485504" y="0"/>
                  </a:lnTo>
                  <a:close/>
                </a:path>
              </a:pathLst>
            </a:custGeom>
            <a:solidFill>
              <a:srgbClr val="FC5507"/>
            </a:solidFill>
          </p:spPr>
          <p:txBody>
            <a:bodyPr wrap="square" lIns="0" tIns="0" rIns="0" bIns="0" rtlCol="0"/>
            <a:lstStyle/>
            <a:p>
              <a:endParaRPr sz="163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3166110" y="4590241"/>
              <a:ext cx="485775" cy="171450"/>
            </a:xfrm>
            <a:custGeom>
              <a:avLst/>
              <a:gdLst/>
              <a:ahLst/>
              <a:cxnLst/>
              <a:rect l="l" t="t" r="r" b="b"/>
              <a:pathLst>
                <a:path w="485775" h="171450">
                  <a:moveTo>
                    <a:pt x="0" y="171122"/>
                  </a:moveTo>
                  <a:lnTo>
                    <a:pt x="485504" y="171122"/>
                  </a:lnTo>
                  <a:lnTo>
                    <a:pt x="485504" y="0"/>
                  </a:lnTo>
                  <a:lnTo>
                    <a:pt x="0" y="0"/>
                  </a:lnTo>
                  <a:lnTo>
                    <a:pt x="0" y="171122"/>
                  </a:lnTo>
                  <a:close/>
                </a:path>
              </a:pathLst>
            </a:custGeom>
            <a:ln w="80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1606207" y="3634372"/>
              <a:ext cx="485775" cy="171450"/>
            </a:xfrm>
            <a:custGeom>
              <a:avLst/>
              <a:gdLst/>
              <a:ahLst/>
              <a:cxnLst/>
              <a:rect l="l" t="t" r="r" b="b"/>
              <a:pathLst>
                <a:path w="485775" h="171450">
                  <a:moveTo>
                    <a:pt x="485504" y="0"/>
                  </a:moveTo>
                  <a:lnTo>
                    <a:pt x="0" y="0"/>
                  </a:lnTo>
                  <a:lnTo>
                    <a:pt x="0" y="171122"/>
                  </a:lnTo>
                  <a:lnTo>
                    <a:pt x="485504" y="171122"/>
                  </a:lnTo>
                  <a:lnTo>
                    <a:pt x="485504" y="0"/>
                  </a:lnTo>
                  <a:close/>
                </a:path>
              </a:pathLst>
            </a:custGeom>
            <a:solidFill>
              <a:srgbClr val="FC5507"/>
            </a:solidFill>
          </p:spPr>
          <p:txBody>
            <a:bodyPr wrap="square" lIns="0" tIns="0" rIns="0" bIns="0" rtlCol="0"/>
            <a:lstStyle/>
            <a:p>
              <a:endParaRPr sz="163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1606207" y="3634372"/>
              <a:ext cx="485775" cy="171450"/>
            </a:xfrm>
            <a:custGeom>
              <a:avLst/>
              <a:gdLst/>
              <a:ahLst/>
              <a:cxnLst/>
              <a:rect l="l" t="t" r="r" b="b"/>
              <a:pathLst>
                <a:path w="485775" h="171450">
                  <a:moveTo>
                    <a:pt x="0" y="171122"/>
                  </a:moveTo>
                  <a:lnTo>
                    <a:pt x="485504" y="171122"/>
                  </a:lnTo>
                  <a:lnTo>
                    <a:pt x="485504" y="0"/>
                  </a:lnTo>
                  <a:lnTo>
                    <a:pt x="0" y="0"/>
                  </a:lnTo>
                  <a:lnTo>
                    <a:pt x="0" y="171122"/>
                  </a:lnTo>
                  <a:close/>
                </a:path>
              </a:pathLst>
            </a:custGeom>
            <a:ln w="80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4560485" y="4752666"/>
              <a:ext cx="485775" cy="171450"/>
            </a:xfrm>
            <a:custGeom>
              <a:avLst/>
              <a:gdLst/>
              <a:ahLst/>
              <a:cxnLst/>
              <a:rect l="l" t="t" r="r" b="b"/>
              <a:pathLst>
                <a:path w="485775" h="171450">
                  <a:moveTo>
                    <a:pt x="485504" y="0"/>
                  </a:moveTo>
                  <a:lnTo>
                    <a:pt x="0" y="0"/>
                  </a:lnTo>
                  <a:lnTo>
                    <a:pt x="0" y="171122"/>
                  </a:lnTo>
                  <a:lnTo>
                    <a:pt x="485504" y="171122"/>
                  </a:lnTo>
                  <a:lnTo>
                    <a:pt x="485504" y="0"/>
                  </a:lnTo>
                  <a:close/>
                </a:path>
              </a:pathLst>
            </a:custGeom>
            <a:solidFill>
              <a:srgbClr val="FC5507"/>
            </a:solidFill>
          </p:spPr>
          <p:txBody>
            <a:bodyPr wrap="square" lIns="0" tIns="0" rIns="0" bIns="0" rtlCol="0"/>
            <a:lstStyle/>
            <a:p>
              <a:endParaRPr sz="163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4560485" y="4752666"/>
              <a:ext cx="485775" cy="171450"/>
            </a:xfrm>
            <a:custGeom>
              <a:avLst/>
              <a:gdLst/>
              <a:ahLst/>
              <a:cxnLst/>
              <a:rect l="l" t="t" r="r" b="b"/>
              <a:pathLst>
                <a:path w="485775" h="171450">
                  <a:moveTo>
                    <a:pt x="0" y="171122"/>
                  </a:moveTo>
                  <a:lnTo>
                    <a:pt x="485504" y="171122"/>
                  </a:lnTo>
                  <a:lnTo>
                    <a:pt x="485504" y="0"/>
                  </a:lnTo>
                  <a:lnTo>
                    <a:pt x="0" y="0"/>
                  </a:lnTo>
                  <a:lnTo>
                    <a:pt x="0" y="171122"/>
                  </a:lnTo>
                  <a:close/>
                </a:path>
              </a:pathLst>
            </a:custGeom>
            <a:ln w="80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1919" y="2140896"/>
              <a:ext cx="6536115" cy="3298937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673874" y="2171518"/>
              <a:ext cx="6445885" cy="3204845"/>
            </a:xfrm>
            <a:custGeom>
              <a:avLst/>
              <a:gdLst/>
              <a:ahLst/>
              <a:cxnLst/>
              <a:rect l="l" t="t" r="r" b="b"/>
              <a:pathLst>
                <a:path w="6445884" h="3204845">
                  <a:moveTo>
                    <a:pt x="1965862" y="0"/>
                  </a:moveTo>
                  <a:lnTo>
                    <a:pt x="14096" y="1298474"/>
                  </a:lnTo>
                  <a:lnTo>
                    <a:pt x="0" y="1302231"/>
                  </a:lnTo>
                  <a:lnTo>
                    <a:pt x="4298077" y="3204755"/>
                  </a:lnTo>
                  <a:lnTo>
                    <a:pt x="6445783" y="1764185"/>
                  </a:lnTo>
                  <a:lnTo>
                    <a:pt x="1965862" y="0"/>
                  </a:lnTo>
                  <a:close/>
                </a:path>
              </a:pathLst>
            </a:custGeom>
            <a:solidFill>
              <a:srgbClr val="85BD05">
                <a:alpha val="54119"/>
              </a:srgbClr>
            </a:solidFill>
          </p:spPr>
          <p:txBody>
            <a:bodyPr wrap="square" lIns="0" tIns="0" rIns="0" bIns="0" rtlCol="0"/>
            <a:lstStyle/>
            <a:p>
              <a:endParaRPr sz="163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6" name="object 13"/>
            <p:cNvSpPr/>
            <p:nvPr/>
          </p:nvSpPr>
          <p:spPr>
            <a:xfrm>
              <a:off x="673874" y="2171518"/>
              <a:ext cx="6445885" cy="3204845"/>
            </a:xfrm>
            <a:custGeom>
              <a:avLst/>
              <a:gdLst/>
              <a:ahLst/>
              <a:cxnLst/>
              <a:rect l="l" t="t" r="r" b="b"/>
              <a:pathLst>
                <a:path w="6445884" h="3204845">
                  <a:moveTo>
                    <a:pt x="14096" y="1298474"/>
                  </a:moveTo>
                  <a:lnTo>
                    <a:pt x="1965862" y="0"/>
                  </a:lnTo>
                  <a:lnTo>
                    <a:pt x="6445783" y="1764185"/>
                  </a:lnTo>
                  <a:lnTo>
                    <a:pt x="4298077" y="3204755"/>
                  </a:lnTo>
                  <a:lnTo>
                    <a:pt x="0" y="1302231"/>
                  </a:lnTo>
                </a:path>
              </a:pathLst>
            </a:custGeom>
            <a:ln w="21443">
              <a:solidFill>
                <a:srgbClr val="85BD05"/>
              </a:solidFill>
            </a:ln>
          </p:spPr>
          <p:txBody>
            <a:bodyPr wrap="square" lIns="0" tIns="0" rIns="0" bIns="0" rtlCol="0"/>
            <a:lstStyle/>
            <a:p>
              <a:endParaRPr sz="163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18" name="object 16"/>
          <p:cNvGrpSpPr/>
          <p:nvPr/>
        </p:nvGrpSpPr>
        <p:grpSpPr>
          <a:xfrm>
            <a:off x="3543108" y="2854237"/>
            <a:ext cx="5105784" cy="3378903"/>
            <a:chOff x="683385" y="2223240"/>
            <a:chExt cx="5630545" cy="3726179"/>
          </a:xfrm>
        </p:grpSpPr>
        <p:pic>
          <p:nvPicPr>
            <p:cNvPr id="20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3385" y="2223240"/>
              <a:ext cx="355111" cy="3581997"/>
            </a:xfrm>
            <a:prstGeom prst="rect">
              <a:avLst/>
            </a:prstGeom>
          </p:spPr>
        </p:pic>
        <p:sp>
          <p:nvSpPr>
            <p:cNvPr id="21" name="object 18"/>
            <p:cNvSpPr/>
            <p:nvPr/>
          </p:nvSpPr>
          <p:spPr>
            <a:xfrm>
              <a:off x="788712" y="2388135"/>
              <a:ext cx="144780" cy="3362960"/>
            </a:xfrm>
            <a:custGeom>
              <a:avLst/>
              <a:gdLst/>
              <a:ahLst/>
              <a:cxnLst/>
              <a:rect l="l" t="t" r="r" b="b"/>
              <a:pathLst>
                <a:path w="144780" h="3362960">
                  <a:moveTo>
                    <a:pt x="72249" y="63853"/>
                  </a:moveTo>
                  <a:lnTo>
                    <a:pt x="56166" y="91425"/>
                  </a:lnTo>
                  <a:lnTo>
                    <a:pt x="56166" y="3362893"/>
                  </a:lnTo>
                  <a:lnTo>
                    <a:pt x="88332" y="3362893"/>
                  </a:lnTo>
                  <a:lnTo>
                    <a:pt x="88332" y="91425"/>
                  </a:lnTo>
                  <a:lnTo>
                    <a:pt x="72249" y="63853"/>
                  </a:lnTo>
                  <a:close/>
                </a:path>
                <a:path w="144780" h="3362960">
                  <a:moveTo>
                    <a:pt x="72249" y="0"/>
                  </a:moveTo>
                  <a:lnTo>
                    <a:pt x="2066" y="120326"/>
                  </a:lnTo>
                  <a:lnTo>
                    <a:pt x="0" y="126372"/>
                  </a:lnTo>
                  <a:lnTo>
                    <a:pt x="400" y="132530"/>
                  </a:lnTo>
                  <a:lnTo>
                    <a:pt x="3081" y="138079"/>
                  </a:lnTo>
                  <a:lnTo>
                    <a:pt x="7856" y="142302"/>
                  </a:lnTo>
                  <a:lnTo>
                    <a:pt x="13893" y="144368"/>
                  </a:lnTo>
                  <a:lnTo>
                    <a:pt x="20045" y="143974"/>
                  </a:lnTo>
                  <a:lnTo>
                    <a:pt x="25601" y="141303"/>
                  </a:lnTo>
                  <a:lnTo>
                    <a:pt x="29852" y="136537"/>
                  </a:lnTo>
                  <a:lnTo>
                    <a:pt x="56166" y="91425"/>
                  </a:lnTo>
                  <a:lnTo>
                    <a:pt x="56166" y="31908"/>
                  </a:lnTo>
                  <a:lnTo>
                    <a:pt x="90861" y="31908"/>
                  </a:lnTo>
                  <a:lnTo>
                    <a:pt x="72249" y="0"/>
                  </a:lnTo>
                  <a:close/>
                </a:path>
                <a:path w="144780" h="3362960">
                  <a:moveTo>
                    <a:pt x="90861" y="31908"/>
                  </a:moveTo>
                  <a:lnTo>
                    <a:pt x="88332" y="31908"/>
                  </a:lnTo>
                  <a:lnTo>
                    <a:pt x="88332" y="91425"/>
                  </a:lnTo>
                  <a:lnTo>
                    <a:pt x="114646" y="136537"/>
                  </a:lnTo>
                  <a:lnTo>
                    <a:pt x="118885" y="141303"/>
                  </a:lnTo>
                  <a:lnTo>
                    <a:pt x="124437" y="143974"/>
                  </a:lnTo>
                  <a:lnTo>
                    <a:pt x="130592" y="144368"/>
                  </a:lnTo>
                  <a:lnTo>
                    <a:pt x="136643" y="142302"/>
                  </a:lnTo>
                  <a:lnTo>
                    <a:pt x="141406" y="138079"/>
                  </a:lnTo>
                  <a:lnTo>
                    <a:pt x="144083" y="132530"/>
                  </a:lnTo>
                  <a:lnTo>
                    <a:pt x="144487" y="126372"/>
                  </a:lnTo>
                  <a:lnTo>
                    <a:pt x="142433" y="120326"/>
                  </a:lnTo>
                  <a:lnTo>
                    <a:pt x="90861" y="31908"/>
                  </a:lnTo>
                  <a:close/>
                </a:path>
                <a:path w="144780" h="3362960">
                  <a:moveTo>
                    <a:pt x="88332" y="31908"/>
                  </a:moveTo>
                  <a:lnTo>
                    <a:pt x="56166" y="31908"/>
                  </a:lnTo>
                  <a:lnTo>
                    <a:pt x="56166" y="91425"/>
                  </a:lnTo>
                  <a:lnTo>
                    <a:pt x="72249" y="63853"/>
                  </a:lnTo>
                  <a:lnTo>
                    <a:pt x="58359" y="40040"/>
                  </a:lnTo>
                  <a:lnTo>
                    <a:pt x="88332" y="40040"/>
                  </a:lnTo>
                  <a:lnTo>
                    <a:pt x="88332" y="31908"/>
                  </a:lnTo>
                  <a:close/>
                </a:path>
                <a:path w="144780" h="3362960">
                  <a:moveTo>
                    <a:pt x="88332" y="40040"/>
                  </a:moveTo>
                  <a:lnTo>
                    <a:pt x="86140" y="40040"/>
                  </a:lnTo>
                  <a:lnTo>
                    <a:pt x="72249" y="63853"/>
                  </a:lnTo>
                  <a:lnTo>
                    <a:pt x="88332" y="91425"/>
                  </a:lnTo>
                  <a:lnTo>
                    <a:pt x="88332" y="40040"/>
                  </a:lnTo>
                  <a:close/>
                </a:path>
                <a:path w="144780" h="3362960">
                  <a:moveTo>
                    <a:pt x="86140" y="40040"/>
                  </a:moveTo>
                  <a:lnTo>
                    <a:pt x="58359" y="40040"/>
                  </a:lnTo>
                  <a:lnTo>
                    <a:pt x="72249" y="63853"/>
                  </a:lnTo>
                  <a:lnTo>
                    <a:pt x="86140" y="40040"/>
                  </a:lnTo>
                  <a:close/>
                </a:path>
              </a:pathLst>
            </a:custGeom>
            <a:solidFill>
              <a:srgbClr val="B0007E"/>
            </a:solidFill>
          </p:spPr>
          <p:txBody>
            <a:bodyPr wrap="square" lIns="0" tIns="0" rIns="0" bIns="0" rtlCol="0"/>
            <a:lstStyle/>
            <a:p>
              <a:endParaRPr sz="163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pic>
          <p:nvPicPr>
            <p:cNvPr id="22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17195" y="5589083"/>
              <a:ext cx="5496513" cy="360258"/>
            </a:xfrm>
            <a:prstGeom prst="rect">
              <a:avLst/>
            </a:prstGeom>
          </p:spPr>
        </p:pic>
        <p:sp>
          <p:nvSpPr>
            <p:cNvPr id="23" name="object 20"/>
            <p:cNvSpPr/>
            <p:nvPr/>
          </p:nvSpPr>
          <p:spPr>
            <a:xfrm>
              <a:off x="851209" y="5680734"/>
              <a:ext cx="5281295" cy="144780"/>
            </a:xfrm>
            <a:custGeom>
              <a:avLst/>
              <a:gdLst/>
              <a:ahLst/>
              <a:cxnLst/>
              <a:rect l="l" t="t" r="r" b="b"/>
              <a:pathLst>
                <a:path w="5281295" h="144779">
                  <a:moveTo>
                    <a:pt x="5217243" y="72265"/>
                  </a:moveTo>
                  <a:lnTo>
                    <a:pt x="5144494" y="114621"/>
                  </a:lnTo>
                  <a:lnTo>
                    <a:pt x="5139721" y="118874"/>
                  </a:lnTo>
                  <a:lnTo>
                    <a:pt x="5137032" y="124438"/>
                  </a:lnTo>
                  <a:lnTo>
                    <a:pt x="5136620" y="130601"/>
                  </a:lnTo>
                  <a:lnTo>
                    <a:pt x="5138679" y="136648"/>
                  </a:lnTo>
                  <a:lnTo>
                    <a:pt x="5142931" y="141414"/>
                  </a:lnTo>
                  <a:lnTo>
                    <a:pt x="5148496" y="144085"/>
                  </a:lnTo>
                  <a:lnTo>
                    <a:pt x="5154659" y="144479"/>
                  </a:lnTo>
                  <a:lnTo>
                    <a:pt x="5160706" y="142413"/>
                  </a:lnTo>
                  <a:lnTo>
                    <a:pt x="5253449" y="88322"/>
                  </a:lnTo>
                  <a:lnTo>
                    <a:pt x="5249118" y="88322"/>
                  </a:lnTo>
                  <a:lnTo>
                    <a:pt x="5249118" y="86109"/>
                  </a:lnTo>
                  <a:lnTo>
                    <a:pt x="5240992" y="86109"/>
                  </a:lnTo>
                  <a:lnTo>
                    <a:pt x="5217243" y="72265"/>
                  </a:lnTo>
                  <a:close/>
                </a:path>
                <a:path w="5281295" h="144779">
                  <a:moveTo>
                    <a:pt x="5189609" y="56156"/>
                  </a:moveTo>
                  <a:lnTo>
                    <a:pt x="0" y="56156"/>
                  </a:lnTo>
                  <a:lnTo>
                    <a:pt x="0" y="88322"/>
                  </a:lnTo>
                  <a:lnTo>
                    <a:pt x="5189609" y="88322"/>
                  </a:lnTo>
                  <a:lnTo>
                    <a:pt x="5217154" y="72265"/>
                  </a:lnTo>
                  <a:lnTo>
                    <a:pt x="5189609" y="56156"/>
                  </a:lnTo>
                  <a:close/>
                </a:path>
                <a:path w="5281295" h="144779">
                  <a:moveTo>
                    <a:pt x="5253381" y="56156"/>
                  </a:moveTo>
                  <a:lnTo>
                    <a:pt x="5249118" y="56156"/>
                  </a:lnTo>
                  <a:lnTo>
                    <a:pt x="5249118" y="88322"/>
                  </a:lnTo>
                  <a:lnTo>
                    <a:pt x="5253449" y="88322"/>
                  </a:lnTo>
                  <a:lnTo>
                    <a:pt x="5280981" y="72265"/>
                  </a:lnTo>
                  <a:lnTo>
                    <a:pt x="5253381" y="56156"/>
                  </a:lnTo>
                  <a:close/>
                </a:path>
                <a:path w="5281295" h="144779">
                  <a:moveTo>
                    <a:pt x="5240992" y="58369"/>
                  </a:moveTo>
                  <a:lnTo>
                    <a:pt x="5217243" y="72265"/>
                  </a:lnTo>
                  <a:lnTo>
                    <a:pt x="5240992" y="86109"/>
                  </a:lnTo>
                  <a:lnTo>
                    <a:pt x="5240992" y="58369"/>
                  </a:lnTo>
                  <a:close/>
                </a:path>
                <a:path w="5281295" h="144779">
                  <a:moveTo>
                    <a:pt x="5249118" y="58369"/>
                  </a:moveTo>
                  <a:lnTo>
                    <a:pt x="5240992" y="58369"/>
                  </a:lnTo>
                  <a:lnTo>
                    <a:pt x="5240992" y="86109"/>
                  </a:lnTo>
                  <a:lnTo>
                    <a:pt x="5249118" y="86109"/>
                  </a:lnTo>
                  <a:lnTo>
                    <a:pt x="5249118" y="58369"/>
                  </a:lnTo>
                  <a:close/>
                </a:path>
                <a:path w="5281295" h="144779">
                  <a:moveTo>
                    <a:pt x="5154659" y="0"/>
                  </a:moveTo>
                  <a:lnTo>
                    <a:pt x="5148496" y="394"/>
                  </a:lnTo>
                  <a:lnTo>
                    <a:pt x="5142931" y="3065"/>
                  </a:lnTo>
                  <a:lnTo>
                    <a:pt x="5138679" y="7830"/>
                  </a:lnTo>
                  <a:lnTo>
                    <a:pt x="5136620" y="13877"/>
                  </a:lnTo>
                  <a:lnTo>
                    <a:pt x="5137032" y="20040"/>
                  </a:lnTo>
                  <a:lnTo>
                    <a:pt x="5139721" y="25605"/>
                  </a:lnTo>
                  <a:lnTo>
                    <a:pt x="5144494" y="29858"/>
                  </a:lnTo>
                  <a:lnTo>
                    <a:pt x="5217243" y="72265"/>
                  </a:lnTo>
                  <a:lnTo>
                    <a:pt x="5240992" y="58369"/>
                  </a:lnTo>
                  <a:lnTo>
                    <a:pt x="5249118" y="58369"/>
                  </a:lnTo>
                  <a:lnTo>
                    <a:pt x="5249118" y="56156"/>
                  </a:lnTo>
                  <a:lnTo>
                    <a:pt x="5253381" y="56156"/>
                  </a:lnTo>
                  <a:lnTo>
                    <a:pt x="5160706" y="2066"/>
                  </a:lnTo>
                  <a:lnTo>
                    <a:pt x="5154659" y="0"/>
                  </a:lnTo>
                  <a:close/>
                </a:path>
              </a:pathLst>
            </a:custGeom>
            <a:solidFill>
              <a:srgbClr val="B0007E"/>
            </a:solidFill>
          </p:spPr>
          <p:txBody>
            <a:bodyPr wrap="square" lIns="0" tIns="0" rIns="0" bIns="0" rtlCol="0"/>
            <a:lstStyle/>
            <a:p>
              <a:endParaRPr sz="163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24" name="object 21"/>
          <p:cNvSpPr txBox="1"/>
          <p:nvPr/>
        </p:nvSpPr>
        <p:spPr>
          <a:xfrm>
            <a:off x="6872195" y="6108831"/>
            <a:ext cx="1418241" cy="320568"/>
          </a:xfrm>
          <a:prstGeom prst="rect">
            <a:avLst/>
          </a:prstGeom>
        </p:spPr>
        <p:txBody>
          <a:bodyPr vert="horz" wrap="square" lIns="0" tIns="12668" rIns="0" bIns="0" rtlCol="0">
            <a:spAutoFit/>
          </a:bodyPr>
          <a:lstStyle/>
          <a:p>
            <a:pPr marL="11430">
              <a:spcBef>
                <a:spcPts val="100"/>
              </a:spcBef>
            </a:pPr>
            <a:r>
              <a:rPr lang="zh-CN" altLang="en-US" sz="2000" spc="-9" dirty="0">
                <a:latin typeface="Microsoft YaHei" panose="020B0503020204020204" pitchFamily="34" charset="-122"/>
                <a:ea typeface="Microsoft YaHei" panose="020B0503020204020204" pitchFamily="34" charset="-122"/>
                <a:cs typeface="Lucida Sans Unicode"/>
              </a:rPr>
              <a:t>贷款金额</a:t>
            </a:r>
            <a:endParaRPr sz="2000" dirty="0">
              <a:latin typeface="Microsoft YaHei" panose="020B0503020204020204" pitchFamily="34" charset="-122"/>
              <a:ea typeface="Microsoft YaHei" panose="020B0503020204020204" pitchFamily="34" charset="-122"/>
              <a:cs typeface="Lucida Sans Unicode"/>
            </a:endParaRPr>
          </a:p>
        </p:txBody>
      </p:sp>
      <p:sp>
        <p:nvSpPr>
          <p:cNvPr id="25" name="object 22"/>
          <p:cNvSpPr txBox="1"/>
          <p:nvPr/>
        </p:nvSpPr>
        <p:spPr>
          <a:xfrm>
            <a:off x="3227417" y="2842121"/>
            <a:ext cx="294953" cy="1356466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1430">
              <a:lnSpc>
                <a:spcPts val="2325"/>
              </a:lnSpc>
            </a:pPr>
            <a:r>
              <a:rPr lang="zh-CN" altLang="en-US" sz="2000" spc="-9" dirty="0">
                <a:latin typeface="Microsoft YaHei" panose="020B0503020204020204" pitchFamily="34" charset="-122"/>
                <a:ea typeface="Microsoft YaHei" panose="020B0503020204020204" pitchFamily="34" charset="-122"/>
                <a:cs typeface="Lucida Sans Unicode"/>
              </a:rPr>
              <a:t>年收入</a:t>
            </a:r>
            <a:endParaRPr sz="2000" dirty="0">
              <a:latin typeface="Microsoft YaHei" panose="020B0503020204020204" pitchFamily="34" charset="-122"/>
              <a:ea typeface="Microsoft YaHei" panose="020B0503020204020204" pitchFamily="34" charset="-122"/>
              <a:cs typeface="Lucida Sans Unicode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23"/>
              <p:cNvSpPr txBox="1"/>
              <p:nvPr/>
            </p:nvSpPr>
            <p:spPr>
              <a:xfrm>
                <a:off x="8140797" y="6023964"/>
                <a:ext cx="627066" cy="383867"/>
              </a:xfrm>
              <a:prstGeom prst="rect">
                <a:avLst/>
              </a:prstGeom>
            </p:spPr>
            <p:txBody>
              <a:bodyPr vert="horz" wrap="square" lIns="0" tIns="14395" rIns="0" bIns="0" rtlCol="0">
                <a:spAutoFit/>
              </a:bodyPr>
              <a:lstStyle/>
              <a:p>
                <a:pPr marL="11430">
                  <a:spcBef>
                    <a:spcPts val="11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 spc="60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</m:ctrlPr>
                        </m:sSubPr>
                        <m:e>
                          <m:r>
                            <a:rPr lang="en-US" altLang="zh-CN" sz="2400" b="1" i="1" spc="60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𝒙</m:t>
                          </m:r>
                        </m:e>
                        <m:sub>
                          <m:r>
                            <a:rPr lang="en-US" altLang="zh-CN" sz="2400" b="0" i="1" spc="6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90204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sz="240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90204"/>
                </a:endParaRPr>
              </a:p>
            </p:txBody>
          </p:sp>
        </mc:Choice>
        <mc:Fallback xmlns="">
          <p:sp>
            <p:nvSpPr>
              <p:cNvPr id="26" name="object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40797" y="6023964"/>
                <a:ext cx="627066" cy="383867"/>
              </a:xfrm>
              <a:prstGeom prst="rect">
                <a:avLst/>
              </a:prstGeom>
              <a:blipFill>
                <a:blip r:embed="rId6"/>
                <a:stretch>
                  <a:fillRect b="-161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7" name="object 24"/>
          <p:cNvGrpSpPr/>
          <p:nvPr/>
        </p:nvGrpSpPr>
        <p:grpSpPr>
          <a:xfrm>
            <a:off x="3645779" y="2975576"/>
            <a:ext cx="5875653" cy="3145696"/>
            <a:chOff x="796609" y="2357051"/>
            <a:chExt cx="6479540" cy="3469004"/>
          </a:xfrm>
        </p:grpSpPr>
        <p:pic>
          <p:nvPicPr>
            <p:cNvPr id="28" name="object 2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96609" y="2357051"/>
              <a:ext cx="5213453" cy="3468773"/>
            </a:xfrm>
            <a:prstGeom prst="rect">
              <a:avLst/>
            </a:prstGeom>
          </p:spPr>
        </p:pic>
        <p:sp>
          <p:nvSpPr>
            <p:cNvPr id="29" name="object 26"/>
            <p:cNvSpPr/>
            <p:nvPr/>
          </p:nvSpPr>
          <p:spPr>
            <a:xfrm>
              <a:off x="851208" y="2388239"/>
              <a:ext cx="5108575" cy="3367404"/>
            </a:xfrm>
            <a:custGeom>
              <a:avLst/>
              <a:gdLst/>
              <a:ahLst/>
              <a:cxnLst/>
              <a:rect l="l" t="t" r="r" b="b"/>
              <a:pathLst>
                <a:path w="5108575" h="3367404">
                  <a:moveTo>
                    <a:pt x="0" y="841666"/>
                  </a:moveTo>
                  <a:lnTo>
                    <a:pt x="841702" y="0"/>
                  </a:lnTo>
                  <a:lnTo>
                    <a:pt x="5108571" y="0"/>
                  </a:lnTo>
                  <a:lnTo>
                    <a:pt x="5108571" y="2525102"/>
                  </a:lnTo>
                  <a:lnTo>
                    <a:pt x="4266853" y="3366820"/>
                  </a:lnTo>
                  <a:lnTo>
                    <a:pt x="0" y="3366820"/>
                  </a:lnTo>
                  <a:lnTo>
                    <a:pt x="0" y="841666"/>
                  </a:lnTo>
                  <a:close/>
                </a:path>
                <a:path w="5108575" h="3367404">
                  <a:moveTo>
                    <a:pt x="0" y="841666"/>
                  </a:moveTo>
                  <a:lnTo>
                    <a:pt x="4266853" y="841666"/>
                  </a:lnTo>
                  <a:lnTo>
                    <a:pt x="5108571" y="0"/>
                  </a:lnTo>
                </a:path>
                <a:path w="5108575" h="3367404">
                  <a:moveTo>
                    <a:pt x="4266853" y="841666"/>
                  </a:moveTo>
                  <a:lnTo>
                    <a:pt x="4266853" y="3366820"/>
                  </a:lnTo>
                </a:path>
              </a:pathLst>
            </a:custGeom>
            <a:ln w="32165">
              <a:solidFill>
                <a:srgbClr val="B0007D"/>
              </a:solidFill>
            </a:ln>
          </p:spPr>
          <p:txBody>
            <a:bodyPr wrap="square" lIns="0" tIns="0" rIns="0" bIns="0" rtlCol="0"/>
            <a:lstStyle/>
            <a:p>
              <a:endParaRPr sz="163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pic>
          <p:nvPicPr>
            <p:cNvPr id="30" name="object 2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068244" y="3623101"/>
              <a:ext cx="2207869" cy="2192429"/>
            </a:xfrm>
            <a:prstGeom prst="rect">
              <a:avLst/>
            </a:prstGeom>
          </p:spPr>
        </p:pic>
        <p:sp>
          <p:nvSpPr>
            <p:cNvPr id="31" name="object 28"/>
            <p:cNvSpPr/>
            <p:nvPr/>
          </p:nvSpPr>
          <p:spPr>
            <a:xfrm>
              <a:off x="5106225" y="3784960"/>
              <a:ext cx="1990725" cy="1978025"/>
            </a:xfrm>
            <a:custGeom>
              <a:avLst/>
              <a:gdLst/>
              <a:ahLst/>
              <a:cxnLst/>
              <a:rect l="l" t="t" r="r" b="b"/>
              <a:pathLst>
                <a:path w="1990725" h="1978025">
                  <a:moveTo>
                    <a:pt x="1944818" y="45015"/>
                  </a:moveTo>
                  <a:lnTo>
                    <a:pt x="1913912" y="53032"/>
                  </a:lnTo>
                  <a:lnTo>
                    <a:pt x="0" y="1954658"/>
                  </a:lnTo>
                  <a:lnTo>
                    <a:pt x="22696" y="1977458"/>
                  </a:lnTo>
                  <a:lnTo>
                    <a:pt x="1936607" y="75833"/>
                  </a:lnTo>
                  <a:lnTo>
                    <a:pt x="1944818" y="45015"/>
                  </a:lnTo>
                  <a:close/>
                </a:path>
                <a:path w="1990725" h="1978025">
                  <a:moveTo>
                    <a:pt x="1987155" y="11116"/>
                  </a:moveTo>
                  <a:lnTo>
                    <a:pt x="1956100" y="11116"/>
                  </a:lnTo>
                  <a:lnTo>
                    <a:pt x="1978796" y="33915"/>
                  </a:lnTo>
                  <a:lnTo>
                    <a:pt x="1936607" y="75833"/>
                  </a:lnTo>
                  <a:lnTo>
                    <a:pt x="1923162" y="126296"/>
                  </a:lnTo>
                  <a:lnTo>
                    <a:pt x="1920978" y="134582"/>
                  </a:lnTo>
                  <a:lnTo>
                    <a:pt x="1920897" y="134891"/>
                  </a:lnTo>
                  <a:lnTo>
                    <a:pt x="1925992" y="143691"/>
                  </a:lnTo>
                  <a:lnTo>
                    <a:pt x="1943130" y="148272"/>
                  </a:lnTo>
                  <a:lnTo>
                    <a:pt x="1951982" y="143176"/>
                  </a:lnTo>
                  <a:lnTo>
                    <a:pt x="1954165" y="134891"/>
                  </a:lnTo>
                  <a:lnTo>
                    <a:pt x="1987155" y="11116"/>
                  </a:lnTo>
                  <a:close/>
                </a:path>
                <a:path w="1990725" h="1978025">
                  <a:moveTo>
                    <a:pt x="1963272" y="18321"/>
                  </a:moveTo>
                  <a:lnTo>
                    <a:pt x="1951931" y="18321"/>
                  </a:lnTo>
                  <a:lnTo>
                    <a:pt x="1971539" y="38084"/>
                  </a:lnTo>
                  <a:lnTo>
                    <a:pt x="1944818" y="45015"/>
                  </a:lnTo>
                  <a:lnTo>
                    <a:pt x="1936607" y="75833"/>
                  </a:lnTo>
                  <a:lnTo>
                    <a:pt x="1978796" y="33915"/>
                  </a:lnTo>
                  <a:lnTo>
                    <a:pt x="1963272" y="18321"/>
                  </a:lnTo>
                  <a:close/>
                </a:path>
                <a:path w="1990725" h="1978025">
                  <a:moveTo>
                    <a:pt x="1990118" y="0"/>
                  </a:moveTo>
                  <a:lnTo>
                    <a:pt x="1846735" y="37261"/>
                  </a:lnTo>
                  <a:lnTo>
                    <a:pt x="1841537" y="46010"/>
                  </a:lnTo>
                  <a:lnTo>
                    <a:pt x="1843802" y="54604"/>
                  </a:lnTo>
                  <a:lnTo>
                    <a:pt x="1846015" y="63199"/>
                  </a:lnTo>
                  <a:lnTo>
                    <a:pt x="1854815" y="68397"/>
                  </a:lnTo>
                  <a:lnTo>
                    <a:pt x="1913912" y="53032"/>
                  </a:lnTo>
                  <a:lnTo>
                    <a:pt x="1956100" y="11116"/>
                  </a:lnTo>
                  <a:lnTo>
                    <a:pt x="1987155" y="11116"/>
                  </a:lnTo>
                  <a:lnTo>
                    <a:pt x="1990118" y="0"/>
                  </a:lnTo>
                  <a:close/>
                </a:path>
                <a:path w="1990725" h="1978025">
                  <a:moveTo>
                    <a:pt x="1956100" y="11116"/>
                  </a:moveTo>
                  <a:lnTo>
                    <a:pt x="1913912" y="53032"/>
                  </a:lnTo>
                  <a:lnTo>
                    <a:pt x="1944818" y="45015"/>
                  </a:lnTo>
                  <a:lnTo>
                    <a:pt x="1951931" y="18321"/>
                  </a:lnTo>
                  <a:lnTo>
                    <a:pt x="1963272" y="18321"/>
                  </a:lnTo>
                  <a:lnTo>
                    <a:pt x="1956100" y="11116"/>
                  </a:lnTo>
                  <a:close/>
                </a:path>
                <a:path w="1990725" h="1978025">
                  <a:moveTo>
                    <a:pt x="1951931" y="18321"/>
                  </a:moveTo>
                  <a:lnTo>
                    <a:pt x="1944818" y="45015"/>
                  </a:lnTo>
                  <a:lnTo>
                    <a:pt x="1971539" y="38084"/>
                  </a:lnTo>
                  <a:lnTo>
                    <a:pt x="1951931" y="18321"/>
                  </a:lnTo>
                  <a:close/>
                </a:path>
              </a:pathLst>
            </a:custGeom>
            <a:solidFill>
              <a:srgbClr val="B0007E"/>
            </a:solidFill>
          </p:spPr>
          <p:txBody>
            <a:bodyPr wrap="square" lIns="0" tIns="0" rIns="0" bIns="0" rtlCol="0"/>
            <a:lstStyle/>
            <a:p>
              <a:endParaRPr sz="163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32" name="object 29"/>
          <p:cNvSpPr txBox="1"/>
          <p:nvPr/>
        </p:nvSpPr>
        <p:spPr>
          <a:xfrm rot="18900000">
            <a:off x="8044131" y="5091005"/>
            <a:ext cx="1391158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45"/>
              </a:lnSpc>
            </a:pPr>
            <a:r>
              <a:rPr lang="zh-CN" altLang="en-US" sz="2000" spc="54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90204"/>
              </a:rPr>
              <a:t>贷款利率</a:t>
            </a:r>
            <a:endParaRPr sz="2000" baseline="10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90204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object 32"/>
              <p:cNvSpPr txBox="1"/>
              <p:nvPr/>
            </p:nvSpPr>
            <p:spPr>
              <a:xfrm rot="16200000">
                <a:off x="2904173" y="2919785"/>
                <a:ext cx="808750" cy="383867"/>
              </a:xfrm>
              <a:prstGeom prst="rect">
                <a:avLst/>
              </a:prstGeom>
            </p:spPr>
            <p:txBody>
              <a:bodyPr vert="horz" wrap="square" lIns="0" tIns="14395" rIns="0" bIns="0" rtlCol="0">
                <a:spAutoFit/>
              </a:bodyPr>
              <a:lstStyle>
                <a:defPPr>
                  <a:defRPr lang="zh-CN"/>
                </a:defPPr>
                <a:lvl1pPr marL="11430">
                  <a:spcBef>
                    <a:spcPts val="115"/>
                  </a:spcBef>
                  <a:defRPr sz="2400" spc="-100">
                    <a:latin typeface="Verdana" panose="020B0804030504040204"/>
                    <a:cs typeface="Verdana" panose="020B0804030504040204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 spc="60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</m:ctrlPr>
                        </m:sSubPr>
                        <m:e>
                          <m:r>
                            <a:rPr lang="en-US" altLang="zh-CN" sz="2400" b="1" i="1" spc="60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𝒙</m:t>
                          </m:r>
                        </m:e>
                        <m:sub>
                          <m:r>
                            <a:rPr lang="en-US" altLang="zh-CN" sz="2400" b="0" i="1" spc="60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6" name="object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2904173" y="2919785"/>
                <a:ext cx="808750" cy="383867"/>
              </a:xfrm>
              <a:prstGeom prst="rect">
                <a:avLst/>
              </a:prstGeom>
              <a:blipFill>
                <a:blip r:embed="rId9"/>
                <a:stretch>
                  <a:fillRect r="-161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object 18">
            <a:extLst>
              <a:ext uri="{FF2B5EF4-FFF2-40B4-BE49-F238E27FC236}">
                <a16:creationId xmlns:a16="http://schemas.microsoft.com/office/drawing/2014/main" id="{58DF9E90-2EB5-AE35-E972-65AA4AEB8BCB}"/>
              </a:ext>
            </a:extLst>
          </p:cNvPr>
          <p:cNvSpPr/>
          <p:nvPr/>
        </p:nvSpPr>
        <p:spPr>
          <a:xfrm>
            <a:off x="4999789" y="3134310"/>
            <a:ext cx="551180" cy="572770"/>
          </a:xfrm>
          <a:custGeom>
            <a:avLst/>
            <a:gdLst/>
            <a:ahLst/>
            <a:cxnLst/>
            <a:rect l="l" t="t" r="r" b="b"/>
            <a:pathLst>
              <a:path w="551179" h="572769">
                <a:moveTo>
                  <a:pt x="550684" y="223520"/>
                </a:moveTo>
                <a:lnTo>
                  <a:pt x="326961" y="223520"/>
                </a:lnTo>
                <a:lnTo>
                  <a:pt x="326961" y="0"/>
                </a:lnTo>
                <a:lnTo>
                  <a:pt x="223723" y="0"/>
                </a:lnTo>
                <a:lnTo>
                  <a:pt x="223723" y="223520"/>
                </a:lnTo>
                <a:lnTo>
                  <a:pt x="0" y="223520"/>
                </a:lnTo>
                <a:lnTo>
                  <a:pt x="0" y="349250"/>
                </a:lnTo>
                <a:lnTo>
                  <a:pt x="223723" y="349250"/>
                </a:lnTo>
                <a:lnTo>
                  <a:pt x="223723" y="572770"/>
                </a:lnTo>
                <a:lnTo>
                  <a:pt x="326961" y="572770"/>
                </a:lnTo>
                <a:lnTo>
                  <a:pt x="326961" y="349250"/>
                </a:lnTo>
                <a:lnTo>
                  <a:pt x="550684" y="349250"/>
                </a:lnTo>
                <a:lnTo>
                  <a:pt x="550684" y="223520"/>
                </a:lnTo>
                <a:close/>
              </a:path>
            </a:pathLst>
          </a:custGeom>
          <a:solidFill>
            <a:srgbClr val="118CC4"/>
          </a:solidFill>
        </p:spPr>
        <p:txBody>
          <a:bodyPr wrap="square" lIns="0" tIns="0" rIns="0" bIns="0" rtlCol="0"/>
          <a:lstStyle/>
          <a:p>
            <a:endParaRPr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8" name="object 18">
            <a:extLst>
              <a:ext uri="{FF2B5EF4-FFF2-40B4-BE49-F238E27FC236}">
                <a16:creationId xmlns:a16="http://schemas.microsoft.com/office/drawing/2014/main" id="{6D51FB53-87A6-58C5-427B-6B81F6EC854D}"/>
              </a:ext>
            </a:extLst>
          </p:cNvPr>
          <p:cNvSpPr/>
          <p:nvPr/>
        </p:nvSpPr>
        <p:spPr>
          <a:xfrm>
            <a:off x="5452278" y="3851130"/>
            <a:ext cx="551180" cy="572770"/>
          </a:xfrm>
          <a:custGeom>
            <a:avLst/>
            <a:gdLst/>
            <a:ahLst/>
            <a:cxnLst/>
            <a:rect l="l" t="t" r="r" b="b"/>
            <a:pathLst>
              <a:path w="551179" h="572769">
                <a:moveTo>
                  <a:pt x="550684" y="223520"/>
                </a:moveTo>
                <a:lnTo>
                  <a:pt x="326961" y="223520"/>
                </a:lnTo>
                <a:lnTo>
                  <a:pt x="326961" y="0"/>
                </a:lnTo>
                <a:lnTo>
                  <a:pt x="223723" y="0"/>
                </a:lnTo>
                <a:lnTo>
                  <a:pt x="223723" y="223520"/>
                </a:lnTo>
                <a:lnTo>
                  <a:pt x="0" y="223520"/>
                </a:lnTo>
                <a:lnTo>
                  <a:pt x="0" y="349250"/>
                </a:lnTo>
                <a:lnTo>
                  <a:pt x="223723" y="349250"/>
                </a:lnTo>
                <a:lnTo>
                  <a:pt x="223723" y="572770"/>
                </a:lnTo>
                <a:lnTo>
                  <a:pt x="326961" y="572770"/>
                </a:lnTo>
                <a:lnTo>
                  <a:pt x="326961" y="349250"/>
                </a:lnTo>
                <a:lnTo>
                  <a:pt x="550684" y="349250"/>
                </a:lnTo>
                <a:lnTo>
                  <a:pt x="550684" y="223520"/>
                </a:lnTo>
                <a:close/>
              </a:path>
            </a:pathLst>
          </a:custGeom>
          <a:solidFill>
            <a:srgbClr val="118CC4"/>
          </a:solidFill>
        </p:spPr>
        <p:txBody>
          <a:bodyPr wrap="square" lIns="0" tIns="0" rIns="0" bIns="0" rtlCol="0"/>
          <a:lstStyle/>
          <a:p>
            <a:endParaRPr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9" name="object 18">
            <a:extLst>
              <a:ext uri="{FF2B5EF4-FFF2-40B4-BE49-F238E27FC236}">
                <a16:creationId xmlns:a16="http://schemas.microsoft.com/office/drawing/2014/main" id="{0E9D0BF0-DE98-6FD3-A4E7-4320B2B9D74E}"/>
              </a:ext>
            </a:extLst>
          </p:cNvPr>
          <p:cNvSpPr/>
          <p:nvPr/>
        </p:nvSpPr>
        <p:spPr>
          <a:xfrm>
            <a:off x="6418030" y="3084998"/>
            <a:ext cx="551180" cy="572770"/>
          </a:xfrm>
          <a:custGeom>
            <a:avLst/>
            <a:gdLst/>
            <a:ahLst/>
            <a:cxnLst/>
            <a:rect l="l" t="t" r="r" b="b"/>
            <a:pathLst>
              <a:path w="551179" h="572769">
                <a:moveTo>
                  <a:pt x="550684" y="223520"/>
                </a:moveTo>
                <a:lnTo>
                  <a:pt x="326961" y="223520"/>
                </a:lnTo>
                <a:lnTo>
                  <a:pt x="326961" y="0"/>
                </a:lnTo>
                <a:lnTo>
                  <a:pt x="223723" y="0"/>
                </a:lnTo>
                <a:lnTo>
                  <a:pt x="223723" y="223520"/>
                </a:lnTo>
                <a:lnTo>
                  <a:pt x="0" y="223520"/>
                </a:lnTo>
                <a:lnTo>
                  <a:pt x="0" y="349250"/>
                </a:lnTo>
                <a:lnTo>
                  <a:pt x="223723" y="349250"/>
                </a:lnTo>
                <a:lnTo>
                  <a:pt x="223723" y="572770"/>
                </a:lnTo>
                <a:lnTo>
                  <a:pt x="326961" y="572770"/>
                </a:lnTo>
                <a:lnTo>
                  <a:pt x="326961" y="349250"/>
                </a:lnTo>
                <a:lnTo>
                  <a:pt x="550684" y="349250"/>
                </a:lnTo>
                <a:lnTo>
                  <a:pt x="550684" y="223520"/>
                </a:lnTo>
                <a:close/>
              </a:path>
            </a:pathLst>
          </a:custGeom>
          <a:solidFill>
            <a:srgbClr val="118CC4"/>
          </a:solidFill>
        </p:spPr>
        <p:txBody>
          <a:bodyPr wrap="square" lIns="0" tIns="0" rIns="0" bIns="0" rtlCol="0"/>
          <a:lstStyle/>
          <a:p>
            <a:endParaRPr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0" name="object 18">
            <a:extLst>
              <a:ext uri="{FF2B5EF4-FFF2-40B4-BE49-F238E27FC236}">
                <a16:creationId xmlns:a16="http://schemas.microsoft.com/office/drawing/2014/main" id="{BD7B39C2-2D16-1539-821A-8869390D51AF}"/>
              </a:ext>
            </a:extLst>
          </p:cNvPr>
          <p:cNvSpPr/>
          <p:nvPr/>
        </p:nvSpPr>
        <p:spPr>
          <a:xfrm>
            <a:off x="6805656" y="4117849"/>
            <a:ext cx="551180" cy="572770"/>
          </a:xfrm>
          <a:custGeom>
            <a:avLst/>
            <a:gdLst/>
            <a:ahLst/>
            <a:cxnLst/>
            <a:rect l="l" t="t" r="r" b="b"/>
            <a:pathLst>
              <a:path w="551179" h="572769">
                <a:moveTo>
                  <a:pt x="550684" y="223520"/>
                </a:moveTo>
                <a:lnTo>
                  <a:pt x="326961" y="223520"/>
                </a:lnTo>
                <a:lnTo>
                  <a:pt x="326961" y="0"/>
                </a:lnTo>
                <a:lnTo>
                  <a:pt x="223723" y="0"/>
                </a:lnTo>
                <a:lnTo>
                  <a:pt x="223723" y="223520"/>
                </a:lnTo>
                <a:lnTo>
                  <a:pt x="0" y="223520"/>
                </a:lnTo>
                <a:lnTo>
                  <a:pt x="0" y="349250"/>
                </a:lnTo>
                <a:lnTo>
                  <a:pt x="223723" y="349250"/>
                </a:lnTo>
                <a:lnTo>
                  <a:pt x="223723" y="572770"/>
                </a:lnTo>
                <a:lnTo>
                  <a:pt x="326961" y="572770"/>
                </a:lnTo>
                <a:lnTo>
                  <a:pt x="326961" y="349250"/>
                </a:lnTo>
                <a:lnTo>
                  <a:pt x="550684" y="349250"/>
                </a:lnTo>
                <a:lnTo>
                  <a:pt x="550684" y="223520"/>
                </a:lnTo>
                <a:close/>
              </a:path>
            </a:pathLst>
          </a:custGeom>
          <a:solidFill>
            <a:srgbClr val="118CC4"/>
          </a:solidFill>
        </p:spPr>
        <p:txBody>
          <a:bodyPr wrap="square" lIns="0" tIns="0" rIns="0" bIns="0" rtlCol="0"/>
          <a:lstStyle/>
          <a:p>
            <a:endParaRPr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1" name="object 18">
            <a:extLst>
              <a:ext uri="{FF2B5EF4-FFF2-40B4-BE49-F238E27FC236}">
                <a16:creationId xmlns:a16="http://schemas.microsoft.com/office/drawing/2014/main" id="{19EC1B63-F088-59CE-CE99-C073D2211428}"/>
              </a:ext>
            </a:extLst>
          </p:cNvPr>
          <p:cNvSpPr/>
          <p:nvPr/>
        </p:nvSpPr>
        <p:spPr>
          <a:xfrm>
            <a:off x="7923423" y="3792323"/>
            <a:ext cx="551180" cy="572770"/>
          </a:xfrm>
          <a:custGeom>
            <a:avLst/>
            <a:gdLst/>
            <a:ahLst/>
            <a:cxnLst/>
            <a:rect l="l" t="t" r="r" b="b"/>
            <a:pathLst>
              <a:path w="551179" h="572769">
                <a:moveTo>
                  <a:pt x="550684" y="223520"/>
                </a:moveTo>
                <a:lnTo>
                  <a:pt x="326961" y="223520"/>
                </a:lnTo>
                <a:lnTo>
                  <a:pt x="326961" y="0"/>
                </a:lnTo>
                <a:lnTo>
                  <a:pt x="223723" y="0"/>
                </a:lnTo>
                <a:lnTo>
                  <a:pt x="223723" y="223520"/>
                </a:lnTo>
                <a:lnTo>
                  <a:pt x="0" y="223520"/>
                </a:lnTo>
                <a:lnTo>
                  <a:pt x="0" y="349250"/>
                </a:lnTo>
                <a:lnTo>
                  <a:pt x="223723" y="349250"/>
                </a:lnTo>
                <a:lnTo>
                  <a:pt x="223723" y="572770"/>
                </a:lnTo>
                <a:lnTo>
                  <a:pt x="326961" y="572770"/>
                </a:lnTo>
                <a:lnTo>
                  <a:pt x="326961" y="349250"/>
                </a:lnTo>
                <a:lnTo>
                  <a:pt x="550684" y="349250"/>
                </a:lnTo>
                <a:lnTo>
                  <a:pt x="550684" y="223520"/>
                </a:lnTo>
                <a:close/>
              </a:path>
            </a:pathLst>
          </a:custGeom>
          <a:solidFill>
            <a:srgbClr val="118CC4"/>
          </a:solidFill>
        </p:spPr>
        <p:txBody>
          <a:bodyPr wrap="square" lIns="0" tIns="0" rIns="0" bIns="0" rtlCol="0"/>
          <a:lstStyle/>
          <a:p>
            <a:endParaRPr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object 23">
                <a:extLst>
                  <a:ext uri="{FF2B5EF4-FFF2-40B4-BE49-F238E27FC236}">
                    <a16:creationId xmlns:a16="http://schemas.microsoft.com/office/drawing/2014/main" id="{C9A18B2F-798A-4E6C-513D-DAE76C56C381}"/>
                  </a:ext>
                </a:extLst>
              </p:cNvPr>
              <p:cNvSpPr txBox="1"/>
              <p:nvPr/>
            </p:nvSpPr>
            <p:spPr>
              <a:xfrm>
                <a:off x="9073245" y="4404234"/>
                <a:ext cx="627066" cy="383867"/>
              </a:xfrm>
              <a:prstGeom prst="rect">
                <a:avLst/>
              </a:prstGeom>
            </p:spPr>
            <p:txBody>
              <a:bodyPr vert="horz" wrap="square" lIns="0" tIns="14395" rIns="0" bIns="0" rtlCol="0">
                <a:spAutoFit/>
              </a:bodyPr>
              <a:lstStyle/>
              <a:p>
                <a:pPr marL="11430">
                  <a:spcBef>
                    <a:spcPts val="11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 spc="60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</m:ctrlPr>
                        </m:sSubPr>
                        <m:e>
                          <m:r>
                            <a:rPr lang="en-US" altLang="zh-CN" sz="2400" b="1" i="1" spc="60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𝒙</m:t>
                          </m:r>
                        </m:e>
                        <m:sub>
                          <m:r>
                            <a:rPr lang="en-US" altLang="zh-CN" sz="2400" b="0" i="1" spc="60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sz="240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90204"/>
                </a:endParaRPr>
              </a:p>
            </p:txBody>
          </p:sp>
        </mc:Choice>
        <mc:Fallback xmlns="">
          <p:sp>
            <p:nvSpPr>
              <p:cNvPr id="44" name="object 23">
                <a:extLst>
                  <a:ext uri="{FF2B5EF4-FFF2-40B4-BE49-F238E27FC236}">
                    <a16:creationId xmlns:a16="http://schemas.microsoft.com/office/drawing/2014/main" id="{C9A18B2F-798A-4E6C-513D-DAE76C56C3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73245" y="4404234"/>
                <a:ext cx="627066" cy="383867"/>
              </a:xfrm>
              <a:prstGeom prst="rect">
                <a:avLst/>
              </a:prstGeom>
              <a:blipFill>
                <a:blip r:embed="rId10"/>
                <a:stretch>
                  <a:fillRect b="-161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8D2AD717-77B9-12D5-4042-E0761487C478}"/>
                  </a:ext>
                </a:extLst>
              </p:cNvPr>
              <p:cNvSpPr txBox="1"/>
              <p:nvPr/>
            </p:nvSpPr>
            <p:spPr>
              <a:xfrm>
                <a:off x="926858" y="1807501"/>
                <a:ext cx="10325950" cy="5260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2800" spc="60" smtClean="0">
                          <a:solidFill>
                            <a:srgbClr val="B0007E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S</m:t>
                      </m:r>
                      <m:r>
                        <m:rPr>
                          <m:sty m:val="p"/>
                        </m:rPr>
                        <a:rPr lang="en-US" altLang="zh-CN" sz="2800" b="0" i="0" spc="60" smtClean="0">
                          <a:solidFill>
                            <a:srgbClr val="B0007E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core</m:t>
                      </m:r>
                      <m:d>
                        <m:dPr>
                          <m:ctrlPr>
                            <a:rPr lang="en-US" altLang="zh-CN" sz="2800" b="0" i="1" spc="6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</m:ctrlPr>
                        </m:dPr>
                        <m:e>
                          <m:r>
                            <a:rPr lang="en-US" altLang="zh-CN" sz="2800" b="1" i="1" spc="6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𝒙</m:t>
                          </m:r>
                        </m:e>
                      </m:d>
                      <m:r>
                        <a:rPr lang="en-US" altLang="zh-CN" sz="2800" b="0" i="1" spc="6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=</m:t>
                      </m:r>
                      <m:sSub>
                        <m:sSubPr>
                          <m:ctrlPr>
                            <a:rPr lang="en-US" altLang="zh-CN" sz="2800" i="1" spc="6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</m:ctrlPr>
                        </m:sSubPr>
                        <m:e>
                          <m:r>
                            <a:rPr lang="en-US" altLang="zh-CN" sz="2800" i="1" spc="6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𝑤</m:t>
                          </m:r>
                        </m:e>
                        <m:sub>
                          <m:r>
                            <a:rPr lang="en-US" altLang="zh-CN" sz="2800" i="1" spc="6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0</m:t>
                          </m:r>
                        </m:sub>
                      </m:sSub>
                      <m:r>
                        <a:rPr lang="en-US" altLang="zh-CN" sz="2800" b="0" i="1" spc="60" smtClean="0">
                          <a:solidFill>
                            <a:srgbClr val="0099E8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+</m:t>
                      </m:r>
                      <m:sSub>
                        <m:sSubPr>
                          <m:ctrlPr>
                            <a:rPr lang="en-US" altLang="zh-CN" sz="2800" i="1" spc="6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</m:ctrlPr>
                        </m:sSubPr>
                        <m:e>
                          <m:r>
                            <a:rPr lang="en-US" altLang="zh-CN" sz="2800" i="1" spc="6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𝑤</m:t>
                          </m:r>
                        </m:e>
                        <m:sub>
                          <m:r>
                            <a:rPr lang="en-US" altLang="zh-CN" sz="2800" b="0" i="1" spc="60" smtClean="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1</m:t>
                          </m:r>
                        </m:sub>
                      </m:sSub>
                      <m:r>
                        <a:rPr lang="zh-CN" altLang="en-US" sz="2800" b="0" i="1" spc="60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∗</m:t>
                      </m:r>
                      <m:r>
                        <a:rPr lang="zh-CN" altLang="en-US" sz="2800" i="1" spc="60"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贷款金额</m:t>
                      </m:r>
                      <m:r>
                        <a:rPr lang="en-US" altLang="zh-CN" sz="2800" b="0" i="1" spc="60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+</m:t>
                      </m:r>
                      <m:sSub>
                        <m:sSubPr>
                          <m:ctrlPr>
                            <a:rPr lang="en-US" altLang="zh-CN" sz="2800" i="1" spc="6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</m:ctrlPr>
                        </m:sSubPr>
                        <m:e>
                          <m:r>
                            <a:rPr lang="en-US" altLang="zh-CN" sz="2800" i="1" spc="6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𝑤</m:t>
                          </m:r>
                        </m:e>
                        <m:sub>
                          <m:r>
                            <a:rPr lang="en-US" altLang="zh-CN" sz="2800" b="0" i="1" spc="60" smtClean="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2</m:t>
                          </m:r>
                        </m:sub>
                      </m:sSub>
                      <m:r>
                        <a:rPr lang="zh-CN" altLang="en-US" sz="2800" b="0" i="1" spc="60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∗</m:t>
                      </m:r>
                      <m:r>
                        <a:rPr lang="zh-CN" altLang="en-US" sz="2800" i="1" spc="60"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年收入</m:t>
                      </m:r>
                      <m:r>
                        <a:rPr lang="en-US" altLang="zh-CN" sz="2800" b="0" i="1" spc="60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+</m:t>
                      </m:r>
                      <m:sSub>
                        <m:sSubPr>
                          <m:ctrlPr>
                            <a:rPr lang="en-US" altLang="zh-CN" sz="2800" i="1" spc="6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</m:ctrlPr>
                        </m:sSubPr>
                        <m:e>
                          <m:r>
                            <a:rPr lang="en-US" altLang="zh-CN" sz="2800" i="1" spc="6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𝑤</m:t>
                          </m:r>
                        </m:e>
                        <m:sub>
                          <m:r>
                            <a:rPr lang="en-US" altLang="zh-CN" sz="2800" b="0" i="1" spc="60" smtClean="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3</m:t>
                          </m:r>
                        </m:sub>
                      </m:sSub>
                      <m:r>
                        <a:rPr lang="zh-CN" altLang="en-US" sz="2800" b="0" i="1" spc="6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∗</m:t>
                      </m:r>
                      <m:r>
                        <a:rPr lang="zh-CN" altLang="en-US" sz="2800" i="1" spc="6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贷款</m:t>
                      </m:r>
                      <m:r>
                        <a:rPr lang="zh-CN" altLang="en-US" sz="2800" i="1" spc="6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利率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8D2AD717-77B9-12D5-4042-E0761487C4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858" y="1807501"/>
                <a:ext cx="10325950" cy="526041"/>
              </a:xfrm>
              <a:prstGeom prst="rect">
                <a:avLst/>
              </a:prstGeom>
              <a:blipFill>
                <a:blip r:embed="rId11"/>
                <a:stretch>
                  <a:fillRect t="-4762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object 58">
            <a:extLst>
              <a:ext uri="{FF2B5EF4-FFF2-40B4-BE49-F238E27FC236}">
                <a16:creationId xmlns:a16="http://schemas.microsoft.com/office/drawing/2014/main" id="{3DF35B4A-3586-D9E4-D404-4B8459DFE5FA}"/>
              </a:ext>
            </a:extLst>
          </p:cNvPr>
          <p:cNvSpPr txBox="1"/>
          <p:nvPr/>
        </p:nvSpPr>
        <p:spPr>
          <a:xfrm>
            <a:off x="207021" y="4524459"/>
            <a:ext cx="3583438" cy="797350"/>
          </a:xfrm>
          <a:prstGeom prst="rect">
            <a:avLst/>
          </a:prstGeom>
        </p:spPr>
        <p:txBody>
          <a:bodyPr vert="horz" wrap="square" lIns="0" tIns="27639" rIns="0" bIns="0" rtlCol="0">
            <a:spAutoFit/>
          </a:bodyPr>
          <a:lstStyle/>
          <a:p>
            <a:pPr marL="11430" marR="4445">
              <a:lnSpc>
                <a:spcPts val="2900"/>
              </a:lnSpc>
              <a:spcBef>
                <a:spcPts val="220"/>
              </a:spcBef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90204"/>
              </a:rPr>
              <a:t>决策边界：</a:t>
            </a:r>
            <a:endParaRPr lang="en-SG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90204"/>
            </a:endParaRPr>
          </a:p>
          <a:p>
            <a:pPr marL="11430" marR="4445">
              <a:lnSpc>
                <a:spcPts val="2900"/>
              </a:lnSpc>
              <a:spcBef>
                <a:spcPts val="220"/>
              </a:spcBef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90204"/>
              </a:rPr>
              <a:t>将</a:t>
            </a:r>
            <a:r>
              <a:rPr lang="zh-CN" altLang="en-US" sz="2800" b="1" dirty="0">
                <a:solidFill>
                  <a:srgbClr val="0099E8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90204"/>
              </a:rPr>
              <a:t> </a:t>
            </a:r>
            <a:r>
              <a:rPr lang="en-US" altLang="zh-CN" sz="2800" b="1" dirty="0">
                <a:solidFill>
                  <a:srgbClr val="0099E8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90204"/>
              </a:rPr>
              <a:t>+</a:t>
            </a:r>
            <a:r>
              <a:rPr lang="zh-CN" altLang="en-US" sz="2800" b="1" dirty="0">
                <a:solidFill>
                  <a:srgbClr val="0099E8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90204"/>
              </a:rPr>
              <a:t> 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90204"/>
              </a:rPr>
              <a:t>和</a:t>
            </a:r>
            <a:r>
              <a:rPr lang="zh-CN" altLang="en-US" sz="2800" b="1" dirty="0">
                <a:solidFill>
                  <a:srgbClr val="FC5507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90204"/>
              </a:rPr>
              <a:t> </a:t>
            </a:r>
            <a:r>
              <a:rPr lang="en-US" altLang="zh-CN" sz="2800" b="1" dirty="0">
                <a:solidFill>
                  <a:srgbClr val="FC5507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90204"/>
              </a:rPr>
              <a:t>‑ 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90204"/>
              </a:rPr>
              <a:t>区分开的面</a:t>
            </a:r>
            <a:endParaRPr lang="en-US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90204"/>
            </a:endParaRP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350439" y="120418"/>
            <a:ext cx="160782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决策边界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830048" y="828293"/>
            <a:ext cx="7627905" cy="661784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对于更一般的特征</a:t>
            </a:r>
            <a:r>
              <a:rPr lang="en-US" altLang="zh-CN" sz="2800" b="1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…</a:t>
            </a:r>
            <a:endParaRPr lang="en-SG" altLang="zh-CN" sz="2800" b="1" dirty="0"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2731881" y="2765163"/>
            <a:ext cx="6069220" cy="2869990"/>
            <a:chOff x="3566050" y="3159621"/>
            <a:chExt cx="4400881" cy="2081073"/>
          </a:xfrm>
        </p:grpSpPr>
        <p:sp>
          <p:nvSpPr>
            <p:cNvPr id="2" name="object 4"/>
            <p:cNvSpPr/>
            <p:nvPr/>
          </p:nvSpPr>
          <p:spPr>
            <a:xfrm>
              <a:off x="4639073" y="4192554"/>
              <a:ext cx="241844" cy="92131"/>
            </a:xfrm>
            <a:custGeom>
              <a:avLst/>
              <a:gdLst/>
              <a:ahLst/>
              <a:cxnLst/>
              <a:rect l="l" t="t" r="r" b="b"/>
              <a:pathLst>
                <a:path w="266700" h="101600">
                  <a:moveTo>
                    <a:pt x="266635" y="0"/>
                  </a:moveTo>
                  <a:lnTo>
                    <a:pt x="0" y="0"/>
                  </a:lnTo>
                  <a:lnTo>
                    <a:pt x="0" y="101463"/>
                  </a:lnTo>
                  <a:lnTo>
                    <a:pt x="266635" y="101463"/>
                  </a:lnTo>
                  <a:lnTo>
                    <a:pt x="266635" y="0"/>
                  </a:lnTo>
                  <a:close/>
                </a:path>
              </a:pathLst>
            </a:custGeom>
            <a:solidFill>
              <a:srgbClr val="FC5507"/>
            </a:solidFill>
          </p:spPr>
          <p:txBody>
            <a:bodyPr wrap="square" lIns="0" tIns="0" rIns="0" bIns="0" rtlCol="0"/>
            <a:lstStyle/>
            <a:p>
              <a:endParaRPr sz="1630"/>
            </a:p>
          </p:txBody>
        </p:sp>
        <p:sp>
          <p:nvSpPr>
            <p:cNvPr id="3" name="object 5"/>
            <p:cNvSpPr/>
            <p:nvPr/>
          </p:nvSpPr>
          <p:spPr>
            <a:xfrm>
              <a:off x="4639073" y="4192554"/>
              <a:ext cx="241844" cy="92131"/>
            </a:xfrm>
            <a:custGeom>
              <a:avLst/>
              <a:gdLst/>
              <a:ahLst/>
              <a:cxnLst/>
              <a:rect l="l" t="t" r="r" b="b"/>
              <a:pathLst>
                <a:path w="266700" h="101600">
                  <a:moveTo>
                    <a:pt x="0" y="101483"/>
                  </a:moveTo>
                  <a:lnTo>
                    <a:pt x="266635" y="101483"/>
                  </a:lnTo>
                  <a:lnTo>
                    <a:pt x="266635" y="0"/>
                  </a:lnTo>
                  <a:lnTo>
                    <a:pt x="0" y="0"/>
                  </a:lnTo>
                  <a:lnTo>
                    <a:pt x="0" y="101483"/>
                  </a:lnTo>
                  <a:close/>
                </a:path>
              </a:pathLst>
            </a:custGeom>
            <a:ln w="80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0"/>
            </a:p>
          </p:txBody>
        </p:sp>
        <p:sp>
          <p:nvSpPr>
            <p:cNvPr id="4" name="object 6"/>
            <p:cNvSpPr/>
            <p:nvPr/>
          </p:nvSpPr>
          <p:spPr>
            <a:xfrm>
              <a:off x="4518172" y="3640274"/>
              <a:ext cx="241844" cy="92131"/>
            </a:xfrm>
            <a:custGeom>
              <a:avLst/>
              <a:gdLst/>
              <a:ahLst/>
              <a:cxnLst/>
              <a:rect l="l" t="t" r="r" b="b"/>
              <a:pathLst>
                <a:path w="266700" h="101600">
                  <a:moveTo>
                    <a:pt x="266635" y="0"/>
                  </a:moveTo>
                  <a:lnTo>
                    <a:pt x="0" y="0"/>
                  </a:lnTo>
                  <a:lnTo>
                    <a:pt x="0" y="101463"/>
                  </a:lnTo>
                  <a:lnTo>
                    <a:pt x="266635" y="101463"/>
                  </a:lnTo>
                  <a:lnTo>
                    <a:pt x="266635" y="0"/>
                  </a:lnTo>
                  <a:close/>
                </a:path>
              </a:pathLst>
            </a:custGeom>
            <a:solidFill>
              <a:srgbClr val="FC5507"/>
            </a:solidFill>
          </p:spPr>
          <p:txBody>
            <a:bodyPr wrap="square" lIns="0" tIns="0" rIns="0" bIns="0" rtlCol="0"/>
            <a:lstStyle/>
            <a:p>
              <a:endParaRPr sz="1630"/>
            </a:p>
          </p:txBody>
        </p:sp>
        <p:sp>
          <p:nvSpPr>
            <p:cNvPr id="5" name="object 7"/>
            <p:cNvSpPr/>
            <p:nvPr/>
          </p:nvSpPr>
          <p:spPr>
            <a:xfrm>
              <a:off x="4518172" y="3640274"/>
              <a:ext cx="241844" cy="92131"/>
            </a:xfrm>
            <a:custGeom>
              <a:avLst/>
              <a:gdLst/>
              <a:ahLst/>
              <a:cxnLst/>
              <a:rect l="l" t="t" r="r" b="b"/>
              <a:pathLst>
                <a:path w="266700" h="101600">
                  <a:moveTo>
                    <a:pt x="0" y="101463"/>
                  </a:moveTo>
                  <a:lnTo>
                    <a:pt x="266635" y="101463"/>
                  </a:lnTo>
                  <a:lnTo>
                    <a:pt x="266635" y="0"/>
                  </a:lnTo>
                  <a:lnTo>
                    <a:pt x="0" y="0"/>
                  </a:lnTo>
                  <a:lnTo>
                    <a:pt x="0" y="101463"/>
                  </a:lnTo>
                  <a:close/>
                </a:path>
              </a:pathLst>
            </a:custGeom>
            <a:ln w="80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0"/>
            </a:p>
          </p:txBody>
        </p:sp>
        <p:sp>
          <p:nvSpPr>
            <p:cNvPr id="6" name="object 8"/>
            <p:cNvSpPr/>
            <p:nvPr/>
          </p:nvSpPr>
          <p:spPr>
            <a:xfrm>
              <a:off x="5612018" y="3159621"/>
              <a:ext cx="241844" cy="92131"/>
            </a:xfrm>
            <a:custGeom>
              <a:avLst/>
              <a:gdLst/>
              <a:ahLst/>
              <a:cxnLst/>
              <a:rect l="l" t="t" r="r" b="b"/>
              <a:pathLst>
                <a:path w="266700" h="101600">
                  <a:moveTo>
                    <a:pt x="266655" y="0"/>
                  </a:moveTo>
                  <a:lnTo>
                    <a:pt x="0" y="0"/>
                  </a:lnTo>
                  <a:lnTo>
                    <a:pt x="0" y="101463"/>
                  </a:lnTo>
                  <a:lnTo>
                    <a:pt x="266655" y="101463"/>
                  </a:lnTo>
                  <a:lnTo>
                    <a:pt x="266655" y="0"/>
                  </a:lnTo>
                  <a:close/>
                </a:path>
              </a:pathLst>
            </a:custGeom>
            <a:solidFill>
              <a:srgbClr val="FC5507"/>
            </a:solidFill>
          </p:spPr>
          <p:txBody>
            <a:bodyPr wrap="square" lIns="0" tIns="0" rIns="0" bIns="0" rtlCol="0"/>
            <a:lstStyle/>
            <a:p>
              <a:endParaRPr sz="1630"/>
            </a:p>
          </p:txBody>
        </p:sp>
        <p:sp>
          <p:nvSpPr>
            <p:cNvPr id="7" name="object 9"/>
            <p:cNvSpPr/>
            <p:nvPr/>
          </p:nvSpPr>
          <p:spPr>
            <a:xfrm>
              <a:off x="5612018" y="3159621"/>
              <a:ext cx="241844" cy="92131"/>
            </a:xfrm>
            <a:custGeom>
              <a:avLst/>
              <a:gdLst/>
              <a:ahLst/>
              <a:cxnLst/>
              <a:rect l="l" t="t" r="r" b="b"/>
              <a:pathLst>
                <a:path w="266700" h="101600">
                  <a:moveTo>
                    <a:pt x="0" y="101463"/>
                  </a:moveTo>
                  <a:lnTo>
                    <a:pt x="266655" y="101463"/>
                  </a:lnTo>
                  <a:lnTo>
                    <a:pt x="266655" y="0"/>
                  </a:lnTo>
                  <a:lnTo>
                    <a:pt x="0" y="0"/>
                  </a:lnTo>
                  <a:lnTo>
                    <a:pt x="0" y="101463"/>
                  </a:lnTo>
                  <a:close/>
                </a:path>
              </a:pathLst>
            </a:custGeom>
            <a:ln w="80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0"/>
            </a:p>
          </p:txBody>
        </p:sp>
        <p:sp>
          <p:nvSpPr>
            <p:cNvPr id="8" name="object 10"/>
            <p:cNvSpPr/>
            <p:nvPr/>
          </p:nvSpPr>
          <p:spPr>
            <a:xfrm>
              <a:off x="4952213" y="3358547"/>
              <a:ext cx="241844" cy="92131"/>
            </a:xfrm>
            <a:custGeom>
              <a:avLst/>
              <a:gdLst/>
              <a:ahLst/>
              <a:cxnLst/>
              <a:rect l="l" t="t" r="r" b="b"/>
              <a:pathLst>
                <a:path w="266700" h="101600">
                  <a:moveTo>
                    <a:pt x="266635" y="0"/>
                  </a:moveTo>
                  <a:lnTo>
                    <a:pt x="0" y="0"/>
                  </a:lnTo>
                  <a:lnTo>
                    <a:pt x="0" y="101463"/>
                  </a:lnTo>
                  <a:lnTo>
                    <a:pt x="266635" y="101463"/>
                  </a:lnTo>
                  <a:lnTo>
                    <a:pt x="266635" y="0"/>
                  </a:lnTo>
                  <a:close/>
                </a:path>
              </a:pathLst>
            </a:custGeom>
            <a:solidFill>
              <a:srgbClr val="FC5507"/>
            </a:solidFill>
          </p:spPr>
          <p:txBody>
            <a:bodyPr wrap="square" lIns="0" tIns="0" rIns="0" bIns="0" rtlCol="0"/>
            <a:lstStyle/>
            <a:p>
              <a:endParaRPr sz="1630"/>
            </a:p>
          </p:txBody>
        </p:sp>
        <p:sp>
          <p:nvSpPr>
            <p:cNvPr id="9" name="object 11"/>
            <p:cNvSpPr/>
            <p:nvPr/>
          </p:nvSpPr>
          <p:spPr>
            <a:xfrm>
              <a:off x="4952213" y="3358547"/>
              <a:ext cx="241844" cy="92131"/>
            </a:xfrm>
            <a:custGeom>
              <a:avLst/>
              <a:gdLst/>
              <a:ahLst/>
              <a:cxnLst/>
              <a:rect l="l" t="t" r="r" b="b"/>
              <a:pathLst>
                <a:path w="266700" h="101600">
                  <a:moveTo>
                    <a:pt x="0" y="101483"/>
                  </a:moveTo>
                  <a:lnTo>
                    <a:pt x="266635" y="101483"/>
                  </a:lnTo>
                  <a:lnTo>
                    <a:pt x="266635" y="0"/>
                  </a:lnTo>
                  <a:lnTo>
                    <a:pt x="0" y="0"/>
                  </a:lnTo>
                  <a:lnTo>
                    <a:pt x="0" y="101483"/>
                  </a:lnTo>
                  <a:close/>
                </a:path>
              </a:pathLst>
            </a:custGeom>
            <a:ln w="80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0"/>
            </a:p>
          </p:txBody>
        </p:sp>
        <p:sp>
          <p:nvSpPr>
            <p:cNvPr id="10" name="object 12"/>
            <p:cNvSpPr/>
            <p:nvPr/>
          </p:nvSpPr>
          <p:spPr>
            <a:xfrm>
              <a:off x="4984881" y="3858251"/>
              <a:ext cx="241844" cy="92131"/>
            </a:xfrm>
            <a:custGeom>
              <a:avLst/>
              <a:gdLst/>
              <a:ahLst/>
              <a:cxnLst/>
              <a:rect l="l" t="t" r="r" b="b"/>
              <a:pathLst>
                <a:path w="266700" h="101600">
                  <a:moveTo>
                    <a:pt x="266635" y="0"/>
                  </a:moveTo>
                  <a:lnTo>
                    <a:pt x="0" y="0"/>
                  </a:lnTo>
                  <a:lnTo>
                    <a:pt x="0" y="101483"/>
                  </a:lnTo>
                  <a:lnTo>
                    <a:pt x="266635" y="101483"/>
                  </a:lnTo>
                  <a:lnTo>
                    <a:pt x="266635" y="0"/>
                  </a:lnTo>
                  <a:close/>
                </a:path>
              </a:pathLst>
            </a:custGeom>
            <a:solidFill>
              <a:srgbClr val="FC5507"/>
            </a:solidFill>
          </p:spPr>
          <p:txBody>
            <a:bodyPr wrap="square" lIns="0" tIns="0" rIns="0" bIns="0" rtlCol="0"/>
            <a:lstStyle/>
            <a:p>
              <a:endParaRPr sz="1630"/>
            </a:p>
          </p:txBody>
        </p:sp>
        <p:sp>
          <p:nvSpPr>
            <p:cNvPr id="11" name="object 13"/>
            <p:cNvSpPr/>
            <p:nvPr/>
          </p:nvSpPr>
          <p:spPr>
            <a:xfrm>
              <a:off x="4984881" y="3858251"/>
              <a:ext cx="241844" cy="92131"/>
            </a:xfrm>
            <a:custGeom>
              <a:avLst/>
              <a:gdLst/>
              <a:ahLst/>
              <a:cxnLst/>
              <a:rect l="l" t="t" r="r" b="b"/>
              <a:pathLst>
                <a:path w="266700" h="101600">
                  <a:moveTo>
                    <a:pt x="0" y="101483"/>
                  </a:moveTo>
                  <a:lnTo>
                    <a:pt x="266635" y="101483"/>
                  </a:lnTo>
                  <a:lnTo>
                    <a:pt x="266635" y="0"/>
                  </a:lnTo>
                  <a:lnTo>
                    <a:pt x="0" y="0"/>
                  </a:lnTo>
                  <a:lnTo>
                    <a:pt x="0" y="101483"/>
                  </a:lnTo>
                  <a:close/>
                </a:path>
              </a:pathLst>
            </a:custGeom>
            <a:ln w="80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0"/>
            </a:p>
          </p:txBody>
        </p:sp>
        <p:pic>
          <p:nvPicPr>
            <p:cNvPr id="12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71428" y="3406387"/>
              <a:ext cx="2468787" cy="1484072"/>
            </a:xfrm>
            <a:prstGeom prst="rect">
              <a:avLst/>
            </a:prstGeom>
          </p:spPr>
        </p:pic>
        <p:sp>
          <p:nvSpPr>
            <p:cNvPr id="16" name="object 19"/>
            <p:cNvSpPr/>
            <p:nvPr/>
          </p:nvSpPr>
          <p:spPr>
            <a:xfrm>
              <a:off x="4518171" y="3450573"/>
              <a:ext cx="2360856" cy="1366418"/>
            </a:xfrm>
            <a:custGeom>
              <a:avLst/>
              <a:gdLst/>
              <a:ahLst/>
              <a:cxnLst/>
              <a:rect l="l" t="t" r="r" b="b"/>
              <a:pathLst>
                <a:path w="2603500" h="1506854">
                  <a:moveTo>
                    <a:pt x="0" y="1506528"/>
                  </a:moveTo>
                  <a:lnTo>
                    <a:pt x="2602887" y="0"/>
                  </a:lnTo>
                </a:path>
              </a:pathLst>
            </a:custGeom>
            <a:ln w="64331">
              <a:solidFill>
                <a:srgbClr val="5D5555"/>
              </a:solidFill>
            </a:ln>
          </p:spPr>
          <p:txBody>
            <a:bodyPr wrap="square" lIns="0" tIns="0" rIns="0" bIns="0" rtlCol="0"/>
            <a:lstStyle/>
            <a:p>
              <a:endParaRPr sz="1630"/>
            </a:p>
          </p:txBody>
        </p:sp>
        <p:sp>
          <p:nvSpPr>
            <p:cNvPr id="18" name="object 20"/>
            <p:cNvSpPr/>
            <p:nvPr/>
          </p:nvSpPr>
          <p:spPr>
            <a:xfrm>
              <a:off x="5062670" y="4551501"/>
              <a:ext cx="255088" cy="264877"/>
            </a:xfrm>
            <a:custGeom>
              <a:avLst/>
              <a:gdLst/>
              <a:ahLst/>
              <a:cxnLst/>
              <a:rect l="l" t="t" r="r" b="b"/>
              <a:pathLst>
                <a:path w="281304" h="292100">
                  <a:moveTo>
                    <a:pt x="280797" y="114300"/>
                  </a:moveTo>
                  <a:lnTo>
                    <a:pt x="166751" y="114300"/>
                  </a:lnTo>
                  <a:lnTo>
                    <a:pt x="166751" y="0"/>
                  </a:lnTo>
                  <a:lnTo>
                    <a:pt x="114096" y="0"/>
                  </a:lnTo>
                  <a:lnTo>
                    <a:pt x="114096" y="114300"/>
                  </a:lnTo>
                  <a:lnTo>
                    <a:pt x="0" y="114300"/>
                  </a:lnTo>
                  <a:lnTo>
                    <a:pt x="0" y="177800"/>
                  </a:lnTo>
                  <a:lnTo>
                    <a:pt x="114096" y="177800"/>
                  </a:lnTo>
                  <a:lnTo>
                    <a:pt x="114096" y="292100"/>
                  </a:lnTo>
                  <a:lnTo>
                    <a:pt x="166751" y="292100"/>
                  </a:lnTo>
                  <a:lnTo>
                    <a:pt x="166751" y="177800"/>
                  </a:lnTo>
                  <a:lnTo>
                    <a:pt x="280797" y="177800"/>
                  </a:lnTo>
                  <a:lnTo>
                    <a:pt x="280797" y="114300"/>
                  </a:lnTo>
                  <a:close/>
                </a:path>
              </a:pathLst>
            </a:custGeom>
            <a:solidFill>
              <a:srgbClr val="118CC4"/>
            </a:solidFill>
          </p:spPr>
          <p:txBody>
            <a:bodyPr wrap="square" lIns="0" tIns="0" rIns="0" bIns="0" rtlCol="0"/>
            <a:lstStyle/>
            <a:p>
              <a:endParaRPr sz="1630"/>
            </a:p>
          </p:txBody>
        </p:sp>
        <p:sp>
          <p:nvSpPr>
            <p:cNvPr id="20" name="object 21"/>
            <p:cNvSpPr/>
            <p:nvPr/>
          </p:nvSpPr>
          <p:spPr>
            <a:xfrm>
              <a:off x="5062677" y="4551540"/>
              <a:ext cx="255088" cy="265452"/>
            </a:xfrm>
            <a:custGeom>
              <a:avLst/>
              <a:gdLst/>
              <a:ahLst/>
              <a:cxnLst/>
              <a:rect l="l" t="t" r="r" b="b"/>
              <a:pathLst>
                <a:path w="281304" h="292735">
                  <a:moveTo>
                    <a:pt x="0" y="114068"/>
                  </a:moveTo>
                  <a:lnTo>
                    <a:pt x="114098" y="114068"/>
                  </a:lnTo>
                  <a:lnTo>
                    <a:pt x="114098" y="0"/>
                  </a:lnTo>
                  <a:lnTo>
                    <a:pt x="166748" y="0"/>
                  </a:lnTo>
                  <a:lnTo>
                    <a:pt x="166748" y="114068"/>
                  </a:lnTo>
                  <a:lnTo>
                    <a:pt x="280795" y="114068"/>
                  </a:lnTo>
                  <a:lnTo>
                    <a:pt x="280795" y="178317"/>
                  </a:lnTo>
                  <a:lnTo>
                    <a:pt x="166748" y="178317"/>
                  </a:lnTo>
                  <a:lnTo>
                    <a:pt x="166748" y="292406"/>
                  </a:lnTo>
                  <a:lnTo>
                    <a:pt x="114098" y="292406"/>
                  </a:lnTo>
                  <a:lnTo>
                    <a:pt x="114098" y="178317"/>
                  </a:lnTo>
                  <a:lnTo>
                    <a:pt x="0" y="178317"/>
                  </a:lnTo>
                  <a:lnTo>
                    <a:pt x="0" y="114068"/>
                  </a:lnTo>
                  <a:close/>
                </a:path>
              </a:pathLst>
            </a:custGeom>
            <a:ln w="21443">
              <a:solidFill>
                <a:srgbClr val="09658F"/>
              </a:solidFill>
            </a:ln>
          </p:spPr>
          <p:txBody>
            <a:bodyPr wrap="square" lIns="0" tIns="0" rIns="0" bIns="0" rtlCol="0"/>
            <a:lstStyle/>
            <a:p>
              <a:endParaRPr sz="1630"/>
            </a:p>
          </p:txBody>
        </p:sp>
        <p:sp>
          <p:nvSpPr>
            <p:cNvPr id="21" name="object 22"/>
            <p:cNvSpPr/>
            <p:nvPr/>
          </p:nvSpPr>
          <p:spPr>
            <a:xfrm>
              <a:off x="6623840" y="4181825"/>
              <a:ext cx="255088" cy="264877"/>
            </a:xfrm>
            <a:custGeom>
              <a:avLst/>
              <a:gdLst/>
              <a:ahLst/>
              <a:cxnLst/>
              <a:rect l="l" t="t" r="r" b="b"/>
              <a:pathLst>
                <a:path w="281304" h="292100">
                  <a:moveTo>
                    <a:pt x="280797" y="113030"/>
                  </a:moveTo>
                  <a:lnTo>
                    <a:pt x="166751" y="113030"/>
                  </a:lnTo>
                  <a:lnTo>
                    <a:pt x="166751" y="0"/>
                  </a:lnTo>
                  <a:lnTo>
                    <a:pt x="114096" y="0"/>
                  </a:lnTo>
                  <a:lnTo>
                    <a:pt x="114096" y="113030"/>
                  </a:lnTo>
                  <a:lnTo>
                    <a:pt x="0" y="113030"/>
                  </a:lnTo>
                  <a:lnTo>
                    <a:pt x="0" y="177800"/>
                  </a:lnTo>
                  <a:lnTo>
                    <a:pt x="114096" y="177800"/>
                  </a:lnTo>
                  <a:lnTo>
                    <a:pt x="114096" y="292100"/>
                  </a:lnTo>
                  <a:lnTo>
                    <a:pt x="166751" y="292100"/>
                  </a:lnTo>
                  <a:lnTo>
                    <a:pt x="166751" y="177800"/>
                  </a:lnTo>
                  <a:lnTo>
                    <a:pt x="280797" y="177800"/>
                  </a:lnTo>
                  <a:lnTo>
                    <a:pt x="280797" y="113030"/>
                  </a:lnTo>
                  <a:close/>
                </a:path>
              </a:pathLst>
            </a:custGeom>
            <a:solidFill>
              <a:srgbClr val="118CC4"/>
            </a:solidFill>
          </p:spPr>
          <p:txBody>
            <a:bodyPr wrap="square" lIns="0" tIns="0" rIns="0" bIns="0" rtlCol="0"/>
            <a:lstStyle/>
            <a:p>
              <a:endParaRPr sz="1630"/>
            </a:p>
          </p:txBody>
        </p:sp>
        <p:sp>
          <p:nvSpPr>
            <p:cNvPr id="22" name="object 23"/>
            <p:cNvSpPr/>
            <p:nvPr/>
          </p:nvSpPr>
          <p:spPr>
            <a:xfrm>
              <a:off x="6623847" y="4181432"/>
              <a:ext cx="255088" cy="265452"/>
            </a:xfrm>
            <a:custGeom>
              <a:avLst/>
              <a:gdLst/>
              <a:ahLst/>
              <a:cxnLst/>
              <a:rect l="l" t="t" r="r" b="b"/>
              <a:pathLst>
                <a:path w="281304" h="292735">
                  <a:moveTo>
                    <a:pt x="0" y="114068"/>
                  </a:moveTo>
                  <a:lnTo>
                    <a:pt x="114098" y="114068"/>
                  </a:lnTo>
                  <a:lnTo>
                    <a:pt x="114098" y="0"/>
                  </a:lnTo>
                  <a:lnTo>
                    <a:pt x="166748" y="0"/>
                  </a:lnTo>
                  <a:lnTo>
                    <a:pt x="166748" y="114068"/>
                  </a:lnTo>
                  <a:lnTo>
                    <a:pt x="280795" y="114068"/>
                  </a:lnTo>
                  <a:lnTo>
                    <a:pt x="280795" y="178343"/>
                  </a:lnTo>
                  <a:lnTo>
                    <a:pt x="166748" y="178343"/>
                  </a:lnTo>
                  <a:lnTo>
                    <a:pt x="166748" y="292411"/>
                  </a:lnTo>
                  <a:lnTo>
                    <a:pt x="114098" y="292411"/>
                  </a:lnTo>
                  <a:lnTo>
                    <a:pt x="114098" y="178343"/>
                  </a:lnTo>
                  <a:lnTo>
                    <a:pt x="0" y="178343"/>
                  </a:lnTo>
                  <a:lnTo>
                    <a:pt x="0" y="114068"/>
                  </a:lnTo>
                  <a:close/>
                </a:path>
              </a:pathLst>
            </a:custGeom>
            <a:ln w="21443">
              <a:solidFill>
                <a:srgbClr val="09658F"/>
              </a:solidFill>
            </a:ln>
          </p:spPr>
          <p:txBody>
            <a:bodyPr wrap="square" lIns="0" tIns="0" rIns="0" bIns="0" rtlCol="0"/>
            <a:lstStyle/>
            <a:p>
              <a:endParaRPr sz="1630"/>
            </a:p>
          </p:txBody>
        </p:sp>
        <p:sp>
          <p:nvSpPr>
            <p:cNvPr id="23" name="object 24"/>
            <p:cNvSpPr/>
            <p:nvPr/>
          </p:nvSpPr>
          <p:spPr>
            <a:xfrm>
              <a:off x="6033477" y="4192190"/>
              <a:ext cx="255088" cy="266028"/>
            </a:xfrm>
            <a:custGeom>
              <a:avLst/>
              <a:gdLst/>
              <a:ahLst/>
              <a:cxnLst/>
              <a:rect l="l" t="t" r="r" b="b"/>
              <a:pathLst>
                <a:path w="281304" h="293370">
                  <a:moveTo>
                    <a:pt x="280847" y="114300"/>
                  </a:moveTo>
                  <a:lnTo>
                    <a:pt x="166751" y="114300"/>
                  </a:lnTo>
                  <a:lnTo>
                    <a:pt x="166751" y="0"/>
                  </a:lnTo>
                  <a:lnTo>
                    <a:pt x="114096" y="0"/>
                  </a:lnTo>
                  <a:lnTo>
                    <a:pt x="114096" y="114300"/>
                  </a:lnTo>
                  <a:lnTo>
                    <a:pt x="0" y="114300"/>
                  </a:lnTo>
                  <a:lnTo>
                    <a:pt x="0" y="179070"/>
                  </a:lnTo>
                  <a:lnTo>
                    <a:pt x="114096" y="179070"/>
                  </a:lnTo>
                  <a:lnTo>
                    <a:pt x="114096" y="293370"/>
                  </a:lnTo>
                  <a:lnTo>
                    <a:pt x="166751" y="293370"/>
                  </a:lnTo>
                  <a:lnTo>
                    <a:pt x="166751" y="179070"/>
                  </a:lnTo>
                  <a:lnTo>
                    <a:pt x="280847" y="179070"/>
                  </a:lnTo>
                  <a:lnTo>
                    <a:pt x="280847" y="114300"/>
                  </a:lnTo>
                  <a:close/>
                </a:path>
              </a:pathLst>
            </a:custGeom>
            <a:solidFill>
              <a:srgbClr val="118CC4"/>
            </a:solidFill>
          </p:spPr>
          <p:txBody>
            <a:bodyPr wrap="square" lIns="0" tIns="0" rIns="0" bIns="0" rtlCol="0"/>
            <a:lstStyle/>
            <a:p>
              <a:endParaRPr sz="1630"/>
            </a:p>
          </p:txBody>
        </p:sp>
        <p:sp>
          <p:nvSpPr>
            <p:cNvPr id="24" name="object 25"/>
            <p:cNvSpPr/>
            <p:nvPr/>
          </p:nvSpPr>
          <p:spPr>
            <a:xfrm>
              <a:off x="6033484" y="4192553"/>
              <a:ext cx="255088" cy="265452"/>
            </a:xfrm>
            <a:custGeom>
              <a:avLst/>
              <a:gdLst/>
              <a:ahLst/>
              <a:cxnLst/>
              <a:rect l="l" t="t" r="r" b="b"/>
              <a:pathLst>
                <a:path w="281304" h="292735">
                  <a:moveTo>
                    <a:pt x="0" y="114088"/>
                  </a:moveTo>
                  <a:lnTo>
                    <a:pt x="114098" y="114088"/>
                  </a:lnTo>
                  <a:lnTo>
                    <a:pt x="114098" y="0"/>
                  </a:lnTo>
                  <a:lnTo>
                    <a:pt x="166748" y="0"/>
                  </a:lnTo>
                  <a:lnTo>
                    <a:pt x="166748" y="114088"/>
                  </a:lnTo>
                  <a:lnTo>
                    <a:pt x="280847" y="114088"/>
                  </a:lnTo>
                  <a:lnTo>
                    <a:pt x="280847" y="178338"/>
                  </a:lnTo>
                  <a:lnTo>
                    <a:pt x="166748" y="178338"/>
                  </a:lnTo>
                  <a:lnTo>
                    <a:pt x="166748" y="292406"/>
                  </a:lnTo>
                  <a:lnTo>
                    <a:pt x="114098" y="292406"/>
                  </a:lnTo>
                  <a:lnTo>
                    <a:pt x="114098" y="178338"/>
                  </a:lnTo>
                  <a:lnTo>
                    <a:pt x="0" y="178338"/>
                  </a:lnTo>
                  <a:lnTo>
                    <a:pt x="0" y="114088"/>
                  </a:lnTo>
                  <a:close/>
                </a:path>
              </a:pathLst>
            </a:custGeom>
            <a:ln w="21443">
              <a:solidFill>
                <a:srgbClr val="09658F"/>
              </a:solidFill>
            </a:ln>
          </p:spPr>
          <p:txBody>
            <a:bodyPr wrap="square" lIns="0" tIns="0" rIns="0" bIns="0" rtlCol="0"/>
            <a:lstStyle/>
            <a:p>
              <a:endParaRPr sz="1630"/>
            </a:p>
          </p:txBody>
        </p:sp>
        <p:sp>
          <p:nvSpPr>
            <p:cNvPr id="25" name="object 26"/>
            <p:cNvSpPr/>
            <p:nvPr/>
          </p:nvSpPr>
          <p:spPr>
            <a:xfrm>
              <a:off x="6022605" y="4551501"/>
              <a:ext cx="255088" cy="264877"/>
            </a:xfrm>
            <a:custGeom>
              <a:avLst/>
              <a:gdLst/>
              <a:ahLst/>
              <a:cxnLst/>
              <a:rect l="l" t="t" r="r" b="b"/>
              <a:pathLst>
                <a:path w="281304" h="292100">
                  <a:moveTo>
                    <a:pt x="280746" y="114300"/>
                  </a:moveTo>
                  <a:lnTo>
                    <a:pt x="166700" y="114300"/>
                  </a:lnTo>
                  <a:lnTo>
                    <a:pt x="166700" y="0"/>
                  </a:lnTo>
                  <a:lnTo>
                    <a:pt x="114046" y="0"/>
                  </a:lnTo>
                  <a:lnTo>
                    <a:pt x="114046" y="114300"/>
                  </a:lnTo>
                  <a:lnTo>
                    <a:pt x="0" y="114300"/>
                  </a:lnTo>
                  <a:lnTo>
                    <a:pt x="0" y="177800"/>
                  </a:lnTo>
                  <a:lnTo>
                    <a:pt x="114046" y="177800"/>
                  </a:lnTo>
                  <a:lnTo>
                    <a:pt x="114046" y="292100"/>
                  </a:lnTo>
                  <a:lnTo>
                    <a:pt x="166700" y="292100"/>
                  </a:lnTo>
                  <a:lnTo>
                    <a:pt x="166700" y="177800"/>
                  </a:lnTo>
                  <a:lnTo>
                    <a:pt x="280746" y="177800"/>
                  </a:lnTo>
                  <a:lnTo>
                    <a:pt x="280746" y="114300"/>
                  </a:lnTo>
                  <a:close/>
                </a:path>
              </a:pathLst>
            </a:custGeom>
            <a:solidFill>
              <a:srgbClr val="118CC4"/>
            </a:solidFill>
          </p:spPr>
          <p:txBody>
            <a:bodyPr wrap="square" lIns="0" tIns="0" rIns="0" bIns="0" rtlCol="0"/>
            <a:lstStyle/>
            <a:p>
              <a:endParaRPr sz="1630"/>
            </a:p>
          </p:txBody>
        </p:sp>
        <p:sp>
          <p:nvSpPr>
            <p:cNvPr id="26" name="object 27"/>
            <p:cNvSpPr/>
            <p:nvPr/>
          </p:nvSpPr>
          <p:spPr>
            <a:xfrm>
              <a:off x="6022610" y="4551540"/>
              <a:ext cx="255088" cy="265452"/>
            </a:xfrm>
            <a:custGeom>
              <a:avLst/>
              <a:gdLst/>
              <a:ahLst/>
              <a:cxnLst/>
              <a:rect l="l" t="t" r="r" b="b"/>
              <a:pathLst>
                <a:path w="281304" h="292735">
                  <a:moveTo>
                    <a:pt x="0" y="114068"/>
                  </a:moveTo>
                  <a:lnTo>
                    <a:pt x="114047" y="114068"/>
                  </a:lnTo>
                  <a:lnTo>
                    <a:pt x="114047" y="0"/>
                  </a:lnTo>
                  <a:lnTo>
                    <a:pt x="166696" y="0"/>
                  </a:lnTo>
                  <a:lnTo>
                    <a:pt x="166696" y="114068"/>
                  </a:lnTo>
                  <a:lnTo>
                    <a:pt x="280744" y="114068"/>
                  </a:lnTo>
                  <a:lnTo>
                    <a:pt x="280744" y="178317"/>
                  </a:lnTo>
                  <a:lnTo>
                    <a:pt x="166696" y="178317"/>
                  </a:lnTo>
                  <a:lnTo>
                    <a:pt x="166696" y="292406"/>
                  </a:lnTo>
                  <a:lnTo>
                    <a:pt x="114047" y="292406"/>
                  </a:lnTo>
                  <a:lnTo>
                    <a:pt x="114047" y="178317"/>
                  </a:lnTo>
                  <a:lnTo>
                    <a:pt x="0" y="178317"/>
                  </a:lnTo>
                  <a:lnTo>
                    <a:pt x="0" y="114068"/>
                  </a:lnTo>
                  <a:close/>
                </a:path>
              </a:pathLst>
            </a:custGeom>
            <a:ln w="21443">
              <a:solidFill>
                <a:srgbClr val="09658F"/>
              </a:solidFill>
            </a:ln>
          </p:spPr>
          <p:txBody>
            <a:bodyPr wrap="square" lIns="0" tIns="0" rIns="0" bIns="0" rtlCol="0"/>
            <a:lstStyle/>
            <a:p>
              <a:endParaRPr sz="1630"/>
            </a:p>
          </p:txBody>
        </p:sp>
        <p:sp>
          <p:nvSpPr>
            <p:cNvPr id="27" name="object 28"/>
            <p:cNvSpPr/>
            <p:nvPr/>
          </p:nvSpPr>
          <p:spPr>
            <a:xfrm>
              <a:off x="5564829" y="4975303"/>
              <a:ext cx="255088" cy="264877"/>
            </a:xfrm>
            <a:custGeom>
              <a:avLst/>
              <a:gdLst/>
              <a:ahLst/>
              <a:cxnLst/>
              <a:rect l="l" t="t" r="r" b="b"/>
              <a:pathLst>
                <a:path w="281304" h="292100">
                  <a:moveTo>
                    <a:pt x="280847" y="114300"/>
                  </a:moveTo>
                  <a:lnTo>
                    <a:pt x="166751" y="114300"/>
                  </a:lnTo>
                  <a:lnTo>
                    <a:pt x="166751" y="0"/>
                  </a:lnTo>
                  <a:lnTo>
                    <a:pt x="114096" y="0"/>
                  </a:lnTo>
                  <a:lnTo>
                    <a:pt x="114096" y="114300"/>
                  </a:lnTo>
                  <a:lnTo>
                    <a:pt x="0" y="114300"/>
                  </a:lnTo>
                  <a:lnTo>
                    <a:pt x="0" y="177800"/>
                  </a:lnTo>
                  <a:lnTo>
                    <a:pt x="114096" y="177800"/>
                  </a:lnTo>
                  <a:lnTo>
                    <a:pt x="114096" y="292100"/>
                  </a:lnTo>
                  <a:lnTo>
                    <a:pt x="166751" y="292100"/>
                  </a:lnTo>
                  <a:lnTo>
                    <a:pt x="166751" y="177800"/>
                  </a:lnTo>
                  <a:lnTo>
                    <a:pt x="280847" y="177800"/>
                  </a:lnTo>
                  <a:lnTo>
                    <a:pt x="280847" y="114300"/>
                  </a:lnTo>
                  <a:close/>
                </a:path>
              </a:pathLst>
            </a:custGeom>
            <a:solidFill>
              <a:srgbClr val="118CC4"/>
            </a:solidFill>
          </p:spPr>
          <p:txBody>
            <a:bodyPr wrap="square" lIns="0" tIns="0" rIns="0" bIns="0" rtlCol="0"/>
            <a:lstStyle/>
            <a:p>
              <a:endParaRPr sz="1630"/>
            </a:p>
          </p:txBody>
        </p:sp>
        <p:sp>
          <p:nvSpPr>
            <p:cNvPr id="28" name="object 29"/>
            <p:cNvSpPr/>
            <p:nvPr/>
          </p:nvSpPr>
          <p:spPr>
            <a:xfrm>
              <a:off x="5564835" y="4975242"/>
              <a:ext cx="255088" cy="265452"/>
            </a:xfrm>
            <a:custGeom>
              <a:avLst/>
              <a:gdLst/>
              <a:ahLst/>
              <a:cxnLst/>
              <a:rect l="l" t="t" r="r" b="b"/>
              <a:pathLst>
                <a:path w="281304" h="292735">
                  <a:moveTo>
                    <a:pt x="0" y="114088"/>
                  </a:moveTo>
                  <a:lnTo>
                    <a:pt x="114098" y="114088"/>
                  </a:lnTo>
                  <a:lnTo>
                    <a:pt x="114098" y="0"/>
                  </a:lnTo>
                  <a:lnTo>
                    <a:pt x="166748" y="0"/>
                  </a:lnTo>
                  <a:lnTo>
                    <a:pt x="166748" y="114088"/>
                  </a:lnTo>
                  <a:lnTo>
                    <a:pt x="280847" y="114088"/>
                  </a:lnTo>
                  <a:lnTo>
                    <a:pt x="280847" y="178338"/>
                  </a:lnTo>
                  <a:lnTo>
                    <a:pt x="166748" y="178338"/>
                  </a:lnTo>
                  <a:lnTo>
                    <a:pt x="166748" y="292406"/>
                  </a:lnTo>
                  <a:lnTo>
                    <a:pt x="114098" y="292406"/>
                  </a:lnTo>
                  <a:lnTo>
                    <a:pt x="114098" y="178338"/>
                  </a:lnTo>
                  <a:lnTo>
                    <a:pt x="0" y="178338"/>
                  </a:lnTo>
                  <a:lnTo>
                    <a:pt x="0" y="114088"/>
                  </a:lnTo>
                  <a:close/>
                </a:path>
              </a:pathLst>
            </a:custGeom>
            <a:ln w="21443">
              <a:solidFill>
                <a:srgbClr val="09658F"/>
              </a:solidFill>
            </a:ln>
          </p:spPr>
          <p:txBody>
            <a:bodyPr wrap="square" lIns="0" tIns="0" rIns="0" bIns="0" rtlCol="0"/>
            <a:lstStyle/>
            <a:p>
              <a:endParaRPr sz="1630"/>
            </a:p>
          </p:txBody>
        </p:sp>
        <p:pic>
          <p:nvPicPr>
            <p:cNvPr id="29" name="object 3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66050" y="3775071"/>
              <a:ext cx="4400881" cy="812039"/>
            </a:xfrm>
            <a:prstGeom prst="rect">
              <a:avLst/>
            </a:prstGeom>
          </p:spPr>
        </p:pic>
        <p:sp>
          <p:nvSpPr>
            <p:cNvPr id="30" name="object 31"/>
            <p:cNvSpPr/>
            <p:nvPr/>
          </p:nvSpPr>
          <p:spPr>
            <a:xfrm>
              <a:off x="3619043" y="3826696"/>
              <a:ext cx="4315761" cy="681769"/>
            </a:xfrm>
            <a:custGeom>
              <a:avLst/>
              <a:gdLst/>
              <a:ahLst/>
              <a:cxnLst/>
              <a:rect l="l" t="t" r="r" b="b"/>
              <a:pathLst>
                <a:path w="4759325" h="751839">
                  <a:moveTo>
                    <a:pt x="0" y="108417"/>
                  </a:moveTo>
                  <a:lnTo>
                    <a:pt x="39679" y="146631"/>
                  </a:lnTo>
                  <a:lnTo>
                    <a:pt x="79353" y="184727"/>
                  </a:lnTo>
                  <a:lnTo>
                    <a:pt x="119019" y="222586"/>
                  </a:lnTo>
                  <a:lnTo>
                    <a:pt x="158671" y="260088"/>
                  </a:lnTo>
                  <a:lnTo>
                    <a:pt x="198306" y="297115"/>
                  </a:lnTo>
                  <a:lnTo>
                    <a:pt x="237918" y="333547"/>
                  </a:lnTo>
                  <a:lnTo>
                    <a:pt x="277503" y="369267"/>
                  </a:lnTo>
                  <a:lnTo>
                    <a:pt x="317057" y="404155"/>
                  </a:lnTo>
                  <a:lnTo>
                    <a:pt x="356576" y="438093"/>
                  </a:lnTo>
                  <a:lnTo>
                    <a:pt x="396054" y="470962"/>
                  </a:lnTo>
                  <a:lnTo>
                    <a:pt x="435488" y="502642"/>
                  </a:lnTo>
                  <a:lnTo>
                    <a:pt x="474873" y="533016"/>
                  </a:lnTo>
                  <a:lnTo>
                    <a:pt x="514205" y="561963"/>
                  </a:lnTo>
                  <a:lnTo>
                    <a:pt x="553479" y="589367"/>
                  </a:lnTo>
                  <a:lnTo>
                    <a:pt x="592690" y="615107"/>
                  </a:lnTo>
                  <a:lnTo>
                    <a:pt x="631835" y="639065"/>
                  </a:lnTo>
                  <a:lnTo>
                    <a:pt x="670908" y="661122"/>
                  </a:lnTo>
                  <a:lnTo>
                    <a:pt x="709906" y="681159"/>
                  </a:lnTo>
                  <a:lnTo>
                    <a:pt x="748824" y="699058"/>
                  </a:lnTo>
                  <a:lnTo>
                    <a:pt x="787657" y="714700"/>
                  </a:lnTo>
                  <a:lnTo>
                    <a:pt x="826401" y="727965"/>
                  </a:lnTo>
                  <a:lnTo>
                    <a:pt x="865052" y="738736"/>
                  </a:lnTo>
                  <a:lnTo>
                    <a:pt x="903605" y="746892"/>
                  </a:lnTo>
                  <a:lnTo>
                    <a:pt x="948220" y="751642"/>
                  </a:lnTo>
                  <a:lnTo>
                    <a:pt x="993436" y="750628"/>
                  </a:lnTo>
                  <a:lnTo>
                    <a:pt x="1039132" y="744444"/>
                  </a:lnTo>
                  <a:lnTo>
                    <a:pt x="1085185" y="733682"/>
                  </a:lnTo>
                  <a:lnTo>
                    <a:pt x="1131473" y="718931"/>
                  </a:lnTo>
                  <a:lnTo>
                    <a:pt x="1177874" y="700786"/>
                  </a:lnTo>
                  <a:lnTo>
                    <a:pt x="1224266" y="679837"/>
                  </a:lnTo>
                  <a:lnTo>
                    <a:pt x="1270528" y="656676"/>
                  </a:lnTo>
                  <a:lnTo>
                    <a:pt x="1316537" y="631895"/>
                  </a:lnTo>
                  <a:lnTo>
                    <a:pt x="1362170" y="606085"/>
                  </a:lnTo>
                  <a:lnTo>
                    <a:pt x="1407308" y="579839"/>
                  </a:lnTo>
                  <a:lnTo>
                    <a:pt x="1451826" y="553749"/>
                  </a:lnTo>
                  <a:lnTo>
                    <a:pt x="1495603" y="528406"/>
                  </a:lnTo>
                  <a:lnTo>
                    <a:pt x="1538518" y="504401"/>
                  </a:lnTo>
                  <a:lnTo>
                    <a:pt x="1580448" y="482327"/>
                  </a:lnTo>
                  <a:lnTo>
                    <a:pt x="1621271" y="462776"/>
                  </a:lnTo>
                  <a:lnTo>
                    <a:pt x="1660865" y="446339"/>
                  </a:lnTo>
                  <a:lnTo>
                    <a:pt x="1699109" y="433608"/>
                  </a:lnTo>
                  <a:lnTo>
                    <a:pt x="1771055" y="421630"/>
                  </a:lnTo>
                  <a:lnTo>
                    <a:pt x="1812588" y="424655"/>
                  </a:lnTo>
                  <a:lnTo>
                    <a:pt x="1851523" y="435204"/>
                  </a:lnTo>
                  <a:lnTo>
                    <a:pt x="1888134" y="452094"/>
                  </a:lnTo>
                  <a:lnTo>
                    <a:pt x="1922695" y="474143"/>
                  </a:lnTo>
                  <a:lnTo>
                    <a:pt x="1955479" y="500168"/>
                  </a:lnTo>
                  <a:lnTo>
                    <a:pt x="1986760" y="528988"/>
                  </a:lnTo>
                  <a:lnTo>
                    <a:pt x="2016812" y="559419"/>
                  </a:lnTo>
                  <a:lnTo>
                    <a:pt x="2045907" y="590280"/>
                  </a:lnTo>
                  <a:lnTo>
                    <a:pt x="2074319" y="620388"/>
                  </a:lnTo>
                  <a:lnTo>
                    <a:pt x="2102322" y="648561"/>
                  </a:lnTo>
                  <a:lnTo>
                    <a:pt x="2158195" y="694371"/>
                  </a:lnTo>
                  <a:lnTo>
                    <a:pt x="2215713" y="718251"/>
                  </a:lnTo>
                  <a:lnTo>
                    <a:pt x="2245772" y="719012"/>
                  </a:lnTo>
                  <a:lnTo>
                    <a:pt x="2277064" y="710743"/>
                  </a:lnTo>
                  <a:lnTo>
                    <a:pt x="2316681" y="681772"/>
                  </a:lnTo>
                  <a:lnTo>
                    <a:pt x="2348379" y="634132"/>
                  </a:lnTo>
                  <a:lnTo>
                    <a:pt x="2374984" y="571742"/>
                  </a:lnTo>
                  <a:lnTo>
                    <a:pt x="2399324" y="498525"/>
                  </a:lnTo>
                  <a:lnTo>
                    <a:pt x="2411529" y="459081"/>
                  </a:lnTo>
                  <a:lnTo>
                    <a:pt x="2424228" y="418400"/>
                  </a:lnTo>
                  <a:lnTo>
                    <a:pt x="2437775" y="376972"/>
                  </a:lnTo>
                  <a:lnTo>
                    <a:pt x="2452523" y="335288"/>
                  </a:lnTo>
                  <a:lnTo>
                    <a:pt x="2468825" y="293838"/>
                  </a:lnTo>
                  <a:lnTo>
                    <a:pt x="2487036" y="253111"/>
                  </a:lnTo>
                  <a:lnTo>
                    <a:pt x="2507508" y="213598"/>
                  </a:lnTo>
                  <a:lnTo>
                    <a:pt x="2530595" y="175788"/>
                  </a:lnTo>
                  <a:lnTo>
                    <a:pt x="2556650" y="140173"/>
                  </a:lnTo>
                  <a:lnTo>
                    <a:pt x="2586028" y="107242"/>
                  </a:lnTo>
                  <a:lnTo>
                    <a:pt x="2619081" y="77485"/>
                  </a:lnTo>
                  <a:lnTo>
                    <a:pt x="2656163" y="51392"/>
                  </a:lnTo>
                  <a:lnTo>
                    <a:pt x="2697627" y="29453"/>
                  </a:lnTo>
                  <a:lnTo>
                    <a:pt x="2743826" y="12159"/>
                  </a:lnTo>
                  <a:lnTo>
                    <a:pt x="2795115" y="0"/>
                  </a:lnTo>
                  <a:lnTo>
                    <a:pt x="3276462" y="12801"/>
                  </a:lnTo>
                  <a:lnTo>
                    <a:pt x="3932136" y="111429"/>
                  </a:lnTo>
                  <a:lnTo>
                    <a:pt x="4510255" y="223609"/>
                  </a:lnTo>
                  <a:lnTo>
                    <a:pt x="4758935" y="277064"/>
                  </a:lnTo>
                </a:path>
              </a:pathLst>
            </a:custGeom>
            <a:ln w="64331">
              <a:solidFill>
                <a:srgbClr val="5D5555"/>
              </a:solidFill>
            </a:ln>
          </p:spPr>
          <p:txBody>
            <a:bodyPr wrap="square" lIns="0" tIns="0" rIns="0" bIns="0" rtlCol="0"/>
            <a:lstStyle/>
            <a:p>
              <a:endParaRPr sz="1630"/>
            </a:p>
          </p:txBody>
        </p:sp>
      </p:grpSp>
      <p:sp>
        <p:nvSpPr>
          <p:cNvPr id="33" name="object 58">
            <a:extLst>
              <a:ext uri="{FF2B5EF4-FFF2-40B4-BE49-F238E27FC236}">
                <a16:creationId xmlns:a16="http://schemas.microsoft.com/office/drawing/2014/main" id="{383E62A8-3552-8D4B-2162-DA55F9DE5FE0}"/>
              </a:ext>
            </a:extLst>
          </p:cNvPr>
          <p:cNvSpPr txBox="1"/>
          <p:nvPr/>
        </p:nvSpPr>
        <p:spPr>
          <a:xfrm>
            <a:off x="7799441" y="4276799"/>
            <a:ext cx="3861266" cy="1169247"/>
          </a:xfrm>
          <a:prstGeom prst="rect">
            <a:avLst/>
          </a:prstGeom>
        </p:spPr>
        <p:txBody>
          <a:bodyPr vert="horz" wrap="square" lIns="0" tIns="27639" rIns="0" bIns="0" rtlCol="0">
            <a:spAutoFit/>
          </a:bodyPr>
          <a:lstStyle/>
          <a:p>
            <a:pPr marL="11430" marR="4445">
              <a:lnSpc>
                <a:spcPts val="2900"/>
              </a:lnSpc>
              <a:spcBef>
                <a:spcPts val="220"/>
              </a:spcBef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90204"/>
              </a:rPr>
              <a:t>决策边界：</a:t>
            </a:r>
            <a:endParaRPr lang="en-SG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90204"/>
            </a:endParaRPr>
          </a:p>
          <a:p>
            <a:pPr marL="11430" marR="4445">
              <a:lnSpc>
                <a:spcPts val="2900"/>
              </a:lnSpc>
              <a:spcBef>
                <a:spcPts val="220"/>
              </a:spcBef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90204"/>
              </a:rPr>
              <a:t>将</a:t>
            </a:r>
            <a:r>
              <a:rPr lang="zh-CN" altLang="en-US" sz="2800" b="1" dirty="0">
                <a:solidFill>
                  <a:srgbClr val="0099E8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90204"/>
              </a:rPr>
              <a:t> </a:t>
            </a:r>
            <a:r>
              <a:rPr lang="en-US" altLang="zh-CN" sz="2800" b="1" dirty="0">
                <a:solidFill>
                  <a:srgbClr val="0099E8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90204"/>
              </a:rPr>
              <a:t>+</a:t>
            </a:r>
            <a:r>
              <a:rPr lang="zh-CN" altLang="en-US" sz="2800" b="1" dirty="0">
                <a:solidFill>
                  <a:srgbClr val="0099E8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90204"/>
              </a:rPr>
              <a:t> 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90204"/>
              </a:rPr>
              <a:t>和</a:t>
            </a:r>
            <a:r>
              <a:rPr lang="zh-CN" altLang="en-US" sz="2800" b="1" dirty="0">
                <a:solidFill>
                  <a:srgbClr val="FC5507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90204"/>
              </a:rPr>
              <a:t> </a:t>
            </a:r>
            <a:r>
              <a:rPr lang="en-US" altLang="zh-CN" sz="2800" b="1" dirty="0">
                <a:solidFill>
                  <a:srgbClr val="FC5507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90204"/>
              </a:rPr>
              <a:t>‑ 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90204"/>
              </a:rPr>
              <a:t>区分开的曲面（更为复杂的形状）</a:t>
            </a:r>
            <a:endParaRPr lang="en-US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90204"/>
            </a:endParaRP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46C24-23E6-C5E3-4852-E7C25A3A7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任意多边形: 形状 37">
            <a:extLst>
              <a:ext uri="{FF2B5EF4-FFF2-40B4-BE49-F238E27FC236}">
                <a16:creationId xmlns:a16="http://schemas.microsoft.com/office/drawing/2014/main" id="{60C56E4C-6A59-A439-C298-5F6291BB9878}"/>
              </a:ext>
            </a:extLst>
          </p:cNvPr>
          <p:cNvSpPr/>
          <p:nvPr/>
        </p:nvSpPr>
        <p:spPr>
          <a:xfrm>
            <a:off x="0" y="0"/>
            <a:ext cx="1819275" cy="1819275"/>
          </a:xfrm>
          <a:custGeom>
            <a:avLst/>
            <a:gdLst>
              <a:gd name="connsiteX0" fmla="*/ 0 w 3638550"/>
              <a:gd name="connsiteY0" fmla="*/ 1819275 h 3638550"/>
              <a:gd name="connsiteX1" fmla="*/ 1819275 w 3638550"/>
              <a:gd name="connsiteY1" fmla="*/ 0 h 3638550"/>
              <a:gd name="connsiteX2" fmla="*/ 3638550 w 3638550"/>
              <a:gd name="connsiteY2" fmla="*/ 1819275 h 3638550"/>
              <a:gd name="connsiteX3" fmla="*/ 1819275 w 3638550"/>
              <a:gd name="connsiteY3" fmla="*/ 3638550 h 3638550"/>
              <a:gd name="connsiteX4" fmla="*/ 0 w 3638550"/>
              <a:gd name="connsiteY4" fmla="*/ 1819275 h 3638550"/>
              <a:gd name="connsiteX0-1" fmla="*/ 1819275 w 3638550"/>
              <a:gd name="connsiteY0-2" fmla="*/ 0 h 3638550"/>
              <a:gd name="connsiteX1-3" fmla="*/ 3638550 w 3638550"/>
              <a:gd name="connsiteY1-4" fmla="*/ 1819275 h 3638550"/>
              <a:gd name="connsiteX2-5" fmla="*/ 1819275 w 3638550"/>
              <a:gd name="connsiteY2-6" fmla="*/ 3638550 h 3638550"/>
              <a:gd name="connsiteX3-7" fmla="*/ 0 w 3638550"/>
              <a:gd name="connsiteY3-8" fmla="*/ 1819275 h 3638550"/>
              <a:gd name="connsiteX4-9" fmla="*/ 1910715 w 3638550"/>
              <a:gd name="connsiteY4-10" fmla="*/ 91440 h 3638550"/>
              <a:gd name="connsiteX0-11" fmla="*/ 1819275 w 3638550"/>
              <a:gd name="connsiteY0-12" fmla="*/ 0 h 3638550"/>
              <a:gd name="connsiteX1-13" fmla="*/ 3638550 w 3638550"/>
              <a:gd name="connsiteY1-14" fmla="*/ 1819275 h 3638550"/>
              <a:gd name="connsiteX2-15" fmla="*/ 1819275 w 3638550"/>
              <a:gd name="connsiteY2-16" fmla="*/ 3638550 h 3638550"/>
              <a:gd name="connsiteX3-17" fmla="*/ 0 w 3638550"/>
              <a:gd name="connsiteY3-18" fmla="*/ 1819275 h 3638550"/>
              <a:gd name="connsiteX0-19" fmla="*/ 3638550 w 3638550"/>
              <a:gd name="connsiteY0-20" fmla="*/ 0 h 1819275"/>
              <a:gd name="connsiteX1-21" fmla="*/ 1819275 w 3638550"/>
              <a:gd name="connsiteY1-22" fmla="*/ 1819275 h 1819275"/>
              <a:gd name="connsiteX2-23" fmla="*/ 0 w 3638550"/>
              <a:gd name="connsiteY2-24" fmla="*/ 0 h 1819275"/>
              <a:gd name="connsiteX0-25" fmla="*/ 1819275 w 1819275"/>
              <a:gd name="connsiteY0-26" fmla="*/ 0 h 1819275"/>
              <a:gd name="connsiteX1-27" fmla="*/ 0 w 1819275"/>
              <a:gd name="connsiteY1-28" fmla="*/ 1819275 h 18192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819275" h="1819275">
                <a:moveTo>
                  <a:pt x="1819275" y="0"/>
                </a:moveTo>
                <a:cubicBezTo>
                  <a:pt x="1819275" y="1004758"/>
                  <a:pt x="1004758" y="1819275"/>
                  <a:pt x="0" y="1819275"/>
                </a:cubicBezTo>
              </a:path>
            </a:pathLst>
          </a:custGeom>
          <a:noFill/>
          <a:ln w="381000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3F60D1C8-A6A7-0A5C-0F65-B62AB12E09FF}"/>
              </a:ext>
            </a:extLst>
          </p:cNvPr>
          <p:cNvGrpSpPr/>
          <p:nvPr/>
        </p:nvGrpSpPr>
        <p:grpSpPr>
          <a:xfrm>
            <a:off x="1727455" y="1730451"/>
            <a:ext cx="5663945" cy="716782"/>
            <a:chOff x="1727455" y="2471291"/>
            <a:chExt cx="5663945" cy="716782"/>
          </a:xfrm>
        </p:grpSpPr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6EC23401-AEF2-43C7-987E-D98BFD293343}"/>
                </a:ext>
              </a:extLst>
            </p:cNvPr>
            <p:cNvSpPr txBox="1"/>
            <p:nvPr/>
          </p:nvSpPr>
          <p:spPr>
            <a:xfrm>
              <a:off x="2573268" y="2673753"/>
              <a:ext cx="48181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solidFill>
                    <a:schemeClr val="bg2">
                      <a:lumMod val="90000"/>
                    </a:schemeClr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分类问题</a:t>
              </a:r>
            </a:p>
          </p:txBody>
        </p:sp>
        <p:sp>
          <p:nvSpPr>
            <p:cNvPr id="63" name="椭圆 62">
              <a:extLst>
                <a:ext uri="{FF2B5EF4-FFF2-40B4-BE49-F238E27FC236}">
                  <a16:creationId xmlns:a16="http://schemas.microsoft.com/office/drawing/2014/main" id="{AE9BF7DC-957D-96D0-64B2-5627F9B6B916}"/>
                </a:ext>
              </a:extLst>
            </p:cNvPr>
            <p:cNvSpPr/>
            <p:nvPr/>
          </p:nvSpPr>
          <p:spPr>
            <a:xfrm>
              <a:off x="1727455" y="2471291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chemeClr val="accent1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01</a:t>
              </a: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98B28358-2AFD-C2B9-A791-40FC51AA0753}"/>
              </a:ext>
            </a:extLst>
          </p:cNvPr>
          <p:cNvGrpSpPr/>
          <p:nvPr/>
        </p:nvGrpSpPr>
        <p:grpSpPr>
          <a:xfrm>
            <a:off x="7540339" y="0"/>
            <a:ext cx="4651661" cy="6858000"/>
            <a:chOff x="7540339" y="0"/>
            <a:chExt cx="4651661" cy="6858000"/>
          </a:xfrm>
        </p:grpSpPr>
        <p:sp>
          <p:nvSpPr>
            <p:cNvPr id="60" name="任意多边形: 形状 59">
              <a:extLst>
                <a:ext uri="{FF2B5EF4-FFF2-40B4-BE49-F238E27FC236}">
                  <a16:creationId xmlns:a16="http://schemas.microsoft.com/office/drawing/2014/main" id="{770539AD-1C32-E1A2-708C-5230EF2DEC6A}"/>
                </a:ext>
              </a:extLst>
            </p:cNvPr>
            <p:cNvSpPr/>
            <p:nvPr/>
          </p:nvSpPr>
          <p:spPr>
            <a:xfrm>
              <a:off x="7779658" y="0"/>
              <a:ext cx="4412342" cy="6858000"/>
            </a:xfrm>
            <a:custGeom>
              <a:avLst/>
              <a:gdLst>
                <a:gd name="connsiteX0" fmla="*/ 1295690 w 4412342"/>
                <a:gd name="connsiteY0" fmla="*/ 0 h 6858000"/>
                <a:gd name="connsiteX1" fmla="*/ 4412342 w 4412342"/>
                <a:gd name="connsiteY1" fmla="*/ 0 h 6858000"/>
                <a:gd name="connsiteX2" fmla="*/ 4412342 w 4412342"/>
                <a:gd name="connsiteY2" fmla="*/ 1636729 h 6858000"/>
                <a:gd name="connsiteX3" fmla="*/ 4272563 w 4412342"/>
                <a:gd name="connsiteY3" fmla="*/ 1672670 h 6858000"/>
                <a:gd name="connsiteX4" fmla="*/ 3111228 w 4412342"/>
                <a:gd name="connsiteY4" fmla="*/ 3251199 h 6858000"/>
                <a:gd name="connsiteX5" fmla="*/ 4272563 w 4412342"/>
                <a:gd name="connsiteY5" fmla="*/ 4829728 h 6858000"/>
                <a:gd name="connsiteX6" fmla="*/ 4412342 w 4412342"/>
                <a:gd name="connsiteY6" fmla="*/ 4865669 h 6858000"/>
                <a:gd name="connsiteX7" fmla="*/ 4412342 w 4412342"/>
                <a:gd name="connsiteY7" fmla="*/ 6858000 h 6858000"/>
                <a:gd name="connsiteX8" fmla="*/ 1670654 w 4412342"/>
                <a:gd name="connsiteY8" fmla="*/ 6858000 h 6858000"/>
                <a:gd name="connsiteX9" fmla="*/ 1550198 w 4412342"/>
                <a:gd name="connsiteY9" fmla="*/ 6753659 h 6858000"/>
                <a:gd name="connsiteX10" fmla="*/ 0 w 4412342"/>
                <a:gd name="connsiteY10" fmla="*/ 3251200 h 6858000"/>
                <a:gd name="connsiteX11" fmla="*/ 1229199 w 4412342"/>
                <a:gd name="connsiteY11" fmla="*/ 6974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412342" h="6858000">
                  <a:moveTo>
                    <a:pt x="1295690" y="0"/>
                  </a:moveTo>
                  <a:lnTo>
                    <a:pt x="4412342" y="0"/>
                  </a:lnTo>
                  <a:lnTo>
                    <a:pt x="4412342" y="1636729"/>
                  </a:lnTo>
                  <a:lnTo>
                    <a:pt x="4272563" y="1672670"/>
                  </a:lnTo>
                  <a:cubicBezTo>
                    <a:pt x="3599745" y="1881938"/>
                    <a:pt x="3111228" y="2509519"/>
                    <a:pt x="3111228" y="3251199"/>
                  </a:cubicBezTo>
                  <a:cubicBezTo>
                    <a:pt x="3111228" y="3992879"/>
                    <a:pt x="3599745" y="4620460"/>
                    <a:pt x="4272563" y="4829728"/>
                  </a:cubicBezTo>
                  <a:lnTo>
                    <a:pt x="4412342" y="4865669"/>
                  </a:lnTo>
                  <a:lnTo>
                    <a:pt x="4412342" y="6858000"/>
                  </a:lnTo>
                  <a:lnTo>
                    <a:pt x="1670654" y="6858000"/>
                  </a:lnTo>
                  <a:lnTo>
                    <a:pt x="1550198" y="6753659"/>
                  </a:lnTo>
                  <a:cubicBezTo>
                    <a:pt x="597879" y="5888107"/>
                    <a:pt x="0" y="4639475"/>
                    <a:pt x="0" y="3251200"/>
                  </a:cubicBezTo>
                  <a:cubicBezTo>
                    <a:pt x="0" y="2026252"/>
                    <a:pt x="465477" y="910022"/>
                    <a:pt x="1229199" y="69741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745530F4-6A55-74E4-84D0-06D7E4F9AC1F}"/>
                </a:ext>
              </a:extLst>
            </p:cNvPr>
            <p:cNvSpPr/>
            <p:nvPr/>
          </p:nvSpPr>
          <p:spPr>
            <a:xfrm>
              <a:off x="7540339" y="3124369"/>
              <a:ext cx="3592287" cy="101566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t" anchorCtr="0">
              <a:spAutoFit/>
            </a:bodyPr>
            <a:lstStyle/>
            <a:p>
              <a:r>
                <a:rPr kumimoji="1" lang="zh-CN" altLang="en-US" sz="6000" b="1" dirty="0">
                  <a:solidFill>
                    <a:schemeClr val="tx1"/>
                  </a:solidFill>
                  <a:latin typeface="Arial" panose="020B0604020202090204" pitchFamily="34" charset="0"/>
                  <a:ea typeface="微软雅黑" panose="020B0503020204020204" pitchFamily="34" charset="-122"/>
                  <a:sym typeface="Arial" panose="020B0604020202090204" pitchFamily="34" charset="0"/>
                </a:rPr>
                <a:t>目录</a:t>
              </a:r>
              <a:endParaRPr kumimoji="1" lang="en-US" altLang="zh-CN" sz="6000" b="1" dirty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  <a:sym typeface="Arial" panose="020B0604020202090204" pitchFamily="34" charset="0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620882D8-7E49-8BBA-8FF2-7AA7D2BDD6F9}"/>
              </a:ext>
            </a:extLst>
          </p:cNvPr>
          <p:cNvGrpSpPr/>
          <p:nvPr/>
        </p:nvGrpSpPr>
        <p:grpSpPr>
          <a:xfrm>
            <a:off x="1727455" y="2843108"/>
            <a:ext cx="5661007" cy="716782"/>
            <a:chOff x="1727455" y="3483328"/>
            <a:chExt cx="5661007" cy="716782"/>
          </a:xfrm>
        </p:grpSpPr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F4C414A2-C433-58E8-48D9-2D179E0F7E98}"/>
                </a:ext>
              </a:extLst>
            </p:cNvPr>
            <p:cNvSpPr txBox="1"/>
            <p:nvPr/>
          </p:nvSpPr>
          <p:spPr>
            <a:xfrm>
              <a:off x="2570330" y="3658299"/>
              <a:ext cx="48181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latin typeface="Arial" panose="020B0604020202090204" pitchFamily="34" charset="0"/>
                  <a:ea typeface="微软雅黑" panose="020B0503020204020204" pitchFamily="34" charset="-122"/>
                </a:rPr>
                <a:t>逻辑回归</a:t>
              </a:r>
            </a:p>
          </p:txBody>
        </p:sp>
        <p:sp>
          <p:nvSpPr>
            <p:cNvPr id="56" name="椭圆 55">
              <a:extLst>
                <a:ext uri="{FF2B5EF4-FFF2-40B4-BE49-F238E27FC236}">
                  <a16:creationId xmlns:a16="http://schemas.microsoft.com/office/drawing/2014/main" id="{2E29C6E2-5EC0-4257-93FD-2850A77B5421}"/>
                </a:ext>
              </a:extLst>
            </p:cNvPr>
            <p:cNvSpPr/>
            <p:nvPr/>
          </p:nvSpPr>
          <p:spPr>
            <a:xfrm>
              <a:off x="1727455" y="3483328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rgbClr val="4472C4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02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6616A905-C8B1-B041-C9C4-A42D205C4B72}"/>
              </a:ext>
            </a:extLst>
          </p:cNvPr>
          <p:cNvGrpSpPr/>
          <p:nvPr/>
        </p:nvGrpSpPr>
        <p:grpSpPr>
          <a:xfrm>
            <a:off x="1727455" y="3955765"/>
            <a:ext cx="3123326" cy="716782"/>
            <a:chOff x="1727455" y="4495365"/>
            <a:chExt cx="3123326" cy="716782"/>
          </a:xfrm>
        </p:grpSpPr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06E99EF4-9DF3-5834-BDA0-9A150EE5DEAF}"/>
                </a:ext>
              </a:extLst>
            </p:cNvPr>
            <p:cNvSpPr txBox="1"/>
            <p:nvPr/>
          </p:nvSpPr>
          <p:spPr>
            <a:xfrm>
              <a:off x="2570331" y="4706973"/>
              <a:ext cx="22804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latin typeface="Arial" panose="020B0604020202090204" pitchFamily="34" charset="0"/>
                  <a:ea typeface="微软雅黑" panose="020B0503020204020204" pitchFamily="34" charset="-122"/>
                </a:rPr>
                <a:t>优化算法</a:t>
              </a:r>
            </a:p>
          </p:txBody>
        </p:sp>
        <p:sp>
          <p:nvSpPr>
            <p:cNvPr id="53" name="椭圆 52">
              <a:extLst>
                <a:ext uri="{FF2B5EF4-FFF2-40B4-BE49-F238E27FC236}">
                  <a16:creationId xmlns:a16="http://schemas.microsoft.com/office/drawing/2014/main" id="{9BEF9041-2DB5-9EC4-E66D-B01F240579B7}"/>
                </a:ext>
              </a:extLst>
            </p:cNvPr>
            <p:cNvSpPr/>
            <p:nvPr/>
          </p:nvSpPr>
          <p:spPr>
            <a:xfrm>
              <a:off x="1727455" y="4495365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rgbClr val="4472C4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03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7662839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350439" y="120418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对预测有多确定呢？</a:t>
            </a:r>
          </a:p>
        </p:txBody>
      </p:sp>
      <p:sp>
        <p:nvSpPr>
          <p:cNvPr id="21" name="object 25"/>
          <p:cNvSpPr txBox="1"/>
          <p:nvPr/>
        </p:nvSpPr>
        <p:spPr>
          <a:xfrm>
            <a:off x="7030640" y="4396690"/>
            <a:ext cx="1537970" cy="32573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40"/>
              </a:spcBef>
            </a:pPr>
            <a:r>
              <a:rPr lang="zh-CN" altLang="en-US" sz="2000" spc="17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不那么确定</a:t>
            </a:r>
            <a:endParaRPr sz="2000" dirty="0">
              <a:latin typeface="Arial" panose="020B0604020202090204"/>
              <a:cs typeface="Arial" panose="020B0604020202090204"/>
            </a:endParaRPr>
          </a:p>
        </p:txBody>
      </p:sp>
      <p:sp>
        <p:nvSpPr>
          <p:cNvPr id="25" name="object 29"/>
          <p:cNvSpPr/>
          <p:nvPr/>
        </p:nvSpPr>
        <p:spPr>
          <a:xfrm>
            <a:off x="6086905" y="2961262"/>
            <a:ext cx="0" cy="2099945"/>
          </a:xfrm>
          <a:custGeom>
            <a:avLst/>
            <a:gdLst/>
            <a:ahLst/>
            <a:cxnLst/>
            <a:rect l="l" t="t" r="r" b="b"/>
            <a:pathLst>
              <a:path h="2099945">
                <a:moveTo>
                  <a:pt x="0" y="0"/>
                </a:moveTo>
                <a:lnTo>
                  <a:pt x="0" y="2099637"/>
                </a:lnTo>
              </a:path>
            </a:pathLst>
          </a:custGeom>
          <a:ln w="8041">
            <a:solidFill>
              <a:srgbClr val="5B53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25"/>
          <p:cNvSpPr txBox="1"/>
          <p:nvPr/>
        </p:nvSpPr>
        <p:spPr>
          <a:xfrm>
            <a:off x="3335581" y="4396690"/>
            <a:ext cx="1537970" cy="32573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40"/>
              </a:spcBef>
            </a:pPr>
            <a:r>
              <a:rPr lang="zh-CN" altLang="en-US" sz="2000" spc="17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很确定</a:t>
            </a:r>
            <a:endParaRPr sz="2000" dirty="0">
              <a:latin typeface="Arial" panose="020B0604020202090204"/>
              <a:cs typeface="Arial" panose="020B0604020202090204"/>
            </a:endParaRPr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AA8DF86C-0E4C-E841-D9D1-29BA1DAA25E6}"/>
              </a:ext>
            </a:extLst>
          </p:cNvPr>
          <p:cNvCxnSpPr>
            <a:cxnSpLocks/>
          </p:cNvCxnSpPr>
          <p:nvPr/>
        </p:nvCxnSpPr>
        <p:spPr>
          <a:xfrm>
            <a:off x="4196492" y="3864931"/>
            <a:ext cx="0" cy="511168"/>
          </a:xfrm>
          <a:prstGeom prst="straightConnector1">
            <a:avLst/>
          </a:prstGeom>
          <a:ln w="63500">
            <a:solidFill>
              <a:srgbClr val="B0007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bject 22">
            <a:extLst>
              <a:ext uri="{FF2B5EF4-FFF2-40B4-BE49-F238E27FC236}">
                <a16:creationId xmlns:a16="http://schemas.microsoft.com/office/drawing/2014/main" id="{6AF10757-B6FE-233B-C13D-86EFC8B4FC30}"/>
              </a:ext>
            </a:extLst>
          </p:cNvPr>
          <p:cNvSpPr/>
          <p:nvPr/>
        </p:nvSpPr>
        <p:spPr>
          <a:xfrm>
            <a:off x="2321834" y="3088444"/>
            <a:ext cx="3550852" cy="776487"/>
          </a:xfrm>
          <a:custGeom>
            <a:avLst/>
            <a:gdLst/>
            <a:ahLst/>
            <a:cxnLst/>
            <a:rect l="l" t="t" r="r" b="b"/>
            <a:pathLst>
              <a:path w="1614170" h="1435100">
                <a:moveTo>
                  <a:pt x="1613782" y="0"/>
                </a:moveTo>
                <a:lnTo>
                  <a:pt x="0" y="0"/>
                </a:lnTo>
                <a:lnTo>
                  <a:pt x="0" y="1434924"/>
                </a:lnTo>
                <a:lnTo>
                  <a:pt x="1613782" y="1434924"/>
                </a:lnTo>
                <a:lnTo>
                  <a:pt x="1613782" y="0"/>
                </a:lnTo>
                <a:close/>
              </a:path>
            </a:pathLst>
          </a:custGeom>
          <a:solidFill>
            <a:srgbClr val="B0007E"/>
          </a:solidFill>
        </p:spPr>
        <p:txBody>
          <a:bodyPr wrap="square" lIns="0" tIns="0" rIns="0" bIns="0" rtlCol="0"/>
          <a:lstStyle/>
          <a:p>
            <a:pPr marL="12700" marR="5080" algn="ctr">
              <a:lnSpc>
                <a:spcPct val="103000"/>
              </a:lnSpc>
              <a:spcBef>
                <a:spcPts val="20"/>
              </a:spcBef>
            </a:pPr>
            <a:r>
              <a:rPr lang="en-US" altLang="zh-CN" sz="2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“</a:t>
            </a:r>
            <a:r>
              <a:rPr lang="zh-CN" altLang="en-US" sz="2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年收入</a:t>
            </a:r>
            <a:r>
              <a:rPr lang="en-US" altLang="zh-CN" sz="2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4.5</a:t>
            </a:r>
            <a:r>
              <a:rPr lang="zh-CN" altLang="en-US" sz="2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万 </a:t>
            </a:r>
            <a:r>
              <a:rPr lang="en-US" altLang="zh-CN" sz="2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+ </a:t>
            </a:r>
            <a:r>
              <a:rPr lang="zh-CN" altLang="en-US" sz="2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贷款</a:t>
            </a:r>
            <a:r>
              <a:rPr lang="en-US" altLang="zh-CN" sz="2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4</a:t>
            </a:r>
            <a:r>
              <a:rPr lang="zh-CN" altLang="en-US" sz="2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万，利率</a:t>
            </a:r>
            <a:r>
              <a:rPr lang="en-US" altLang="zh-CN" sz="2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13.67%"</a:t>
            </a:r>
            <a:endParaRPr lang="zh-CN" altLang="en-US" sz="24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" name="object 22">
            <a:extLst>
              <a:ext uri="{FF2B5EF4-FFF2-40B4-BE49-F238E27FC236}">
                <a16:creationId xmlns:a16="http://schemas.microsoft.com/office/drawing/2014/main" id="{6209E0B4-24C8-9413-961E-A464B80B0627}"/>
              </a:ext>
            </a:extLst>
          </p:cNvPr>
          <p:cNvSpPr/>
          <p:nvPr/>
        </p:nvSpPr>
        <p:spPr>
          <a:xfrm>
            <a:off x="6319314" y="3094040"/>
            <a:ext cx="3550852" cy="776487"/>
          </a:xfrm>
          <a:custGeom>
            <a:avLst/>
            <a:gdLst/>
            <a:ahLst/>
            <a:cxnLst/>
            <a:rect l="l" t="t" r="r" b="b"/>
            <a:pathLst>
              <a:path w="1614170" h="1435100">
                <a:moveTo>
                  <a:pt x="1613782" y="0"/>
                </a:moveTo>
                <a:lnTo>
                  <a:pt x="0" y="0"/>
                </a:lnTo>
                <a:lnTo>
                  <a:pt x="0" y="1434924"/>
                </a:lnTo>
                <a:lnTo>
                  <a:pt x="1613782" y="1434924"/>
                </a:lnTo>
                <a:lnTo>
                  <a:pt x="1613782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</p:spPr>
        <p:txBody>
          <a:bodyPr wrap="square" lIns="0" tIns="0" rIns="0" bIns="0" rtlCol="0"/>
          <a:lstStyle/>
          <a:p>
            <a:pPr marL="12700" marR="5080" algn="ctr">
              <a:lnSpc>
                <a:spcPct val="103000"/>
              </a:lnSpc>
              <a:spcBef>
                <a:spcPts val="20"/>
              </a:spcBef>
            </a:pPr>
            <a:r>
              <a:rPr lang="en-US" altLang="zh-CN" sz="2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““</a:t>
            </a:r>
            <a:r>
              <a:rPr lang="zh-CN" altLang="en-US" sz="2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年收入</a:t>
            </a:r>
            <a:r>
              <a:rPr lang="en-US" altLang="zh-CN" sz="2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7.5</a:t>
            </a:r>
            <a:r>
              <a:rPr lang="zh-CN" altLang="en-US" sz="2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万 </a:t>
            </a:r>
            <a:r>
              <a:rPr lang="en-US" altLang="zh-CN" sz="2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+ </a:t>
            </a:r>
            <a:r>
              <a:rPr lang="zh-CN" altLang="en-US" sz="2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贷款</a:t>
            </a:r>
            <a:r>
              <a:rPr lang="en-US" altLang="zh-CN" sz="2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2.8</a:t>
            </a:r>
            <a:r>
              <a:rPr lang="zh-CN" altLang="en-US" sz="2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万，利率</a:t>
            </a:r>
            <a:r>
              <a:rPr lang="en-US" altLang="zh-CN" sz="2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20%</a:t>
            </a:r>
            <a:r>
              <a:rPr lang="zh-CN" altLang="en-US" sz="2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”</a:t>
            </a:r>
          </a:p>
        </p:txBody>
      </p:sp>
      <p:sp>
        <p:nvSpPr>
          <p:cNvPr id="29" name="object 22">
            <a:extLst>
              <a:ext uri="{FF2B5EF4-FFF2-40B4-BE49-F238E27FC236}">
                <a16:creationId xmlns:a16="http://schemas.microsoft.com/office/drawing/2014/main" id="{4AD6603F-8C18-CFB6-D1BA-B14988CDE02B}"/>
              </a:ext>
            </a:extLst>
          </p:cNvPr>
          <p:cNvSpPr/>
          <p:nvPr/>
        </p:nvSpPr>
        <p:spPr>
          <a:xfrm>
            <a:off x="3014658" y="4376099"/>
            <a:ext cx="2363669" cy="484058"/>
          </a:xfrm>
          <a:custGeom>
            <a:avLst/>
            <a:gdLst/>
            <a:ahLst/>
            <a:cxnLst/>
            <a:rect l="l" t="t" r="r" b="b"/>
            <a:pathLst>
              <a:path w="1614170" h="1435100">
                <a:moveTo>
                  <a:pt x="1613782" y="0"/>
                </a:moveTo>
                <a:lnTo>
                  <a:pt x="0" y="0"/>
                </a:lnTo>
                <a:lnTo>
                  <a:pt x="0" y="1434924"/>
                </a:lnTo>
                <a:lnTo>
                  <a:pt x="1613782" y="1434924"/>
                </a:lnTo>
                <a:lnTo>
                  <a:pt x="1613782" y="0"/>
                </a:lnTo>
                <a:close/>
              </a:path>
            </a:pathLst>
          </a:custGeom>
          <a:solidFill>
            <a:srgbClr val="B0007E"/>
          </a:solidFill>
        </p:spPr>
        <p:txBody>
          <a:bodyPr wrap="square" lIns="0" tIns="0" rIns="0" bIns="0" rtlCol="0" anchor="ctr"/>
          <a:lstStyle/>
          <a:p>
            <a:pPr marL="12700" marR="5080" algn="ctr">
              <a:lnSpc>
                <a:spcPct val="103000"/>
              </a:lnSpc>
              <a:spcBef>
                <a:spcPts val="20"/>
              </a:spcBef>
            </a:pPr>
            <a:r>
              <a:rPr lang="zh-CN" altLang="en-SG" sz="2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很确定</a:t>
            </a:r>
            <a:r>
              <a:rPr lang="zh-CN" altLang="en-US" sz="2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：</a:t>
            </a:r>
            <a:r>
              <a:rPr lang="en-US" altLang="zh-CN" sz="2400" b="1" dirty="0">
                <a:solidFill>
                  <a:srgbClr val="0099E8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+1</a:t>
            </a:r>
            <a:endParaRPr lang="zh-CN" altLang="en-US" sz="2400" b="1" dirty="0">
              <a:solidFill>
                <a:srgbClr val="0099E8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2" name="object 22">
            <a:extLst>
              <a:ext uri="{FF2B5EF4-FFF2-40B4-BE49-F238E27FC236}">
                <a16:creationId xmlns:a16="http://schemas.microsoft.com/office/drawing/2014/main" id="{26EC1CE8-172D-FDB0-80D2-A19ED5693883}"/>
              </a:ext>
            </a:extLst>
          </p:cNvPr>
          <p:cNvSpPr/>
          <p:nvPr/>
        </p:nvSpPr>
        <p:spPr>
          <a:xfrm>
            <a:off x="6912905" y="4376099"/>
            <a:ext cx="2363669" cy="484058"/>
          </a:xfrm>
          <a:custGeom>
            <a:avLst/>
            <a:gdLst/>
            <a:ahLst/>
            <a:cxnLst/>
            <a:rect l="l" t="t" r="r" b="b"/>
            <a:pathLst>
              <a:path w="1614170" h="1435100">
                <a:moveTo>
                  <a:pt x="1613782" y="0"/>
                </a:moveTo>
                <a:lnTo>
                  <a:pt x="0" y="0"/>
                </a:lnTo>
                <a:lnTo>
                  <a:pt x="0" y="1434924"/>
                </a:lnTo>
                <a:lnTo>
                  <a:pt x="1613782" y="1434924"/>
                </a:lnTo>
                <a:lnTo>
                  <a:pt x="1613782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</p:spPr>
        <p:txBody>
          <a:bodyPr wrap="square" lIns="0" tIns="0" rIns="0" bIns="0" rtlCol="0" anchor="ctr"/>
          <a:lstStyle/>
          <a:p>
            <a:pPr marL="12700" marR="5080" algn="ctr">
              <a:lnSpc>
                <a:spcPct val="103000"/>
              </a:lnSpc>
              <a:spcBef>
                <a:spcPts val="20"/>
              </a:spcBef>
            </a:pPr>
            <a:r>
              <a:rPr lang="zh-CN" altLang="en-US" sz="2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不确定</a:t>
            </a:r>
            <a:endParaRPr lang="zh-CN" altLang="en-US" sz="2400" b="1" dirty="0">
              <a:solidFill>
                <a:srgbClr val="0099E8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42D331A2-E876-2D7F-39A7-186ABB45AE05}"/>
              </a:ext>
            </a:extLst>
          </p:cNvPr>
          <p:cNvCxnSpPr>
            <a:cxnSpLocks/>
          </p:cNvCxnSpPr>
          <p:nvPr/>
        </p:nvCxnSpPr>
        <p:spPr>
          <a:xfrm>
            <a:off x="8094739" y="3864931"/>
            <a:ext cx="0" cy="511168"/>
          </a:xfrm>
          <a:prstGeom prst="straightConnector1">
            <a:avLst/>
          </a:prstGeom>
          <a:ln w="635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>
            <a:extLst>
              <a:ext uri="{FF2B5EF4-FFF2-40B4-BE49-F238E27FC236}">
                <a16:creationId xmlns:a16="http://schemas.microsoft.com/office/drawing/2014/main" id="{BF37A076-852E-E272-3C0A-A9B26E51BFEA}"/>
              </a:ext>
            </a:extLst>
          </p:cNvPr>
          <p:cNvSpPr txBox="1"/>
          <p:nvPr/>
        </p:nvSpPr>
        <p:spPr>
          <a:xfrm>
            <a:off x="830048" y="828293"/>
            <a:ext cx="9288002" cy="1169551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400" b="1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一个简单分类器可以获得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+1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或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-1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的预测</a:t>
            </a:r>
            <a:endParaRPr lang="en-SG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但对于这个预测到底有多确定呢？</a:t>
            </a:r>
            <a:endParaRPr lang="en-SG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350439" y="120418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在分类中使用概率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30048" y="828293"/>
            <a:ext cx="7627905" cy="661784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000" b="0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在分类中使用概率</a:t>
            </a:r>
            <a:endParaRPr lang="en-SG" altLang="zh-CN" sz="2800" b="1" dirty="0"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  <p:sp>
        <p:nvSpPr>
          <p:cNvPr id="69" name="object 27"/>
          <p:cNvSpPr txBox="1"/>
          <p:nvPr/>
        </p:nvSpPr>
        <p:spPr>
          <a:xfrm>
            <a:off x="2878882" y="3997979"/>
            <a:ext cx="1236980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-1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P(y=+1|</a:t>
            </a:r>
            <a:r>
              <a:rPr sz="2000" spc="-10" dirty="0">
                <a:solidFill>
                  <a:srgbClr val="FFFFFF"/>
                </a:solidFill>
                <a:latin typeface="Palatino Linotype"/>
                <a:cs typeface="Palatino Linotype"/>
              </a:rPr>
              <a:t>x</a:t>
            </a:r>
            <a:r>
              <a:rPr sz="2000" spc="-1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=</a:t>
            </a:r>
            <a:endParaRPr sz="2000" dirty="0">
              <a:latin typeface="Arial" panose="020B0604020202090204"/>
              <a:cs typeface="Arial" panose="020B0604020202090204"/>
            </a:endParaRPr>
          </a:p>
        </p:txBody>
      </p:sp>
      <p:sp>
        <p:nvSpPr>
          <p:cNvPr id="75" name="object 33"/>
          <p:cNvSpPr txBox="1"/>
          <p:nvPr/>
        </p:nvSpPr>
        <p:spPr>
          <a:xfrm>
            <a:off x="5473591" y="3997979"/>
            <a:ext cx="2067560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842010" algn="l"/>
              </a:tabLst>
            </a:pPr>
            <a:r>
              <a:rPr sz="2000" spc="-5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)</a:t>
            </a:r>
            <a:r>
              <a:rPr sz="200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	</a:t>
            </a:r>
            <a:r>
              <a:rPr sz="2000" spc="-1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P(y=+1|</a:t>
            </a:r>
            <a:r>
              <a:rPr sz="2000" spc="-10" dirty="0">
                <a:solidFill>
                  <a:srgbClr val="FFFFFF"/>
                </a:solidFill>
                <a:latin typeface="Palatino Linotype"/>
                <a:cs typeface="Palatino Linotype"/>
              </a:rPr>
              <a:t>x</a:t>
            </a:r>
            <a:r>
              <a:rPr sz="2000" spc="-1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=</a:t>
            </a:r>
            <a:endParaRPr sz="2000" dirty="0">
              <a:latin typeface="Arial" panose="020B0604020202090204"/>
              <a:cs typeface="Arial" panose="020B0604020202090204"/>
            </a:endParaRPr>
          </a:p>
        </p:txBody>
      </p:sp>
      <p:sp>
        <p:nvSpPr>
          <p:cNvPr id="76" name="object 34"/>
          <p:cNvSpPr txBox="1"/>
          <p:nvPr/>
        </p:nvSpPr>
        <p:spPr>
          <a:xfrm>
            <a:off x="8759422" y="3997979"/>
            <a:ext cx="100330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-5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)</a:t>
            </a:r>
            <a:endParaRPr sz="2000">
              <a:latin typeface="Arial" panose="020B0604020202090204"/>
              <a:cs typeface="Arial" panose="020B0604020202090204"/>
            </a:endParaRPr>
          </a:p>
        </p:txBody>
      </p:sp>
      <p:sp>
        <p:nvSpPr>
          <p:cNvPr id="78" name="object 40"/>
          <p:cNvSpPr txBox="1"/>
          <p:nvPr/>
        </p:nvSpPr>
        <p:spPr>
          <a:xfrm>
            <a:off x="7497205" y="4028859"/>
            <a:ext cx="1261110" cy="32956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398145" marR="5080" indent="-386080">
              <a:lnSpc>
                <a:spcPct val="103000"/>
              </a:lnSpc>
              <a:spcBef>
                <a:spcPts val="20"/>
              </a:spcBef>
            </a:pPr>
            <a:r>
              <a:rPr lang="zh-CN" altLang="en-US" sz="1000" i="1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“年收入</a:t>
            </a:r>
            <a:r>
              <a:rPr lang="en-US" altLang="zh-CN" sz="1000" i="1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7.5</a:t>
            </a:r>
            <a:r>
              <a:rPr lang="zh-CN" altLang="en-US" sz="1000" i="1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万 </a:t>
            </a:r>
            <a:r>
              <a:rPr lang="en-US" altLang="zh-CN" sz="1000" i="1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+ </a:t>
            </a:r>
            <a:r>
              <a:rPr lang="zh-CN" altLang="en-US" sz="1000" i="1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贷款</a:t>
            </a:r>
            <a:r>
              <a:rPr lang="en-US" altLang="zh-CN" sz="1000" i="1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2.8</a:t>
            </a:r>
            <a:r>
              <a:rPr lang="zh-CN" altLang="en-US" sz="1000" i="1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万</a:t>
            </a:r>
            <a:r>
              <a:rPr lang="zh-CN" altLang="en-US" sz="1000" i="1" spc="-25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”</a:t>
            </a:r>
            <a:endParaRPr lang="zh-CN" altLang="en-US" sz="1000" dirty="0">
              <a:latin typeface="Arial" panose="020B0604020202090204"/>
              <a:cs typeface="Arial" panose="020B0604020202090204"/>
            </a:endParaRPr>
          </a:p>
        </p:txBody>
      </p:sp>
      <p:sp>
        <p:nvSpPr>
          <p:cNvPr id="80" name="object 42"/>
          <p:cNvSpPr/>
          <p:nvPr/>
        </p:nvSpPr>
        <p:spPr>
          <a:xfrm>
            <a:off x="2340435" y="4998515"/>
            <a:ext cx="7548333" cy="1670561"/>
          </a:xfrm>
          <a:custGeom>
            <a:avLst/>
            <a:gdLst/>
            <a:ahLst/>
            <a:cxnLst/>
            <a:rect l="l" t="t" r="r" b="b"/>
            <a:pathLst>
              <a:path w="6570345" h="1715134">
                <a:moveTo>
                  <a:pt x="6570289" y="0"/>
                </a:moveTo>
                <a:lnTo>
                  <a:pt x="0" y="0"/>
                </a:lnTo>
                <a:lnTo>
                  <a:pt x="0" y="1714948"/>
                </a:lnTo>
                <a:lnTo>
                  <a:pt x="6570289" y="1714948"/>
                </a:lnTo>
                <a:lnTo>
                  <a:pt x="6570289" y="0"/>
                </a:lnTo>
                <a:close/>
              </a:path>
            </a:pathLst>
          </a:custGeom>
          <a:solidFill>
            <a:srgbClr val="85BD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44"/>
          <p:cNvSpPr txBox="1"/>
          <p:nvPr/>
        </p:nvSpPr>
        <p:spPr>
          <a:xfrm>
            <a:off x="2891582" y="5018872"/>
            <a:ext cx="624078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" algn="ctr">
              <a:lnSpc>
                <a:spcPct val="100000"/>
              </a:lnSpc>
              <a:spcBef>
                <a:spcPts val="100"/>
              </a:spcBef>
              <a:tabLst>
                <a:tab pos="3430270" algn="l"/>
              </a:tabLst>
            </a:pPr>
            <a:r>
              <a:rPr lang="zh-CN" altLang="en-US" sz="2400" spc="265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90204"/>
              </a:rPr>
              <a:t>许多分类器提供了一定程度的确定性：</a:t>
            </a:r>
            <a:endParaRPr lang="en-US" sz="20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90204"/>
            </a:endParaRPr>
          </a:p>
        </p:txBody>
      </p:sp>
      <p:sp>
        <p:nvSpPr>
          <p:cNvPr id="86" name="object 48"/>
          <p:cNvSpPr/>
          <p:nvPr/>
        </p:nvSpPr>
        <p:spPr>
          <a:xfrm>
            <a:off x="3272421" y="5435094"/>
            <a:ext cx="1633220" cy="389890"/>
          </a:xfrm>
          <a:custGeom>
            <a:avLst/>
            <a:gdLst/>
            <a:ahLst/>
            <a:cxnLst/>
            <a:rect l="l" t="t" r="r" b="b"/>
            <a:pathLst>
              <a:path w="1633220" h="389889">
                <a:moveTo>
                  <a:pt x="1632824" y="0"/>
                </a:moveTo>
                <a:lnTo>
                  <a:pt x="0" y="0"/>
                </a:lnTo>
                <a:lnTo>
                  <a:pt x="0" y="389770"/>
                </a:lnTo>
                <a:lnTo>
                  <a:pt x="1632824" y="389770"/>
                </a:lnTo>
                <a:lnTo>
                  <a:pt x="1632824" y="0"/>
                </a:lnTo>
                <a:close/>
              </a:path>
            </a:pathLst>
          </a:custGeom>
          <a:solidFill>
            <a:srgbClr val="118C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53"/>
          <p:cNvSpPr txBox="1"/>
          <p:nvPr/>
        </p:nvSpPr>
        <p:spPr>
          <a:xfrm>
            <a:off x="3349626" y="5439014"/>
            <a:ext cx="1314148" cy="32380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  <a:tabLst>
                <a:tab pos="3766185" algn="l"/>
              </a:tabLst>
            </a:pPr>
            <a:r>
              <a:rPr lang="zh-CN" altLang="en-US" sz="2000" spc="95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90204"/>
              </a:rPr>
              <a:t>输出类别</a:t>
            </a:r>
            <a:endParaRPr lang="en-US" sz="20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90204"/>
            </a:endParaRPr>
          </a:p>
        </p:txBody>
      </p:sp>
      <p:sp>
        <p:nvSpPr>
          <p:cNvPr id="108" name="object 6"/>
          <p:cNvSpPr txBox="1"/>
          <p:nvPr/>
        </p:nvSpPr>
        <p:spPr>
          <a:xfrm>
            <a:off x="7017188" y="4428751"/>
            <a:ext cx="1398270" cy="32573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4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1200" cap="none" spc="17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微软雅黑"/>
                <a:cs typeface="Arial" panose="020B0604020202090204"/>
              </a:rPr>
              <a:t>= 0.55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90204"/>
              <a:ea typeface="微软雅黑"/>
              <a:cs typeface="Arial" panose="020B0604020202090204"/>
            </a:endParaRPr>
          </a:p>
        </p:txBody>
      </p:sp>
      <p:sp>
        <p:nvSpPr>
          <p:cNvPr id="118" name="object 48"/>
          <p:cNvSpPr/>
          <p:nvPr/>
        </p:nvSpPr>
        <p:spPr>
          <a:xfrm>
            <a:off x="7055827" y="5429900"/>
            <a:ext cx="1911100" cy="389890"/>
          </a:xfrm>
          <a:custGeom>
            <a:avLst/>
            <a:gdLst/>
            <a:ahLst/>
            <a:cxnLst/>
            <a:rect l="l" t="t" r="r" b="b"/>
            <a:pathLst>
              <a:path w="1633220" h="389889">
                <a:moveTo>
                  <a:pt x="1632824" y="0"/>
                </a:moveTo>
                <a:lnTo>
                  <a:pt x="0" y="0"/>
                </a:lnTo>
                <a:lnTo>
                  <a:pt x="0" y="389770"/>
                </a:lnTo>
                <a:lnTo>
                  <a:pt x="1632824" y="389770"/>
                </a:lnTo>
                <a:lnTo>
                  <a:pt x="1632824" y="0"/>
                </a:lnTo>
                <a:close/>
              </a:path>
            </a:pathLst>
          </a:custGeom>
          <a:solidFill>
            <a:srgbClr val="118C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53"/>
          <p:cNvSpPr txBox="1"/>
          <p:nvPr/>
        </p:nvSpPr>
        <p:spPr>
          <a:xfrm>
            <a:off x="7204529" y="5439014"/>
            <a:ext cx="1314148" cy="32380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  <a:tabLst>
                <a:tab pos="3766185" algn="l"/>
              </a:tabLst>
            </a:pPr>
            <a:r>
              <a:rPr lang="zh-CN" altLang="en-US" sz="2000" spc="95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90204"/>
              </a:rPr>
              <a:t>输入特征</a:t>
            </a:r>
            <a:endParaRPr lang="en-US" sz="20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90204"/>
            </a:endParaRPr>
          </a:p>
        </p:txBody>
      </p:sp>
      <p:cxnSp>
        <p:nvCxnSpPr>
          <p:cNvPr id="120" name="直接箭头连接符 119"/>
          <p:cNvCxnSpPr/>
          <p:nvPr/>
        </p:nvCxnSpPr>
        <p:spPr>
          <a:xfrm>
            <a:off x="4905641" y="5634583"/>
            <a:ext cx="695059" cy="185207"/>
          </a:xfrm>
          <a:prstGeom prst="straightConnector1">
            <a:avLst/>
          </a:prstGeom>
          <a:ln w="57150" cap="flat" cmpd="sng" algn="ctr">
            <a:solidFill>
              <a:srgbClr val="118CC4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87" name="object 49"/>
          <p:cNvSpPr/>
          <p:nvPr/>
        </p:nvSpPr>
        <p:spPr>
          <a:xfrm>
            <a:off x="3272421" y="5435094"/>
            <a:ext cx="1633220" cy="389890"/>
          </a:xfrm>
          <a:custGeom>
            <a:avLst/>
            <a:gdLst/>
            <a:ahLst/>
            <a:cxnLst/>
            <a:rect l="l" t="t" r="r" b="b"/>
            <a:pathLst>
              <a:path w="1633220" h="389889">
                <a:moveTo>
                  <a:pt x="0" y="389770"/>
                </a:moveTo>
                <a:lnTo>
                  <a:pt x="1632824" y="389770"/>
                </a:lnTo>
                <a:lnTo>
                  <a:pt x="1632824" y="0"/>
                </a:lnTo>
                <a:lnTo>
                  <a:pt x="0" y="0"/>
                </a:lnTo>
                <a:lnTo>
                  <a:pt x="0" y="389770"/>
                </a:lnTo>
                <a:close/>
              </a:path>
            </a:pathLst>
          </a:custGeom>
          <a:ln w="21443">
            <a:solidFill>
              <a:srgbClr val="0965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52"/>
          <p:cNvSpPr/>
          <p:nvPr/>
        </p:nvSpPr>
        <p:spPr>
          <a:xfrm>
            <a:off x="7039067" y="5435094"/>
            <a:ext cx="1927860" cy="389890"/>
          </a:xfrm>
          <a:custGeom>
            <a:avLst/>
            <a:gdLst/>
            <a:ahLst/>
            <a:cxnLst/>
            <a:rect l="l" t="t" r="r" b="b"/>
            <a:pathLst>
              <a:path w="1927859" h="389889">
                <a:moveTo>
                  <a:pt x="0" y="389770"/>
                </a:moveTo>
                <a:lnTo>
                  <a:pt x="1927763" y="389770"/>
                </a:lnTo>
                <a:lnTo>
                  <a:pt x="1927763" y="0"/>
                </a:lnTo>
                <a:lnTo>
                  <a:pt x="0" y="0"/>
                </a:lnTo>
                <a:lnTo>
                  <a:pt x="0" y="389770"/>
                </a:lnTo>
                <a:close/>
              </a:path>
            </a:pathLst>
          </a:custGeom>
          <a:ln w="21443">
            <a:solidFill>
              <a:srgbClr val="0965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object 45"/>
              <p:cNvSpPr txBox="1"/>
              <p:nvPr/>
            </p:nvSpPr>
            <p:spPr>
              <a:xfrm>
                <a:off x="5352450" y="5823160"/>
                <a:ext cx="1287780" cy="710259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 marR="5080" algn="ctr">
                  <a:lnSpc>
                    <a:spcPct val="103000"/>
                  </a:lnSpc>
                  <a:spcBef>
                    <a:spcPts val="2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4400" b="0" i="0" spc="6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P</m:t>
                      </m:r>
                      <m:d>
                        <m:dPr>
                          <m:ctrlPr>
                            <a:rPr lang="en-US" altLang="zh-CN" sz="4400" b="0" i="1" spc="6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altLang="zh-CN" sz="4400" b="0" i="0" spc="6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y</m:t>
                          </m:r>
                        </m:e>
                        <m:e>
                          <m:r>
                            <a:rPr lang="en-US" altLang="zh-CN" sz="4400" b="1" i="1" spc="6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𝒙</m:t>
                          </m:r>
                        </m:e>
                      </m:d>
                    </m:oMath>
                  </m:oMathPara>
                </a14:m>
                <a:endParaRPr lang="en-SG" altLang="zh-CN" sz="4400" b="0" i="0" spc="60" dirty="0">
                  <a:solidFill>
                    <a:schemeClr val="bg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3" name="object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2450" y="5823160"/>
                <a:ext cx="1287780" cy="710259"/>
              </a:xfrm>
              <a:prstGeom prst="rect">
                <a:avLst/>
              </a:prstGeom>
              <a:blipFill>
                <a:blip r:embed="rId3"/>
                <a:stretch>
                  <a:fillRect l="-30392" r="-3922" b="-175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object 25">
            <a:extLst>
              <a:ext uri="{FF2B5EF4-FFF2-40B4-BE49-F238E27FC236}">
                <a16:creationId xmlns:a16="http://schemas.microsoft.com/office/drawing/2014/main" id="{53137298-3BB8-011C-BB9C-9037F70AF788}"/>
              </a:ext>
            </a:extLst>
          </p:cNvPr>
          <p:cNvSpPr txBox="1"/>
          <p:nvPr/>
        </p:nvSpPr>
        <p:spPr>
          <a:xfrm>
            <a:off x="7049242" y="2930777"/>
            <a:ext cx="1537970" cy="32573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40"/>
              </a:spcBef>
            </a:pPr>
            <a:r>
              <a:rPr lang="zh-CN" altLang="en-US" sz="2000" spc="17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不那么确定</a:t>
            </a:r>
            <a:endParaRPr sz="2000" dirty="0">
              <a:latin typeface="Arial" panose="020B0604020202090204"/>
              <a:cs typeface="Arial" panose="020B0604020202090204"/>
            </a:endParaRPr>
          </a:p>
        </p:txBody>
      </p:sp>
      <p:sp>
        <p:nvSpPr>
          <p:cNvPr id="6" name="object 29">
            <a:extLst>
              <a:ext uri="{FF2B5EF4-FFF2-40B4-BE49-F238E27FC236}">
                <a16:creationId xmlns:a16="http://schemas.microsoft.com/office/drawing/2014/main" id="{1D6D69BB-DF2A-5711-3757-91BD32A395D6}"/>
              </a:ext>
            </a:extLst>
          </p:cNvPr>
          <p:cNvSpPr/>
          <p:nvPr/>
        </p:nvSpPr>
        <p:spPr>
          <a:xfrm>
            <a:off x="6105507" y="1495349"/>
            <a:ext cx="0" cy="2099945"/>
          </a:xfrm>
          <a:custGeom>
            <a:avLst/>
            <a:gdLst/>
            <a:ahLst/>
            <a:cxnLst/>
            <a:rect l="l" t="t" r="r" b="b"/>
            <a:pathLst>
              <a:path h="2099945">
                <a:moveTo>
                  <a:pt x="0" y="0"/>
                </a:moveTo>
                <a:lnTo>
                  <a:pt x="0" y="2099637"/>
                </a:lnTo>
              </a:path>
            </a:pathLst>
          </a:custGeom>
          <a:ln w="8041">
            <a:solidFill>
              <a:srgbClr val="5B53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25">
            <a:extLst>
              <a:ext uri="{FF2B5EF4-FFF2-40B4-BE49-F238E27FC236}">
                <a16:creationId xmlns:a16="http://schemas.microsoft.com/office/drawing/2014/main" id="{70308CFD-2428-C7A9-1F60-15103B13831F}"/>
              </a:ext>
            </a:extLst>
          </p:cNvPr>
          <p:cNvSpPr txBox="1"/>
          <p:nvPr/>
        </p:nvSpPr>
        <p:spPr>
          <a:xfrm>
            <a:off x="3354183" y="2930777"/>
            <a:ext cx="1537970" cy="32573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40"/>
              </a:spcBef>
            </a:pPr>
            <a:r>
              <a:rPr lang="zh-CN" altLang="en-US" sz="2000" spc="17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很确定</a:t>
            </a:r>
            <a:endParaRPr sz="2000" dirty="0">
              <a:latin typeface="Arial" panose="020B0604020202090204"/>
              <a:cs typeface="Arial" panose="020B0604020202090204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7E2E491-68D7-00BA-4801-677ADBAF7611}"/>
              </a:ext>
            </a:extLst>
          </p:cNvPr>
          <p:cNvCxnSpPr>
            <a:cxnSpLocks/>
          </p:cNvCxnSpPr>
          <p:nvPr/>
        </p:nvCxnSpPr>
        <p:spPr>
          <a:xfrm>
            <a:off x="4215094" y="2399018"/>
            <a:ext cx="0" cy="511168"/>
          </a:xfrm>
          <a:prstGeom prst="straightConnector1">
            <a:avLst/>
          </a:prstGeom>
          <a:ln w="63500">
            <a:solidFill>
              <a:srgbClr val="B0007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object 22">
                <a:extLst>
                  <a:ext uri="{FF2B5EF4-FFF2-40B4-BE49-F238E27FC236}">
                    <a16:creationId xmlns:a16="http://schemas.microsoft.com/office/drawing/2014/main" id="{8BA50AAB-7FE0-115F-6AF9-02729F2DA64F}"/>
                  </a:ext>
                </a:extLst>
              </p:cNvPr>
              <p:cNvSpPr/>
              <p:nvPr/>
            </p:nvSpPr>
            <p:spPr>
              <a:xfrm>
                <a:off x="2340436" y="1622531"/>
                <a:ext cx="3550852" cy="776487"/>
              </a:xfrm>
              <a:custGeom>
                <a:avLst/>
                <a:gdLst/>
                <a:ahLst/>
                <a:cxnLst/>
                <a:rect l="l" t="t" r="r" b="b"/>
                <a:pathLst>
                  <a:path w="1614170" h="1435100">
                    <a:moveTo>
                      <a:pt x="1613782" y="0"/>
                    </a:moveTo>
                    <a:lnTo>
                      <a:pt x="0" y="0"/>
                    </a:lnTo>
                    <a:lnTo>
                      <a:pt x="0" y="1434924"/>
                    </a:lnTo>
                    <a:lnTo>
                      <a:pt x="1613782" y="1434924"/>
                    </a:lnTo>
                    <a:lnTo>
                      <a:pt x="1613782" y="0"/>
                    </a:lnTo>
                    <a:close/>
                  </a:path>
                </a:pathLst>
              </a:custGeom>
              <a:solidFill>
                <a:srgbClr val="B0007E"/>
              </a:solidFill>
            </p:spPr>
            <p:txBody>
              <a:bodyPr wrap="square" lIns="0" tIns="0" rIns="0" bIns="0" rtlCol="0"/>
              <a:lstStyle/>
              <a:p>
                <a:pPr marL="12700" marR="5080" algn="ctr">
                  <a:lnSpc>
                    <a:spcPct val="103000"/>
                  </a:lnSpc>
                  <a:spcBef>
                    <a:spcPts val="20"/>
                  </a:spcBef>
                </a:pPr>
                <a14:m>
                  <m:oMath xmlns:m="http://schemas.openxmlformats.org/officeDocument/2006/math">
                    <m:r>
                      <a:rPr lang="en-US" altLang="zh-CN" sz="2400" b="1" i="1" spc="6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Arial" panose="020B0604020202090204"/>
                      </a:rPr>
                      <m:t>𝒙</m:t>
                    </m:r>
                    <m:r>
                      <a:rPr lang="en-US" altLang="zh-CN" sz="2400" b="0" i="0" spc="6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Arial" panose="020B0604020202090204"/>
                      </a:rPr>
                      <m:t>=</m:t>
                    </m:r>
                    <m:r>
                      <m:rPr>
                        <m:nor/>
                      </m:rPr>
                      <a:rPr lang="en-US" altLang="zh-CN" sz="2400" dirty="0">
                        <a:solidFill>
                          <a:schemeClr val="bg1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</a:rPr>
                      <m:t>“</m:t>
                    </m:r>
                  </m:oMath>
                </a14:m>
                <a:r>
                  <a:rPr lang="zh-CN" altLang="en-US" sz="2400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年收入</a:t>
                </a:r>
                <a:r>
                  <a:rPr lang="en-US" altLang="zh-CN" sz="2400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4.5</a:t>
                </a:r>
                <a:r>
                  <a:rPr lang="zh-CN" altLang="en-US" sz="2400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万 </a:t>
                </a:r>
                <a:r>
                  <a:rPr lang="en-US" altLang="zh-CN" sz="2400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+ </a:t>
                </a:r>
                <a:r>
                  <a:rPr lang="zh-CN" altLang="en-US" sz="2400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贷款</a:t>
                </a:r>
                <a:r>
                  <a:rPr lang="en-US" altLang="zh-CN" sz="2400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4</a:t>
                </a:r>
                <a:r>
                  <a:rPr lang="zh-CN" altLang="en-US" sz="2400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万，利率</a:t>
                </a:r>
                <a:r>
                  <a:rPr lang="en-US" altLang="zh-CN" sz="2400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13.67%"</a:t>
                </a:r>
                <a:endParaRPr lang="zh-CN" altLang="en-US" sz="24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9" name="object 22">
                <a:extLst>
                  <a:ext uri="{FF2B5EF4-FFF2-40B4-BE49-F238E27FC236}">
                    <a16:creationId xmlns:a16="http://schemas.microsoft.com/office/drawing/2014/main" id="{8BA50AAB-7FE0-115F-6AF9-02729F2DA6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0436" y="1622531"/>
                <a:ext cx="3550852" cy="776487"/>
              </a:xfrm>
              <a:custGeom>
                <a:avLst/>
                <a:gdLst/>
                <a:ahLst/>
                <a:cxnLst/>
                <a:rect l="l" t="t" r="r" b="b"/>
                <a:pathLst>
                  <a:path w="1614170" h="1435100">
                    <a:moveTo>
                      <a:pt x="1613782" y="0"/>
                    </a:moveTo>
                    <a:lnTo>
                      <a:pt x="0" y="0"/>
                    </a:lnTo>
                    <a:lnTo>
                      <a:pt x="0" y="1434924"/>
                    </a:lnTo>
                    <a:lnTo>
                      <a:pt x="1613782" y="1434924"/>
                    </a:lnTo>
                    <a:lnTo>
                      <a:pt x="1613782" y="0"/>
                    </a:lnTo>
                    <a:close/>
                  </a:path>
                </a:pathLst>
              </a:custGeom>
              <a:blipFill>
                <a:blip r:embed="rId4"/>
                <a:stretch>
                  <a:fillRect t="-12698" r="-1429" b="-174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object 22">
                <a:extLst>
                  <a:ext uri="{FF2B5EF4-FFF2-40B4-BE49-F238E27FC236}">
                    <a16:creationId xmlns:a16="http://schemas.microsoft.com/office/drawing/2014/main" id="{B58C8B08-4430-89F5-C808-28DEDD570738}"/>
                  </a:ext>
                </a:extLst>
              </p:cNvPr>
              <p:cNvSpPr/>
              <p:nvPr/>
            </p:nvSpPr>
            <p:spPr>
              <a:xfrm>
                <a:off x="6337916" y="1628127"/>
                <a:ext cx="3550852" cy="776487"/>
              </a:xfrm>
              <a:custGeom>
                <a:avLst/>
                <a:gdLst/>
                <a:ahLst/>
                <a:cxnLst/>
                <a:rect l="l" t="t" r="r" b="b"/>
                <a:pathLst>
                  <a:path w="1614170" h="1435100">
                    <a:moveTo>
                      <a:pt x="1613782" y="0"/>
                    </a:moveTo>
                    <a:lnTo>
                      <a:pt x="0" y="0"/>
                    </a:lnTo>
                    <a:lnTo>
                      <a:pt x="0" y="1434924"/>
                    </a:lnTo>
                    <a:lnTo>
                      <a:pt x="1613782" y="1434924"/>
                    </a:lnTo>
                    <a:lnTo>
                      <a:pt x="1613782" y="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</p:spPr>
            <p:txBody>
              <a:bodyPr wrap="square" lIns="0" tIns="0" rIns="0" bIns="0" rtlCol="0"/>
              <a:lstStyle/>
              <a:p>
                <a:pPr marL="12700" marR="5080" algn="ctr">
                  <a:lnSpc>
                    <a:spcPct val="103000"/>
                  </a:lnSpc>
                  <a:spcBef>
                    <a:spcPts val="20"/>
                  </a:spcBef>
                </a:pPr>
                <a14:m>
                  <m:oMath xmlns:m="http://schemas.openxmlformats.org/officeDocument/2006/math">
                    <m:r>
                      <a:rPr lang="en-US" altLang="zh-CN" sz="2400" b="1" i="1" spc="6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Arial" panose="020B0604020202090204"/>
                      </a:rPr>
                      <m:t>𝒙</m:t>
                    </m:r>
                    <m:r>
                      <a:rPr lang="en-US" altLang="zh-CN" sz="2400" b="0" i="0" spc="6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Arial" panose="020B0604020202090204"/>
                      </a:rPr>
                      <m:t>=</m:t>
                    </m:r>
                  </m:oMath>
                </a14:m>
                <a:r>
                  <a:rPr lang="en-US" altLang="zh-CN" sz="2400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“</a:t>
                </a:r>
                <a:r>
                  <a:rPr lang="zh-CN" altLang="en-US" sz="2400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年收入</a:t>
                </a:r>
                <a:r>
                  <a:rPr lang="en-US" altLang="zh-CN" sz="2400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7.5</a:t>
                </a:r>
                <a:r>
                  <a:rPr lang="zh-CN" altLang="en-US" sz="2400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万 </a:t>
                </a:r>
                <a:r>
                  <a:rPr lang="en-US" altLang="zh-CN" sz="2400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+ </a:t>
                </a:r>
                <a:r>
                  <a:rPr lang="zh-CN" altLang="en-US" sz="2400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贷款</a:t>
                </a:r>
                <a:r>
                  <a:rPr lang="en-US" altLang="zh-CN" sz="2400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2.8</a:t>
                </a:r>
                <a:r>
                  <a:rPr lang="zh-CN" altLang="en-US" sz="2400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万，利率</a:t>
                </a:r>
                <a:r>
                  <a:rPr lang="en-US" altLang="zh-CN" sz="2400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20%</a:t>
                </a:r>
                <a:r>
                  <a:rPr lang="zh-CN" altLang="en-US" sz="2400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”</a:t>
                </a:r>
              </a:p>
            </p:txBody>
          </p:sp>
        </mc:Choice>
        <mc:Fallback xmlns="">
          <p:sp>
            <p:nvSpPr>
              <p:cNvPr id="10" name="object 22">
                <a:extLst>
                  <a:ext uri="{FF2B5EF4-FFF2-40B4-BE49-F238E27FC236}">
                    <a16:creationId xmlns:a16="http://schemas.microsoft.com/office/drawing/2014/main" id="{B58C8B08-4430-89F5-C808-28DEDD5707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7916" y="1628127"/>
                <a:ext cx="3550852" cy="776487"/>
              </a:xfrm>
              <a:custGeom>
                <a:avLst/>
                <a:gdLst/>
                <a:ahLst/>
                <a:cxnLst/>
                <a:rect l="l" t="t" r="r" b="b"/>
                <a:pathLst>
                  <a:path w="1614170" h="1435100">
                    <a:moveTo>
                      <a:pt x="1613782" y="0"/>
                    </a:moveTo>
                    <a:lnTo>
                      <a:pt x="0" y="0"/>
                    </a:lnTo>
                    <a:lnTo>
                      <a:pt x="0" y="1434924"/>
                    </a:lnTo>
                    <a:lnTo>
                      <a:pt x="1613782" y="1434924"/>
                    </a:lnTo>
                    <a:lnTo>
                      <a:pt x="1613782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 l="-1071" t="-14516" r="-4286" b="-193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object 22">
            <a:extLst>
              <a:ext uri="{FF2B5EF4-FFF2-40B4-BE49-F238E27FC236}">
                <a16:creationId xmlns:a16="http://schemas.microsoft.com/office/drawing/2014/main" id="{2389D69B-AC96-AF8F-0EB2-D68E608B7CD6}"/>
              </a:ext>
            </a:extLst>
          </p:cNvPr>
          <p:cNvSpPr/>
          <p:nvPr/>
        </p:nvSpPr>
        <p:spPr>
          <a:xfrm>
            <a:off x="3033260" y="2910186"/>
            <a:ext cx="2363669" cy="484058"/>
          </a:xfrm>
          <a:custGeom>
            <a:avLst/>
            <a:gdLst/>
            <a:ahLst/>
            <a:cxnLst/>
            <a:rect l="l" t="t" r="r" b="b"/>
            <a:pathLst>
              <a:path w="1614170" h="1435100">
                <a:moveTo>
                  <a:pt x="1613782" y="0"/>
                </a:moveTo>
                <a:lnTo>
                  <a:pt x="0" y="0"/>
                </a:lnTo>
                <a:lnTo>
                  <a:pt x="0" y="1434924"/>
                </a:lnTo>
                <a:lnTo>
                  <a:pt x="1613782" y="1434924"/>
                </a:lnTo>
                <a:lnTo>
                  <a:pt x="1613782" y="0"/>
                </a:lnTo>
                <a:close/>
              </a:path>
            </a:pathLst>
          </a:custGeom>
          <a:solidFill>
            <a:srgbClr val="B0007E"/>
          </a:solidFill>
        </p:spPr>
        <p:txBody>
          <a:bodyPr wrap="square" lIns="0" tIns="0" rIns="0" bIns="0" rtlCol="0" anchor="ctr"/>
          <a:lstStyle/>
          <a:p>
            <a:pPr marL="12700" marR="5080" algn="ctr">
              <a:lnSpc>
                <a:spcPct val="103000"/>
              </a:lnSpc>
              <a:spcBef>
                <a:spcPts val="20"/>
              </a:spcBef>
            </a:pPr>
            <a:r>
              <a:rPr lang="zh-CN" altLang="en-SG" sz="2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很确定</a:t>
            </a:r>
            <a:r>
              <a:rPr lang="zh-CN" altLang="en-US" sz="2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：</a:t>
            </a:r>
            <a:r>
              <a:rPr lang="en-US" altLang="zh-CN" sz="2400" b="1" dirty="0">
                <a:solidFill>
                  <a:srgbClr val="0099E8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+1</a:t>
            </a:r>
            <a:endParaRPr lang="zh-CN" altLang="en-US" sz="2400" b="1" dirty="0">
              <a:solidFill>
                <a:srgbClr val="0099E8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2" name="object 22">
            <a:extLst>
              <a:ext uri="{FF2B5EF4-FFF2-40B4-BE49-F238E27FC236}">
                <a16:creationId xmlns:a16="http://schemas.microsoft.com/office/drawing/2014/main" id="{BA80779F-F02D-A842-47A5-9E88D815F310}"/>
              </a:ext>
            </a:extLst>
          </p:cNvPr>
          <p:cNvSpPr/>
          <p:nvPr/>
        </p:nvSpPr>
        <p:spPr>
          <a:xfrm>
            <a:off x="6931507" y="2910186"/>
            <a:ext cx="2363669" cy="484058"/>
          </a:xfrm>
          <a:custGeom>
            <a:avLst/>
            <a:gdLst/>
            <a:ahLst/>
            <a:cxnLst/>
            <a:rect l="l" t="t" r="r" b="b"/>
            <a:pathLst>
              <a:path w="1614170" h="1435100">
                <a:moveTo>
                  <a:pt x="1613782" y="0"/>
                </a:moveTo>
                <a:lnTo>
                  <a:pt x="0" y="0"/>
                </a:lnTo>
                <a:lnTo>
                  <a:pt x="0" y="1434924"/>
                </a:lnTo>
                <a:lnTo>
                  <a:pt x="1613782" y="1434924"/>
                </a:lnTo>
                <a:lnTo>
                  <a:pt x="1613782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</p:spPr>
        <p:txBody>
          <a:bodyPr wrap="square" lIns="0" tIns="0" rIns="0" bIns="0" rtlCol="0" anchor="ctr"/>
          <a:lstStyle/>
          <a:p>
            <a:pPr marL="12700" marR="5080" algn="ctr">
              <a:lnSpc>
                <a:spcPct val="103000"/>
              </a:lnSpc>
              <a:spcBef>
                <a:spcPts val="20"/>
              </a:spcBef>
            </a:pPr>
            <a:r>
              <a:rPr lang="zh-CN" altLang="en-US" sz="2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不确定</a:t>
            </a:r>
            <a:endParaRPr lang="zh-CN" altLang="en-US" sz="2400" b="1" dirty="0">
              <a:solidFill>
                <a:srgbClr val="0099E8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36D9349-BAB9-6406-4A86-31151E4FAC09}"/>
              </a:ext>
            </a:extLst>
          </p:cNvPr>
          <p:cNvCxnSpPr>
            <a:cxnSpLocks/>
          </p:cNvCxnSpPr>
          <p:nvPr/>
        </p:nvCxnSpPr>
        <p:spPr>
          <a:xfrm>
            <a:off x="8113341" y="2399018"/>
            <a:ext cx="0" cy="511168"/>
          </a:xfrm>
          <a:prstGeom prst="straightConnector1">
            <a:avLst/>
          </a:prstGeom>
          <a:ln w="635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object 22">
                <a:extLst>
                  <a:ext uri="{FF2B5EF4-FFF2-40B4-BE49-F238E27FC236}">
                    <a16:creationId xmlns:a16="http://schemas.microsoft.com/office/drawing/2014/main" id="{DB04E442-F30E-26EF-B99D-CF2491FE23FE}"/>
                  </a:ext>
                </a:extLst>
              </p:cNvPr>
              <p:cNvSpPr/>
              <p:nvPr/>
            </p:nvSpPr>
            <p:spPr>
              <a:xfrm>
                <a:off x="2340435" y="3719215"/>
                <a:ext cx="3550853" cy="1086464"/>
              </a:xfrm>
              <a:custGeom>
                <a:avLst/>
                <a:gdLst/>
                <a:ahLst/>
                <a:cxnLst/>
                <a:rect l="l" t="t" r="r" b="b"/>
                <a:pathLst>
                  <a:path w="1614170" h="1435100">
                    <a:moveTo>
                      <a:pt x="1613782" y="0"/>
                    </a:moveTo>
                    <a:lnTo>
                      <a:pt x="0" y="0"/>
                    </a:lnTo>
                    <a:lnTo>
                      <a:pt x="0" y="1434924"/>
                    </a:lnTo>
                    <a:lnTo>
                      <a:pt x="1613782" y="1434924"/>
                    </a:lnTo>
                    <a:lnTo>
                      <a:pt x="1613782" y="0"/>
                    </a:lnTo>
                    <a:close/>
                  </a:path>
                </a:pathLst>
              </a:custGeom>
              <a:solidFill>
                <a:srgbClr val="B0007E"/>
              </a:solidFill>
            </p:spPr>
            <p:txBody>
              <a:bodyPr wrap="square" lIns="0" tIns="0" rIns="0" bIns="0" rtlCol="0" anchor="ctr"/>
              <a:lstStyle/>
              <a:p>
                <a:pPr marL="12700" marR="5080" algn="ctr">
                  <a:lnSpc>
                    <a:spcPct val="103000"/>
                  </a:lnSpc>
                  <a:spcBef>
                    <a:spcPts val="2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2400" b="0" i="0" spc="6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P</m:t>
                      </m:r>
                      <m:d>
                        <m:dPr>
                          <m:ctrlPr>
                            <a:rPr lang="en-US" altLang="zh-CN" sz="2400" b="0" i="1" spc="6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altLang="zh-CN" sz="2400" b="0" i="0" spc="6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y</m:t>
                          </m:r>
                          <m:r>
                            <a:rPr lang="en-US" altLang="zh-CN" sz="2400" b="0" i="0" spc="6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=+1</m:t>
                          </m:r>
                        </m:e>
                        <m:e>
                          <m:r>
                            <a:rPr lang="en-US" altLang="zh-CN" sz="2400" b="1" i="1" spc="6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𝒙</m:t>
                          </m:r>
                        </m:e>
                      </m:d>
                    </m:oMath>
                  </m:oMathPara>
                </a14:m>
                <a:endParaRPr lang="en-SG" altLang="zh-CN" sz="2400" b="0" i="0" spc="60" dirty="0">
                  <a:solidFill>
                    <a:schemeClr val="bg1"/>
                  </a:solidFill>
                  <a:latin typeface="Cambria Math" panose="02040503050406030204" pitchFamily="18" charset="0"/>
                </a:endParaRPr>
              </a:p>
              <a:p>
                <a:pPr marL="12700" marR="5080" algn="ctr">
                  <a:lnSpc>
                    <a:spcPct val="103000"/>
                  </a:lnSpc>
                  <a:spcBef>
                    <a:spcPts val="2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0" spc="6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=0.99</m:t>
                      </m:r>
                    </m:oMath>
                  </m:oMathPara>
                </a14:m>
                <a:endParaRPr lang="zh-CN" altLang="en-US" sz="24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8" name="object 22">
                <a:extLst>
                  <a:ext uri="{FF2B5EF4-FFF2-40B4-BE49-F238E27FC236}">
                    <a16:creationId xmlns:a16="http://schemas.microsoft.com/office/drawing/2014/main" id="{DB04E442-F30E-26EF-B99D-CF2491FE23F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0435" y="3719215"/>
                <a:ext cx="3550853" cy="1086464"/>
              </a:xfrm>
              <a:custGeom>
                <a:avLst/>
                <a:gdLst/>
                <a:ahLst/>
                <a:cxnLst/>
                <a:rect l="l" t="t" r="r" b="b"/>
                <a:pathLst>
                  <a:path w="1614170" h="1435100">
                    <a:moveTo>
                      <a:pt x="1613782" y="0"/>
                    </a:moveTo>
                    <a:lnTo>
                      <a:pt x="0" y="0"/>
                    </a:lnTo>
                    <a:lnTo>
                      <a:pt x="0" y="1434924"/>
                    </a:lnTo>
                    <a:lnTo>
                      <a:pt x="1613782" y="1434924"/>
                    </a:lnTo>
                    <a:lnTo>
                      <a:pt x="1613782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bject 22">
                <a:extLst>
                  <a:ext uri="{FF2B5EF4-FFF2-40B4-BE49-F238E27FC236}">
                    <a16:creationId xmlns:a16="http://schemas.microsoft.com/office/drawing/2014/main" id="{8B8188F8-2C6E-D7D7-0DA2-2544C33A1DAC}"/>
                  </a:ext>
                </a:extLst>
              </p:cNvPr>
              <p:cNvSpPr/>
              <p:nvPr/>
            </p:nvSpPr>
            <p:spPr>
              <a:xfrm>
                <a:off x="6343408" y="3719215"/>
                <a:ext cx="3550853" cy="1086464"/>
              </a:xfrm>
              <a:custGeom>
                <a:avLst/>
                <a:gdLst/>
                <a:ahLst/>
                <a:cxnLst/>
                <a:rect l="l" t="t" r="r" b="b"/>
                <a:pathLst>
                  <a:path w="1614170" h="1435100">
                    <a:moveTo>
                      <a:pt x="1613782" y="0"/>
                    </a:moveTo>
                    <a:lnTo>
                      <a:pt x="0" y="0"/>
                    </a:lnTo>
                    <a:lnTo>
                      <a:pt x="0" y="1434924"/>
                    </a:lnTo>
                    <a:lnTo>
                      <a:pt x="1613782" y="1434924"/>
                    </a:lnTo>
                    <a:lnTo>
                      <a:pt x="1613782" y="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txBody>
              <a:bodyPr wrap="square" lIns="0" tIns="0" rIns="0" bIns="0" rtlCol="0" anchor="ctr"/>
              <a:lstStyle/>
              <a:p>
                <a:pPr marL="12700" marR="5080" algn="ctr">
                  <a:lnSpc>
                    <a:spcPct val="103000"/>
                  </a:lnSpc>
                  <a:spcBef>
                    <a:spcPts val="2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2400" b="0" i="0" spc="6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P</m:t>
                      </m:r>
                      <m:d>
                        <m:dPr>
                          <m:ctrlPr>
                            <a:rPr lang="en-US" altLang="zh-CN" sz="2400" b="0" i="1" spc="6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altLang="zh-CN" sz="2400" b="0" i="0" spc="6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y</m:t>
                          </m:r>
                          <m:r>
                            <a:rPr lang="en-US" altLang="zh-CN" sz="2400" b="0" i="0" spc="6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=+1</m:t>
                          </m:r>
                        </m:e>
                        <m:e>
                          <m:r>
                            <a:rPr lang="en-US" altLang="zh-CN" sz="2400" b="1" i="1" spc="6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𝒙</m:t>
                          </m:r>
                        </m:e>
                      </m:d>
                    </m:oMath>
                  </m:oMathPara>
                </a14:m>
                <a:endParaRPr lang="en-SG" altLang="zh-CN" sz="2400" b="0" i="0" spc="60" dirty="0">
                  <a:solidFill>
                    <a:schemeClr val="bg1"/>
                  </a:solidFill>
                  <a:latin typeface="Cambria Math" panose="02040503050406030204" pitchFamily="18" charset="0"/>
                </a:endParaRPr>
              </a:p>
              <a:p>
                <a:pPr marL="12700" marR="5080" algn="ctr">
                  <a:lnSpc>
                    <a:spcPct val="103000"/>
                  </a:lnSpc>
                  <a:spcBef>
                    <a:spcPts val="2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0" spc="6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=0.55</m:t>
                      </m:r>
                    </m:oMath>
                  </m:oMathPara>
                </a14:m>
                <a:endParaRPr lang="zh-CN" altLang="en-US" sz="24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0" name="object 22">
                <a:extLst>
                  <a:ext uri="{FF2B5EF4-FFF2-40B4-BE49-F238E27FC236}">
                    <a16:creationId xmlns:a16="http://schemas.microsoft.com/office/drawing/2014/main" id="{8B8188F8-2C6E-D7D7-0DA2-2544C33A1DA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3408" y="3719215"/>
                <a:ext cx="3550853" cy="1086464"/>
              </a:xfrm>
              <a:custGeom>
                <a:avLst/>
                <a:gdLst/>
                <a:ahLst/>
                <a:cxnLst/>
                <a:rect l="l" t="t" r="r" b="b"/>
                <a:pathLst>
                  <a:path w="1614170" h="1435100">
                    <a:moveTo>
                      <a:pt x="1613782" y="0"/>
                    </a:moveTo>
                    <a:lnTo>
                      <a:pt x="0" y="0"/>
                    </a:lnTo>
                    <a:lnTo>
                      <a:pt x="0" y="1434924"/>
                    </a:lnTo>
                    <a:lnTo>
                      <a:pt x="1613782" y="1434924"/>
                    </a:lnTo>
                    <a:lnTo>
                      <a:pt x="1613782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3102585A-B9E3-8FCA-4E22-819BC84F5E87}"/>
              </a:ext>
            </a:extLst>
          </p:cNvPr>
          <p:cNvCxnSpPr>
            <a:cxnSpLocks/>
          </p:cNvCxnSpPr>
          <p:nvPr/>
        </p:nvCxnSpPr>
        <p:spPr>
          <a:xfrm>
            <a:off x="4225182" y="3394244"/>
            <a:ext cx="0" cy="324971"/>
          </a:xfrm>
          <a:prstGeom prst="straightConnector1">
            <a:avLst/>
          </a:prstGeom>
          <a:ln w="63500">
            <a:solidFill>
              <a:srgbClr val="B0007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756F1BA5-224B-FFD5-03A0-D9B56F87C15E}"/>
              </a:ext>
            </a:extLst>
          </p:cNvPr>
          <p:cNvCxnSpPr>
            <a:cxnSpLocks/>
          </p:cNvCxnSpPr>
          <p:nvPr/>
        </p:nvCxnSpPr>
        <p:spPr>
          <a:xfrm>
            <a:off x="8113341" y="3388623"/>
            <a:ext cx="0" cy="324971"/>
          </a:xfrm>
          <a:prstGeom prst="straightConnector1">
            <a:avLst/>
          </a:prstGeom>
          <a:ln w="635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箭头连接符 122">
            <a:extLst>
              <a:ext uri="{FF2B5EF4-FFF2-40B4-BE49-F238E27FC236}">
                <a16:creationId xmlns:a16="http://schemas.microsoft.com/office/drawing/2014/main" id="{C8FEA293-8B4E-B1C1-A1C9-4A0103806C41}"/>
              </a:ext>
            </a:extLst>
          </p:cNvPr>
          <p:cNvCxnSpPr/>
          <p:nvPr/>
        </p:nvCxnSpPr>
        <p:spPr>
          <a:xfrm flipH="1">
            <a:off x="6356679" y="5634583"/>
            <a:ext cx="695059" cy="185207"/>
          </a:xfrm>
          <a:prstGeom prst="straightConnector1">
            <a:avLst/>
          </a:prstGeom>
          <a:ln w="57150" cap="flat" cmpd="sng" algn="ctr">
            <a:solidFill>
              <a:srgbClr val="118CC4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350439" y="120418"/>
            <a:ext cx="55707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目标：从训练数据中学习条件概率</a:t>
            </a:r>
          </a:p>
        </p:txBody>
      </p:sp>
      <p:graphicFrame>
        <p:nvGraphicFramePr>
          <p:cNvPr id="5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2974396"/>
              </p:ext>
            </p:extLst>
          </p:nvPr>
        </p:nvGraphicFramePr>
        <p:xfrm>
          <a:off x="1701619" y="1594431"/>
          <a:ext cx="8439151" cy="22644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511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1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63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940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lang="zh-CN" altLang="en-US" sz="2400" dirty="0">
                          <a:solidFill>
                            <a:schemeClr val="bg1"/>
                          </a:solidFill>
                        </a:rPr>
                        <a:t>贷款金额</a:t>
                      </a:r>
                      <a:endParaRPr sz="2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15240" marB="0">
                    <a:lnL w="12700">
                      <a:solidFill>
                        <a:srgbClr val="B0007E"/>
                      </a:solidFill>
                      <a:prstDash val="solid"/>
                    </a:lnL>
                    <a:solidFill>
                      <a:srgbClr val="B0007E"/>
                    </a:solidFill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lang="zh-CN" altLang="en-US" sz="2400" dirty="0">
                          <a:solidFill>
                            <a:schemeClr val="bg1"/>
                          </a:solidFill>
                        </a:rPr>
                        <a:t>年收入</a:t>
                      </a:r>
                      <a:endParaRPr sz="2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15240" marB="0">
                    <a:solidFill>
                      <a:srgbClr val="B0007E"/>
                    </a:solidFill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2400" dirty="0">
                          <a:solidFill>
                            <a:schemeClr val="bg1"/>
                          </a:solidFill>
                        </a:rPr>
                        <a:t>y = </a:t>
                      </a:r>
                      <a:r>
                        <a:rPr lang="zh-CN" altLang="en-US" sz="2400" dirty="0">
                          <a:solidFill>
                            <a:schemeClr val="bg1"/>
                          </a:solidFill>
                        </a:rPr>
                        <a:t>是否违约</a:t>
                      </a:r>
                      <a:endParaRPr sz="2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18415" marB="0">
                    <a:lnR w="12700">
                      <a:solidFill>
                        <a:srgbClr val="B0007E"/>
                      </a:solidFill>
                      <a:prstDash val="solid"/>
                    </a:lnR>
                    <a:solidFill>
                      <a:srgbClr val="B000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109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317.96k</a:t>
                      </a:r>
                    </a:p>
                  </a:txBody>
                  <a:tcPr marL="6350" marR="6350" marT="6350" marB="0" anchor="ctr">
                    <a:lnL w="12700">
                      <a:solidFill>
                        <a:srgbClr val="B0007E"/>
                      </a:solidFill>
                      <a:prstDash val="solid"/>
                    </a:lnL>
                    <a:lnB w="12700">
                      <a:solidFill>
                        <a:srgbClr val="B0007E"/>
                      </a:solidFill>
                      <a:prstDash val="solid"/>
                    </a:lnB>
                    <a:solidFill>
                      <a:srgbClr val="F2E7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635k</a:t>
                      </a:r>
                    </a:p>
                  </a:txBody>
                  <a:tcPr marL="6350" marR="6350" marT="6350" marB="0" anchor="ctr">
                    <a:lnB w="12700">
                      <a:solidFill>
                        <a:srgbClr val="B0007E"/>
                      </a:solidFill>
                      <a:prstDash val="solid"/>
                    </a:lnB>
                    <a:solidFill>
                      <a:srgbClr val="F2E7EC"/>
                    </a:solidFill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-</a:t>
                      </a:r>
                      <a:r>
                        <a:rPr sz="24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marL="0" marR="0" marT="4445" marB="0">
                    <a:lnR w="12700">
                      <a:solidFill>
                        <a:srgbClr val="B0007E"/>
                      </a:solidFill>
                      <a:prstDash val="solid"/>
                    </a:lnR>
                    <a:lnB w="12700">
                      <a:solidFill>
                        <a:srgbClr val="B0007E"/>
                      </a:solidFill>
                      <a:prstDash val="solid"/>
                    </a:lnB>
                    <a:solidFill>
                      <a:srgbClr val="F2E7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844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866.1k</a:t>
                      </a:r>
                    </a:p>
                  </a:txBody>
                  <a:tcPr marL="6350" marR="6350" marT="6350" marB="0" anchor="ctr">
                    <a:lnL w="12700">
                      <a:solidFill>
                        <a:srgbClr val="B0007E"/>
                      </a:solidFill>
                      <a:prstDash val="solid"/>
                    </a:lnL>
                    <a:lnT w="12700" cap="flat" cmpd="sng" algn="ctr">
                      <a:solidFill>
                        <a:srgbClr val="B000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B0007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305k</a:t>
                      </a: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rgbClr val="B000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B0007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+</a:t>
                      </a:r>
                      <a:r>
                        <a:rPr sz="24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marL="0" marR="0" marT="13335" marB="0">
                    <a:lnR w="12700">
                      <a:solidFill>
                        <a:srgbClr val="B0007E"/>
                      </a:solidFill>
                      <a:prstDash val="solid"/>
                    </a:lnR>
                    <a:lnT w="12700">
                      <a:solidFill>
                        <a:srgbClr val="B0007E"/>
                      </a:solidFill>
                      <a:prstDash val="solid"/>
                    </a:lnT>
                    <a:lnB w="12700">
                      <a:solidFill>
                        <a:srgbClr val="B0007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844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136.08k</a:t>
                      </a:r>
                    </a:p>
                  </a:txBody>
                  <a:tcPr marL="6350" marR="6350" marT="6350" marB="0" anchor="ctr">
                    <a:lnL w="12700">
                      <a:solidFill>
                        <a:srgbClr val="B0007E"/>
                      </a:solidFill>
                      <a:prstDash val="solid"/>
                    </a:lnL>
                    <a:lnT w="12700">
                      <a:solidFill>
                        <a:srgbClr val="B0007E"/>
                      </a:solidFill>
                      <a:prstDash val="solid"/>
                    </a:lnT>
                    <a:lnB w="12700" cap="flat" cmpd="sng" algn="ctr">
                      <a:solidFill>
                        <a:srgbClr val="B000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7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45k</a:t>
                      </a:r>
                    </a:p>
                  </a:txBody>
                  <a:tcPr marL="6350" marR="6350" marT="6350" marB="0" anchor="ctr">
                    <a:lnT w="12700">
                      <a:solidFill>
                        <a:srgbClr val="B0007E"/>
                      </a:solidFill>
                      <a:prstDash val="solid"/>
                    </a:lnT>
                    <a:lnB w="12700" cap="flat" cmpd="sng" algn="ctr">
                      <a:solidFill>
                        <a:srgbClr val="B000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7EC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+</a:t>
                      </a:r>
                      <a:r>
                        <a:rPr sz="24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marL="0" marR="0" marT="12065" marB="0">
                    <a:lnR w="12700">
                      <a:solidFill>
                        <a:srgbClr val="B0007E"/>
                      </a:solidFill>
                      <a:prstDash val="solid"/>
                    </a:lnR>
                    <a:lnT w="12700">
                      <a:solidFill>
                        <a:srgbClr val="B0007E"/>
                      </a:solidFill>
                      <a:prstDash val="solid"/>
                    </a:lnT>
                    <a:lnB w="12700">
                      <a:solidFill>
                        <a:srgbClr val="B0007E"/>
                      </a:solidFill>
                      <a:prstDash val="solid"/>
                    </a:lnB>
                    <a:solidFill>
                      <a:srgbClr val="F2E7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844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95.21k</a:t>
                      </a:r>
                    </a:p>
                  </a:txBody>
                  <a:tcPr marL="6350" marR="6350" marT="6350" marB="0" anchor="ctr">
                    <a:lnL w="12700">
                      <a:solidFill>
                        <a:srgbClr val="B0007E"/>
                      </a:solidFill>
                      <a:prstDash val="solid"/>
                    </a:lnL>
                    <a:lnT w="12700" cap="flat" cmpd="sng" algn="ctr">
                      <a:solidFill>
                        <a:srgbClr val="B000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B0007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100k</a:t>
                      </a: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rgbClr val="B000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B0007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-</a:t>
                      </a:r>
                      <a:r>
                        <a:rPr sz="24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marL="0" marR="0" marT="10795" marB="0">
                    <a:lnR w="12700">
                      <a:solidFill>
                        <a:srgbClr val="B0007E"/>
                      </a:solidFill>
                      <a:prstDash val="solid"/>
                    </a:lnR>
                    <a:lnT w="12700">
                      <a:solidFill>
                        <a:srgbClr val="B0007E"/>
                      </a:solidFill>
                      <a:prstDash val="solid"/>
                    </a:lnT>
                    <a:lnB w="12700">
                      <a:solidFill>
                        <a:srgbClr val="B0007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8445">
                <a:tc>
                  <a:txBody>
                    <a:bodyPr/>
                    <a:lstStyle/>
                    <a:p>
                      <a:pPr marL="23495"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240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 marL="0" marR="0" marT="8890" marB="0">
                    <a:lnL w="12700">
                      <a:solidFill>
                        <a:srgbClr val="B0007E"/>
                      </a:solidFill>
                      <a:prstDash val="solid"/>
                    </a:lnL>
                    <a:lnT w="12700" cap="flat" cmpd="sng" algn="ctr">
                      <a:solidFill>
                        <a:srgbClr val="B000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B0007E"/>
                      </a:solidFill>
                      <a:prstDash val="solid"/>
                    </a:lnB>
                    <a:solidFill>
                      <a:srgbClr val="F2E7EC"/>
                    </a:solidFill>
                  </a:tcPr>
                </a:tc>
                <a:tc>
                  <a:txBody>
                    <a:bodyPr/>
                    <a:lstStyle/>
                    <a:p>
                      <a:pPr marL="33655"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2400" dirty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 marL="0" marR="0" marT="8890" marB="0">
                    <a:lnT w="12700" cap="flat" cmpd="sng" algn="ctr">
                      <a:solidFill>
                        <a:srgbClr val="B000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B0007E"/>
                      </a:solidFill>
                      <a:prstDash val="solid"/>
                    </a:lnB>
                    <a:solidFill>
                      <a:srgbClr val="F2E7EC"/>
                    </a:solidFill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2400" dirty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 marL="0" marR="0" marT="8890" marB="0">
                    <a:lnR w="12700">
                      <a:solidFill>
                        <a:srgbClr val="B0007E"/>
                      </a:solidFill>
                      <a:prstDash val="solid"/>
                    </a:lnR>
                    <a:lnT w="12700">
                      <a:solidFill>
                        <a:srgbClr val="B0007E"/>
                      </a:solidFill>
                      <a:prstDash val="solid"/>
                    </a:lnT>
                    <a:lnB w="12700">
                      <a:solidFill>
                        <a:srgbClr val="B0007E"/>
                      </a:solidFill>
                      <a:prstDash val="solid"/>
                    </a:lnB>
                    <a:solidFill>
                      <a:srgbClr val="F2E7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object 6"/>
          <p:cNvSpPr/>
          <p:nvPr/>
        </p:nvSpPr>
        <p:spPr>
          <a:xfrm>
            <a:off x="3600450" y="3971087"/>
            <a:ext cx="5010150" cy="1072395"/>
          </a:xfrm>
          <a:custGeom>
            <a:avLst/>
            <a:gdLst/>
            <a:ahLst/>
            <a:cxnLst/>
            <a:rect l="l" t="t" r="r" b="b"/>
            <a:pathLst>
              <a:path w="3879850" h="842645">
                <a:moveTo>
                  <a:pt x="3210771" y="0"/>
                </a:moveTo>
                <a:lnTo>
                  <a:pt x="668649" y="0"/>
                </a:lnTo>
                <a:lnTo>
                  <a:pt x="668649" y="421296"/>
                </a:lnTo>
                <a:lnTo>
                  <a:pt x="0" y="421296"/>
                </a:lnTo>
                <a:lnTo>
                  <a:pt x="1939728" y="842587"/>
                </a:lnTo>
                <a:lnTo>
                  <a:pt x="3879411" y="421296"/>
                </a:lnTo>
                <a:lnTo>
                  <a:pt x="3210771" y="421296"/>
                </a:lnTo>
                <a:lnTo>
                  <a:pt x="3210771" y="0"/>
                </a:lnTo>
                <a:close/>
              </a:path>
            </a:pathLst>
          </a:custGeom>
          <a:solidFill>
            <a:srgbClr val="118C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8"/>
          <p:cNvSpPr txBox="1"/>
          <p:nvPr/>
        </p:nvSpPr>
        <p:spPr>
          <a:xfrm>
            <a:off x="4700516" y="3988706"/>
            <a:ext cx="2914920" cy="76687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lang="zh-CN" altLang="en-US" sz="2400" spc="50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90204"/>
              </a:rPr>
              <a:t>在训练数据上学习</a:t>
            </a:r>
            <a:endParaRPr lang="en-SG" altLang="zh-CN" sz="2400" spc="50" dirty="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90204"/>
            </a:endParaRPr>
          </a:p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lang="zh-CN" altLang="en-US" sz="2400" spc="50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90204"/>
              </a:rPr>
              <a:t>（拟合训练数据分布）</a:t>
            </a:r>
            <a:endParaRPr lang="en-US" altLang="zh-CN" sz="2400" spc="50" dirty="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90204"/>
            </a:endParaRPr>
          </a:p>
        </p:txBody>
      </p:sp>
      <p:sp>
        <p:nvSpPr>
          <p:cNvPr id="20" name="object 13"/>
          <p:cNvSpPr txBox="1"/>
          <p:nvPr/>
        </p:nvSpPr>
        <p:spPr>
          <a:xfrm>
            <a:off x="6409613" y="5384927"/>
            <a:ext cx="14414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b="1" spc="-50" dirty="0">
                <a:solidFill>
                  <a:srgbClr val="B0007E"/>
                </a:solidFill>
                <a:latin typeface="Cambria Math"/>
                <a:cs typeface="Cambria Math"/>
              </a:rPr>
              <a:t>⌃</a:t>
            </a:r>
            <a:endParaRPr sz="1650" dirty="0">
              <a:latin typeface="Cambria Math"/>
              <a:cs typeface="Cambria Math"/>
            </a:endParaRPr>
          </a:p>
        </p:txBody>
      </p:sp>
      <p:sp>
        <p:nvSpPr>
          <p:cNvPr id="24" name="object 17"/>
          <p:cNvSpPr txBox="1"/>
          <p:nvPr/>
        </p:nvSpPr>
        <p:spPr>
          <a:xfrm>
            <a:off x="8086922" y="5308344"/>
            <a:ext cx="2620010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25"/>
              </a:spcBef>
            </a:pPr>
            <a:r>
              <a:rPr lang="en-US" sz="200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 </a:t>
            </a:r>
            <a:r>
              <a:rPr lang="zh-CN" altLang="en-US" sz="200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可以用于预测 </a:t>
            </a:r>
            <a:r>
              <a:rPr sz="2000" spc="-50" dirty="0">
                <a:solidFill>
                  <a:srgbClr val="FFFFFF"/>
                </a:solidFill>
                <a:latin typeface="Courier New" panose="02070409020205090404"/>
                <a:cs typeface="Courier New" panose="02070409020205090404"/>
              </a:rPr>
              <a:t>ŷ</a:t>
            </a:r>
            <a:endParaRPr sz="2000" dirty="0">
              <a:latin typeface="Courier New" panose="02070409020205090404"/>
              <a:cs typeface="Courier New" panose="02070409020205090404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本框 1">
                <a:extLst>
                  <a:ext uri="{FF2B5EF4-FFF2-40B4-BE49-F238E27FC236}">
                    <a16:creationId xmlns:a16="http://schemas.microsoft.com/office/drawing/2014/main" id="{D0552BA4-9495-ECE5-6EC7-470B5309C9AD}"/>
                  </a:ext>
                </a:extLst>
              </p:cNvPr>
              <p:cNvSpPr txBox="1"/>
              <p:nvPr/>
            </p:nvSpPr>
            <p:spPr>
              <a:xfrm>
                <a:off x="830048" y="828293"/>
                <a:ext cx="7627905" cy="1322863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457200" marR="0" lvl="0" indent="-457200" algn="just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p"/>
                  <a:defRPr kumimoji="0" sz="2000" b="0" i="0" u="none" strike="noStrike" kern="100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</a:defRPr>
                </a:lvl1pPr>
              </a:lstStyle>
              <a:p>
                <a:r>
                  <a:rPr lang="zh-CN" altLang="en-US" sz="2800" b="1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训练数据</a:t>
                </a:r>
                <a:r>
                  <a:rPr lang="en-US" altLang="zh-CN" sz="2800" b="1" dirty="0">
                    <a:solidFill>
                      <a:srgbClr val="2B2728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90204"/>
                  </a:rPr>
                  <a:t>:</a:t>
                </a:r>
                <a:r>
                  <a:rPr lang="zh-CN" altLang="en-US" sz="2800" b="1" spc="150" dirty="0">
                    <a:solidFill>
                      <a:srgbClr val="2B2728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90204"/>
                  </a:rPr>
                  <a:t> </a:t>
                </a:r>
                <a14:m>
                  <m:oMath xmlns:m="http://schemas.openxmlformats.org/officeDocument/2006/math">
                    <m:r>
                      <a:rPr lang="zh-CN" altLang="en-US" sz="2800" b="1" i="1" spc="150" smtClean="0">
                        <a:solidFill>
                          <a:srgbClr val="B0007E"/>
                        </a:solidFill>
                        <a:latin typeface="Cambria Math" panose="02040503050406030204" pitchFamily="18" charset="0"/>
                        <a:cs typeface="Arial" panose="020B0604020202090204"/>
                      </a:rPr>
                      <m:t>𝑵</m:t>
                    </m:r>
                  </m:oMath>
                </a14:m>
                <a:r>
                  <a:rPr lang="zh-CN" altLang="en-US" sz="2800" b="1" spc="70" dirty="0">
                    <a:solidFill>
                      <a:srgbClr val="B0007E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90204"/>
                  </a:rPr>
                  <a:t>个 </a:t>
                </a:r>
                <a:r>
                  <a:rPr lang="zh-CN" altLang="en-US" sz="2800" b="1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观测值</a:t>
                </a:r>
                <a14:m>
                  <m:oMath xmlns:m="http://schemas.openxmlformats.org/officeDocument/2006/math">
                    <m:r>
                      <a:rPr lang="en-US" altLang="zh-CN" sz="2800" b="1" i="0" spc="150" smtClean="0">
                        <a:solidFill>
                          <a:srgbClr val="B0007E"/>
                        </a:solidFill>
                        <a:latin typeface="Cambria Math" panose="02040503050406030204" pitchFamily="18" charset="0"/>
                        <a:cs typeface="Arial" panose="020B0604020202090204"/>
                      </a:rPr>
                      <m:t>{</m:t>
                    </m:r>
                    <m:d>
                      <m:dPr>
                        <m:ctrlPr>
                          <a:rPr lang="ar-AE" altLang="zh-CN" sz="2800" b="1" i="1" spc="150" smtClean="0">
                            <a:solidFill>
                              <a:srgbClr val="B0007E"/>
                            </a:solidFill>
                            <a:latin typeface="Cambria Math" panose="02040503050406030204" pitchFamily="18" charset="0"/>
                            <a:cs typeface="Arial" panose="020B0604020202090204"/>
                          </a:rPr>
                        </m:ctrlPr>
                      </m:dPr>
                      <m:e>
                        <m:r>
                          <a:rPr lang="ar-AE" altLang="zh-CN" sz="2800" b="1" i="1" spc="150" smtClean="0">
                            <a:solidFill>
                              <a:srgbClr val="B0007E"/>
                            </a:solidFill>
                            <a:latin typeface="Cambria Math" panose="02040503050406030204" pitchFamily="18" charset="0"/>
                            <a:cs typeface="Arial" panose="020B0604020202090204"/>
                          </a:rPr>
                          <m:t>𝒙</m:t>
                        </m:r>
                        <m:r>
                          <a:rPr lang="ar-AE" altLang="zh-CN" sz="2800" b="1" i="1" spc="150" smtClean="0">
                            <a:solidFill>
                              <a:srgbClr val="B0007E"/>
                            </a:solidFill>
                            <a:latin typeface="Cambria Math" panose="02040503050406030204" pitchFamily="18" charset="0"/>
                            <a:cs typeface="Arial" panose="020B0604020202090204"/>
                          </a:rPr>
                          <m:t>,</m:t>
                        </m:r>
                        <m:r>
                          <a:rPr lang="ar-AE" altLang="zh-CN" sz="2800" b="1" i="1" spc="150" smtClean="0">
                            <a:solidFill>
                              <a:srgbClr val="B0007E"/>
                            </a:solidFill>
                            <a:latin typeface="Cambria Math" panose="02040503050406030204" pitchFamily="18" charset="0"/>
                            <a:cs typeface="Arial" panose="020B0604020202090204"/>
                          </a:rPr>
                          <m:t>𝒚</m:t>
                        </m:r>
                      </m:e>
                    </m:d>
                    <m:r>
                      <a:rPr lang="ar-AE" altLang="zh-CN" sz="2800" b="1" i="1" spc="150" smtClean="0">
                        <a:solidFill>
                          <a:srgbClr val="B0007E"/>
                        </a:solidFill>
                        <a:latin typeface="Cambria Math" panose="02040503050406030204" pitchFamily="18" charset="0"/>
                        <a:cs typeface="Arial" panose="020B0604020202090204"/>
                      </a:rPr>
                      <m:t>}</m:t>
                    </m:r>
                  </m:oMath>
                </a14:m>
                <a:endParaRPr lang="ar-AE" sz="2800" b="1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90204"/>
                </a:endParaRPr>
              </a:p>
              <a:p>
                <a:endParaRPr lang="en-SG" altLang="zh-CN" sz="2800" b="1" dirty="0">
                  <a:sym typeface="+mn-lt"/>
                </a:endParaRPr>
              </a:p>
            </p:txBody>
          </p:sp>
        </mc:Choice>
        <mc:Fallback xmlns="">
          <p:sp>
            <p:nvSpPr>
              <p:cNvPr id="25" name="文本框 1">
                <a:extLst>
                  <a:ext uri="{FF2B5EF4-FFF2-40B4-BE49-F238E27FC236}">
                    <a16:creationId xmlns:a16="http://schemas.microsoft.com/office/drawing/2014/main" id="{D0552BA4-9495-ECE5-6EC7-470B5309C9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048" y="828293"/>
                <a:ext cx="7627905" cy="1322863"/>
              </a:xfrm>
              <a:prstGeom prst="rect">
                <a:avLst/>
              </a:prstGeom>
              <a:blipFill>
                <a:blip r:embed="rId3"/>
                <a:stretch>
                  <a:fillRect l="-1498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object 42">
            <a:extLst>
              <a:ext uri="{FF2B5EF4-FFF2-40B4-BE49-F238E27FC236}">
                <a16:creationId xmlns:a16="http://schemas.microsoft.com/office/drawing/2014/main" id="{B7AD35CB-96B9-1148-8867-4DDED9FB175B}"/>
              </a:ext>
            </a:extLst>
          </p:cNvPr>
          <p:cNvSpPr/>
          <p:nvPr/>
        </p:nvSpPr>
        <p:spPr>
          <a:xfrm>
            <a:off x="2340435" y="5155728"/>
            <a:ext cx="7548333" cy="1513348"/>
          </a:xfrm>
          <a:custGeom>
            <a:avLst/>
            <a:gdLst/>
            <a:ahLst/>
            <a:cxnLst/>
            <a:rect l="l" t="t" r="r" b="b"/>
            <a:pathLst>
              <a:path w="6570345" h="1715134">
                <a:moveTo>
                  <a:pt x="6570289" y="0"/>
                </a:moveTo>
                <a:lnTo>
                  <a:pt x="0" y="0"/>
                </a:lnTo>
                <a:lnTo>
                  <a:pt x="0" y="1714948"/>
                </a:lnTo>
                <a:lnTo>
                  <a:pt x="6570289" y="1714948"/>
                </a:lnTo>
                <a:lnTo>
                  <a:pt x="6570289" y="0"/>
                </a:lnTo>
                <a:close/>
              </a:path>
            </a:pathLst>
          </a:custGeom>
          <a:solidFill>
            <a:srgbClr val="85BD05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45">
                <a:extLst>
                  <a:ext uri="{FF2B5EF4-FFF2-40B4-BE49-F238E27FC236}">
                    <a16:creationId xmlns:a16="http://schemas.microsoft.com/office/drawing/2014/main" id="{EC4981AA-0897-DB28-051B-E62DD95642A7}"/>
                  </a:ext>
                </a:extLst>
              </p:cNvPr>
              <p:cNvSpPr txBox="1"/>
              <p:nvPr/>
            </p:nvSpPr>
            <p:spPr>
              <a:xfrm>
                <a:off x="4476751" y="5244971"/>
                <a:ext cx="3610171" cy="1377749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 marR="5080" algn="ctr">
                  <a:lnSpc>
                    <a:spcPct val="103000"/>
                  </a:lnSpc>
                  <a:spcBef>
                    <a:spcPts val="20"/>
                  </a:spcBef>
                </a:pPr>
                <a:r>
                  <a:rPr lang="zh-CN" altLang="en-US" sz="2800" b="0" spc="60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90204"/>
                  </a:rPr>
                  <a:t>通过寻找最优参数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altLang="zh-CN" sz="2800" b="0" i="1" spc="60" smtClean="0">
                            <a:solidFill>
                              <a:srgbClr val="0099E8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</m:ctrlPr>
                      </m:accPr>
                      <m:e>
                        <m:r>
                          <a:rPr lang="en-US" altLang="zh-CN" sz="2800" b="0" i="1" spc="60" smtClean="0">
                            <a:solidFill>
                              <a:srgbClr val="0099E8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𝑤</m:t>
                        </m:r>
                      </m:e>
                    </m:acc>
                  </m:oMath>
                </a14:m>
                <a:r>
                  <a:rPr lang="zh-CN" altLang="en-US" sz="2800" b="0" i="0" spc="60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，</a:t>
                </a:r>
                <a:endParaRPr lang="en-SG" altLang="zh-CN" sz="2800" b="0" i="0" spc="6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 marL="12700" marR="5080" algn="ctr">
                  <a:lnSpc>
                    <a:spcPct val="103000"/>
                  </a:lnSpc>
                  <a:spcBef>
                    <a:spcPts val="20"/>
                  </a:spcBef>
                </a:pPr>
                <a:r>
                  <a:rPr lang="zh-CN" altLang="en-US" sz="2800" b="0" i="0" spc="60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确定最佳模型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altLang="zh-CN" sz="2800" i="1" spc="60" smtClean="0">
                            <a:solidFill>
                              <a:srgbClr val="B0007E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</m:ctrlPr>
                      </m:accPr>
                      <m:e>
                        <m:r>
                          <a:rPr lang="en-US" altLang="zh-CN" sz="2800" b="0" i="1" spc="60" smtClean="0">
                            <a:solidFill>
                              <a:srgbClr val="B0007E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𝑃</m:t>
                        </m:r>
                      </m:e>
                    </m:acc>
                  </m:oMath>
                </a14:m>
                <a:r>
                  <a:rPr lang="zh-CN" altLang="en-US" sz="2800" b="0" i="0" spc="60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，</a:t>
                </a:r>
                <a:endParaRPr lang="en-SG" altLang="zh-CN" sz="2800" b="0" i="0" spc="6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 marL="12700" marR="5080" algn="ctr">
                  <a:lnSpc>
                    <a:spcPct val="103000"/>
                  </a:lnSpc>
                  <a:spcBef>
                    <a:spcPts val="20"/>
                  </a:spcBef>
                </a:pPr>
                <a:r>
                  <a:rPr lang="zh-CN" altLang="en-US" sz="2800" b="0" i="0" spc="60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可用来预测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altLang="zh-CN" sz="2800" i="1" spc="6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altLang="zh-CN" sz="2800" i="1" spc="6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y</m:t>
                        </m:r>
                      </m:e>
                    </m:acc>
                  </m:oMath>
                </a14:m>
                <a:endParaRPr lang="en-SG" altLang="zh-CN" sz="2800" b="0" i="0" spc="6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8" name="object 45">
                <a:extLst>
                  <a:ext uri="{FF2B5EF4-FFF2-40B4-BE49-F238E27FC236}">
                    <a16:creationId xmlns:a16="http://schemas.microsoft.com/office/drawing/2014/main" id="{EC4981AA-0897-DB28-051B-E62DD95642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6751" y="5244971"/>
                <a:ext cx="3610171" cy="1377749"/>
              </a:xfrm>
              <a:prstGeom prst="rect">
                <a:avLst/>
              </a:prstGeom>
              <a:blipFill>
                <a:blip r:embed="rId4"/>
                <a:stretch>
                  <a:fillRect l="-5263" t="-7273" r="-5263" b="-11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ED67E0-F612-6BFD-18F8-BBFA885183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1109DE18-4EEC-7E34-3187-FD4E9FD1578C}"/>
              </a:ext>
            </a:extLst>
          </p:cNvPr>
          <p:cNvSpPr txBox="1"/>
          <p:nvPr/>
        </p:nvSpPr>
        <p:spPr>
          <a:xfrm>
            <a:off x="350439" y="120418"/>
            <a:ext cx="34211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使用概率估计做预测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3">
                <a:extLst>
                  <a:ext uri="{FF2B5EF4-FFF2-40B4-BE49-F238E27FC236}">
                    <a16:creationId xmlns:a16="http://schemas.microsoft.com/office/drawing/2014/main" id="{2AF93DCB-448F-2462-BC52-94A8F1FE2FA7}"/>
                  </a:ext>
                </a:extLst>
              </p:cNvPr>
              <p:cNvSpPr/>
              <p:nvPr/>
            </p:nvSpPr>
            <p:spPr>
              <a:xfrm>
                <a:off x="3038167" y="2581534"/>
                <a:ext cx="7505700" cy="3428365"/>
              </a:xfrm>
              <a:custGeom>
                <a:avLst/>
                <a:gdLst/>
                <a:ahLst/>
                <a:cxnLst/>
                <a:rect l="l" t="t" r="r" b="b"/>
                <a:pathLst>
                  <a:path w="7505700" h="3428365">
                    <a:moveTo>
                      <a:pt x="7505262" y="0"/>
                    </a:moveTo>
                    <a:lnTo>
                      <a:pt x="0" y="0"/>
                    </a:lnTo>
                    <a:lnTo>
                      <a:pt x="0" y="3427842"/>
                    </a:lnTo>
                    <a:lnTo>
                      <a:pt x="7505262" y="3427842"/>
                    </a:lnTo>
                    <a:lnTo>
                      <a:pt x="7505262" y="0"/>
                    </a:lnTo>
                    <a:close/>
                  </a:path>
                </a:pathLst>
              </a:custGeom>
              <a:solidFill>
                <a:srgbClr val="85BD05"/>
              </a:solidFill>
            </p:spPr>
            <p:txBody>
              <a:bodyPr wrap="square" lIns="0" tIns="0" rIns="0" bIns="0" rtlCol="0"/>
              <a:lstStyle/>
              <a:p>
                <a:pPr marL="12700">
                  <a:lnSpc>
                    <a:spcPct val="100000"/>
                  </a:lnSpc>
                  <a:spcBef>
                    <a:spcPts val="860"/>
                  </a:spcBef>
                </a:pPr>
                <a:r>
                  <a:rPr lang="zh-CN" altLang="en-US" sz="2800" b="1" spc="-7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使用概率估计做预测：</a:t>
                </a:r>
                <a:endParaRPr lang="en-SG" altLang="zh-CN" sz="2800" b="1" spc="-7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 marL="12700">
                  <a:lnSpc>
                    <a:spcPct val="100000"/>
                  </a:lnSpc>
                  <a:spcBef>
                    <a:spcPts val="860"/>
                  </a:spcBef>
                </a:pP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altLang="zh-CN" sz="2800" i="1" spc="60">
                            <a:solidFill>
                              <a:srgbClr val="B0007E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</m:ctrlPr>
                      </m:accPr>
                      <m:e>
                        <m:r>
                          <a:rPr lang="en-US" altLang="zh-CN" sz="2800" i="1" spc="60">
                            <a:solidFill>
                              <a:srgbClr val="B0007E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𝑃</m:t>
                        </m:r>
                      </m:e>
                    </m:acc>
                    <m:r>
                      <a:rPr lang="en-US" altLang="zh-CN" sz="2800" b="0" i="0" spc="60" smtClean="0">
                        <a:solidFill>
                          <a:srgbClr val="B0007E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Arial" panose="020B0604020202090204"/>
                      </a:rPr>
                      <m:t>(</m:t>
                    </m:r>
                    <m:r>
                      <m:rPr>
                        <m:sty m:val="p"/>
                      </m:rPr>
                      <a:rPr lang="en-US" altLang="zh-CN" sz="2800" b="0" i="0" spc="60" smtClean="0">
                        <a:solidFill>
                          <a:srgbClr val="B0007E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Arial" panose="020B0604020202090204"/>
                      </a:rPr>
                      <m:t>y</m:t>
                    </m:r>
                    <m:r>
                      <a:rPr lang="en-US" altLang="zh-CN" sz="2800" b="0" i="0" spc="60" smtClean="0">
                        <a:solidFill>
                          <a:srgbClr val="B0007E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Arial" panose="020B0604020202090204"/>
                      </a:rPr>
                      <m:t>|</m:t>
                    </m:r>
                    <m:r>
                      <m:rPr>
                        <m:sty m:val="p"/>
                      </m:rPr>
                      <a:rPr lang="en-US" altLang="zh-CN" sz="2800" b="0" i="0" spc="60" smtClean="0">
                        <a:solidFill>
                          <a:srgbClr val="B0007E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Arial" panose="020B0604020202090204"/>
                      </a:rPr>
                      <m:t>x</m:t>
                    </m:r>
                    <m:r>
                      <a:rPr lang="en-US" altLang="zh-CN" sz="2800" b="0" i="0" spc="60" smtClean="0">
                        <a:solidFill>
                          <a:srgbClr val="B0007E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Arial" panose="020B0604020202090204"/>
                      </a:rPr>
                      <m:t>)</m:t>
                    </m:r>
                  </m:oMath>
                </a14:m>
                <a:r>
                  <a:rPr lang="zh-CN" altLang="en-US" sz="2800" spc="-70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</a:t>
                </a:r>
                <a:r>
                  <a:rPr lang="en-US" altLang="zh-CN" sz="2800" spc="-70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=</a:t>
                </a:r>
                <a:r>
                  <a:rPr lang="zh-CN" altLang="en-US" sz="2800" spc="-70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对类别概率的估计</a:t>
                </a:r>
                <a:endParaRPr lang="en-SG" altLang="zh-CN" sz="2800" spc="-7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 marL="12700">
                  <a:lnSpc>
                    <a:spcPct val="100000"/>
                  </a:lnSpc>
                  <a:spcBef>
                    <a:spcPts val="860"/>
                  </a:spcBef>
                </a:pPr>
                <a:r>
                  <a:rPr lang="en-US" altLang="zh-CN" sz="2800" spc="-70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If</a:t>
                </a:r>
                <a:r>
                  <a:rPr lang="zh-CN" altLang="en-US" sz="2800" spc="-70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altLang="zh-CN" sz="2800" i="1" spc="6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</m:ctrlPr>
                      </m:accPr>
                      <m:e>
                        <m:r>
                          <a:rPr lang="en-US" altLang="zh-CN" sz="2800" i="1" spc="6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𝑃</m:t>
                        </m:r>
                      </m:e>
                    </m:acc>
                    <m:d>
                      <m:dPr>
                        <m:ctrlPr>
                          <a:rPr lang="en-US" altLang="zh-CN" sz="2800" i="1" spc="6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sz="2800" spc="6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y</m:t>
                        </m:r>
                        <m:r>
                          <a:rPr lang="en-US" altLang="zh-CN" sz="2800" b="0" i="1" spc="6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=+1</m:t>
                        </m:r>
                      </m:e>
                      <m:e>
                        <m:r>
                          <m:rPr>
                            <m:sty m:val="p"/>
                          </m:rPr>
                          <a:rPr lang="en-US" altLang="zh-CN" sz="2800" spc="6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x</m:t>
                        </m:r>
                      </m:e>
                    </m:d>
                    <m:r>
                      <a:rPr lang="en-US" altLang="zh-CN" sz="2800" b="0" i="1" spc="6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Arial" panose="020B0604020202090204"/>
                      </a:rPr>
                      <m:t>&gt;0.5</m:t>
                    </m:r>
                  </m:oMath>
                </a14:m>
                <a:r>
                  <a:rPr lang="en-US" altLang="zh-CN" sz="2800" spc="-70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:</a:t>
                </a:r>
              </a:p>
              <a:p>
                <a:pPr marL="12700">
                  <a:lnSpc>
                    <a:spcPct val="100000"/>
                  </a:lnSpc>
                  <a:spcBef>
                    <a:spcPts val="860"/>
                  </a:spcBef>
                </a:pPr>
                <a:r>
                  <a:rPr lang="en-US" altLang="zh-CN" sz="2800" b="0" spc="-70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90204"/>
                  </a:rPr>
                  <a:t>	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altLang="zh-CN" sz="2800" b="0" i="1" spc="6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</m:ctrlPr>
                      </m:accPr>
                      <m:e>
                        <m:r>
                          <a:rPr lang="en-US" altLang="zh-CN" sz="2800" b="0" i="1" spc="6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𝑦</m:t>
                        </m:r>
                      </m:e>
                    </m:acc>
                    <m:r>
                      <a:rPr lang="en-US" altLang="zh-CN" sz="2800" b="0" i="1" spc="6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Arial" panose="020B0604020202090204"/>
                      </a:rPr>
                      <m:t>=</m:t>
                    </m:r>
                    <m:r>
                      <a:rPr lang="en-US" altLang="zh-CN" sz="2800" b="1" i="1" spc="60" smtClean="0">
                        <a:solidFill>
                          <a:srgbClr val="0099E8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Arial" panose="020B0604020202090204"/>
                      </a:rPr>
                      <m:t>+</m:t>
                    </m:r>
                    <m:r>
                      <a:rPr lang="en-US" altLang="zh-CN" sz="2800" b="1" i="1" spc="60" smtClean="0">
                        <a:solidFill>
                          <a:srgbClr val="0099E8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Arial" panose="020B0604020202090204"/>
                      </a:rPr>
                      <m:t>𝟏</m:t>
                    </m:r>
                  </m:oMath>
                </a14:m>
                <a:endParaRPr lang="en-US" sz="2800" b="1" dirty="0">
                  <a:solidFill>
                    <a:srgbClr val="118CC4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90204"/>
                </a:endParaRPr>
              </a:p>
              <a:p>
                <a:pPr marL="12700">
                  <a:lnSpc>
                    <a:spcPct val="100000"/>
                  </a:lnSpc>
                  <a:spcBef>
                    <a:spcPts val="860"/>
                  </a:spcBef>
                </a:pPr>
                <a:r>
                  <a:rPr lang="en-US" altLang="zh-CN" sz="2800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90204"/>
                  </a:rPr>
                  <a:t>Else:</a:t>
                </a:r>
              </a:p>
              <a:p>
                <a:pPr marL="12700">
                  <a:lnSpc>
                    <a:spcPct val="100000"/>
                  </a:lnSpc>
                  <a:spcBef>
                    <a:spcPts val="860"/>
                  </a:spcBef>
                </a:pPr>
                <a:r>
                  <a:rPr lang="en-US" altLang="zh-CN" sz="2800" b="0" spc="60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90204"/>
                  </a:rPr>
                  <a:t>	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altLang="zh-CN" sz="2800" b="0" i="1" spc="6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</m:ctrlPr>
                      </m:accPr>
                      <m:e>
                        <m:r>
                          <a:rPr lang="en-US" altLang="zh-CN" sz="2800" b="0" i="1" spc="6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𝑦</m:t>
                        </m:r>
                      </m:e>
                    </m:acc>
                    <m:r>
                      <a:rPr lang="en-US" altLang="zh-CN" sz="2800" b="0" i="1" spc="6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Arial" panose="020B0604020202090204"/>
                      </a:rPr>
                      <m:t>=</m:t>
                    </m:r>
                    <m:r>
                      <a:rPr lang="en-US" altLang="zh-CN" sz="2800" b="1" i="1" spc="60" smtClean="0">
                        <a:solidFill>
                          <a:srgbClr val="FC5507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Arial" panose="020B0604020202090204"/>
                      </a:rPr>
                      <m:t>−</m:t>
                    </m:r>
                    <m:r>
                      <a:rPr lang="en-US" altLang="zh-CN" sz="2800" b="1" i="1" spc="60" smtClean="0">
                        <a:solidFill>
                          <a:srgbClr val="FC5507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Arial" panose="020B0604020202090204"/>
                      </a:rPr>
                      <m:t>𝟏</m:t>
                    </m:r>
                  </m:oMath>
                </a14:m>
                <a:endParaRPr lang="en-US" sz="28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90204"/>
                </a:endParaRPr>
              </a:p>
            </p:txBody>
          </p:sp>
        </mc:Choice>
        <mc:Fallback xmlns="">
          <p:sp>
            <p:nvSpPr>
              <p:cNvPr id="3" name="object 3">
                <a:extLst>
                  <a:ext uri="{FF2B5EF4-FFF2-40B4-BE49-F238E27FC236}">
                    <a16:creationId xmlns:a16="http://schemas.microsoft.com/office/drawing/2014/main" id="{2AF93DCB-448F-2462-BC52-94A8F1FE2FA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8167" y="2581534"/>
                <a:ext cx="7505700" cy="3428365"/>
              </a:xfrm>
              <a:custGeom>
                <a:avLst/>
                <a:gdLst/>
                <a:ahLst/>
                <a:cxnLst/>
                <a:rect l="l" t="t" r="r" b="b"/>
                <a:pathLst>
                  <a:path w="7505700" h="3428365">
                    <a:moveTo>
                      <a:pt x="7505262" y="0"/>
                    </a:moveTo>
                    <a:lnTo>
                      <a:pt x="0" y="0"/>
                    </a:lnTo>
                    <a:lnTo>
                      <a:pt x="0" y="3427842"/>
                    </a:lnTo>
                    <a:lnTo>
                      <a:pt x="7505262" y="3427842"/>
                    </a:lnTo>
                    <a:lnTo>
                      <a:pt x="7505262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l="-2703" t="-33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object 21">
            <a:extLst>
              <a:ext uri="{FF2B5EF4-FFF2-40B4-BE49-F238E27FC236}">
                <a16:creationId xmlns:a16="http://schemas.microsoft.com/office/drawing/2014/main" id="{8E221161-96AF-C438-B2BD-BEFB042A5E13}"/>
              </a:ext>
            </a:extLst>
          </p:cNvPr>
          <p:cNvGrpSpPr/>
          <p:nvPr/>
        </p:nvGrpSpPr>
        <p:grpSpPr>
          <a:xfrm>
            <a:off x="678734" y="3510783"/>
            <a:ext cx="1635760" cy="1456690"/>
            <a:chOff x="412807" y="3592065"/>
            <a:chExt cx="1635760" cy="1456690"/>
          </a:xfrm>
        </p:grpSpPr>
        <p:sp>
          <p:nvSpPr>
            <p:cNvPr id="27" name="object 22">
              <a:extLst>
                <a:ext uri="{FF2B5EF4-FFF2-40B4-BE49-F238E27FC236}">
                  <a16:creationId xmlns:a16="http://schemas.microsoft.com/office/drawing/2014/main" id="{1E23A1D0-442D-6AB3-6AE8-C44509A6E774}"/>
                </a:ext>
              </a:extLst>
            </p:cNvPr>
            <p:cNvSpPr/>
            <p:nvPr/>
          </p:nvSpPr>
          <p:spPr>
            <a:xfrm>
              <a:off x="423602" y="3602860"/>
              <a:ext cx="1614170" cy="1435100"/>
            </a:xfrm>
            <a:custGeom>
              <a:avLst/>
              <a:gdLst/>
              <a:ahLst/>
              <a:cxnLst/>
              <a:rect l="l" t="t" r="r" b="b"/>
              <a:pathLst>
                <a:path w="1614170" h="1435100">
                  <a:moveTo>
                    <a:pt x="1613782" y="0"/>
                  </a:moveTo>
                  <a:lnTo>
                    <a:pt x="0" y="0"/>
                  </a:lnTo>
                  <a:lnTo>
                    <a:pt x="0" y="1434924"/>
                  </a:lnTo>
                  <a:lnTo>
                    <a:pt x="1613782" y="1434924"/>
                  </a:lnTo>
                  <a:lnTo>
                    <a:pt x="1613782" y="0"/>
                  </a:lnTo>
                  <a:close/>
                </a:path>
              </a:pathLst>
            </a:custGeom>
            <a:solidFill>
              <a:srgbClr val="B0007E"/>
            </a:solidFill>
          </p:spPr>
          <p:txBody>
            <a:bodyPr wrap="square" lIns="0" tIns="0" rIns="0" bIns="0" rtlCol="0"/>
            <a:lstStyle/>
            <a:p>
              <a:pPr marL="12700" marR="5080" algn="ctr">
                <a:lnSpc>
                  <a:spcPct val="101000"/>
                </a:lnSpc>
                <a:spcBef>
                  <a:spcPts val="75"/>
                </a:spcBef>
              </a:pPr>
              <a:endParaRPr lang="en-SG" altLang="zh-CN" sz="2400" spc="-10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90204"/>
              </a:endParaRPr>
            </a:p>
            <a:p>
              <a:pPr marL="12700" marR="5080" algn="ctr">
                <a:lnSpc>
                  <a:spcPct val="101000"/>
                </a:lnSpc>
                <a:spcBef>
                  <a:spcPts val="75"/>
                </a:spcBef>
              </a:pPr>
              <a:r>
                <a:rPr lang="zh-CN" altLang="en-US" sz="2400" spc="-10" dirty="0">
                  <a:solidFill>
                    <a:srgbClr val="FFFF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90204"/>
                </a:rPr>
                <a:t>贷款人</a:t>
              </a:r>
            </a:p>
            <a:p>
              <a:pPr marL="12700" marR="5080" algn="ctr">
                <a:lnSpc>
                  <a:spcPct val="101000"/>
                </a:lnSpc>
                <a:spcBef>
                  <a:spcPts val="75"/>
                </a:spcBef>
              </a:pPr>
              <a:r>
                <a:rPr lang="zh-CN" altLang="en-US" sz="2400" spc="-10" dirty="0">
                  <a:solidFill>
                    <a:srgbClr val="FFFFFF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90204"/>
                </a:rPr>
                <a:t>信息</a:t>
              </a:r>
              <a:endPara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90204"/>
              </a:endParaRPr>
            </a:p>
          </p:txBody>
        </p:sp>
        <p:sp>
          <p:nvSpPr>
            <p:cNvPr id="28" name="object 23">
              <a:extLst>
                <a:ext uri="{FF2B5EF4-FFF2-40B4-BE49-F238E27FC236}">
                  <a16:creationId xmlns:a16="http://schemas.microsoft.com/office/drawing/2014/main" id="{58245981-5FEC-02F9-FDC4-955B9AA448A1}"/>
                </a:ext>
              </a:extLst>
            </p:cNvPr>
            <p:cNvSpPr/>
            <p:nvPr/>
          </p:nvSpPr>
          <p:spPr>
            <a:xfrm>
              <a:off x="423602" y="3602860"/>
              <a:ext cx="1614170" cy="1435100"/>
            </a:xfrm>
            <a:custGeom>
              <a:avLst/>
              <a:gdLst/>
              <a:ahLst/>
              <a:cxnLst/>
              <a:rect l="l" t="t" r="r" b="b"/>
              <a:pathLst>
                <a:path w="1614170" h="1435100">
                  <a:moveTo>
                    <a:pt x="0" y="1434924"/>
                  </a:moveTo>
                  <a:lnTo>
                    <a:pt x="1613782" y="1434924"/>
                  </a:lnTo>
                  <a:lnTo>
                    <a:pt x="1613782" y="0"/>
                  </a:lnTo>
                  <a:lnTo>
                    <a:pt x="0" y="0"/>
                  </a:lnTo>
                  <a:lnTo>
                    <a:pt x="0" y="1434924"/>
                  </a:lnTo>
                  <a:close/>
                </a:path>
              </a:pathLst>
            </a:custGeom>
            <a:ln w="21443">
              <a:solidFill>
                <a:srgbClr val="80005B"/>
              </a:solidFill>
            </a:ln>
          </p:spPr>
          <p:txBody>
            <a:bodyPr wrap="square" lIns="0" tIns="0" rIns="0" bIns="0" rtlCol="0"/>
            <a:lstStyle/>
            <a:p>
              <a:endParaRPr sz="240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object 28">
                <a:extLst>
                  <a:ext uri="{FF2B5EF4-FFF2-40B4-BE49-F238E27FC236}">
                    <a16:creationId xmlns:a16="http://schemas.microsoft.com/office/drawing/2014/main" id="{ED1D8CE4-03AA-AE61-4E62-DE0D745535B7}"/>
                  </a:ext>
                </a:extLst>
              </p:cNvPr>
              <p:cNvSpPr txBox="1"/>
              <p:nvPr/>
            </p:nvSpPr>
            <p:spPr>
              <a:xfrm>
                <a:off x="430444" y="5196597"/>
                <a:ext cx="2132938" cy="382156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81915">
                  <a:spcBef>
                    <a:spcPts val="100"/>
                  </a:spcBef>
                  <a:tabLst>
                    <a:tab pos="1184910" algn="l"/>
                  </a:tabLst>
                </a:pPr>
                <a:r>
                  <a:rPr lang="en-US" sz="2400" spc="60" dirty="0"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90204"/>
                  </a:rPr>
                  <a:t>输入input:</a:t>
                </a:r>
                <a:r>
                  <a:rPr lang="zh-CN" altLang="en-US" sz="2400" spc="60" dirty="0"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90204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b="1" i="1" spc="60" smtClean="0"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Arial" panose="020B0604020202090204"/>
                      </a:rPr>
                      <m:t>𝒙</m:t>
                    </m:r>
                  </m:oMath>
                </a14:m>
                <a:endParaRPr lang="en-US" altLang="zh-CN" sz="2400" b="1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Lucida Sans Unicode"/>
                </a:endParaRPr>
              </a:p>
            </p:txBody>
          </p:sp>
        </mc:Choice>
        <mc:Fallback xmlns="">
          <p:sp>
            <p:nvSpPr>
              <p:cNvPr id="33" name="object 28">
                <a:extLst>
                  <a:ext uri="{FF2B5EF4-FFF2-40B4-BE49-F238E27FC236}">
                    <a16:creationId xmlns:a16="http://schemas.microsoft.com/office/drawing/2014/main" id="{ED1D8CE4-03AA-AE61-4E62-DE0D745535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444" y="5196597"/>
                <a:ext cx="2132938" cy="382156"/>
              </a:xfrm>
              <a:prstGeom prst="rect">
                <a:avLst/>
              </a:prstGeom>
              <a:blipFill>
                <a:blip r:embed="rId4"/>
                <a:stretch>
                  <a:fillRect l="-5325" t="-18750" b="-468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832D7B14-49D9-6C60-CB03-C1BABD8FB2D4}"/>
              </a:ext>
            </a:extLst>
          </p:cNvPr>
          <p:cNvCxnSpPr/>
          <p:nvPr/>
        </p:nvCxnSpPr>
        <p:spPr>
          <a:xfrm>
            <a:off x="2321834" y="4239128"/>
            <a:ext cx="726780" cy="0"/>
          </a:xfrm>
          <a:prstGeom prst="straightConnector1">
            <a:avLst/>
          </a:prstGeom>
          <a:ln w="63500">
            <a:solidFill>
              <a:srgbClr val="B0007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D84A877F-BA08-513E-CFE9-A6EC07621AFC}"/>
                  </a:ext>
                </a:extLst>
              </p:cNvPr>
              <p:cNvSpPr txBox="1"/>
              <p:nvPr/>
            </p:nvSpPr>
            <p:spPr>
              <a:xfrm>
                <a:off x="830048" y="828293"/>
                <a:ext cx="7627905" cy="175375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457200" marR="0" lvl="0" indent="-457200" algn="just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p"/>
                  <a:defRPr kumimoji="0" sz="2000" b="0" i="0" u="none" strike="noStrike" kern="100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</a:defRPr>
                </a:lvl1pPr>
              </a:lstStyle>
              <a:p>
                <a:r>
                  <a:rPr lang="en-US" sz="2800" b="1" dirty="0" err="1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使用概率估计做预测可以提升可解释性</a:t>
                </a:r>
                <a:r>
                  <a:rPr lang="zh-CN" altLang="en-US" sz="2800" b="1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：</a:t>
                </a:r>
                <a:endParaRPr lang="en-SG" altLang="zh-CN" sz="2800" b="1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 marL="914400" lvl="1" indent="-457200">
                  <a:buFont typeface="Arial" panose="020B0604020202020204" pitchFamily="34" charset="0"/>
                  <a:buChar char="•"/>
                </a:pPr>
                <a:r>
                  <a:rPr lang="ar-AE" sz="2600" dirty="0"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90204"/>
                  </a:rPr>
                  <a:t>预</a:t>
                </a:r>
                <a:r>
                  <a:rPr lang="ar-AE" sz="2600" dirty="0">
                    <a:solidFill>
                      <a:schemeClr val="tx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90204"/>
                  </a:rPr>
                  <a:t>测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altLang="zh-CN" sz="2400" i="1" spc="6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</m:ctrlPr>
                      </m:accPr>
                      <m:e>
                        <m:r>
                          <a:rPr lang="en-US" altLang="zh-CN" sz="2400" b="0" i="1" spc="6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𝑦</m:t>
                        </m:r>
                      </m:e>
                    </m:acc>
                  </m:oMath>
                </a14:m>
                <a:r>
                  <a:rPr lang="zh-CN" altLang="en-US" sz="2600" dirty="0"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90204"/>
                  </a:rPr>
                  <a:t>，并提供有多确定</a:t>
                </a:r>
                <a:endParaRPr lang="ar-AE" sz="260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90204"/>
                </a:endParaRPr>
              </a:p>
              <a:p>
                <a:endParaRPr lang="en-SG" altLang="zh-CN" sz="2800" b="1" dirty="0">
                  <a:latin typeface="Microsoft YaHei" panose="020B0503020204020204" pitchFamily="34" charset="-122"/>
                  <a:ea typeface="Microsoft YaHei" panose="020B0503020204020204" pitchFamily="34" charset="-122"/>
                  <a:sym typeface="+mn-lt"/>
                </a:endParaRPr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D84A877F-BA08-513E-CFE9-A6EC07621A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048" y="828293"/>
                <a:ext cx="7627905" cy="1753750"/>
              </a:xfrm>
              <a:prstGeom prst="rect">
                <a:avLst/>
              </a:prstGeom>
              <a:blipFill>
                <a:blip r:embed="rId5"/>
                <a:stretch>
                  <a:fillRect l="-1498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60800562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350439" y="120418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决策边界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6" name="object 57"/>
          <p:cNvSpPr/>
          <p:nvPr/>
        </p:nvSpPr>
        <p:spPr>
          <a:xfrm>
            <a:off x="7625565" y="1323819"/>
            <a:ext cx="457354" cy="4735717"/>
          </a:xfrm>
          <a:custGeom>
            <a:avLst/>
            <a:gdLst/>
            <a:ahLst/>
            <a:cxnLst/>
            <a:rect l="l" t="t" r="r" b="b"/>
            <a:pathLst>
              <a:path w="443229" h="5010784">
                <a:moveTo>
                  <a:pt x="0" y="0"/>
                </a:moveTo>
                <a:lnTo>
                  <a:pt x="69957" y="1881"/>
                </a:lnTo>
                <a:lnTo>
                  <a:pt x="130719" y="7119"/>
                </a:lnTo>
                <a:lnTo>
                  <a:pt x="178639" y="15107"/>
                </a:lnTo>
                <a:lnTo>
                  <a:pt x="221353" y="36900"/>
                </a:lnTo>
                <a:lnTo>
                  <a:pt x="221353" y="2468490"/>
                </a:lnTo>
                <a:lnTo>
                  <a:pt x="232640" y="2480148"/>
                </a:lnTo>
                <a:lnTo>
                  <a:pt x="264070" y="2490265"/>
                </a:lnTo>
                <a:lnTo>
                  <a:pt x="311997" y="2498238"/>
                </a:lnTo>
                <a:lnTo>
                  <a:pt x="372775" y="2503463"/>
                </a:lnTo>
                <a:lnTo>
                  <a:pt x="442757" y="2505339"/>
                </a:lnTo>
                <a:lnTo>
                  <a:pt x="372775" y="2507221"/>
                </a:lnTo>
                <a:lnTo>
                  <a:pt x="311997" y="2512462"/>
                </a:lnTo>
                <a:lnTo>
                  <a:pt x="264070" y="2520458"/>
                </a:lnTo>
                <a:lnTo>
                  <a:pt x="232640" y="2530602"/>
                </a:lnTo>
                <a:lnTo>
                  <a:pt x="221353" y="2542291"/>
                </a:lnTo>
                <a:lnTo>
                  <a:pt x="221353" y="4973829"/>
                </a:lnTo>
                <a:lnTo>
                  <a:pt x="210066" y="4985493"/>
                </a:lnTo>
                <a:lnTo>
                  <a:pt x="178639" y="4995623"/>
                </a:lnTo>
                <a:lnTo>
                  <a:pt x="130719" y="5003611"/>
                </a:lnTo>
                <a:lnTo>
                  <a:pt x="69957" y="5008849"/>
                </a:lnTo>
                <a:lnTo>
                  <a:pt x="0" y="5010730"/>
                </a:lnTo>
              </a:path>
            </a:pathLst>
          </a:custGeom>
          <a:ln w="21443">
            <a:solidFill>
              <a:srgbClr val="B000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E16EA487-0BB3-7E52-E66F-044684237282}"/>
              </a:ext>
            </a:extLst>
          </p:cNvPr>
          <p:cNvGrpSpPr/>
          <p:nvPr/>
        </p:nvGrpSpPr>
        <p:grpSpPr>
          <a:xfrm>
            <a:off x="1341813" y="2824153"/>
            <a:ext cx="5059422" cy="3235383"/>
            <a:chOff x="1341813" y="3319453"/>
            <a:chExt cx="5059422" cy="3235383"/>
          </a:xfrm>
        </p:grpSpPr>
        <p:grpSp>
          <p:nvGrpSpPr>
            <p:cNvPr id="2" name="object 3">
              <a:extLst>
                <a:ext uri="{FF2B5EF4-FFF2-40B4-BE49-F238E27FC236}">
                  <a16:creationId xmlns:a16="http://schemas.microsoft.com/office/drawing/2014/main" id="{F0A77949-5437-F800-98BF-1C337E9BBCCF}"/>
                </a:ext>
              </a:extLst>
            </p:cNvPr>
            <p:cNvGrpSpPr/>
            <p:nvPr/>
          </p:nvGrpSpPr>
          <p:grpSpPr>
            <a:xfrm>
              <a:off x="1560070" y="3319453"/>
              <a:ext cx="4023245" cy="3108268"/>
              <a:chOff x="2026634" y="2763204"/>
              <a:chExt cx="4436745" cy="3427729"/>
            </a:xfrm>
          </p:grpSpPr>
          <p:pic>
            <p:nvPicPr>
              <p:cNvPr id="3" name="object 4">
                <a:extLst>
                  <a:ext uri="{FF2B5EF4-FFF2-40B4-BE49-F238E27FC236}">
                    <a16:creationId xmlns:a16="http://schemas.microsoft.com/office/drawing/2014/main" id="{A7DBE6E2-7705-8E14-0051-EF4AD6F41481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114125" y="5686443"/>
                <a:ext cx="4348833" cy="504361"/>
              </a:xfrm>
              <a:prstGeom prst="rect">
                <a:avLst/>
              </a:prstGeom>
            </p:spPr>
          </p:pic>
          <p:sp>
            <p:nvSpPr>
              <p:cNvPr id="4" name="object 5">
                <a:extLst>
                  <a:ext uri="{FF2B5EF4-FFF2-40B4-BE49-F238E27FC236}">
                    <a16:creationId xmlns:a16="http://schemas.microsoft.com/office/drawing/2014/main" id="{45B43101-154D-261C-F101-1F8032E5D0AA}"/>
                  </a:ext>
                </a:extLst>
              </p:cNvPr>
              <p:cNvSpPr/>
              <p:nvPr/>
            </p:nvSpPr>
            <p:spPr>
              <a:xfrm>
                <a:off x="2149147" y="5814360"/>
                <a:ext cx="4060825" cy="217170"/>
              </a:xfrm>
              <a:custGeom>
                <a:avLst/>
                <a:gdLst/>
                <a:ahLst/>
                <a:cxnLst/>
                <a:rect l="l" t="t" r="r" b="b"/>
                <a:pathLst>
                  <a:path w="4060825" h="217170">
                    <a:moveTo>
                      <a:pt x="3964532" y="108376"/>
                    </a:moveTo>
                    <a:lnTo>
                      <a:pt x="3855510" y="171967"/>
                    </a:lnTo>
                    <a:lnTo>
                      <a:pt x="3848340" y="178335"/>
                    </a:lnTo>
                    <a:lnTo>
                      <a:pt x="3844310" y="186665"/>
                    </a:lnTo>
                    <a:lnTo>
                      <a:pt x="3843706" y="195893"/>
                    </a:lnTo>
                    <a:lnTo>
                      <a:pt x="3846813" y="204956"/>
                    </a:lnTo>
                    <a:lnTo>
                      <a:pt x="3853169" y="212116"/>
                    </a:lnTo>
                    <a:lnTo>
                      <a:pt x="3861493" y="216135"/>
                    </a:lnTo>
                    <a:lnTo>
                      <a:pt x="3870725" y="216735"/>
                    </a:lnTo>
                    <a:lnTo>
                      <a:pt x="3879802" y="213638"/>
                    </a:lnTo>
                    <a:lnTo>
                      <a:pt x="4018882" y="132503"/>
                    </a:lnTo>
                    <a:lnTo>
                      <a:pt x="4012377" y="132503"/>
                    </a:lnTo>
                    <a:lnTo>
                      <a:pt x="4012377" y="129204"/>
                    </a:lnTo>
                    <a:lnTo>
                      <a:pt x="4000231" y="129204"/>
                    </a:lnTo>
                    <a:lnTo>
                      <a:pt x="3964532" y="108376"/>
                    </a:lnTo>
                    <a:close/>
                  </a:path>
                  <a:path w="4060825" h="217170">
                    <a:moveTo>
                      <a:pt x="3923187" y="84254"/>
                    </a:moveTo>
                    <a:lnTo>
                      <a:pt x="0" y="84254"/>
                    </a:lnTo>
                    <a:lnTo>
                      <a:pt x="0" y="132503"/>
                    </a:lnTo>
                    <a:lnTo>
                      <a:pt x="3923147" y="132503"/>
                    </a:lnTo>
                    <a:lnTo>
                      <a:pt x="3964499" y="108376"/>
                    </a:lnTo>
                    <a:lnTo>
                      <a:pt x="3923187" y="84254"/>
                    </a:lnTo>
                    <a:close/>
                  </a:path>
                  <a:path w="4060825" h="217170">
                    <a:moveTo>
                      <a:pt x="4018899" y="84254"/>
                    </a:moveTo>
                    <a:lnTo>
                      <a:pt x="4012377" y="84254"/>
                    </a:lnTo>
                    <a:lnTo>
                      <a:pt x="4012377" y="132503"/>
                    </a:lnTo>
                    <a:lnTo>
                      <a:pt x="4018882" y="132503"/>
                    </a:lnTo>
                    <a:lnTo>
                      <a:pt x="4060240" y="108376"/>
                    </a:lnTo>
                    <a:lnTo>
                      <a:pt x="4018899" y="84254"/>
                    </a:lnTo>
                    <a:close/>
                  </a:path>
                  <a:path w="4060825" h="217170">
                    <a:moveTo>
                      <a:pt x="4000231" y="87527"/>
                    </a:moveTo>
                    <a:lnTo>
                      <a:pt x="3964532" y="108376"/>
                    </a:lnTo>
                    <a:lnTo>
                      <a:pt x="4000231" y="129204"/>
                    </a:lnTo>
                    <a:lnTo>
                      <a:pt x="4000231" y="87527"/>
                    </a:lnTo>
                    <a:close/>
                  </a:path>
                  <a:path w="4060825" h="217170">
                    <a:moveTo>
                      <a:pt x="4012377" y="87527"/>
                    </a:moveTo>
                    <a:lnTo>
                      <a:pt x="4000231" y="87527"/>
                    </a:lnTo>
                    <a:lnTo>
                      <a:pt x="4000231" y="129204"/>
                    </a:lnTo>
                    <a:lnTo>
                      <a:pt x="4012377" y="129204"/>
                    </a:lnTo>
                    <a:lnTo>
                      <a:pt x="4012377" y="87527"/>
                    </a:lnTo>
                    <a:close/>
                  </a:path>
                  <a:path w="4060825" h="217170">
                    <a:moveTo>
                      <a:pt x="3870725" y="0"/>
                    </a:moveTo>
                    <a:lnTo>
                      <a:pt x="3861493" y="605"/>
                    </a:lnTo>
                    <a:lnTo>
                      <a:pt x="3853169" y="4626"/>
                    </a:lnTo>
                    <a:lnTo>
                      <a:pt x="3846813" y="11780"/>
                    </a:lnTo>
                    <a:lnTo>
                      <a:pt x="3843706" y="20841"/>
                    </a:lnTo>
                    <a:lnTo>
                      <a:pt x="3844310" y="30068"/>
                    </a:lnTo>
                    <a:lnTo>
                      <a:pt x="3848340" y="38399"/>
                    </a:lnTo>
                    <a:lnTo>
                      <a:pt x="3855510" y="44770"/>
                    </a:lnTo>
                    <a:lnTo>
                      <a:pt x="3964532" y="108376"/>
                    </a:lnTo>
                    <a:lnTo>
                      <a:pt x="4000231" y="87527"/>
                    </a:lnTo>
                    <a:lnTo>
                      <a:pt x="4012377" y="87527"/>
                    </a:lnTo>
                    <a:lnTo>
                      <a:pt x="4012377" y="84254"/>
                    </a:lnTo>
                    <a:lnTo>
                      <a:pt x="4018899" y="84254"/>
                    </a:lnTo>
                    <a:lnTo>
                      <a:pt x="3879802" y="3093"/>
                    </a:lnTo>
                    <a:lnTo>
                      <a:pt x="3870725" y="0"/>
                    </a:lnTo>
                    <a:close/>
                  </a:path>
                </a:pathLst>
              </a:custGeom>
              <a:solidFill>
                <a:srgbClr val="B0007E"/>
              </a:solidFill>
            </p:spPr>
            <p:txBody>
              <a:bodyPr wrap="square" lIns="0" tIns="0" rIns="0" bIns="0" rtlCol="0"/>
              <a:lstStyle/>
              <a:p>
                <a:endParaRPr sz="1630"/>
              </a:p>
            </p:txBody>
          </p:sp>
          <p:pic>
            <p:nvPicPr>
              <p:cNvPr id="5" name="object 6">
                <a:extLst>
                  <a:ext uri="{FF2B5EF4-FFF2-40B4-BE49-F238E27FC236}">
                    <a16:creationId xmlns:a16="http://schemas.microsoft.com/office/drawing/2014/main" id="{738FECB9-F636-9F7C-DA2E-D28A7538E638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026634" y="2763204"/>
                <a:ext cx="504361" cy="3340109"/>
              </a:xfrm>
              <a:prstGeom prst="rect">
                <a:avLst/>
              </a:prstGeom>
            </p:spPr>
          </p:pic>
          <p:sp>
            <p:nvSpPr>
              <p:cNvPr id="6" name="object 7">
                <a:extLst>
                  <a:ext uri="{FF2B5EF4-FFF2-40B4-BE49-F238E27FC236}">
                    <a16:creationId xmlns:a16="http://schemas.microsoft.com/office/drawing/2014/main" id="{2168C1FA-84D5-C65F-3B0C-ED30A6A717D3}"/>
                  </a:ext>
                </a:extLst>
              </p:cNvPr>
              <p:cNvSpPr/>
              <p:nvPr/>
            </p:nvSpPr>
            <p:spPr>
              <a:xfrm>
                <a:off x="2169452" y="2995297"/>
                <a:ext cx="217170" cy="3056255"/>
              </a:xfrm>
              <a:custGeom>
                <a:avLst/>
                <a:gdLst/>
                <a:ahLst/>
                <a:cxnLst/>
                <a:rect l="l" t="t" r="r" b="b"/>
                <a:pathLst>
                  <a:path w="217169" h="3056254">
                    <a:moveTo>
                      <a:pt x="108366" y="95772"/>
                    </a:moveTo>
                    <a:lnTo>
                      <a:pt x="84231" y="137140"/>
                    </a:lnTo>
                    <a:lnTo>
                      <a:pt x="84231" y="3056082"/>
                    </a:lnTo>
                    <a:lnTo>
                      <a:pt x="132480" y="3056082"/>
                    </a:lnTo>
                    <a:lnTo>
                      <a:pt x="132480" y="137140"/>
                    </a:lnTo>
                    <a:lnTo>
                      <a:pt x="108366" y="95772"/>
                    </a:lnTo>
                    <a:close/>
                  </a:path>
                  <a:path w="217169" h="3056254">
                    <a:moveTo>
                      <a:pt x="108358" y="0"/>
                    </a:moveTo>
                    <a:lnTo>
                      <a:pt x="3096" y="180489"/>
                    </a:lnTo>
                    <a:lnTo>
                      <a:pt x="0" y="189544"/>
                    </a:lnTo>
                    <a:lnTo>
                      <a:pt x="599" y="198778"/>
                    </a:lnTo>
                    <a:lnTo>
                      <a:pt x="4618" y="207115"/>
                    </a:lnTo>
                    <a:lnTo>
                      <a:pt x="11778" y="213478"/>
                    </a:lnTo>
                    <a:lnTo>
                      <a:pt x="20840" y="216563"/>
                    </a:lnTo>
                    <a:lnTo>
                      <a:pt x="30068" y="215962"/>
                    </a:lnTo>
                    <a:lnTo>
                      <a:pt x="38399" y="211944"/>
                    </a:lnTo>
                    <a:lnTo>
                      <a:pt x="44768" y="204781"/>
                    </a:lnTo>
                    <a:lnTo>
                      <a:pt x="84231" y="137140"/>
                    </a:lnTo>
                    <a:lnTo>
                      <a:pt x="84231" y="47862"/>
                    </a:lnTo>
                    <a:lnTo>
                      <a:pt x="136278" y="47862"/>
                    </a:lnTo>
                    <a:lnTo>
                      <a:pt x="108358" y="0"/>
                    </a:lnTo>
                    <a:close/>
                  </a:path>
                  <a:path w="217169" h="3056254">
                    <a:moveTo>
                      <a:pt x="136278" y="47862"/>
                    </a:moveTo>
                    <a:lnTo>
                      <a:pt x="132480" y="47862"/>
                    </a:lnTo>
                    <a:lnTo>
                      <a:pt x="132501" y="137140"/>
                    </a:lnTo>
                    <a:lnTo>
                      <a:pt x="171965" y="204781"/>
                    </a:lnTo>
                    <a:lnTo>
                      <a:pt x="178336" y="211944"/>
                    </a:lnTo>
                    <a:lnTo>
                      <a:pt x="186666" y="215962"/>
                    </a:lnTo>
                    <a:lnTo>
                      <a:pt x="195893" y="216563"/>
                    </a:lnTo>
                    <a:lnTo>
                      <a:pt x="204954" y="213478"/>
                    </a:lnTo>
                    <a:lnTo>
                      <a:pt x="212116" y="207115"/>
                    </a:lnTo>
                    <a:lnTo>
                      <a:pt x="216135" y="198778"/>
                    </a:lnTo>
                    <a:lnTo>
                      <a:pt x="216736" y="189544"/>
                    </a:lnTo>
                    <a:lnTo>
                      <a:pt x="213641" y="180489"/>
                    </a:lnTo>
                    <a:lnTo>
                      <a:pt x="136278" y="47862"/>
                    </a:lnTo>
                    <a:close/>
                  </a:path>
                  <a:path w="217169" h="3056254">
                    <a:moveTo>
                      <a:pt x="132480" y="47862"/>
                    </a:moveTo>
                    <a:lnTo>
                      <a:pt x="84231" y="47862"/>
                    </a:lnTo>
                    <a:lnTo>
                      <a:pt x="84231" y="137140"/>
                    </a:lnTo>
                    <a:lnTo>
                      <a:pt x="108366" y="95772"/>
                    </a:lnTo>
                    <a:lnTo>
                      <a:pt x="87530" y="60060"/>
                    </a:lnTo>
                    <a:lnTo>
                      <a:pt x="132480" y="60060"/>
                    </a:lnTo>
                    <a:lnTo>
                      <a:pt x="132480" y="47862"/>
                    </a:lnTo>
                    <a:close/>
                  </a:path>
                  <a:path w="217169" h="3056254">
                    <a:moveTo>
                      <a:pt x="132480" y="60060"/>
                    </a:moveTo>
                    <a:lnTo>
                      <a:pt x="129202" y="60060"/>
                    </a:lnTo>
                    <a:lnTo>
                      <a:pt x="108366" y="95772"/>
                    </a:lnTo>
                    <a:lnTo>
                      <a:pt x="132501" y="137140"/>
                    </a:lnTo>
                    <a:lnTo>
                      <a:pt x="132480" y="60060"/>
                    </a:lnTo>
                    <a:close/>
                  </a:path>
                  <a:path w="217169" h="3056254">
                    <a:moveTo>
                      <a:pt x="129202" y="60060"/>
                    </a:moveTo>
                    <a:lnTo>
                      <a:pt x="87530" y="60060"/>
                    </a:lnTo>
                    <a:lnTo>
                      <a:pt x="108366" y="95772"/>
                    </a:lnTo>
                    <a:lnTo>
                      <a:pt x="129202" y="60060"/>
                    </a:lnTo>
                    <a:close/>
                  </a:path>
                </a:pathLst>
              </a:custGeom>
              <a:solidFill>
                <a:srgbClr val="B0007E"/>
              </a:solidFill>
            </p:spPr>
            <p:txBody>
              <a:bodyPr wrap="square" lIns="0" tIns="0" rIns="0" bIns="0" rtlCol="0"/>
              <a:lstStyle/>
              <a:p>
                <a:endParaRPr sz="1630"/>
              </a:p>
            </p:txBody>
          </p:sp>
        </p:grpSp>
        <p:sp>
          <p:nvSpPr>
            <p:cNvPr id="7" name="object 8">
              <a:extLst>
                <a:ext uri="{FF2B5EF4-FFF2-40B4-BE49-F238E27FC236}">
                  <a16:creationId xmlns:a16="http://schemas.microsoft.com/office/drawing/2014/main" id="{930B28FC-AE96-353B-0510-CD603C06FBA7}"/>
                </a:ext>
              </a:extLst>
            </p:cNvPr>
            <p:cNvSpPr txBox="1"/>
            <p:nvPr/>
          </p:nvSpPr>
          <p:spPr>
            <a:xfrm>
              <a:off x="1594498" y="5895729"/>
              <a:ext cx="132438" cy="223243"/>
            </a:xfrm>
            <a:prstGeom prst="rect">
              <a:avLst/>
            </a:prstGeom>
          </p:spPr>
          <p:txBody>
            <a:bodyPr vert="horz" wrap="square" lIns="0" tIns="13820" rIns="0" bIns="0" rtlCol="0">
              <a:spAutoFit/>
            </a:bodyPr>
            <a:lstStyle/>
            <a:p>
              <a:pPr marL="11430">
                <a:spcBef>
                  <a:spcPts val="110"/>
                </a:spcBef>
              </a:pPr>
              <a:r>
                <a:rPr sz="1360" spc="50" dirty="0">
                  <a:latin typeface="Arial" panose="020B0604020202090204"/>
                  <a:cs typeface="Arial" panose="020B0604020202090204"/>
                </a:rPr>
                <a:t>0</a:t>
              </a:r>
              <a:endParaRPr sz="1360">
                <a:latin typeface="Arial" panose="020B0604020202090204"/>
                <a:cs typeface="Arial" panose="020B0604020202090204"/>
              </a:endParaRPr>
            </a:p>
          </p:txBody>
        </p:sp>
        <p:sp>
          <p:nvSpPr>
            <p:cNvPr id="8" name="object 9">
              <a:extLst>
                <a:ext uri="{FF2B5EF4-FFF2-40B4-BE49-F238E27FC236}">
                  <a16:creationId xmlns:a16="http://schemas.microsoft.com/office/drawing/2014/main" id="{C5646BD6-4EEB-3C05-F0A5-99CBFAE2C4DB}"/>
                </a:ext>
              </a:extLst>
            </p:cNvPr>
            <p:cNvSpPr txBox="1"/>
            <p:nvPr/>
          </p:nvSpPr>
          <p:spPr>
            <a:xfrm>
              <a:off x="1622590" y="5522377"/>
              <a:ext cx="104799" cy="223243"/>
            </a:xfrm>
            <a:prstGeom prst="rect">
              <a:avLst/>
            </a:prstGeom>
          </p:spPr>
          <p:txBody>
            <a:bodyPr vert="horz" wrap="square" lIns="0" tIns="13820" rIns="0" bIns="0" rtlCol="0">
              <a:spAutoFit/>
            </a:bodyPr>
            <a:lstStyle/>
            <a:p>
              <a:pPr marL="11430">
                <a:spcBef>
                  <a:spcPts val="110"/>
                </a:spcBef>
              </a:pPr>
              <a:r>
                <a:rPr sz="1360" spc="-77" dirty="0">
                  <a:latin typeface="Arial" panose="020B0604020202090204"/>
                  <a:cs typeface="Arial" panose="020B0604020202090204"/>
                </a:rPr>
                <a:t>1</a:t>
              </a:r>
              <a:endParaRPr sz="1360">
                <a:latin typeface="Arial" panose="020B0604020202090204"/>
                <a:cs typeface="Arial" panose="020B0604020202090204"/>
              </a:endParaRPr>
            </a:p>
          </p:txBody>
        </p:sp>
        <p:sp>
          <p:nvSpPr>
            <p:cNvPr id="9" name="object 10">
              <a:extLst>
                <a:ext uri="{FF2B5EF4-FFF2-40B4-BE49-F238E27FC236}">
                  <a16:creationId xmlns:a16="http://schemas.microsoft.com/office/drawing/2014/main" id="{D14C9D33-3135-90B2-0301-D142DF59A799}"/>
                </a:ext>
              </a:extLst>
            </p:cNvPr>
            <p:cNvSpPr txBox="1"/>
            <p:nvPr/>
          </p:nvSpPr>
          <p:spPr>
            <a:xfrm>
              <a:off x="1605089" y="5153692"/>
              <a:ext cx="122074" cy="223243"/>
            </a:xfrm>
            <a:prstGeom prst="rect">
              <a:avLst/>
            </a:prstGeom>
          </p:spPr>
          <p:txBody>
            <a:bodyPr vert="horz" wrap="square" lIns="0" tIns="13820" rIns="0" bIns="0" rtlCol="0">
              <a:spAutoFit/>
            </a:bodyPr>
            <a:lstStyle/>
            <a:p>
              <a:pPr marL="11430">
                <a:spcBef>
                  <a:spcPts val="110"/>
                </a:spcBef>
              </a:pPr>
              <a:r>
                <a:rPr sz="1360" spc="-45" dirty="0">
                  <a:latin typeface="Arial" panose="020B0604020202090204"/>
                  <a:cs typeface="Arial" panose="020B0604020202090204"/>
                </a:rPr>
                <a:t>2</a:t>
              </a:r>
              <a:endParaRPr sz="1360">
                <a:latin typeface="Arial" panose="020B0604020202090204"/>
                <a:cs typeface="Arial" panose="020B0604020202090204"/>
              </a:endParaRPr>
            </a:p>
          </p:txBody>
        </p:sp>
        <p:sp>
          <p:nvSpPr>
            <p:cNvPr id="10" name="object 11">
              <a:extLst>
                <a:ext uri="{FF2B5EF4-FFF2-40B4-BE49-F238E27FC236}">
                  <a16:creationId xmlns:a16="http://schemas.microsoft.com/office/drawing/2014/main" id="{917AC622-365C-ACBD-A196-3D52636E00AF}"/>
                </a:ext>
              </a:extLst>
            </p:cNvPr>
            <p:cNvSpPr txBox="1"/>
            <p:nvPr/>
          </p:nvSpPr>
          <p:spPr>
            <a:xfrm>
              <a:off x="1605636" y="4780340"/>
              <a:ext cx="121498" cy="223243"/>
            </a:xfrm>
            <a:prstGeom prst="rect">
              <a:avLst/>
            </a:prstGeom>
          </p:spPr>
          <p:txBody>
            <a:bodyPr vert="horz" wrap="square" lIns="0" tIns="13820" rIns="0" bIns="0" rtlCol="0">
              <a:spAutoFit/>
            </a:bodyPr>
            <a:lstStyle/>
            <a:p>
              <a:pPr marL="11430">
                <a:spcBef>
                  <a:spcPts val="110"/>
                </a:spcBef>
              </a:pPr>
              <a:r>
                <a:rPr sz="1360" spc="-45" dirty="0">
                  <a:latin typeface="Arial" panose="020B0604020202090204"/>
                  <a:cs typeface="Arial" panose="020B0604020202090204"/>
                </a:rPr>
                <a:t>3</a:t>
              </a:r>
              <a:endParaRPr sz="1360">
                <a:latin typeface="Arial" panose="020B0604020202090204"/>
                <a:cs typeface="Arial" panose="020B0604020202090204"/>
              </a:endParaRPr>
            </a:p>
          </p:txBody>
        </p:sp>
        <p:sp>
          <p:nvSpPr>
            <p:cNvPr id="11" name="object 12">
              <a:extLst>
                <a:ext uri="{FF2B5EF4-FFF2-40B4-BE49-F238E27FC236}">
                  <a16:creationId xmlns:a16="http://schemas.microsoft.com/office/drawing/2014/main" id="{3CA3C396-7CC2-E158-AA6E-7FA9FDF05362}"/>
                </a:ext>
              </a:extLst>
            </p:cNvPr>
            <p:cNvSpPr txBox="1"/>
            <p:nvPr/>
          </p:nvSpPr>
          <p:spPr>
            <a:xfrm>
              <a:off x="1594497" y="4406988"/>
              <a:ext cx="127832" cy="223243"/>
            </a:xfrm>
            <a:prstGeom prst="rect">
              <a:avLst/>
            </a:prstGeom>
          </p:spPr>
          <p:txBody>
            <a:bodyPr vert="horz" wrap="square" lIns="0" tIns="13820" rIns="0" bIns="0" rtlCol="0">
              <a:spAutoFit/>
            </a:bodyPr>
            <a:lstStyle/>
            <a:p>
              <a:pPr marL="11430">
                <a:spcBef>
                  <a:spcPts val="110"/>
                </a:spcBef>
              </a:pPr>
              <a:r>
                <a:rPr sz="1360" spc="14" dirty="0">
                  <a:latin typeface="Arial" panose="020B0604020202090204"/>
                  <a:cs typeface="Arial" panose="020B0604020202090204"/>
                </a:rPr>
                <a:t>4</a:t>
              </a:r>
              <a:endParaRPr sz="1360">
                <a:latin typeface="Arial" panose="020B0604020202090204"/>
                <a:cs typeface="Arial" panose="020B0604020202090204"/>
              </a:endParaRPr>
            </a:p>
          </p:txBody>
        </p:sp>
        <p:sp>
          <p:nvSpPr>
            <p:cNvPr id="12" name="object 13">
              <a:extLst>
                <a:ext uri="{FF2B5EF4-FFF2-40B4-BE49-F238E27FC236}">
                  <a16:creationId xmlns:a16="http://schemas.microsoft.com/office/drawing/2014/main" id="{3C8A9A03-146F-B7B3-7A91-69E7B485050F}"/>
                </a:ext>
              </a:extLst>
            </p:cNvPr>
            <p:cNvSpPr txBox="1"/>
            <p:nvPr/>
          </p:nvSpPr>
          <p:spPr>
            <a:xfrm>
              <a:off x="1573988" y="4038303"/>
              <a:ext cx="148561" cy="223243"/>
            </a:xfrm>
            <a:prstGeom prst="rect">
              <a:avLst/>
            </a:prstGeom>
          </p:spPr>
          <p:txBody>
            <a:bodyPr vert="horz" wrap="square" lIns="0" tIns="13820" rIns="0" bIns="0" rtlCol="0">
              <a:spAutoFit/>
            </a:bodyPr>
            <a:lstStyle/>
            <a:p>
              <a:pPr marL="11430">
                <a:spcBef>
                  <a:spcPts val="110"/>
                </a:spcBef>
              </a:pPr>
              <a:r>
                <a:rPr sz="1360" spc="-426" dirty="0">
                  <a:latin typeface="Arial" panose="020B0604020202090204"/>
                  <a:cs typeface="Arial" panose="020B0604020202090204"/>
                </a:rPr>
                <a:t>…</a:t>
              </a:r>
              <a:endParaRPr sz="1360">
                <a:latin typeface="Arial" panose="020B0604020202090204"/>
                <a:cs typeface="Arial" panose="020B0604020202090204"/>
              </a:endParaRPr>
            </a:p>
          </p:txBody>
        </p:sp>
        <p:grpSp>
          <p:nvGrpSpPr>
            <p:cNvPr id="16" name="object 14">
              <a:extLst>
                <a:ext uri="{FF2B5EF4-FFF2-40B4-BE49-F238E27FC236}">
                  <a16:creationId xmlns:a16="http://schemas.microsoft.com/office/drawing/2014/main" id="{65E7711B-70A1-03AC-1638-55D359D11E43}"/>
                </a:ext>
              </a:extLst>
            </p:cNvPr>
            <p:cNvGrpSpPr/>
            <p:nvPr/>
          </p:nvGrpSpPr>
          <p:grpSpPr>
            <a:xfrm>
              <a:off x="1742079" y="3888812"/>
              <a:ext cx="3845893" cy="2375828"/>
              <a:chOff x="2227349" y="3391082"/>
              <a:chExt cx="4241165" cy="2620010"/>
            </a:xfrm>
          </p:grpSpPr>
          <p:pic>
            <p:nvPicPr>
              <p:cNvPr id="18" name="object 15">
                <a:extLst>
                  <a:ext uri="{FF2B5EF4-FFF2-40B4-BE49-F238E27FC236}">
                    <a16:creationId xmlns:a16="http://schemas.microsoft.com/office/drawing/2014/main" id="{2D6A4454-26F5-C73B-AB86-CD205287371D}"/>
                  </a:ext>
                </a:extLst>
              </p:cNvPr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3987760" y="5781966"/>
                <a:ext cx="206616" cy="206637"/>
              </a:xfrm>
              <a:prstGeom prst="rect">
                <a:avLst/>
              </a:prstGeom>
            </p:spPr>
          </p:pic>
          <p:pic>
            <p:nvPicPr>
              <p:cNvPr id="20" name="object 16">
                <a:extLst>
                  <a:ext uri="{FF2B5EF4-FFF2-40B4-BE49-F238E27FC236}">
                    <a16:creationId xmlns:a16="http://schemas.microsoft.com/office/drawing/2014/main" id="{0C25FC6B-BD72-0996-971C-88192CF1A4CE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2227349" y="3391082"/>
                <a:ext cx="4240755" cy="2619592"/>
              </a:xfrm>
              <a:prstGeom prst="rect">
                <a:avLst/>
              </a:prstGeom>
            </p:spPr>
          </p:pic>
          <p:sp>
            <p:nvSpPr>
              <p:cNvPr id="21" name="object 17">
                <a:extLst>
                  <a:ext uri="{FF2B5EF4-FFF2-40B4-BE49-F238E27FC236}">
                    <a16:creationId xmlns:a16="http://schemas.microsoft.com/office/drawing/2014/main" id="{2F363693-C0B8-B6E6-724B-EB60E636480C}"/>
                  </a:ext>
                </a:extLst>
              </p:cNvPr>
              <p:cNvSpPr/>
              <p:nvPr/>
            </p:nvSpPr>
            <p:spPr>
              <a:xfrm>
                <a:off x="2277811" y="3441143"/>
                <a:ext cx="4124325" cy="2484120"/>
              </a:xfrm>
              <a:custGeom>
                <a:avLst/>
                <a:gdLst/>
                <a:ahLst/>
                <a:cxnLst/>
                <a:rect l="l" t="t" r="r" b="b"/>
                <a:pathLst>
                  <a:path w="4124325" h="2484120">
                    <a:moveTo>
                      <a:pt x="0" y="2484068"/>
                    </a:moveTo>
                    <a:lnTo>
                      <a:pt x="4124263" y="0"/>
                    </a:lnTo>
                  </a:path>
                </a:pathLst>
              </a:custGeom>
              <a:ln w="64331">
                <a:solidFill>
                  <a:srgbClr val="5D5555"/>
                </a:solidFill>
              </a:ln>
            </p:spPr>
            <p:txBody>
              <a:bodyPr wrap="square" lIns="0" tIns="0" rIns="0" bIns="0" rtlCol="0"/>
              <a:lstStyle/>
              <a:p>
                <a:endParaRPr sz="1630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object 19">
                  <a:extLst>
                    <a:ext uri="{FF2B5EF4-FFF2-40B4-BE49-F238E27FC236}">
                      <a16:creationId xmlns:a16="http://schemas.microsoft.com/office/drawing/2014/main" id="{67AB5C6E-F103-E103-8A1E-B9C5092066E8}"/>
                    </a:ext>
                  </a:extLst>
                </p:cNvPr>
                <p:cNvSpPr txBox="1"/>
                <p:nvPr/>
              </p:nvSpPr>
              <p:spPr>
                <a:xfrm>
                  <a:off x="4202932" y="5614011"/>
                  <a:ext cx="2198303" cy="448331"/>
                </a:xfrm>
                <a:prstGeom prst="rect">
                  <a:avLst/>
                </a:prstGeom>
                <a:solidFill>
                  <a:srgbClr val="118CC4"/>
                </a:solidFill>
                <a:ln w="21443">
                  <a:solidFill>
                    <a:srgbClr val="09658F"/>
                  </a:solidFill>
                </a:ln>
              </p:spPr>
              <p:txBody>
                <a:bodyPr vert="horz" wrap="square" lIns="0" tIns="17275" rIns="0" bIns="0" rtlCol="0">
                  <a:spAutoFit/>
                </a:bodyPr>
                <a:lstStyle/>
                <a:p>
                  <a:pPr marL="69850">
                    <a:spcBef>
                      <a:spcPts val="115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altLang="zh-CN" sz="2800" spc="6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S</m:t>
                        </m:r>
                        <m:r>
                          <m:rPr>
                            <m:sty m:val="p"/>
                          </m:rPr>
                          <a:rPr lang="en-US" altLang="zh-CN" sz="2800" b="0" i="0" spc="6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core</m:t>
                        </m:r>
                        <m:d>
                          <m:dPr>
                            <m:ctrlPr>
                              <a:rPr lang="ar-AE" altLang="zh-CN" sz="2800" b="0" i="1" spc="6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  <a:cs typeface="Arial" panose="020B0604020202090204"/>
                              </a:rPr>
                            </m:ctrlPr>
                          </m:dPr>
                          <m:e>
                            <m:r>
                              <a:rPr lang="ar-AE" altLang="zh-CN" sz="2800" b="1" i="1" spc="6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  <a:cs typeface="Arial" panose="020B0604020202090204"/>
                              </a:rPr>
                              <m:t>𝒙</m:t>
                            </m:r>
                          </m:e>
                        </m:d>
                        <m:r>
                          <a:rPr lang="en-US" altLang="zh-CN" sz="2800" b="0" i="1" spc="6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&gt;</m:t>
                        </m:r>
                        <m:r>
                          <a:rPr lang="ar-AE" altLang="zh-CN" sz="2800" b="0" i="1" spc="6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0</m:t>
                        </m:r>
                      </m:oMath>
                    </m:oMathPara>
                  </a14:m>
                  <a:endParaRPr lang="ar-AE" sz="3200" dirty="0">
                    <a:solidFill>
                      <a:schemeClr val="bg1"/>
                    </a:solidFill>
                    <a:latin typeface="Arial" panose="020B0604020202090204"/>
                    <a:cs typeface="Arial" panose="020B0604020202090204"/>
                  </a:endParaRPr>
                </a:p>
              </p:txBody>
            </p:sp>
          </mc:Choice>
          <mc:Fallback xmlns="">
            <p:sp>
              <p:nvSpPr>
                <p:cNvPr id="22" name="object 19">
                  <a:extLst>
                    <a:ext uri="{FF2B5EF4-FFF2-40B4-BE49-F238E27FC236}">
                      <a16:creationId xmlns:a16="http://schemas.microsoft.com/office/drawing/2014/main" id="{67AB5C6E-F103-E103-8A1E-B9C5092066E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02932" y="5614011"/>
                  <a:ext cx="2198303" cy="448331"/>
                </a:xfrm>
                <a:prstGeom prst="rect">
                  <a:avLst/>
                </a:prstGeom>
                <a:blipFill>
                  <a:blip r:embed="rId7"/>
                  <a:stretch>
                    <a:fillRect l="-1705" t="-18421" r="-10795" b="-39474"/>
                  </a:stretch>
                </a:blipFill>
                <a:ln w="21443">
                  <a:solidFill>
                    <a:srgbClr val="09658F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23" name="object 20">
              <a:extLst>
                <a:ext uri="{FF2B5EF4-FFF2-40B4-BE49-F238E27FC236}">
                  <a16:creationId xmlns:a16="http://schemas.microsoft.com/office/drawing/2014/main" id="{E2DD77A9-46AE-0DAB-EB31-026A95131E53}"/>
                </a:ext>
              </a:extLst>
            </p:cNvPr>
            <p:cNvGrpSpPr/>
            <p:nvPr/>
          </p:nvGrpSpPr>
          <p:grpSpPr>
            <a:xfrm>
              <a:off x="1710879" y="4125102"/>
              <a:ext cx="2932069" cy="1731487"/>
              <a:chOff x="2192943" y="3651656"/>
              <a:chExt cx="3233420" cy="1909445"/>
            </a:xfrm>
          </p:grpSpPr>
          <p:pic>
            <p:nvPicPr>
              <p:cNvPr id="24" name="object 21">
                <a:extLst>
                  <a:ext uri="{FF2B5EF4-FFF2-40B4-BE49-F238E27FC236}">
                    <a16:creationId xmlns:a16="http://schemas.microsoft.com/office/drawing/2014/main" id="{E28DC7C6-5DC7-F699-3529-0A1DBB46F39A}"/>
                  </a:ext>
                </a:extLst>
              </p:cNvPr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2841593" y="4434754"/>
                <a:ext cx="206616" cy="206637"/>
              </a:xfrm>
              <a:prstGeom prst="rect">
                <a:avLst/>
              </a:prstGeom>
            </p:spPr>
          </p:pic>
          <p:pic>
            <p:nvPicPr>
              <p:cNvPr id="25" name="object 22">
                <a:extLst>
                  <a:ext uri="{FF2B5EF4-FFF2-40B4-BE49-F238E27FC236}">
                    <a16:creationId xmlns:a16="http://schemas.microsoft.com/office/drawing/2014/main" id="{6C28FF0B-20FE-FFBE-B9B8-16C247A374F9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4044218" y="3664944"/>
                <a:ext cx="206616" cy="206616"/>
              </a:xfrm>
              <a:prstGeom prst="rect">
                <a:avLst/>
              </a:prstGeom>
            </p:spPr>
          </p:pic>
          <p:pic>
            <p:nvPicPr>
              <p:cNvPr id="26" name="object 23">
                <a:extLst>
                  <a:ext uri="{FF2B5EF4-FFF2-40B4-BE49-F238E27FC236}">
                    <a16:creationId xmlns:a16="http://schemas.microsoft.com/office/drawing/2014/main" id="{9E3FB907-56F5-A55C-C6FB-4C9C766A7BE8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192943" y="3651656"/>
                <a:ext cx="206642" cy="206616"/>
              </a:xfrm>
              <a:prstGeom prst="rect">
                <a:avLst/>
              </a:prstGeom>
            </p:spPr>
          </p:pic>
          <p:pic>
            <p:nvPicPr>
              <p:cNvPr id="27" name="object 24">
                <a:extLst>
                  <a:ext uri="{FF2B5EF4-FFF2-40B4-BE49-F238E27FC236}">
                    <a16:creationId xmlns:a16="http://schemas.microsoft.com/office/drawing/2014/main" id="{9079609F-EF97-E489-9072-5ACB14A0430D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3337468" y="3890389"/>
                <a:ext cx="206621" cy="206637"/>
              </a:xfrm>
              <a:prstGeom prst="rect">
                <a:avLst/>
              </a:prstGeom>
            </p:spPr>
          </p:pic>
          <p:pic>
            <p:nvPicPr>
              <p:cNvPr id="28" name="object 25">
                <a:extLst>
                  <a:ext uri="{FF2B5EF4-FFF2-40B4-BE49-F238E27FC236}">
                    <a16:creationId xmlns:a16="http://schemas.microsoft.com/office/drawing/2014/main" id="{DC549E40-49D1-7FB0-2CBC-B7592B1F22F1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3357493" y="4434554"/>
                <a:ext cx="206616" cy="206616"/>
              </a:xfrm>
              <a:prstGeom prst="rect">
                <a:avLst/>
              </a:prstGeom>
            </p:spPr>
          </p:pic>
          <p:sp>
            <p:nvSpPr>
              <p:cNvPr id="29" name="object 26">
                <a:extLst>
                  <a:ext uri="{FF2B5EF4-FFF2-40B4-BE49-F238E27FC236}">
                    <a16:creationId xmlns:a16="http://schemas.microsoft.com/office/drawing/2014/main" id="{568E2746-C094-2600-BA31-CE67B9336F0B}"/>
                  </a:ext>
                </a:extLst>
              </p:cNvPr>
              <p:cNvSpPr/>
              <p:nvPr/>
            </p:nvSpPr>
            <p:spPr>
              <a:xfrm>
                <a:off x="3457914" y="5316751"/>
                <a:ext cx="185420" cy="185420"/>
              </a:xfrm>
              <a:custGeom>
                <a:avLst/>
                <a:gdLst/>
                <a:ahLst/>
                <a:cxnLst/>
                <a:rect l="l" t="t" r="r" b="b"/>
                <a:pathLst>
                  <a:path w="185420" h="185420">
                    <a:moveTo>
                      <a:pt x="92581" y="0"/>
                    </a:moveTo>
                    <a:lnTo>
                      <a:pt x="56546" y="7276"/>
                    </a:lnTo>
                    <a:lnTo>
                      <a:pt x="27118" y="27120"/>
                    </a:lnTo>
                    <a:lnTo>
                      <a:pt x="7276" y="56553"/>
                    </a:lnTo>
                    <a:lnTo>
                      <a:pt x="0" y="92596"/>
                    </a:lnTo>
                    <a:lnTo>
                      <a:pt x="7276" y="128633"/>
                    </a:lnTo>
                    <a:lnTo>
                      <a:pt x="27118" y="158067"/>
                    </a:lnTo>
                    <a:lnTo>
                      <a:pt x="56546" y="177914"/>
                    </a:lnTo>
                    <a:lnTo>
                      <a:pt x="92581" y="185193"/>
                    </a:lnTo>
                    <a:lnTo>
                      <a:pt x="128624" y="177914"/>
                    </a:lnTo>
                    <a:lnTo>
                      <a:pt x="158057" y="158067"/>
                    </a:lnTo>
                    <a:lnTo>
                      <a:pt x="177901" y="128633"/>
                    </a:lnTo>
                    <a:lnTo>
                      <a:pt x="185177" y="92596"/>
                    </a:lnTo>
                    <a:lnTo>
                      <a:pt x="177901" y="56553"/>
                    </a:lnTo>
                    <a:lnTo>
                      <a:pt x="158057" y="27120"/>
                    </a:lnTo>
                    <a:lnTo>
                      <a:pt x="128624" y="7276"/>
                    </a:lnTo>
                    <a:lnTo>
                      <a:pt x="92581" y="0"/>
                    </a:lnTo>
                    <a:close/>
                  </a:path>
                </a:pathLst>
              </a:custGeom>
              <a:solidFill>
                <a:srgbClr val="85BD05"/>
              </a:solidFill>
            </p:spPr>
            <p:txBody>
              <a:bodyPr wrap="square" lIns="0" tIns="0" rIns="0" bIns="0" rtlCol="0"/>
              <a:lstStyle/>
              <a:p>
                <a:endParaRPr sz="1630"/>
              </a:p>
            </p:txBody>
          </p:sp>
          <p:sp>
            <p:nvSpPr>
              <p:cNvPr id="30" name="object 27">
                <a:extLst>
                  <a:ext uri="{FF2B5EF4-FFF2-40B4-BE49-F238E27FC236}">
                    <a16:creationId xmlns:a16="http://schemas.microsoft.com/office/drawing/2014/main" id="{92B161DA-4091-13A5-64B9-1C097ED04273}"/>
                  </a:ext>
                </a:extLst>
              </p:cNvPr>
              <p:cNvSpPr/>
              <p:nvPr/>
            </p:nvSpPr>
            <p:spPr>
              <a:xfrm>
                <a:off x="3457914" y="5316751"/>
                <a:ext cx="185420" cy="185420"/>
              </a:xfrm>
              <a:custGeom>
                <a:avLst/>
                <a:gdLst/>
                <a:ahLst/>
                <a:cxnLst/>
                <a:rect l="l" t="t" r="r" b="b"/>
                <a:pathLst>
                  <a:path w="185420" h="185420">
                    <a:moveTo>
                      <a:pt x="0" y="92596"/>
                    </a:moveTo>
                    <a:lnTo>
                      <a:pt x="7276" y="56553"/>
                    </a:lnTo>
                    <a:lnTo>
                      <a:pt x="27118" y="27120"/>
                    </a:lnTo>
                    <a:lnTo>
                      <a:pt x="56546" y="7276"/>
                    </a:lnTo>
                    <a:lnTo>
                      <a:pt x="92581" y="0"/>
                    </a:lnTo>
                    <a:lnTo>
                      <a:pt x="128624" y="7276"/>
                    </a:lnTo>
                    <a:lnTo>
                      <a:pt x="158057" y="27120"/>
                    </a:lnTo>
                    <a:lnTo>
                      <a:pt x="177901" y="56553"/>
                    </a:lnTo>
                    <a:lnTo>
                      <a:pt x="185177" y="92596"/>
                    </a:lnTo>
                    <a:lnTo>
                      <a:pt x="177901" y="128633"/>
                    </a:lnTo>
                    <a:lnTo>
                      <a:pt x="158057" y="158067"/>
                    </a:lnTo>
                    <a:lnTo>
                      <a:pt x="128624" y="177914"/>
                    </a:lnTo>
                    <a:lnTo>
                      <a:pt x="92581" y="185193"/>
                    </a:lnTo>
                    <a:lnTo>
                      <a:pt x="56546" y="177914"/>
                    </a:lnTo>
                    <a:lnTo>
                      <a:pt x="27118" y="158067"/>
                    </a:lnTo>
                    <a:lnTo>
                      <a:pt x="7276" y="128633"/>
                    </a:lnTo>
                    <a:lnTo>
                      <a:pt x="0" y="92596"/>
                    </a:lnTo>
                    <a:close/>
                  </a:path>
                </a:pathLst>
              </a:custGeom>
              <a:ln w="21443">
                <a:solidFill>
                  <a:srgbClr val="608A03"/>
                </a:solidFill>
              </a:ln>
            </p:spPr>
            <p:txBody>
              <a:bodyPr wrap="square" lIns="0" tIns="0" rIns="0" bIns="0" rtlCol="0"/>
              <a:lstStyle/>
              <a:p>
                <a:endParaRPr sz="1630"/>
              </a:p>
            </p:txBody>
          </p:sp>
          <p:pic>
            <p:nvPicPr>
              <p:cNvPr id="31" name="object 28">
                <a:extLst>
                  <a:ext uri="{FF2B5EF4-FFF2-40B4-BE49-F238E27FC236}">
                    <a16:creationId xmlns:a16="http://schemas.microsoft.com/office/drawing/2014/main" id="{F0E94B1A-1F83-6D9E-8414-157E1A8E55B5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4515642" y="5306029"/>
                <a:ext cx="206668" cy="206637"/>
              </a:xfrm>
              <a:prstGeom prst="rect">
                <a:avLst/>
              </a:prstGeom>
            </p:spPr>
          </p:pic>
          <p:pic>
            <p:nvPicPr>
              <p:cNvPr id="32" name="object 29">
                <a:extLst>
                  <a:ext uri="{FF2B5EF4-FFF2-40B4-BE49-F238E27FC236}">
                    <a16:creationId xmlns:a16="http://schemas.microsoft.com/office/drawing/2014/main" id="{468E86A0-5B89-B352-76BD-10DAA6779B9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5167246" y="4895751"/>
                <a:ext cx="206616" cy="206642"/>
              </a:xfrm>
              <a:prstGeom prst="rect">
                <a:avLst/>
              </a:prstGeom>
            </p:spPr>
          </p:pic>
          <p:pic>
            <p:nvPicPr>
              <p:cNvPr id="33" name="object 30">
                <a:extLst>
                  <a:ext uri="{FF2B5EF4-FFF2-40B4-BE49-F238E27FC236}">
                    <a16:creationId xmlns:a16="http://schemas.microsoft.com/office/drawing/2014/main" id="{8880A011-2F18-C236-E6B3-5271C08D8B94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4515642" y="4895751"/>
                <a:ext cx="206668" cy="206642"/>
              </a:xfrm>
              <a:prstGeom prst="rect">
                <a:avLst/>
              </a:prstGeom>
            </p:spPr>
          </p:pic>
          <p:sp>
            <p:nvSpPr>
              <p:cNvPr id="34" name="object 31">
                <a:extLst>
                  <a:ext uri="{FF2B5EF4-FFF2-40B4-BE49-F238E27FC236}">
                    <a16:creationId xmlns:a16="http://schemas.microsoft.com/office/drawing/2014/main" id="{A583920E-57FC-2901-8697-DCD16721C828}"/>
                  </a:ext>
                </a:extLst>
              </p:cNvPr>
              <p:cNvSpPr/>
              <p:nvPr/>
            </p:nvSpPr>
            <p:spPr>
              <a:xfrm>
                <a:off x="3412985" y="5258054"/>
                <a:ext cx="281305" cy="292100"/>
              </a:xfrm>
              <a:custGeom>
                <a:avLst/>
                <a:gdLst/>
                <a:ahLst/>
                <a:cxnLst/>
                <a:rect l="l" t="t" r="r" b="b"/>
                <a:pathLst>
                  <a:path w="281304" h="292100">
                    <a:moveTo>
                      <a:pt x="280809" y="113030"/>
                    </a:moveTo>
                    <a:lnTo>
                      <a:pt x="166725" y="113030"/>
                    </a:lnTo>
                    <a:lnTo>
                      <a:pt x="166725" y="0"/>
                    </a:lnTo>
                    <a:lnTo>
                      <a:pt x="114084" y="0"/>
                    </a:lnTo>
                    <a:lnTo>
                      <a:pt x="114084" y="113030"/>
                    </a:lnTo>
                    <a:lnTo>
                      <a:pt x="0" y="113030"/>
                    </a:lnTo>
                    <a:lnTo>
                      <a:pt x="0" y="177800"/>
                    </a:lnTo>
                    <a:lnTo>
                      <a:pt x="114084" y="177800"/>
                    </a:lnTo>
                    <a:lnTo>
                      <a:pt x="114084" y="292100"/>
                    </a:lnTo>
                    <a:lnTo>
                      <a:pt x="166725" y="292100"/>
                    </a:lnTo>
                    <a:lnTo>
                      <a:pt x="166725" y="177800"/>
                    </a:lnTo>
                    <a:lnTo>
                      <a:pt x="280809" y="177800"/>
                    </a:lnTo>
                    <a:lnTo>
                      <a:pt x="280809" y="113030"/>
                    </a:lnTo>
                    <a:close/>
                  </a:path>
                </a:pathLst>
              </a:custGeom>
              <a:solidFill>
                <a:srgbClr val="118CC4"/>
              </a:solidFill>
            </p:spPr>
            <p:txBody>
              <a:bodyPr wrap="square" lIns="0" tIns="0" rIns="0" bIns="0" rtlCol="0"/>
              <a:lstStyle/>
              <a:p>
                <a:endParaRPr sz="1630"/>
              </a:p>
            </p:txBody>
          </p:sp>
          <p:sp>
            <p:nvSpPr>
              <p:cNvPr id="35" name="object 32">
                <a:extLst>
                  <a:ext uri="{FF2B5EF4-FFF2-40B4-BE49-F238E27FC236}">
                    <a16:creationId xmlns:a16="http://schemas.microsoft.com/office/drawing/2014/main" id="{80D0C099-8AE4-1818-FA9A-AE9FDC822980}"/>
                  </a:ext>
                </a:extLst>
              </p:cNvPr>
              <p:cNvSpPr/>
              <p:nvPr/>
            </p:nvSpPr>
            <p:spPr>
              <a:xfrm>
                <a:off x="3412985" y="5257447"/>
                <a:ext cx="281305" cy="292735"/>
              </a:xfrm>
              <a:custGeom>
                <a:avLst/>
                <a:gdLst/>
                <a:ahLst/>
                <a:cxnLst/>
                <a:rect l="l" t="t" r="r" b="b"/>
                <a:pathLst>
                  <a:path w="281304" h="292735">
                    <a:moveTo>
                      <a:pt x="0" y="114088"/>
                    </a:moveTo>
                    <a:lnTo>
                      <a:pt x="114088" y="114088"/>
                    </a:lnTo>
                    <a:lnTo>
                      <a:pt x="114088" y="0"/>
                    </a:lnTo>
                    <a:lnTo>
                      <a:pt x="166737" y="0"/>
                    </a:lnTo>
                    <a:lnTo>
                      <a:pt x="166737" y="114088"/>
                    </a:lnTo>
                    <a:lnTo>
                      <a:pt x="280811" y="114088"/>
                    </a:lnTo>
                    <a:lnTo>
                      <a:pt x="280811" y="178338"/>
                    </a:lnTo>
                    <a:lnTo>
                      <a:pt x="166737" y="178338"/>
                    </a:lnTo>
                    <a:lnTo>
                      <a:pt x="166737" y="292406"/>
                    </a:lnTo>
                    <a:lnTo>
                      <a:pt x="114088" y="292406"/>
                    </a:lnTo>
                    <a:lnTo>
                      <a:pt x="114088" y="178338"/>
                    </a:lnTo>
                    <a:lnTo>
                      <a:pt x="0" y="178338"/>
                    </a:lnTo>
                    <a:lnTo>
                      <a:pt x="0" y="114088"/>
                    </a:lnTo>
                    <a:close/>
                  </a:path>
                </a:pathLst>
              </a:custGeom>
              <a:ln w="21443">
                <a:solidFill>
                  <a:srgbClr val="09658F"/>
                </a:solidFill>
              </a:ln>
            </p:spPr>
            <p:txBody>
              <a:bodyPr wrap="square" lIns="0" tIns="0" rIns="0" bIns="0" rtlCol="0"/>
              <a:lstStyle/>
              <a:p>
                <a:endParaRPr sz="1630"/>
              </a:p>
            </p:txBody>
          </p:sp>
          <p:sp>
            <p:nvSpPr>
              <p:cNvPr id="36" name="object 33">
                <a:extLst>
                  <a:ext uri="{FF2B5EF4-FFF2-40B4-BE49-F238E27FC236}">
                    <a16:creationId xmlns:a16="http://schemas.microsoft.com/office/drawing/2014/main" id="{F323EA07-F4C3-5B47-443C-BD62612BFA2E}"/>
                  </a:ext>
                </a:extLst>
              </p:cNvPr>
              <p:cNvSpPr/>
              <p:nvPr/>
            </p:nvSpPr>
            <p:spPr>
              <a:xfrm>
                <a:off x="5134572" y="4849114"/>
                <a:ext cx="281305" cy="292100"/>
              </a:xfrm>
              <a:custGeom>
                <a:avLst/>
                <a:gdLst/>
                <a:ahLst/>
                <a:cxnLst/>
                <a:rect l="l" t="t" r="r" b="b"/>
                <a:pathLst>
                  <a:path w="281304" h="292100">
                    <a:moveTo>
                      <a:pt x="280797" y="114300"/>
                    </a:moveTo>
                    <a:lnTo>
                      <a:pt x="166751" y="114300"/>
                    </a:lnTo>
                    <a:lnTo>
                      <a:pt x="166751" y="0"/>
                    </a:lnTo>
                    <a:lnTo>
                      <a:pt x="114109" y="0"/>
                    </a:lnTo>
                    <a:lnTo>
                      <a:pt x="114109" y="114300"/>
                    </a:lnTo>
                    <a:lnTo>
                      <a:pt x="0" y="114300"/>
                    </a:lnTo>
                    <a:lnTo>
                      <a:pt x="0" y="179070"/>
                    </a:lnTo>
                    <a:lnTo>
                      <a:pt x="114109" y="179070"/>
                    </a:lnTo>
                    <a:lnTo>
                      <a:pt x="114109" y="292100"/>
                    </a:lnTo>
                    <a:lnTo>
                      <a:pt x="166751" y="292100"/>
                    </a:lnTo>
                    <a:lnTo>
                      <a:pt x="166751" y="179070"/>
                    </a:lnTo>
                    <a:lnTo>
                      <a:pt x="280797" y="179070"/>
                    </a:lnTo>
                    <a:lnTo>
                      <a:pt x="280797" y="114300"/>
                    </a:lnTo>
                    <a:close/>
                  </a:path>
                </a:pathLst>
              </a:custGeom>
              <a:solidFill>
                <a:srgbClr val="118CC4"/>
              </a:solidFill>
            </p:spPr>
            <p:txBody>
              <a:bodyPr wrap="square" lIns="0" tIns="0" rIns="0" bIns="0" rtlCol="0"/>
              <a:lstStyle/>
              <a:p>
                <a:endParaRPr sz="1630"/>
              </a:p>
            </p:txBody>
          </p:sp>
          <p:sp>
            <p:nvSpPr>
              <p:cNvPr id="37" name="object 34">
                <a:extLst>
                  <a:ext uri="{FF2B5EF4-FFF2-40B4-BE49-F238E27FC236}">
                    <a16:creationId xmlns:a16="http://schemas.microsoft.com/office/drawing/2014/main" id="{7665C80E-1B89-BE38-AA88-A7A1E00462FF}"/>
                  </a:ext>
                </a:extLst>
              </p:cNvPr>
              <p:cNvSpPr/>
              <p:nvPr/>
            </p:nvSpPr>
            <p:spPr>
              <a:xfrm>
                <a:off x="5134583" y="4849321"/>
                <a:ext cx="281305" cy="292735"/>
              </a:xfrm>
              <a:custGeom>
                <a:avLst/>
                <a:gdLst/>
                <a:ahLst/>
                <a:cxnLst/>
                <a:rect l="l" t="t" r="r" b="b"/>
                <a:pathLst>
                  <a:path w="281304" h="292735">
                    <a:moveTo>
                      <a:pt x="0" y="114068"/>
                    </a:moveTo>
                    <a:lnTo>
                      <a:pt x="114098" y="114068"/>
                    </a:lnTo>
                    <a:lnTo>
                      <a:pt x="114098" y="0"/>
                    </a:lnTo>
                    <a:lnTo>
                      <a:pt x="166748" y="0"/>
                    </a:lnTo>
                    <a:lnTo>
                      <a:pt x="166748" y="114068"/>
                    </a:lnTo>
                    <a:lnTo>
                      <a:pt x="280795" y="114068"/>
                    </a:lnTo>
                    <a:lnTo>
                      <a:pt x="280795" y="178317"/>
                    </a:lnTo>
                    <a:lnTo>
                      <a:pt x="166748" y="178317"/>
                    </a:lnTo>
                    <a:lnTo>
                      <a:pt x="166748" y="292406"/>
                    </a:lnTo>
                    <a:lnTo>
                      <a:pt x="114098" y="292406"/>
                    </a:lnTo>
                    <a:lnTo>
                      <a:pt x="114098" y="178317"/>
                    </a:lnTo>
                    <a:lnTo>
                      <a:pt x="0" y="178317"/>
                    </a:lnTo>
                    <a:lnTo>
                      <a:pt x="0" y="114068"/>
                    </a:lnTo>
                    <a:close/>
                  </a:path>
                </a:pathLst>
              </a:custGeom>
              <a:ln w="21443">
                <a:solidFill>
                  <a:srgbClr val="09658F"/>
                </a:solidFill>
              </a:ln>
            </p:spPr>
            <p:txBody>
              <a:bodyPr wrap="square" lIns="0" tIns="0" rIns="0" bIns="0" rtlCol="0"/>
              <a:lstStyle/>
              <a:p>
                <a:endParaRPr sz="1630"/>
              </a:p>
            </p:txBody>
          </p:sp>
          <p:sp>
            <p:nvSpPr>
              <p:cNvPr id="38" name="object 35">
                <a:extLst>
                  <a:ext uri="{FF2B5EF4-FFF2-40B4-BE49-F238E27FC236}">
                    <a16:creationId xmlns:a16="http://schemas.microsoft.com/office/drawing/2014/main" id="{1B36F6CF-AD3D-D7F3-FDAF-6280E3CB0DA6}"/>
                  </a:ext>
                </a:extLst>
              </p:cNvPr>
              <p:cNvSpPr/>
              <p:nvPr/>
            </p:nvSpPr>
            <p:spPr>
              <a:xfrm>
                <a:off x="4483595" y="4861814"/>
                <a:ext cx="281305" cy="292100"/>
              </a:xfrm>
              <a:custGeom>
                <a:avLst/>
                <a:gdLst/>
                <a:ahLst/>
                <a:cxnLst/>
                <a:rect l="l" t="t" r="r" b="b"/>
                <a:pathLst>
                  <a:path w="281304" h="292100">
                    <a:moveTo>
                      <a:pt x="280784" y="114300"/>
                    </a:moveTo>
                    <a:lnTo>
                      <a:pt x="166687" y="114300"/>
                    </a:lnTo>
                    <a:lnTo>
                      <a:pt x="166687" y="0"/>
                    </a:lnTo>
                    <a:lnTo>
                      <a:pt x="114046" y="0"/>
                    </a:lnTo>
                    <a:lnTo>
                      <a:pt x="114046" y="114300"/>
                    </a:lnTo>
                    <a:lnTo>
                      <a:pt x="0" y="114300"/>
                    </a:lnTo>
                    <a:lnTo>
                      <a:pt x="0" y="177800"/>
                    </a:lnTo>
                    <a:lnTo>
                      <a:pt x="114046" y="177800"/>
                    </a:lnTo>
                    <a:lnTo>
                      <a:pt x="114046" y="292100"/>
                    </a:lnTo>
                    <a:lnTo>
                      <a:pt x="166687" y="292100"/>
                    </a:lnTo>
                    <a:lnTo>
                      <a:pt x="166687" y="177800"/>
                    </a:lnTo>
                    <a:lnTo>
                      <a:pt x="280784" y="177800"/>
                    </a:lnTo>
                    <a:lnTo>
                      <a:pt x="280784" y="114300"/>
                    </a:lnTo>
                    <a:close/>
                  </a:path>
                </a:pathLst>
              </a:custGeom>
              <a:solidFill>
                <a:srgbClr val="118CC4"/>
              </a:solidFill>
            </p:spPr>
            <p:txBody>
              <a:bodyPr wrap="square" lIns="0" tIns="0" rIns="0" bIns="0" rtlCol="0"/>
              <a:lstStyle/>
              <a:p>
                <a:endParaRPr sz="1630"/>
              </a:p>
            </p:txBody>
          </p:sp>
          <p:sp>
            <p:nvSpPr>
              <p:cNvPr id="39" name="object 36">
                <a:extLst>
                  <a:ext uri="{FF2B5EF4-FFF2-40B4-BE49-F238E27FC236}">
                    <a16:creationId xmlns:a16="http://schemas.microsoft.com/office/drawing/2014/main" id="{B5F0727C-CA6E-9428-9204-3827878F79F3}"/>
                  </a:ext>
                </a:extLst>
              </p:cNvPr>
              <p:cNvSpPr/>
              <p:nvPr/>
            </p:nvSpPr>
            <p:spPr>
              <a:xfrm>
                <a:off x="4483596" y="4861585"/>
                <a:ext cx="281305" cy="292735"/>
              </a:xfrm>
              <a:custGeom>
                <a:avLst/>
                <a:gdLst/>
                <a:ahLst/>
                <a:cxnLst/>
                <a:rect l="l" t="t" r="r" b="b"/>
                <a:pathLst>
                  <a:path w="281304" h="292735">
                    <a:moveTo>
                      <a:pt x="0" y="114068"/>
                    </a:moveTo>
                    <a:lnTo>
                      <a:pt x="114047" y="114068"/>
                    </a:lnTo>
                    <a:lnTo>
                      <a:pt x="114047" y="0"/>
                    </a:lnTo>
                    <a:lnTo>
                      <a:pt x="166696" y="0"/>
                    </a:lnTo>
                    <a:lnTo>
                      <a:pt x="166696" y="114068"/>
                    </a:lnTo>
                    <a:lnTo>
                      <a:pt x="280795" y="114068"/>
                    </a:lnTo>
                    <a:lnTo>
                      <a:pt x="280795" y="178317"/>
                    </a:lnTo>
                    <a:lnTo>
                      <a:pt x="166696" y="178317"/>
                    </a:lnTo>
                    <a:lnTo>
                      <a:pt x="166696" y="292406"/>
                    </a:lnTo>
                    <a:lnTo>
                      <a:pt x="114047" y="292406"/>
                    </a:lnTo>
                    <a:lnTo>
                      <a:pt x="114047" y="178317"/>
                    </a:lnTo>
                    <a:lnTo>
                      <a:pt x="0" y="178317"/>
                    </a:lnTo>
                    <a:lnTo>
                      <a:pt x="0" y="114068"/>
                    </a:lnTo>
                    <a:close/>
                  </a:path>
                </a:pathLst>
              </a:custGeom>
              <a:ln w="21443">
                <a:solidFill>
                  <a:srgbClr val="09658F"/>
                </a:solidFill>
              </a:ln>
            </p:spPr>
            <p:txBody>
              <a:bodyPr wrap="square" lIns="0" tIns="0" rIns="0" bIns="0" rtlCol="0"/>
              <a:lstStyle/>
              <a:p>
                <a:endParaRPr sz="1630"/>
              </a:p>
            </p:txBody>
          </p:sp>
          <p:sp>
            <p:nvSpPr>
              <p:cNvPr id="40" name="object 37">
                <a:extLst>
                  <a:ext uri="{FF2B5EF4-FFF2-40B4-BE49-F238E27FC236}">
                    <a16:creationId xmlns:a16="http://schemas.microsoft.com/office/drawing/2014/main" id="{37E97DF3-2F63-E183-C37D-259E9215FE99}"/>
                  </a:ext>
                </a:extLst>
              </p:cNvPr>
              <p:cNvSpPr/>
              <p:nvPr/>
            </p:nvSpPr>
            <p:spPr>
              <a:xfrm>
                <a:off x="4471543" y="5258054"/>
                <a:ext cx="281305" cy="292100"/>
              </a:xfrm>
              <a:custGeom>
                <a:avLst/>
                <a:gdLst/>
                <a:ahLst/>
                <a:cxnLst/>
                <a:rect l="l" t="t" r="r" b="b"/>
                <a:pathLst>
                  <a:path w="281304" h="292100">
                    <a:moveTo>
                      <a:pt x="280797" y="113030"/>
                    </a:moveTo>
                    <a:lnTo>
                      <a:pt x="166700" y="113030"/>
                    </a:lnTo>
                    <a:lnTo>
                      <a:pt x="166700" y="0"/>
                    </a:lnTo>
                    <a:lnTo>
                      <a:pt x="114046" y="0"/>
                    </a:lnTo>
                    <a:lnTo>
                      <a:pt x="114046" y="113030"/>
                    </a:lnTo>
                    <a:lnTo>
                      <a:pt x="0" y="113030"/>
                    </a:lnTo>
                    <a:lnTo>
                      <a:pt x="0" y="177800"/>
                    </a:lnTo>
                    <a:lnTo>
                      <a:pt x="114046" y="177800"/>
                    </a:lnTo>
                    <a:lnTo>
                      <a:pt x="114046" y="292100"/>
                    </a:lnTo>
                    <a:lnTo>
                      <a:pt x="166700" y="292100"/>
                    </a:lnTo>
                    <a:lnTo>
                      <a:pt x="166700" y="177800"/>
                    </a:lnTo>
                    <a:lnTo>
                      <a:pt x="280797" y="177800"/>
                    </a:lnTo>
                    <a:lnTo>
                      <a:pt x="280797" y="113030"/>
                    </a:lnTo>
                    <a:close/>
                  </a:path>
                </a:pathLst>
              </a:custGeom>
              <a:solidFill>
                <a:srgbClr val="118CC4"/>
              </a:solidFill>
            </p:spPr>
            <p:txBody>
              <a:bodyPr wrap="square" lIns="0" tIns="0" rIns="0" bIns="0" rtlCol="0"/>
              <a:lstStyle/>
              <a:p>
                <a:endParaRPr sz="1630"/>
              </a:p>
            </p:txBody>
          </p:sp>
          <p:sp>
            <p:nvSpPr>
              <p:cNvPr id="41" name="object 38">
                <a:extLst>
                  <a:ext uri="{FF2B5EF4-FFF2-40B4-BE49-F238E27FC236}">
                    <a16:creationId xmlns:a16="http://schemas.microsoft.com/office/drawing/2014/main" id="{8654BB4C-3746-7E71-F942-EF77B4E7FA90}"/>
                  </a:ext>
                </a:extLst>
              </p:cNvPr>
              <p:cNvSpPr/>
              <p:nvPr/>
            </p:nvSpPr>
            <p:spPr>
              <a:xfrm>
                <a:off x="4471553" y="5257447"/>
                <a:ext cx="281305" cy="292735"/>
              </a:xfrm>
              <a:custGeom>
                <a:avLst/>
                <a:gdLst/>
                <a:ahLst/>
                <a:cxnLst/>
                <a:rect l="l" t="t" r="r" b="b"/>
                <a:pathLst>
                  <a:path w="281304" h="292735">
                    <a:moveTo>
                      <a:pt x="0" y="114088"/>
                    </a:moveTo>
                    <a:lnTo>
                      <a:pt x="114047" y="114088"/>
                    </a:lnTo>
                    <a:lnTo>
                      <a:pt x="114047" y="0"/>
                    </a:lnTo>
                    <a:lnTo>
                      <a:pt x="166696" y="0"/>
                    </a:lnTo>
                    <a:lnTo>
                      <a:pt x="166696" y="114088"/>
                    </a:lnTo>
                    <a:lnTo>
                      <a:pt x="280795" y="114088"/>
                    </a:lnTo>
                    <a:lnTo>
                      <a:pt x="280795" y="178338"/>
                    </a:lnTo>
                    <a:lnTo>
                      <a:pt x="166696" y="178338"/>
                    </a:lnTo>
                    <a:lnTo>
                      <a:pt x="166696" y="292406"/>
                    </a:lnTo>
                    <a:lnTo>
                      <a:pt x="114047" y="292406"/>
                    </a:lnTo>
                    <a:lnTo>
                      <a:pt x="114047" y="178338"/>
                    </a:lnTo>
                    <a:lnTo>
                      <a:pt x="0" y="178338"/>
                    </a:lnTo>
                    <a:lnTo>
                      <a:pt x="0" y="114088"/>
                    </a:lnTo>
                    <a:close/>
                  </a:path>
                </a:pathLst>
              </a:custGeom>
              <a:ln w="21443">
                <a:solidFill>
                  <a:srgbClr val="09658F"/>
                </a:solidFill>
              </a:ln>
            </p:spPr>
            <p:txBody>
              <a:bodyPr wrap="square" lIns="0" tIns="0" rIns="0" bIns="0" rtlCol="0"/>
              <a:lstStyle/>
              <a:p>
                <a:endParaRPr sz="1630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object 39">
                  <a:extLst>
                    <a:ext uri="{FF2B5EF4-FFF2-40B4-BE49-F238E27FC236}">
                      <a16:creationId xmlns:a16="http://schemas.microsoft.com/office/drawing/2014/main" id="{14AD9D2F-E9FB-295E-AC9B-6233D30BADF6}"/>
                    </a:ext>
                  </a:extLst>
                </p:cNvPr>
                <p:cNvSpPr txBox="1"/>
                <p:nvPr/>
              </p:nvSpPr>
              <p:spPr>
                <a:xfrm>
                  <a:off x="2004629" y="3581705"/>
                  <a:ext cx="2198303" cy="445423"/>
                </a:xfrm>
                <a:prstGeom prst="rect">
                  <a:avLst/>
                </a:prstGeom>
                <a:solidFill>
                  <a:srgbClr val="FC5507"/>
                </a:solidFill>
                <a:ln w="21443">
                  <a:solidFill>
                    <a:srgbClr val="B93C03"/>
                  </a:solidFill>
                </a:ln>
              </p:spPr>
              <p:txBody>
                <a:bodyPr vert="horz" wrap="square" lIns="0" tIns="14395" rIns="0" bIns="0" rtlCol="0">
                  <a:spAutoFit/>
                </a:bodyPr>
                <a:lstStyle/>
                <a:p>
                  <a:pPr marL="69850">
                    <a:spcBef>
                      <a:spcPts val="115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altLang="zh-CN" sz="2800" spc="6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S</m:t>
                        </m:r>
                        <m:r>
                          <m:rPr>
                            <m:sty m:val="p"/>
                          </m:rPr>
                          <a:rPr lang="en-US" altLang="zh-CN" sz="2800" b="0" i="0" spc="6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core</m:t>
                        </m:r>
                        <m:d>
                          <m:dPr>
                            <m:ctrlPr>
                              <a:rPr lang="ar-AE" altLang="zh-CN" sz="2800" b="0" i="1" spc="6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  <a:cs typeface="Arial" panose="020B0604020202090204"/>
                              </a:rPr>
                            </m:ctrlPr>
                          </m:dPr>
                          <m:e>
                            <m:r>
                              <a:rPr lang="ar-AE" altLang="zh-CN" sz="2800" b="1" i="1" spc="6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  <a:cs typeface="Arial" panose="020B0604020202090204"/>
                              </a:rPr>
                              <m:t>𝒙</m:t>
                            </m:r>
                          </m:e>
                        </m:d>
                        <m:r>
                          <a:rPr lang="ar-AE" altLang="zh-CN" sz="2800" b="0" i="1" spc="6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&lt;0</m:t>
                        </m:r>
                      </m:oMath>
                    </m:oMathPara>
                  </a14:m>
                  <a:endParaRPr lang="ar-AE" sz="2800" dirty="0">
                    <a:solidFill>
                      <a:schemeClr val="bg1"/>
                    </a:solidFill>
                    <a:latin typeface="Arial" panose="020B0604020202090204"/>
                    <a:cs typeface="Arial" panose="020B0604020202090204"/>
                  </a:endParaRPr>
                </a:p>
              </p:txBody>
            </p:sp>
          </mc:Choice>
          <mc:Fallback xmlns="">
            <p:sp>
              <p:nvSpPr>
                <p:cNvPr id="42" name="object 39">
                  <a:extLst>
                    <a:ext uri="{FF2B5EF4-FFF2-40B4-BE49-F238E27FC236}">
                      <a16:creationId xmlns:a16="http://schemas.microsoft.com/office/drawing/2014/main" id="{14AD9D2F-E9FB-295E-AC9B-6233D30BADF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04629" y="3581705"/>
                  <a:ext cx="2198303" cy="445423"/>
                </a:xfrm>
                <a:prstGeom prst="rect">
                  <a:avLst/>
                </a:prstGeom>
                <a:blipFill>
                  <a:blip r:embed="rId16"/>
                  <a:stretch>
                    <a:fillRect l="-1705" t="-15789" r="-10795" b="-42105"/>
                  </a:stretch>
                </a:blipFill>
                <a:ln w="21443">
                  <a:solidFill>
                    <a:srgbClr val="B93C03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43" name="object 40">
              <a:extLst>
                <a:ext uri="{FF2B5EF4-FFF2-40B4-BE49-F238E27FC236}">
                  <a16:creationId xmlns:a16="http://schemas.microsoft.com/office/drawing/2014/main" id="{66F69B1B-9149-01A5-2FD6-C6D212ACD4D6}"/>
                </a:ext>
              </a:extLst>
            </p:cNvPr>
            <p:cNvGrpSpPr/>
            <p:nvPr/>
          </p:nvGrpSpPr>
          <p:grpSpPr>
            <a:xfrm>
              <a:off x="1680345" y="4174652"/>
              <a:ext cx="1931872" cy="2105769"/>
              <a:chOff x="2159271" y="3706299"/>
              <a:chExt cx="2130425" cy="2322195"/>
            </a:xfrm>
          </p:grpSpPr>
          <p:sp>
            <p:nvSpPr>
              <p:cNvPr id="44" name="object 41">
                <a:extLst>
                  <a:ext uri="{FF2B5EF4-FFF2-40B4-BE49-F238E27FC236}">
                    <a16:creationId xmlns:a16="http://schemas.microsoft.com/office/drawing/2014/main" id="{D746DF1E-572A-86BB-8835-427539AD20F1}"/>
                  </a:ext>
                </a:extLst>
              </p:cNvPr>
              <p:cNvSpPr/>
              <p:nvPr/>
            </p:nvSpPr>
            <p:spPr>
              <a:xfrm>
                <a:off x="2812506" y="4493664"/>
                <a:ext cx="266700" cy="101600"/>
              </a:xfrm>
              <a:custGeom>
                <a:avLst/>
                <a:gdLst/>
                <a:ahLst/>
                <a:cxnLst/>
                <a:rect l="l" t="t" r="r" b="b"/>
                <a:pathLst>
                  <a:path w="266700" h="101600">
                    <a:moveTo>
                      <a:pt x="266635" y="0"/>
                    </a:moveTo>
                    <a:lnTo>
                      <a:pt x="0" y="0"/>
                    </a:lnTo>
                    <a:lnTo>
                      <a:pt x="0" y="101463"/>
                    </a:lnTo>
                    <a:lnTo>
                      <a:pt x="266635" y="101463"/>
                    </a:lnTo>
                    <a:lnTo>
                      <a:pt x="266635" y="0"/>
                    </a:lnTo>
                    <a:close/>
                  </a:path>
                </a:pathLst>
              </a:custGeom>
              <a:solidFill>
                <a:srgbClr val="FC5507"/>
              </a:solidFill>
            </p:spPr>
            <p:txBody>
              <a:bodyPr wrap="square" lIns="0" tIns="0" rIns="0" bIns="0" rtlCol="0"/>
              <a:lstStyle/>
              <a:p>
                <a:endParaRPr sz="1630"/>
              </a:p>
            </p:txBody>
          </p:sp>
          <p:sp>
            <p:nvSpPr>
              <p:cNvPr id="45" name="object 42">
                <a:extLst>
                  <a:ext uri="{FF2B5EF4-FFF2-40B4-BE49-F238E27FC236}">
                    <a16:creationId xmlns:a16="http://schemas.microsoft.com/office/drawing/2014/main" id="{EA6BCA0F-AE85-1567-419A-F1E8BEDA2E00}"/>
                  </a:ext>
                </a:extLst>
              </p:cNvPr>
              <p:cNvSpPr/>
              <p:nvPr/>
            </p:nvSpPr>
            <p:spPr>
              <a:xfrm>
                <a:off x="2812506" y="4493664"/>
                <a:ext cx="266700" cy="101600"/>
              </a:xfrm>
              <a:custGeom>
                <a:avLst/>
                <a:gdLst/>
                <a:ahLst/>
                <a:cxnLst/>
                <a:rect l="l" t="t" r="r" b="b"/>
                <a:pathLst>
                  <a:path w="266700" h="101600">
                    <a:moveTo>
                      <a:pt x="0" y="101463"/>
                    </a:moveTo>
                    <a:lnTo>
                      <a:pt x="266635" y="101463"/>
                    </a:lnTo>
                    <a:lnTo>
                      <a:pt x="266635" y="0"/>
                    </a:lnTo>
                    <a:lnTo>
                      <a:pt x="0" y="0"/>
                    </a:lnTo>
                    <a:lnTo>
                      <a:pt x="0" y="101463"/>
                    </a:lnTo>
                    <a:close/>
                  </a:path>
                </a:pathLst>
              </a:custGeom>
              <a:ln w="804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1630"/>
              </a:p>
            </p:txBody>
          </p:sp>
          <p:sp>
            <p:nvSpPr>
              <p:cNvPr id="46" name="object 43">
                <a:extLst>
                  <a:ext uri="{FF2B5EF4-FFF2-40B4-BE49-F238E27FC236}">
                    <a16:creationId xmlns:a16="http://schemas.microsoft.com/office/drawing/2014/main" id="{6ADB16CE-3BF0-B814-9835-5A04B52EBC8E}"/>
                  </a:ext>
                </a:extLst>
              </p:cNvPr>
              <p:cNvSpPr/>
              <p:nvPr/>
            </p:nvSpPr>
            <p:spPr>
              <a:xfrm>
                <a:off x="2163398" y="3710427"/>
                <a:ext cx="266700" cy="101600"/>
              </a:xfrm>
              <a:custGeom>
                <a:avLst/>
                <a:gdLst/>
                <a:ahLst/>
                <a:cxnLst/>
                <a:rect l="l" t="t" r="r" b="b"/>
                <a:pathLst>
                  <a:path w="266700" h="101600">
                    <a:moveTo>
                      <a:pt x="266635" y="0"/>
                    </a:moveTo>
                    <a:lnTo>
                      <a:pt x="0" y="0"/>
                    </a:lnTo>
                    <a:lnTo>
                      <a:pt x="0" y="101483"/>
                    </a:lnTo>
                    <a:lnTo>
                      <a:pt x="266635" y="101483"/>
                    </a:lnTo>
                    <a:lnTo>
                      <a:pt x="266635" y="0"/>
                    </a:lnTo>
                    <a:close/>
                  </a:path>
                </a:pathLst>
              </a:custGeom>
              <a:solidFill>
                <a:srgbClr val="FC5507"/>
              </a:solidFill>
            </p:spPr>
            <p:txBody>
              <a:bodyPr wrap="square" lIns="0" tIns="0" rIns="0" bIns="0" rtlCol="0"/>
              <a:lstStyle/>
              <a:p>
                <a:endParaRPr sz="1630"/>
              </a:p>
            </p:txBody>
          </p:sp>
          <p:sp>
            <p:nvSpPr>
              <p:cNvPr id="47" name="object 44">
                <a:extLst>
                  <a:ext uri="{FF2B5EF4-FFF2-40B4-BE49-F238E27FC236}">
                    <a16:creationId xmlns:a16="http://schemas.microsoft.com/office/drawing/2014/main" id="{3B6407FB-45E7-C0C1-A790-18FF6A642726}"/>
                  </a:ext>
                </a:extLst>
              </p:cNvPr>
              <p:cNvSpPr/>
              <p:nvPr/>
            </p:nvSpPr>
            <p:spPr>
              <a:xfrm>
                <a:off x="2163398" y="3710427"/>
                <a:ext cx="266700" cy="101600"/>
              </a:xfrm>
              <a:custGeom>
                <a:avLst/>
                <a:gdLst/>
                <a:ahLst/>
                <a:cxnLst/>
                <a:rect l="l" t="t" r="r" b="b"/>
                <a:pathLst>
                  <a:path w="266700" h="101600">
                    <a:moveTo>
                      <a:pt x="0" y="101483"/>
                    </a:moveTo>
                    <a:lnTo>
                      <a:pt x="266635" y="101483"/>
                    </a:lnTo>
                    <a:lnTo>
                      <a:pt x="266635" y="0"/>
                    </a:lnTo>
                    <a:lnTo>
                      <a:pt x="0" y="0"/>
                    </a:lnTo>
                    <a:lnTo>
                      <a:pt x="0" y="101483"/>
                    </a:lnTo>
                    <a:close/>
                  </a:path>
                </a:pathLst>
              </a:custGeom>
              <a:ln w="804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1630"/>
              </a:p>
            </p:txBody>
          </p:sp>
          <p:sp>
            <p:nvSpPr>
              <p:cNvPr id="48" name="object 45">
                <a:extLst>
                  <a:ext uri="{FF2B5EF4-FFF2-40B4-BE49-F238E27FC236}">
                    <a16:creationId xmlns:a16="http://schemas.microsoft.com/office/drawing/2014/main" id="{B0A67287-1022-4559-7081-A09C520F8CB2}"/>
                  </a:ext>
                </a:extLst>
              </p:cNvPr>
              <p:cNvSpPr/>
              <p:nvPr/>
            </p:nvSpPr>
            <p:spPr>
              <a:xfrm>
                <a:off x="4018811" y="3722485"/>
                <a:ext cx="266700" cy="101600"/>
              </a:xfrm>
              <a:custGeom>
                <a:avLst/>
                <a:gdLst/>
                <a:ahLst/>
                <a:cxnLst/>
                <a:rect l="l" t="t" r="r" b="b"/>
                <a:pathLst>
                  <a:path w="266700" h="101600">
                    <a:moveTo>
                      <a:pt x="266655" y="0"/>
                    </a:moveTo>
                    <a:lnTo>
                      <a:pt x="0" y="0"/>
                    </a:lnTo>
                    <a:lnTo>
                      <a:pt x="0" y="101463"/>
                    </a:lnTo>
                    <a:lnTo>
                      <a:pt x="266655" y="101463"/>
                    </a:lnTo>
                    <a:lnTo>
                      <a:pt x="266655" y="0"/>
                    </a:lnTo>
                    <a:close/>
                  </a:path>
                </a:pathLst>
              </a:custGeom>
              <a:solidFill>
                <a:srgbClr val="FC5507"/>
              </a:solidFill>
            </p:spPr>
            <p:txBody>
              <a:bodyPr wrap="square" lIns="0" tIns="0" rIns="0" bIns="0" rtlCol="0"/>
              <a:lstStyle/>
              <a:p>
                <a:endParaRPr sz="1630"/>
              </a:p>
            </p:txBody>
          </p:sp>
          <p:sp>
            <p:nvSpPr>
              <p:cNvPr id="49" name="object 46">
                <a:extLst>
                  <a:ext uri="{FF2B5EF4-FFF2-40B4-BE49-F238E27FC236}">
                    <a16:creationId xmlns:a16="http://schemas.microsoft.com/office/drawing/2014/main" id="{47150445-C5E4-3382-6EE2-60ED01C7B247}"/>
                  </a:ext>
                </a:extLst>
              </p:cNvPr>
              <p:cNvSpPr/>
              <p:nvPr/>
            </p:nvSpPr>
            <p:spPr>
              <a:xfrm>
                <a:off x="4018811" y="3722485"/>
                <a:ext cx="266700" cy="101600"/>
              </a:xfrm>
              <a:custGeom>
                <a:avLst/>
                <a:gdLst/>
                <a:ahLst/>
                <a:cxnLst/>
                <a:rect l="l" t="t" r="r" b="b"/>
                <a:pathLst>
                  <a:path w="266700" h="101600">
                    <a:moveTo>
                      <a:pt x="0" y="101463"/>
                    </a:moveTo>
                    <a:lnTo>
                      <a:pt x="266655" y="101463"/>
                    </a:lnTo>
                    <a:lnTo>
                      <a:pt x="266655" y="0"/>
                    </a:lnTo>
                    <a:lnTo>
                      <a:pt x="0" y="0"/>
                    </a:lnTo>
                    <a:lnTo>
                      <a:pt x="0" y="101463"/>
                    </a:lnTo>
                    <a:close/>
                  </a:path>
                </a:pathLst>
              </a:custGeom>
              <a:ln w="804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1630"/>
              </a:p>
            </p:txBody>
          </p:sp>
          <p:sp>
            <p:nvSpPr>
              <p:cNvPr id="50" name="object 47">
                <a:extLst>
                  <a:ext uri="{FF2B5EF4-FFF2-40B4-BE49-F238E27FC236}">
                    <a16:creationId xmlns:a16="http://schemas.microsoft.com/office/drawing/2014/main" id="{D622EDAB-93F5-5EB8-D693-DE6813D04308}"/>
                  </a:ext>
                </a:extLst>
              </p:cNvPr>
              <p:cNvSpPr/>
              <p:nvPr/>
            </p:nvSpPr>
            <p:spPr>
              <a:xfrm>
                <a:off x="3291177" y="3941857"/>
                <a:ext cx="266700" cy="101600"/>
              </a:xfrm>
              <a:custGeom>
                <a:avLst/>
                <a:gdLst/>
                <a:ahLst/>
                <a:cxnLst/>
                <a:rect l="l" t="t" r="r" b="b"/>
                <a:pathLst>
                  <a:path w="266700" h="101600">
                    <a:moveTo>
                      <a:pt x="266635" y="0"/>
                    </a:moveTo>
                    <a:lnTo>
                      <a:pt x="0" y="0"/>
                    </a:lnTo>
                    <a:lnTo>
                      <a:pt x="0" y="101463"/>
                    </a:lnTo>
                    <a:lnTo>
                      <a:pt x="266635" y="101463"/>
                    </a:lnTo>
                    <a:lnTo>
                      <a:pt x="266635" y="0"/>
                    </a:lnTo>
                    <a:close/>
                  </a:path>
                </a:pathLst>
              </a:custGeom>
              <a:solidFill>
                <a:srgbClr val="FC5507"/>
              </a:solidFill>
            </p:spPr>
            <p:txBody>
              <a:bodyPr wrap="square" lIns="0" tIns="0" rIns="0" bIns="0" rtlCol="0"/>
              <a:lstStyle/>
              <a:p>
                <a:endParaRPr sz="1630"/>
              </a:p>
            </p:txBody>
          </p:sp>
          <p:sp>
            <p:nvSpPr>
              <p:cNvPr id="51" name="object 48">
                <a:extLst>
                  <a:ext uri="{FF2B5EF4-FFF2-40B4-BE49-F238E27FC236}">
                    <a16:creationId xmlns:a16="http://schemas.microsoft.com/office/drawing/2014/main" id="{92E6E8A7-F2B5-A3CA-C550-241FECA25B58}"/>
                  </a:ext>
                </a:extLst>
              </p:cNvPr>
              <p:cNvSpPr/>
              <p:nvPr/>
            </p:nvSpPr>
            <p:spPr>
              <a:xfrm>
                <a:off x="3291177" y="3941857"/>
                <a:ext cx="266700" cy="101600"/>
              </a:xfrm>
              <a:custGeom>
                <a:avLst/>
                <a:gdLst/>
                <a:ahLst/>
                <a:cxnLst/>
                <a:rect l="l" t="t" r="r" b="b"/>
                <a:pathLst>
                  <a:path w="266700" h="101600">
                    <a:moveTo>
                      <a:pt x="0" y="101463"/>
                    </a:moveTo>
                    <a:lnTo>
                      <a:pt x="266635" y="101463"/>
                    </a:lnTo>
                    <a:lnTo>
                      <a:pt x="266635" y="0"/>
                    </a:lnTo>
                    <a:lnTo>
                      <a:pt x="0" y="0"/>
                    </a:lnTo>
                    <a:lnTo>
                      <a:pt x="0" y="101463"/>
                    </a:lnTo>
                    <a:close/>
                  </a:path>
                </a:pathLst>
              </a:custGeom>
              <a:ln w="804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1630"/>
              </a:p>
            </p:txBody>
          </p:sp>
          <p:sp>
            <p:nvSpPr>
              <p:cNvPr id="52" name="object 49">
                <a:extLst>
                  <a:ext uri="{FF2B5EF4-FFF2-40B4-BE49-F238E27FC236}">
                    <a16:creationId xmlns:a16="http://schemas.microsoft.com/office/drawing/2014/main" id="{8359456E-0C96-C16E-E9B5-CFE71E82D6F6}"/>
                  </a:ext>
                </a:extLst>
              </p:cNvPr>
              <p:cNvSpPr/>
              <p:nvPr/>
            </p:nvSpPr>
            <p:spPr>
              <a:xfrm>
                <a:off x="3327161" y="4492923"/>
                <a:ext cx="266700" cy="101600"/>
              </a:xfrm>
              <a:custGeom>
                <a:avLst/>
                <a:gdLst/>
                <a:ahLst/>
                <a:cxnLst/>
                <a:rect l="l" t="t" r="r" b="b"/>
                <a:pathLst>
                  <a:path w="266700" h="101600">
                    <a:moveTo>
                      <a:pt x="266635" y="0"/>
                    </a:moveTo>
                    <a:lnTo>
                      <a:pt x="0" y="0"/>
                    </a:lnTo>
                    <a:lnTo>
                      <a:pt x="0" y="101463"/>
                    </a:lnTo>
                    <a:lnTo>
                      <a:pt x="266635" y="101463"/>
                    </a:lnTo>
                    <a:lnTo>
                      <a:pt x="266635" y="0"/>
                    </a:lnTo>
                    <a:close/>
                  </a:path>
                </a:pathLst>
              </a:custGeom>
              <a:solidFill>
                <a:srgbClr val="FC5507"/>
              </a:solidFill>
            </p:spPr>
            <p:txBody>
              <a:bodyPr wrap="square" lIns="0" tIns="0" rIns="0" bIns="0" rtlCol="0"/>
              <a:lstStyle/>
              <a:p>
                <a:endParaRPr sz="1630"/>
              </a:p>
            </p:txBody>
          </p:sp>
          <p:sp>
            <p:nvSpPr>
              <p:cNvPr id="53" name="object 50">
                <a:extLst>
                  <a:ext uri="{FF2B5EF4-FFF2-40B4-BE49-F238E27FC236}">
                    <a16:creationId xmlns:a16="http://schemas.microsoft.com/office/drawing/2014/main" id="{8C5940BE-C60F-78EA-E163-2D8F0DBB0B24}"/>
                  </a:ext>
                </a:extLst>
              </p:cNvPr>
              <p:cNvSpPr/>
              <p:nvPr/>
            </p:nvSpPr>
            <p:spPr>
              <a:xfrm>
                <a:off x="3327161" y="4492923"/>
                <a:ext cx="266700" cy="101600"/>
              </a:xfrm>
              <a:custGeom>
                <a:avLst/>
                <a:gdLst/>
                <a:ahLst/>
                <a:cxnLst/>
                <a:rect l="l" t="t" r="r" b="b"/>
                <a:pathLst>
                  <a:path w="266700" h="101600">
                    <a:moveTo>
                      <a:pt x="0" y="101463"/>
                    </a:moveTo>
                    <a:lnTo>
                      <a:pt x="266635" y="101463"/>
                    </a:lnTo>
                    <a:lnTo>
                      <a:pt x="266635" y="0"/>
                    </a:lnTo>
                    <a:lnTo>
                      <a:pt x="0" y="0"/>
                    </a:lnTo>
                    <a:lnTo>
                      <a:pt x="0" y="101463"/>
                    </a:lnTo>
                    <a:close/>
                  </a:path>
                </a:pathLst>
              </a:custGeom>
              <a:ln w="804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1630"/>
              </a:p>
            </p:txBody>
          </p:sp>
          <p:sp>
            <p:nvSpPr>
              <p:cNvPr id="54" name="object 51">
                <a:extLst>
                  <a:ext uri="{FF2B5EF4-FFF2-40B4-BE49-F238E27FC236}">
                    <a16:creationId xmlns:a16="http://schemas.microsoft.com/office/drawing/2014/main" id="{29E92289-E961-05B6-A610-E6049E9BB2CD}"/>
                  </a:ext>
                </a:extLst>
              </p:cNvPr>
              <p:cNvSpPr/>
              <p:nvPr/>
            </p:nvSpPr>
            <p:spPr>
              <a:xfrm>
                <a:off x="3966768" y="5724144"/>
                <a:ext cx="281305" cy="293370"/>
              </a:xfrm>
              <a:custGeom>
                <a:avLst/>
                <a:gdLst/>
                <a:ahLst/>
                <a:cxnLst/>
                <a:rect l="l" t="t" r="r" b="b"/>
                <a:pathLst>
                  <a:path w="281304" h="293370">
                    <a:moveTo>
                      <a:pt x="280797" y="114300"/>
                    </a:moveTo>
                    <a:lnTo>
                      <a:pt x="166751" y="114300"/>
                    </a:lnTo>
                    <a:lnTo>
                      <a:pt x="166751" y="0"/>
                    </a:lnTo>
                    <a:lnTo>
                      <a:pt x="114046" y="0"/>
                    </a:lnTo>
                    <a:lnTo>
                      <a:pt x="114046" y="114300"/>
                    </a:lnTo>
                    <a:lnTo>
                      <a:pt x="0" y="114300"/>
                    </a:lnTo>
                    <a:lnTo>
                      <a:pt x="0" y="179070"/>
                    </a:lnTo>
                    <a:lnTo>
                      <a:pt x="114046" y="179070"/>
                    </a:lnTo>
                    <a:lnTo>
                      <a:pt x="114046" y="293370"/>
                    </a:lnTo>
                    <a:lnTo>
                      <a:pt x="166751" y="293370"/>
                    </a:lnTo>
                    <a:lnTo>
                      <a:pt x="166751" y="179070"/>
                    </a:lnTo>
                    <a:lnTo>
                      <a:pt x="280797" y="179070"/>
                    </a:lnTo>
                    <a:lnTo>
                      <a:pt x="280797" y="114300"/>
                    </a:lnTo>
                    <a:close/>
                  </a:path>
                </a:pathLst>
              </a:custGeom>
              <a:solidFill>
                <a:srgbClr val="118CC4"/>
              </a:solidFill>
            </p:spPr>
            <p:txBody>
              <a:bodyPr wrap="square" lIns="0" tIns="0" rIns="0" bIns="0" rtlCol="0"/>
              <a:lstStyle/>
              <a:p>
                <a:endParaRPr sz="1630"/>
              </a:p>
            </p:txBody>
          </p:sp>
          <p:sp>
            <p:nvSpPr>
              <p:cNvPr id="55" name="object 52">
                <a:extLst>
                  <a:ext uri="{FF2B5EF4-FFF2-40B4-BE49-F238E27FC236}">
                    <a16:creationId xmlns:a16="http://schemas.microsoft.com/office/drawing/2014/main" id="{A53861ED-15F6-9C51-002E-81279B7EBD39}"/>
                  </a:ext>
                </a:extLst>
              </p:cNvPr>
              <p:cNvSpPr/>
              <p:nvPr/>
            </p:nvSpPr>
            <p:spPr>
              <a:xfrm>
                <a:off x="3966779" y="5724718"/>
                <a:ext cx="281305" cy="292735"/>
              </a:xfrm>
              <a:custGeom>
                <a:avLst/>
                <a:gdLst/>
                <a:ahLst/>
                <a:cxnLst/>
                <a:rect l="l" t="t" r="r" b="b"/>
                <a:pathLst>
                  <a:path w="281304" h="292735">
                    <a:moveTo>
                      <a:pt x="0" y="114068"/>
                    </a:moveTo>
                    <a:lnTo>
                      <a:pt x="114047" y="114068"/>
                    </a:lnTo>
                    <a:lnTo>
                      <a:pt x="114047" y="0"/>
                    </a:lnTo>
                    <a:lnTo>
                      <a:pt x="166748" y="0"/>
                    </a:lnTo>
                    <a:lnTo>
                      <a:pt x="166748" y="114068"/>
                    </a:lnTo>
                    <a:lnTo>
                      <a:pt x="280795" y="114068"/>
                    </a:lnTo>
                    <a:lnTo>
                      <a:pt x="280795" y="178338"/>
                    </a:lnTo>
                    <a:lnTo>
                      <a:pt x="166748" y="178338"/>
                    </a:lnTo>
                    <a:lnTo>
                      <a:pt x="166748" y="292406"/>
                    </a:lnTo>
                    <a:lnTo>
                      <a:pt x="114047" y="292406"/>
                    </a:lnTo>
                    <a:lnTo>
                      <a:pt x="114047" y="178338"/>
                    </a:lnTo>
                    <a:lnTo>
                      <a:pt x="0" y="178338"/>
                    </a:lnTo>
                    <a:lnTo>
                      <a:pt x="0" y="114068"/>
                    </a:lnTo>
                    <a:close/>
                  </a:path>
                </a:pathLst>
              </a:custGeom>
              <a:ln w="21443">
                <a:solidFill>
                  <a:srgbClr val="09658F"/>
                </a:solidFill>
              </a:ln>
            </p:spPr>
            <p:txBody>
              <a:bodyPr wrap="square" lIns="0" tIns="0" rIns="0" bIns="0" rtlCol="0"/>
              <a:lstStyle/>
              <a:p>
                <a:endParaRPr sz="1630"/>
              </a:p>
            </p:txBody>
          </p:sp>
        </p:grpSp>
        <p:sp>
          <p:nvSpPr>
            <p:cNvPr id="56" name="object 62">
              <a:extLst>
                <a:ext uri="{FF2B5EF4-FFF2-40B4-BE49-F238E27FC236}">
                  <a16:creationId xmlns:a16="http://schemas.microsoft.com/office/drawing/2014/main" id="{997E769A-A956-27F3-70D7-FAE1E02F54EC}"/>
                </a:ext>
              </a:extLst>
            </p:cNvPr>
            <p:cNvSpPr txBox="1"/>
            <p:nvPr/>
          </p:nvSpPr>
          <p:spPr>
            <a:xfrm>
              <a:off x="1341813" y="3454075"/>
              <a:ext cx="243656" cy="1074890"/>
            </a:xfrm>
            <a:prstGeom prst="rect">
              <a:avLst/>
            </a:prstGeom>
          </p:spPr>
          <p:txBody>
            <a:bodyPr vert="vert270" wrap="square" lIns="0" tIns="0" rIns="0" bIns="0" rtlCol="0">
              <a:spAutoFit/>
            </a:bodyPr>
            <a:lstStyle/>
            <a:p>
              <a:pPr marL="11430">
                <a:lnSpc>
                  <a:spcPts val="1905"/>
                </a:lnSpc>
              </a:pPr>
              <a:r>
                <a:rPr lang="zh-CN" altLang="en-US" sz="2000" spc="91" dirty="0">
                  <a:latin typeface="Arial" panose="020B0604020202090204"/>
                  <a:cs typeface="Arial" panose="020B0604020202090204"/>
                </a:rPr>
                <a:t>年收入</a:t>
              </a:r>
              <a:endParaRPr sz="2000" dirty="0">
                <a:latin typeface="Arial" panose="020B0604020202090204"/>
                <a:cs typeface="Arial" panose="020B0604020202090204"/>
              </a:endParaRPr>
            </a:p>
          </p:txBody>
        </p:sp>
        <p:sp>
          <p:nvSpPr>
            <p:cNvPr id="57" name="object 64">
              <a:extLst>
                <a:ext uri="{FF2B5EF4-FFF2-40B4-BE49-F238E27FC236}">
                  <a16:creationId xmlns:a16="http://schemas.microsoft.com/office/drawing/2014/main" id="{85157CFA-3C26-C22B-6125-409AD69B6AFD}"/>
                </a:ext>
              </a:extLst>
            </p:cNvPr>
            <p:cNvSpPr txBox="1"/>
            <p:nvPr/>
          </p:nvSpPr>
          <p:spPr>
            <a:xfrm>
              <a:off x="1844631" y="6220141"/>
              <a:ext cx="132438" cy="179536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1430">
                <a:lnSpc>
                  <a:spcPts val="1430"/>
                </a:lnSpc>
              </a:pPr>
              <a:r>
                <a:rPr sz="1360" spc="50" dirty="0">
                  <a:latin typeface="Arial" panose="020B0604020202090204"/>
                  <a:cs typeface="Arial" panose="020B0604020202090204"/>
                </a:rPr>
                <a:t>0</a:t>
              </a:r>
              <a:endParaRPr sz="1360">
                <a:latin typeface="Arial" panose="020B0604020202090204"/>
                <a:cs typeface="Arial" panose="020B0604020202090204"/>
              </a:endParaRPr>
            </a:p>
          </p:txBody>
        </p:sp>
        <p:sp>
          <p:nvSpPr>
            <p:cNvPr id="58" name="object 65">
              <a:extLst>
                <a:ext uri="{FF2B5EF4-FFF2-40B4-BE49-F238E27FC236}">
                  <a16:creationId xmlns:a16="http://schemas.microsoft.com/office/drawing/2014/main" id="{E4DB60DE-0EE0-0078-618E-306223BA2171}"/>
                </a:ext>
              </a:extLst>
            </p:cNvPr>
            <p:cNvSpPr txBox="1"/>
            <p:nvPr/>
          </p:nvSpPr>
          <p:spPr>
            <a:xfrm>
              <a:off x="2367269" y="6220141"/>
              <a:ext cx="104799" cy="179536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1430">
                <a:lnSpc>
                  <a:spcPts val="1430"/>
                </a:lnSpc>
              </a:pPr>
              <a:r>
                <a:rPr sz="1360" spc="-77" dirty="0">
                  <a:latin typeface="Arial" panose="020B0604020202090204"/>
                  <a:cs typeface="Arial" panose="020B0604020202090204"/>
                </a:rPr>
                <a:t>1</a:t>
              </a:r>
              <a:endParaRPr sz="1360">
                <a:latin typeface="Arial" panose="020B0604020202090204"/>
                <a:cs typeface="Arial" panose="020B0604020202090204"/>
              </a:endParaRPr>
            </a:p>
          </p:txBody>
        </p:sp>
        <p:sp>
          <p:nvSpPr>
            <p:cNvPr id="59" name="object 66">
              <a:extLst>
                <a:ext uri="{FF2B5EF4-FFF2-40B4-BE49-F238E27FC236}">
                  <a16:creationId xmlns:a16="http://schemas.microsoft.com/office/drawing/2014/main" id="{58FEB47C-579E-2AD8-DE6D-1C74AD4F1CA2}"/>
                </a:ext>
              </a:extLst>
            </p:cNvPr>
            <p:cNvSpPr txBox="1"/>
            <p:nvPr/>
          </p:nvSpPr>
          <p:spPr>
            <a:xfrm>
              <a:off x="2861796" y="6220141"/>
              <a:ext cx="122074" cy="179536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1430">
                <a:lnSpc>
                  <a:spcPts val="1430"/>
                </a:lnSpc>
              </a:pPr>
              <a:r>
                <a:rPr sz="1360" spc="-45" dirty="0">
                  <a:latin typeface="Arial" panose="020B0604020202090204"/>
                  <a:cs typeface="Arial" panose="020B0604020202090204"/>
                </a:rPr>
                <a:t>2</a:t>
              </a:r>
              <a:endParaRPr sz="1360">
                <a:latin typeface="Arial" panose="020B0604020202090204"/>
                <a:cs typeface="Arial" panose="020B0604020202090204"/>
              </a:endParaRPr>
            </a:p>
          </p:txBody>
        </p:sp>
        <p:sp>
          <p:nvSpPr>
            <p:cNvPr id="60" name="object 67">
              <a:extLst>
                <a:ext uri="{FF2B5EF4-FFF2-40B4-BE49-F238E27FC236}">
                  <a16:creationId xmlns:a16="http://schemas.microsoft.com/office/drawing/2014/main" id="{2636A387-2BB4-D248-7B77-080FF6AFBE98}"/>
                </a:ext>
              </a:extLst>
            </p:cNvPr>
            <p:cNvSpPr txBox="1"/>
            <p:nvPr/>
          </p:nvSpPr>
          <p:spPr>
            <a:xfrm>
              <a:off x="3373824" y="6220141"/>
              <a:ext cx="121498" cy="179536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1430">
                <a:lnSpc>
                  <a:spcPts val="1430"/>
                </a:lnSpc>
              </a:pPr>
              <a:r>
                <a:rPr sz="1360" spc="-45" dirty="0">
                  <a:latin typeface="Arial" panose="020B0604020202090204"/>
                  <a:cs typeface="Arial" panose="020B0604020202090204"/>
                </a:rPr>
                <a:t>3</a:t>
              </a:r>
              <a:endParaRPr sz="1360">
                <a:latin typeface="Arial" panose="020B0604020202090204"/>
                <a:cs typeface="Arial" panose="020B0604020202090204"/>
              </a:endParaRPr>
            </a:p>
          </p:txBody>
        </p:sp>
        <p:sp>
          <p:nvSpPr>
            <p:cNvPr id="79" name="object 68">
              <a:extLst>
                <a:ext uri="{FF2B5EF4-FFF2-40B4-BE49-F238E27FC236}">
                  <a16:creationId xmlns:a16="http://schemas.microsoft.com/office/drawing/2014/main" id="{AE83FAB6-1484-DD94-E111-7CFB9C800CE4}"/>
                </a:ext>
              </a:extLst>
            </p:cNvPr>
            <p:cNvSpPr txBox="1"/>
            <p:nvPr/>
          </p:nvSpPr>
          <p:spPr>
            <a:xfrm>
              <a:off x="3885323" y="6220141"/>
              <a:ext cx="127832" cy="179536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1430">
                <a:lnSpc>
                  <a:spcPts val="1430"/>
                </a:lnSpc>
              </a:pPr>
              <a:r>
                <a:rPr sz="1360" spc="14" dirty="0">
                  <a:latin typeface="Arial" panose="020B0604020202090204"/>
                  <a:cs typeface="Arial" panose="020B0604020202090204"/>
                </a:rPr>
                <a:t>4</a:t>
              </a:r>
              <a:endParaRPr sz="1360">
                <a:latin typeface="Arial" panose="020B0604020202090204"/>
                <a:cs typeface="Arial" panose="020B0604020202090204"/>
              </a:endParaRPr>
            </a:p>
          </p:txBody>
        </p:sp>
        <p:sp>
          <p:nvSpPr>
            <p:cNvPr id="83" name="object 69">
              <a:extLst>
                <a:ext uri="{FF2B5EF4-FFF2-40B4-BE49-F238E27FC236}">
                  <a16:creationId xmlns:a16="http://schemas.microsoft.com/office/drawing/2014/main" id="{3C974131-456C-E20D-FA5C-2D96135177FF}"/>
                </a:ext>
              </a:extLst>
            </p:cNvPr>
            <p:cNvSpPr txBox="1"/>
            <p:nvPr/>
          </p:nvSpPr>
          <p:spPr>
            <a:xfrm>
              <a:off x="4407963" y="6220141"/>
              <a:ext cx="148561" cy="179536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1430">
                <a:lnSpc>
                  <a:spcPts val="1430"/>
                </a:lnSpc>
              </a:pPr>
              <a:r>
                <a:rPr sz="1360" spc="-426" dirty="0">
                  <a:latin typeface="Arial" panose="020B0604020202090204"/>
                  <a:cs typeface="Arial" panose="020B0604020202090204"/>
                </a:rPr>
                <a:t>…</a:t>
              </a:r>
              <a:endParaRPr sz="1360">
                <a:latin typeface="Arial" panose="020B0604020202090204"/>
                <a:cs typeface="Arial" panose="020B0604020202090204"/>
              </a:endParaRPr>
            </a:p>
          </p:txBody>
        </p:sp>
        <p:sp>
          <p:nvSpPr>
            <p:cNvPr id="117" name="object 70">
              <a:extLst>
                <a:ext uri="{FF2B5EF4-FFF2-40B4-BE49-F238E27FC236}">
                  <a16:creationId xmlns:a16="http://schemas.microsoft.com/office/drawing/2014/main" id="{3C683224-6FF1-5CB8-5F30-87CD6D79747A}"/>
                </a:ext>
              </a:extLst>
            </p:cNvPr>
            <p:cNvSpPr txBox="1"/>
            <p:nvPr/>
          </p:nvSpPr>
          <p:spPr>
            <a:xfrm>
              <a:off x="4853147" y="6311180"/>
              <a:ext cx="1220736" cy="243656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1430">
                <a:lnSpc>
                  <a:spcPts val="1905"/>
                </a:lnSpc>
              </a:pPr>
              <a:r>
                <a:rPr lang="zh-CN" altLang="en-US" sz="2000" spc="63" dirty="0">
                  <a:latin typeface="Arial" panose="020B0604020202090204"/>
                  <a:cs typeface="Arial" panose="020B0604020202090204"/>
                </a:rPr>
                <a:t>贷款金额</a:t>
              </a:r>
              <a:endParaRPr sz="2000" dirty="0">
                <a:latin typeface="Arial" panose="020B0604020202090204"/>
                <a:cs typeface="Arial" panose="020B0604020202090204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51CF26DC-E017-E046-97F5-FF4FACFB6EF6}"/>
                  </a:ext>
                </a:extLst>
              </p:cNvPr>
              <p:cNvSpPr txBox="1"/>
              <p:nvPr/>
            </p:nvSpPr>
            <p:spPr>
              <a:xfrm>
                <a:off x="830048" y="1279773"/>
                <a:ext cx="6824062" cy="10758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2700">
                  <a:spcBef>
                    <a:spcPts val="86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2800" spc="60" smtClean="0">
                          <a:solidFill>
                            <a:srgbClr val="B0007E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S</m:t>
                      </m:r>
                      <m:r>
                        <m:rPr>
                          <m:sty m:val="p"/>
                        </m:rPr>
                        <a:rPr lang="en-US" altLang="zh-CN" sz="2800" b="0" i="0" spc="60" smtClean="0">
                          <a:solidFill>
                            <a:srgbClr val="B0007E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core</m:t>
                      </m:r>
                      <m:d>
                        <m:dPr>
                          <m:ctrlPr>
                            <a:rPr lang="en-US" altLang="zh-CN" sz="2800" b="0" i="1" spc="6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</m:ctrlPr>
                        </m:dPr>
                        <m:e>
                          <m:r>
                            <a:rPr lang="en-US" altLang="zh-CN" sz="2800" b="1" i="1" spc="6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𝒙</m:t>
                          </m:r>
                        </m:e>
                      </m:d>
                      <m:r>
                        <a:rPr lang="en-US" altLang="zh-CN" sz="2800" b="0" i="1" spc="6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=</m:t>
                      </m:r>
                      <m:r>
                        <a:rPr lang="zh-CN" altLang="en-US" sz="2800" b="0" i="0" spc="6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 </m:t>
                      </m:r>
                      <m:sSub>
                        <m:sSubPr>
                          <m:ctrlPr>
                            <a:rPr lang="en-US" altLang="zh-CN" sz="2800" i="1" spc="60" smtClean="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</m:ctrlPr>
                        </m:sSubPr>
                        <m:e>
                          <m:r>
                            <a:rPr lang="en-US" altLang="zh-CN" sz="2800" b="0" i="1" spc="60" smtClean="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𝑤</m:t>
                          </m:r>
                        </m:e>
                        <m:sub>
                          <m:r>
                            <a:rPr lang="en-US" altLang="zh-CN" sz="2800" b="0" i="1" spc="60" smtClean="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0</m:t>
                          </m:r>
                        </m:sub>
                      </m:sSub>
                      <m:r>
                        <a:rPr lang="zh-CN" altLang="en-US" sz="2800" i="1" spc="60"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∙</m:t>
                      </m:r>
                      <m:sSub>
                        <m:sSubPr>
                          <m:ctrlPr>
                            <a:rPr lang="en-US" altLang="zh-CN" sz="2800" i="1" spc="60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</m:ctrlPr>
                        </m:sSubPr>
                        <m:e>
                          <m:r>
                            <a:rPr lang="en-US" altLang="zh-CN" sz="2800" i="1" spc="6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90204"/>
                            </a:rPr>
                            <m:t>𝜙</m:t>
                          </m:r>
                          <m:d>
                            <m:dPr>
                              <m:ctrlPr>
                                <a:rPr lang="en-US" altLang="zh-CN" sz="2800" b="0" i="1" spc="6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90204"/>
                                </a:rPr>
                              </m:ctrlPr>
                            </m:dPr>
                            <m:e>
                              <m:r>
                                <a:rPr lang="en-US" altLang="zh-CN" sz="2800" b="1" i="1" spc="6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90204"/>
                                </a:rPr>
                                <m:t>𝒙</m:t>
                              </m:r>
                            </m:e>
                          </m:d>
                        </m:e>
                        <m:sub>
                          <m:r>
                            <a:rPr lang="en-US" altLang="zh-CN" sz="2800" b="0" i="1" spc="60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0</m:t>
                          </m:r>
                        </m:sub>
                      </m:sSub>
                      <m:r>
                        <a:rPr lang="en-US" altLang="zh-CN" sz="2800" b="0" i="1" spc="60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+</m:t>
                      </m:r>
                      <m:r>
                        <a:rPr lang="zh-CN" altLang="en-US" sz="2800" b="0" i="1" spc="60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 </m:t>
                      </m:r>
                      <m:r>
                        <a:rPr lang="en-US" altLang="zh-CN" sz="2800" b="0" i="1" spc="60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…+</m:t>
                      </m:r>
                      <m:sSub>
                        <m:sSubPr>
                          <m:ctrlPr>
                            <a:rPr lang="en-US" altLang="zh-CN" sz="2800" i="1" spc="60" smtClean="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</m:ctrlPr>
                        </m:sSubPr>
                        <m:e>
                          <m:r>
                            <a:rPr lang="en-US" altLang="zh-CN" sz="2800" i="1" spc="6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𝑤</m:t>
                          </m:r>
                        </m:e>
                        <m:sub>
                          <m:r>
                            <a:rPr lang="en-US" altLang="zh-CN" sz="2800" b="0" i="1" spc="60" smtClean="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𝑑</m:t>
                          </m:r>
                        </m:sub>
                      </m:sSub>
                      <m:r>
                        <a:rPr lang="zh-CN" altLang="en-US" sz="2800" i="1" spc="60"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∙</m:t>
                      </m:r>
                      <m:sSub>
                        <m:sSubPr>
                          <m:ctrlPr>
                            <a:rPr lang="en-US" altLang="zh-CN" sz="2800" i="1" spc="6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</m:ctrlPr>
                        </m:sSubPr>
                        <m:e>
                          <m:r>
                            <a:rPr lang="en-US" altLang="zh-CN" sz="2800" i="1" spc="6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90204"/>
                            </a:rPr>
                            <m:t>𝜙</m:t>
                          </m:r>
                          <m:d>
                            <m:dPr>
                              <m:ctrlPr>
                                <a:rPr lang="en-US" altLang="zh-CN" sz="2800" b="1" i="1" spc="6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90204"/>
                                </a:rPr>
                              </m:ctrlPr>
                            </m:dPr>
                            <m:e>
                              <m:r>
                                <a:rPr lang="en-US" altLang="zh-CN" sz="2800" b="1" i="1" spc="6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90204"/>
                                </a:rPr>
                                <m:t>𝒙</m:t>
                              </m:r>
                            </m:e>
                          </m:d>
                        </m:e>
                        <m:sub>
                          <m:r>
                            <a:rPr lang="en-US" altLang="zh-CN" sz="2800" b="0" i="1" spc="6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90204"/>
                            </a:rPr>
                            <m:t>𝑑</m:t>
                          </m:r>
                        </m:sub>
                      </m:sSub>
                    </m:oMath>
                  </m:oMathPara>
                </a14:m>
                <a:endParaRPr lang="en-SG" altLang="zh-CN" sz="2800" spc="60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90204"/>
                </a:endParaRPr>
              </a:p>
              <a:p>
                <a:pPr marL="12700">
                  <a:spcBef>
                    <a:spcPts val="860"/>
                  </a:spcBef>
                </a:pPr>
                <a:r>
                  <a:rPr lang="zh-CN" altLang="en-US" sz="2800" spc="60" dirty="0"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90204"/>
                  </a:rPr>
                  <a:t>             </a:t>
                </a:r>
                <a:r>
                  <a:rPr lang="en-US" altLang="zh-CN" sz="2800" spc="60" dirty="0"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90204"/>
                  </a:rPr>
                  <a:t>=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altLang="zh-CN" sz="2800" i="1" spc="60" smtClea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altLang="zh-CN" sz="2800" b="0" i="1" spc="60" smtClea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altLang="zh-CN" sz="2800" i="1" spc="60" smtClean="0">
                                <a:solidFill>
                                  <a:srgbClr val="0099E8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  <a:cs typeface="Arial" panose="020B0604020202090204"/>
                              </a:rPr>
                            </m:ctrlPr>
                          </m:sSubPr>
                          <m:e>
                            <m:r>
                              <a:rPr lang="en-US" altLang="zh-CN" sz="2800" i="1" spc="60">
                                <a:solidFill>
                                  <a:srgbClr val="0099E8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  <a:cs typeface="Arial" panose="020B0604020202090204"/>
                              </a:rPr>
                              <m:t>𝑤</m:t>
                            </m:r>
                          </m:e>
                          <m:sub>
                            <m:r>
                              <a:rPr lang="en-US" altLang="zh-CN" sz="2800" b="0" i="1" spc="60" smtClean="0">
                                <a:solidFill>
                                  <a:srgbClr val="0099E8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  <a:cs typeface="Arial" panose="020B0604020202090204"/>
                              </a:rPr>
                              <m:t>𝑖</m:t>
                            </m:r>
                          </m:sub>
                        </m:sSub>
                        <m:r>
                          <a:rPr lang="zh-CN" altLang="en-US" sz="2800" i="1" spc="60"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∙</m:t>
                        </m:r>
                        <m:sSub>
                          <m:sSubPr>
                            <m:ctrlPr>
                              <a:rPr lang="en-US" altLang="zh-CN" sz="2800" i="1" spc="60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  <a:cs typeface="Arial" panose="020B0604020202090204"/>
                              </a:rPr>
                            </m:ctrlPr>
                          </m:sSubPr>
                          <m:e>
                            <m:r>
                              <a:rPr lang="en-US" altLang="zh-CN" sz="2800" i="1" spc="6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90204"/>
                              </a:rPr>
                              <m:t>𝜙</m:t>
                            </m:r>
                            <m:d>
                              <m:dPr>
                                <m:ctrlPr>
                                  <a:rPr lang="en-US" altLang="zh-CN" sz="2800" b="1" i="1" spc="6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90204"/>
                                  </a:rPr>
                                </m:ctrlPr>
                              </m:dPr>
                              <m:e>
                                <m:r>
                                  <a:rPr lang="en-US" altLang="zh-CN" sz="2800" b="1" i="1" spc="6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90204"/>
                                  </a:rPr>
                                  <m:t>𝒙</m:t>
                                </m:r>
                              </m:e>
                            </m:d>
                          </m:e>
                          <m:sub>
                            <m:r>
                              <a:rPr lang="en-US" altLang="zh-CN" sz="2800" b="0" i="1" spc="6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90204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altLang="zh-CN" sz="2800" b="0" i="1" spc="60" smtClean="0"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Arial" panose="020B0604020202090204"/>
                      </a:rPr>
                      <m:t>=</m:t>
                    </m:r>
                    <m:r>
                      <a:rPr lang="zh-CN" altLang="en-US" sz="2800" b="0" i="1" spc="60" smtClean="0"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Arial" panose="020B0604020202090204"/>
                      </a:rPr>
                      <m:t> </m:t>
                    </m:r>
                    <m:sSup>
                      <m:sSupPr>
                        <m:ctrlPr>
                          <a:rPr lang="en-US" altLang="zh-CN" sz="2800" b="1" i="1" spc="60" smtClea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</m:ctrlPr>
                      </m:sSupPr>
                      <m:e>
                        <m:r>
                          <a:rPr lang="en-US" altLang="zh-CN" sz="2800" b="1" i="1" spc="60" smtClean="0">
                            <a:solidFill>
                              <a:srgbClr val="0099E8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𝒘</m:t>
                        </m:r>
                      </m:e>
                      <m:sup>
                        <m:r>
                          <a:rPr lang="en-US" altLang="zh-CN" sz="2800" b="1" i="1" spc="6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  <m:t>⊺</m:t>
                        </m:r>
                      </m:sup>
                    </m:sSup>
                    <m:r>
                      <a:rPr lang="en-US" altLang="zh-CN" sz="2800" b="1" i="1" spc="6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𝝓</m:t>
                    </m:r>
                    <m:d>
                      <m:dPr>
                        <m:ctrlPr>
                          <a:rPr lang="en-US" altLang="zh-CN" sz="2800" b="1" i="1" spc="6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</m:ctrlPr>
                      </m:dPr>
                      <m:e>
                        <m:r>
                          <a:rPr lang="en-US" altLang="zh-CN" sz="2800" b="1" i="1" spc="6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  <m:t>𝒙</m:t>
                        </m:r>
                      </m:e>
                    </m:d>
                  </m:oMath>
                </a14:m>
                <a:endParaRPr lang="en-SG" altLang="zh-CN" sz="2800" b="1" spc="60" dirty="0">
                  <a:latin typeface="Microsoft YaHei" panose="020B0503020204020204" pitchFamily="34" charset="-122"/>
                  <a:ea typeface="Cambria Math" panose="02040503050406030204" pitchFamily="18" charset="0"/>
                  <a:cs typeface="Arial" panose="020B0604020202090204"/>
                </a:endParaRPr>
              </a:p>
            </p:txBody>
          </p:sp>
        </mc:Choice>
        <mc:Fallback xmlns=""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51CF26DC-E017-E046-97F5-FF4FACFB6E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048" y="1279773"/>
                <a:ext cx="6824062" cy="1075872"/>
              </a:xfrm>
              <a:prstGeom prst="rect">
                <a:avLst/>
              </a:prstGeom>
              <a:blipFill>
                <a:blip r:embed="rId17"/>
                <a:stretch>
                  <a:fillRect l="-372" t="-10465" b="-941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5" name="object 28">
                <a:extLst>
                  <a:ext uri="{FF2B5EF4-FFF2-40B4-BE49-F238E27FC236}">
                    <a16:creationId xmlns:a16="http://schemas.microsoft.com/office/drawing/2014/main" id="{1FDE5AE0-2809-7ADA-252A-54D12039AD39}"/>
                  </a:ext>
                </a:extLst>
              </p:cNvPr>
              <p:cNvSpPr txBox="1"/>
              <p:nvPr/>
            </p:nvSpPr>
            <p:spPr>
              <a:xfrm>
                <a:off x="8428568" y="3162322"/>
                <a:ext cx="3230032" cy="774186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81915">
                  <a:spcBef>
                    <a:spcPts val="100"/>
                  </a:spcBef>
                  <a:tabLst>
                    <a:tab pos="1184910" algn="l"/>
                  </a:tabLst>
                </a:pPr>
                <a:r>
                  <a:rPr lang="en-SG" sz="2400" spc="60" dirty="0"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90204"/>
                  </a:rPr>
                  <a:t>如何将</a:t>
                </a:r>
                <a:r>
                  <a:rPr lang="en-US" altLang="zh-CN" sz="2400" spc="60" dirty="0">
                    <a:solidFill>
                      <a:srgbClr val="B0007E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90204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400" spc="60" smtClean="0">
                        <a:solidFill>
                          <a:srgbClr val="B0007E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Arial" panose="020B0604020202090204"/>
                      </a:rPr>
                      <m:t>S</m:t>
                    </m:r>
                    <m:r>
                      <m:rPr>
                        <m:sty m:val="p"/>
                      </m:rPr>
                      <a:rPr lang="en-US" altLang="zh-CN" sz="2400" b="0" i="0" spc="60" smtClean="0">
                        <a:solidFill>
                          <a:srgbClr val="B0007E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Arial" panose="020B0604020202090204"/>
                      </a:rPr>
                      <m:t>core</m:t>
                    </m:r>
                    <m:d>
                      <m:dPr>
                        <m:ctrlPr>
                          <a:rPr lang="en-US" altLang="zh-CN" sz="2400" b="0" i="1" spc="6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</m:ctrlPr>
                      </m:dPr>
                      <m:e>
                        <m:r>
                          <a:rPr lang="en-US" altLang="zh-CN" sz="2400" b="1" i="1" spc="6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𝒙</m:t>
                        </m:r>
                      </m:e>
                    </m:d>
                  </m:oMath>
                </a14:m>
                <a:r>
                  <a:rPr lang="zh-CN" altLang="en-SG" sz="2400" b="0" spc="6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Microsoft YaHei" panose="020B0503020204020204" pitchFamily="34" charset="-122"/>
                    <a:cs typeface="Arial" panose="020B0604020202090204"/>
                  </a:rPr>
                  <a:t>与</a:t>
                </a:r>
                <a:endParaRPr lang="en-SG" altLang="zh-CN" sz="2400" b="0" spc="60" dirty="0">
                  <a:solidFill>
                    <a:schemeClr val="tx1"/>
                  </a:solidFill>
                  <a:latin typeface="Cambria Math" panose="02040503050406030204" pitchFamily="18" charset="0"/>
                  <a:ea typeface="Microsoft YaHei" panose="020B0503020204020204" pitchFamily="34" charset="-122"/>
                  <a:cs typeface="Arial" panose="020B0604020202090204"/>
                </a:endParaRPr>
              </a:p>
              <a:p>
                <a:pPr marL="81915">
                  <a:spcBef>
                    <a:spcPts val="100"/>
                  </a:spcBef>
                  <a:tabLst>
                    <a:tab pos="1184910" algn="l"/>
                  </a:tabLst>
                </a:pP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altLang="zh-CN" sz="2400" i="1" spc="60" smtClean="0">
                            <a:solidFill>
                              <a:srgbClr val="B0007E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</m:ctrlPr>
                      </m:accPr>
                      <m:e>
                        <m:r>
                          <a:rPr lang="en-US" altLang="zh-CN" sz="2400" i="1" spc="60">
                            <a:solidFill>
                              <a:srgbClr val="B0007E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𝑃</m:t>
                        </m:r>
                      </m:e>
                    </m:acc>
                    <m:r>
                      <a:rPr lang="en-US" altLang="zh-CN" sz="2400" b="0" i="0" spc="60" smtClean="0">
                        <a:solidFill>
                          <a:srgbClr val="B0007E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Arial" panose="020B0604020202090204"/>
                      </a:rPr>
                      <m:t>(</m:t>
                    </m:r>
                    <m:r>
                      <m:rPr>
                        <m:sty m:val="p"/>
                      </m:rPr>
                      <a:rPr lang="en-US" altLang="zh-CN" sz="2400" b="0" i="0" spc="60" smtClean="0">
                        <a:solidFill>
                          <a:srgbClr val="B0007E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Arial" panose="020B0604020202090204"/>
                      </a:rPr>
                      <m:t>y</m:t>
                    </m:r>
                    <m:r>
                      <a:rPr lang="en-US" altLang="zh-CN" sz="2400" b="0" i="0" spc="60" smtClean="0">
                        <a:solidFill>
                          <a:srgbClr val="B0007E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Arial" panose="020B0604020202090204"/>
                      </a:rPr>
                      <m:t>|</m:t>
                    </m:r>
                    <m:r>
                      <m:rPr>
                        <m:sty m:val="p"/>
                      </m:rPr>
                      <a:rPr lang="en-US" altLang="zh-CN" sz="2400" b="0" i="0" spc="60" smtClean="0">
                        <a:solidFill>
                          <a:srgbClr val="B0007E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Arial" panose="020B0604020202090204"/>
                      </a:rPr>
                      <m:t>x</m:t>
                    </m:r>
                    <m:r>
                      <a:rPr lang="en-US" altLang="zh-CN" sz="2400" b="0" i="0" spc="60" smtClean="0">
                        <a:solidFill>
                          <a:srgbClr val="B0007E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Arial" panose="020B0604020202090204"/>
                      </a:rPr>
                      <m:t>)</m:t>
                    </m:r>
                  </m:oMath>
                </a14:m>
                <a:r>
                  <a:rPr lang="zh-CN" altLang="en-US" sz="2400" spc="-7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关联起来呢？</a:t>
                </a:r>
                <a:r>
                  <a:rPr lang="zh-CN" altLang="en-US" sz="2400" spc="-70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</a:t>
                </a:r>
                <a:endParaRPr lang="en-US" altLang="zh-CN" sz="2400" b="1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Lucida Sans Unicode"/>
                </a:endParaRPr>
              </a:p>
            </p:txBody>
          </p:sp>
        </mc:Choice>
        <mc:Fallback xmlns="">
          <p:sp>
            <p:nvSpPr>
              <p:cNvPr id="125" name="object 28">
                <a:extLst>
                  <a:ext uri="{FF2B5EF4-FFF2-40B4-BE49-F238E27FC236}">
                    <a16:creationId xmlns:a16="http://schemas.microsoft.com/office/drawing/2014/main" id="{1FDE5AE0-2809-7ADA-252A-54D12039AD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8568" y="3162322"/>
                <a:ext cx="3230032" cy="774186"/>
              </a:xfrm>
              <a:prstGeom prst="rect">
                <a:avLst/>
              </a:prstGeom>
              <a:blipFill>
                <a:blip r:embed="rId18"/>
                <a:stretch>
                  <a:fillRect l="-3125" t="-11290" b="-22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350439" y="120418"/>
            <a:ext cx="34706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如何理解</a:t>
            </a:r>
            <a:r>
              <a:rPr lang="en-SG" altLang="zh-CN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Score(𝒙)</a:t>
            </a: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？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052698" y="1626902"/>
            <a:ext cx="5718175" cy="217170"/>
          </a:xfrm>
          <a:custGeom>
            <a:avLst/>
            <a:gdLst/>
            <a:ahLst/>
            <a:cxnLst/>
            <a:rect l="l" t="t" r="r" b="b"/>
            <a:pathLst>
              <a:path w="5718175" h="217169">
                <a:moveTo>
                  <a:pt x="189532" y="0"/>
                </a:moveTo>
                <a:lnTo>
                  <a:pt x="180463" y="3077"/>
                </a:lnTo>
                <a:lnTo>
                  <a:pt x="0" y="108382"/>
                </a:lnTo>
                <a:lnTo>
                  <a:pt x="180463" y="213674"/>
                </a:lnTo>
                <a:lnTo>
                  <a:pt x="189532" y="216758"/>
                </a:lnTo>
                <a:lnTo>
                  <a:pt x="198758" y="216157"/>
                </a:lnTo>
                <a:lnTo>
                  <a:pt x="207084" y="212139"/>
                </a:lnTo>
                <a:lnTo>
                  <a:pt x="213452" y="204976"/>
                </a:lnTo>
                <a:lnTo>
                  <a:pt x="216549" y="195899"/>
                </a:lnTo>
                <a:lnTo>
                  <a:pt x="215949" y="186667"/>
                </a:lnTo>
                <a:lnTo>
                  <a:pt x="211930" y="178343"/>
                </a:lnTo>
                <a:lnTo>
                  <a:pt x="204770" y="171987"/>
                </a:lnTo>
                <a:lnTo>
                  <a:pt x="137071" y="132487"/>
                </a:lnTo>
                <a:lnTo>
                  <a:pt x="47815" y="132487"/>
                </a:lnTo>
                <a:lnTo>
                  <a:pt x="47815" y="84238"/>
                </a:lnTo>
                <a:lnTo>
                  <a:pt x="137162" y="84238"/>
                </a:lnTo>
                <a:lnTo>
                  <a:pt x="204770" y="44815"/>
                </a:lnTo>
                <a:lnTo>
                  <a:pt x="211930" y="38430"/>
                </a:lnTo>
                <a:lnTo>
                  <a:pt x="215949" y="30090"/>
                </a:lnTo>
                <a:lnTo>
                  <a:pt x="216549" y="20853"/>
                </a:lnTo>
                <a:lnTo>
                  <a:pt x="213452" y="11775"/>
                </a:lnTo>
                <a:lnTo>
                  <a:pt x="207084" y="4633"/>
                </a:lnTo>
                <a:lnTo>
                  <a:pt x="198758" y="613"/>
                </a:lnTo>
                <a:lnTo>
                  <a:pt x="189532" y="0"/>
                </a:lnTo>
                <a:close/>
              </a:path>
              <a:path w="5718175" h="217169">
                <a:moveTo>
                  <a:pt x="5622144" y="108382"/>
                </a:moveTo>
                <a:lnTo>
                  <a:pt x="5513151" y="171987"/>
                </a:lnTo>
                <a:lnTo>
                  <a:pt x="5505980" y="178343"/>
                </a:lnTo>
                <a:lnTo>
                  <a:pt x="5501951" y="186667"/>
                </a:lnTo>
                <a:lnTo>
                  <a:pt x="5501347" y="195899"/>
                </a:lnTo>
                <a:lnTo>
                  <a:pt x="5504453" y="204976"/>
                </a:lnTo>
                <a:lnTo>
                  <a:pt x="5510809" y="212139"/>
                </a:lnTo>
                <a:lnTo>
                  <a:pt x="5519134" y="216157"/>
                </a:lnTo>
                <a:lnTo>
                  <a:pt x="5528366" y="216758"/>
                </a:lnTo>
                <a:lnTo>
                  <a:pt x="5537443" y="213674"/>
                </a:lnTo>
                <a:lnTo>
                  <a:pt x="5676603" y="132487"/>
                </a:lnTo>
                <a:lnTo>
                  <a:pt x="5670059" y="132487"/>
                </a:lnTo>
                <a:lnTo>
                  <a:pt x="5670059" y="129219"/>
                </a:lnTo>
                <a:lnTo>
                  <a:pt x="5657872" y="129219"/>
                </a:lnTo>
                <a:lnTo>
                  <a:pt x="5622144" y="108382"/>
                </a:lnTo>
                <a:close/>
              </a:path>
              <a:path w="5718175" h="217169">
                <a:moveTo>
                  <a:pt x="137162" y="84238"/>
                </a:moveTo>
                <a:lnTo>
                  <a:pt x="47815" y="84238"/>
                </a:lnTo>
                <a:lnTo>
                  <a:pt x="47815" y="132487"/>
                </a:lnTo>
                <a:lnTo>
                  <a:pt x="137071" y="132487"/>
                </a:lnTo>
                <a:lnTo>
                  <a:pt x="131470" y="129219"/>
                </a:lnTo>
                <a:lnTo>
                  <a:pt x="60023" y="129219"/>
                </a:lnTo>
                <a:lnTo>
                  <a:pt x="60023" y="87532"/>
                </a:lnTo>
                <a:lnTo>
                  <a:pt x="131514" y="87532"/>
                </a:lnTo>
                <a:lnTo>
                  <a:pt x="137162" y="84238"/>
                </a:lnTo>
                <a:close/>
              </a:path>
              <a:path w="5718175" h="217169">
                <a:moveTo>
                  <a:pt x="5580746" y="84238"/>
                </a:moveTo>
                <a:lnTo>
                  <a:pt x="137162" y="84238"/>
                </a:lnTo>
                <a:lnTo>
                  <a:pt x="95758" y="108382"/>
                </a:lnTo>
                <a:lnTo>
                  <a:pt x="137071" y="132487"/>
                </a:lnTo>
                <a:lnTo>
                  <a:pt x="5580837" y="132487"/>
                </a:lnTo>
                <a:lnTo>
                  <a:pt x="5622144" y="108382"/>
                </a:lnTo>
                <a:lnTo>
                  <a:pt x="5580746" y="84238"/>
                </a:lnTo>
                <a:close/>
              </a:path>
              <a:path w="5718175" h="217169">
                <a:moveTo>
                  <a:pt x="5676559" y="84238"/>
                </a:moveTo>
                <a:lnTo>
                  <a:pt x="5670059" y="84238"/>
                </a:lnTo>
                <a:lnTo>
                  <a:pt x="5670059" y="132487"/>
                </a:lnTo>
                <a:lnTo>
                  <a:pt x="5676603" y="132487"/>
                </a:lnTo>
                <a:lnTo>
                  <a:pt x="5717921" y="108382"/>
                </a:lnTo>
                <a:lnTo>
                  <a:pt x="5676559" y="84238"/>
                </a:lnTo>
                <a:close/>
              </a:path>
              <a:path w="5718175" h="217169">
                <a:moveTo>
                  <a:pt x="60023" y="87532"/>
                </a:moveTo>
                <a:lnTo>
                  <a:pt x="60023" y="129219"/>
                </a:lnTo>
                <a:lnTo>
                  <a:pt x="95758" y="108382"/>
                </a:lnTo>
                <a:lnTo>
                  <a:pt x="60023" y="87532"/>
                </a:lnTo>
                <a:close/>
              </a:path>
              <a:path w="5718175" h="217169">
                <a:moveTo>
                  <a:pt x="95758" y="108382"/>
                </a:moveTo>
                <a:lnTo>
                  <a:pt x="60023" y="129219"/>
                </a:lnTo>
                <a:lnTo>
                  <a:pt x="131470" y="129219"/>
                </a:lnTo>
                <a:lnTo>
                  <a:pt x="95758" y="108382"/>
                </a:lnTo>
                <a:close/>
              </a:path>
              <a:path w="5718175" h="217169">
                <a:moveTo>
                  <a:pt x="5657872" y="87532"/>
                </a:moveTo>
                <a:lnTo>
                  <a:pt x="5622144" y="108382"/>
                </a:lnTo>
                <a:lnTo>
                  <a:pt x="5657872" y="129219"/>
                </a:lnTo>
                <a:lnTo>
                  <a:pt x="5657872" y="87532"/>
                </a:lnTo>
                <a:close/>
              </a:path>
              <a:path w="5718175" h="217169">
                <a:moveTo>
                  <a:pt x="5670059" y="87532"/>
                </a:moveTo>
                <a:lnTo>
                  <a:pt x="5657872" y="87532"/>
                </a:lnTo>
                <a:lnTo>
                  <a:pt x="5657872" y="129219"/>
                </a:lnTo>
                <a:lnTo>
                  <a:pt x="5670059" y="129219"/>
                </a:lnTo>
                <a:lnTo>
                  <a:pt x="5670059" y="87532"/>
                </a:lnTo>
                <a:close/>
              </a:path>
              <a:path w="5718175" h="217169">
                <a:moveTo>
                  <a:pt x="131514" y="87532"/>
                </a:moveTo>
                <a:lnTo>
                  <a:pt x="60023" y="87532"/>
                </a:lnTo>
                <a:lnTo>
                  <a:pt x="95758" y="108382"/>
                </a:lnTo>
                <a:lnTo>
                  <a:pt x="131514" y="87532"/>
                </a:lnTo>
                <a:close/>
              </a:path>
              <a:path w="5718175" h="217169">
                <a:moveTo>
                  <a:pt x="5528366" y="0"/>
                </a:moveTo>
                <a:lnTo>
                  <a:pt x="5519134" y="613"/>
                </a:lnTo>
                <a:lnTo>
                  <a:pt x="5510809" y="4633"/>
                </a:lnTo>
                <a:lnTo>
                  <a:pt x="5504453" y="11775"/>
                </a:lnTo>
                <a:lnTo>
                  <a:pt x="5501347" y="20853"/>
                </a:lnTo>
                <a:lnTo>
                  <a:pt x="5501951" y="30090"/>
                </a:lnTo>
                <a:lnTo>
                  <a:pt x="5505980" y="38430"/>
                </a:lnTo>
                <a:lnTo>
                  <a:pt x="5513151" y="44815"/>
                </a:lnTo>
                <a:lnTo>
                  <a:pt x="5622144" y="108382"/>
                </a:lnTo>
                <a:lnTo>
                  <a:pt x="5657872" y="87532"/>
                </a:lnTo>
                <a:lnTo>
                  <a:pt x="5670059" y="87532"/>
                </a:lnTo>
                <a:lnTo>
                  <a:pt x="5670059" y="84238"/>
                </a:lnTo>
                <a:lnTo>
                  <a:pt x="5676559" y="84238"/>
                </a:lnTo>
                <a:lnTo>
                  <a:pt x="5537443" y="3077"/>
                </a:lnTo>
                <a:lnTo>
                  <a:pt x="5528366" y="0"/>
                </a:lnTo>
                <a:close/>
              </a:path>
            </a:pathLst>
          </a:custGeom>
          <a:solidFill>
            <a:srgbClr val="B000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3"/>
          <p:cNvSpPr txBox="1"/>
          <p:nvPr/>
        </p:nvSpPr>
        <p:spPr>
          <a:xfrm>
            <a:off x="7667315" y="3663103"/>
            <a:ext cx="1686428" cy="4449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10"/>
              </a:spcBef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90204"/>
              </a:rPr>
              <a:t>非常确定</a:t>
            </a:r>
            <a:endParaRPr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90204"/>
            </a:endParaRPr>
          </a:p>
        </p:txBody>
      </p:sp>
      <p:sp>
        <p:nvSpPr>
          <p:cNvPr id="22" name="object 17"/>
          <p:cNvSpPr txBox="1"/>
          <p:nvPr/>
        </p:nvSpPr>
        <p:spPr>
          <a:xfrm>
            <a:off x="2154284" y="3663103"/>
            <a:ext cx="1686428" cy="4449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10"/>
              </a:spcBef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90204"/>
              </a:rPr>
              <a:t>非常确定</a:t>
            </a:r>
            <a:endParaRPr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90204"/>
            </a:endParaRPr>
          </a:p>
        </p:txBody>
      </p:sp>
      <p:sp>
        <p:nvSpPr>
          <p:cNvPr id="33" name="object 28"/>
          <p:cNvSpPr txBox="1"/>
          <p:nvPr/>
        </p:nvSpPr>
        <p:spPr>
          <a:xfrm>
            <a:off x="4307905" y="3631144"/>
            <a:ext cx="3105204" cy="4231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1605" algn="ctr">
              <a:lnSpc>
                <a:spcPts val="3220"/>
              </a:lnSpc>
              <a:spcBef>
                <a:spcPts val="100"/>
              </a:spcBef>
            </a:pPr>
            <a:r>
              <a:rPr lang="zh-CN" altLang="en-US" sz="2800" spc="125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90204"/>
              </a:rPr>
              <a:t>不太确定</a:t>
            </a:r>
            <a:endParaRPr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90204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C6C33895-B3FD-8F07-25B1-2AFF1F7CB761}"/>
                  </a:ext>
                </a:extLst>
              </p:cNvPr>
              <p:cNvSpPr txBox="1"/>
              <p:nvPr/>
            </p:nvSpPr>
            <p:spPr>
              <a:xfrm>
                <a:off x="4123117" y="1032452"/>
                <a:ext cx="3439734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2700">
                  <a:spcBef>
                    <a:spcPts val="86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2800" spc="60" smtClean="0">
                          <a:solidFill>
                            <a:srgbClr val="B0007E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S</m:t>
                      </m:r>
                      <m:r>
                        <m:rPr>
                          <m:sty m:val="p"/>
                        </m:rPr>
                        <a:rPr lang="en-US" altLang="zh-CN" sz="2800" b="0" i="0" spc="60" smtClean="0">
                          <a:solidFill>
                            <a:srgbClr val="B0007E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core</m:t>
                      </m:r>
                      <m:d>
                        <m:dPr>
                          <m:ctrlPr>
                            <a:rPr lang="en-US" altLang="zh-CN" sz="2800" b="0" i="1" spc="6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</m:ctrlPr>
                        </m:dPr>
                        <m:e>
                          <m:r>
                            <a:rPr lang="en-US" altLang="zh-CN" sz="2800" b="1" i="1" spc="6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𝒙</m:t>
                          </m:r>
                        </m:e>
                      </m:d>
                      <m:r>
                        <a:rPr lang="en-US" altLang="zh-CN" sz="2800" b="0" i="1" spc="60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=</m:t>
                      </m:r>
                      <m:r>
                        <a:rPr lang="zh-CN" altLang="en-US" sz="2800" b="0" i="1" spc="60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 </m:t>
                      </m:r>
                      <m:sSup>
                        <m:sSupPr>
                          <m:ctrlPr>
                            <a:rPr lang="en-US" altLang="zh-CN" sz="2800" b="1" i="1" spc="60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</m:ctrlPr>
                        </m:sSupPr>
                        <m:e>
                          <m:r>
                            <a:rPr lang="en-US" altLang="zh-CN" sz="2800" b="1" i="1" spc="60" smtClean="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𝒘</m:t>
                          </m:r>
                        </m:e>
                        <m:sup>
                          <m:r>
                            <a:rPr lang="en-US" altLang="zh-CN" sz="2800" b="1" i="1" spc="6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90204"/>
                            </a:rPr>
                            <m:t>⊺</m:t>
                          </m:r>
                        </m:sup>
                      </m:sSup>
                      <m:r>
                        <a:rPr lang="en-US" altLang="zh-CN" sz="2800" b="1" i="1" spc="6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90204"/>
                        </a:rPr>
                        <m:t>𝝓</m:t>
                      </m:r>
                      <m:d>
                        <m:dPr>
                          <m:ctrlPr>
                            <a:rPr lang="en-US" altLang="zh-CN" sz="2800" b="1" i="1" spc="6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90204"/>
                            </a:rPr>
                          </m:ctrlPr>
                        </m:dPr>
                        <m:e>
                          <m:r>
                            <a:rPr lang="en-US" altLang="zh-CN" sz="2800" b="1" i="1" spc="6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90204"/>
                            </a:rPr>
                            <m:t>𝒙</m:t>
                          </m:r>
                        </m:e>
                      </m:d>
                    </m:oMath>
                  </m:oMathPara>
                </a14:m>
                <a:endParaRPr lang="en-SG" altLang="zh-CN" sz="2800" b="1" spc="60" dirty="0">
                  <a:latin typeface="Microsoft YaHei" panose="020B0503020204020204" pitchFamily="34" charset="-122"/>
                  <a:ea typeface="Cambria Math" panose="02040503050406030204" pitchFamily="18" charset="0"/>
                  <a:cs typeface="Arial" panose="020B0604020202090204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C6C33895-B3FD-8F07-25B1-2AFF1F7CB7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3117" y="1032452"/>
                <a:ext cx="3439734" cy="523220"/>
              </a:xfrm>
              <a:prstGeom prst="rect">
                <a:avLst/>
              </a:prstGeom>
              <a:blipFill>
                <a:blip r:embed="rId3"/>
                <a:stretch>
                  <a:fillRect l="-368" b="-238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B972B813-2F96-4019-CB75-C7C3C05F5614}"/>
                  </a:ext>
                </a:extLst>
              </p:cNvPr>
              <p:cNvSpPr txBox="1"/>
              <p:nvPr/>
            </p:nvSpPr>
            <p:spPr>
              <a:xfrm>
                <a:off x="2701929" y="1771460"/>
                <a:ext cx="1064812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2700">
                  <a:spcBef>
                    <a:spcPts val="86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800" b="1" i="1" spc="6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90204"/>
                        </a:rPr>
                        <m:t>−∞</m:t>
                      </m:r>
                    </m:oMath>
                  </m:oMathPara>
                </a14:m>
                <a:endParaRPr lang="en-SG" altLang="zh-CN" sz="2800" b="1" spc="60" dirty="0">
                  <a:solidFill>
                    <a:schemeClr val="tx1"/>
                  </a:solidFill>
                  <a:latin typeface="Microsoft YaHei" panose="020B0503020204020204" pitchFamily="34" charset="-122"/>
                  <a:ea typeface="Cambria Math" panose="02040503050406030204" pitchFamily="18" charset="0"/>
                  <a:cs typeface="Arial" panose="020B0604020202090204"/>
                </a:endParaRPr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B972B813-2F96-4019-CB75-C7C3C05F56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1929" y="1771460"/>
                <a:ext cx="1064812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C6B4FDA3-CAA3-BE24-FD5C-9D32363CF3C0}"/>
                  </a:ext>
                </a:extLst>
              </p:cNvPr>
              <p:cNvSpPr txBox="1"/>
              <p:nvPr/>
            </p:nvSpPr>
            <p:spPr>
              <a:xfrm>
                <a:off x="8288931" y="1735487"/>
                <a:ext cx="1064812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2700">
                  <a:spcBef>
                    <a:spcPts val="86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800" b="1" i="1" spc="6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90204"/>
                        </a:rPr>
                        <m:t>+</m:t>
                      </m:r>
                      <m:r>
                        <a:rPr lang="en-US" altLang="zh-CN" sz="2800" b="1" i="1" spc="6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90204"/>
                        </a:rPr>
                        <m:t>∞</m:t>
                      </m:r>
                    </m:oMath>
                  </m:oMathPara>
                </a14:m>
                <a:endParaRPr lang="en-SG" altLang="zh-CN" sz="2800" b="1" spc="60" dirty="0">
                  <a:solidFill>
                    <a:schemeClr val="tx1"/>
                  </a:solidFill>
                  <a:latin typeface="Microsoft YaHei" panose="020B0503020204020204" pitchFamily="34" charset="-122"/>
                  <a:ea typeface="Cambria Math" panose="02040503050406030204" pitchFamily="18" charset="0"/>
                  <a:cs typeface="Arial" panose="020B0604020202090204"/>
                </a:endParaRPr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C6B4FDA3-CAA3-BE24-FD5C-9D32363CF3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8931" y="1735487"/>
                <a:ext cx="1064812" cy="523220"/>
              </a:xfrm>
              <a:prstGeom prst="rect">
                <a:avLst/>
              </a:prstGeom>
              <a:blipFill>
                <a:blip r:embed="rId5"/>
                <a:stretch>
                  <a:fillRect l="-1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50EBF3CD-18A0-A7B5-DD30-15D306B665B7}"/>
                  </a:ext>
                </a:extLst>
              </p:cNvPr>
              <p:cNvSpPr txBox="1"/>
              <p:nvPr/>
            </p:nvSpPr>
            <p:spPr>
              <a:xfrm>
                <a:off x="5522188" y="1735487"/>
                <a:ext cx="1064812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2700">
                  <a:spcBef>
                    <a:spcPts val="86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800" b="1" i="1" spc="6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90204"/>
                        </a:rPr>
                        <m:t>𝟎</m:t>
                      </m:r>
                      <m:r>
                        <a:rPr lang="en-US" altLang="zh-CN" sz="2800" b="1" i="1" spc="6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90204"/>
                        </a:rPr>
                        <m:t>.</m:t>
                      </m:r>
                      <m:r>
                        <a:rPr lang="en-US" altLang="zh-CN" sz="2800" b="1" i="1" spc="6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90204"/>
                        </a:rPr>
                        <m:t>𝟎</m:t>
                      </m:r>
                    </m:oMath>
                  </m:oMathPara>
                </a14:m>
                <a:endParaRPr lang="en-SG" altLang="zh-CN" sz="2800" b="1" spc="60" dirty="0">
                  <a:solidFill>
                    <a:schemeClr val="tx1"/>
                  </a:solidFill>
                  <a:latin typeface="Microsoft YaHei" panose="020B0503020204020204" pitchFamily="34" charset="-122"/>
                  <a:ea typeface="Cambria Math" panose="02040503050406030204" pitchFamily="18" charset="0"/>
                  <a:cs typeface="Arial" panose="020B0604020202090204"/>
                </a:endParaRP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50EBF3CD-18A0-A7B5-DD30-15D306B665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2188" y="1735487"/>
                <a:ext cx="1064812" cy="523220"/>
              </a:xfrm>
              <a:prstGeom prst="rect">
                <a:avLst/>
              </a:prstGeom>
              <a:blipFill>
                <a:blip r:embed="rId6"/>
                <a:stretch>
                  <a:fillRect l="-1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0281FCEE-B700-6B46-66BF-5F7D5DB62DD2}"/>
                  </a:ext>
                </a:extLst>
              </p:cNvPr>
              <p:cNvSpPr txBox="1"/>
              <p:nvPr/>
            </p:nvSpPr>
            <p:spPr>
              <a:xfrm>
                <a:off x="6513772" y="2027962"/>
                <a:ext cx="1686428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86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altLang="zh-CN" sz="2800" b="0" i="1" spc="60" smtClean="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</m:ctrlPr>
                        </m:accPr>
                        <m:e>
                          <m:r>
                            <a:rPr lang="en-US" altLang="zh-CN" sz="2800" b="0" i="1" spc="60" smtClean="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𝑦</m:t>
                          </m:r>
                        </m:e>
                      </m:acc>
                      <m:r>
                        <a:rPr lang="en-US" altLang="zh-CN" sz="2800" b="0" i="1" spc="60" smtClean="0">
                          <a:solidFill>
                            <a:srgbClr val="0099E8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=</m:t>
                      </m:r>
                      <m:r>
                        <a:rPr lang="en-US" altLang="zh-CN" sz="2800" b="1" i="1" spc="60" smtClean="0">
                          <a:solidFill>
                            <a:srgbClr val="0099E8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+</m:t>
                      </m:r>
                      <m:r>
                        <a:rPr lang="en-US" altLang="zh-CN" sz="2800" b="1" i="1" spc="60" smtClean="0">
                          <a:solidFill>
                            <a:srgbClr val="0099E8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𝟏</m:t>
                      </m:r>
                    </m:oMath>
                  </m:oMathPara>
                </a14:m>
                <a:endParaRPr lang="en-US" sz="2800" b="1" dirty="0">
                  <a:solidFill>
                    <a:srgbClr val="0099E8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90204"/>
                </a:endParaRP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0281FCEE-B700-6B46-66BF-5F7D5DB62D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3772" y="2027962"/>
                <a:ext cx="1686428" cy="523220"/>
              </a:xfrm>
              <a:prstGeom prst="rect">
                <a:avLst/>
              </a:prstGeom>
              <a:blipFill>
                <a:blip r:embed="rId7"/>
                <a:stretch>
                  <a:fillRect t="-4651" b="-93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1F853E22-E436-6D06-6E83-1961B7709A1B}"/>
                  </a:ext>
                </a:extLst>
              </p:cNvPr>
              <p:cNvSpPr txBox="1"/>
              <p:nvPr/>
            </p:nvSpPr>
            <p:spPr>
              <a:xfrm>
                <a:off x="3558722" y="2027962"/>
                <a:ext cx="1686428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86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altLang="zh-CN" sz="2800" b="0" i="1" spc="60" smtClean="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</m:ctrlPr>
                        </m:accPr>
                        <m:e>
                          <m:r>
                            <a:rPr lang="en-US" altLang="zh-CN" sz="2800" b="0" i="1" spc="60" smtClean="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𝑦</m:t>
                          </m:r>
                        </m:e>
                      </m:acc>
                      <m:r>
                        <a:rPr lang="en-US" altLang="zh-CN" sz="2800" b="0" i="1" spc="60" smtClean="0">
                          <a:solidFill>
                            <a:srgbClr val="0099E8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=</m:t>
                      </m:r>
                      <m:r>
                        <a:rPr lang="en-US" altLang="zh-CN" sz="2800" b="1" i="1" spc="60" smtClean="0">
                          <a:solidFill>
                            <a:srgbClr val="0099E8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−</m:t>
                      </m:r>
                      <m:r>
                        <a:rPr lang="en-US" altLang="zh-CN" sz="2800" b="1" i="1" spc="60" smtClean="0">
                          <a:solidFill>
                            <a:srgbClr val="0099E8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𝟏</m:t>
                      </m:r>
                    </m:oMath>
                  </m:oMathPara>
                </a14:m>
                <a:endParaRPr lang="en-US" sz="2800" b="1" dirty="0">
                  <a:solidFill>
                    <a:srgbClr val="0099E8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90204"/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1F853E22-E436-6D06-6E83-1961B7709A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8722" y="2027962"/>
                <a:ext cx="1686428" cy="523220"/>
              </a:xfrm>
              <a:prstGeom prst="rect">
                <a:avLst/>
              </a:prstGeom>
              <a:blipFill>
                <a:blip r:embed="rId8"/>
                <a:stretch>
                  <a:fillRect t="-4651" b="-93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159546D0-363C-ABC7-A590-031A5484B341}"/>
              </a:ext>
            </a:extLst>
          </p:cNvPr>
          <p:cNvCxnSpPr>
            <a:cxnSpLocks/>
          </p:cNvCxnSpPr>
          <p:nvPr/>
        </p:nvCxnSpPr>
        <p:spPr>
          <a:xfrm>
            <a:off x="3166342" y="2332780"/>
            <a:ext cx="0" cy="1285706"/>
          </a:xfrm>
          <a:prstGeom prst="straightConnector1">
            <a:avLst/>
          </a:prstGeom>
          <a:ln w="63500">
            <a:solidFill>
              <a:schemeClr val="tx1">
                <a:lumMod val="65000"/>
                <a:lumOff val="3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F8A07A7C-D52A-A651-6D7C-68FDB69A04DC}"/>
              </a:ext>
            </a:extLst>
          </p:cNvPr>
          <p:cNvCxnSpPr>
            <a:cxnSpLocks/>
          </p:cNvCxnSpPr>
          <p:nvPr/>
        </p:nvCxnSpPr>
        <p:spPr>
          <a:xfrm>
            <a:off x="5947717" y="2296807"/>
            <a:ext cx="0" cy="1285706"/>
          </a:xfrm>
          <a:prstGeom prst="straightConnector1">
            <a:avLst/>
          </a:prstGeom>
          <a:ln w="63500">
            <a:solidFill>
              <a:schemeClr val="tx1">
                <a:lumMod val="65000"/>
                <a:lumOff val="3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228FE257-8B10-5EF7-6047-073FE84DAAF6}"/>
              </a:ext>
            </a:extLst>
          </p:cNvPr>
          <p:cNvCxnSpPr>
            <a:cxnSpLocks/>
          </p:cNvCxnSpPr>
          <p:nvPr/>
        </p:nvCxnSpPr>
        <p:spPr>
          <a:xfrm>
            <a:off x="8689153" y="2296807"/>
            <a:ext cx="0" cy="1285706"/>
          </a:xfrm>
          <a:prstGeom prst="straightConnector1">
            <a:avLst/>
          </a:prstGeom>
          <a:ln w="63500">
            <a:solidFill>
              <a:schemeClr val="tx1">
                <a:lumMod val="65000"/>
                <a:lumOff val="3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B2574A6A-1987-817B-1896-33B8696285BE}"/>
                  </a:ext>
                </a:extLst>
              </p:cNvPr>
              <p:cNvSpPr txBox="1"/>
              <p:nvPr/>
            </p:nvSpPr>
            <p:spPr>
              <a:xfrm>
                <a:off x="2320018" y="4002582"/>
                <a:ext cx="1686428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86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altLang="zh-CN" sz="2800" b="0" i="1" spc="60" smtClean="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</m:ctrlPr>
                        </m:accPr>
                        <m:e>
                          <m:r>
                            <a:rPr lang="en-US" altLang="zh-CN" sz="2800" b="0" i="1" spc="60" smtClean="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𝑦</m:t>
                          </m:r>
                        </m:e>
                      </m:acc>
                      <m:r>
                        <a:rPr lang="en-US" altLang="zh-CN" sz="2800" b="0" i="1" spc="60" smtClean="0">
                          <a:solidFill>
                            <a:srgbClr val="0099E8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=</m:t>
                      </m:r>
                      <m:r>
                        <a:rPr lang="en-US" altLang="zh-CN" sz="2800" b="1" i="1" spc="60" smtClean="0">
                          <a:solidFill>
                            <a:srgbClr val="0099E8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−</m:t>
                      </m:r>
                      <m:r>
                        <a:rPr lang="en-US" altLang="zh-CN" sz="2800" b="1" i="1" spc="60" smtClean="0">
                          <a:solidFill>
                            <a:srgbClr val="0099E8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𝟏</m:t>
                      </m:r>
                    </m:oMath>
                  </m:oMathPara>
                </a14:m>
                <a:endParaRPr lang="en-US" sz="2800" b="1" dirty="0">
                  <a:solidFill>
                    <a:srgbClr val="0099E8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90204"/>
                </a:endParaRPr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B2574A6A-1987-817B-1896-33B8696285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0018" y="4002582"/>
                <a:ext cx="1686428" cy="523220"/>
              </a:xfrm>
              <a:prstGeom prst="rect">
                <a:avLst/>
              </a:prstGeom>
              <a:blipFill>
                <a:blip r:embed="rId9"/>
                <a:stretch>
                  <a:fillRect t="-4762" b="-119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9E9C4863-B2B2-81BD-8F48-9381EA712D63}"/>
                  </a:ext>
                </a:extLst>
              </p:cNvPr>
              <p:cNvSpPr txBox="1"/>
              <p:nvPr/>
            </p:nvSpPr>
            <p:spPr>
              <a:xfrm>
                <a:off x="7845939" y="4002582"/>
                <a:ext cx="1686428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86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altLang="zh-CN" sz="2800" b="0" i="1" spc="60" smtClean="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</m:ctrlPr>
                        </m:accPr>
                        <m:e>
                          <m:r>
                            <a:rPr lang="en-US" altLang="zh-CN" sz="2800" b="0" i="1" spc="60" smtClean="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𝑦</m:t>
                          </m:r>
                        </m:e>
                      </m:acc>
                      <m:r>
                        <a:rPr lang="en-US" altLang="zh-CN" sz="2800" b="0" i="1" spc="60" smtClean="0">
                          <a:solidFill>
                            <a:srgbClr val="0099E8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=</m:t>
                      </m:r>
                      <m:r>
                        <a:rPr lang="en-US" altLang="zh-CN" sz="2800" b="1" i="1" spc="60" smtClean="0">
                          <a:solidFill>
                            <a:srgbClr val="0099E8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+</m:t>
                      </m:r>
                      <m:r>
                        <a:rPr lang="en-US" altLang="zh-CN" sz="2800" b="1" i="1" spc="60" smtClean="0">
                          <a:solidFill>
                            <a:srgbClr val="0099E8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𝟏</m:t>
                      </m:r>
                    </m:oMath>
                  </m:oMathPara>
                </a14:m>
                <a:endParaRPr lang="en-US" sz="2800" b="1" dirty="0">
                  <a:solidFill>
                    <a:srgbClr val="0099E8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90204"/>
                </a:endParaRPr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9E9C4863-B2B2-81BD-8F48-9381EA712D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5939" y="4002582"/>
                <a:ext cx="1686428" cy="523220"/>
              </a:xfrm>
              <a:prstGeom prst="rect">
                <a:avLst/>
              </a:prstGeom>
              <a:blipFill>
                <a:blip r:embed="rId10"/>
                <a:stretch>
                  <a:fillRect t="-4762" b="-119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9C7D191E-C250-B421-92A9-2E8D44DBE68D}"/>
                  </a:ext>
                </a:extLst>
              </p:cNvPr>
              <p:cNvSpPr txBox="1"/>
              <p:nvPr/>
            </p:nvSpPr>
            <p:spPr>
              <a:xfrm>
                <a:off x="4581831" y="4002582"/>
                <a:ext cx="278402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860"/>
                  </a:spcBef>
                </a:pP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altLang="zh-CN" sz="2800" b="0" i="1" spc="60" smtClean="0">
                            <a:solidFill>
                              <a:srgbClr val="0099E8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</m:ctrlPr>
                      </m:accPr>
                      <m:e>
                        <m:r>
                          <a:rPr lang="en-US" altLang="zh-CN" sz="2800" b="0" i="1" spc="60" smtClean="0">
                            <a:solidFill>
                              <a:srgbClr val="0099E8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𝑦</m:t>
                        </m:r>
                      </m:e>
                    </m:acc>
                    <m:r>
                      <a:rPr lang="en-US" altLang="zh-CN" sz="2800" b="0" i="1" spc="60" smtClean="0">
                        <a:solidFill>
                          <a:srgbClr val="0099E8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Arial" panose="020B0604020202090204"/>
                      </a:rPr>
                      <m:t>=</m:t>
                    </m:r>
                    <m:r>
                      <a:rPr lang="en-US" altLang="zh-CN" sz="2800" b="1" i="1" spc="60" smtClean="0">
                        <a:solidFill>
                          <a:srgbClr val="0099E8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Arial" panose="020B0604020202090204"/>
                      </a:rPr>
                      <m:t>−</m:t>
                    </m:r>
                    <m:r>
                      <a:rPr lang="en-US" altLang="zh-CN" sz="2800" b="1" i="1" spc="60" smtClean="0">
                        <a:solidFill>
                          <a:srgbClr val="0099E8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Arial" panose="020B0604020202090204"/>
                      </a:rPr>
                      <m:t>𝟏</m:t>
                    </m:r>
                  </m:oMath>
                </a14:m>
                <a:r>
                  <a:rPr lang="en-US" sz="2800" dirty="0">
                    <a:solidFill>
                      <a:srgbClr val="0099E8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90204"/>
                  </a:rPr>
                  <a:t>或</a:t>
                </a:r>
                <a:r>
                  <a:rPr lang="en-US" altLang="zh-CN" sz="2800" b="0" spc="60" dirty="0">
                    <a:solidFill>
                      <a:srgbClr val="0099E8"/>
                    </a:solidFill>
                    <a:ea typeface="Microsoft YaHei" panose="020B0503020204020204" pitchFamily="34" charset="-122"/>
                    <a:cs typeface="Arial" panose="020B0604020202090204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 b="1" i="1" spc="60" smtClean="0">
                        <a:solidFill>
                          <a:srgbClr val="0099E8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Arial" panose="020B0604020202090204"/>
                      </a:rPr>
                      <m:t>+</m:t>
                    </m:r>
                    <m:r>
                      <a:rPr lang="en-US" altLang="zh-CN" sz="2800" b="1" i="1" spc="60" smtClean="0">
                        <a:solidFill>
                          <a:srgbClr val="0099E8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Arial" panose="020B0604020202090204"/>
                      </a:rPr>
                      <m:t>𝟏</m:t>
                    </m:r>
                  </m:oMath>
                </a14:m>
                <a:endParaRPr lang="en-US" sz="2800" b="1" dirty="0">
                  <a:solidFill>
                    <a:srgbClr val="0099E8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90204"/>
                </a:endParaRP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9C7D191E-C250-B421-92A9-2E8D44DBE6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1831" y="4002582"/>
                <a:ext cx="2784025" cy="523220"/>
              </a:xfrm>
              <a:prstGeom prst="rect">
                <a:avLst/>
              </a:prstGeom>
              <a:blipFill>
                <a:blip r:embed="rId11"/>
                <a:stretch>
                  <a:fillRect l="-455" t="-14286" b="-30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65B6CDCF-2C4D-64ED-9388-9E53639D4BB2}"/>
              </a:ext>
            </a:extLst>
          </p:cNvPr>
          <p:cNvCxnSpPr>
            <a:cxnSpLocks/>
          </p:cNvCxnSpPr>
          <p:nvPr/>
        </p:nvCxnSpPr>
        <p:spPr>
          <a:xfrm>
            <a:off x="3168695" y="4477313"/>
            <a:ext cx="0" cy="1285706"/>
          </a:xfrm>
          <a:prstGeom prst="straightConnector1">
            <a:avLst/>
          </a:prstGeom>
          <a:ln w="63500">
            <a:solidFill>
              <a:schemeClr val="tx1">
                <a:lumMod val="65000"/>
                <a:lumOff val="3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F9F774F3-347B-7151-802D-268E4ABE902C}"/>
              </a:ext>
            </a:extLst>
          </p:cNvPr>
          <p:cNvCxnSpPr>
            <a:cxnSpLocks/>
          </p:cNvCxnSpPr>
          <p:nvPr/>
        </p:nvCxnSpPr>
        <p:spPr>
          <a:xfrm>
            <a:off x="5950070" y="4441340"/>
            <a:ext cx="0" cy="1285706"/>
          </a:xfrm>
          <a:prstGeom prst="straightConnector1">
            <a:avLst/>
          </a:prstGeom>
          <a:ln w="63500">
            <a:solidFill>
              <a:schemeClr val="tx1">
                <a:lumMod val="65000"/>
                <a:lumOff val="3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C5410691-E65E-6D58-2A4F-B1DACE5BE4BC}"/>
              </a:ext>
            </a:extLst>
          </p:cNvPr>
          <p:cNvCxnSpPr>
            <a:cxnSpLocks/>
          </p:cNvCxnSpPr>
          <p:nvPr/>
        </p:nvCxnSpPr>
        <p:spPr>
          <a:xfrm>
            <a:off x="8691506" y="4441340"/>
            <a:ext cx="0" cy="1285706"/>
          </a:xfrm>
          <a:prstGeom prst="straightConnector1">
            <a:avLst/>
          </a:prstGeom>
          <a:ln w="63500">
            <a:solidFill>
              <a:schemeClr val="tx1">
                <a:lumMod val="65000"/>
                <a:lumOff val="3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B741FB3C-A752-6099-593B-DD3C49DE8F23}"/>
                  </a:ext>
                </a:extLst>
              </p:cNvPr>
              <p:cNvSpPr txBox="1"/>
              <p:nvPr/>
            </p:nvSpPr>
            <p:spPr>
              <a:xfrm>
                <a:off x="1805417" y="5825548"/>
                <a:ext cx="2502488" cy="9656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2700">
                  <a:spcBef>
                    <a:spcPts val="86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altLang="zh-CN" sz="2800" i="1" spc="60" smtClean="0">
                              <a:solidFill>
                                <a:srgbClr val="B0007E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</m:ctrlPr>
                        </m:accPr>
                        <m:e>
                          <m:r>
                            <a:rPr lang="en-US" altLang="zh-CN" sz="2800" i="1" spc="60">
                              <a:solidFill>
                                <a:srgbClr val="B0007E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𝑃</m:t>
                          </m:r>
                        </m:e>
                      </m:acc>
                      <m:d>
                        <m:dPr>
                          <m:ctrlPr>
                            <a:rPr lang="en-US" altLang="zh-CN" sz="2800" b="0" i="1" spc="60" smtClean="0">
                              <a:solidFill>
                                <a:srgbClr val="B0007E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altLang="zh-CN" sz="2800" b="0" i="0" spc="60" smtClean="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y</m:t>
                          </m:r>
                          <m:r>
                            <a:rPr lang="en-US" altLang="zh-CN" sz="2800" b="0" i="0" spc="60" smtClean="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=+1</m:t>
                          </m:r>
                        </m:e>
                        <m:e>
                          <m:r>
                            <m:rPr>
                              <m:sty m:val="p"/>
                            </m:rPr>
                            <a:rPr lang="en-US" altLang="zh-CN" sz="2800" b="0" i="0" spc="60" smtClean="0">
                              <a:solidFill>
                                <a:srgbClr val="B0007E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x</m:t>
                          </m:r>
                        </m:e>
                      </m:d>
                      <m:r>
                        <a:rPr lang="en-US" altLang="zh-CN" sz="2800" b="0" i="0" spc="60" smtClean="0">
                          <a:solidFill>
                            <a:srgbClr val="B0007E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=0</m:t>
                      </m:r>
                    </m:oMath>
                  </m:oMathPara>
                </a14:m>
                <a:endParaRPr lang="en-SG" altLang="zh-CN" sz="2800" b="1" spc="60" dirty="0">
                  <a:latin typeface="Microsoft YaHei" panose="020B0503020204020204" pitchFamily="34" charset="-122"/>
                  <a:ea typeface="Cambria Math" panose="02040503050406030204" pitchFamily="18" charset="0"/>
                  <a:cs typeface="Arial" panose="020B0604020202090204"/>
                </a:endParaRPr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B741FB3C-A752-6099-593B-DD3C49DE8F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5417" y="5825548"/>
                <a:ext cx="2502488" cy="965649"/>
              </a:xfrm>
              <a:prstGeom prst="rect">
                <a:avLst/>
              </a:prstGeom>
              <a:blipFill>
                <a:blip r:embed="rId12"/>
                <a:stretch>
                  <a:fillRect t="-38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ACAAC9C7-42A2-77CA-52E8-ADD55E7AD730}"/>
                  </a:ext>
                </a:extLst>
              </p:cNvPr>
              <p:cNvSpPr txBox="1"/>
              <p:nvPr/>
            </p:nvSpPr>
            <p:spPr>
              <a:xfrm>
                <a:off x="4672882" y="5825548"/>
                <a:ext cx="2918983" cy="9656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2700">
                  <a:spcBef>
                    <a:spcPts val="86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altLang="zh-CN" sz="2800" i="1" spc="60" smtClean="0">
                              <a:solidFill>
                                <a:srgbClr val="B0007E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</m:ctrlPr>
                        </m:accPr>
                        <m:e>
                          <m:r>
                            <a:rPr lang="en-US" altLang="zh-CN" sz="2800" i="1" spc="60">
                              <a:solidFill>
                                <a:srgbClr val="B0007E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𝑃</m:t>
                          </m:r>
                        </m:e>
                      </m:acc>
                      <m:d>
                        <m:dPr>
                          <m:ctrlPr>
                            <a:rPr lang="en-US" altLang="zh-CN" sz="2800" b="0" i="1" spc="60" smtClean="0">
                              <a:solidFill>
                                <a:srgbClr val="B0007E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altLang="zh-CN" sz="2800" b="0" i="0" spc="60" smtClean="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y</m:t>
                          </m:r>
                          <m:r>
                            <a:rPr lang="en-US" altLang="zh-CN" sz="2800" b="0" i="0" spc="60" smtClean="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=+1</m:t>
                          </m:r>
                        </m:e>
                        <m:e>
                          <m:r>
                            <m:rPr>
                              <m:sty m:val="p"/>
                            </m:rPr>
                            <a:rPr lang="en-US" altLang="zh-CN" sz="2800" b="0" i="0" spc="60" smtClean="0">
                              <a:solidFill>
                                <a:srgbClr val="B0007E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x</m:t>
                          </m:r>
                        </m:e>
                      </m:d>
                      <m:r>
                        <a:rPr lang="en-US" altLang="zh-CN" sz="2800" b="0" i="0" spc="60" smtClean="0">
                          <a:solidFill>
                            <a:srgbClr val="B0007E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=0.5</m:t>
                      </m:r>
                    </m:oMath>
                  </m:oMathPara>
                </a14:m>
                <a:endParaRPr lang="en-SG" altLang="zh-CN" sz="2800" b="1" spc="60" dirty="0">
                  <a:latin typeface="Microsoft YaHei" panose="020B0503020204020204" pitchFamily="34" charset="-122"/>
                  <a:ea typeface="Cambria Math" panose="02040503050406030204" pitchFamily="18" charset="0"/>
                  <a:cs typeface="Arial" panose="020B0604020202090204"/>
                </a:endParaRPr>
              </a:p>
            </p:txBody>
          </p:sp>
        </mc:Choice>
        <mc:Fallback xmlns="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ACAAC9C7-42A2-77CA-52E8-ADD55E7AD7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2882" y="5825548"/>
                <a:ext cx="2918983" cy="965649"/>
              </a:xfrm>
              <a:prstGeom prst="rect">
                <a:avLst/>
              </a:prstGeom>
              <a:blipFill>
                <a:blip r:embed="rId13"/>
                <a:stretch>
                  <a:fillRect t="-38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4C3B6A0C-05E3-9FA8-319C-5C0B8377396A}"/>
                  </a:ext>
                </a:extLst>
              </p:cNvPr>
              <p:cNvSpPr txBox="1"/>
              <p:nvPr/>
            </p:nvSpPr>
            <p:spPr>
              <a:xfrm>
                <a:off x="7511648" y="5825548"/>
                <a:ext cx="2737252" cy="9656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2700">
                  <a:spcBef>
                    <a:spcPts val="86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altLang="zh-CN" sz="2800" i="1" spc="60" smtClean="0">
                              <a:solidFill>
                                <a:srgbClr val="B0007E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</m:ctrlPr>
                        </m:accPr>
                        <m:e>
                          <m:r>
                            <a:rPr lang="en-US" altLang="zh-CN" sz="2800" i="1" spc="60">
                              <a:solidFill>
                                <a:srgbClr val="B0007E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𝑃</m:t>
                          </m:r>
                        </m:e>
                      </m:acc>
                      <m:d>
                        <m:dPr>
                          <m:ctrlPr>
                            <a:rPr lang="en-US" altLang="zh-CN" sz="2800" b="0" i="1" spc="60" smtClean="0">
                              <a:solidFill>
                                <a:srgbClr val="B0007E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altLang="zh-CN" sz="2800" b="0" i="0" spc="60" smtClean="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y</m:t>
                          </m:r>
                          <m:r>
                            <a:rPr lang="en-US" altLang="zh-CN" sz="2800" b="0" i="0" spc="60" smtClean="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=+1</m:t>
                          </m:r>
                        </m:e>
                        <m:e>
                          <m:r>
                            <m:rPr>
                              <m:sty m:val="p"/>
                            </m:rPr>
                            <a:rPr lang="en-US" altLang="zh-CN" sz="2800" b="0" i="0" spc="60" smtClean="0">
                              <a:solidFill>
                                <a:srgbClr val="B0007E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x</m:t>
                          </m:r>
                        </m:e>
                      </m:d>
                      <m:r>
                        <a:rPr lang="en-US" altLang="zh-CN" sz="2800" b="0" i="0" spc="60" smtClean="0">
                          <a:solidFill>
                            <a:srgbClr val="B0007E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=1</m:t>
                      </m:r>
                    </m:oMath>
                  </m:oMathPara>
                </a14:m>
                <a:endParaRPr lang="en-SG" altLang="zh-CN" sz="2800" b="1" spc="60" dirty="0">
                  <a:latin typeface="Microsoft YaHei" panose="020B0503020204020204" pitchFamily="34" charset="-122"/>
                  <a:ea typeface="Cambria Math" panose="02040503050406030204" pitchFamily="18" charset="0"/>
                  <a:cs typeface="Arial" panose="020B0604020202090204"/>
                </a:endParaRPr>
              </a:p>
            </p:txBody>
          </p:sp>
        </mc:Choice>
        <mc:Fallback xmlns="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4C3B6A0C-05E3-9FA8-319C-5C0B837739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1648" y="5825548"/>
                <a:ext cx="2737252" cy="965649"/>
              </a:xfrm>
              <a:prstGeom prst="rect">
                <a:avLst/>
              </a:prstGeom>
              <a:blipFill>
                <a:blip r:embed="rId14"/>
                <a:stretch>
                  <a:fillRect t="-38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350439" y="120418"/>
            <a:ext cx="59298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什么不直接使用回归来构建分类器？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73" name="object 2"/>
          <p:cNvGrpSpPr/>
          <p:nvPr/>
        </p:nvGrpSpPr>
        <p:grpSpPr>
          <a:xfrm>
            <a:off x="3876133" y="2696723"/>
            <a:ext cx="6721475" cy="540385"/>
            <a:chOff x="2181030" y="2696723"/>
            <a:chExt cx="6721475" cy="540385"/>
          </a:xfrm>
        </p:grpSpPr>
        <p:pic>
          <p:nvPicPr>
            <p:cNvPr id="74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81030" y="2696723"/>
              <a:ext cx="6721391" cy="540387"/>
            </a:xfrm>
            <a:prstGeom prst="rect">
              <a:avLst/>
            </a:prstGeom>
          </p:spPr>
        </p:pic>
        <p:sp>
          <p:nvSpPr>
            <p:cNvPr id="75" name="object 4"/>
            <p:cNvSpPr/>
            <p:nvPr/>
          </p:nvSpPr>
          <p:spPr>
            <a:xfrm>
              <a:off x="2433170" y="2824766"/>
              <a:ext cx="6220460" cy="249554"/>
            </a:xfrm>
            <a:custGeom>
              <a:avLst/>
              <a:gdLst/>
              <a:ahLst/>
              <a:cxnLst/>
              <a:rect l="l" t="t" r="r" b="b"/>
              <a:pathLst>
                <a:path w="6220459" h="249555">
                  <a:moveTo>
                    <a:pt x="6082984" y="165022"/>
                  </a:moveTo>
                  <a:lnTo>
                    <a:pt x="6015120" y="204114"/>
                  </a:lnTo>
                  <a:lnTo>
                    <a:pt x="6007933" y="210440"/>
                  </a:lnTo>
                  <a:lnTo>
                    <a:pt x="6003862" y="218750"/>
                  </a:lnTo>
                  <a:lnTo>
                    <a:pt x="6003208" y="227975"/>
                  </a:lnTo>
                  <a:lnTo>
                    <a:pt x="6006268" y="237052"/>
                  </a:lnTo>
                  <a:lnTo>
                    <a:pt x="6012587" y="244262"/>
                  </a:lnTo>
                  <a:lnTo>
                    <a:pt x="6020884" y="248336"/>
                  </a:lnTo>
                  <a:lnTo>
                    <a:pt x="6030108" y="248994"/>
                  </a:lnTo>
                  <a:lnTo>
                    <a:pt x="6039206" y="245955"/>
                  </a:lnTo>
                  <a:lnTo>
                    <a:pt x="6178777" y="165515"/>
                  </a:lnTo>
                  <a:lnTo>
                    <a:pt x="6172296" y="165515"/>
                  </a:lnTo>
                  <a:lnTo>
                    <a:pt x="6082984" y="165022"/>
                  </a:lnTo>
                  <a:close/>
                </a:path>
                <a:path w="6220459" h="249555">
                  <a:moveTo>
                    <a:pt x="190135" y="0"/>
                  </a:moveTo>
                  <a:lnTo>
                    <a:pt x="181055" y="3038"/>
                  </a:lnTo>
                  <a:lnTo>
                    <a:pt x="0" y="107307"/>
                  </a:lnTo>
                  <a:lnTo>
                    <a:pt x="179887" y="213584"/>
                  </a:lnTo>
                  <a:lnTo>
                    <a:pt x="188931" y="216737"/>
                  </a:lnTo>
                  <a:lnTo>
                    <a:pt x="198160" y="216189"/>
                  </a:lnTo>
                  <a:lnTo>
                    <a:pt x="206511" y="212216"/>
                  </a:lnTo>
                  <a:lnTo>
                    <a:pt x="212917" y="205092"/>
                  </a:lnTo>
                  <a:lnTo>
                    <a:pt x="216063" y="196043"/>
                  </a:lnTo>
                  <a:lnTo>
                    <a:pt x="215514" y="186815"/>
                  </a:lnTo>
                  <a:lnTo>
                    <a:pt x="211547" y="178466"/>
                  </a:lnTo>
                  <a:lnTo>
                    <a:pt x="204436" y="172051"/>
                  </a:lnTo>
                  <a:lnTo>
                    <a:pt x="136961" y="132194"/>
                  </a:lnTo>
                  <a:lnTo>
                    <a:pt x="47826" y="131702"/>
                  </a:lnTo>
                  <a:lnTo>
                    <a:pt x="47907" y="116799"/>
                  </a:lnTo>
                  <a:lnTo>
                    <a:pt x="47959" y="107307"/>
                  </a:lnTo>
                  <a:lnTo>
                    <a:pt x="48071" y="86824"/>
                  </a:lnTo>
                  <a:lnTo>
                    <a:pt x="48089" y="83479"/>
                  </a:lnTo>
                  <a:lnTo>
                    <a:pt x="138100" y="83479"/>
                  </a:lnTo>
                  <a:lnTo>
                    <a:pt x="205120" y="44880"/>
                  </a:lnTo>
                  <a:lnTo>
                    <a:pt x="212317" y="38531"/>
                  </a:lnTo>
                  <a:lnTo>
                    <a:pt x="216382" y="30219"/>
                  </a:lnTo>
                  <a:lnTo>
                    <a:pt x="217031" y="20989"/>
                  </a:lnTo>
                  <a:lnTo>
                    <a:pt x="213983" y="11890"/>
                  </a:lnTo>
                  <a:lnTo>
                    <a:pt x="207662" y="4710"/>
                  </a:lnTo>
                  <a:lnTo>
                    <a:pt x="199358" y="652"/>
                  </a:lnTo>
                  <a:lnTo>
                    <a:pt x="190135" y="0"/>
                  </a:lnTo>
                  <a:close/>
                </a:path>
                <a:path w="6220459" h="249555">
                  <a:moveTo>
                    <a:pt x="6124467" y="141126"/>
                  </a:moveTo>
                  <a:lnTo>
                    <a:pt x="6082984" y="165022"/>
                  </a:lnTo>
                  <a:lnTo>
                    <a:pt x="6172296" y="165515"/>
                  </a:lnTo>
                  <a:lnTo>
                    <a:pt x="6172314" y="162170"/>
                  </a:lnTo>
                  <a:lnTo>
                    <a:pt x="6160099" y="162170"/>
                  </a:lnTo>
                  <a:lnTo>
                    <a:pt x="6124467" y="141126"/>
                  </a:lnTo>
                  <a:close/>
                </a:path>
                <a:path w="6220459" h="249555">
                  <a:moveTo>
                    <a:pt x="6031289" y="32257"/>
                  </a:moveTo>
                  <a:lnTo>
                    <a:pt x="6022062" y="32805"/>
                  </a:lnTo>
                  <a:lnTo>
                    <a:pt x="6013712" y="36778"/>
                  </a:lnTo>
                  <a:lnTo>
                    <a:pt x="6007297" y="43902"/>
                  </a:lnTo>
                  <a:lnTo>
                    <a:pt x="6004166" y="52929"/>
                  </a:lnTo>
                  <a:lnTo>
                    <a:pt x="6004711" y="62159"/>
                  </a:lnTo>
                  <a:lnTo>
                    <a:pt x="6008673" y="70521"/>
                  </a:lnTo>
                  <a:lnTo>
                    <a:pt x="6015789" y="76943"/>
                  </a:lnTo>
                  <a:lnTo>
                    <a:pt x="6083275" y="116799"/>
                  </a:lnTo>
                  <a:lnTo>
                    <a:pt x="6172553" y="117292"/>
                  </a:lnTo>
                  <a:lnTo>
                    <a:pt x="6172536" y="120483"/>
                  </a:lnTo>
                  <a:lnTo>
                    <a:pt x="6172426" y="141126"/>
                  </a:lnTo>
                  <a:lnTo>
                    <a:pt x="6172314" y="162170"/>
                  </a:lnTo>
                  <a:lnTo>
                    <a:pt x="6172296" y="165515"/>
                  </a:lnTo>
                  <a:lnTo>
                    <a:pt x="6178777" y="165515"/>
                  </a:lnTo>
                  <a:lnTo>
                    <a:pt x="6220210" y="141635"/>
                  </a:lnTo>
                  <a:lnTo>
                    <a:pt x="6040338" y="35410"/>
                  </a:lnTo>
                  <a:lnTo>
                    <a:pt x="6031289" y="32257"/>
                  </a:lnTo>
                  <a:close/>
                </a:path>
                <a:path w="6220459" h="249555">
                  <a:moveTo>
                    <a:pt x="137246" y="83971"/>
                  </a:moveTo>
                  <a:lnTo>
                    <a:pt x="95766" y="107861"/>
                  </a:lnTo>
                  <a:lnTo>
                    <a:pt x="136961" y="132194"/>
                  </a:lnTo>
                  <a:lnTo>
                    <a:pt x="6082984" y="165022"/>
                  </a:lnTo>
                  <a:lnTo>
                    <a:pt x="6124467" y="141126"/>
                  </a:lnTo>
                  <a:lnTo>
                    <a:pt x="6083275" y="116799"/>
                  </a:lnTo>
                  <a:lnTo>
                    <a:pt x="137246" y="83971"/>
                  </a:lnTo>
                  <a:close/>
                </a:path>
                <a:path w="6220459" h="249555">
                  <a:moveTo>
                    <a:pt x="6160304" y="120483"/>
                  </a:moveTo>
                  <a:lnTo>
                    <a:pt x="6124467" y="141126"/>
                  </a:lnTo>
                  <a:lnTo>
                    <a:pt x="6160099" y="162170"/>
                  </a:lnTo>
                  <a:lnTo>
                    <a:pt x="6160202" y="141126"/>
                  </a:lnTo>
                  <a:lnTo>
                    <a:pt x="6160304" y="120483"/>
                  </a:lnTo>
                  <a:close/>
                </a:path>
                <a:path w="6220459" h="249555">
                  <a:moveTo>
                    <a:pt x="6172536" y="120483"/>
                  </a:moveTo>
                  <a:lnTo>
                    <a:pt x="6160304" y="120483"/>
                  </a:lnTo>
                  <a:lnTo>
                    <a:pt x="6160202" y="141126"/>
                  </a:lnTo>
                  <a:lnTo>
                    <a:pt x="6160099" y="162170"/>
                  </a:lnTo>
                  <a:lnTo>
                    <a:pt x="6172314" y="162170"/>
                  </a:lnTo>
                  <a:lnTo>
                    <a:pt x="6172426" y="141126"/>
                  </a:lnTo>
                  <a:lnTo>
                    <a:pt x="6172536" y="120483"/>
                  </a:lnTo>
                  <a:close/>
                </a:path>
                <a:path w="6220459" h="249555">
                  <a:moveTo>
                    <a:pt x="6083275" y="116799"/>
                  </a:moveTo>
                  <a:lnTo>
                    <a:pt x="6124467" y="141126"/>
                  </a:lnTo>
                  <a:lnTo>
                    <a:pt x="6160304" y="120483"/>
                  </a:lnTo>
                  <a:lnTo>
                    <a:pt x="6172536" y="120483"/>
                  </a:lnTo>
                  <a:lnTo>
                    <a:pt x="6172553" y="117292"/>
                  </a:lnTo>
                  <a:lnTo>
                    <a:pt x="6083275" y="116799"/>
                  </a:lnTo>
                  <a:close/>
                </a:path>
                <a:path w="6220459" h="249555">
                  <a:moveTo>
                    <a:pt x="48089" y="83479"/>
                  </a:moveTo>
                  <a:lnTo>
                    <a:pt x="48071" y="86824"/>
                  </a:lnTo>
                  <a:lnTo>
                    <a:pt x="47959" y="107307"/>
                  </a:lnTo>
                  <a:lnTo>
                    <a:pt x="47907" y="116799"/>
                  </a:lnTo>
                  <a:lnTo>
                    <a:pt x="47826" y="131702"/>
                  </a:lnTo>
                  <a:lnTo>
                    <a:pt x="136961" y="132194"/>
                  </a:lnTo>
                  <a:lnTo>
                    <a:pt x="130726" y="128511"/>
                  </a:lnTo>
                  <a:lnTo>
                    <a:pt x="59910" y="128511"/>
                  </a:lnTo>
                  <a:lnTo>
                    <a:pt x="60034" y="107307"/>
                  </a:lnTo>
                  <a:lnTo>
                    <a:pt x="60152" y="86824"/>
                  </a:lnTo>
                  <a:lnTo>
                    <a:pt x="132292" y="86824"/>
                  </a:lnTo>
                  <a:lnTo>
                    <a:pt x="137246" y="83971"/>
                  </a:lnTo>
                  <a:lnTo>
                    <a:pt x="48089" y="83479"/>
                  </a:lnTo>
                  <a:close/>
                </a:path>
                <a:path w="6220459" h="249555">
                  <a:moveTo>
                    <a:pt x="60152" y="86824"/>
                  </a:moveTo>
                  <a:lnTo>
                    <a:pt x="60034" y="107307"/>
                  </a:lnTo>
                  <a:lnTo>
                    <a:pt x="59910" y="128511"/>
                  </a:lnTo>
                  <a:lnTo>
                    <a:pt x="95766" y="107861"/>
                  </a:lnTo>
                  <a:lnTo>
                    <a:pt x="60152" y="86824"/>
                  </a:lnTo>
                  <a:close/>
                </a:path>
                <a:path w="6220459" h="249555">
                  <a:moveTo>
                    <a:pt x="95766" y="107861"/>
                  </a:moveTo>
                  <a:lnTo>
                    <a:pt x="59910" y="128511"/>
                  </a:lnTo>
                  <a:lnTo>
                    <a:pt x="130726" y="128511"/>
                  </a:lnTo>
                  <a:lnTo>
                    <a:pt x="95766" y="107861"/>
                  </a:lnTo>
                  <a:close/>
                </a:path>
                <a:path w="6220459" h="249555">
                  <a:moveTo>
                    <a:pt x="132292" y="86824"/>
                  </a:moveTo>
                  <a:lnTo>
                    <a:pt x="60152" y="86824"/>
                  </a:lnTo>
                  <a:lnTo>
                    <a:pt x="95766" y="107861"/>
                  </a:lnTo>
                  <a:lnTo>
                    <a:pt x="132292" y="86824"/>
                  </a:lnTo>
                  <a:close/>
                </a:path>
                <a:path w="6220459" h="249555">
                  <a:moveTo>
                    <a:pt x="138100" y="83479"/>
                  </a:moveTo>
                  <a:lnTo>
                    <a:pt x="48089" y="83479"/>
                  </a:lnTo>
                  <a:lnTo>
                    <a:pt x="137246" y="83971"/>
                  </a:lnTo>
                  <a:lnTo>
                    <a:pt x="138100" y="83479"/>
                  </a:lnTo>
                  <a:close/>
                </a:path>
              </a:pathLst>
            </a:custGeom>
            <a:solidFill>
              <a:srgbClr val="B000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6" name="object 5"/>
          <p:cNvSpPr txBox="1"/>
          <p:nvPr/>
        </p:nvSpPr>
        <p:spPr>
          <a:xfrm>
            <a:off x="4095159" y="2817806"/>
            <a:ext cx="718185" cy="643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50" spc="630" dirty="0">
                <a:latin typeface="Arial" panose="020B0604020202090204"/>
                <a:cs typeface="Arial" panose="020B0604020202090204"/>
              </a:rPr>
              <a:t>-</a:t>
            </a:r>
            <a:r>
              <a:rPr sz="4050" spc="-50" dirty="0">
                <a:latin typeface="Calibri"/>
                <a:cs typeface="Calibri"/>
              </a:rPr>
              <a:t>∞</a:t>
            </a:r>
            <a:endParaRPr sz="4050">
              <a:latin typeface="Calibri"/>
              <a:cs typeface="Calibri"/>
            </a:endParaRPr>
          </a:p>
        </p:txBody>
      </p:sp>
      <p:sp>
        <p:nvSpPr>
          <p:cNvPr id="77" name="object 6"/>
          <p:cNvSpPr txBox="1"/>
          <p:nvPr/>
        </p:nvSpPr>
        <p:spPr>
          <a:xfrm>
            <a:off x="9502117" y="2853831"/>
            <a:ext cx="818515" cy="643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50" spc="185" dirty="0">
                <a:latin typeface="Arial" panose="020B0604020202090204"/>
                <a:cs typeface="Arial" panose="020B0604020202090204"/>
              </a:rPr>
              <a:t>+</a:t>
            </a:r>
            <a:r>
              <a:rPr sz="4050" spc="185" dirty="0">
                <a:latin typeface="Calibri"/>
                <a:cs typeface="Calibri"/>
              </a:rPr>
              <a:t>∞</a:t>
            </a:r>
            <a:endParaRPr sz="4050" dirty="0">
              <a:latin typeface="Calibri"/>
              <a:cs typeface="Calibri"/>
            </a:endParaRPr>
          </a:p>
        </p:txBody>
      </p:sp>
      <p:sp>
        <p:nvSpPr>
          <p:cNvPr id="83" name="object 12"/>
          <p:cNvSpPr txBox="1"/>
          <p:nvPr/>
        </p:nvSpPr>
        <p:spPr>
          <a:xfrm>
            <a:off x="6852125" y="2910443"/>
            <a:ext cx="603250" cy="4889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3000" spc="100" dirty="0">
                <a:latin typeface="Arial" panose="020B0604020202090204"/>
                <a:cs typeface="Arial" panose="020B0604020202090204"/>
              </a:rPr>
              <a:t>0.0</a:t>
            </a:r>
            <a:endParaRPr sz="3000">
              <a:latin typeface="Arial" panose="020B0604020202090204"/>
              <a:cs typeface="Arial" panose="020B0604020202090204"/>
            </a:endParaRPr>
          </a:p>
        </p:txBody>
      </p:sp>
      <p:pic>
        <p:nvPicPr>
          <p:cNvPr id="87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53262" y="5038402"/>
            <a:ext cx="5033323" cy="509508"/>
          </a:xfrm>
          <a:prstGeom prst="rect">
            <a:avLst/>
          </a:prstGeom>
        </p:spPr>
      </p:pic>
      <p:sp>
        <p:nvSpPr>
          <p:cNvPr id="88" name="object 17"/>
          <p:cNvSpPr/>
          <p:nvPr/>
        </p:nvSpPr>
        <p:spPr>
          <a:xfrm>
            <a:off x="4906590" y="5165533"/>
            <a:ext cx="4531360" cy="224154"/>
          </a:xfrm>
          <a:custGeom>
            <a:avLst/>
            <a:gdLst/>
            <a:ahLst/>
            <a:cxnLst/>
            <a:rect l="l" t="t" r="r" b="b"/>
            <a:pathLst>
              <a:path w="4531359" h="224154">
                <a:moveTo>
                  <a:pt x="189349" y="6909"/>
                </a:moveTo>
                <a:lnTo>
                  <a:pt x="180288" y="10024"/>
                </a:lnTo>
                <a:lnTo>
                  <a:pt x="0" y="115580"/>
                </a:lnTo>
                <a:lnTo>
                  <a:pt x="180628" y="220569"/>
                </a:lnTo>
                <a:lnTo>
                  <a:pt x="189703" y="223646"/>
                </a:lnTo>
                <a:lnTo>
                  <a:pt x="198935" y="223027"/>
                </a:lnTo>
                <a:lnTo>
                  <a:pt x="207261" y="218992"/>
                </a:lnTo>
                <a:lnTo>
                  <a:pt x="213617" y="211820"/>
                </a:lnTo>
                <a:lnTo>
                  <a:pt x="216696" y="202743"/>
                </a:lnTo>
                <a:lnTo>
                  <a:pt x="216077" y="193511"/>
                </a:lnTo>
                <a:lnTo>
                  <a:pt x="212042" y="185187"/>
                </a:lnTo>
                <a:lnTo>
                  <a:pt x="204873" y="178831"/>
                </a:lnTo>
                <a:lnTo>
                  <a:pt x="137390" y="139614"/>
                </a:lnTo>
                <a:lnTo>
                  <a:pt x="47883" y="139614"/>
                </a:lnTo>
                <a:lnTo>
                  <a:pt x="47806" y="91391"/>
                </a:lnTo>
                <a:lnTo>
                  <a:pt x="137063" y="91243"/>
                </a:lnTo>
                <a:lnTo>
                  <a:pt x="204673" y="51660"/>
                </a:lnTo>
                <a:lnTo>
                  <a:pt x="216410" y="27697"/>
                </a:lnTo>
                <a:lnTo>
                  <a:pt x="213298" y="18619"/>
                </a:lnTo>
                <a:lnTo>
                  <a:pt x="206915" y="11486"/>
                </a:lnTo>
                <a:lnTo>
                  <a:pt x="198578" y="7489"/>
                </a:lnTo>
                <a:lnTo>
                  <a:pt x="189349" y="6909"/>
                </a:lnTo>
                <a:close/>
              </a:path>
              <a:path w="4531359" h="224154">
                <a:moveTo>
                  <a:pt x="4489755" y="84031"/>
                </a:moveTo>
                <a:lnTo>
                  <a:pt x="4483245" y="84031"/>
                </a:lnTo>
                <a:lnTo>
                  <a:pt x="4483348" y="132255"/>
                </a:lnTo>
                <a:lnTo>
                  <a:pt x="4394046" y="132403"/>
                </a:lnTo>
                <a:lnTo>
                  <a:pt x="4326430" y="171986"/>
                </a:lnTo>
                <a:lnTo>
                  <a:pt x="4319297" y="178371"/>
                </a:lnTo>
                <a:lnTo>
                  <a:pt x="4315300" y="186705"/>
                </a:lnTo>
                <a:lnTo>
                  <a:pt x="4314720" y="195927"/>
                </a:lnTo>
                <a:lnTo>
                  <a:pt x="4317835" y="204975"/>
                </a:lnTo>
                <a:lnTo>
                  <a:pt x="4324198" y="212138"/>
                </a:lnTo>
                <a:lnTo>
                  <a:pt x="4332535" y="216150"/>
                </a:lnTo>
                <a:lnTo>
                  <a:pt x="4341769" y="216736"/>
                </a:lnTo>
                <a:lnTo>
                  <a:pt x="4350824" y="213621"/>
                </a:lnTo>
                <a:lnTo>
                  <a:pt x="4531108" y="108066"/>
                </a:lnTo>
                <a:lnTo>
                  <a:pt x="4489755" y="84031"/>
                </a:lnTo>
                <a:close/>
              </a:path>
              <a:path w="4531359" h="224154">
                <a:moveTo>
                  <a:pt x="137063" y="91243"/>
                </a:moveTo>
                <a:lnTo>
                  <a:pt x="47806" y="91391"/>
                </a:lnTo>
                <a:lnTo>
                  <a:pt x="47883" y="139614"/>
                </a:lnTo>
                <a:lnTo>
                  <a:pt x="137135" y="139466"/>
                </a:lnTo>
                <a:lnTo>
                  <a:pt x="131722" y="136320"/>
                </a:lnTo>
                <a:lnTo>
                  <a:pt x="60070" y="136320"/>
                </a:lnTo>
                <a:lnTo>
                  <a:pt x="59988" y="94633"/>
                </a:lnTo>
                <a:lnTo>
                  <a:pt x="131272" y="94633"/>
                </a:lnTo>
                <a:lnTo>
                  <a:pt x="137063" y="91243"/>
                </a:lnTo>
                <a:close/>
              </a:path>
              <a:path w="4531359" h="224154">
                <a:moveTo>
                  <a:pt x="137135" y="139466"/>
                </a:moveTo>
                <a:lnTo>
                  <a:pt x="47883" y="139614"/>
                </a:lnTo>
                <a:lnTo>
                  <a:pt x="137390" y="139614"/>
                </a:lnTo>
                <a:lnTo>
                  <a:pt x="137135" y="139466"/>
                </a:lnTo>
                <a:close/>
              </a:path>
              <a:path w="4531359" h="224154">
                <a:moveTo>
                  <a:pt x="4394046" y="84179"/>
                </a:moveTo>
                <a:lnTo>
                  <a:pt x="137063" y="91243"/>
                </a:lnTo>
                <a:lnTo>
                  <a:pt x="95763" y="115423"/>
                </a:lnTo>
                <a:lnTo>
                  <a:pt x="137135" y="139466"/>
                </a:lnTo>
                <a:lnTo>
                  <a:pt x="4394046" y="132403"/>
                </a:lnTo>
                <a:lnTo>
                  <a:pt x="4435383" y="108204"/>
                </a:lnTo>
                <a:lnTo>
                  <a:pt x="4394046" y="84179"/>
                </a:lnTo>
                <a:close/>
              </a:path>
              <a:path w="4531359" h="224154">
                <a:moveTo>
                  <a:pt x="59988" y="94633"/>
                </a:moveTo>
                <a:lnTo>
                  <a:pt x="60070" y="136320"/>
                </a:lnTo>
                <a:lnTo>
                  <a:pt x="95763" y="115423"/>
                </a:lnTo>
                <a:lnTo>
                  <a:pt x="59988" y="94633"/>
                </a:lnTo>
                <a:close/>
              </a:path>
              <a:path w="4531359" h="224154">
                <a:moveTo>
                  <a:pt x="95763" y="115423"/>
                </a:moveTo>
                <a:lnTo>
                  <a:pt x="60070" y="136320"/>
                </a:lnTo>
                <a:lnTo>
                  <a:pt x="131722" y="136320"/>
                </a:lnTo>
                <a:lnTo>
                  <a:pt x="95763" y="115423"/>
                </a:lnTo>
                <a:close/>
              </a:path>
              <a:path w="4531359" h="224154">
                <a:moveTo>
                  <a:pt x="4435383" y="108204"/>
                </a:moveTo>
                <a:lnTo>
                  <a:pt x="4394046" y="132403"/>
                </a:lnTo>
                <a:lnTo>
                  <a:pt x="4483348" y="132255"/>
                </a:lnTo>
                <a:lnTo>
                  <a:pt x="4483341" y="128961"/>
                </a:lnTo>
                <a:lnTo>
                  <a:pt x="4471099" y="128961"/>
                </a:lnTo>
                <a:lnTo>
                  <a:pt x="4435383" y="108204"/>
                </a:lnTo>
                <a:close/>
              </a:path>
              <a:path w="4531359" h="224154">
                <a:moveTo>
                  <a:pt x="4471048" y="87325"/>
                </a:moveTo>
                <a:lnTo>
                  <a:pt x="4435383" y="108204"/>
                </a:lnTo>
                <a:lnTo>
                  <a:pt x="4471099" y="128961"/>
                </a:lnTo>
                <a:lnTo>
                  <a:pt x="4471048" y="87325"/>
                </a:lnTo>
                <a:close/>
              </a:path>
              <a:path w="4531359" h="224154">
                <a:moveTo>
                  <a:pt x="4483252" y="87325"/>
                </a:moveTo>
                <a:lnTo>
                  <a:pt x="4471048" y="87325"/>
                </a:lnTo>
                <a:lnTo>
                  <a:pt x="4471099" y="128961"/>
                </a:lnTo>
                <a:lnTo>
                  <a:pt x="4483341" y="128961"/>
                </a:lnTo>
                <a:lnTo>
                  <a:pt x="4483252" y="87325"/>
                </a:lnTo>
                <a:close/>
              </a:path>
              <a:path w="4531359" h="224154">
                <a:moveTo>
                  <a:pt x="131272" y="94633"/>
                </a:moveTo>
                <a:lnTo>
                  <a:pt x="59988" y="94633"/>
                </a:lnTo>
                <a:lnTo>
                  <a:pt x="95763" y="115423"/>
                </a:lnTo>
                <a:lnTo>
                  <a:pt x="131272" y="94633"/>
                </a:lnTo>
                <a:close/>
              </a:path>
              <a:path w="4531359" h="224154">
                <a:moveTo>
                  <a:pt x="4483245" y="84031"/>
                </a:moveTo>
                <a:lnTo>
                  <a:pt x="4394046" y="84179"/>
                </a:lnTo>
                <a:lnTo>
                  <a:pt x="4435383" y="108204"/>
                </a:lnTo>
                <a:lnTo>
                  <a:pt x="4471048" y="87325"/>
                </a:lnTo>
                <a:lnTo>
                  <a:pt x="4483252" y="87325"/>
                </a:lnTo>
                <a:lnTo>
                  <a:pt x="4483245" y="84031"/>
                </a:lnTo>
                <a:close/>
              </a:path>
              <a:path w="4531359" h="224154">
                <a:moveTo>
                  <a:pt x="4341387" y="0"/>
                </a:moveTo>
                <a:lnTo>
                  <a:pt x="4332155" y="619"/>
                </a:lnTo>
                <a:lnTo>
                  <a:pt x="4323831" y="4654"/>
                </a:lnTo>
                <a:lnTo>
                  <a:pt x="4317475" y="11825"/>
                </a:lnTo>
                <a:lnTo>
                  <a:pt x="4314398" y="20894"/>
                </a:lnTo>
                <a:lnTo>
                  <a:pt x="4315017" y="30108"/>
                </a:lnTo>
                <a:lnTo>
                  <a:pt x="4319052" y="38415"/>
                </a:lnTo>
                <a:lnTo>
                  <a:pt x="4326224" y="44763"/>
                </a:lnTo>
                <a:lnTo>
                  <a:pt x="4394046" y="84179"/>
                </a:lnTo>
                <a:lnTo>
                  <a:pt x="4489755" y="84031"/>
                </a:lnTo>
                <a:lnTo>
                  <a:pt x="4350464" y="3076"/>
                </a:lnTo>
                <a:lnTo>
                  <a:pt x="4341387" y="0"/>
                </a:lnTo>
                <a:close/>
              </a:path>
            </a:pathLst>
          </a:custGeom>
          <a:solidFill>
            <a:srgbClr val="118C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18"/>
          <p:cNvSpPr txBox="1"/>
          <p:nvPr/>
        </p:nvSpPr>
        <p:spPr>
          <a:xfrm>
            <a:off x="4601494" y="4776326"/>
            <a:ext cx="603250" cy="4889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3000" spc="100" dirty="0">
                <a:latin typeface="Arial" panose="020B0604020202090204"/>
                <a:cs typeface="Arial" panose="020B0604020202090204"/>
              </a:rPr>
              <a:t>0.0</a:t>
            </a:r>
            <a:endParaRPr sz="3000" dirty="0">
              <a:latin typeface="Arial" panose="020B0604020202090204"/>
              <a:cs typeface="Arial" panose="020B0604020202090204"/>
            </a:endParaRPr>
          </a:p>
        </p:txBody>
      </p:sp>
      <p:sp>
        <p:nvSpPr>
          <p:cNvPr id="90" name="object 19"/>
          <p:cNvSpPr txBox="1"/>
          <p:nvPr/>
        </p:nvSpPr>
        <p:spPr>
          <a:xfrm>
            <a:off x="9163398" y="4771180"/>
            <a:ext cx="541655" cy="4889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3000" spc="-25" dirty="0">
                <a:latin typeface="Arial" panose="020B0604020202090204"/>
                <a:cs typeface="Arial" panose="020B0604020202090204"/>
              </a:rPr>
              <a:t>1.0</a:t>
            </a:r>
            <a:endParaRPr sz="3000" dirty="0">
              <a:latin typeface="Arial" panose="020B0604020202090204"/>
              <a:cs typeface="Arial" panose="020B0604020202090204"/>
            </a:endParaRPr>
          </a:p>
        </p:txBody>
      </p:sp>
      <p:sp>
        <p:nvSpPr>
          <p:cNvPr id="93" name="object 22"/>
          <p:cNvSpPr/>
          <p:nvPr/>
        </p:nvSpPr>
        <p:spPr>
          <a:xfrm>
            <a:off x="2344781" y="1212451"/>
            <a:ext cx="4218940" cy="1054651"/>
          </a:xfrm>
          <a:custGeom>
            <a:avLst/>
            <a:gdLst/>
            <a:ahLst/>
            <a:cxnLst/>
            <a:rect l="l" t="t" r="r" b="b"/>
            <a:pathLst>
              <a:path w="4218940" h="745489">
                <a:moveTo>
                  <a:pt x="4218944" y="0"/>
                </a:moveTo>
                <a:lnTo>
                  <a:pt x="0" y="0"/>
                </a:lnTo>
                <a:lnTo>
                  <a:pt x="0" y="459072"/>
                </a:lnTo>
                <a:lnTo>
                  <a:pt x="703147" y="459072"/>
                </a:lnTo>
                <a:lnTo>
                  <a:pt x="1664244" y="745323"/>
                </a:lnTo>
                <a:lnTo>
                  <a:pt x="1757885" y="459072"/>
                </a:lnTo>
                <a:lnTo>
                  <a:pt x="4218944" y="459072"/>
                </a:lnTo>
                <a:lnTo>
                  <a:pt x="4218944" y="0"/>
                </a:lnTo>
                <a:close/>
              </a:path>
            </a:pathLst>
          </a:custGeom>
          <a:solidFill>
            <a:srgbClr val="B0007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6" name="object 25"/>
          <p:cNvGrpSpPr/>
          <p:nvPr/>
        </p:nvGrpSpPr>
        <p:grpSpPr>
          <a:xfrm>
            <a:off x="2978884" y="5694896"/>
            <a:ext cx="5680710" cy="798195"/>
            <a:chOff x="1283781" y="5694896"/>
            <a:chExt cx="5680710" cy="798195"/>
          </a:xfrm>
        </p:grpSpPr>
        <p:sp>
          <p:nvSpPr>
            <p:cNvPr id="97" name="object 26"/>
            <p:cNvSpPr/>
            <p:nvPr/>
          </p:nvSpPr>
          <p:spPr>
            <a:xfrm>
              <a:off x="1283781" y="5694896"/>
              <a:ext cx="5680710" cy="798195"/>
            </a:xfrm>
            <a:custGeom>
              <a:avLst/>
              <a:gdLst/>
              <a:ahLst/>
              <a:cxnLst/>
              <a:rect l="l" t="t" r="r" b="b"/>
              <a:pathLst>
                <a:path w="5680709" h="798195">
                  <a:moveTo>
                    <a:pt x="2799567" y="0"/>
                  </a:moveTo>
                  <a:lnTo>
                    <a:pt x="946702" y="338848"/>
                  </a:lnTo>
                  <a:lnTo>
                    <a:pt x="0" y="338848"/>
                  </a:lnTo>
                  <a:lnTo>
                    <a:pt x="0" y="797920"/>
                  </a:lnTo>
                  <a:lnTo>
                    <a:pt x="5680142" y="797920"/>
                  </a:lnTo>
                  <a:lnTo>
                    <a:pt x="5680142" y="338848"/>
                  </a:lnTo>
                  <a:lnTo>
                    <a:pt x="2366727" y="338848"/>
                  </a:lnTo>
                  <a:lnTo>
                    <a:pt x="2799567" y="0"/>
                  </a:lnTo>
                  <a:close/>
                </a:path>
              </a:pathLst>
            </a:custGeom>
            <a:solidFill>
              <a:srgbClr val="118C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27"/>
            <p:cNvSpPr/>
            <p:nvPr/>
          </p:nvSpPr>
          <p:spPr>
            <a:xfrm>
              <a:off x="1283781" y="5694896"/>
              <a:ext cx="5680710" cy="798195"/>
            </a:xfrm>
            <a:custGeom>
              <a:avLst/>
              <a:gdLst/>
              <a:ahLst/>
              <a:cxnLst/>
              <a:rect l="l" t="t" r="r" b="b"/>
              <a:pathLst>
                <a:path w="5680709" h="798195">
                  <a:moveTo>
                    <a:pt x="0" y="338848"/>
                  </a:moveTo>
                  <a:lnTo>
                    <a:pt x="946702" y="338848"/>
                  </a:lnTo>
                  <a:lnTo>
                    <a:pt x="2799567" y="0"/>
                  </a:lnTo>
                  <a:lnTo>
                    <a:pt x="2366727" y="338848"/>
                  </a:lnTo>
                  <a:lnTo>
                    <a:pt x="5680142" y="338848"/>
                  </a:lnTo>
                  <a:lnTo>
                    <a:pt x="5680142" y="415377"/>
                  </a:lnTo>
                  <a:lnTo>
                    <a:pt x="5680142" y="530145"/>
                  </a:lnTo>
                  <a:lnTo>
                    <a:pt x="5680142" y="797920"/>
                  </a:lnTo>
                  <a:lnTo>
                    <a:pt x="2366727" y="797920"/>
                  </a:lnTo>
                  <a:lnTo>
                    <a:pt x="946702" y="797920"/>
                  </a:lnTo>
                  <a:lnTo>
                    <a:pt x="0" y="797920"/>
                  </a:lnTo>
                  <a:lnTo>
                    <a:pt x="0" y="530145"/>
                  </a:lnTo>
                  <a:lnTo>
                    <a:pt x="0" y="415377"/>
                  </a:lnTo>
                  <a:lnTo>
                    <a:pt x="0" y="338848"/>
                  </a:lnTo>
                  <a:close/>
                </a:path>
              </a:pathLst>
            </a:custGeom>
            <a:ln w="21443">
              <a:solidFill>
                <a:srgbClr val="0965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9" name="object 28"/>
          <p:cNvSpPr txBox="1"/>
          <p:nvPr/>
        </p:nvSpPr>
        <p:spPr>
          <a:xfrm>
            <a:off x="3043376" y="6089699"/>
            <a:ext cx="52451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zh-CN" altLang="en-US" sz="240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但概率处于 </a:t>
            </a:r>
            <a:r>
              <a:rPr lang="en-US" altLang="zh-CN" sz="240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0  </a:t>
            </a:r>
            <a:r>
              <a:rPr lang="zh-CN" altLang="en-US" sz="240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到  </a:t>
            </a:r>
            <a:r>
              <a:rPr lang="en-US" altLang="zh-CN" sz="240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1  </a:t>
            </a:r>
            <a:r>
              <a:rPr lang="zh-CN" altLang="en-US" sz="240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之间</a:t>
            </a:r>
            <a:endParaRPr lang="en-US" sz="2400" dirty="0">
              <a:latin typeface="Arial" panose="020B0604020202090204"/>
              <a:cs typeface="Arial" panose="020B0604020202090204"/>
            </a:endParaRPr>
          </a:p>
        </p:txBody>
      </p:sp>
      <p:grpSp>
        <p:nvGrpSpPr>
          <p:cNvPr id="100" name="object 29"/>
          <p:cNvGrpSpPr/>
          <p:nvPr/>
        </p:nvGrpSpPr>
        <p:grpSpPr>
          <a:xfrm>
            <a:off x="1183826" y="3497086"/>
            <a:ext cx="2774710" cy="1814830"/>
            <a:chOff x="645673" y="3533147"/>
            <a:chExt cx="1582420" cy="1814830"/>
          </a:xfrm>
        </p:grpSpPr>
        <p:sp>
          <p:nvSpPr>
            <p:cNvPr id="101" name="object 30"/>
            <p:cNvSpPr/>
            <p:nvPr/>
          </p:nvSpPr>
          <p:spPr>
            <a:xfrm>
              <a:off x="656468" y="3543942"/>
              <a:ext cx="1560830" cy="1793239"/>
            </a:xfrm>
            <a:custGeom>
              <a:avLst/>
              <a:gdLst/>
              <a:ahLst/>
              <a:cxnLst/>
              <a:rect l="l" t="t" r="r" b="b"/>
              <a:pathLst>
                <a:path w="1560830" h="1793239">
                  <a:moveTo>
                    <a:pt x="1560428" y="0"/>
                  </a:moveTo>
                  <a:lnTo>
                    <a:pt x="0" y="0"/>
                  </a:lnTo>
                  <a:lnTo>
                    <a:pt x="0" y="1792908"/>
                  </a:lnTo>
                  <a:lnTo>
                    <a:pt x="1560428" y="1792908"/>
                  </a:lnTo>
                  <a:lnTo>
                    <a:pt x="1560428" y="0"/>
                  </a:lnTo>
                  <a:close/>
                </a:path>
              </a:pathLst>
            </a:custGeom>
            <a:solidFill>
              <a:srgbClr val="85BD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31"/>
            <p:cNvSpPr/>
            <p:nvPr/>
          </p:nvSpPr>
          <p:spPr>
            <a:xfrm>
              <a:off x="656468" y="3543942"/>
              <a:ext cx="1560830" cy="1793239"/>
            </a:xfrm>
            <a:custGeom>
              <a:avLst/>
              <a:gdLst/>
              <a:ahLst/>
              <a:cxnLst/>
              <a:rect l="l" t="t" r="r" b="b"/>
              <a:pathLst>
                <a:path w="1560830" h="1793239">
                  <a:moveTo>
                    <a:pt x="0" y="1792908"/>
                  </a:moveTo>
                  <a:lnTo>
                    <a:pt x="1560428" y="1792908"/>
                  </a:lnTo>
                  <a:lnTo>
                    <a:pt x="1560428" y="0"/>
                  </a:lnTo>
                  <a:lnTo>
                    <a:pt x="0" y="0"/>
                  </a:lnTo>
                  <a:lnTo>
                    <a:pt x="0" y="1792908"/>
                  </a:lnTo>
                  <a:close/>
                </a:path>
              </a:pathLst>
            </a:custGeom>
            <a:ln w="21443">
              <a:solidFill>
                <a:srgbClr val="608A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3" name="object 32"/>
          <p:cNvSpPr txBox="1"/>
          <p:nvPr/>
        </p:nvSpPr>
        <p:spPr>
          <a:xfrm>
            <a:off x="1242314" y="3735967"/>
            <a:ext cx="2576902" cy="1320874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58750" marR="119380" indent="-124460" algn="ctr">
              <a:lnSpc>
                <a:spcPts val="3200"/>
              </a:lnSpc>
              <a:spcBef>
                <a:spcPts val="240"/>
              </a:spcBef>
            </a:pPr>
            <a:r>
              <a:rPr lang="zh-CN" altLang="en-US" sz="2800" spc="140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90204"/>
              </a:rPr>
              <a:t>我们如何将</a:t>
            </a:r>
            <a:endParaRPr lang="en-US" altLang="zh-CN" sz="2800" spc="140" dirty="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90204"/>
            </a:endParaRPr>
          </a:p>
          <a:p>
            <a:pPr marL="158750" marR="119380" indent="-124460" algn="ctr">
              <a:lnSpc>
                <a:spcPts val="3200"/>
              </a:lnSpc>
              <a:spcBef>
                <a:spcPts val="240"/>
              </a:spcBef>
            </a:pPr>
            <a:r>
              <a:rPr lang="en-US" altLang="zh-CN" sz="2800" spc="555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90204"/>
              </a:rPr>
              <a:t>-</a:t>
            </a:r>
            <a:r>
              <a:rPr lang="en-US" sz="2800" b="1" spc="95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∞</a:t>
            </a:r>
            <a:r>
              <a:rPr lang="en-US" sz="2800" spc="95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,</a:t>
            </a:r>
            <a:r>
              <a:rPr lang="en-US" sz="2800" spc="95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90204"/>
              </a:rPr>
              <a:t>+</a:t>
            </a:r>
            <a:r>
              <a:rPr lang="en-US" sz="2800" b="1" spc="95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Calibri"/>
              </a:rPr>
              <a:t>∞</a:t>
            </a:r>
            <a:endParaRPr lang="en-US" sz="2800" dirty="0">
              <a:latin typeface="Microsoft YaHei" panose="020B0503020204020204" pitchFamily="34" charset="-122"/>
              <a:ea typeface="Microsoft YaHei" panose="020B0503020204020204" pitchFamily="34" charset="-122"/>
              <a:cs typeface="Calibri"/>
            </a:endParaRPr>
          </a:p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zh-CN" altLang="en-US" sz="2800" spc="-20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90204"/>
              </a:rPr>
              <a:t>映射到</a:t>
            </a:r>
            <a:r>
              <a:rPr sz="2800" spc="-20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90204"/>
              </a:rPr>
              <a:t> </a:t>
            </a:r>
            <a:r>
              <a:rPr sz="2800" spc="-170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Lucida Sans Unicode"/>
              </a:rPr>
              <a:t>0</a:t>
            </a:r>
            <a:r>
              <a:rPr sz="2800" spc="-170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90204"/>
              </a:rPr>
              <a:t>,</a:t>
            </a:r>
            <a:r>
              <a:rPr lang="zh-CN" altLang="en-US" sz="2800" spc="-170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90204"/>
              </a:rPr>
              <a:t> </a:t>
            </a:r>
            <a:r>
              <a:rPr sz="2800" spc="-170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Lucida Sans Unicode"/>
              </a:rPr>
              <a:t>1</a:t>
            </a:r>
            <a:r>
              <a:rPr sz="2800" spc="-170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90204"/>
              </a:rPr>
              <a:t>?</a:t>
            </a:r>
            <a:endParaRPr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90204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6BE7635-143C-00AF-8E57-2233E9FE023D}"/>
                  </a:ext>
                </a:extLst>
              </p:cNvPr>
              <p:cNvSpPr txBox="1"/>
              <p:nvPr/>
            </p:nvSpPr>
            <p:spPr>
              <a:xfrm>
                <a:off x="2968807" y="2217826"/>
                <a:ext cx="8648201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2700">
                  <a:spcBef>
                    <a:spcPts val="86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2800" spc="60" smtClean="0">
                          <a:solidFill>
                            <a:srgbClr val="B0007E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S</m:t>
                      </m:r>
                      <m:r>
                        <m:rPr>
                          <m:sty m:val="p"/>
                        </m:rPr>
                        <a:rPr lang="en-US" altLang="zh-CN" sz="2800" b="0" i="0" spc="60" smtClean="0">
                          <a:solidFill>
                            <a:srgbClr val="B0007E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core</m:t>
                      </m:r>
                      <m:d>
                        <m:dPr>
                          <m:ctrlPr>
                            <a:rPr lang="en-US" altLang="zh-CN" sz="2800" b="0" i="1" spc="6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</m:ctrlPr>
                        </m:dPr>
                        <m:e>
                          <m:r>
                            <a:rPr lang="en-US" altLang="zh-CN" sz="2800" b="1" i="1" spc="6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𝒙</m:t>
                          </m:r>
                        </m:e>
                      </m:d>
                      <m:r>
                        <a:rPr lang="en-US" altLang="zh-CN" sz="2800" b="0" i="1" spc="6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=</m:t>
                      </m:r>
                      <m:r>
                        <a:rPr lang="zh-CN" altLang="en-US" sz="2800" b="0" i="0" spc="6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 </m:t>
                      </m:r>
                      <m:sSub>
                        <m:sSubPr>
                          <m:ctrlPr>
                            <a:rPr lang="en-US" altLang="zh-CN" sz="2800" i="1" spc="60" smtClean="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</m:ctrlPr>
                        </m:sSubPr>
                        <m:e>
                          <m:r>
                            <a:rPr lang="en-US" altLang="zh-CN" sz="2800" b="0" i="1" spc="60" smtClean="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𝑤</m:t>
                          </m:r>
                        </m:e>
                        <m:sub>
                          <m:r>
                            <a:rPr lang="en-US" altLang="zh-CN" sz="2800" b="0" i="1" spc="60" smtClean="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0</m:t>
                          </m:r>
                        </m:sub>
                      </m:sSub>
                      <m:r>
                        <a:rPr lang="zh-CN" altLang="en-US" sz="2800" i="1" spc="60"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∙</m:t>
                      </m:r>
                      <m:sSub>
                        <m:sSubPr>
                          <m:ctrlPr>
                            <a:rPr lang="en-US" altLang="zh-CN" sz="2800" i="1" spc="60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</m:ctrlPr>
                        </m:sSubPr>
                        <m:e>
                          <m:r>
                            <a:rPr lang="en-US" altLang="zh-CN" sz="2800" i="1" spc="6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90204"/>
                            </a:rPr>
                            <m:t>𝜙</m:t>
                          </m:r>
                          <m:d>
                            <m:dPr>
                              <m:ctrlPr>
                                <a:rPr lang="en-US" altLang="zh-CN" sz="2800" b="0" i="1" spc="6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90204"/>
                                </a:rPr>
                              </m:ctrlPr>
                            </m:dPr>
                            <m:e>
                              <m:r>
                                <a:rPr lang="en-US" altLang="zh-CN" sz="2800" b="1" i="1" spc="6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90204"/>
                                </a:rPr>
                                <m:t>𝒙</m:t>
                              </m:r>
                            </m:e>
                          </m:d>
                        </m:e>
                        <m:sub>
                          <m:r>
                            <a:rPr lang="en-US" altLang="zh-CN" sz="2800" b="0" i="1" spc="60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0</m:t>
                          </m:r>
                        </m:sub>
                      </m:sSub>
                      <m:r>
                        <a:rPr lang="en-US" altLang="zh-CN" sz="2800" b="0" i="1" spc="60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+</m:t>
                      </m:r>
                      <m:r>
                        <a:rPr lang="zh-CN" altLang="en-US" sz="2800" b="0" i="1" spc="60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 </m:t>
                      </m:r>
                      <m:r>
                        <a:rPr lang="en-US" altLang="zh-CN" sz="2800" b="0" i="1" spc="60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…+</m:t>
                      </m:r>
                      <m:sSub>
                        <m:sSubPr>
                          <m:ctrlPr>
                            <a:rPr lang="en-US" altLang="zh-CN" sz="2800" i="1" spc="60" smtClean="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</m:ctrlPr>
                        </m:sSubPr>
                        <m:e>
                          <m:r>
                            <a:rPr lang="en-US" altLang="zh-CN" sz="2800" i="1" spc="6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𝑤</m:t>
                          </m:r>
                        </m:e>
                        <m:sub>
                          <m:r>
                            <a:rPr lang="en-US" altLang="zh-CN" sz="2800" b="0" i="1" spc="60" smtClean="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𝑑</m:t>
                          </m:r>
                        </m:sub>
                      </m:sSub>
                      <m:r>
                        <a:rPr lang="zh-CN" altLang="en-US" sz="2800" i="1" spc="60"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∙</m:t>
                      </m:r>
                      <m:sSub>
                        <m:sSubPr>
                          <m:ctrlPr>
                            <a:rPr lang="en-US" altLang="zh-CN" sz="2800" i="1" spc="6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</m:ctrlPr>
                        </m:sSubPr>
                        <m:e>
                          <m:r>
                            <a:rPr lang="en-US" altLang="zh-CN" sz="2800" i="1" spc="6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90204"/>
                            </a:rPr>
                            <m:t>𝜙</m:t>
                          </m:r>
                          <m:d>
                            <m:dPr>
                              <m:ctrlPr>
                                <a:rPr lang="en-US" altLang="zh-CN" sz="2800" b="1" i="1" spc="6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90204"/>
                                </a:rPr>
                              </m:ctrlPr>
                            </m:dPr>
                            <m:e>
                              <m:r>
                                <a:rPr lang="en-US" altLang="zh-CN" sz="2800" b="1" i="1" spc="6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90204"/>
                                </a:rPr>
                                <m:t>𝒙</m:t>
                              </m:r>
                            </m:e>
                          </m:d>
                        </m:e>
                        <m:sub>
                          <m:r>
                            <a:rPr lang="en-US" altLang="zh-CN" sz="2800" b="0" i="1" spc="6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90204"/>
                            </a:rPr>
                            <m:t>𝑑</m:t>
                          </m:r>
                        </m:sub>
                      </m:sSub>
                      <m:r>
                        <a:rPr lang="en-US" altLang="zh-CN" sz="2800" b="0" i="0" spc="6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90204"/>
                        </a:rPr>
                        <m:t>=</m:t>
                      </m:r>
                      <m:sSup>
                        <m:sSupPr>
                          <m:ctrlPr>
                            <a:rPr lang="en-US" altLang="zh-CN" sz="2800" b="1" i="1" spc="60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</m:ctrlPr>
                        </m:sSupPr>
                        <m:e>
                          <m:r>
                            <a:rPr lang="en-US" altLang="zh-CN" sz="2800" b="1" i="1" spc="60" smtClean="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𝒘</m:t>
                          </m:r>
                        </m:e>
                        <m:sup>
                          <m:r>
                            <a:rPr lang="en-US" altLang="zh-CN" sz="2800" b="1" i="1" spc="6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90204"/>
                            </a:rPr>
                            <m:t>⊺</m:t>
                          </m:r>
                        </m:sup>
                      </m:sSup>
                      <m:r>
                        <a:rPr lang="en-US" altLang="zh-CN" sz="2800" b="1" i="1" spc="6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90204"/>
                        </a:rPr>
                        <m:t>𝝓</m:t>
                      </m:r>
                      <m:d>
                        <m:dPr>
                          <m:ctrlPr>
                            <a:rPr lang="en-US" altLang="zh-CN" sz="2800" b="1" i="1" spc="6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90204"/>
                            </a:rPr>
                          </m:ctrlPr>
                        </m:dPr>
                        <m:e>
                          <m:r>
                            <a:rPr lang="en-US" altLang="zh-CN" sz="2800" b="1" i="1" spc="6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90204"/>
                            </a:rPr>
                            <m:t>𝒙</m:t>
                          </m:r>
                        </m:e>
                      </m:d>
                    </m:oMath>
                  </m:oMathPara>
                </a14:m>
                <a:endParaRPr lang="en-SG" altLang="zh-CN" sz="2800" b="1" spc="60" dirty="0">
                  <a:latin typeface="Microsoft YaHei" panose="020B0503020204020204" pitchFamily="34" charset="-122"/>
                  <a:ea typeface="Cambria Math" panose="02040503050406030204" pitchFamily="18" charset="0"/>
                  <a:cs typeface="Arial" panose="020B0604020202090204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6BE7635-143C-00AF-8E57-2233E9FE02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8807" y="2217826"/>
                <a:ext cx="8648201" cy="523220"/>
              </a:xfrm>
              <a:prstGeom prst="rect">
                <a:avLst/>
              </a:prstGeom>
              <a:blipFill>
                <a:blip r:embed="rId5"/>
                <a:stretch>
                  <a:fillRect l="-147" b="-209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DDB793B-48A9-D3F8-F34A-4E69CE164707}"/>
                  </a:ext>
                </a:extLst>
              </p:cNvPr>
              <p:cNvSpPr txBox="1"/>
              <p:nvPr/>
            </p:nvSpPr>
            <p:spPr>
              <a:xfrm>
                <a:off x="2568984" y="1281819"/>
                <a:ext cx="3889150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2700">
                  <a:spcBef>
                    <a:spcPts val="860"/>
                  </a:spcBef>
                </a:pPr>
                <a14:m>
                  <m:oMath xmlns:m="http://schemas.openxmlformats.org/officeDocument/2006/math">
                    <m:r>
                      <a:rPr lang="en-US" altLang="zh-CN" sz="2800" b="1" i="1" spc="6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−∞&lt;</m:t>
                    </m:r>
                    <m:r>
                      <a:rPr lang="zh-CN" altLang="en-US" sz="2800" b="1" i="0" spc="6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 </m:t>
                    </m:r>
                  </m:oMath>
                </a14:m>
                <a:r>
                  <a:rPr lang="zh-CN" altLang="en-US" sz="2800" spc="60" dirty="0">
                    <a:solidFill>
                      <a:schemeClr val="bg1"/>
                    </a:solidFill>
                    <a:ea typeface="Microsoft YaHei" panose="020B0503020204020204" pitchFamily="34" charset="-122"/>
                    <a:cs typeface="Arial" panose="020B0604020202090204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800" spc="6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Arial" panose="020B0604020202090204"/>
                      </a:rPr>
                      <m:t>S</m:t>
                    </m:r>
                    <m:r>
                      <m:rPr>
                        <m:sty m:val="p"/>
                      </m:rPr>
                      <a:rPr lang="en-US" altLang="zh-CN" sz="2800" b="0" i="0" spc="6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Arial" panose="020B0604020202090204"/>
                      </a:rPr>
                      <m:t>core</m:t>
                    </m:r>
                    <m:d>
                      <m:dPr>
                        <m:ctrlPr>
                          <a:rPr lang="en-US" altLang="zh-CN" sz="2800" b="0" i="1" spc="6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</m:ctrlPr>
                      </m:dPr>
                      <m:e>
                        <m:r>
                          <a:rPr lang="en-US" altLang="zh-CN" sz="2800" b="1" i="1" spc="6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𝒙</m:t>
                        </m:r>
                      </m:e>
                    </m:d>
                    <m:r>
                      <a:rPr lang="en-US" altLang="zh-CN" sz="2800" b="0" i="1" spc="6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Arial" panose="020B0604020202090204"/>
                      </a:rPr>
                      <m:t>&lt;</m:t>
                    </m:r>
                    <m:r>
                      <a:rPr lang="zh-CN" altLang="en-US" sz="2800" b="0" i="1" spc="6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Arial" panose="020B0604020202090204"/>
                      </a:rPr>
                      <m:t> </m:t>
                    </m:r>
                    <m:r>
                      <a:rPr lang="en-US" altLang="zh-CN" sz="2800" b="0" i="1" spc="6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Arial" panose="020B0604020202090204"/>
                      </a:rPr>
                      <m:t>+</m:t>
                    </m:r>
                    <m:r>
                      <a:rPr lang="en-US" altLang="zh-CN" sz="2800" b="1" i="1" spc="6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∞</m:t>
                    </m:r>
                  </m:oMath>
                </a14:m>
                <a:endParaRPr lang="en-SG" altLang="zh-CN" sz="2800" b="1" spc="60" dirty="0">
                  <a:solidFill>
                    <a:schemeClr val="bg1"/>
                  </a:solidFill>
                  <a:latin typeface="Microsoft YaHei" panose="020B0503020204020204" pitchFamily="34" charset="-122"/>
                  <a:ea typeface="Cambria Math" panose="02040503050406030204" pitchFamily="18" charset="0"/>
                  <a:cs typeface="Arial" panose="020B0604020202090204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DDB793B-48A9-D3F8-F34A-4E69CE1647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8984" y="1281819"/>
                <a:ext cx="3889150" cy="523220"/>
              </a:xfrm>
              <a:prstGeom prst="rect">
                <a:avLst/>
              </a:prstGeom>
              <a:blipFill>
                <a:blip r:embed="rId6"/>
                <a:stretch>
                  <a:fillRect b="-209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4D89592-BD73-011D-5FF7-BC27D7D36612}"/>
              </a:ext>
            </a:extLst>
          </p:cNvPr>
          <p:cNvCxnSpPr>
            <a:cxnSpLocks/>
            <a:stCxn id="76" idx="2"/>
            <a:endCxn id="89" idx="0"/>
          </p:cNvCxnSpPr>
          <p:nvPr/>
        </p:nvCxnSpPr>
        <p:spPr>
          <a:xfrm>
            <a:off x="4454252" y="3461061"/>
            <a:ext cx="448867" cy="1315265"/>
          </a:xfrm>
          <a:prstGeom prst="straightConnector1">
            <a:avLst/>
          </a:prstGeom>
          <a:ln w="63500">
            <a:solidFill>
              <a:schemeClr val="tx1">
                <a:lumMod val="65000"/>
                <a:lumOff val="3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558B957-9595-680E-01C8-6B422D9D8514}"/>
              </a:ext>
            </a:extLst>
          </p:cNvPr>
          <p:cNvCxnSpPr>
            <a:cxnSpLocks/>
            <a:stCxn id="83" idx="2"/>
          </p:cNvCxnSpPr>
          <p:nvPr/>
        </p:nvCxnSpPr>
        <p:spPr>
          <a:xfrm>
            <a:off x="7153750" y="3399393"/>
            <a:ext cx="0" cy="1311927"/>
          </a:xfrm>
          <a:prstGeom prst="straightConnector1">
            <a:avLst/>
          </a:prstGeom>
          <a:ln w="63500">
            <a:solidFill>
              <a:schemeClr val="tx1">
                <a:lumMod val="65000"/>
                <a:lumOff val="3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68CB889-8824-C308-8A26-B8EC02116B8B}"/>
              </a:ext>
            </a:extLst>
          </p:cNvPr>
          <p:cNvCxnSpPr>
            <a:cxnSpLocks/>
            <a:stCxn id="77" idx="2"/>
            <a:endCxn id="90" idx="0"/>
          </p:cNvCxnSpPr>
          <p:nvPr/>
        </p:nvCxnSpPr>
        <p:spPr>
          <a:xfrm flipH="1">
            <a:off x="9434226" y="3497086"/>
            <a:ext cx="477149" cy="1274094"/>
          </a:xfrm>
          <a:prstGeom prst="straightConnector1">
            <a:avLst/>
          </a:prstGeom>
          <a:ln w="63500">
            <a:solidFill>
              <a:schemeClr val="tx1">
                <a:lumMod val="65000"/>
                <a:lumOff val="3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bject 18">
            <a:extLst>
              <a:ext uri="{FF2B5EF4-FFF2-40B4-BE49-F238E27FC236}">
                <a16:creationId xmlns:a16="http://schemas.microsoft.com/office/drawing/2014/main" id="{8CB3DC8E-BFA0-18F0-BD31-4BA7BBBCDAC7}"/>
              </a:ext>
            </a:extLst>
          </p:cNvPr>
          <p:cNvSpPr txBox="1"/>
          <p:nvPr/>
        </p:nvSpPr>
        <p:spPr>
          <a:xfrm>
            <a:off x="6852125" y="4757517"/>
            <a:ext cx="603250" cy="4889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3000" spc="100" dirty="0">
                <a:latin typeface="Arial" panose="020B0604020202090204"/>
                <a:cs typeface="Arial" panose="020B0604020202090204"/>
              </a:rPr>
              <a:t>0.</a:t>
            </a:r>
            <a:r>
              <a:rPr lang="en-US" altLang="zh-CN" sz="3000" spc="100" dirty="0">
                <a:latin typeface="Arial" panose="020B0604020202090204"/>
                <a:cs typeface="Arial" panose="020B0604020202090204"/>
              </a:rPr>
              <a:t>5</a:t>
            </a:r>
            <a:endParaRPr sz="3000" dirty="0">
              <a:latin typeface="Arial" panose="020B0604020202090204"/>
              <a:cs typeface="Arial" panose="020B0604020202090204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AB2068B-6AFD-CD39-5746-82254C9F197E}"/>
                  </a:ext>
                </a:extLst>
              </p:cNvPr>
              <p:cNvSpPr txBox="1"/>
              <p:nvPr/>
            </p:nvSpPr>
            <p:spPr>
              <a:xfrm>
                <a:off x="5833415" y="5308155"/>
                <a:ext cx="2918983" cy="5347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2700">
                  <a:spcBef>
                    <a:spcPts val="86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altLang="zh-CN" sz="2800" i="1" spc="60" smtClean="0">
                              <a:solidFill>
                                <a:srgbClr val="B0007E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</m:ctrlPr>
                        </m:accPr>
                        <m:e>
                          <m:r>
                            <a:rPr lang="en-US" altLang="zh-CN" sz="2800" i="1" spc="60">
                              <a:solidFill>
                                <a:srgbClr val="B0007E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𝑃</m:t>
                          </m:r>
                        </m:e>
                      </m:acc>
                      <m:d>
                        <m:dPr>
                          <m:ctrlPr>
                            <a:rPr lang="en-US" altLang="zh-CN" sz="2800" b="0" i="1" spc="60" smtClean="0">
                              <a:solidFill>
                                <a:srgbClr val="B0007E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altLang="zh-CN" sz="2800" b="0" i="0" spc="60" smtClean="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y</m:t>
                          </m:r>
                          <m:r>
                            <a:rPr lang="en-US" altLang="zh-CN" sz="2800" b="0" i="0" spc="60" smtClean="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=+1</m:t>
                          </m:r>
                        </m:e>
                        <m:e>
                          <m:r>
                            <m:rPr>
                              <m:sty m:val="p"/>
                            </m:rPr>
                            <a:rPr lang="en-US" altLang="zh-CN" sz="2800" b="0" i="0" spc="60" smtClean="0">
                              <a:solidFill>
                                <a:srgbClr val="B0007E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x</m:t>
                          </m:r>
                        </m:e>
                      </m:d>
                    </m:oMath>
                  </m:oMathPara>
                </a14:m>
                <a:endParaRPr lang="en-SG" altLang="zh-CN" sz="2800" b="1" spc="60" dirty="0">
                  <a:latin typeface="Microsoft YaHei" panose="020B0503020204020204" pitchFamily="34" charset="-122"/>
                  <a:ea typeface="Cambria Math" panose="02040503050406030204" pitchFamily="18" charset="0"/>
                  <a:cs typeface="Arial" panose="020B0604020202090204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AB2068B-6AFD-CD39-5746-82254C9F19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3415" y="5308155"/>
                <a:ext cx="2918983" cy="534762"/>
              </a:xfrm>
              <a:prstGeom prst="rect">
                <a:avLst/>
              </a:prstGeom>
              <a:blipFill>
                <a:blip r:embed="rId7"/>
                <a:stretch>
                  <a:fillRect t="-7143"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350439" y="120418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逻辑回归：逻辑函数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830048" y="967322"/>
            <a:ext cx="7627905" cy="673839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400" b="1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逻辑函数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(Logistic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，也称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sigmoid, logit)</a:t>
            </a:r>
            <a:endParaRPr lang="en-SG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2680729"/>
              </p:ext>
            </p:extLst>
          </p:nvPr>
        </p:nvGraphicFramePr>
        <p:xfrm>
          <a:off x="605497" y="3781208"/>
          <a:ext cx="5485763" cy="21094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79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5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53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5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32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8803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8831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2400" dirty="0">
                          <a:solidFill>
                            <a:schemeClr val="bg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Score</a:t>
                      </a:r>
                    </a:p>
                  </a:txBody>
                  <a:tcPr marL="0" marR="0" marT="946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000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2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-∞</a:t>
                      </a:r>
                    </a:p>
                  </a:txBody>
                  <a:tcPr marL="0" marR="0" marT="158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CB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2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-2</a:t>
                      </a:r>
                    </a:p>
                  </a:txBody>
                  <a:tcPr marL="0" marR="0" marT="946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CB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2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0.0</a:t>
                      </a:r>
                    </a:p>
                  </a:txBody>
                  <a:tcPr marL="0" marR="0" marT="946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CB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2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+2</a:t>
                      </a:r>
                    </a:p>
                  </a:txBody>
                  <a:tcPr marL="0" marR="0" marT="946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CB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2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+∞</a:t>
                      </a:r>
                    </a:p>
                  </a:txBody>
                  <a:tcPr marL="0" marR="0" marT="158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CB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211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405"/>
                        </a:spcBef>
                      </a:pPr>
                      <a:endParaRPr sz="2400" dirty="0">
                        <a:solidFill>
                          <a:schemeClr val="bg1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S</a:t>
                      </a:r>
                      <a:r>
                        <a:rPr sz="2400" dirty="0">
                          <a:solidFill>
                            <a:schemeClr val="bg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igmoid</a:t>
                      </a:r>
                      <a:endParaRPr lang="en-US" sz="2400" dirty="0">
                        <a:solidFill>
                          <a:schemeClr val="bg1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2400" dirty="0">
                          <a:solidFill>
                            <a:schemeClr val="bg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(Score)</a:t>
                      </a: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0007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endParaRPr sz="2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2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0</a:t>
                      </a: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7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endParaRPr sz="2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2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0.12</a:t>
                      </a: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7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endParaRPr sz="2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2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0.5</a:t>
                      </a: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7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endParaRPr sz="2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2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0.88</a:t>
                      </a: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7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endParaRPr sz="2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2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</a:t>
                      </a: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7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53220" y="3550626"/>
            <a:ext cx="4134788" cy="292401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5CE8C3E-4360-E170-489F-E034F3AC8822}"/>
                  </a:ext>
                </a:extLst>
              </p:cNvPr>
              <p:cNvSpPr txBox="1"/>
              <p:nvPr/>
            </p:nvSpPr>
            <p:spPr>
              <a:xfrm>
                <a:off x="2705190" y="1945578"/>
                <a:ext cx="6772141" cy="11423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2700">
                  <a:spcBef>
                    <a:spcPts val="86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3600" b="1" i="1" spc="6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𝒔</m:t>
                      </m:r>
                      <m:r>
                        <a:rPr lang="en-US" altLang="zh-CN" sz="3600" b="1" i="0" spc="6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𝐢𝐠𝐦𝐨𝐢𝐝</m:t>
                      </m:r>
                      <m:r>
                        <a:rPr lang="en-US" altLang="zh-CN" sz="3600" b="1" i="0" spc="6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(</m:t>
                      </m:r>
                      <m:r>
                        <a:rPr lang="en-US" altLang="zh-CN" sz="3600" b="1" i="1" spc="60" smtClean="0">
                          <a:solidFill>
                            <a:srgbClr val="B0007E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𝐒</m:t>
                      </m:r>
                      <m:r>
                        <a:rPr lang="en-US" altLang="zh-CN" sz="3600" b="1" i="0" spc="60" smtClean="0">
                          <a:solidFill>
                            <a:srgbClr val="B0007E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𝐜𝐨𝐫𝐞</m:t>
                      </m:r>
                      <m:r>
                        <a:rPr lang="en-US" altLang="zh-CN" sz="3600" b="1" i="1" spc="6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)=</m:t>
                      </m:r>
                      <m:f>
                        <m:fPr>
                          <m:ctrlPr>
                            <a:rPr lang="en-US" altLang="zh-CN" sz="3600" b="1" i="1" spc="6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</m:ctrlPr>
                        </m:fPr>
                        <m:num>
                          <m:r>
                            <a:rPr lang="en-US" altLang="zh-CN" sz="3600" b="1" i="1" spc="6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𝟏</m:t>
                          </m:r>
                        </m:num>
                        <m:den>
                          <m:r>
                            <a:rPr lang="en-US" altLang="zh-CN" sz="3600" b="1" i="1" spc="6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𝟏</m:t>
                          </m:r>
                          <m:r>
                            <a:rPr lang="en-US" altLang="zh-CN" sz="3600" b="1" i="1" spc="6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altLang="zh-CN" sz="3600" b="1" i="1" spc="6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  <a:cs typeface="Arial" panose="020B0604020202090204"/>
                                </a:rPr>
                              </m:ctrlPr>
                            </m:sSupPr>
                            <m:e>
                              <m:r>
                                <a:rPr lang="en-US" altLang="zh-CN" sz="3600" b="1" i="1" spc="6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  <a:cs typeface="Arial" panose="020B0604020202090204"/>
                                </a:rPr>
                                <m:t>𝒆</m:t>
                              </m:r>
                            </m:e>
                            <m:sup>
                              <m:r>
                                <a:rPr lang="en-US" altLang="zh-CN" sz="3600" b="1" i="1" spc="6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  <a:cs typeface="Arial" panose="020B0604020202090204"/>
                                </a:rPr>
                                <m:t>−</m:t>
                              </m:r>
                              <m:r>
                                <a:rPr lang="en-US" altLang="zh-CN" sz="3600" b="1" i="1" spc="60" smtClean="0">
                                  <a:solidFill>
                                    <a:srgbClr val="B0007E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  <a:cs typeface="Arial" panose="020B0604020202090204"/>
                                </a:rPr>
                                <m:t>𝐒</m:t>
                              </m:r>
                              <m:r>
                                <a:rPr lang="en-US" altLang="zh-CN" sz="3600" b="1" i="0" spc="60" smtClean="0">
                                  <a:solidFill>
                                    <a:srgbClr val="B0007E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  <a:cs typeface="Arial" panose="020B0604020202090204"/>
                                </a:rPr>
                                <m:t>𝐜𝐨𝐫𝐞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SG" altLang="zh-CN" sz="3600" b="1" spc="60" dirty="0">
                  <a:latin typeface="Microsoft YaHei" panose="020B0503020204020204" pitchFamily="34" charset="-122"/>
                  <a:ea typeface="Cambria Math" panose="02040503050406030204" pitchFamily="18" charset="0"/>
                  <a:cs typeface="Arial" panose="020B0604020202090204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5CE8C3E-4360-E170-489F-E034F3AC88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5190" y="1945578"/>
                <a:ext cx="6772141" cy="1142364"/>
              </a:xfrm>
              <a:prstGeom prst="rect">
                <a:avLst/>
              </a:prstGeom>
              <a:blipFill>
                <a:blip r:embed="rId4"/>
                <a:stretch>
                  <a:fillRect l="-187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8"/>
          <p:cNvSpPr>
            <a:spLocks noChangeAspect="1" noChangeArrowheads="1" noTextEdit="1"/>
          </p:cNvSpPr>
          <p:nvPr/>
        </p:nvSpPr>
        <p:spPr bwMode="auto">
          <a:xfrm>
            <a:off x="0" y="-238"/>
            <a:ext cx="12182522" cy="765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50439" y="120418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逻辑回归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5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83867" y="2940566"/>
            <a:ext cx="4669457" cy="3133990"/>
          </a:xfrm>
          <a:prstGeom prst="rect">
            <a:avLst/>
          </a:prstGeom>
        </p:spPr>
      </p:pic>
      <p:graphicFrame>
        <p:nvGraphicFramePr>
          <p:cNvPr id="11" name="objec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8273786"/>
              </p:ext>
            </p:extLst>
          </p:nvPr>
        </p:nvGraphicFramePr>
        <p:xfrm>
          <a:off x="6893491" y="2728106"/>
          <a:ext cx="4042410" cy="33464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12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212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692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2400" spc="-10" dirty="0">
                          <a:solidFill>
                            <a:srgbClr val="FFFFFF"/>
                          </a:solidFill>
                          <a:latin typeface="Arial" panose="020B0604020202090204"/>
                          <a:cs typeface="Arial" panose="020B0604020202090204"/>
                        </a:rPr>
                        <a:t>Score(</a:t>
                      </a:r>
                      <a:r>
                        <a:rPr sz="2400" spc="-10" dirty="0">
                          <a:solidFill>
                            <a:srgbClr val="FFFFFF"/>
                          </a:solidFill>
                          <a:latin typeface="Lucida Sans Unicode"/>
                          <a:cs typeface="Lucida Sans Unicode"/>
                        </a:rPr>
                        <a:t>x</a:t>
                      </a:r>
                      <a:r>
                        <a:rPr sz="2400" spc="-10" dirty="0">
                          <a:solidFill>
                            <a:srgbClr val="FFFFFF"/>
                          </a:solidFill>
                          <a:latin typeface="Arial" panose="020B0604020202090204"/>
                          <a:cs typeface="Arial" panose="020B0604020202090204"/>
                        </a:rPr>
                        <a:t>)</a:t>
                      </a:r>
                      <a:endParaRPr sz="2400" dirty="0">
                        <a:latin typeface="Arial" panose="020B0604020202090204"/>
                        <a:cs typeface="Arial" panose="020B0604020202090204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000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2400" spc="-10" dirty="0">
                          <a:solidFill>
                            <a:srgbClr val="FFFFFF"/>
                          </a:solidFill>
                          <a:latin typeface="Arial" panose="020B0604020202090204"/>
                          <a:cs typeface="Arial" panose="020B0604020202090204"/>
                        </a:rPr>
                        <a:t>P(y=+1|</a:t>
                      </a:r>
                      <a:r>
                        <a:rPr sz="2400" spc="-10" dirty="0">
                          <a:solidFill>
                            <a:srgbClr val="FFFFFF"/>
                          </a:solidFill>
                          <a:latin typeface="Lucida Sans Unicode"/>
                          <a:cs typeface="Lucida Sans Unicode"/>
                        </a:rPr>
                        <a:t>x</a:t>
                      </a:r>
                      <a:r>
                        <a:rPr sz="2400" spc="-10" dirty="0">
                          <a:solidFill>
                            <a:srgbClr val="FFFFFF"/>
                          </a:solidFill>
                          <a:latin typeface="Arial" panose="020B0604020202090204"/>
                          <a:cs typeface="Arial" panose="020B0604020202090204"/>
                        </a:rPr>
                        <a:t>,</a:t>
                      </a:r>
                      <a:r>
                        <a:rPr sz="2400" spc="-10" dirty="0">
                          <a:solidFill>
                            <a:srgbClr val="118CC4"/>
                          </a:solidFill>
                          <a:latin typeface="Lucida Sans Unicode"/>
                          <a:cs typeface="Lucida Sans Unicode"/>
                        </a:rPr>
                        <a:t>w</a:t>
                      </a:r>
                      <a:r>
                        <a:rPr sz="2400" spc="-10" dirty="0">
                          <a:solidFill>
                            <a:srgbClr val="FFFFFF"/>
                          </a:solidFill>
                          <a:latin typeface="Arial" panose="020B0604020202090204"/>
                          <a:cs typeface="Arial" panose="020B0604020202090204"/>
                        </a:rPr>
                        <a:t>)</a:t>
                      </a:r>
                      <a:endParaRPr sz="2400" dirty="0">
                        <a:latin typeface="Arial" panose="020B0604020202090204"/>
                        <a:cs typeface="Arial" panose="020B0604020202090204"/>
                      </a:endParaRPr>
                    </a:p>
                  </a:txBody>
                  <a:tcPr marL="0" marR="0" marT="132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000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92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2400" spc="-50" dirty="0">
                          <a:latin typeface="Calibri"/>
                          <a:cs typeface="Calibri"/>
                        </a:rPr>
                        <a:t>0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CB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2400" spc="-25" dirty="0">
                          <a:latin typeface="Calibri"/>
                          <a:cs typeface="Calibri"/>
                        </a:rPr>
                        <a:t>0.5</a:t>
                      </a:r>
                      <a:endParaRPr sz="2400" dirty="0">
                        <a:latin typeface="Calibri"/>
                        <a:cs typeface="Calibri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CB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92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2400" spc="-50" dirty="0">
                          <a:latin typeface="Calibri"/>
                          <a:cs typeface="Calibri"/>
                        </a:rPr>
                        <a:t>2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7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2400" spc="-20" dirty="0">
                          <a:latin typeface="Calibri"/>
                          <a:cs typeface="Calibri"/>
                        </a:rPr>
                        <a:t>0.12</a:t>
                      </a:r>
                      <a:endParaRPr sz="2400" dirty="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7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92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2400" spc="-50" dirty="0">
                          <a:latin typeface="Calibri"/>
                          <a:cs typeface="Calibri"/>
                        </a:rPr>
                        <a:t>2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CBD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2400" spc="-20" dirty="0">
                          <a:latin typeface="Calibri"/>
                          <a:cs typeface="Calibri"/>
                        </a:rPr>
                        <a:t>0.88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CB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92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2400" spc="-50" dirty="0">
                          <a:latin typeface="Calibri"/>
                          <a:cs typeface="Calibri"/>
                        </a:rPr>
                        <a:t>4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7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2400" spc="-20" dirty="0">
                          <a:latin typeface="Calibri"/>
                          <a:cs typeface="Calibri"/>
                        </a:rPr>
                        <a:t>0.98</a:t>
                      </a:r>
                      <a:endParaRPr sz="2400" dirty="0">
                        <a:latin typeface="Calibri"/>
                        <a:cs typeface="Calibri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7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4C3841E-FBFC-55B5-D21F-B3C6DAC02870}"/>
                  </a:ext>
                </a:extLst>
              </p:cNvPr>
              <p:cNvSpPr txBox="1"/>
              <p:nvPr/>
            </p:nvSpPr>
            <p:spPr>
              <a:xfrm>
                <a:off x="1757561" y="1100288"/>
                <a:ext cx="8667399" cy="8373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2700">
                  <a:spcBef>
                    <a:spcPts val="860"/>
                  </a:spcBef>
                </a:pP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altLang="zh-CN" sz="3200" i="1" spc="60" smtClean="0">
                            <a:solidFill>
                              <a:srgbClr val="B0007E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</m:ctrlPr>
                      </m:accPr>
                      <m:e>
                        <m:r>
                          <a:rPr lang="en-US" altLang="zh-CN" sz="3200" i="1" spc="60">
                            <a:solidFill>
                              <a:srgbClr val="B0007E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𝑃</m:t>
                        </m:r>
                      </m:e>
                    </m:acc>
                    <m:d>
                      <m:dPr>
                        <m:ctrlPr>
                          <a:rPr lang="en-US" altLang="zh-CN" sz="3200" b="0" i="1" spc="60" smtClean="0">
                            <a:solidFill>
                              <a:srgbClr val="B0007E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sz="3200" b="0" i="0" spc="60" smtClean="0">
                            <a:solidFill>
                              <a:srgbClr val="0099E8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y</m:t>
                        </m:r>
                        <m:r>
                          <a:rPr lang="en-US" altLang="zh-CN" sz="3200" b="0" i="0" spc="60" smtClean="0">
                            <a:solidFill>
                              <a:srgbClr val="0099E8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=+1</m:t>
                        </m:r>
                      </m:e>
                      <m:e>
                        <m:r>
                          <m:rPr>
                            <m:sty m:val="p"/>
                          </m:rPr>
                          <a:rPr lang="en-US" altLang="zh-CN" sz="3200" b="0" i="0" spc="60" smtClean="0">
                            <a:solidFill>
                              <a:srgbClr val="B0007E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x</m:t>
                        </m:r>
                      </m:e>
                    </m:d>
                    <m:r>
                      <a:rPr lang="en-US" altLang="zh-CN" sz="3200" b="0" i="0" spc="60" smtClean="0">
                        <a:solidFill>
                          <a:srgbClr val="B0007E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Arial" panose="020B0604020202090204"/>
                      </a:rPr>
                      <m:t>=</m:t>
                    </m:r>
                  </m:oMath>
                </a14:m>
                <a:r>
                  <a:rPr lang="en-US" altLang="zh-CN" sz="3200" spc="60" dirty="0">
                    <a:solidFill>
                      <a:srgbClr val="B0007E"/>
                    </a:solidFill>
                    <a:ea typeface="Microsoft YaHei" panose="020B0503020204020204" pitchFamily="34" charset="-122"/>
                    <a:cs typeface="Arial" panose="020B0604020202090204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3200" b="0" i="0" spc="60" smtClean="0">
                        <a:solidFill>
                          <a:srgbClr val="85BE00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Arial" panose="020B0604020202090204"/>
                      </a:rPr>
                      <m:t>sigmoid</m:t>
                    </m:r>
                    <m:d>
                      <m:dPr>
                        <m:ctrlPr>
                          <a:rPr lang="en-US" altLang="zh-CN" sz="3200" b="0" i="1" spc="60" smtClean="0">
                            <a:solidFill>
                              <a:srgbClr val="85BE00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sz="3200" spc="60" smtClean="0">
                            <a:solidFill>
                              <a:srgbClr val="B0007E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S</m:t>
                        </m:r>
                        <m:r>
                          <m:rPr>
                            <m:sty m:val="p"/>
                          </m:rPr>
                          <a:rPr lang="en-US" altLang="zh-CN" sz="3200" b="0" i="0" spc="60" smtClean="0">
                            <a:solidFill>
                              <a:srgbClr val="B0007E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core</m:t>
                        </m:r>
                        <m:d>
                          <m:dPr>
                            <m:ctrlPr>
                              <a:rPr lang="en-US" altLang="zh-CN" sz="3200" b="0" i="1" spc="6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  <a:cs typeface="Arial" panose="020B0604020202090204"/>
                              </a:rPr>
                            </m:ctrlPr>
                          </m:dPr>
                          <m:e>
                            <m:r>
                              <a:rPr lang="en-US" altLang="zh-CN" sz="3200" b="1" i="1" spc="6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  <a:cs typeface="Arial" panose="020B0604020202090204"/>
                              </a:rPr>
                              <m:t>𝒙</m:t>
                            </m:r>
                          </m:e>
                        </m:d>
                      </m:e>
                    </m:d>
                    <m:r>
                      <a:rPr lang="en-US" altLang="zh-CN" sz="3200" b="0" i="1" spc="6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Arial" panose="020B0604020202090204"/>
                      </a:rPr>
                      <m:t>=</m:t>
                    </m:r>
                    <m:f>
                      <m:fPr>
                        <m:ctrlPr>
                          <a:rPr lang="en-US" altLang="zh-CN" sz="3200" b="1" i="1" spc="6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</m:ctrlPr>
                      </m:fPr>
                      <m:num>
                        <m:r>
                          <a:rPr lang="en-US" altLang="zh-CN" sz="3200" b="1" i="1" spc="6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𝟏</m:t>
                        </m:r>
                      </m:num>
                      <m:den>
                        <m:r>
                          <a:rPr lang="en-US" altLang="zh-CN" sz="3200" b="1" i="1" spc="6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𝟏</m:t>
                        </m:r>
                        <m:r>
                          <a:rPr lang="en-US" altLang="zh-CN" sz="3200" b="1" i="1" spc="6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+</m:t>
                        </m:r>
                        <m:sSup>
                          <m:sSupPr>
                            <m:ctrlPr>
                              <a:rPr lang="en-US" altLang="zh-CN" sz="3200" b="1" i="1" spc="6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  <a:cs typeface="Arial" panose="020B0604020202090204"/>
                              </a:rPr>
                            </m:ctrlPr>
                          </m:sSupPr>
                          <m:e>
                            <m:r>
                              <a:rPr lang="en-US" altLang="zh-CN" sz="3200" b="1" i="1" spc="6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  <a:cs typeface="Arial" panose="020B0604020202090204"/>
                              </a:rPr>
                              <m:t>𝒆</m:t>
                            </m:r>
                          </m:e>
                          <m:sup>
                            <m:r>
                              <a:rPr lang="en-US" altLang="zh-CN" sz="3200" b="1" i="1" spc="6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  <a:cs typeface="Arial" panose="020B0604020202090204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altLang="zh-CN" sz="3200" b="1" i="1" spc="60" smtClean="0"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  <a:cs typeface="Arial" panose="020B0604020202090204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3200" b="1" i="1" spc="60" smtClean="0">
                                    <a:solidFill>
                                      <a:srgbClr val="0099E8"/>
                                    </a:solidFill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  <a:cs typeface="Arial" panose="020B0604020202090204"/>
                                  </a:rPr>
                                  <m:t>𝒘</m:t>
                                </m:r>
                              </m:e>
                              <m:sup>
                                <m:r>
                                  <a:rPr lang="en-US" altLang="zh-CN" sz="3200" b="1" i="1" spc="6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90204"/>
                                  </a:rPr>
                                  <m:t>⊺</m:t>
                                </m:r>
                              </m:sup>
                            </m:sSup>
                            <m:r>
                              <a:rPr lang="en-US" altLang="zh-CN" sz="3200" b="1" i="1" spc="6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90204"/>
                              </a:rPr>
                              <m:t>𝝓</m:t>
                            </m:r>
                            <m:d>
                              <m:dPr>
                                <m:ctrlPr>
                                  <a:rPr lang="en-US" altLang="zh-CN" sz="3200" b="1" i="1" spc="6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90204"/>
                                  </a:rPr>
                                </m:ctrlPr>
                              </m:dPr>
                              <m:e>
                                <m:r>
                                  <a:rPr lang="en-US" altLang="zh-CN" sz="3200" b="1" i="1" spc="6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90204"/>
                                  </a:rPr>
                                  <m:t>𝒙</m:t>
                                </m:r>
                              </m:e>
                            </m:d>
                          </m:sup>
                        </m:sSup>
                      </m:den>
                    </m:f>
                  </m:oMath>
                </a14:m>
                <a:endParaRPr lang="en-SG" altLang="zh-CN" sz="3200" b="1" spc="60" dirty="0">
                  <a:latin typeface="Microsoft YaHei" panose="020B0503020204020204" pitchFamily="34" charset="-122"/>
                  <a:ea typeface="Cambria Math" panose="02040503050406030204" pitchFamily="18" charset="0"/>
                  <a:cs typeface="Arial" panose="020B0604020202090204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4C3841E-FBFC-55B5-D21F-B3C6DAC028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7561" y="1100288"/>
                <a:ext cx="8667399" cy="837345"/>
              </a:xfrm>
              <a:prstGeom prst="rect">
                <a:avLst/>
              </a:prstGeom>
              <a:blipFill>
                <a:blip r:embed="rId4"/>
                <a:stretch>
                  <a:fillRect l="-439" b="-44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D39CB19-211F-9E28-2589-434BD156C767}"/>
                  </a:ext>
                </a:extLst>
              </p:cNvPr>
              <p:cNvSpPr txBox="1"/>
              <p:nvPr/>
            </p:nvSpPr>
            <p:spPr>
              <a:xfrm>
                <a:off x="3295650" y="6074556"/>
                <a:ext cx="158115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400" b="1" i="1" spc="60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</m:ctrlPr>
                        </m:sSupPr>
                        <m:e>
                          <m:r>
                            <a:rPr lang="en-US" altLang="zh-CN" sz="2400" b="1" i="1" spc="60" smtClean="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𝒘</m:t>
                          </m:r>
                        </m:e>
                        <m:sup>
                          <m:r>
                            <a:rPr lang="en-US" altLang="zh-CN" sz="2400" b="1" i="1" spc="6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90204"/>
                            </a:rPr>
                            <m:t>⊺</m:t>
                          </m:r>
                        </m:sup>
                      </m:sSup>
                      <m:r>
                        <a:rPr lang="en-US" altLang="zh-CN" sz="2400" b="1" i="1" spc="6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90204"/>
                        </a:rPr>
                        <m:t>𝝓</m:t>
                      </m:r>
                      <m:d>
                        <m:dPr>
                          <m:ctrlPr>
                            <a:rPr lang="en-US" altLang="zh-CN" sz="2400" b="1" i="1" spc="6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90204"/>
                            </a:rPr>
                          </m:ctrlPr>
                        </m:dPr>
                        <m:e>
                          <m:r>
                            <a:rPr lang="en-US" altLang="zh-CN" sz="2400" b="1" i="1" spc="6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90204"/>
                            </a:rPr>
                            <m:t>𝒙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D39CB19-211F-9E28-2589-434BD156C7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5650" y="6074556"/>
                <a:ext cx="1581150" cy="461665"/>
              </a:xfrm>
              <a:prstGeom prst="rect">
                <a:avLst/>
              </a:prstGeom>
              <a:blipFill>
                <a:blip r:embed="rId5"/>
                <a:stretch>
                  <a:fillRect b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7928323-8A0A-5679-0DB7-281CA69DEA5F}"/>
                  </a:ext>
                </a:extLst>
              </p:cNvPr>
              <p:cNvSpPr txBox="1"/>
              <p:nvPr/>
            </p:nvSpPr>
            <p:spPr>
              <a:xfrm rot="16200000">
                <a:off x="-317672" y="4371644"/>
                <a:ext cx="2957176" cy="8224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2700">
                  <a:spcBef>
                    <a:spcPts val="86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b="1" i="1" spc="6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</m:ctrlPr>
                        </m:fPr>
                        <m:num>
                          <m:r>
                            <a:rPr lang="en-US" altLang="zh-CN" sz="2400" b="1" i="1" spc="6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𝟏</m:t>
                          </m:r>
                        </m:num>
                        <m:den>
                          <m:r>
                            <a:rPr lang="en-US" altLang="zh-CN" sz="2400" b="1" i="1" spc="6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𝟏</m:t>
                          </m:r>
                          <m:r>
                            <a:rPr lang="en-US" altLang="zh-CN" sz="2400" b="1" i="1" spc="6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altLang="zh-CN" sz="2400" b="1" i="1" spc="6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  <a:cs typeface="Arial" panose="020B0604020202090204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pc="6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  <a:cs typeface="Arial" panose="020B0604020202090204"/>
                                </a:rPr>
                                <m:t>𝒆</m:t>
                              </m:r>
                            </m:e>
                            <m:sup>
                              <m:r>
                                <a:rPr lang="en-US" altLang="zh-CN" sz="2400" b="1" i="1" spc="6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  <a:cs typeface="Arial" panose="020B0604020202090204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altLang="zh-CN" sz="2400" b="1" i="1" spc="60" smtClean="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  <a:cs typeface="Arial" panose="020B0604020202090204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 spc="60" smtClean="0">
                                      <a:solidFill>
                                        <a:srgbClr val="0099E8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  <a:cs typeface="Arial" panose="020B0604020202090204"/>
                                    </a:rPr>
                                    <m:t>𝒘</m:t>
                                  </m:r>
                                </m:e>
                                <m:sup>
                                  <m:r>
                                    <a:rPr lang="en-US" altLang="zh-CN" sz="2400" b="1" i="1" spc="6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90204"/>
                                    </a:rPr>
                                    <m:t>⊺</m:t>
                                  </m:r>
                                </m:sup>
                              </m:sSup>
                              <m:r>
                                <a:rPr lang="en-US" altLang="zh-CN" sz="2400" b="1" i="1" spc="6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90204"/>
                                </a:rPr>
                                <m:t>𝝓</m:t>
                              </m:r>
                              <m:d>
                                <m:dPr>
                                  <m:ctrlPr>
                                    <a:rPr lang="en-US" altLang="zh-CN" sz="2400" b="1" i="1" spc="6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90204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400" b="1" i="1" spc="6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90204"/>
                                    </a:rPr>
                                    <m:t>𝒙</m:t>
                                  </m:r>
                                </m:e>
                              </m:d>
                            </m:sup>
                          </m:sSup>
                        </m:den>
                      </m:f>
                    </m:oMath>
                  </m:oMathPara>
                </a14:m>
                <a:endParaRPr lang="en-SG" altLang="zh-CN" sz="2400" b="1" spc="60" dirty="0">
                  <a:latin typeface="Microsoft YaHei" panose="020B0503020204020204" pitchFamily="34" charset="-122"/>
                  <a:ea typeface="Cambria Math" panose="02040503050406030204" pitchFamily="18" charset="0"/>
                  <a:cs typeface="Arial" panose="020B0604020202090204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7928323-8A0A-5679-0DB7-281CA69DEA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-317672" y="4371644"/>
                <a:ext cx="2957176" cy="822405"/>
              </a:xfrm>
              <a:prstGeom prst="rect">
                <a:avLst/>
              </a:prstGeom>
              <a:blipFill>
                <a:blip r:embed="rId6"/>
                <a:stretch>
                  <a:fillRect r="-6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350439" y="120418"/>
            <a:ext cx="41344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逻辑回归：线性决策边界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24" name="object 4">
            <a:extLst>
              <a:ext uri="{FF2B5EF4-FFF2-40B4-BE49-F238E27FC236}">
                <a16:creationId xmlns:a16="http://schemas.microsoft.com/office/drawing/2014/main" id="{2D8B09DF-32AB-0C8A-461F-04788C81874B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84517" y="2007116"/>
            <a:ext cx="4669457" cy="313399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E02D379A-C37F-2CD3-26C0-AC623CE3DF19}"/>
                  </a:ext>
                </a:extLst>
              </p:cNvPr>
              <p:cNvSpPr txBox="1"/>
              <p:nvPr/>
            </p:nvSpPr>
            <p:spPr>
              <a:xfrm>
                <a:off x="8496300" y="5141106"/>
                <a:ext cx="158115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400" b="1" i="1" spc="60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</m:ctrlPr>
                        </m:sSupPr>
                        <m:e>
                          <m:r>
                            <a:rPr lang="en-US" altLang="zh-CN" sz="2400" b="1" i="1" spc="60" smtClean="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𝒘</m:t>
                          </m:r>
                        </m:e>
                        <m:sup>
                          <m:r>
                            <a:rPr lang="en-US" altLang="zh-CN" sz="2400" b="1" i="1" spc="6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90204"/>
                            </a:rPr>
                            <m:t>⊺</m:t>
                          </m:r>
                        </m:sup>
                      </m:sSup>
                      <m:r>
                        <a:rPr lang="en-US" altLang="zh-CN" sz="2400" b="1" i="1" spc="6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90204"/>
                        </a:rPr>
                        <m:t>𝝓</m:t>
                      </m:r>
                      <m:d>
                        <m:dPr>
                          <m:ctrlPr>
                            <a:rPr lang="en-US" altLang="zh-CN" sz="2400" b="1" i="1" spc="6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90204"/>
                            </a:rPr>
                          </m:ctrlPr>
                        </m:dPr>
                        <m:e>
                          <m:r>
                            <a:rPr lang="en-US" altLang="zh-CN" sz="2400" b="1" i="1" spc="6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90204"/>
                            </a:rPr>
                            <m:t>𝒙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E02D379A-C37F-2CD3-26C0-AC623CE3DF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6300" y="5141106"/>
                <a:ext cx="1581150" cy="461665"/>
              </a:xfrm>
              <a:prstGeom prst="rect">
                <a:avLst/>
              </a:prstGeom>
              <a:blipFill>
                <a:blip r:embed="rId4"/>
                <a:stretch>
                  <a:fillRect b="-13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4CB8D8DA-3AC1-B358-24A2-AD9235936DFB}"/>
                  </a:ext>
                </a:extLst>
              </p:cNvPr>
              <p:cNvSpPr txBox="1"/>
              <p:nvPr/>
            </p:nvSpPr>
            <p:spPr>
              <a:xfrm rot="16200000">
                <a:off x="4882978" y="3438194"/>
                <a:ext cx="2957176" cy="8224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2700">
                  <a:spcBef>
                    <a:spcPts val="86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b="1" i="1" spc="6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</m:ctrlPr>
                        </m:fPr>
                        <m:num>
                          <m:r>
                            <a:rPr lang="en-US" altLang="zh-CN" sz="2400" b="1" i="1" spc="6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𝟏</m:t>
                          </m:r>
                        </m:num>
                        <m:den>
                          <m:r>
                            <a:rPr lang="en-US" altLang="zh-CN" sz="2400" b="1" i="1" spc="6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𝟏</m:t>
                          </m:r>
                          <m:r>
                            <a:rPr lang="en-US" altLang="zh-CN" sz="2400" b="1" i="1" spc="6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altLang="zh-CN" sz="2400" b="1" i="1" spc="6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  <a:cs typeface="Arial" panose="020B0604020202090204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pc="6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  <a:cs typeface="Arial" panose="020B0604020202090204"/>
                                </a:rPr>
                                <m:t>𝒆</m:t>
                              </m:r>
                            </m:e>
                            <m:sup>
                              <m:r>
                                <a:rPr lang="en-US" altLang="zh-CN" sz="2400" b="1" i="1" spc="6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  <a:cs typeface="Arial" panose="020B0604020202090204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altLang="zh-CN" sz="2400" b="1" i="1" spc="60" smtClean="0"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  <a:cs typeface="Arial" panose="020B0604020202090204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1" i="1" spc="60" smtClean="0">
                                      <a:solidFill>
                                        <a:srgbClr val="0099E8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  <a:cs typeface="Arial" panose="020B0604020202090204"/>
                                    </a:rPr>
                                    <m:t>𝒘</m:t>
                                  </m:r>
                                </m:e>
                                <m:sup>
                                  <m:r>
                                    <a:rPr lang="en-US" altLang="zh-CN" sz="2400" b="1" i="1" spc="6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90204"/>
                                    </a:rPr>
                                    <m:t>⊺</m:t>
                                  </m:r>
                                </m:sup>
                              </m:sSup>
                              <m:r>
                                <a:rPr lang="en-US" altLang="zh-CN" sz="2400" b="1" i="1" spc="6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90204"/>
                                </a:rPr>
                                <m:t>𝝓</m:t>
                              </m:r>
                              <m:d>
                                <m:dPr>
                                  <m:ctrlPr>
                                    <a:rPr lang="en-US" altLang="zh-CN" sz="2400" b="1" i="1" spc="6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90204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400" b="1" i="1" spc="6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Arial" panose="020B0604020202090204"/>
                                    </a:rPr>
                                    <m:t>𝒙</m:t>
                                  </m:r>
                                </m:e>
                              </m:d>
                            </m:sup>
                          </m:sSup>
                        </m:den>
                      </m:f>
                    </m:oMath>
                  </m:oMathPara>
                </a14:m>
                <a:endParaRPr lang="en-SG" altLang="zh-CN" sz="2400" b="1" spc="60" dirty="0">
                  <a:latin typeface="Microsoft YaHei" panose="020B0503020204020204" pitchFamily="34" charset="-122"/>
                  <a:ea typeface="Cambria Math" panose="02040503050406030204" pitchFamily="18" charset="0"/>
                  <a:cs typeface="Arial" panose="020B0604020202090204"/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4CB8D8DA-3AC1-B358-24A2-AD9235936D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4882978" y="3438194"/>
                <a:ext cx="2957176" cy="822405"/>
              </a:xfrm>
              <a:prstGeom prst="rect">
                <a:avLst/>
              </a:prstGeom>
              <a:blipFill>
                <a:blip r:embed="rId5"/>
                <a:stretch>
                  <a:fillRect r="-6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3" name="Group 42">
            <a:extLst>
              <a:ext uri="{FF2B5EF4-FFF2-40B4-BE49-F238E27FC236}">
                <a16:creationId xmlns:a16="http://schemas.microsoft.com/office/drawing/2014/main" id="{596EDE36-4926-760A-EA4D-7F706423A9C9}"/>
              </a:ext>
            </a:extLst>
          </p:cNvPr>
          <p:cNvGrpSpPr/>
          <p:nvPr/>
        </p:nvGrpSpPr>
        <p:grpSpPr>
          <a:xfrm>
            <a:off x="348571" y="2136555"/>
            <a:ext cx="5059422" cy="3235383"/>
            <a:chOff x="1341813" y="3319453"/>
            <a:chExt cx="5059422" cy="3235383"/>
          </a:xfrm>
        </p:grpSpPr>
        <p:grpSp>
          <p:nvGrpSpPr>
            <p:cNvPr id="44" name="object 3">
              <a:extLst>
                <a:ext uri="{FF2B5EF4-FFF2-40B4-BE49-F238E27FC236}">
                  <a16:creationId xmlns:a16="http://schemas.microsoft.com/office/drawing/2014/main" id="{BCAE6C23-E7D0-3708-610E-FEAA3077A6CD}"/>
                </a:ext>
              </a:extLst>
            </p:cNvPr>
            <p:cNvGrpSpPr/>
            <p:nvPr/>
          </p:nvGrpSpPr>
          <p:grpSpPr>
            <a:xfrm>
              <a:off x="1560070" y="3319453"/>
              <a:ext cx="4023245" cy="3108268"/>
              <a:chOff x="2026634" y="2763204"/>
              <a:chExt cx="4436745" cy="3427729"/>
            </a:xfrm>
          </p:grpSpPr>
          <p:pic>
            <p:nvPicPr>
              <p:cNvPr id="98" name="object 4">
                <a:extLst>
                  <a:ext uri="{FF2B5EF4-FFF2-40B4-BE49-F238E27FC236}">
                    <a16:creationId xmlns:a16="http://schemas.microsoft.com/office/drawing/2014/main" id="{0254BFC9-7A7E-D22D-637F-3D00BB8AF72E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2114125" y="5686443"/>
                <a:ext cx="4348833" cy="504361"/>
              </a:xfrm>
              <a:prstGeom prst="rect">
                <a:avLst/>
              </a:prstGeom>
            </p:spPr>
          </p:pic>
          <p:sp>
            <p:nvSpPr>
              <p:cNvPr id="99" name="object 5">
                <a:extLst>
                  <a:ext uri="{FF2B5EF4-FFF2-40B4-BE49-F238E27FC236}">
                    <a16:creationId xmlns:a16="http://schemas.microsoft.com/office/drawing/2014/main" id="{78175B76-5CBC-F158-F100-B5525E3CD581}"/>
                  </a:ext>
                </a:extLst>
              </p:cNvPr>
              <p:cNvSpPr/>
              <p:nvPr/>
            </p:nvSpPr>
            <p:spPr>
              <a:xfrm>
                <a:off x="2149147" y="5814360"/>
                <a:ext cx="4060825" cy="217170"/>
              </a:xfrm>
              <a:custGeom>
                <a:avLst/>
                <a:gdLst/>
                <a:ahLst/>
                <a:cxnLst/>
                <a:rect l="l" t="t" r="r" b="b"/>
                <a:pathLst>
                  <a:path w="4060825" h="217170">
                    <a:moveTo>
                      <a:pt x="3964532" y="108376"/>
                    </a:moveTo>
                    <a:lnTo>
                      <a:pt x="3855510" y="171967"/>
                    </a:lnTo>
                    <a:lnTo>
                      <a:pt x="3848340" y="178335"/>
                    </a:lnTo>
                    <a:lnTo>
                      <a:pt x="3844310" y="186665"/>
                    </a:lnTo>
                    <a:lnTo>
                      <a:pt x="3843706" y="195893"/>
                    </a:lnTo>
                    <a:lnTo>
                      <a:pt x="3846813" y="204956"/>
                    </a:lnTo>
                    <a:lnTo>
                      <a:pt x="3853169" y="212116"/>
                    </a:lnTo>
                    <a:lnTo>
                      <a:pt x="3861493" y="216135"/>
                    </a:lnTo>
                    <a:lnTo>
                      <a:pt x="3870725" y="216735"/>
                    </a:lnTo>
                    <a:lnTo>
                      <a:pt x="3879802" y="213638"/>
                    </a:lnTo>
                    <a:lnTo>
                      <a:pt x="4018882" y="132503"/>
                    </a:lnTo>
                    <a:lnTo>
                      <a:pt x="4012377" y="132503"/>
                    </a:lnTo>
                    <a:lnTo>
                      <a:pt x="4012377" y="129204"/>
                    </a:lnTo>
                    <a:lnTo>
                      <a:pt x="4000231" y="129204"/>
                    </a:lnTo>
                    <a:lnTo>
                      <a:pt x="3964532" y="108376"/>
                    </a:lnTo>
                    <a:close/>
                  </a:path>
                  <a:path w="4060825" h="217170">
                    <a:moveTo>
                      <a:pt x="3923187" y="84254"/>
                    </a:moveTo>
                    <a:lnTo>
                      <a:pt x="0" y="84254"/>
                    </a:lnTo>
                    <a:lnTo>
                      <a:pt x="0" y="132503"/>
                    </a:lnTo>
                    <a:lnTo>
                      <a:pt x="3923147" y="132503"/>
                    </a:lnTo>
                    <a:lnTo>
                      <a:pt x="3964499" y="108376"/>
                    </a:lnTo>
                    <a:lnTo>
                      <a:pt x="3923187" y="84254"/>
                    </a:lnTo>
                    <a:close/>
                  </a:path>
                  <a:path w="4060825" h="217170">
                    <a:moveTo>
                      <a:pt x="4018899" y="84254"/>
                    </a:moveTo>
                    <a:lnTo>
                      <a:pt x="4012377" y="84254"/>
                    </a:lnTo>
                    <a:lnTo>
                      <a:pt x="4012377" y="132503"/>
                    </a:lnTo>
                    <a:lnTo>
                      <a:pt x="4018882" y="132503"/>
                    </a:lnTo>
                    <a:lnTo>
                      <a:pt x="4060240" y="108376"/>
                    </a:lnTo>
                    <a:lnTo>
                      <a:pt x="4018899" y="84254"/>
                    </a:lnTo>
                    <a:close/>
                  </a:path>
                  <a:path w="4060825" h="217170">
                    <a:moveTo>
                      <a:pt x="4000231" y="87527"/>
                    </a:moveTo>
                    <a:lnTo>
                      <a:pt x="3964532" y="108376"/>
                    </a:lnTo>
                    <a:lnTo>
                      <a:pt x="4000231" y="129204"/>
                    </a:lnTo>
                    <a:lnTo>
                      <a:pt x="4000231" y="87527"/>
                    </a:lnTo>
                    <a:close/>
                  </a:path>
                  <a:path w="4060825" h="217170">
                    <a:moveTo>
                      <a:pt x="4012377" y="87527"/>
                    </a:moveTo>
                    <a:lnTo>
                      <a:pt x="4000231" y="87527"/>
                    </a:lnTo>
                    <a:lnTo>
                      <a:pt x="4000231" y="129204"/>
                    </a:lnTo>
                    <a:lnTo>
                      <a:pt x="4012377" y="129204"/>
                    </a:lnTo>
                    <a:lnTo>
                      <a:pt x="4012377" y="87527"/>
                    </a:lnTo>
                    <a:close/>
                  </a:path>
                  <a:path w="4060825" h="217170">
                    <a:moveTo>
                      <a:pt x="3870725" y="0"/>
                    </a:moveTo>
                    <a:lnTo>
                      <a:pt x="3861493" y="605"/>
                    </a:lnTo>
                    <a:lnTo>
                      <a:pt x="3853169" y="4626"/>
                    </a:lnTo>
                    <a:lnTo>
                      <a:pt x="3846813" y="11780"/>
                    </a:lnTo>
                    <a:lnTo>
                      <a:pt x="3843706" y="20841"/>
                    </a:lnTo>
                    <a:lnTo>
                      <a:pt x="3844310" y="30068"/>
                    </a:lnTo>
                    <a:lnTo>
                      <a:pt x="3848340" y="38399"/>
                    </a:lnTo>
                    <a:lnTo>
                      <a:pt x="3855510" y="44770"/>
                    </a:lnTo>
                    <a:lnTo>
                      <a:pt x="3964532" y="108376"/>
                    </a:lnTo>
                    <a:lnTo>
                      <a:pt x="4000231" y="87527"/>
                    </a:lnTo>
                    <a:lnTo>
                      <a:pt x="4012377" y="87527"/>
                    </a:lnTo>
                    <a:lnTo>
                      <a:pt x="4012377" y="84254"/>
                    </a:lnTo>
                    <a:lnTo>
                      <a:pt x="4018899" y="84254"/>
                    </a:lnTo>
                    <a:lnTo>
                      <a:pt x="3879802" y="3093"/>
                    </a:lnTo>
                    <a:lnTo>
                      <a:pt x="3870725" y="0"/>
                    </a:lnTo>
                    <a:close/>
                  </a:path>
                </a:pathLst>
              </a:custGeom>
              <a:solidFill>
                <a:srgbClr val="B0007E"/>
              </a:solidFill>
            </p:spPr>
            <p:txBody>
              <a:bodyPr wrap="square" lIns="0" tIns="0" rIns="0" bIns="0" rtlCol="0"/>
              <a:lstStyle/>
              <a:p>
                <a:endParaRPr sz="1630"/>
              </a:p>
            </p:txBody>
          </p:sp>
          <p:pic>
            <p:nvPicPr>
              <p:cNvPr id="100" name="object 6">
                <a:extLst>
                  <a:ext uri="{FF2B5EF4-FFF2-40B4-BE49-F238E27FC236}">
                    <a16:creationId xmlns:a16="http://schemas.microsoft.com/office/drawing/2014/main" id="{546482F3-0C25-95E7-F2EC-DBB0B122758D}"/>
                  </a:ext>
                </a:extLst>
              </p:cNvPr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2026634" y="2763204"/>
                <a:ext cx="504361" cy="3340109"/>
              </a:xfrm>
              <a:prstGeom prst="rect">
                <a:avLst/>
              </a:prstGeom>
            </p:spPr>
          </p:pic>
          <p:sp>
            <p:nvSpPr>
              <p:cNvPr id="101" name="object 7">
                <a:extLst>
                  <a:ext uri="{FF2B5EF4-FFF2-40B4-BE49-F238E27FC236}">
                    <a16:creationId xmlns:a16="http://schemas.microsoft.com/office/drawing/2014/main" id="{E5E8A284-74A5-B928-4FE0-67199B2B84D4}"/>
                  </a:ext>
                </a:extLst>
              </p:cNvPr>
              <p:cNvSpPr/>
              <p:nvPr/>
            </p:nvSpPr>
            <p:spPr>
              <a:xfrm>
                <a:off x="2169452" y="2995297"/>
                <a:ext cx="217170" cy="3056255"/>
              </a:xfrm>
              <a:custGeom>
                <a:avLst/>
                <a:gdLst/>
                <a:ahLst/>
                <a:cxnLst/>
                <a:rect l="l" t="t" r="r" b="b"/>
                <a:pathLst>
                  <a:path w="217169" h="3056254">
                    <a:moveTo>
                      <a:pt x="108366" y="95772"/>
                    </a:moveTo>
                    <a:lnTo>
                      <a:pt x="84231" y="137140"/>
                    </a:lnTo>
                    <a:lnTo>
                      <a:pt x="84231" y="3056082"/>
                    </a:lnTo>
                    <a:lnTo>
                      <a:pt x="132480" y="3056082"/>
                    </a:lnTo>
                    <a:lnTo>
                      <a:pt x="132480" y="137140"/>
                    </a:lnTo>
                    <a:lnTo>
                      <a:pt x="108366" y="95772"/>
                    </a:lnTo>
                    <a:close/>
                  </a:path>
                  <a:path w="217169" h="3056254">
                    <a:moveTo>
                      <a:pt x="108358" y="0"/>
                    </a:moveTo>
                    <a:lnTo>
                      <a:pt x="3096" y="180489"/>
                    </a:lnTo>
                    <a:lnTo>
                      <a:pt x="0" y="189544"/>
                    </a:lnTo>
                    <a:lnTo>
                      <a:pt x="599" y="198778"/>
                    </a:lnTo>
                    <a:lnTo>
                      <a:pt x="4618" y="207115"/>
                    </a:lnTo>
                    <a:lnTo>
                      <a:pt x="11778" y="213478"/>
                    </a:lnTo>
                    <a:lnTo>
                      <a:pt x="20840" y="216563"/>
                    </a:lnTo>
                    <a:lnTo>
                      <a:pt x="30068" y="215962"/>
                    </a:lnTo>
                    <a:lnTo>
                      <a:pt x="38399" y="211944"/>
                    </a:lnTo>
                    <a:lnTo>
                      <a:pt x="44768" y="204781"/>
                    </a:lnTo>
                    <a:lnTo>
                      <a:pt x="84231" y="137140"/>
                    </a:lnTo>
                    <a:lnTo>
                      <a:pt x="84231" y="47862"/>
                    </a:lnTo>
                    <a:lnTo>
                      <a:pt x="136278" y="47862"/>
                    </a:lnTo>
                    <a:lnTo>
                      <a:pt x="108358" y="0"/>
                    </a:lnTo>
                    <a:close/>
                  </a:path>
                  <a:path w="217169" h="3056254">
                    <a:moveTo>
                      <a:pt x="136278" y="47862"/>
                    </a:moveTo>
                    <a:lnTo>
                      <a:pt x="132480" y="47862"/>
                    </a:lnTo>
                    <a:lnTo>
                      <a:pt x="132501" y="137140"/>
                    </a:lnTo>
                    <a:lnTo>
                      <a:pt x="171965" y="204781"/>
                    </a:lnTo>
                    <a:lnTo>
                      <a:pt x="178336" y="211944"/>
                    </a:lnTo>
                    <a:lnTo>
                      <a:pt x="186666" y="215962"/>
                    </a:lnTo>
                    <a:lnTo>
                      <a:pt x="195893" y="216563"/>
                    </a:lnTo>
                    <a:lnTo>
                      <a:pt x="204954" y="213478"/>
                    </a:lnTo>
                    <a:lnTo>
                      <a:pt x="212116" y="207115"/>
                    </a:lnTo>
                    <a:lnTo>
                      <a:pt x="216135" y="198778"/>
                    </a:lnTo>
                    <a:lnTo>
                      <a:pt x="216736" y="189544"/>
                    </a:lnTo>
                    <a:lnTo>
                      <a:pt x="213641" y="180489"/>
                    </a:lnTo>
                    <a:lnTo>
                      <a:pt x="136278" y="47862"/>
                    </a:lnTo>
                    <a:close/>
                  </a:path>
                  <a:path w="217169" h="3056254">
                    <a:moveTo>
                      <a:pt x="132480" y="47862"/>
                    </a:moveTo>
                    <a:lnTo>
                      <a:pt x="84231" y="47862"/>
                    </a:lnTo>
                    <a:lnTo>
                      <a:pt x="84231" y="137140"/>
                    </a:lnTo>
                    <a:lnTo>
                      <a:pt x="108366" y="95772"/>
                    </a:lnTo>
                    <a:lnTo>
                      <a:pt x="87530" y="60060"/>
                    </a:lnTo>
                    <a:lnTo>
                      <a:pt x="132480" y="60060"/>
                    </a:lnTo>
                    <a:lnTo>
                      <a:pt x="132480" y="47862"/>
                    </a:lnTo>
                    <a:close/>
                  </a:path>
                  <a:path w="217169" h="3056254">
                    <a:moveTo>
                      <a:pt x="132480" y="60060"/>
                    </a:moveTo>
                    <a:lnTo>
                      <a:pt x="129202" y="60060"/>
                    </a:lnTo>
                    <a:lnTo>
                      <a:pt x="108366" y="95772"/>
                    </a:lnTo>
                    <a:lnTo>
                      <a:pt x="132501" y="137140"/>
                    </a:lnTo>
                    <a:lnTo>
                      <a:pt x="132480" y="60060"/>
                    </a:lnTo>
                    <a:close/>
                  </a:path>
                  <a:path w="217169" h="3056254">
                    <a:moveTo>
                      <a:pt x="129202" y="60060"/>
                    </a:moveTo>
                    <a:lnTo>
                      <a:pt x="87530" y="60060"/>
                    </a:lnTo>
                    <a:lnTo>
                      <a:pt x="108366" y="95772"/>
                    </a:lnTo>
                    <a:lnTo>
                      <a:pt x="129202" y="60060"/>
                    </a:lnTo>
                    <a:close/>
                  </a:path>
                </a:pathLst>
              </a:custGeom>
              <a:solidFill>
                <a:srgbClr val="B0007E"/>
              </a:solidFill>
            </p:spPr>
            <p:txBody>
              <a:bodyPr wrap="square" lIns="0" tIns="0" rIns="0" bIns="0" rtlCol="0"/>
              <a:lstStyle/>
              <a:p>
                <a:endParaRPr sz="1630"/>
              </a:p>
            </p:txBody>
          </p:sp>
        </p:grpSp>
        <p:sp>
          <p:nvSpPr>
            <p:cNvPr id="45" name="object 8">
              <a:extLst>
                <a:ext uri="{FF2B5EF4-FFF2-40B4-BE49-F238E27FC236}">
                  <a16:creationId xmlns:a16="http://schemas.microsoft.com/office/drawing/2014/main" id="{0790322E-11FB-9B22-34BA-0039806368C9}"/>
                </a:ext>
              </a:extLst>
            </p:cNvPr>
            <p:cNvSpPr txBox="1"/>
            <p:nvPr/>
          </p:nvSpPr>
          <p:spPr>
            <a:xfrm>
              <a:off x="1594498" y="5895729"/>
              <a:ext cx="132438" cy="223243"/>
            </a:xfrm>
            <a:prstGeom prst="rect">
              <a:avLst/>
            </a:prstGeom>
          </p:spPr>
          <p:txBody>
            <a:bodyPr vert="horz" wrap="square" lIns="0" tIns="13820" rIns="0" bIns="0" rtlCol="0">
              <a:spAutoFit/>
            </a:bodyPr>
            <a:lstStyle/>
            <a:p>
              <a:pPr marL="11430">
                <a:spcBef>
                  <a:spcPts val="110"/>
                </a:spcBef>
              </a:pPr>
              <a:r>
                <a:rPr sz="1360" spc="50" dirty="0">
                  <a:latin typeface="Arial" panose="020B0604020202090204"/>
                  <a:cs typeface="Arial" panose="020B0604020202090204"/>
                </a:rPr>
                <a:t>0</a:t>
              </a:r>
              <a:endParaRPr sz="1360">
                <a:latin typeface="Arial" panose="020B0604020202090204"/>
                <a:cs typeface="Arial" panose="020B0604020202090204"/>
              </a:endParaRPr>
            </a:p>
          </p:txBody>
        </p:sp>
        <p:sp>
          <p:nvSpPr>
            <p:cNvPr id="46" name="object 9">
              <a:extLst>
                <a:ext uri="{FF2B5EF4-FFF2-40B4-BE49-F238E27FC236}">
                  <a16:creationId xmlns:a16="http://schemas.microsoft.com/office/drawing/2014/main" id="{ABEDAA27-BBCC-91C9-AB32-296AFA05B18D}"/>
                </a:ext>
              </a:extLst>
            </p:cNvPr>
            <p:cNvSpPr txBox="1"/>
            <p:nvPr/>
          </p:nvSpPr>
          <p:spPr>
            <a:xfrm>
              <a:off x="1622590" y="5522377"/>
              <a:ext cx="104799" cy="223243"/>
            </a:xfrm>
            <a:prstGeom prst="rect">
              <a:avLst/>
            </a:prstGeom>
          </p:spPr>
          <p:txBody>
            <a:bodyPr vert="horz" wrap="square" lIns="0" tIns="13820" rIns="0" bIns="0" rtlCol="0">
              <a:spAutoFit/>
            </a:bodyPr>
            <a:lstStyle/>
            <a:p>
              <a:pPr marL="11430">
                <a:spcBef>
                  <a:spcPts val="110"/>
                </a:spcBef>
              </a:pPr>
              <a:r>
                <a:rPr sz="1360" spc="-77" dirty="0">
                  <a:latin typeface="Arial" panose="020B0604020202090204"/>
                  <a:cs typeface="Arial" panose="020B0604020202090204"/>
                </a:rPr>
                <a:t>1</a:t>
              </a:r>
              <a:endParaRPr sz="1360">
                <a:latin typeface="Arial" panose="020B0604020202090204"/>
                <a:cs typeface="Arial" panose="020B0604020202090204"/>
              </a:endParaRPr>
            </a:p>
          </p:txBody>
        </p:sp>
        <p:sp>
          <p:nvSpPr>
            <p:cNvPr id="47" name="object 10">
              <a:extLst>
                <a:ext uri="{FF2B5EF4-FFF2-40B4-BE49-F238E27FC236}">
                  <a16:creationId xmlns:a16="http://schemas.microsoft.com/office/drawing/2014/main" id="{36DC22A6-4AEC-B4B5-E6EE-4ABE607CB6B1}"/>
                </a:ext>
              </a:extLst>
            </p:cNvPr>
            <p:cNvSpPr txBox="1"/>
            <p:nvPr/>
          </p:nvSpPr>
          <p:spPr>
            <a:xfrm>
              <a:off x="1605089" y="5153692"/>
              <a:ext cx="122074" cy="223243"/>
            </a:xfrm>
            <a:prstGeom prst="rect">
              <a:avLst/>
            </a:prstGeom>
          </p:spPr>
          <p:txBody>
            <a:bodyPr vert="horz" wrap="square" lIns="0" tIns="13820" rIns="0" bIns="0" rtlCol="0">
              <a:spAutoFit/>
            </a:bodyPr>
            <a:lstStyle/>
            <a:p>
              <a:pPr marL="11430">
                <a:spcBef>
                  <a:spcPts val="110"/>
                </a:spcBef>
              </a:pPr>
              <a:r>
                <a:rPr sz="1360" spc="-45" dirty="0">
                  <a:latin typeface="Arial" panose="020B0604020202090204"/>
                  <a:cs typeface="Arial" panose="020B0604020202090204"/>
                </a:rPr>
                <a:t>2</a:t>
              </a:r>
              <a:endParaRPr sz="1360">
                <a:latin typeface="Arial" panose="020B0604020202090204"/>
                <a:cs typeface="Arial" panose="020B0604020202090204"/>
              </a:endParaRPr>
            </a:p>
          </p:txBody>
        </p:sp>
        <p:sp>
          <p:nvSpPr>
            <p:cNvPr id="48" name="object 11">
              <a:extLst>
                <a:ext uri="{FF2B5EF4-FFF2-40B4-BE49-F238E27FC236}">
                  <a16:creationId xmlns:a16="http://schemas.microsoft.com/office/drawing/2014/main" id="{FB00C75F-EB09-3A0A-73CB-3D018A8E6A4E}"/>
                </a:ext>
              </a:extLst>
            </p:cNvPr>
            <p:cNvSpPr txBox="1"/>
            <p:nvPr/>
          </p:nvSpPr>
          <p:spPr>
            <a:xfrm>
              <a:off x="1605636" y="4780340"/>
              <a:ext cx="121498" cy="223243"/>
            </a:xfrm>
            <a:prstGeom prst="rect">
              <a:avLst/>
            </a:prstGeom>
          </p:spPr>
          <p:txBody>
            <a:bodyPr vert="horz" wrap="square" lIns="0" tIns="13820" rIns="0" bIns="0" rtlCol="0">
              <a:spAutoFit/>
            </a:bodyPr>
            <a:lstStyle/>
            <a:p>
              <a:pPr marL="11430">
                <a:spcBef>
                  <a:spcPts val="110"/>
                </a:spcBef>
              </a:pPr>
              <a:r>
                <a:rPr sz="1360" spc="-45" dirty="0">
                  <a:latin typeface="Arial" panose="020B0604020202090204"/>
                  <a:cs typeface="Arial" panose="020B0604020202090204"/>
                </a:rPr>
                <a:t>3</a:t>
              </a:r>
              <a:endParaRPr sz="1360">
                <a:latin typeface="Arial" panose="020B0604020202090204"/>
                <a:cs typeface="Arial" panose="020B0604020202090204"/>
              </a:endParaRPr>
            </a:p>
          </p:txBody>
        </p:sp>
        <p:sp>
          <p:nvSpPr>
            <p:cNvPr id="49" name="object 12">
              <a:extLst>
                <a:ext uri="{FF2B5EF4-FFF2-40B4-BE49-F238E27FC236}">
                  <a16:creationId xmlns:a16="http://schemas.microsoft.com/office/drawing/2014/main" id="{F842EE98-1C40-9301-A766-D578ED7FA711}"/>
                </a:ext>
              </a:extLst>
            </p:cNvPr>
            <p:cNvSpPr txBox="1"/>
            <p:nvPr/>
          </p:nvSpPr>
          <p:spPr>
            <a:xfrm>
              <a:off x="1594497" y="4406988"/>
              <a:ext cx="127832" cy="223243"/>
            </a:xfrm>
            <a:prstGeom prst="rect">
              <a:avLst/>
            </a:prstGeom>
          </p:spPr>
          <p:txBody>
            <a:bodyPr vert="horz" wrap="square" lIns="0" tIns="13820" rIns="0" bIns="0" rtlCol="0">
              <a:spAutoFit/>
            </a:bodyPr>
            <a:lstStyle/>
            <a:p>
              <a:pPr marL="11430">
                <a:spcBef>
                  <a:spcPts val="110"/>
                </a:spcBef>
              </a:pPr>
              <a:r>
                <a:rPr sz="1360" spc="14" dirty="0">
                  <a:latin typeface="Arial" panose="020B0604020202090204"/>
                  <a:cs typeface="Arial" panose="020B0604020202090204"/>
                </a:rPr>
                <a:t>4</a:t>
              </a:r>
              <a:endParaRPr sz="1360">
                <a:latin typeface="Arial" panose="020B0604020202090204"/>
                <a:cs typeface="Arial" panose="020B0604020202090204"/>
              </a:endParaRPr>
            </a:p>
          </p:txBody>
        </p:sp>
        <p:sp>
          <p:nvSpPr>
            <p:cNvPr id="50" name="object 13">
              <a:extLst>
                <a:ext uri="{FF2B5EF4-FFF2-40B4-BE49-F238E27FC236}">
                  <a16:creationId xmlns:a16="http://schemas.microsoft.com/office/drawing/2014/main" id="{7BB7C605-74B4-107F-A6A6-DBECA660EEE7}"/>
                </a:ext>
              </a:extLst>
            </p:cNvPr>
            <p:cNvSpPr txBox="1"/>
            <p:nvPr/>
          </p:nvSpPr>
          <p:spPr>
            <a:xfrm>
              <a:off x="1573988" y="4038303"/>
              <a:ext cx="148561" cy="223243"/>
            </a:xfrm>
            <a:prstGeom prst="rect">
              <a:avLst/>
            </a:prstGeom>
          </p:spPr>
          <p:txBody>
            <a:bodyPr vert="horz" wrap="square" lIns="0" tIns="13820" rIns="0" bIns="0" rtlCol="0">
              <a:spAutoFit/>
            </a:bodyPr>
            <a:lstStyle/>
            <a:p>
              <a:pPr marL="11430">
                <a:spcBef>
                  <a:spcPts val="110"/>
                </a:spcBef>
              </a:pPr>
              <a:r>
                <a:rPr sz="1360" spc="-426" dirty="0">
                  <a:latin typeface="Arial" panose="020B0604020202090204"/>
                  <a:cs typeface="Arial" panose="020B0604020202090204"/>
                </a:rPr>
                <a:t>…</a:t>
              </a:r>
              <a:endParaRPr sz="1360">
                <a:latin typeface="Arial" panose="020B0604020202090204"/>
                <a:cs typeface="Arial" panose="020B0604020202090204"/>
              </a:endParaRPr>
            </a:p>
          </p:txBody>
        </p:sp>
        <p:grpSp>
          <p:nvGrpSpPr>
            <p:cNvPr id="51" name="object 14">
              <a:extLst>
                <a:ext uri="{FF2B5EF4-FFF2-40B4-BE49-F238E27FC236}">
                  <a16:creationId xmlns:a16="http://schemas.microsoft.com/office/drawing/2014/main" id="{6216B0C0-38FC-8424-F95D-A9AAD9DF5698}"/>
                </a:ext>
              </a:extLst>
            </p:cNvPr>
            <p:cNvGrpSpPr/>
            <p:nvPr/>
          </p:nvGrpSpPr>
          <p:grpSpPr>
            <a:xfrm>
              <a:off x="1742079" y="3888812"/>
              <a:ext cx="3845893" cy="2375828"/>
              <a:chOff x="2227349" y="3391082"/>
              <a:chExt cx="4241165" cy="2620010"/>
            </a:xfrm>
          </p:grpSpPr>
          <p:pic>
            <p:nvPicPr>
              <p:cNvPr id="95" name="object 15">
                <a:extLst>
                  <a:ext uri="{FF2B5EF4-FFF2-40B4-BE49-F238E27FC236}">
                    <a16:creationId xmlns:a16="http://schemas.microsoft.com/office/drawing/2014/main" id="{74A134BB-AB65-C417-9165-817C1CC30442}"/>
                  </a:ext>
                </a:extLst>
              </p:cNvPr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3987760" y="5781966"/>
                <a:ext cx="206616" cy="206637"/>
              </a:xfrm>
              <a:prstGeom prst="rect">
                <a:avLst/>
              </a:prstGeom>
            </p:spPr>
          </p:pic>
          <p:pic>
            <p:nvPicPr>
              <p:cNvPr id="96" name="object 16">
                <a:extLst>
                  <a:ext uri="{FF2B5EF4-FFF2-40B4-BE49-F238E27FC236}">
                    <a16:creationId xmlns:a16="http://schemas.microsoft.com/office/drawing/2014/main" id="{4243E915-2628-6CA7-C115-4F0700BADEDC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27349" y="3391082"/>
                <a:ext cx="4240755" cy="2619592"/>
              </a:xfrm>
              <a:prstGeom prst="rect">
                <a:avLst/>
              </a:prstGeom>
            </p:spPr>
          </p:pic>
          <p:sp>
            <p:nvSpPr>
              <p:cNvPr id="97" name="object 17">
                <a:extLst>
                  <a:ext uri="{FF2B5EF4-FFF2-40B4-BE49-F238E27FC236}">
                    <a16:creationId xmlns:a16="http://schemas.microsoft.com/office/drawing/2014/main" id="{38596E4D-493D-5335-B6EA-BCAE0AF8EACB}"/>
                  </a:ext>
                </a:extLst>
              </p:cNvPr>
              <p:cNvSpPr/>
              <p:nvPr/>
            </p:nvSpPr>
            <p:spPr>
              <a:xfrm>
                <a:off x="2277811" y="3441143"/>
                <a:ext cx="4124325" cy="2484120"/>
              </a:xfrm>
              <a:custGeom>
                <a:avLst/>
                <a:gdLst/>
                <a:ahLst/>
                <a:cxnLst/>
                <a:rect l="l" t="t" r="r" b="b"/>
                <a:pathLst>
                  <a:path w="4124325" h="2484120">
                    <a:moveTo>
                      <a:pt x="0" y="2484068"/>
                    </a:moveTo>
                    <a:lnTo>
                      <a:pt x="4124263" y="0"/>
                    </a:lnTo>
                  </a:path>
                </a:pathLst>
              </a:custGeom>
              <a:ln w="64331">
                <a:solidFill>
                  <a:srgbClr val="5D5555"/>
                </a:solidFill>
              </a:ln>
            </p:spPr>
            <p:txBody>
              <a:bodyPr wrap="square" lIns="0" tIns="0" rIns="0" bIns="0" rtlCol="0"/>
              <a:lstStyle/>
              <a:p>
                <a:endParaRPr sz="1630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object 19">
                  <a:extLst>
                    <a:ext uri="{FF2B5EF4-FFF2-40B4-BE49-F238E27FC236}">
                      <a16:creationId xmlns:a16="http://schemas.microsoft.com/office/drawing/2014/main" id="{756BB1F3-3062-6B4F-0501-E881875B3008}"/>
                    </a:ext>
                  </a:extLst>
                </p:cNvPr>
                <p:cNvSpPr txBox="1"/>
                <p:nvPr/>
              </p:nvSpPr>
              <p:spPr>
                <a:xfrm>
                  <a:off x="4202932" y="5614011"/>
                  <a:ext cx="2198303" cy="448331"/>
                </a:xfrm>
                <a:prstGeom prst="rect">
                  <a:avLst/>
                </a:prstGeom>
                <a:solidFill>
                  <a:srgbClr val="118CC4"/>
                </a:solidFill>
                <a:ln w="21443">
                  <a:solidFill>
                    <a:srgbClr val="09658F"/>
                  </a:solidFill>
                </a:ln>
              </p:spPr>
              <p:txBody>
                <a:bodyPr vert="horz" wrap="square" lIns="0" tIns="17275" rIns="0" bIns="0" rtlCol="0">
                  <a:spAutoFit/>
                </a:bodyPr>
                <a:lstStyle/>
                <a:p>
                  <a:pPr marL="69850">
                    <a:spcBef>
                      <a:spcPts val="115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altLang="zh-CN" sz="2800" spc="6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S</m:t>
                        </m:r>
                        <m:r>
                          <m:rPr>
                            <m:sty m:val="p"/>
                          </m:rPr>
                          <a:rPr lang="en-US" altLang="zh-CN" sz="2800" b="0" i="0" spc="6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core</m:t>
                        </m:r>
                        <m:d>
                          <m:dPr>
                            <m:ctrlPr>
                              <a:rPr lang="ar-AE" altLang="zh-CN" sz="2800" b="0" i="1" spc="6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  <a:cs typeface="Arial" panose="020B0604020202090204"/>
                              </a:rPr>
                            </m:ctrlPr>
                          </m:dPr>
                          <m:e>
                            <m:r>
                              <a:rPr lang="ar-AE" altLang="zh-CN" sz="2800" b="1" i="1" spc="6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  <a:cs typeface="Arial" panose="020B0604020202090204"/>
                              </a:rPr>
                              <m:t>𝒙</m:t>
                            </m:r>
                          </m:e>
                        </m:d>
                        <m:r>
                          <a:rPr lang="en-US" altLang="zh-CN" sz="2800" b="0" i="1" spc="6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&gt;</m:t>
                        </m:r>
                        <m:r>
                          <a:rPr lang="ar-AE" altLang="zh-CN" sz="2800" b="0" i="1" spc="6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0</m:t>
                        </m:r>
                      </m:oMath>
                    </m:oMathPara>
                  </a14:m>
                  <a:endParaRPr lang="ar-AE" sz="3200" dirty="0">
                    <a:solidFill>
                      <a:schemeClr val="bg1"/>
                    </a:solidFill>
                    <a:latin typeface="Arial" panose="020B0604020202090204"/>
                    <a:cs typeface="Arial" panose="020B0604020202090204"/>
                  </a:endParaRPr>
                </a:p>
              </p:txBody>
            </p:sp>
          </mc:Choice>
          <mc:Fallback xmlns="">
            <p:sp>
              <p:nvSpPr>
                <p:cNvPr id="52" name="object 19">
                  <a:extLst>
                    <a:ext uri="{FF2B5EF4-FFF2-40B4-BE49-F238E27FC236}">
                      <a16:creationId xmlns:a16="http://schemas.microsoft.com/office/drawing/2014/main" id="{756BB1F3-3062-6B4F-0501-E881875B300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02932" y="5614011"/>
                  <a:ext cx="2198303" cy="448331"/>
                </a:xfrm>
                <a:prstGeom prst="rect">
                  <a:avLst/>
                </a:prstGeom>
                <a:blipFill>
                  <a:blip r:embed="rId10"/>
                  <a:stretch>
                    <a:fillRect l="-2286" t="-18919" r="-10857" b="-43243"/>
                  </a:stretch>
                </a:blipFill>
                <a:ln w="21443">
                  <a:solidFill>
                    <a:srgbClr val="09658F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53" name="object 20">
              <a:extLst>
                <a:ext uri="{FF2B5EF4-FFF2-40B4-BE49-F238E27FC236}">
                  <a16:creationId xmlns:a16="http://schemas.microsoft.com/office/drawing/2014/main" id="{AA0301BC-BE52-A575-5464-B6C86160A961}"/>
                </a:ext>
              </a:extLst>
            </p:cNvPr>
            <p:cNvGrpSpPr/>
            <p:nvPr/>
          </p:nvGrpSpPr>
          <p:grpSpPr>
            <a:xfrm>
              <a:off x="1710879" y="4125102"/>
              <a:ext cx="2932069" cy="1731487"/>
              <a:chOff x="2192943" y="3651656"/>
              <a:chExt cx="3233420" cy="1909445"/>
            </a:xfrm>
          </p:grpSpPr>
          <p:pic>
            <p:nvPicPr>
              <p:cNvPr id="77" name="object 21">
                <a:extLst>
                  <a:ext uri="{FF2B5EF4-FFF2-40B4-BE49-F238E27FC236}">
                    <a16:creationId xmlns:a16="http://schemas.microsoft.com/office/drawing/2014/main" id="{42169936-D4EF-6F8B-6A73-ACD4E279347B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2841593" y="4434754"/>
                <a:ext cx="206616" cy="206637"/>
              </a:xfrm>
              <a:prstGeom prst="rect">
                <a:avLst/>
              </a:prstGeom>
            </p:spPr>
          </p:pic>
          <p:pic>
            <p:nvPicPr>
              <p:cNvPr id="78" name="object 22">
                <a:extLst>
                  <a:ext uri="{FF2B5EF4-FFF2-40B4-BE49-F238E27FC236}">
                    <a16:creationId xmlns:a16="http://schemas.microsoft.com/office/drawing/2014/main" id="{17911AF9-6E95-1C00-9B23-D4A2F3E7A621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4044218" y="3664944"/>
                <a:ext cx="206616" cy="206616"/>
              </a:xfrm>
              <a:prstGeom prst="rect">
                <a:avLst/>
              </a:prstGeom>
            </p:spPr>
          </p:pic>
          <p:pic>
            <p:nvPicPr>
              <p:cNvPr id="79" name="object 23">
                <a:extLst>
                  <a:ext uri="{FF2B5EF4-FFF2-40B4-BE49-F238E27FC236}">
                    <a16:creationId xmlns:a16="http://schemas.microsoft.com/office/drawing/2014/main" id="{C221F030-A64A-2895-346D-F5F853B6B6FD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192943" y="3651656"/>
                <a:ext cx="206642" cy="206616"/>
              </a:xfrm>
              <a:prstGeom prst="rect">
                <a:avLst/>
              </a:prstGeom>
            </p:spPr>
          </p:pic>
          <p:pic>
            <p:nvPicPr>
              <p:cNvPr id="80" name="object 24">
                <a:extLst>
                  <a:ext uri="{FF2B5EF4-FFF2-40B4-BE49-F238E27FC236}">
                    <a16:creationId xmlns:a16="http://schemas.microsoft.com/office/drawing/2014/main" id="{615239EA-15D8-13F1-0D8A-B9A009C953B1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3337468" y="3890389"/>
                <a:ext cx="206621" cy="206637"/>
              </a:xfrm>
              <a:prstGeom prst="rect">
                <a:avLst/>
              </a:prstGeom>
            </p:spPr>
          </p:pic>
          <p:pic>
            <p:nvPicPr>
              <p:cNvPr id="81" name="object 25">
                <a:extLst>
                  <a:ext uri="{FF2B5EF4-FFF2-40B4-BE49-F238E27FC236}">
                    <a16:creationId xmlns:a16="http://schemas.microsoft.com/office/drawing/2014/main" id="{D4CCD9B8-8F00-4537-7EC5-3822AA2EFA50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3357493" y="4434554"/>
                <a:ext cx="206616" cy="206616"/>
              </a:xfrm>
              <a:prstGeom prst="rect">
                <a:avLst/>
              </a:prstGeom>
            </p:spPr>
          </p:pic>
          <p:sp>
            <p:nvSpPr>
              <p:cNvPr id="82" name="object 26">
                <a:extLst>
                  <a:ext uri="{FF2B5EF4-FFF2-40B4-BE49-F238E27FC236}">
                    <a16:creationId xmlns:a16="http://schemas.microsoft.com/office/drawing/2014/main" id="{1119C8D3-F639-B5EE-194A-CE194FC17A30}"/>
                  </a:ext>
                </a:extLst>
              </p:cNvPr>
              <p:cNvSpPr/>
              <p:nvPr/>
            </p:nvSpPr>
            <p:spPr>
              <a:xfrm>
                <a:off x="3457914" y="5316751"/>
                <a:ext cx="185420" cy="185420"/>
              </a:xfrm>
              <a:custGeom>
                <a:avLst/>
                <a:gdLst/>
                <a:ahLst/>
                <a:cxnLst/>
                <a:rect l="l" t="t" r="r" b="b"/>
                <a:pathLst>
                  <a:path w="185420" h="185420">
                    <a:moveTo>
                      <a:pt x="92581" y="0"/>
                    </a:moveTo>
                    <a:lnTo>
                      <a:pt x="56546" y="7276"/>
                    </a:lnTo>
                    <a:lnTo>
                      <a:pt x="27118" y="27120"/>
                    </a:lnTo>
                    <a:lnTo>
                      <a:pt x="7276" y="56553"/>
                    </a:lnTo>
                    <a:lnTo>
                      <a:pt x="0" y="92596"/>
                    </a:lnTo>
                    <a:lnTo>
                      <a:pt x="7276" y="128633"/>
                    </a:lnTo>
                    <a:lnTo>
                      <a:pt x="27118" y="158067"/>
                    </a:lnTo>
                    <a:lnTo>
                      <a:pt x="56546" y="177914"/>
                    </a:lnTo>
                    <a:lnTo>
                      <a:pt x="92581" y="185193"/>
                    </a:lnTo>
                    <a:lnTo>
                      <a:pt x="128624" y="177914"/>
                    </a:lnTo>
                    <a:lnTo>
                      <a:pt x="158057" y="158067"/>
                    </a:lnTo>
                    <a:lnTo>
                      <a:pt x="177901" y="128633"/>
                    </a:lnTo>
                    <a:lnTo>
                      <a:pt x="185177" y="92596"/>
                    </a:lnTo>
                    <a:lnTo>
                      <a:pt x="177901" y="56553"/>
                    </a:lnTo>
                    <a:lnTo>
                      <a:pt x="158057" y="27120"/>
                    </a:lnTo>
                    <a:lnTo>
                      <a:pt x="128624" y="7276"/>
                    </a:lnTo>
                    <a:lnTo>
                      <a:pt x="92581" y="0"/>
                    </a:lnTo>
                    <a:close/>
                  </a:path>
                </a:pathLst>
              </a:custGeom>
              <a:solidFill>
                <a:srgbClr val="85BD05"/>
              </a:solidFill>
            </p:spPr>
            <p:txBody>
              <a:bodyPr wrap="square" lIns="0" tIns="0" rIns="0" bIns="0" rtlCol="0"/>
              <a:lstStyle/>
              <a:p>
                <a:endParaRPr sz="1630"/>
              </a:p>
            </p:txBody>
          </p:sp>
          <p:sp>
            <p:nvSpPr>
              <p:cNvPr id="83" name="object 27">
                <a:extLst>
                  <a:ext uri="{FF2B5EF4-FFF2-40B4-BE49-F238E27FC236}">
                    <a16:creationId xmlns:a16="http://schemas.microsoft.com/office/drawing/2014/main" id="{A6E4F524-4593-548A-03AA-225FCAAA3F66}"/>
                  </a:ext>
                </a:extLst>
              </p:cNvPr>
              <p:cNvSpPr/>
              <p:nvPr/>
            </p:nvSpPr>
            <p:spPr>
              <a:xfrm>
                <a:off x="3457914" y="5316751"/>
                <a:ext cx="185420" cy="185420"/>
              </a:xfrm>
              <a:custGeom>
                <a:avLst/>
                <a:gdLst/>
                <a:ahLst/>
                <a:cxnLst/>
                <a:rect l="l" t="t" r="r" b="b"/>
                <a:pathLst>
                  <a:path w="185420" h="185420">
                    <a:moveTo>
                      <a:pt x="0" y="92596"/>
                    </a:moveTo>
                    <a:lnTo>
                      <a:pt x="7276" y="56553"/>
                    </a:lnTo>
                    <a:lnTo>
                      <a:pt x="27118" y="27120"/>
                    </a:lnTo>
                    <a:lnTo>
                      <a:pt x="56546" y="7276"/>
                    </a:lnTo>
                    <a:lnTo>
                      <a:pt x="92581" y="0"/>
                    </a:lnTo>
                    <a:lnTo>
                      <a:pt x="128624" y="7276"/>
                    </a:lnTo>
                    <a:lnTo>
                      <a:pt x="158057" y="27120"/>
                    </a:lnTo>
                    <a:lnTo>
                      <a:pt x="177901" y="56553"/>
                    </a:lnTo>
                    <a:lnTo>
                      <a:pt x="185177" y="92596"/>
                    </a:lnTo>
                    <a:lnTo>
                      <a:pt x="177901" y="128633"/>
                    </a:lnTo>
                    <a:lnTo>
                      <a:pt x="158057" y="158067"/>
                    </a:lnTo>
                    <a:lnTo>
                      <a:pt x="128624" y="177914"/>
                    </a:lnTo>
                    <a:lnTo>
                      <a:pt x="92581" y="185193"/>
                    </a:lnTo>
                    <a:lnTo>
                      <a:pt x="56546" y="177914"/>
                    </a:lnTo>
                    <a:lnTo>
                      <a:pt x="27118" y="158067"/>
                    </a:lnTo>
                    <a:lnTo>
                      <a:pt x="7276" y="128633"/>
                    </a:lnTo>
                    <a:lnTo>
                      <a:pt x="0" y="92596"/>
                    </a:lnTo>
                    <a:close/>
                  </a:path>
                </a:pathLst>
              </a:custGeom>
              <a:ln w="21443">
                <a:solidFill>
                  <a:srgbClr val="608A03"/>
                </a:solidFill>
              </a:ln>
            </p:spPr>
            <p:txBody>
              <a:bodyPr wrap="square" lIns="0" tIns="0" rIns="0" bIns="0" rtlCol="0"/>
              <a:lstStyle/>
              <a:p>
                <a:endParaRPr sz="1630"/>
              </a:p>
            </p:txBody>
          </p:sp>
          <p:pic>
            <p:nvPicPr>
              <p:cNvPr id="84" name="object 28">
                <a:extLst>
                  <a:ext uri="{FF2B5EF4-FFF2-40B4-BE49-F238E27FC236}">
                    <a16:creationId xmlns:a16="http://schemas.microsoft.com/office/drawing/2014/main" id="{937EC9C1-F523-DDF6-4764-E287F79BAE86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4515642" y="5306029"/>
                <a:ext cx="206668" cy="206637"/>
              </a:xfrm>
              <a:prstGeom prst="rect">
                <a:avLst/>
              </a:prstGeom>
            </p:spPr>
          </p:pic>
          <p:pic>
            <p:nvPicPr>
              <p:cNvPr id="85" name="object 29">
                <a:extLst>
                  <a:ext uri="{FF2B5EF4-FFF2-40B4-BE49-F238E27FC236}">
                    <a16:creationId xmlns:a16="http://schemas.microsoft.com/office/drawing/2014/main" id="{DF619B6F-73F2-8704-0595-B31430288CC2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5167246" y="4895751"/>
                <a:ext cx="206616" cy="206642"/>
              </a:xfrm>
              <a:prstGeom prst="rect">
                <a:avLst/>
              </a:prstGeom>
            </p:spPr>
          </p:pic>
          <p:pic>
            <p:nvPicPr>
              <p:cNvPr id="86" name="object 30">
                <a:extLst>
                  <a:ext uri="{FF2B5EF4-FFF2-40B4-BE49-F238E27FC236}">
                    <a16:creationId xmlns:a16="http://schemas.microsoft.com/office/drawing/2014/main" id="{4A7A002E-4ED9-0E43-3B2A-82CF66DF6A34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4515642" y="4895751"/>
                <a:ext cx="206668" cy="206642"/>
              </a:xfrm>
              <a:prstGeom prst="rect">
                <a:avLst/>
              </a:prstGeom>
            </p:spPr>
          </p:pic>
          <p:sp>
            <p:nvSpPr>
              <p:cNvPr id="87" name="object 31">
                <a:extLst>
                  <a:ext uri="{FF2B5EF4-FFF2-40B4-BE49-F238E27FC236}">
                    <a16:creationId xmlns:a16="http://schemas.microsoft.com/office/drawing/2014/main" id="{E640FA48-5507-AA99-70E0-066DB4F87A47}"/>
                  </a:ext>
                </a:extLst>
              </p:cNvPr>
              <p:cNvSpPr/>
              <p:nvPr/>
            </p:nvSpPr>
            <p:spPr>
              <a:xfrm>
                <a:off x="3412985" y="5258054"/>
                <a:ext cx="281305" cy="292100"/>
              </a:xfrm>
              <a:custGeom>
                <a:avLst/>
                <a:gdLst/>
                <a:ahLst/>
                <a:cxnLst/>
                <a:rect l="l" t="t" r="r" b="b"/>
                <a:pathLst>
                  <a:path w="281304" h="292100">
                    <a:moveTo>
                      <a:pt x="280809" y="113030"/>
                    </a:moveTo>
                    <a:lnTo>
                      <a:pt x="166725" y="113030"/>
                    </a:lnTo>
                    <a:lnTo>
                      <a:pt x="166725" y="0"/>
                    </a:lnTo>
                    <a:lnTo>
                      <a:pt x="114084" y="0"/>
                    </a:lnTo>
                    <a:lnTo>
                      <a:pt x="114084" y="113030"/>
                    </a:lnTo>
                    <a:lnTo>
                      <a:pt x="0" y="113030"/>
                    </a:lnTo>
                    <a:lnTo>
                      <a:pt x="0" y="177800"/>
                    </a:lnTo>
                    <a:lnTo>
                      <a:pt x="114084" y="177800"/>
                    </a:lnTo>
                    <a:lnTo>
                      <a:pt x="114084" y="292100"/>
                    </a:lnTo>
                    <a:lnTo>
                      <a:pt x="166725" y="292100"/>
                    </a:lnTo>
                    <a:lnTo>
                      <a:pt x="166725" y="177800"/>
                    </a:lnTo>
                    <a:lnTo>
                      <a:pt x="280809" y="177800"/>
                    </a:lnTo>
                    <a:lnTo>
                      <a:pt x="280809" y="113030"/>
                    </a:lnTo>
                    <a:close/>
                  </a:path>
                </a:pathLst>
              </a:custGeom>
              <a:solidFill>
                <a:srgbClr val="118CC4"/>
              </a:solidFill>
            </p:spPr>
            <p:txBody>
              <a:bodyPr wrap="square" lIns="0" tIns="0" rIns="0" bIns="0" rtlCol="0"/>
              <a:lstStyle/>
              <a:p>
                <a:endParaRPr sz="1630"/>
              </a:p>
            </p:txBody>
          </p:sp>
          <p:sp>
            <p:nvSpPr>
              <p:cNvPr id="88" name="object 32">
                <a:extLst>
                  <a:ext uri="{FF2B5EF4-FFF2-40B4-BE49-F238E27FC236}">
                    <a16:creationId xmlns:a16="http://schemas.microsoft.com/office/drawing/2014/main" id="{0B3CA577-25D8-C43C-52CE-2FECECCFEE58}"/>
                  </a:ext>
                </a:extLst>
              </p:cNvPr>
              <p:cNvSpPr/>
              <p:nvPr/>
            </p:nvSpPr>
            <p:spPr>
              <a:xfrm>
                <a:off x="3412985" y="5257447"/>
                <a:ext cx="281305" cy="292735"/>
              </a:xfrm>
              <a:custGeom>
                <a:avLst/>
                <a:gdLst/>
                <a:ahLst/>
                <a:cxnLst/>
                <a:rect l="l" t="t" r="r" b="b"/>
                <a:pathLst>
                  <a:path w="281304" h="292735">
                    <a:moveTo>
                      <a:pt x="0" y="114088"/>
                    </a:moveTo>
                    <a:lnTo>
                      <a:pt x="114088" y="114088"/>
                    </a:lnTo>
                    <a:lnTo>
                      <a:pt x="114088" y="0"/>
                    </a:lnTo>
                    <a:lnTo>
                      <a:pt x="166737" y="0"/>
                    </a:lnTo>
                    <a:lnTo>
                      <a:pt x="166737" y="114088"/>
                    </a:lnTo>
                    <a:lnTo>
                      <a:pt x="280811" y="114088"/>
                    </a:lnTo>
                    <a:lnTo>
                      <a:pt x="280811" y="178338"/>
                    </a:lnTo>
                    <a:lnTo>
                      <a:pt x="166737" y="178338"/>
                    </a:lnTo>
                    <a:lnTo>
                      <a:pt x="166737" y="292406"/>
                    </a:lnTo>
                    <a:lnTo>
                      <a:pt x="114088" y="292406"/>
                    </a:lnTo>
                    <a:lnTo>
                      <a:pt x="114088" y="178338"/>
                    </a:lnTo>
                    <a:lnTo>
                      <a:pt x="0" y="178338"/>
                    </a:lnTo>
                    <a:lnTo>
                      <a:pt x="0" y="114088"/>
                    </a:lnTo>
                    <a:close/>
                  </a:path>
                </a:pathLst>
              </a:custGeom>
              <a:ln w="21443">
                <a:solidFill>
                  <a:srgbClr val="09658F"/>
                </a:solidFill>
              </a:ln>
            </p:spPr>
            <p:txBody>
              <a:bodyPr wrap="square" lIns="0" tIns="0" rIns="0" bIns="0" rtlCol="0"/>
              <a:lstStyle/>
              <a:p>
                <a:endParaRPr sz="1630"/>
              </a:p>
            </p:txBody>
          </p:sp>
          <p:sp>
            <p:nvSpPr>
              <p:cNvPr id="89" name="object 33">
                <a:extLst>
                  <a:ext uri="{FF2B5EF4-FFF2-40B4-BE49-F238E27FC236}">
                    <a16:creationId xmlns:a16="http://schemas.microsoft.com/office/drawing/2014/main" id="{23133123-320B-2BDA-7156-D969B8526CD0}"/>
                  </a:ext>
                </a:extLst>
              </p:cNvPr>
              <p:cNvSpPr/>
              <p:nvPr/>
            </p:nvSpPr>
            <p:spPr>
              <a:xfrm>
                <a:off x="5134572" y="4849114"/>
                <a:ext cx="281305" cy="292100"/>
              </a:xfrm>
              <a:custGeom>
                <a:avLst/>
                <a:gdLst/>
                <a:ahLst/>
                <a:cxnLst/>
                <a:rect l="l" t="t" r="r" b="b"/>
                <a:pathLst>
                  <a:path w="281304" h="292100">
                    <a:moveTo>
                      <a:pt x="280797" y="114300"/>
                    </a:moveTo>
                    <a:lnTo>
                      <a:pt x="166751" y="114300"/>
                    </a:lnTo>
                    <a:lnTo>
                      <a:pt x="166751" y="0"/>
                    </a:lnTo>
                    <a:lnTo>
                      <a:pt x="114109" y="0"/>
                    </a:lnTo>
                    <a:lnTo>
                      <a:pt x="114109" y="114300"/>
                    </a:lnTo>
                    <a:lnTo>
                      <a:pt x="0" y="114300"/>
                    </a:lnTo>
                    <a:lnTo>
                      <a:pt x="0" y="179070"/>
                    </a:lnTo>
                    <a:lnTo>
                      <a:pt x="114109" y="179070"/>
                    </a:lnTo>
                    <a:lnTo>
                      <a:pt x="114109" y="292100"/>
                    </a:lnTo>
                    <a:lnTo>
                      <a:pt x="166751" y="292100"/>
                    </a:lnTo>
                    <a:lnTo>
                      <a:pt x="166751" y="179070"/>
                    </a:lnTo>
                    <a:lnTo>
                      <a:pt x="280797" y="179070"/>
                    </a:lnTo>
                    <a:lnTo>
                      <a:pt x="280797" y="114300"/>
                    </a:lnTo>
                    <a:close/>
                  </a:path>
                </a:pathLst>
              </a:custGeom>
              <a:solidFill>
                <a:srgbClr val="118CC4"/>
              </a:solidFill>
            </p:spPr>
            <p:txBody>
              <a:bodyPr wrap="square" lIns="0" tIns="0" rIns="0" bIns="0" rtlCol="0"/>
              <a:lstStyle/>
              <a:p>
                <a:endParaRPr sz="1630"/>
              </a:p>
            </p:txBody>
          </p:sp>
          <p:sp>
            <p:nvSpPr>
              <p:cNvPr id="90" name="object 34">
                <a:extLst>
                  <a:ext uri="{FF2B5EF4-FFF2-40B4-BE49-F238E27FC236}">
                    <a16:creationId xmlns:a16="http://schemas.microsoft.com/office/drawing/2014/main" id="{68D33788-8959-9BC2-14C2-BA47F92811CA}"/>
                  </a:ext>
                </a:extLst>
              </p:cNvPr>
              <p:cNvSpPr/>
              <p:nvPr/>
            </p:nvSpPr>
            <p:spPr>
              <a:xfrm>
                <a:off x="5134583" y="4849321"/>
                <a:ext cx="281305" cy="292735"/>
              </a:xfrm>
              <a:custGeom>
                <a:avLst/>
                <a:gdLst/>
                <a:ahLst/>
                <a:cxnLst/>
                <a:rect l="l" t="t" r="r" b="b"/>
                <a:pathLst>
                  <a:path w="281304" h="292735">
                    <a:moveTo>
                      <a:pt x="0" y="114068"/>
                    </a:moveTo>
                    <a:lnTo>
                      <a:pt x="114098" y="114068"/>
                    </a:lnTo>
                    <a:lnTo>
                      <a:pt x="114098" y="0"/>
                    </a:lnTo>
                    <a:lnTo>
                      <a:pt x="166748" y="0"/>
                    </a:lnTo>
                    <a:lnTo>
                      <a:pt x="166748" y="114068"/>
                    </a:lnTo>
                    <a:lnTo>
                      <a:pt x="280795" y="114068"/>
                    </a:lnTo>
                    <a:lnTo>
                      <a:pt x="280795" y="178317"/>
                    </a:lnTo>
                    <a:lnTo>
                      <a:pt x="166748" y="178317"/>
                    </a:lnTo>
                    <a:lnTo>
                      <a:pt x="166748" y="292406"/>
                    </a:lnTo>
                    <a:lnTo>
                      <a:pt x="114098" y="292406"/>
                    </a:lnTo>
                    <a:lnTo>
                      <a:pt x="114098" y="178317"/>
                    </a:lnTo>
                    <a:lnTo>
                      <a:pt x="0" y="178317"/>
                    </a:lnTo>
                    <a:lnTo>
                      <a:pt x="0" y="114068"/>
                    </a:lnTo>
                    <a:close/>
                  </a:path>
                </a:pathLst>
              </a:custGeom>
              <a:ln w="21443">
                <a:solidFill>
                  <a:srgbClr val="09658F"/>
                </a:solidFill>
              </a:ln>
            </p:spPr>
            <p:txBody>
              <a:bodyPr wrap="square" lIns="0" tIns="0" rIns="0" bIns="0" rtlCol="0"/>
              <a:lstStyle/>
              <a:p>
                <a:endParaRPr sz="1630"/>
              </a:p>
            </p:txBody>
          </p:sp>
          <p:sp>
            <p:nvSpPr>
              <p:cNvPr id="91" name="object 35">
                <a:extLst>
                  <a:ext uri="{FF2B5EF4-FFF2-40B4-BE49-F238E27FC236}">
                    <a16:creationId xmlns:a16="http://schemas.microsoft.com/office/drawing/2014/main" id="{AD065BCE-D4CF-2AE4-2C40-7F5D00AAAB73}"/>
                  </a:ext>
                </a:extLst>
              </p:cNvPr>
              <p:cNvSpPr/>
              <p:nvPr/>
            </p:nvSpPr>
            <p:spPr>
              <a:xfrm>
                <a:off x="4483595" y="4861814"/>
                <a:ext cx="281305" cy="292100"/>
              </a:xfrm>
              <a:custGeom>
                <a:avLst/>
                <a:gdLst/>
                <a:ahLst/>
                <a:cxnLst/>
                <a:rect l="l" t="t" r="r" b="b"/>
                <a:pathLst>
                  <a:path w="281304" h="292100">
                    <a:moveTo>
                      <a:pt x="280784" y="114300"/>
                    </a:moveTo>
                    <a:lnTo>
                      <a:pt x="166687" y="114300"/>
                    </a:lnTo>
                    <a:lnTo>
                      <a:pt x="166687" y="0"/>
                    </a:lnTo>
                    <a:lnTo>
                      <a:pt x="114046" y="0"/>
                    </a:lnTo>
                    <a:lnTo>
                      <a:pt x="114046" y="114300"/>
                    </a:lnTo>
                    <a:lnTo>
                      <a:pt x="0" y="114300"/>
                    </a:lnTo>
                    <a:lnTo>
                      <a:pt x="0" y="177800"/>
                    </a:lnTo>
                    <a:lnTo>
                      <a:pt x="114046" y="177800"/>
                    </a:lnTo>
                    <a:lnTo>
                      <a:pt x="114046" y="292100"/>
                    </a:lnTo>
                    <a:lnTo>
                      <a:pt x="166687" y="292100"/>
                    </a:lnTo>
                    <a:lnTo>
                      <a:pt x="166687" y="177800"/>
                    </a:lnTo>
                    <a:lnTo>
                      <a:pt x="280784" y="177800"/>
                    </a:lnTo>
                    <a:lnTo>
                      <a:pt x="280784" y="114300"/>
                    </a:lnTo>
                    <a:close/>
                  </a:path>
                </a:pathLst>
              </a:custGeom>
              <a:solidFill>
                <a:srgbClr val="118CC4"/>
              </a:solidFill>
            </p:spPr>
            <p:txBody>
              <a:bodyPr wrap="square" lIns="0" tIns="0" rIns="0" bIns="0" rtlCol="0"/>
              <a:lstStyle/>
              <a:p>
                <a:endParaRPr sz="1630"/>
              </a:p>
            </p:txBody>
          </p:sp>
          <p:sp>
            <p:nvSpPr>
              <p:cNvPr id="92" name="object 36">
                <a:extLst>
                  <a:ext uri="{FF2B5EF4-FFF2-40B4-BE49-F238E27FC236}">
                    <a16:creationId xmlns:a16="http://schemas.microsoft.com/office/drawing/2014/main" id="{503C9FB9-1A68-863B-3AC9-6B44BBD6AC16}"/>
                  </a:ext>
                </a:extLst>
              </p:cNvPr>
              <p:cNvSpPr/>
              <p:nvPr/>
            </p:nvSpPr>
            <p:spPr>
              <a:xfrm>
                <a:off x="4483596" y="4861585"/>
                <a:ext cx="281305" cy="292735"/>
              </a:xfrm>
              <a:custGeom>
                <a:avLst/>
                <a:gdLst/>
                <a:ahLst/>
                <a:cxnLst/>
                <a:rect l="l" t="t" r="r" b="b"/>
                <a:pathLst>
                  <a:path w="281304" h="292735">
                    <a:moveTo>
                      <a:pt x="0" y="114068"/>
                    </a:moveTo>
                    <a:lnTo>
                      <a:pt x="114047" y="114068"/>
                    </a:lnTo>
                    <a:lnTo>
                      <a:pt x="114047" y="0"/>
                    </a:lnTo>
                    <a:lnTo>
                      <a:pt x="166696" y="0"/>
                    </a:lnTo>
                    <a:lnTo>
                      <a:pt x="166696" y="114068"/>
                    </a:lnTo>
                    <a:lnTo>
                      <a:pt x="280795" y="114068"/>
                    </a:lnTo>
                    <a:lnTo>
                      <a:pt x="280795" y="178317"/>
                    </a:lnTo>
                    <a:lnTo>
                      <a:pt x="166696" y="178317"/>
                    </a:lnTo>
                    <a:lnTo>
                      <a:pt x="166696" y="292406"/>
                    </a:lnTo>
                    <a:lnTo>
                      <a:pt x="114047" y="292406"/>
                    </a:lnTo>
                    <a:lnTo>
                      <a:pt x="114047" y="178317"/>
                    </a:lnTo>
                    <a:lnTo>
                      <a:pt x="0" y="178317"/>
                    </a:lnTo>
                    <a:lnTo>
                      <a:pt x="0" y="114068"/>
                    </a:lnTo>
                    <a:close/>
                  </a:path>
                </a:pathLst>
              </a:custGeom>
              <a:ln w="21443">
                <a:solidFill>
                  <a:srgbClr val="09658F"/>
                </a:solidFill>
              </a:ln>
            </p:spPr>
            <p:txBody>
              <a:bodyPr wrap="square" lIns="0" tIns="0" rIns="0" bIns="0" rtlCol="0"/>
              <a:lstStyle/>
              <a:p>
                <a:endParaRPr sz="1630"/>
              </a:p>
            </p:txBody>
          </p:sp>
          <p:sp>
            <p:nvSpPr>
              <p:cNvPr id="93" name="object 37">
                <a:extLst>
                  <a:ext uri="{FF2B5EF4-FFF2-40B4-BE49-F238E27FC236}">
                    <a16:creationId xmlns:a16="http://schemas.microsoft.com/office/drawing/2014/main" id="{CD759BA8-6A8A-E515-A4BE-102566C24D4D}"/>
                  </a:ext>
                </a:extLst>
              </p:cNvPr>
              <p:cNvSpPr/>
              <p:nvPr/>
            </p:nvSpPr>
            <p:spPr>
              <a:xfrm>
                <a:off x="4471543" y="5258054"/>
                <a:ext cx="281305" cy="292100"/>
              </a:xfrm>
              <a:custGeom>
                <a:avLst/>
                <a:gdLst/>
                <a:ahLst/>
                <a:cxnLst/>
                <a:rect l="l" t="t" r="r" b="b"/>
                <a:pathLst>
                  <a:path w="281304" h="292100">
                    <a:moveTo>
                      <a:pt x="280797" y="113030"/>
                    </a:moveTo>
                    <a:lnTo>
                      <a:pt x="166700" y="113030"/>
                    </a:lnTo>
                    <a:lnTo>
                      <a:pt x="166700" y="0"/>
                    </a:lnTo>
                    <a:lnTo>
                      <a:pt x="114046" y="0"/>
                    </a:lnTo>
                    <a:lnTo>
                      <a:pt x="114046" y="113030"/>
                    </a:lnTo>
                    <a:lnTo>
                      <a:pt x="0" y="113030"/>
                    </a:lnTo>
                    <a:lnTo>
                      <a:pt x="0" y="177800"/>
                    </a:lnTo>
                    <a:lnTo>
                      <a:pt x="114046" y="177800"/>
                    </a:lnTo>
                    <a:lnTo>
                      <a:pt x="114046" y="292100"/>
                    </a:lnTo>
                    <a:lnTo>
                      <a:pt x="166700" y="292100"/>
                    </a:lnTo>
                    <a:lnTo>
                      <a:pt x="166700" y="177800"/>
                    </a:lnTo>
                    <a:lnTo>
                      <a:pt x="280797" y="177800"/>
                    </a:lnTo>
                    <a:lnTo>
                      <a:pt x="280797" y="113030"/>
                    </a:lnTo>
                    <a:close/>
                  </a:path>
                </a:pathLst>
              </a:custGeom>
              <a:solidFill>
                <a:srgbClr val="118CC4"/>
              </a:solidFill>
            </p:spPr>
            <p:txBody>
              <a:bodyPr wrap="square" lIns="0" tIns="0" rIns="0" bIns="0" rtlCol="0"/>
              <a:lstStyle/>
              <a:p>
                <a:endParaRPr sz="1630"/>
              </a:p>
            </p:txBody>
          </p:sp>
          <p:sp>
            <p:nvSpPr>
              <p:cNvPr id="94" name="object 38">
                <a:extLst>
                  <a:ext uri="{FF2B5EF4-FFF2-40B4-BE49-F238E27FC236}">
                    <a16:creationId xmlns:a16="http://schemas.microsoft.com/office/drawing/2014/main" id="{2E8AD4F9-613D-0B48-528B-EB046A5EA618}"/>
                  </a:ext>
                </a:extLst>
              </p:cNvPr>
              <p:cNvSpPr/>
              <p:nvPr/>
            </p:nvSpPr>
            <p:spPr>
              <a:xfrm>
                <a:off x="4471553" y="5257447"/>
                <a:ext cx="281305" cy="292735"/>
              </a:xfrm>
              <a:custGeom>
                <a:avLst/>
                <a:gdLst/>
                <a:ahLst/>
                <a:cxnLst/>
                <a:rect l="l" t="t" r="r" b="b"/>
                <a:pathLst>
                  <a:path w="281304" h="292735">
                    <a:moveTo>
                      <a:pt x="0" y="114088"/>
                    </a:moveTo>
                    <a:lnTo>
                      <a:pt x="114047" y="114088"/>
                    </a:lnTo>
                    <a:lnTo>
                      <a:pt x="114047" y="0"/>
                    </a:lnTo>
                    <a:lnTo>
                      <a:pt x="166696" y="0"/>
                    </a:lnTo>
                    <a:lnTo>
                      <a:pt x="166696" y="114088"/>
                    </a:lnTo>
                    <a:lnTo>
                      <a:pt x="280795" y="114088"/>
                    </a:lnTo>
                    <a:lnTo>
                      <a:pt x="280795" y="178338"/>
                    </a:lnTo>
                    <a:lnTo>
                      <a:pt x="166696" y="178338"/>
                    </a:lnTo>
                    <a:lnTo>
                      <a:pt x="166696" y="292406"/>
                    </a:lnTo>
                    <a:lnTo>
                      <a:pt x="114047" y="292406"/>
                    </a:lnTo>
                    <a:lnTo>
                      <a:pt x="114047" y="178338"/>
                    </a:lnTo>
                    <a:lnTo>
                      <a:pt x="0" y="178338"/>
                    </a:lnTo>
                    <a:lnTo>
                      <a:pt x="0" y="114088"/>
                    </a:lnTo>
                    <a:close/>
                  </a:path>
                </a:pathLst>
              </a:custGeom>
              <a:ln w="21443">
                <a:solidFill>
                  <a:srgbClr val="09658F"/>
                </a:solidFill>
              </a:ln>
            </p:spPr>
            <p:txBody>
              <a:bodyPr wrap="square" lIns="0" tIns="0" rIns="0" bIns="0" rtlCol="0"/>
              <a:lstStyle/>
              <a:p>
                <a:endParaRPr sz="1630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object 39">
                  <a:extLst>
                    <a:ext uri="{FF2B5EF4-FFF2-40B4-BE49-F238E27FC236}">
                      <a16:creationId xmlns:a16="http://schemas.microsoft.com/office/drawing/2014/main" id="{E1CF8038-0C90-D9C6-6F31-9D0A53C3E5C2}"/>
                    </a:ext>
                  </a:extLst>
                </p:cNvPr>
                <p:cNvSpPr txBox="1"/>
                <p:nvPr/>
              </p:nvSpPr>
              <p:spPr>
                <a:xfrm>
                  <a:off x="2004629" y="3581705"/>
                  <a:ext cx="2198303" cy="445423"/>
                </a:xfrm>
                <a:prstGeom prst="rect">
                  <a:avLst/>
                </a:prstGeom>
                <a:solidFill>
                  <a:srgbClr val="FC5507"/>
                </a:solidFill>
                <a:ln w="21443">
                  <a:solidFill>
                    <a:srgbClr val="B93C03"/>
                  </a:solidFill>
                </a:ln>
              </p:spPr>
              <p:txBody>
                <a:bodyPr vert="horz" wrap="square" lIns="0" tIns="14395" rIns="0" bIns="0" rtlCol="0">
                  <a:spAutoFit/>
                </a:bodyPr>
                <a:lstStyle/>
                <a:p>
                  <a:pPr marL="69850">
                    <a:spcBef>
                      <a:spcPts val="115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altLang="zh-CN" sz="2800" spc="6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S</m:t>
                        </m:r>
                        <m:r>
                          <m:rPr>
                            <m:sty m:val="p"/>
                          </m:rPr>
                          <a:rPr lang="en-US" altLang="zh-CN" sz="2800" b="0" i="0" spc="6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core</m:t>
                        </m:r>
                        <m:d>
                          <m:dPr>
                            <m:ctrlPr>
                              <a:rPr lang="ar-AE" altLang="zh-CN" sz="2800" b="0" i="1" spc="6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  <a:cs typeface="Arial" panose="020B0604020202090204"/>
                              </a:rPr>
                            </m:ctrlPr>
                          </m:dPr>
                          <m:e>
                            <m:r>
                              <a:rPr lang="ar-AE" altLang="zh-CN" sz="2800" b="1" i="1" spc="6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  <a:cs typeface="Arial" panose="020B0604020202090204"/>
                              </a:rPr>
                              <m:t>𝒙</m:t>
                            </m:r>
                          </m:e>
                        </m:d>
                        <m:r>
                          <a:rPr lang="ar-AE" altLang="zh-CN" sz="2800" b="0" i="1" spc="6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&lt;0</m:t>
                        </m:r>
                      </m:oMath>
                    </m:oMathPara>
                  </a14:m>
                  <a:endParaRPr lang="ar-AE" sz="2800" dirty="0">
                    <a:solidFill>
                      <a:schemeClr val="bg1"/>
                    </a:solidFill>
                    <a:latin typeface="Arial" panose="020B0604020202090204"/>
                    <a:cs typeface="Arial" panose="020B0604020202090204"/>
                  </a:endParaRPr>
                </a:p>
              </p:txBody>
            </p:sp>
          </mc:Choice>
          <mc:Fallback xmlns="">
            <p:sp>
              <p:nvSpPr>
                <p:cNvPr id="54" name="object 39">
                  <a:extLst>
                    <a:ext uri="{FF2B5EF4-FFF2-40B4-BE49-F238E27FC236}">
                      <a16:creationId xmlns:a16="http://schemas.microsoft.com/office/drawing/2014/main" id="{E1CF8038-0C90-D9C6-6F31-9D0A53C3E5C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04629" y="3581705"/>
                  <a:ext cx="2198303" cy="445423"/>
                </a:xfrm>
                <a:prstGeom prst="rect">
                  <a:avLst/>
                </a:prstGeom>
                <a:blipFill>
                  <a:blip r:embed="rId19"/>
                  <a:stretch>
                    <a:fillRect l="-1705" t="-18421" r="-10795" b="-39474"/>
                  </a:stretch>
                </a:blipFill>
                <a:ln w="21443">
                  <a:solidFill>
                    <a:srgbClr val="B93C03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55" name="object 40">
              <a:extLst>
                <a:ext uri="{FF2B5EF4-FFF2-40B4-BE49-F238E27FC236}">
                  <a16:creationId xmlns:a16="http://schemas.microsoft.com/office/drawing/2014/main" id="{9ACA4D25-72D7-6CF1-7FCD-EA844209997B}"/>
                </a:ext>
              </a:extLst>
            </p:cNvPr>
            <p:cNvGrpSpPr/>
            <p:nvPr/>
          </p:nvGrpSpPr>
          <p:grpSpPr>
            <a:xfrm>
              <a:off x="1680345" y="4174652"/>
              <a:ext cx="1931872" cy="2105769"/>
              <a:chOff x="2159271" y="3706299"/>
              <a:chExt cx="2130425" cy="2322195"/>
            </a:xfrm>
          </p:grpSpPr>
          <p:sp>
            <p:nvSpPr>
              <p:cNvPr id="65" name="object 41">
                <a:extLst>
                  <a:ext uri="{FF2B5EF4-FFF2-40B4-BE49-F238E27FC236}">
                    <a16:creationId xmlns:a16="http://schemas.microsoft.com/office/drawing/2014/main" id="{E9A538B3-8008-6201-4A2C-356828AFE1BE}"/>
                  </a:ext>
                </a:extLst>
              </p:cNvPr>
              <p:cNvSpPr/>
              <p:nvPr/>
            </p:nvSpPr>
            <p:spPr>
              <a:xfrm>
                <a:off x="2812506" y="4493664"/>
                <a:ext cx="266700" cy="101600"/>
              </a:xfrm>
              <a:custGeom>
                <a:avLst/>
                <a:gdLst/>
                <a:ahLst/>
                <a:cxnLst/>
                <a:rect l="l" t="t" r="r" b="b"/>
                <a:pathLst>
                  <a:path w="266700" h="101600">
                    <a:moveTo>
                      <a:pt x="266635" y="0"/>
                    </a:moveTo>
                    <a:lnTo>
                      <a:pt x="0" y="0"/>
                    </a:lnTo>
                    <a:lnTo>
                      <a:pt x="0" y="101463"/>
                    </a:lnTo>
                    <a:lnTo>
                      <a:pt x="266635" y="101463"/>
                    </a:lnTo>
                    <a:lnTo>
                      <a:pt x="266635" y="0"/>
                    </a:lnTo>
                    <a:close/>
                  </a:path>
                </a:pathLst>
              </a:custGeom>
              <a:solidFill>
                <a:srgbClr val="FC5507"/>
              </a:solidFill>
            </p:spPr>
            <p:txBody>
              <a:bodyPr wrap="square" lIns="0" tIns="0" rIns="0" bIns="0" rtlCol="0"/>
              <a:lstStyle/>
              <a:p>
                <a:endParaRPr sz="1630"/>
              </a:p>
            </p:txBody>
          </p:sp>
          <p:sp>
            <p:nvSpPr>
              <p:cNvPr id="66" name="object 42">
                <a:extLst>
                  <a:ext uri="{FF2B5EF4-FFF2-40B4-BE49-F238E27FC236}">
                    <a16:creationId xmlns:a16="http://schemas.microsoft.com/office/drawing/2014/main" id="{2D710EA5-ABBC-C30D-8717-3D0D052B794C}"/>
                  </a:ext>
                </a:extLst>
              </p:cNvPr>
              <p:cNvSpPr/>
              <p:nvPr/>
            </p:nvSpPr>
            <p:spPr>
              <a:xfrm>
                <a:off x="2812506" y="4493664"/>
                <a:ext cx="266700" cy="101600"/>
              </a:xfrm>
              <a:custGeom>
                <a:avLst/>
                <a:gdLst/>
                <a:ahLst/>
                <a:cxnLst/>
                <a:rect l="l" t="t" r="r" b="b"/>
                <a:pathLst>
                  <a:path w="266700" h="101600">
                    <a:moveTo>
                      <a:pt x="0" y="101463"/>
                    </a:moveTo>
                    <a:lnTo>
                      <a:pt x="266635" y="101463"/>
                    </a:lnTo>
                    <a:lnTo>
                      <a:pt x="266635" y="0"/>
                    </a:lnTo>
                    <a:lnTo>
                      <a:pt x="0" y="0"/>
                    </a:lnTo>
                    <a:lnTo>
                      <a:pt x="0" y="101463"/>
                    </a:lnTo>
                    <a:close/>
                  </a:path>
                </a:pathLst>
              </a:custGeom>
              <a:ln w="804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1630"/>
              </a:p>
            </p:txBody>
          </p:sp>
          <p:sp>
            <p:nvSpPr>
              <p:cNvPr id="67" name="object 43">
                <a:extLst>
                  <a:ext uri="{FF2B5EF4-FFF2-40B4-BE49-F238E27FC236}">
                    <a16:creationId xmlns:a16="http://schemas.microsoft.com/office/drawing/2014/main" id="{FDA0E046-FD39-E969-B146-9483DA9CF7B1}"/>
                  </a:ext>
                </a:extLst>
              </p:cNvPr>
              <p:cNvSpPr/>
              <p:nvPr/>
            </p:nvSpPr>
            <p:spPr>
              <a:xfrm>
                <a:off x="2163398" y="3710427"/>
                <a:ext cx="266700" cy="101600"/>
              </a:xfrm>
              <a:custGeom>
                <a:avLst/>
                <a:gdLst/>
                <a:ahLst/>
                <a:cxnLst/>
                <a:rect l="l" t="t" r="r" b="b"/>
                <a:pathLst>
                  <a:path w="266700" h="101600">
                    <a:moveTo>
                      <a:pt x="266635" y="0"/>
                    </a:moveTo>
                    <a:lnTo>
                      <a:pt x="0" y="0"/>
                    </a:lnTo>
                    <a:lnTo>
                      <a:pt x="0" y="101483"/>
                    </a:lnTo>
                    <a:lnTo>
                      <a:pt x="266635" y="101483"/>
                    </a:lnTo>
                    <a:lnTo>
                      <a:pt x="266635" y="0"/>
                    </a:lnTo>
                    <a:close/>
                  </a:path>
                </a:pathLst>
              </a:custGeom>
              <a:solidFill>
                <a:srgbClr val="FC5507"/>
              </a:solidFill>
            </p:spPr>
            <p:txBody>
              <a:bodyPr wrap="square" lIns="0" tIns="0" rIns="0" bIns="0" rtlCol="0"/>
              <a:lstStyle/>
              <a:p>
                <a:endParaRPr sz="1630"/>
              </a:p>
            </p:txBody>
          </p:sp>
          <p:sp>
            <p:nvSpPr>
              <p:cNvPr id="68" name="object 44">
                <a:extLst>
                  <a:ext uri="{FF2B5EF4-FFF2-40B4-BE49-F238E27FC236}">
                    <a16:creationId xmlns:a16="http://schemas.microsoft.com/office/drawing/2014/main" id="{CF414C49-0637-2B37-AB9C-2729A739A57A}"/>
                  </a:ext>
                </a:extLst>
              </p:cNvPr>
              <p:cNvSpPr/>
              <p:nvPr/>
            </p:nvSpPr>
            <p:spPr>
              <a:xfrm>
                <a:off x="2163398" y="3710427"/>
                <a:ext cx="266700" cy="101600"/>
              </a:xfrm>
              <a:custGeom>
                <a:avLst/>
                <a:gdLst/>
                <a:ahLst/>
                <a:cxnLst/>
                <a:rect l="l" t="t" r="r" b="b"/>
                <a:pathLst>
                  <a:path w="266700" h="101600">
                    <a:moveTo>
                      <a:pt x="0" y="101483"/>
                    </a:moveTo>
                    <a:lnTo>
                      <a:pt x="266635" y="101483"/>
                    </a:lnTo>
                    <a:lnTo>
                      <a:pt x="266635" y="0"/>
                    </a:lnTo>
                    <a:lnTo>
                      <a:pt x="0" y="0"/>
                    </a:lnTo>
                    <a:lnTo>
                      <a:pt x="0" y="101483"/>
                    </a:lnTo>
                    <a:close/>
                  </a:path>
                </a:pathLst>
              </a:custGeom>
              <a:ln w="804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1630"/>
              </a:p>
            </p:txBody>
          </p:sp>
          <p:sp>
            <p:nvSpPr>
              <p:cNvPr id="69" name="object 45">
                <a:extLst>
                  <a:ext uri="{FF2B5EF4-FFF2-40B4-BE49-F238E27FC236}">
                    <a16:creationId xmlns:a16="http://schemas.microsoft.com/office/drawing/2014/main" id="{448A1125-A4BF-AF45-0B0A-1F9F99E198DE}"/>
                  </a:ext>
                </a:extLst>
              </p:cNvPr>
              <p:cNvSpPr/>
              <p:nvPr/>
            </p:nvSpPr>
            <p:spPr>
              <a:xfrm>
                <a:off x="4018811" y="3722485"/>
                <a:ext cx="266700" cy="101600"/>
              </a:xfrm>
              <a:custGeom>
                <a:avLst/>
                <a:gdLst/>
                <a:ahLst/>
                <a:cxnLst/>
                <a:rect l="l" t="t" r="r" b="b"/>
                <a:pathLst>
                  <a:path w="266700" h="101600">
                    <a:moveTo>
                      <a:pt x="266655" y="0"/>
                    </a:moveTo>
                    <a:lnTo>
                      <a:pt x="0" y="0"/>
                    </a:lnTo>
                    <a:lnTo>
                      <a:pt x="0" y="101463"/>
                    </a:lnTo>
                    <a:lnTo>
                      <a:pt x="266655" y="101463"/>
                    </a:lnTo>
                    <a:lnTo>
                      <a:pt x="266655" y="0"/>
                    </a:lnTo>
                    <a:close/>
                  </a:path>
                </a:pathLst>
              </a:custGeom>
              <a:solidFill>
                <a:srgbClr val="FC5507"/>
              </a:solidFill>
            </p:spPr>
            <p:txBody>
              <a:bodyPr wrap="square" lIns="0" tIns="0" rIns="0" bIns="0" rtlCol="0"/>
              <a:lstStyle/>
              <a:p>
                <a:endParaRPr sz="1630"/>
              </a:p>
            </p:txBody>
          </p:sp>
          <p:sp>
            <p:nvSpPr>
              <p:cNvPr id="70" name="object 46">
                <a:extLst>
                  <a:ext uri="{FF2B5EF4-FFF2-40B4-BE49-F238E27FC236}">
                    <a16:creationId xmlns:a16="http://schemas.microsoft.com/office/drawing/2014/main" id="{F283B73A-E37B-A4EA-C825-B79C0A02EDBA}"/>
                  </a:ext>
                </a:extLst>
              </p:cNvPr>
              <p:cNvSpPr/>
              <p:nvPr/>
            </p:nvSpPr>
            <p:spPr>
              <a:xfrm>
                <a:off x="4018811" y="3722485"/>
                <a:ext cx="266700" cy="101600"/>
              </a:xfrm>
              <a:custGeom>
                <a:avLst/>
                <a:gdLst/>
                <a:ahLst/>
                <a:cxnLst/>
                <a:rect l="l" t="t" r="r" b="b"/>
                <a:pathLst>
                  <a:path w="266700" h="101600">
                    <a:moveTo>
                      <a:pt x="0" y="101463"/>
                    </a:moveTo>
                    <a:lnTo>
                      <a:pt x="266655" y="101463"/>
                    </a:lnTo>
                    <a:lnTo>
                      <a:pt x="266655" y="0"/>
                    </a:lnTo>
                    <a:lnTo>
                      <a:pt x="0" y="0"/>
                    </a:lnTo>
                    <a:lnTo>
                      <a:pt x="0" y="101463"/>
                    </a:lnTo>
                    <a:close/>
                  </a:path>
                </a:pathLst>
              </a:custGeom>
              <a:ln w="804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1630"/>
              </a:p>
            </p:txBody>
          </p:sp>
          <p:sp>
            <p:nvSpPr>
              <p:cNvPr id="71" name="object 47">
                <a:extLst>
                  <a:ext uri="{FF2B5EF4-FFF2-40B4-BE49-F238E27FC236}">
                    <a16:creationId xmlns:a16="http://schemas.microsoft.com/office/drawing/2014/main" id="{A1AA7274-1A7D-6FF3-8454-09926A8EBAA7}"/>
                  </a:ext>
                </a:extLst>
              </p:cNvPr>
              <p:cNvSpPr/>
              <p:nvPr/>
            </p:nvSpPr>
            <p:spPr>
              <a:xfrm>
                <a:off x="3291177" y="3941857"/>
                <a:ext cx="266700" cy="101600"/>
              </a:xfrm>
              <a:custGeom>
                <a:avLst/>
                <a:gdLst/>
                <a:ahLst/>
                <a:cxnLst/>
                <a:rect l="l" t="t" r="r" b="b"/>
                <a:pathLst>
                  <a:path w="266700" h="101600">
                    <a:moveTo>
                      <a:pt x="266635" y="0"/>
                    </a:moveTo>
                    <a:lnTo>
                      <a:pt x="0" y="0"/>
                    </a:lnTo>
                    <a:lnTo>
                      <a:pt x="0" y="101463"/>
                    </a:lnTo>
                    <a:lnTo>
                      <a:pt x="266635" y="101463"/>
                    </a:lnTo>
                    <a:lnTo>
                      <a:pt x="266635" y="0"/>
                    </a:lnTo>
                    <a:close/>
                  </a:path>
                </a:pathLst>
              </a:custGeom>
              <a:solidFill>
                <a:srgbClr val="FC5507"/>
              </a:solidFill>
            </p:spPr>
            <p:txBody>
              <a:bodyPr wrap="square" lIns="0" tIns="0" rIns="0" bIns="0" rtlCol="0"/>
              <a:lstStyle/>
              <a:p>
                <a:endParaRPr sz="1630"/>
              </a:p>
            </p:txBody>
          </p:sp>
          <p:sp>
            <p:nvSpPr>
              <p:cNvPr id="72" name="object 48">
                <a:extLst>
                  <a:ext uri="{FF2B5EF4-FFF2-40B4-BE49-F238E27FC236}">
                    <a16:creationId xmlns:a16="http://schemas.microsoft.com/office/drawing/2014/main" id="{2C5F00CE-13D8-DFD6-9758-FAFACFFA815B}"/>
                  </a:ext>
                </a:extLst>
              </p:cNvPr>
              <p:cNvSpPr/>
              <p:nvPr/>
            </p:nvSpPr>
            <p:spPr>
              <a:xfrm>
                <a:off x="3291177" y="3941857"/>
                <a:ext cx="266700" cy="101600"/>
              </a:xfrm>
              <a:custGeom>
                <a:avLst/>
                <a:gdLst/>
                <a:ahLst/>
                <a:cxnLst/>
                <a:rect l="l" t="t" r="r" b="b"/>
                <a:pathLst>
                  <a:path w="266700" h="101600">
                    <a:moveTo>
                      <a:pt x="0" y="101463"/>
                    </a:moveTo>
                    <a:lnTo>
                      <a:pt x="266635" y="101463"/>
                    </a:lnTo>
                    <a:lnTo>
                      <a:pt x="266635" y="0"/>
                    </a:lnTo>
                    <a:lnTo>
                      <a:pt x="0" y="0"/>
                    </a:lnTo>
                    <a:lnTo>
                      <a:pt x="0" y="101463"/>
                    </a:lnTo>
                    <a:close/>
                  </a:path>
                </a:pathLst>
              </a:custGeom>
              <a:ln w="804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1630"/>
              </a:p>
            </p:txBody>
          </p:sp>
          <p:sp>
            <p:nvSpPr>
              <p:cNvPr id="73" name="object 49">
                <a:extLst>
                  <a:ext uri="{FF2B5EF4-FFF2-40B4-BE49-F238E27FC236}">
                    <a16:creationId xmlns:a16="http://schemas.microsoft.com/office/drawing/2014/main" id="{5CDA31C4-A36C-D935-993B-4A0DC1E0F9E4}"/>
                  </a:ext>
                </a:extLst>
              </p:cNvPr>
              <p:cNvSpPr/>
              <p:nvPr/>
            </p:nvSpPr>
            <p:spPr>
              <a:xfrm>
                <a:off x="3327161" y="4492923"/>
                <a:ext cx="266700" cy="101600"/>
              </a:xfrm>
              <a:custGeom>
                <a:avLst/>
                <a:gdLst/>
                <a:ahLst/>
                <a:cxnLst/>
                <a:rect l="l" t="t" r="r" b="b"/>
                <a:pathLst>
                  <a:path w="266700" h="101600">
                    <a:moveTo>
                      <a:pt x="266635" y="0"/>
                    </a:moveTo>
                    <a:lnTo>
                      <a:pt x="0" y="0"/>
                    </a:lnTo>
                    <a:lnTo>
                      <a:pt x="0" y="101463"/>
                    </a:lnTo>
                    <a:lnTo>
                      <a:pt x="266635" y="101463"/>
                    </a:lnTo>
                    <a:lnTo>
                      <a:pt x="266635" y="0"/>
                    </a:lnTo>
                    <a:close/>
                  </a:path>
                </a:pathLst>
              </a:custGeom>
              <a:solidFill>
                <a:srgbClr val="FC5507"/>
              </a:solidFill>
            </p:spPr>
            <p:txBody>
              <a:bodyPr wrap="square" lIns="0" tIns="0" rIns="0" bIns="0" rtlCol="0"/>
              <a:lstStyle/>
              <a:p>
                <a:endParaRPr sz="1630"/>
              </a:p>
            </p:txBody>
          </p:sp>
          <p:sp>
            <p:nvSpPr>
              <p:cNvPr id="74" name="object 50">
                <a:extLst>
                  <a:ext uri="{FF2B5EF4-FFF2-40B4-BE49-F238E27FC236}">
                    <a16:creationId xmlns:a16="http://schemas.microsoft.com/office/drawing/2014/main" id="{5D8A00BE-5BF1-3565-A291-34141D420803}"/>
                  </a:ext>
                </a:extLst>
              </p:cNvPr>
              <p:cNvSpPr/>
              <p:nvPr/>
            </p:nvSpPr>
            <p:spPr>
              <a:xfrm>
                <a:off x="3327161" y="4492923"/>
                <a:ext cx="266700" cy="101600"/>
              </a:xfrm>
              <a:custGeom>
                <a:avLst/>
                <a:gdLst/>
                <a:ahLst/>
                <a:cxnLst/>
                <a:rect l="l" t="t" r="r" b="b"/>
                <a:pathLst>
                  <a:path w="266700" h="101600">
                    <a:moveTo>
                      <a:pt x="0" y="101463"/>
                    </a:moveTo>
                    <a:lnTo>
                      <a:pt x="266635" y="101463"/>
                    </a:lnTo>
                    <a:lnTo>
                      <a:pt x="266635" y="0"/>
                    </a:lnTo>
                    <a:lnTo>
                      <a:pt x="0" y="0"/>
                    </a:lnTo>
                    <a:lnTo>
                      <a:pt x="0" y="101463"/>
                    </a:lnTo>
                    <a:close/>
                  </a:path>
                </a:pathLst>
              </a:custGeom>
              <a:ln w="804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1630"/>
              </a:p>
            </p:txBody>
          </p:sp>
          <p:sp>
            <p:nvSpPr>
              <p:cNvPr id="75" name="object 51">
                <a:extLst>
                  <a:ext uri="{FF2B5EF4-FFF2-40B4-BE49-F238E27FC236}">
                    <a16:creationId xmlns:a16="http://schemas.microsoft.com/office/drawing/2014/main" id="{2282AE3D-EDA1-53A5-29FE-4D0D09D36F99}"/>
                  </a:ext>
                </a:extLst>
              </p:cNvPr>
              <p:cNvSpPr/>
              <p:nvPr/>
            </p:nvSpPr>
            <p:spPr>
              <a:xfrm>
                <a:off x="3966768" y="5724144"/>
                <a:ext cx="281305" cy="293370"/>
              </a:xfrm>
              <a:custGeom>
                <a:avLst/>
                <a:gdLst/>
                <a:ahLst/>
                <a:cxnLst/>
                <a:rect l="l" t="t" r="r" b="b"/>
                <a:pathLst>
                  <a:path w="281304" h="293370">
                    <a:moveTo>
                      <a:pt x="280797" y="114300"/>
                    </a:moveTo>
                    <a:lnTo>
                      <a:pt x="166751" y="114300"/>
                    </a:lnTo>
                    <a:lnTo>
                      <a:pt x="166751" y="0"/>
                    </a:lnTo>
                    <a:lnTo>
                      <a:pt x="114046" y="0"/>
                    </a:lnTo>
                    <a:lnTo>
                      <a:pt x="114046" y="114300"/>
                    </a:lnTo>
                    <a:lnTo>
                      <a:pt x="0" y="114300"/>
                    </a:lnTo>
                    <a:lnTo>
                      <a:pt x="0" y="179070"/>
                    </a:lnTo>
                    <a:lnTo>
                      <a:pt x="114046" y="179070"/>
                    </a:lnTo>
                    <a:lnTo>
                      <a:pt x="114046" y="293370"/>
                    </a:lnTo>
                    <a:lnTo>
                      <a:pt x="166751" y="293370"/>
                    </a:lnTo>
                    <a:lnTo>
                      <a:pt x="166751" y="179070"/>
                    </a:lnTo>
                    <a:lnTo>
                      <a:pt x="280797" y="179070"/>
                    </a:lnTo>
                    <a:lnTo>
                      <a:pt x="280797" y="114300"/>
                    </a:lnTo>
                    <a:close/>
                  </a:path>
                </a:pathLst>
              </a:custGeom>
              <a:solidFill>
                <a:srgbClr val="118CC4"/>
              </a:solidFill>
            </p:spPr>
            <p:txBody>
              <a:bodyPr wrap="square" lIns="0" tIns="0" rIns="0" bIns="0" rtlCol="0"/>
              <a:lstStyle/>
              <a:p>
                <a:endParaRPr sz="1630"/>
              </a:p>
            </p:txBody>
          </p:sp>
          <p:sp>
            <p:nvSpPr>
              <p:cNvPr id="76" name="object 52">
                <a:extLst>
                  <a:ext uri="{FF2B5EF4-FFF2-40B4-BE49-F238E27FC236}">
                    <a16:creationId xmlns:a16="http://schemas.microsoft.com/office/drawing/2014/main" id="{C50BEE27-DE8A-8FA6-4197-4A3F36307525}"/>
                  </a:ext>
                </a:extLst>
              </p:cNvPr>
              <p:cNvSpPr/>
              <p:nvPr/>
            </p:nvSpPr>
            <p:spPr>
              <a:xfrm>
                <a:off x="3966779" y="5724718"/>
                <a:ext cx="281305" cy="292735"/>
              </a:xfrm>
              <a:custGeom>
                <a:avLst/>
                <a:gdLst/>
                <a:ahLst/>
                <a:cxnLst/>
                <a:rect l="l" t="t" r="r" b="b"/>
                <a:pathLst>
                  <a:path w="281304" h="292735">
                    <a:moveTo>
                      <a:pt x="0" y="114068"/>
                    </a:moveTo>
                    <a:lnTo>
                      <a:pt x="114047" y="114068"/>
                    </a:lnTo>
                    <a:lnTo>
                      <a:pt x="114047" y="0"/>
                    </a:lnTo>
                    <a:lnTo>
                      <a:pt x="166748" y="0"/>
                    </a:lnTo>
                    <a:lnTo>
                      <a:pt x="166748" y="114068"/>
                    </a:lnTo>
                    <a:lnTo>
                      <a:pt x="280795" y="114068"/>
                    </a:lnTo>
                    <a:lnTo>
                      <a:pt x="280795" y="178338"/>
                    </a:lnTo>
                    <a:lnTo>
                      <a:pt x="166748" y="178338"/>
                    </a:lnTo>
                    <a:lnTo>
                      <a:pt x="166748" y="292406"/>
                    </a:lnTo>
                    <a:lnTo>
                      <a:pt x="114047" y="292406"/>
                    </a:lnTo>
                    <a:lnTo>
                      <a:pt x="114047" y="178338"/>
                    </a:lnTo>
                    <a:lnTo>
                      <a:pt x="0" y="178338"/>
                    </a:lnTo>
                    <a:lnTo>
                      <a:pt x="0" y="114068"/>
                    </a:lnTo>
                    <a:close/>
                  </a:path>
                </a:pathLst>
              </a:custGeom>
              <a:ln w="21443">
                <a:solidFill>
                  <a:srgbClr val="09658F"/>
                </a:solidFill>
              </a:ln>
            </p:spPr>
            <p:txBody>
              <a:bodyPr wrap="square" lIns="0" tIns="0" rIns="0" bIns="0" rtlCol="0"/>
              <a:lstStyle/>
              <a:p>
                <a:endParaRPr sz="1630"/>
              </a:p>
            </p:txBody>
          </p:sp>
        </p:grpSp>
        <p:sp>
          <p:nvSpPr>
            <p:cNvPr id="56" name="object 62">
              <a:extLst>
                <a:ext uri="{FF2B5EF4-FFF2-40B4-BE49-F238E27FC236}">
                  <a16:creationId xmlns:a16="http://schemas.microsoft.com/office/drawing/2014/main" id="{443BDB70-8CC8-0B79-C733-2F7E673724DE}"/>
                </a:ext>
              </a:extLst>
            </p:cNvPr>
            <p:cNvSpPr txBox="1"/>
            <p:nvPr/>
          </p:nvSpPr>
          <p:spPr>
            <a:xfrm>
              <a:off x="1341813" y="3454075"/>
              <a:ext cx="243656" cy="1074890"/>
            </a:xfrm>
            <a:prstGeom prst="rect">
              <a:avLst/>
            </a:prstGeom>
          </p:spPr>
          <p:txBody>
            <a:bodyPr vert="vert270" wrap="square" lIns="0" tIns="0" rIns="0" bIns="0" rtlCol="0">
              <a:spAutoFit/>
            </a:bodyPr>
            <a:lstStyle/>
            <a:p>
              <a:pPr marL="11430">
                <a:lnSpc>
                  <a:spcPts val="1905"/>
                </a:lnSpc>
              </a:pPr>
              <a:r>
                <a:rPr lang="zh-CN" altLang="en-US" sz="2000" spc="91" dirty="0">
                  <a:latin typeface="Arial" panose="020B0604020202090204"/>
                  <a:cs typeface="Arial" panose="020B0604020202090204"/>
                </a:rPr>
                <a:t>年收入</a:t>
              </a:r>
              <a:endParaRPr sz="2000" dirty="0">
                <a:latin typeface="Arial" panose="020B0604020202090204"/>
                <a:cs typeface="Arial" panose="020B0604020202090204"/>
              </a:endParaRPr>
            </a:p>
          </p:txBody>
        </p:sp>
        <p:sp>
          <p:nvSpPr>
            <p:cNvPr id="57" name="object 64">
              <a:extLst>
                <a:ext uri="{FF2B5EF4-FFF2-40B4-BE49-F238E27FC236}">
                  <a16:creationId xmlns:a16="http://schemas.microsoft.com/office/drawing/2014/main" id="{280BD661-4392-2E38-A29F-816639AC5726}"/>
                </a:ext>
              </a:extLst>
            </p:cNvPr>
            <p:cNvSpPr txBox="1"/>
            <p:nvPr/>
          </p:nvSpPr>
          <p:spPr>
            <a:xfrm>
              <a:off x="1844631" y="6220141"/>
              <a:ext cx="132438" cy="179536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1430">
                <a:lnSpc>
                  <a:spcPts val="1430"/>
                </a:lnSpc>
              </a:pPr>
              <a:r>
                <a:rPr sz="1360" spc="50" dirty="0">
                  <a:latin typeface="Arial" panose="020B0604020202090204"/>
                  <a:cs typeface="Arial" panose="020B0604020202090204"/>
                </a:rPr>
                <a:t>0</a:t>
              </a:r>
              <a:endParaRPr sz="1360">
                <a:latin typeface="Arial" panose="020B0604020202090204"/>
                <a:cs typeface="Arial" panose="020B0604020202090204"/>
              </a:endParaRPr>
            </a:p>
          </p:txBody>
        </p:sp>
        <p:sp>
          <p:nvSpPr>
            <p:cNvPr id="58" name="object 65">
              <a:extLst>
                <a:ext uri="{FF2B5EF4-FFF2-40B4-BE49-F238E27FC236}">
                  <a16:creationId xmlns:a16="http://schemas.microsoft.com/office/drawing/2014/main" id="{BABBEBEE-5749-922B-01E9-AE565D8CB94D}"/>
                </a:ext>
              </a:extLst>
            </p:cNvPr>
            <p:cNvSpPr txBox="1"/>
            <p:nvPr/>
          </p:nvSpPr>
          <p:spPr>
            <a:xfrm>
              <a:off x="2367269" y="6220141"/>
              <a:ext cx="104799" cy="179536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1430">
                <a:lnSpc>
                  <a:spcPts val="1430"/>
                </a:lnSpc>
              </a:pPr>
              <a:r>
                <a:rPr sz="1360" spc="-77" dirty="0">
                  <a:latin typeface="Arial" panose="020B0604020202090204"/>
                  <a:cs typeface="Arial" panose="020B0604020202090204"/>
                </a:rPr>
                <a:t>1</a:t>
              </a:r>
              <a:endParaRPr sz="1360">
                <a:latin typeface="Arial" panose="020B0604020202090204"/>
                <a:cs typeface="Arial" panose="020B0604020202090204"/>
              </a:endParaRPr>
            </a:p>
          </p:txBody>
        </p:sp>
        <p:sp>
          <p:nvSpPr>
            <p:cNvPr id="59" name="object 66">
              <a:extLst>
                <a:ext uri="{FF2B5EF4-FFF2-40B4-BE49-F238E27FC236}">
                  <a16:creationId xmlns:a16="http://schemas.microsoft.com/office/drawing/2014/main" id="{C0F19C99-37B7-772C-FD64-6F6D01EFF834}"/>
                </a:ext>
              </a:extLst>
            </p:cNvPr>
            <p:cNvSpPr txBox="1"/>
            <p:nvPr/>
          </p:nvSpPr>
          <p:spPr>
            <a:xfrm>
              <a:off x="2861796" y="6220141"/>
              <a:ext cx="122074" cy="179536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1430">
                <a:lnSpc>
                  <a:spcPts val="1430"/>
                </a:lnSpc>
              </a:pPr>
              <a:r>
                <a:rPr sz="1360" spc="-45" dirty="0">
                  <a:latin typeface="Arial" panose="020B0604020202090204"/>
                  <a:cs typeface="Arial" panose="020B0604020202090204"/>
                </a:rPr>
                <a:t>2</a:t>
              </a:r>
              <a:endParaRPr sz="1360">
                <a:latin typeface="Arial" panose="020B0604020202090204"/>
                <a:cs typeface="Arial" panose="020B0604020202090204"/>
              </a:endParaRPr>
            </a:p>
          </p:txBody>
        </p:sp>
        <p:sp>
          <p:nvSpPr>
            <p:cNvPr id="60" name="object 67">
              <a:extLst>
                <a:ext uri="{FF2B5EF4-FFF2-40B4-BE49-F238E27FC236}">
                  <a16:creationId xmlns:a16="http://schemas.microsoft.com/office/drawing/2014/main" id="{19A99973-BC85-5214-BA6D-9BD919C2EF78}"/>
                </a:ext>
              </a:extLst>
            </p:cNvPr>
            <p:cNvSpPr txBox="1"/>
            <p:nvPr/>
          </p:nvSpPr>
          <p:spPr>
            <a:xfrm>
              <a:off x="3373824" y="6220141"/>
              <a:ext cx="121498" cy="179536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1430">
                <a:lnSpc>
                  <a:spcPts val="1430"/>
                </a:lnSpc>
              </a:pPr>
              <a:r>
                <a:rPr sz="1360" spc="-45" dirty="0">
                  <a:latin typeface="Arial" panose="020B0604020202090204"/>
                  <a:cs typeface="Arial" panose="020B0604020202090204"/>
                </a:rPr>
                <a:t>3</a:t>
              </a:r>
              <a:endParaRPr sz="1360">
                <a:latin typeface="Arial" panose="020B0604020202090204"/>
                <a:cs typeface="Arial" panose="020B0604020202090204"/>
              </a:endParaRPr>
            </a:p>
          </p:txBody>
        </p:sp>
        <p:sp>
          <p:nvSpPr>
            <p:cNvPr id="62" name="object 68">
              <a:extLst>
                <a:ext uri="{FF2B5EF4-FFF2-40B4-BE49-F238E27FC236}">
                  <a16:creationId xmlns:a16="http://schemas.microsoft.com/office/drawing/2014/main" id="{8BBED3A9-8789-8778-C9C8-A6E95396A3E9}"/>
                </a:ext>
              </a:extLst>
            </p:cNvPr>
            <p:cNvSpPr txBox="1"/>
            <p:nvPr/>
          </p:nvSpPr>
          <p:spPr>
            <a:xfrm>
              <a:off x="3885323" y="6220141"/>
              <a:ext cx="127832" cy="179536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1430">
                <a:lnSpc>
                  <a:spcPts val="1430"/>
                </a:lnSpc>
              </a:pPr>
              <a:r>
                <a:rPr sz="1360" spc="14" dirty="0">
                  <a:latin typeface="Arial" panose="020B0604020202090204"/>
                  <a:cs typeface="Arial" panose="020B0604020202090204"/>
                </a:rPr>
                <a:t>4</a:t>
              </a:r>
              <a:endParaRPr sz="1360">
                <a:latin typeface="Arial" panose="020B0604020202090204"/>
                <a:cs typeface="Arial" panose="020B0604020202090204"/>
              </a:endParaRPr>
            </a:p>
          </p:txBody>
        </p:sp>
        <p:sp>
          <p:nvSpPr>
            <p:cNvPr id="63" name="object 69">
              <a:extLst>
                <a:ext uri="{FF2B5EF4-FFF2-40B4-BE49-F238E27FC236}">
                  <a16:creationId xmlns:a16="http://schemas.microsoft.com/office/drawing/2014/main" id="{89DECA98-05D9-BA82-38B3-4E2A89CA5926}"/>
                </a:ext>
              </a:extLst>
            </p:cNvPr>
            <p:cNvSpPr txBox="1"/>
            <p:nvPr/>
          </p:nvSpPr>
          <p:spPr>
            <a:xfrm>
              <a:off x="4407963" y="6220141"/>
              <a:ext cx="148561" cy="179536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1430">
                <a:lnSpc>
                  <a:spcPts val="1430"/>
                </a:lnSpc>
              </a:pPr>
              <a:r>
                <a:rPr sz="1360" spc="-426" dirty="0">
                  <a:latin typeface="Arial" panose="020B0604020202090204"/>
                  <a:cs typeface="Arial" panose="020B0604020202090204"/>
                </a:rPr>
                <a:t>…</a:t>
              </a:r>
              <a:endParaRPr sz="1360">
                <a:latin typeface="Arial" panose="020B0604020202090204"/>
                <a:cs typeface="Arial" panose="020B0604020202090204"/>
              </a:endParaRPr>
            </a:p>
          </p:txBody>
        </p:sp>
        <p:sp>
          <p:nvSpPr>
            <p:cNvPr id="64" name="object 70">
              <a:extLst>
                <a:ext uri="{FF2B5EF4-FFF2-40B4-BE49-F238E27FC236}">
                  <a16:creationId xmlns:a16="http://schemas.microsoft.com/office/drawing/2014/main" id="{9D46DB4D-75F4-4E7E-96D8-6CBCBDA5EFEF}"/>
                </a:ext>
              </a:extLst>
            </p:cNvPr>
            <p:cNvSpPr txBox="1"/>
            <p:nvPr/>
          </p:nvSpPr>
          <p:spPr>
            <a:xfrm>
              <a:off x="4853147" y="6311180"/>
              <a:ext cx="1220736" cy="243656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1430">
                <a:lnSpc>
                  <a:spcPts val="1905"/>
                </a:lnSpc>
              </a:pPr>
              <a:r>
                <a:rPr lang="zh-CN" altLang="en-US" sz="2000" spc="63" dirty="0">
                  <a:latin typeface="Arial" panose="020B0604020202090204"/>
                  <a:cs typeface="Arial" panose="020B0604020202090204"/>
                </a:rPr>
                <a:t>贷款金额</a:t>
              </a:r>
              <a:endParaRPr sz="2000" dirty="0">
                <a:latin typeface="Arial" panose="020B0604020202090204"/>
                <a:cs typeface="Arial" panose="020B0604020202090204"/>
              </a:endParaRPr>
            </a:p>
          </p:txBody>
        </p:sp>
      </p:grp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350439" y="120418"/>
            <a:ext cx="44935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逻辑回归：模型参数的影响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830048" y="967322"/>
            <a:ext cx="7627905" cy="581057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400" b="1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逻辑回归模型系数的影响</a:t>
            </a:r>
            <a:endParaRPr lang="en-SG" altLang="zh-CN" dirty="0"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  <p:sp>
        <p:nvSpPr>
          <p:cNvPr id="27" name="object 23"/>
          <p:cNvSpPr txBox="1"/>
          <p:nvPr/>
        </p:nvSpPr>
        <p:spPr>
          <a:xfrm>
            <a:off x="1621434" y="5538682"/>
            <a:ext cx="2123572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500" spc="55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90204"/>
              </a:rPr>
              <a:t>#</a:t>
            </a:r>
            <a:r>
              <a:rPr lang="zh-CN" altLang="en-US" sz="1600" spc="7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90204"/>
              </a:rPr>
              <a:t>贷款金额 </a:t>
            </a:r>
            <a:r>
              <a:rPr sz="1500" spc="245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90204"/>
              </a:rPr>
              <a:t>-</a:t>
            </a:r>
            <a:r>
              <a:rPr sz="1500" spc="1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90204"/>
              </a:rPr>
              <a:t> </a:t>
            </a:r>
            <a:r>
              <a:rPr sz="1500" spc="65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90204"/>
              </a:rPr>
              <a:t>#</a:t>
            </a:r>
            <a:r>
              <a:rPr lang="zh-CN" altLang="en-US" sz="1600" spc="-10" dirty="0">
                <a:latin typeface="Microsoft YaHei" panose="020B0503020204020204" pitchFamily="34" charset="-122"/>
                <a:ea typeface="Microsoft YaHei" panose="020B0503020204020204" pitchFamily="34" charset="-122"/>
                <a:cs typeface="Tahoma" panose="020B0604030504040204"/>
              </a:rPr>
              <a:t>年收入</a:t>
            </a:r>
            <a:endParaRPr sz="15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90204"/>
            </a:endParaRPr>
          </a:p>
        </p:txBody>
      </p:sp>
      <p:pic>
        <p:nvPicPr>
          <p:cNvPr id="40" name="图片 3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907" y="3828014"/>
            <a:ext cx="10324186" cy="1593968"/>
          </a:xfrm>
          <a:prstGeom prst="rect">
            <a:avLst/>
          </a:prstGeom>
        </p:spPr>
      </p:pic>
      <p:sp>
        <p:nvSpPr>
          <p:cNvPr id="41" name="object 23"/>
          <p:cNvSpPr txBox="1"/>
          <p:nvPr/>
        </p:nvSpPr>
        <p:spPr>
          <a:xfrm>
            <a:off x="5399364" y="5538682"/>
            <a:ext cx="2067334" cy="24622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>
            <a:defPPr>
              <a:defRPr lang="zh-CN"/>
            </a:defPPr>
            <a:lvl1pPr marL="12700">
              <a:lnSpc>
                <a:spcPct val="100000"/>
              </a:lnSpc>
              <a:spcBef>
                <a:spcPts val="120"/>
              </a:spcBef>
              <a:defRPr sz="1500" spc="55">
                <a:latin typeface="Arial" panose="020B0604020202090204"/>
                <a:cs typeface="Arial" panose="020B0604020202090204"/>
              </a:defRPr>
            </a:lvl1pPr>
          </a:lstStyle>
          <a:p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#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贷款金额 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-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#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年收入</a:t>
            </a:r>
          </a:p>
        </p:txBody>
      </p:sp>
      <p:sp>
        <p:nvSpPr>
          <p:cNvPr id="42" name="object 23"/>
          <p:cNvSpPr txBox="1"/>
          <p:nvPr/>
        </p:nvSpPr>
        <p:spPr>
          <a:xfrm>
            <a:off x="9063404" y="5538682"/>
            <a:ext cx="2123571" cy="24622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>
            <a:defPPr>
              <a:defRPr lang="zh-CN"/>
            </a:defPPr>
            <a:lvl1pPr marL="12700">
              <a:lnSpc>
                <a:spcPct val="100000"/>
              </a:lnSpc>
              <a:spcBef>
                <a:spcPts val="120"/>
              </a:spcBef>
              <a:defRPr sz="1500" spc="55">
                <a:latin typeface="Arial" panose="020B0604020202090204"/>
                <a:cs typeface="Arial" panose="020B0604020202090204"/>
              </a:defRPr>
            </a:lvl1pPr>
          </a:lstStyle>
          <a:p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#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贷款金额 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-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#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年收入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object 5">
                <a:extLst>
                  <a:ext uri="{FF2B5EF4-FFF2-40B4-BE49-F238E27FC236}">
                    <a16:creationId xmlns:a16="http://schemas.microsoft.com/office/drawing/2014/main" id="{8F11FD4B-D0AE-C710-19E5-CC598332B20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99321566"/>
                  </p:ext>
                </p:extLst>
              </p:nvPr>
            </p:nvGraphicFramePr>
            <p:xfrm>
              <a:off x="1311739" y="2532052"/>
              <a:ext cx="2570938" cy="1073148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28546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285469">
                      <a:extLst>
                        <a:ext uri="{9D8B030D-6E8A-4147-A177-3AD203B41FA5}">
                          <a16:colId xmlns:a16="http://schemas.microsoft.com/office/drawing/2014/main" val="572673480"/>
                        </a:ext>
                      </a:extLst>
                    </a:gridCol>
                  </a:tblGrid>
                  <a:tr h="334010">
                    <a:tc>
                      <a:txBody>
                        <a:bodyPr/>
                        <a:lstStyle/>
                        <a:p>
                          <a:pPr marR="219710" algn="ctr">
                            <a:lnSpc>
                              <a:spcPct val="100000"/>
                            </a:lnSpc>
                            <a:spcBef>
                              <a:spcPts val="185"/>
                            </a:spcBef>
                            <a:tabLst>
                              <a:tab pos="100520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2000" i="1" spc="60" smtClean="0">
                                        <a:solidFill>
                                          <a:srgbClr val="0099E8"/>
                                        </a:solidFill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  <a:cs typeface="Arial" panose="020B0604020202090204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000" b="0" i="1" spc="60" smtClean="0">
                                        <a:solidFill>
                                          <a:srgbClr val="0099E8"/>
                                        </a:solidFill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  <a:cs typeface="Arial" panose="020B0604020202090204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altLang="zh-CN" sz="2000" b="0" i="1" spc="60" smtClean="0">
                                        <a:solidFill>
                                          <a:srgbClr val="0099E8"/>
                                        </a:solidFill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  <a:cs typeface="Arial" panose="020B0604020202090204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sz="2000" kern="1200" spc="65" dirty="0">
                            <a:solidFill>
                              <a:schemeClr val="tx1"/>
                            </a:solidFill>
                            <a:latin typeface="Lucida Sans Unicode"/>
                            <a:ea typeface="+mn-ea"/>
                            <a:cs typeface="Lucida Sans Unicode"/>
                          </a:endParaRPr>
                        </a:p>
                      </a:txBody>
                      <a:tcPr marL="0" marR="0" marT="23495" marB="0">
                        <a:lnL w="12700">
                          <a:solidFill>
                            <a:srgbClr val="118CC4"/>
                          </a:solidFill>
                          <a:prstDash val="solid"/>
                        </a:lnL>
                        <a:lnR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>
                          <a:solidFill>
                            <a:srgbClr val="118CC4"/>
                          </a:solidFill>
                          <a:prstDash val="solid"/>
                        </a:lnT>
                        <a:lnB w="12700">
                          <a:solidFill>
                            <a:srgbClr val="118CC4"/>
                          </a:solidFill>
                          <a:prstDash val="solid"/>
                        </a:lnB>
                        <a:solidFill>
                          <a:srgbClr val="E7EEF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R="219710" algn="ctr">
                            <a:lnSpc>
                              <a:spcPct val="100000"/>
                            </a:lnSpc>
                            <a:spcBef>
                              <a:spcPts val="185"/>
                            </a:spcBef>
                            <a:tabLst>
                              <a:tab pos="1005205" algn="l"/>
                            </a:tabLst>
                          </a:pPr>
                          <a:r>
                            <a:rPr lang="en-US" altLang="zh-CN" sz="2000" kern="1200" spc="65" dirty="0">
                              <a:solidFill>
                                <a:schemeClr val="tx1"/>
                              </a:solidFill>
                              <a:latin typeface="Lucida Sans Unicode"/>
                              <a:ea typeface="+mn-ea"/>
                              <a:cs typeface="Lucida Sans Unicode"/>
                            </a:rPr>
                            <a:t>-2</a:t>
                          </a:r>
                          <a:endParaRPr sz="2000" kern="1200" spc="65" dirty="0">
                            <a:solidFill>
                              <a:schemeClr val="tx1"/>
                            </a:solidFill>
                            <a:latin typeface="Lucida Sans Unicode"/>
                            <a:ea typeface="+mn-ea"/>
                            <a:cs typeface="Lucida Sans Unicode"/>
                          </a:endParaRPr>
                        </a:p>
                      </a:txBody>
                      <a:tcPr marL="0" marR="0" marT="23495" marB="0">
                        <a:lnL w="12700">
                          <a:solidFill>
                            <a:srgbClr val="118CC4"/>
                          </a:solidFill>
                          <a:prstDash val="solid"/>
                        </a:lnL>
                        <a:lnR w="12700">
                          <a:solidFill>
                            <a:srgbClr val="118CC4"/>
                          </a:solidFill>
                          <a:prstDash val="solid"/>
                        </a:lnR>
                        <a:lnT w="12700">
                          <a:solidFill>
                            <a:srgbClr val="118CC4"/>
                          </a:solidFill>
                          <a:prstDash val="solid"/>
                        </a:lnT>
                        <a:lnB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7EEF5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34010">
                    <a:tc>
                      <a:txBody>
                        <a:bodyPr/>
                        <a:lstStyle/>
                        <a:p>
                          <a:pPr marR="151765" algn="ctr">
                            <a:lnSpc>
                              <a:spcPct val="100000"/>
                            </a:lnSpc>
                            <a:spcBef>
                              <a:spcPts val="510"/>
                            </a:spcBef>
                            <a:tabLst>
                              <a:tab pos="125920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2000" i="1" spc="60" smtClean="0">
                                        <a:solidFill>
                                          <a:srgbClr val="0099E8"/>
                                        </a:solidFill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  <a:cs typeface="Arial" panose="020B0604020202090204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000" b="0" i="1" spc="60" smtClean="0">
                                        <a:solidFill>
                                          <a:srgbClr val="0099E8"/>
                                        </a:solidFill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  <a:cs typeface="Arial" panose="020B0604020202090204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altLang="zh-CN" sz="2000" b="0" i="1" spc="60" smtClean="0">
                                        <a:solidFill>
                                          <a:srgbClr val="0099E8"/>
                                        </a:solidFill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  <a:cs typeface="Arial" panose="020B0604020202090204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sz="2000" kern="1200" spc="65" dirty="0">
                            <a:solidFill>
                              <a:schemeClr val="tx1"/>
                            </a:solidFill>
                            <a:latin typeface="Lucida Sans Unicode"/>
                            <a:ea typeface="+mn-ea"/>
                            <a:cs typeface="Lucida Sans Unicode"/>
                          </a:endParaRPr>
                        </a:p>
                      </a:txBody>
                      <a:tcPr marL="0" marR="0" marT="64769" marB="0">
                        <a:lnL w="12700">
                          <a:solidFill>
                            <a:srgbClr val="118CC4"/>
                          </a:solidFill>
                          <a:prstDash val="solid"/>
                        </a:lnL>
                        <a:lnR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>
                          <a:solidFill>
                            <a:srgbClr val="118CC4"/>
                          </a:solidFill>
                          <a:prstDash val="solid"/>
                        </a:lnT>
                        <a:lnB w="12700">
                          <a:solidFill>
                            <a:srgbClr val="118CC4"/>
                          </a:solidFill>
                          <a:prstDash val="soli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151765" algn="ctr">
                            <a:lnSpc>
                              <a:spcPct val="100000"/>
                            </a:lnSpc>
                            <a:spcBef>
                              <a:spcPts val="510"/>
                            </a:spcBef>
                            <a:tabLst>
                              <a:tab pos="1259205" algn="l"/>
                            </a:tabLst>
                          </a:pPr>
                          <a:r>
                            <a:rPr lang="en-US" altLang="zh-CN" sz="2000" kern="1200" spc="65" dirty="0">
                              <a:solidFill>
                                <a:schemeClr val="tx1"/>
                              </a:solidFill>
                              <a:latin typeface="Lucida Sans Unicode"/>
                              <a:ea typeface="+mn-ea"/>
                              <a:cs typeface="Lucida Sans Unicode"/>
                            </a:rPr>
                            <a:t>+1</a:t>
                          </a:r>
                          <a:endParaRPr sz="2000" kern="1200" spc="65" dirty="0">
                            <a:solidFill>
                              <a:schemeClr val="tx1"/>
                            </a:solidFill>
                            <a:latin typeface="Lucida Sans Unicode"/>
                            <a:ea typeface="+mn-ea"/>
                            <a:cs typeface="Lucida Sans Unicode"/>
                          </a:endParaRPr>
                        </a:p>
                      </a:txBody>
                      <a:tcPr marL="0" marR="0" marT="64769" marB="0">
                        <a:lnL w="12700">
                          <a:solidFill>
                            <a:srgbClr val="118CC4"/>
                          </a:solidFill>
                          <a:prstDash val="solid"/>
                        </a:lnL>
                        <a:lnR w="12700">
                          <a:solidFill>
                            <a:srgbClr val="118CC4"/>
                          </a:solidFill>
                          <a:prstDash val="solid"/>
                        </a:lnR>
                        <a:lnT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34010">
                    <a:tc>
                      <a:txBody>
                        <a:bodyPr/>
                        <a:lstStyle/>
                        <a:p>
                          <a:pPr marR="172720" algn="ctr">
                            <a:lnSpc>
                              <a:spcPct val="100000"/>
                            </a:lnSpc>
                            <a:spcBef>
                              <a:spcPts val="510"/>
                            </a:spcBef>
                            <a:tabLst>
                              <a:tab pos="1141730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2000" i="1" spc="60" smtClean="0">
                                        <a:solidFill>
                                          <a:srgbClr val="0099E8"/>
                                        </a:solidFill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  <a:cs typeface="Arial" panose="020B0604020202090204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000" b="0" i="1" spc="60" smtClean="0">
                                        <a:solidFill>
                                          <a:srgbClr val="0099E8"/>
                                        </a:solidFill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  <a:cs typeface="Arial" panose="020B0604020202090204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altLang="zh-CN" sz="2000" b="0" i="1" spc="60" smtClean="0">
                                        <a:solidFill>
                                          <a:srgbClr val="0099E8"/>
                                        </a:solidFill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  <a:cs typeface="Arial" panose="020B0604020202090204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sz="2000" kern="1200" spc="65" dirty="0">
                            <a:solidFill>
                              <a:schemeClr val="tx1"/>
                            </a:solidFill>
                            <a:latin typeface="Lucida Sans Unicode"/>
                            <a:ea typeface="+mn-ea"/>
                            <a:cs typeface="Lucida Sans Unicode"/>
                          </a:endParaRPr>
                        </a:p>
                      </a:txBody>
                      <a:tcPr marL="0" marR="0" marT="64769" marB="0">
                        <a:lnL w="12700">
                          <a:solidFill>
                            <a:srgbClr val="118CC4"/>
                          </a:solidFill>
                          <a:prstDash val="solid"/>
                        </a:lnL>
                        <a:lnR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>
                          <a:solidFill>
                            <a:srgbClr val="118CC4"/>
                          </a:solidFill>
                          <a:prstDash val="solid"/>
                        </a:lnT>
                        <a:lnB w="12700">
                          <a:solidFill>
                            <a:srgbClr val="118CC4"/>
                          </a:solidFill>
                          <a:prstDash val="solid"/>
                        </a:lnB>
                        <a:solidFill>
                          <a:srgbClr val="E7EEF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R="172720" algn="ctr">
                            <a:lnSpc>
                              <a:spcPct val="100000"/>
                            </a:lnSpc>
                            <a:spcBef>
                              <a:spcPts val="510"/>
                            </a:spcBef>
                            <a:tabLst>
                              <a:tab pos="1141730" algn="l"/>
                            </a:tabLst>
                          </a:pPr>
                          <a:r>
                            <a:rPr lang="en-US" altLang="zh-CN" sz="2000" kern="1200" spc="65" dirty="0">
                              <a:solidFill>
                                <a:schemeClr val="tx1"/>
                              </a:solidFill>
                              <a:latin typeface="Lucida Sans Unicode"/>
                              <a:ea typeface="+mn-ea"/>
                              <a:cs typeface="Lucida Sans Unicode"/>
                            </a:rPr>
                            <a:t>-1</a:t>
                          </a:r>
                          <a:endParaRPr sz="2000" kern="1200" spc="65" dirty="0">
                            <a:solidFill>
                              <a:schemeClr val="tx1"/>
                            </a:solidFill>
                            <a:latin typeface="Lucida Sans Unicode"/>
                            <a:ea typeface="+mn-ea"/>
                            <a:cs typeface="Lucida Sans Unicode"/>
                          </a:endParaRPr>
                        </a:p>
                      </a:txBody>
                      <a:tcPr marL="0" marR="0" marT="64769" marB="0">
                        <a:lnL w="12700">
                          <a:solidFill>
                            <a:srgbClr val="118CC4"/>
                          </a:solidFill>
                          <a:prstDash val="solid"/>
                        </a:lnL>
                        <a:lnR w="12700">
                          <a:solidFill>
                            <a:srgbClr val="118CC4"/>
                          </a:solidFill>
                          <a:prstDash val="solid"/>
                        </a:lnR>
                        <a:lnT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>
                          <a:solidFill>
                            <a:srgbClr val="118CC4"/>
                          </a:solidFill>
                          <a:prstDash val="solid"/>
                        </a:lnB>
                        <a:solidFill>
                          <a:srgbClr val="E7EEF5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object 5">
                <a:extLst>
                  <a:ext uri="{FF2B5EF4-FFF2-40B4-BE49-F238E27FC236}">
                    <a16:creationId xmlns:a16="http://schemas.microsoft.com/office/drawing/2014/main" id="{8F11FD4B-D0AE-C710-19E5-CC598332B20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99321566"/>
                  </p:ext>
                </p:extLst>
              </p:nvPr>
            </p:nvGraphicFramePr>
            <p:xfrm>
              <a:off x="1311739" y="2532052"/>
              <a:ext cx="2570938" cy="1073148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28546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285469">
                      <a:extLst>
                        <a:ext uri="{9D8B030D-6E8A-4147-A177-3AD203B41FA5}">
                          <a16:colId xmlns:a16="http://schemas.microsoft.com/office/drawing/2014/main" val="572673480"/>
                        </a:ext>
                      </a:extLst>
                    </a:gridCol>
                  </a:tblGrid>
                  <a:tr h="3340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23495" marB="0">
                        <a:lnL w="12700">
                          <a:solidFill>
                            <a:srgbClr val="118CC4"/>
                          </a:solidFill>
                          <a:prstDash val="solid"/>
                        </a:lnL>
                        <a:lnR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>
                          <a:solidFill>
                            <a:srgbClr val="118CC4"/>
                          </a:solidFill>
                          <a:prstDash val="solid"/>
                        </a:lnT>
                        <a:lnB w="12700">
                          <a:solidFill>
                            <a:srgbClr val="118CC4"/>
                          </a:solidFill>
                          <a:prstDash val="solid"/>
                        </a:lnB>
                        <a:blipFill>
                          <a:blip r:embed="rId4"/>
                          <a:stretch>
                            <a:fillRect l="-980" t="-19231" r="-100980" b="-27692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R="219710" algn="ctr">
                            <a:lnSpc>
                              <a:spcPct val="100000"/>
                            </a:lnSpc>
                            <a:spcBef>
                              <a:spcPts val="185"/>
                            </a:spcBef>
                            <a:tabLst>
                              <a:tab pos="1005205" algn="l"/>
                            </a:tabLst>
                          </a:pPr>
                          <a:r>
                            <a:rPr lang="en-US" altLang="zh-CN" sz="2000" kern="1200" spc="65" dirty="0">
                              <a:solidFill>
                                <a:schemeClr val="tx1"/>
                              </a:solidFill>
                              <a:latin typeface="Lucida Sans Unicode"/>
                              <a:ea typeface="+mn-ea"/>
                              <a:cs typeface="Lucida Sans Unicode"/>
                            </a:rPr>
                            <a:t>-2</a:t>
                          </a:r>
                          <a:endParaRPr sz="2000" kern="1200" spc="65" dirty="0">
                            <a:solidFill>
                              <a:schemeClr val="tx1"/>
                            </a:solidFill>
                            <a:latin typeface="Lucida Sans Unicode"/>
                            <a:ea typeface="+mn-ea"/>
                            <a:cs typeface="Lucida Sans Unicode"/>
                          </a:endParaRPr>
                        </a:p>
                      </a:txBody>
                      <a:tcPr marL="0" marR="0" marT="23495" marB="0">
                        <a:lnL w="12700">
                          <a:solidFill>
                            <a:srgbClr val="118CC4"/>
                          </a:solidFill>
                          <a:prstDash val="solid"/>
                        </a:lnL>
                        <a:lnR w="12700">
                          <a:solidFill>
                            <a:srgbClr val="118CC4"/>
                          </a:solidFill>
                          <a:prstDash val="solid"/>
                        </a:lnR>
                        <a:lnT w="12700">
                          <a:solidFill>
                            <a:srgbClr val="118CC4"/>
                          </a:solidFill>
                          <a:prstDash val="solid"/>
                        </a:lnT>
                        <a:lnB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7EEF5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956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64769" marB="0">
                        <a:lnL w="12700">
                          <a:solidFill>
                            <a:srgbClr val="118CC4"/>
                          </a:solidFill>
                          <a:prstDash val="solid"/>
                        </a:lnL>
                        <a:lnR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>
                          <a:solidFill>
                            <a:srgbClr val="118CC4"/>
                          </a:solidFill>
                          <a:prstDash val="solid"/>
                        </a:lnT>
                        <a:lnB w="12700">
                          <a:solidFill>
                            <a:srgbClr val="118CC4"/>
                          </a:solidFill>
                          <a:prstDash val="solid"/>
                        </a:lnB>
                        <a:blipFill>
                          <a:blip r:embed="rId4"/>
                          <a:stretch>
                            <a:fillRect l="-980" t="-103333" r="-100980" b="-14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R="151765" algn="ctr">
                            <a:lnSpc>
                              <a:spcPct val="100000"/>
                            </a:lnSpc>
                            <a:spcBef>
                              <a:spcPts val="510"/>
                            </a:spcBef>
                            <a:tabLst>
                              <a:tab pos="1259205" algn="l"/>
                            </a:tabLst>
                          </a:pPr>
                          <a:r>
                            <a:rPr lang="en-US" altLang="zh-CN" sz="2000" kern="1200" spc="65" dirty="0">
                              <a:solidFill>
                                <a:schemeClr val="tx1"/>
                              </a:solidFill>
                              <a:latin typeface="Lucida Sans Unicode"/>
                              <a:ea typeface="+mn-ea"/>
                              <a:cs typeface="Lucida Sans Unicode"/>
                            </a:rPr>
                            <a:t>+1</a:t>
                          </a:r>
                          <a:endParaRPr sz="2000" kern="1200" spc="65" dirty="0">
                            <a:solidFill>
                              <a:schemeClr val="tx1"/>
                            </a:solidFill>
                            <a:latin typeface="Lucida Sans Unicode"/>
                            <a:ea typeface="+mn-ea"/>
                            <a:cs typeface="Lucida Sans Unicode"/>
                          </a:endParaRPr>
                        </a:p>
                      </a:txBody>
                      <a:tcPr marL="0" marR="0" marT="64769" marB="0">
                        <a:lnL w="12700">
                          <a:solidFill>
                            <a:srgbClr val="118CC4"/>
                          </a:solidFill>
                          <a:prstDash val="solid"/>
                        </a:lnL>
                        <a:lnR w="12700">
                          <a:solidFill>
                            <a:srgbClr val="118CC4"/>
                          </a:solidFill>
                          <a:prstDash val="solid"/>
                        </a:lnR>
                        <a:lnT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956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64769" marB="0">
                        <a:lnL w="12700">
                          <a:solidFill>
                            <a:srgbClr val="118CC4"/>
                          </a:solidFill>
                          <a:prstDash val="solid"/>
                        </a:lnL>
                        <a:lnR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>
                          <a:solidFill>
                            <a:srgbClr val="118CC4"/>
                          </a:solidFill>
                          <a:prstDash val="solid"/>
                        </a:lnT>
                        <a:lnB w="12700">
                          <a:solidFill>
                            <a:srgbClr val="118CC4"/>
                          </a:solidFill>
                          <a:prstDash val="solid"/>
                        </a:lnB>
                        <a:blipFill>
                          <a:blip r:embed="rId4"/>
                          <a:stretch>
                            <a:fillRect l="-980" t="-210345" r="-100980" b="-448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R="172720" algn="ctr">
                            <a:lnSpc>
                              <a:spcPct val="100000"/>
                            </a:lnSpc>
                            <a:spcBef>
                              <a:spcPts val="510"/>
                            </a:spcBef>
                            <a:tabLst>
                              <a:tab pos="1141730" algn="l"/>
                            </a:tabLst>
                          </a:pPr>
                          <a:r>
                            <a:rPr lang="en-US" altLang="zh-CN" sz="2000" kern="1200" spc="65" dirty="0">
                              <a:solidFill>
                                <a:schemeClr val="tx1"/>
                              </a:solidFill>
                              <a:latin typeface="Lucida Sans Unicode"/>
                              <a:ea typeface="+mn-ea"/>
                              <a:cs typeface="Lucida Sans Unicode"/>
                            </a:rPr>
                            <a:t>-1</a:t>
                          </a:r>
                          <a:endParaRPr sz="2000" kern="1200" spc="65" dirty="0">
                            <a:solidFill>
                              <a:schemeClr val="tx1"/>
                            </a:solidFill>
                            <a:latin typeface="Lucida Sans Unicode"/>
                            <a:ea typeface="+mn-ea"/>
                            <a:cs typeface="Lucida Sans Unicode"/>
                          </a:endParaRPr>
                        </a:p>
                      </a:txBody>
                      <a:tcPr marL="0" marR="0" marT="64769" marB="0">
                        <a:lnL w="12700">
                          <a:solidFill>
                            <a:srgbClr val="118CC4"/>
                          </a:solidFill>
                          <a:prstDash val="solid"/>
                        </a:lnL>
                        <a:lnR w="12700">
                          <a:solidFill>
                            <a:srgbClr val="118CC4"/>
                          </a:solidFill>
                          <a:prstDash val="solid"/>
                        </a:lnR>
                        <a:lnT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>
                          <a:solidFill>
                            <a:srgbClr val="118CC4"/>
                          </a:solidFill>
                          <a:prstDash val="solid"/>
                        </a:lnB>
                        <a:solidFill>
                          <a:srgbClr val="E7EEF5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BE027EA-0C63-91F7-A49D-F5D03EF86D80}"/>
                  </a:ext>
                </a:extLst>
              </p:cNvPr>
              <p:cNvSpPr txBox="1"/>
              <p:nvPr/>
            </p:nvSpPr>
            <p:spPr>
              <a:xfrm>
                <a:off x="928286" y="1672374"/>
                <a:ext cx="10325950" cy="5260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2800" spc="60" smtClean="0">
                          <a:solidFill>
                            <a:srgbClr val="B0007E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S</m:t>
                      </m:r>
                      <m:r>
                        <m:rPr>
                          <m:sty m:val="p"/>
                        </m:rPr>
                        <a:rPr lang="en-US" altLang="zh-CN" sz="2800" b="0" i="0" spc="60" smtClean="0">
                          <a:solidFill>
                            <a:srgbClr val="B0007E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core</m:t>
                      </m:r>
                      <m:d>
                        <m:dPr>
                          <m:ctrlPr>
                            <a:rPr lang="en-US" altLang="zh-CN" sz="2800" b="0" i="1" spc="6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</m:ctrlPr>
                        </m:dPr>
                        <m:e>
                          <m:r>
                            <a:rPr lang="en-US" altLang="zh-CN" sz="2800" b="1" i="1" spc="6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𝒙</m:t>
                          </m:r>
                        </m:e>
                      </m:d>
                      <m:r>
                        <a:rPr lang="en-US" altLang="zh-CN" sz="2800" b="0" i="1" spc="6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=</m:t>
                      </m:r>
                      <m:sSub>
                        <m:sSubPr>
                          <m:ctrlPr>
                            <a:rPr lang="en-US" altLang="zh-CN" sz="2800" i="1" spc="6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</m:ctrlPr>
                        </m:sSubPr>
                        <m:e>
                          <m:r>
                            <a:rPr lang="en-US" altLang="zh-CN" sz="2800" i="1" spc="6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𝑤</m:t>
                          </m:r>
                        </m:e>
                        <m:sub>
                          <m:r>
                            <a:rPr lang="en-US" altLang="zh-CN" sz="2800" i="1" spc="6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0</m:t>
                          </m:r>
                        </m:sub>
                      </m:sSub>
                      <m:r>
                        <a:rPr lang="en-US" altLang="zh-CN" sz="2800" b="0" i="1" spc="60" smtClean="0">
                          <a:solidFill>
                            <a:srgbClr val="0099E8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+</m:t>
                      </m:r>
                      <m:sSub>
                        <m:sSubPr>
                          <m:ctrlPr>
                            <a:rPr lang="en-US" altLang="zh-CN" sz="2800" i="1" spc="6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</m:ctrlPr>
                        </m:sSubPr>
                        <m:e>
                          <m:r>
                            <a:rPr lang="en-US" altLang="zh-CN" sz="2800" i="1" spc="6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𝑤</m:t>
                          </m:r>
                        </m:e>
                        <m:sub>
                          <m:r>
                            <a:rPr lang="en-US" altLang="zh-CN" sz="2800" b="0" i="1" spc="60" smtClean="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1</m:t>
                          </m:r>
                        </m:sub>
                      </m:sSub>
                      <m:r>
                        <a:rPr lang="zh-CN" altLang="en-US" sz="2800" b="0" i="1" spc="60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∗</m:t>
                      </m:r>
                      <m:r>
                        <a:rPr lang="zh-CN" altLang="en-US" sz="2800" i="1" spc="60"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贷款金额</m:t>
                      </m:r>
                      <m:r>
                        <a:rPr lang="en-US" altLang="zh-CN" sz="2800" b="0" i="1" spc="60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+</m:t>
                      </m:r>
                      <m:sSub>
                        <m:sSubPr>
                          <m:ctrlPr>
                            <a:rPr lang="en-US" altLang="zh-CN" sz="2800" i="1" spc="6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</m:ctrlPr>
                        </m:sSubPr>
                        <m:e>
                          <m:r>
                            <a:rPr lang="en-US" altLang="zh-CN" sz="2800" i="1" spc="6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𝑤</m:t>
                          </m:r>
                        </m:e>
                        <m:sub>
                          <m:r>
                            <a:rPr lang="en-US" altLang="zh-CN" sz="2800" b="0" i="1" spc="60" smtClean="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2</m:t>
                          </m:r>
                        </m:sub>
                      </m:sSub>
                      <m:r>
                        <a:rPr lang="zh-CN" altLang="en-US" sz="2800" b="0" i="1" spc="60" smtClean="0"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∗</m:t>
                      </m:r>
                      <m:r>
                        <a:rPr lang="zh-CN" altLang="en-US" sz="2800" i="1" spc="60"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年收入</m:t>
                      </m:r>
                      <m:r>
                        <a:rPr lang="en-US" altLang="zh-CN" sz="2800" b="0" i="0" spc="6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90204"/>
                        </a:rPr>
                        <m:t>=</m:t>
                      </m:r>
                      <m:sSup>
                        <m:sSupPr>
                          <m:ctrlPr>
                            <a:rPr lang="en-US" altLang="zh-CN" sz="2800" b="1" i="1" spc="60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</m:ctrlPr>
                        </m:sSupPr>
                        <m:e>
                          <m:r>
                            <a:rPr lang="en-US" altLang="zh-CN" sz="2800" b="1" i="1" spc="60" smtClean="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𝒘</m:t>
                          </m:r>
                        </m:e>
                        <m:sup>
                          <m:r>
                            <a:rPr lang="en-US" altLang="zh-CN" sz="2800" b="1" i="1" spc="6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90204"/>
                            </a:rPr>
                            <m:t>⊺</m:t>
                          </m:r>
                        </m:sup>
                      </m:sSup>
                      <m:r>
                        <a:rPr lang="en-US" altLang="zh-CN" sz="2800" b="1" i="1" spc="6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90204"/>
                        </a:rPr>
                        <m:t>𝝓</m:t>
                      </m:r>
                      <m:d>
                        <m:dPr>
                          <m:ctrlPr>
                            <a:rPr lang="en-US" altLang="zh-CN" sz="2800" b="1" i="1" spc="6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90204"/>
                            </a:rPr>
                          </m:ctrlPr>
                        </m:dPr>
                        <m:e>
                          <m:r>
                            <a:rPr lang="en-US" altLang="zh-CN" sz="2800" b="1" i="1" spc="6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90204"/>
                            </a:rPr>
                            <m:t>𝒙</m:t>
                          </m:r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BE027EA-0C63-91F7-A49D-F5D03EF86D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286" y="1672374"/>
                <a:ext cx="10325950" cy="526041"/>
              </a:xfrm>
              <a:prstGeom prst="rect">
                <a:avLst/>
              </a:prstGeom>
              <a:blipFill>
                <a:blip r:embed="rId5"/>
                <a:stretch>
                  <a:fillRect t="-2326" b="-139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object 5">
                <a:extLst>
                  <a:ext uri="{FF2B5EF4-FFF2-40B4-BE49-F238E27FC236}">
                    <a16:creationId xmlns:a16="http://schemas.microsoft.com/office/drawing/2014/main" id="{54E1DEB7-56CA-C45F-C26B-6418957E047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3226457"/>
                  </p:ext>
                </p:extLst>
              </p:nvPr>
            </p:nvGraphicFramePr>
            <p:xfrm>
              <a:off x="5031152" y="2532052"/>
              <a:ext cx="2570938" cy="1073148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28546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285469">
                      <a:extLst>
                        <a:ext uri="{9D8B030D-6E8A-4147-A177-3AD203B41FA5}">
                          <a16:colId xmlns:a16="http://schemas.microsoft.com/office/drawing/2014/main" val="572673480"/>
                        </a:ext>
                      </a:extLst>
                    </a:gridCol>
                  </a:tblGrid>
                  <a:tr h="334010">
                    <a:tc>
                      <a:txBody>
                        <a:bodyPr/>
                        <a:lstStyle/>
                        <a:p>
                          <a:pPr marR="219710" algn="ctr">
                            <a:lnSpc>
                              <a:spcPct val="100000"/>
                            </a:lnSpc>
                            <a:spcBef>
                              <a:spcPts val="185"/>
                            </a:spcBef>
                            <a:tabLst>
                              <a:tab pos="100520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AE" altLang="zh-CN" sz="2000" i="1" spc="60" smtClean="0">
                                        <a:solidFill>
                                          <a:srgbClr val="B0007E"/>
                                        </a:solidFill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  <a:cs typeface="Arial" panose="020B0604020202090204"/>
                                      </a:rPr>
                                    </m:ctrlPr>
                                  </m:sSubPr>
                                  <m:e>
                                    <m:r>
                                      <a:rPr lang="ar-AE" altLang="zh-CN" sz="2000" b="0" i="1" spc="60" smtClean="0">
                                        <a:solidFill>
                                          <a:srgbClr val="B0007E"/>
                                        </a:solidFill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  <a:cs typeface="Arial" panose="020B0604020202090204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ar-AE" altLang="zh-CN" sz="2000" b="0" i="1" spc="60" smtClean="0">
                                        <a:solidFill>
                                          <a:srgbClr val="B0007E"/>
                                        </a:solidFill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  <a:cs typeface="Arial" panose="020B0604020202090204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AE" sz="2000" kern="1200" spc="65" dirty="0">
                            <a:solidFill>
                              <a:srgbClr val="B0007E"/>
                            </a:solidFill>
                            <a:latin typeface="Lucida Sans Unicode"/>
                            <a:ea typeface="+mn-ea"/>
                            <a:cs typeface="Lucida Sans Unicode"/>
                          </a:endParaRPr>
                        </a:p>
                      </a:txBody>
                      <a:tcPr marL="0" marR="0" marT="23495" marB="0">
                        <a:lnL w="12700">
                          <a:solidFill>
                            <a:srgbClr val="118CC4"/>
                          </a:solidFill>
                          <a:prstDash val="solid"/>
                        </a:lnL>
                        <a:lnR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>
                          <a:solidFill>
                            <a:srgbClr val="118CC4"/>
                          </a:solidFill>
                          <a:prstDash val="solid"/>
                        </a:lnT>
                        <a:lnB w="12700">
                          <a:solidFill>
                            <a:srgbClr val="118CC4"/>
                          </a:solidFill>
                          <a:prstDash val="solid"/>
                        </a:lnB>
                        <a:solidFill>
                          <a:srgbClr val="F2E7E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R="219710" algn="ctr">
                            <a:lnSpc>
                              <a:spcPct val="100000"/>
                            </a:lnSpc>
                            <a:spcBef>
                              <a:spcPts val="185"/>
                            </a:spcBef>
                            <a:tabLst>
                              <a:tab pos="1005205" algn="l"/>
                            </a:tabLst>
                          </a:pPr>
                          <a:r>
                            <a:rPr lang="en-US" altLang="zh-CN" sz="2000" kern="1200" spc="65" dirty="0">
                              <a:solidFill>
                                <a:schemeClr val="tx1"/>
                              </a:solidFill>
                              <a:latin typeface="Lucida Sans Unicode"/>
                              <a:ea typeface="+mn-ea"/>
                              <a:cs typeface="Lucida Sans Unicode"/>
                            </a:rPr>
                            <a:t>0</a:t>
                          </a:r>
                          <a:endParaRPr sz="2000" kern="1200" spc="65" dirty="0">
                            <a:solidFill>
                              <a:schemeClr val="tx1"/>
                            </a:solidFill>
                            <a:latin typeface="Lucida Sans Unicode"/>
                            <a:ea typeface="+mn-ea"/>
                            <a:cs typeface="Lucida Sans Unicode"/>
                          </a:endParaRPr>
                        </a:p>
                      </a:txBody>
                      <a:tcPr marL="0" marR="0" marT="23495" marB="0">
                        <a:lnL w="12700">
                          <a:solidFill>
                            <a:srgbClr val="118CC4"/>
                          </a:solidFill>
                          <a:prstDash val="solid"/>
                        </a:lnL>
                        <a:lnR w="12700">
                          <a:solidFill>
                            <a:srgbClr val="118CC4"/>
                          </a:solidFill>
                          <a:prstDash val="solid"/>
                        </a:lnR>
                        <a:lnT w="12700">
                          <a:solidFill>
                            <a:srgbClr val="118CC4"/>
                          </a:solidFill>
                          <a:prstDash val="solid"/>
                        </a:lnT>
                        <a:lnB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E7ED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34010">
                    <a:tc>
                      <a:txBody>
                        <a:bodyPr/>
                        <a:lstStyle/>
                        <a:p>
                          <a:pPr marR="151765" algn="ctr">
                            <a:lnSpc>
                              <a:spcPct val="100000"/>
                            </a:lnSpc>
                            <a:spcBef>
                              <a:spcPts val="510"/>
                            </a:spcBef>
                            <a:tabLst>
                              <a:tab pos="125920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AE" altLang="zh-CN" sz="2000" i="1" spc="60" smtClean="0">
                                        <a:solidFill>
                                          <a:srgbClr val="B0007E"/>
                                        </a:solidFill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  <a:cs typeface="Arial" panose="020B0604020202090204"/>
                                      </a:rPr>
                                    </m:ctrlPr>
                                  </m:sSubPr>
                                  <m:e>
                                    <m:r>
                                      <a:rPr lang="ar-AE" altLang="zh-CN" sz="2000" b="0" i="1" spc="60" smtClean="0">
                                        <a:solidFill>
                                          <a:srgbClr val="B0007E"/>
                                        </a:solidFill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  <a:cs typeface="Arial" panose="020B0604020202090204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ar-AE" altLang="zh-CN" sz="2000" b="0" i="1" spc="60" smtClean="0">
                                        <a:solidFill>
                                          <a:srgbClr val="B0007E"/>
                                        </a:solidFill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  <a:cs typeface="Arial" panose="020B0604020202090204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AE" sz="2000" kern="1200" spc="65" dirty="0">
                            <a:solidFill>
                              <a:srgbClr val="B0007E"/>
                            </a:solidFill>
                            <a:latin typeface="Lucida Sans Unicode"/>
                            <a:ea typeface="+mn-ea"/>
                            <a:cs typeface="Lucida Sans Unicode"/>
                          </a:endParaRPr>
                        </a:p>
                      </a:txBody>
                      <a:tcPr marL="0" marR="0" marT="64769" marB="0">
                        <a:lnL w="12700">
                          <a:solidFill>
                            <a:srgbClr val="118CC4"/>
                          </a:solidFill>
                          <a:prstDash val="solid"/>
                        </a:lnL>
                        <a:lnR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>
                          <a:solidFill>
                            <a:srgbClr val="118CC4"/>
                          </a:solidFill>
                          <a:prstDash val="solid"/>
                        </a:lnT>
                        <a:lnB w="12700">
                          <a:solidFill>
                            <a:srgbClr val="118CC4"/>
                          </a:solidFill>
                          <a:prstDash val="soli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151765" algn="ctr">
                            <a:lnSpc>
                              <a:spcPct val="100000"/>
                            </a:lnSpc>
                            <a:spcBef>
                              <a:spcPts val="510"/>
                            </a:spcBef>
                            <a:tabLst>
                              <a:tab pos="1259205" algn="l"/>
                            </a:tabLst>
                          </a:pPr>
                          <a:r>
                            <a:rPr lang="en-US" altLang="zh-CN" sz="2000" kern="1200" spc="65" dirty="0">
                              <a:solidFill>
                                <a:schemeClr val="tx1"/>
                              </a:solidFill>
                              <a:latin typeface="Lucida Sans Unicode"/>
                              <a:ea typeface="+mn-ea"/>
                              <a:cs typeface="Lucida Sans Unicode"/>
                            </a:rPr>
                            <a:t>+1</a:t>
                          </a:r>
                          <a:endParaRPr sz="2000" kern="1200" spc="65" dirty="0">
                            <a:solidFill>
                              <a:schemeClr val="tx1"/>
                            </a:solidFill>
                            <a:latin typeface="Lucida Sans Unicode"/>
                            <a:ea typeface="+mn-ea"/>
                            <a:cs typeface="Lucida Sans Unicode"/>
                          </a:endParaRPr>
                        </a:p>
                      </a:txBody>
                      <a:tcPr marL="0" marR="0" marT="64769" marB="0">
                        <a:lnL w="12700">
                          <a:solidFill>
                            <a:srgbClr val="118CC4"/>
                          </a:solidFill>
                          <a:prstDash val="solid"/>
                        </a:lnL>
                        <a:lnR w="12700">
                          <a:solidFill>
                            <a:srgbClr val="118CC4"/>
                          </a:solidFill>
                          <a:prstDash val="solid"/>
                        </a:lnR>
                        <a:lnT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34010">
                    <a:tc>
                      <a:txBody>
                        <a:bodyPr/>
                        <a:lstStyle/>
                        <a:p>
                          <a:pPr marR="172720" algn="ctr">
                            <a:lnSpc>
                              <a:spcPct val="100000"/>
                            </a:lnSpc>
                            <a:spcBef>
                              <a:spcPts val="510"/>
                            </a:spcBef>
                            <a:tabLst>
                              <a:tab pos="1141730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AE" altLang="zh-CN" sz="2000" i="1" spc="60" smtClean="0">
                                        <a:solidFill>
                                          <a:srgbClr val="B0007E"/>
                                        </a:solidFill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  <a:cs typeface="Arial" panose="020B0604020202090204"/>
                                      </a:rPr>
                                    </m:ctrlPr>
                                  </m:sSubPr>
                                  <m:e>
                                    <m:r>
                                      <a:rPr lang="ar-AE" altLang="zh-CN" sz="2000" b="0" i="1" spc="60" smtClean="0">
                                        <a:solidFill>
                                          <a:srgbClr val="B0007E"/>
                                        </a:solidFill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  <a:cs typeface="Arial" panose="020B0604020202090204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ar-AE" altLang="zh-CN" sz="2000" b="0" i="1" spc="60" smtClean="0">
                                        <a:solidFill>
                                          <a:srgbClr val="B0007E"/>
                                        </a:solidFill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  <a:cs typeface="Arial" panose="020B0604020202090204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AE" sz="2000" kern="1200" spc="65" dirty="0">
                            <a:solidFill>
                              <a:srgbClr val="B0007E"/>
                            </a:solidFill>
                            <a:latin typeface="Lucida Sans Unicode"/>
                            <a:ea typeface="+mn-ea"/>
                            <a:cs typeface="Lucida Sans Unicode"/>
                          </a:endParaRPr>
                        </a:p>
                      </a:txBody>
                      <a:tcPr marL="0" marR="0" marT="64769" marB="0">
                        <a:lnL w="12700">
                          <a:solidFill>
                            <a:srgbClr val="118CC4"/>
                          </a:solidFill>
                          <a:prstDash val="solid"/>
                        </a:lnL>
                        <a:lnR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>
                          <a:solidFill>
                            <a:srgbClr val="118CC4"/>
                          </a:solidFill>
                          <a:prstDash val="solid"/>
                        </a:lnT>
                        <a:lnB w="12700">
                          <a:solidFill>
                            <a:srgbClr val="118CC4"/>
                          </a:solidFill>
                          <a:prstDash val="solid"/>
                        </a:lnB>
                        <a:solidFill>
                          <a:srgbClr val="F2E7E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R="172720" algn="ctr">
                            <a:lnSpc>
                              <a:spcPct val="100000"/>
                            </a:lnSpc>
                            <a:spcBef>
                              <a:spcPts val="510"/>
                            </a:spcBef>
                            <a:tabLst>
                              <a:tab pos="1141730" algn="l"/>
                            </a:tabLst>
                          </a:pPr>
                          <a:r>
                            <a:rPr lang="en-US" altLang="zh-CN" sz="2000" kern="1200" spc="65" dirty="0">
                              <a:solidFill>
                                <a:schemeClr val="tx1"/>
                              </a:solidFill>
                              <a:latin typeface="Lucida Sans Unicode"/>
                              <a:ea typeface="+mn-ea"/>
                              <a:cs typeface="Lucida Sans Unicode"/>
                            </a:rPr>
                            <a:t>-1</a:t>
                          </a:r>
                          <a:endParaRPr sz="2000" kern="1200" spc="65" dirty="0">
                            <a:solidFill>
                              <a:schemeClr val="tx1"/>
                            </a:solidFill>
                            <a:latin typeface="Lucida Sans Unicode"/>
                            <a:ea typeface="+mn-ea"/>
                            <a:cs typeface="Lucida Sans Unicode"/>
                          </a:endParaRPr>
                        </a:p>
                      </a:txBody>
                      <a:tcPr marL="0" marR="0" marT="64769" marB="0">
                        <a:lnL w="12700">
                          <a:solidFill>
                            <a:srgbClr val="118CC4"/>
                          </a:solidFill>
                          <a:prstDash val="solid"/>
                        </a:lnL>
                        <a:lnR w="12700">
                          <a:solidFill>
                            <a:srgbClr val="118CC4"/>
                          </a:solidFill>
                          <a:prstDash val="solid"/>
                        </a:lnR>
                        <a:lnT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>
                          <a:solidFill>
                            <a:srgbClr val="118CC4"/>
                          </a:solidFill>
                          <a:prstDash val="solid"/>
                        </a:lnB>
                        <a:solidFill>
                          <a:srgbClr val="F2E7ED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object 5">
                <a:extLst>
                  <a:ext uri="{FF2B5EF4-FFF2-40B4-BE49-F238E27FC236}">
                    <a16:creationId xmlns:a16="http://schemas.microsoft.com/office/drawing/2014/main" id="{54E1DEB7-56CA-C45F-C26B-6418957E047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3226457"/>
                  </p:ext>
                </p:extLst>
              </p:nvPr>
            </p:nvGraphicFramePr>
            <p:xfrm>
              <a:off x="5031152" y="2532052"/>
              <a:ext cx="2570938" cy="1073148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28546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285469">
                      <a:extLst>
                        <a:ext uri="{9D8B030D-6E8A-4147-A177-3AD203B41FA5}">
                          <a16:colId xmlns:a16="http://schemas.microsoft.com/office/drawing/2014/main" val="572673480"/>
                        </a:ext>
                      </a:extLst>
                    </a:gridCol>
                  </a:tblGrid>
                  <a:tr h="3340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23495" marB="0">
                        <a:lnL w="12700">
                          <a:solidFill>
                            <a:srgbClr val="118CC4"/>
                          </a:solidFill>
                          <a:prstDash val="solid"/>
                        </a:lnL>
                        <a:lnR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>
                          <a:solidFill>
                            <a:srgbClr val="118CC4"/>
                          </a:solidFill>
                          <a:prstDash val="solid"/>
                        </a:lnT>
                        <a:lnB w="12700">
                          <a:solidFill>
                            <a:srgbClr val="118CC4"/>
                          </a:solidFill>
                          <a:prstDash val="solid"/>
                        </a:lnB>
                        <a:blipFill>
                          <a:blip r:embed="rId6"/>
                          <a:stretch>
                            <a:fillRect l="-980" t="-19231" r="-100000" b="-2807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R="219710" algn="ctr">
                            <a:lnSpc>
                              <a:spcPct val="100000"/>
                            </a:lnSpc>
                            <a:spcBef>
                              <a:spcPts val="185"/>
                            </a:spcBef>
                            <a:tabLst>
                              <a:tab pos="1005205" algn="l"/>
                            </a:tabLst>
                          </a:pPr>
                          <a:r>
                            <a:rPr lang="en-US" altLang="zh-CN" sz="2000" kern="1200" spc="65" dirty="0">
                              <a:solidFill>
                                <a:schemeClr val="tx1"/>
                              </a:solidFill>
                              <a:latin typeface="Lucida Sans Unicode"/>
                              <a:ea typeface="+mn-ea"/>
                              <a:cs typeface="Lucida Sans Unicode"/>
                            </a:rPr>
                            <a:t>0</a:t>
                          </a:r>
                          <a:endParaRPr sz="2000" kern="1200" spc="65" dirty="0">
                            <a:solidFill>
                              <a:schemeClr val="tx1"/>
                            </a:solidFill>
                            <a:latin typeface="Lucida Sans Unicode"/>
                            <a:ea typeface="+mn-ea"/>
                            <a:cs typeface="Lucida Sans Unicode"/>
                          </a:endParaRPr>
                        </a:p>
                      </a:txBody>
                      <a:tcPr marL="0" marR="0" marT="23495" marB="0">
                        <a:lnL w="12700">
                          <a:solidFill>
                            <a:srgbClr val="118CC4"/>
                          </a:solidFill>
                          <a:prstDash val="solid"/>
                        </a:lnL>
                        <a:lnR w="12700">
                          <a:solidFill>
                            <a:srgbClr val="118CC4"/>
                          </a:solidFill>
                          <a:prstDash val="solid"/>
                        </a:lnR>
                        <a:lnT w="12700">
                          <a:solidFill>
                            <a:srgbClr val="118CC4"/>
                          </a:solidFill>
                          <a:prstDash val="solid"/>
                        </a:lnT>
                        <a:lnB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E7ED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956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64769" marB="0">
                        <a:lnL w="12700">
                          <a:solidFill>
                            <a:srgbClr val="118CC4"/>
                          </a:solidFill>
                          <a:prstDash val="solid"/>
                        </a:lnL>
                        <a:lnR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>
                          <a:solidFill>
                            <a:srgbClr val="118CC4"/>
                          </a:solidFill>
                          <a:prstDash val="solid"/>
                        </a:lnT>
                        <a:lnB w="12700">
                          <a:solidFill>
                            <a:srgbClr val="118CC4"/>
                          </a:solidFill>
                          <a:prstDash val="solid"/>
                        </a:lnB>
                        <a:blipFill>
                          <a:blip r:embed="rId6"/>
                          <a:stretch>
                            <a:fillRect l="-980" t="-103333" r="-100000" b="-14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R="151765" algn="ctr">
                            <a:lnSpc>
                              <a:spcPct val="100000"/>
                            </a:lnSpc>
                            <a:spcBef>
                              <a:spcPts val="510"/>
                            </a:spcBef>
                            <a:tabLst>
                              <a:tab pos="1259205" algn="l"/>
                            </a:tabLst>
                          </a:pPr>
                          <a:r>
                            <a:rPr lang="en-US" altLang="zh-CN" sz="2000" kern="1200" spc="65" dirty="0">
                              <a:solidFill>
                                <a:schemeClr val="tx1"/>
                              </a:solidFill>
                              <a:latin typeface="Lucida Sans Unicode"/>
                              <a:ea typeface="+mn-ea"/>
                              <a:cs typeface="Lucida Sans Unicode"/>
                            </a:rPr>
                            <a:t>+1</a:t>
                          </a:r>
                          <a:endParaRPr sz="2000" kern="1200" spc="65" dirty="0">
                            <a:solidFill>
                              <a:schemeClr val="tx1"/>
                            </a:solidFill>
                            <a:latin typeface="Lucida Sans Unicode"/>
                            <a:ea typeface="+mn-ea"/>
                            <a:cs typeface="Lucida Sans Unicode"/>
                          </a:endParaRPr>
                        </a:p>
                      </a:txBody>
                      <a:tcPr marL="0" marR="0" marT="64769" marB="0">
                        <a:lnL w="12700">
                          <a:solidFill>
                            <a:srgbClr val="118CC4"/>
                          </a:solidFill>
                          <a:prstDash val="solid"/>
                        </a:lnL>
                        <a:lnR w="12700">
                          <a:solidFill>
                            <a:srgbClr val="118CC4"/>
                          </a:solidFill>
                          <a:prstDash val="solid"/>
                        </a:lnR>
                        <a:lnT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956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64769" marB="0">
                        <a:lnL w="12700">
                          <a:solidFill>
                            <a:srgbClr val="118CC4"/>
                          </a:solidFill>
                          <a:prstDash val="solid"/>
                        </a:lnL>
                        <a:lnR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>
                          <a:solidFill>
                            <a:srgbClr val="118CC4"/>
                          </a:solidFill>
                          <a:prstDash val="solid"/>
                        </a:lnT>
                        <a:lnB w="12700">
                          <a:solidFill>
                            <a:srgbClr val="118CC4"/>
                          </a:solidFill>
                          <a:prstDash val="solid"/>
                        </a:lnB>
                        <a:blipFill>
                          <a:blip r:embed="rId6"/>
                          <a:stretch>
                            <a:fillRect l="-980" t="-210345" r="-100000" b="-482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R="172720" algn="ctr">
                            <a:lnSpc>
                              <a:spcPct val="100000"/>
                            </a:lnSpc>
                            <a:spcBef>
                              <a:spcPts val="510"/>
                            </a:spcBef>
                            <a:tabLst>
                              <a:tab pos="1141730" algn="l"/>
                            </a:tabLst>
                          </a:pPr>
                          <a:r>
                            <a:rPr lang="en-US" altLang="zh-CN" sz="2000" kern="1200" spc="65" dirty="0">
                              <a:solidFill>
                                <a:schemeClr val="tx1"/>
                              </a:solidFill>
                              <a:latin typeface="Lucida Sans Unicode"/>
                              <a:ea typeface="+mn-ea"/>
                              <a:cs typeface="Lucida Sans Unicode"/>
                            </a:rPr>
                            <a:t>-1</a:t>
                          </a:r>
                          <a:endParaRPr sz="2000" kern="1200" spc="65" dirty="0">
                            <a:solidFill>
                              <a:schemeClr val="tx1"/>
                            </a:solidFill>
                            <a:latin typeface="Lucida Sans Unicode"/>
                            <a:ea typeface="+mn-ea"/>
                            <a:cs typeface="Lucida Sans Unicode"/>
                          </a:endParaRPr>
                        </a:p>
                      </a:txBody>
                      <a:tcPr marL="0" marR="0" marT="64769" marB="0">
                        <a:lnL w="12700">
                          <a:solidFill>
                            <a:srgbClr val="118CC4"/>
                          </a:solidFill>
                          <a:prstDash val="solid"/>
                        </a:lnL>
                        <a:lnR w="12700">
                          <a:solidFill>
                            <a:srgbClr val="118CC4"/>
                          </a:solidFill>
                          <a:prstDash val="solid"/>
                        </a:lnR>
                        <a:lnT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>
                          <a:solidFill>
                            <a:srgbClr val="118CC4"/>
                          </a:solidFill>
                          <a:prstDash val="solid"/>
                        </a:lnB>
                        <a:solidFill>
                          <a:srgbClr val="F2E7ED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object 5">
                <a:extLst>
                  <a:ext uri="{FF2B5EF4-FFF2-40B4-BE49-F238E27FC236}">
                    <a16:creationId xmlns:a16="http://schemas.microsoft.com/office/drawing/2014/main" id="{DED42846-E34C-E859-FD64-E5EF97D1FFB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61205144"/>
                  </p:ext>
                </p:extLst>
              </p:nvPr>
            </p:nvGraphicFramePr>
            <p:xfrm>
              <a:off x="8683298" y="2532052"/>
              <a:ext cx="2570938" cy="1073148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28546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285469">
                      <a:extLst>
                        <a:ext uri="{9D8B030D-6E8A-4147-A177-3AD203B41FA5}">
                          <a16:colId xmlns:a16="http://schemas.microsoft.com/office/drawing/2014/main" val="572673480"/>
                        </a:ext>
                      </a:extLst>
                    </a:gridCol>
                  </a:tblGrid>
                  <a:tr h="334010">
                    <a:tc>
                      <a:txBody>
                        <a:bodyPr/>
                        <a:lstStyle/>
                        <a:p>
                          <a:pPr marR="219710" algn="ctr">
                            <a:lnSpc>
                              <a:spcPct val="100000"/>
                            </a:lnSpc>
                            <a:spcBef>
                              <a:spcPts val="185"/>
                            </a:spcBef>
                            <a:tabLst>
                              <a:tab pos="100520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AE" altLang="zh-CN" sz="2000" i="1" spc="60" smtClean="0">
                                        <a:solidFill>
                                          <a:srgbClr val="85BE00"/>
                                        </a:solidFill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  <a:cs typeface="Arial" panose="020B0604020202090204"/>
                                      </a:rPr>
                                    </m:ctrlPr>
                                  </m:sSubPr>
                                  <m:e>
                                    <m:r>
                                      <a:rPr lang="ar-AE" altLang="zh-CN" sz="2000" b="0" i="1" spc="60" smtClean="0">
                                        <a:solidFill>
                                          <a:srgbClr val="85BE00"/>
                                        </a:solidFill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  <a:cs typeface="Arial" panose="020B0604020202090204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ar-AE" altLang="zh-CN" sz="2000" b="0" i="1" spc="60" smtClean="0">
                                        <a:solidFill>
                                          <a:srgbClr val="85BE00"/>
                                        </a:solidFill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  <a:cs typeface="Arial" panose="020B0604020202090204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AE" sz="2000" kern="1200" spc="65" dirty="0">
                            <a:solidFill>
                              <a:srgbClr val="85BE00"/>
                            </a:solidFill>
                            <a:latin typeface="Lucida Sans Unicode"/>
                            <a:ea typeface="+mn-ea"/>
                            <a:cs typeface="Lucida Sans Unicode"/>
                          </a:endParaRPr>
                        </a:p>
                      </a:txBody>
                      <a:tcPr marL="0" marR="0" marT="23495" marB="0">
                        <a:lnL w="12700">
                          <a:solidFill>
                            <a:srgbClr val="118CC4"/>
                          </a:solidFill>
                          <a:prstDash val="solid"/>
                        </a:lnL>
                        <a:lnR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>
                          <a:solidFill>
                            <a:srgbClr val="118CC4"/>
                          </a:solidFill>
                          <a:prstDash val="solid"/>
                        </a:lnT>
                        <a:lnB w="12700">
                          <a:solidFill>
                            <a:srgbClr val="118CC4"/>
                          </a:solidFill>
                          <a:prstDash val="solid"/>
                        </a:lnB>
                        <a:solidFill>
                          <a:srgbClr val="EDF5E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R="219710" algn="ctr">
                            <a:lnSpc>
                              <a:spcPct val="100000"/>
                            </a:lnSpc>
                            <a:spcBef>
                              <a:spcPts val="185"/>
                            </a:spcBef>
                            <a:tabLst>
                              <a:tab pos="1005205" algn="l"/>
                            </a:tabLst>
                          </a:pPr>
                          <a:r>
                            <a:rPr lang="en-US" altLang="zh-CN" sz="2000" kern="1200" spc="65" dirty="0">
                              <a:solidFill>
                                <a:schemeClr val="tx1"/>
                              </a:solidFill>
                              <a:latin typeface="Lucida Sans Unicode"/>
                              <a:ea typeface="+mn-ea"/>
                              <a:cs typeface="Lucida Sans Unicode"/>
                            </a:rPr>
                            <a:t>0</a:t>
                          </a:r>
                          <a:endParaRPr sz="2000" kern="1200" spc="65" dirty="0">
                            <a:solidFill>
                              <a:schemeClr val="tx1"/>
                            </a:solidFill>
                            <a:latin typeface="Lucida Sans Unicode"/>
                            <a:ea typeface="+mn-ea"/>
                            <a:cs typeface="Lucida Sans Unicode"/>
                          </a:endParaRPr>
                        </a:p>
                      </a:txBody>
                      <a:tcPr marL="0" marR="0" marT="23495" marB="0">
                        <a:lnL w="12700">
                          <a:solidFill>
                            <a:srgbClr val="118CC4"/>
                          </a:solidFill>
                          <a:prstDash val="solid"/>
                        </a:lnL>
                        <a:lnR w="12700">
                          <a:solidFill>
                            <a:srgbClr val="118CC4"/>
                          </a:solidFill>
                          <a:prstDash val="solid"/>
                        </a:lnR>
                        <a:lnT w="12700">
                          <a:solidFill>
                            <a:srgbClr val="118CC4"/>
                          </a:solidFill>
                          <a:prstDash val="solid"/>
                        </a:lnT>
                        <a:lnB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DF5E7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34010">
                    <a:tc>
                      <a:txBody>
                        <a:bodyPr/>
                        <a:lstStyle/>
                        <a:p>
                          <a:pPr marR="151765" algn="ctr">
                            <a:lnSpc>
                              <a:spcPct val="100000"/>
                            </a:lnSpc>
                            <a:spcBef>
                              <a:spcPts val="510"/>
                            </a:spcBef>
                            <a:tabLst>
                              <a:tab pos="125920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AE" altLang="zh-CN" sz="2000" i="1" spc="60" smtClean="0">
                                        <a:solidFill>
                                          <a:srgbClr val="85BE00"/>
                                        </a:solidFill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  <a:cs typeface="Arial" panose="020B0604020202090204"/>
                                      </a:rPr>
                                    </m:ctrlPr>
                                  </m:sSubPr>
                                  <m:e>
                                    <m:r>
                                      <a:rPr lang="ar-AE" altLang="zh-CN" sz="2000" b="0" i="1" spc="60" smtClean="0">
                                        <a:solidFill>
                                          <a:srgbClr val="85BE00"/>
                                        </a:solidFill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  <a:cs typeface="Arial" panose="020B0604020202090204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ar-AE" altLang="zh-CN" sz="2000" b="0" i="1" spc="60" smtClean="0">
                                        <a:solidFill>
                                          <a:srgbClr val="85BE00"/>
                                        </a:solidFill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  <a:cs typeface="Arial" panose="020B0604020202090204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AE" sz="2000" kern="1200" spc="65" dirty="0">
                            <a:solidFill>
                              <a:srgbClr val="85BE00"/>
                            </a:solidFill>
                            <a:latin typeface="Lucida Sans Unicode"/>
                            <a:ea typeface="+mn-ea"/>
                            <a:cs typeface="Lucida Sans Unicode"/>
                          </a:endParaRPr>
                        </a:p>
                      </a:txBody>
                      <a:tcPr marL="0" marR="0" marT="64769" marB="0">
                        <a:lnL w="12700">
                          <a:solidFill>
                            <a:srgbClr val="118CC4"/>
                          </a:solidFill>
                          <a:prstDash val="solid"/>
                        </a:lnL>
                        <a:lnR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>
                          <a:solidFill>
                            <a:srgbClr val="118CC4"/>
                          </a:solidFill>
                          <a:prstDash val="solid"/>
                        </a:lnT>
                        <a:lnB w="12700">
                          <a:solidFill>
                            <a:srgbClr val="118CC4"/>
                          </a:solidFill>
                          <a:prstDash val="soli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151765" algn="ctr">
                            <a:lnSpc>
                              <a:spcPct val="100000"/>
                            </a:lnSpc>
                            <a:spcBef>
                              <a:spcPts val="510"/>
                            </a:spcBef>
                            <a:tabLst>
                              <a:tab pos="1259205" algn="l"/>
                            </a:tabLst>
                          </a:pPr>
                          <a:r>
                            <a:rPr lang="en-US" altLang="zh-CN" sz="2000" kern="1200" spc="65" dirty="0">
                              <a:solidFill>
                                <a:schemeClr val="tx1"/>
                              </a:solidFill>
                              <a:latin typeface="Lucida Sans Unicode"/>
                              <a:ea typeface="+mn-ea"/>
                              <a:cs typeface="Lucida Sans Unicode"/>
                            </a:rPr>
                            <a:t>+3</a:t>
                          </a:r>
                          <a:endParaRPr sz="2000" kern="1200" spc="65" dirty="0">
                            <a:solidFill>
                              <a:schemeClr val="tx1"/>
                            </a:solidFill>
                            <a:latin typeface="Lucida Sans Unicode"/>
                            <a:ea typeface="+mn-ea"/>
                            <a:cs typeface="Lucida Sans Unicode"/>
                          </a:endParaRPr>
                        </a:p>
                      </a:txBody>
                      <a:tcPr marL="0" marR="0" marT="64769" marB="0">
                        <a:lnL w="12700">
                          <a:solidFill>
                            <a:srgbClr val="118CC4"/>
                          </a:solidFill>
                          <a:prstDash val="solid"/>
                        </a:lnL>
                        <a:lnR w="12700">
                          <a:solidFill>
                            <a:srgbClr val="118CC4"/>
                          </a:solidFill>
                          <a:prstDash val="solid"/>
                        </a:lnR>
                        <a:lnT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34010">
                    <a:tc>
                      <a:txBody>
                        <a:bodyPr/>
                        <a:lstStyle/>
                        <a:p>
                          <a:pPr marR="172720" algn="ctr">
                            <a:lnSpc>
                              <a:spcPct val="100000"/>
                            </a:lnSpc>
                            <a:spcBef>
                              <a:spcPts val="510"/>
                            </a:spcBef>
                            <a:tabLst>
                              <a:tab pos="1141730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AE" altLang="zh-CN" sz="2000" i="1" spc="60" smtClean="0">
                                        <a:solidFill>
                                          <a:srgbClr val="85BE00"/>
                                        </a:solidFill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  <a:cs typeface="Arial" panose="020B0604020202090204"/>
                                      </a:rPr>
                                    </m:ctrlPr>
                                  </m:sSubPr>
                                  <m:e>
                                    <m:r>
                                      <a:rPr lang="ar-AE" altLang="zh-CN" sz="2000" b="0" i="1" spc="60" smtClean="0">
                                        <a:solidFill>
                                          <a:srgbClr val="85BE00"/>
                                        </a:solidFill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  <a:cs typeface="Arial" panose="020B0604020202090204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ar-AE" altLang="zh-CN" sz="2000" b="0" i="1" spc="60" smtClean="0">
                                        <a:solidFill>
                                          <a:srgbClr val="85BE00"/>
                                        </a:solidFill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  <a:cs typeface="Arial" panose="020B0604020202090204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AE" sz="2000" kern="1200" spc="65" dirty="0">
                            <a:solidFill>
                              <a:srgbClr val="85BE00"/>
                            </a:solidFill>
                            <a:latin typeface="Lucida Sans Unicode"/>
                            <a:ea typeface="+mn-ea"/>
                            <a:cs typeface="Lucida Sans Unicode"/>
                          </a:endParaRPr>
                        </a:p>
                      </a:txBody>
                      <a:tcPr marL="0" marR="0" marT="64769" marB="0">
                        <a:lnL w="12700">
                          <a:solidFill>
                            <a:srgbClr val="118CC4"/>
                          </a:solidFill>
                          <a:prstDash val="solid"/>
                        </a:lnL>
                        <a:lnR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>
                          <a:solidFill>
                            <a:srgbClr val="118CC4"/>
                          </a:solidFill>
                          <a:prstDash val="solid"/>
                        </a:lnT>
                        <a:lnB w="12700">
                          <a:solidFill>
                            <a:srgbClr val="118CC4"/>
                          </a:solidFill>
                          <a:prstDash val="solid"/>
                        </a:lnB>
                        <a:solidFill>
                          <a:srgbClr val="EDF5E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R="172720" algn="ctr">
                            <a:lnSpc>
                              <a:spcPct val="100000"/>
                            </a:lnSpc>
                            <a:spcBef>
                              <a:spcPts val="510"/>
                            </a:spcBef>
                            <a:tabLst>
                              <a:tab pos="1141730" algn="l"/>
                            </a:tabLst>
                          </a:pPr>
                          <a:r>
                            <a:rPr lang="en-US" altLang="zh-CN" sz="2000" kern="1200" spc="65" dirty="0">
                              <a:solidFill>
                                <a:schemeClr val="tx1"/>
                              </a:solidFill>
                              <a:latin typeface="Lucida Sans Unicode"/>
                              <a:ea typeface="+mn-ea"/>
                              <a:cs typeface="Lucida Sans Unicode"/>
                            </a:rPr>
                            <a:t>-3</a:t>
                          </a:r>
                          <a:endParaRPr sz="2000" kern="1200" spc="65" dirty="0">
                            <a:solidFill>
                              <a:schemeClr val="tx1"/>
                            </a:solidFill>
                            <a:latin typeface="Lucida Sans Unicode"/>
                            <a:ea typeface="+mn-ea"/>
                            <a:cs typeface="Lucida Sans Unicode"/>
                          </a:endParaRPr>
                        </a:p>
                      </a:txBody>
                      <a:tcPr marL="0" marR="0" marT="64769" marB="0">
                        <a:lnL w="12700">
                          <a:solidFill>
                            <a:srgbClr val="118CC4"/>
                          </a:solidFill>
                          <a:prstDash val="solid"/>
                        </a:lnL>
                        <a:lnR w="12700">
                          <a:solidFill>
                            <a:srgbClr val="118CC4"/>
                          </a:solidFill>
                          <a:prstDash val="solid"/>
                        </a:lnR>
                        <a:lnT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>
                          <a:solidFill>
                            <a:srgbClr val="118CC4"/>
                          </a:solidFill>
                          <a:prstDash val="solid"/>
                        </a:lnB>
                        <a:solidFill>
                          <a:srgbClr val="EDF5E7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object 5">
                <a:extLst>
                  <a:ext uri="{FF2B5EF4-FFF2-40B4-BE49-F238E27FC236}">
                    <a16:creationId xmlns:a16="http://schemas.microsoft.com/office/drawing/2014/main" id="{DED42846-E34C-E859-FD64-E5EF97D1FFB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61205144"/>
                  </p:ext>
                </p:extLst>
              </p:nvPr>
            </p:nvGraphicFramePr>
            <p:xfrm>
              <a:off x="8683298" y="2532052"/>
              <a:ext cx="2570938" cy="1073148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28546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285469">
                      <a:extLst>
                        <a:ext uri="{9D8B030D-6E8A-4147-A177-3AD203B41FA5}">
                          <a16:colId xmlns:a16="http://schemas.microsoft.com/office/drawing/2014/main" val="572673480"/>
                        </a:ext>
                      </a:extLst>
                    </a:gridCol>
                  </a:tblGrid>
                  <a:tr h="3340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23495" marB="0">
                        <a:lnL w="12700">
                          <a:solidFill>
                            <a:srgbClr val="118CC4"/>
                          </a:solidFill>
                          <a:prstDash val="solid"/>
                        </a:lnL>
                        <a:lnR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>
                          <a:solidFill>
                            <a:srgbClr val="118CC4"/>
                          </a:solidFill>
                          <a:prstDash val="solid"/>
                        </a:lnT>
                        <a:lnB w="12700">
                          <a:solidFill>
                            <a:srgbClr val="118CC4"/>
                          </a:solidFill>
                          <a:prstDash val="solid"/>
                        </a:lnB>
                        <a:blipFill>
                          <a:blip r:embed="rId7"/>
                          <a:stretch>
                            <a:fillRect t="-19231" r="-100980" b="-2807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R="219710" algn="ctr">
                            <a:lnSpc>
                              <a:spcPct val="100000"/>
                            </a:lnSpc>
                            <a:spcBef>
                              <a:spcPts val="185"/>
                            </a:spcBef>
                            <a:tabLst>
                              <a:tab pos="1005205" algn="l"/>
                            </a:tabLst>
                          </a:pPr>
                          <a:r>
                            <a:rPr lang="en-US" altLang="zh-CN" sz="2000" kern="1200" spc="65" dirty="0">
                              <a:solidFill>
                                <a:schemeClr val="tx1"/>
                              </a:solidFill>
                              <a:latin typeface="Lucida Sans Unicode"/>
                              <a:ea typeface="+mn-ea"/>
                              <a:cs typeface="Lucida Sans Unicode"/>
                            </a:rPr>
                            <a:t>0</a:t>
                          </a:r>
                          <a:endParaRPr sz="2000" kern="1200" spc="65" dirty="0">
                            <a:solidFill>
                              <a:schemeClr val="tx1"/>
                            </a:solidFill>
                            <a:latin typeface="Lucida Sans Unicode"/>
                            <a:ea typeface="+mn-ea"/>
                            <a:cs typeface="Lucida Sans Unicode"/>
                          </a:endParaRPr>
                        </a:p>
                      </a:txBody>
                      <a:tcPr marL="0" marR="0" marT="23495" marB="0">
                        <a:lnL w="12700">
                          <a:solidFill>
                            <a:srgbClr val="118CC4"/>
                          </a:solidFill>
                          <a:prstDash val="solid"/>
                        </a:lnL>
                        <a:lnR w="12700">
                          <a:solidFill>
                            <a:srgbClr val="118CC4"/>
                          </a:solidFill>
                          <a:prstDash val="solid"/>
                        </a:lnR>
                        <a:lnT w="12700">
                          <a:solidFill>
                            <a:srgbClr val="118CC4"/>
                          </a:solidFill>
                          <a:prstDash val="solid"/>
                        </a:lnT>
                        <a:lnB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DF5E7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956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64769" marB="0">
                        <a:lnL w="12700">
                          <a:solidFill>
                            <a:srgbClr val="118CC4"/>
                          </a:solidFill>
                          <a:prstDash val="solid"/>
                        </a:lnL>
                        <a:lnR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>
                          <a:solidFill>
                            <a:srgbClr val="118CC4"/>
                          </a:solidFill>
                          <a:prstDash val="solid"/>
                        </a:lnT>
                        <a:lnB w="12700">
                          <a:solidFill>
                            <a:srgbClr val="118CC4"/>
                          </a:solidFill>
                          <a:prstDash val="solid"/>
                        </a:lnB>
                        <a:blipFill>
                          <a:blip r:embed="rId7"/>
                          <a:stretch>
                            <a:fillRect t="-103333" r="-100980" b="-14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R="151765" algn="ctr">
                            <a:lnSpc>
                              <a:spcPct val="100000"/>
                            </a:lnSpc>
                            <a:spcBef>
                              <a:spcPts val="510"/>
                            </a:spcBef>
                            <a:tabLst>
                              <a:tab pos="1259205" algn="l"/>
                            </a:tabLst>
                          </a:pPr>
                          <a:r>
                            <a:rPr lang="en-US" altLang="zh-CN" sz="2000" kern="1200" spc="65" dirty="0">
                              <a:solidFill>
                                <a:schemeClr val="tx1"/>
                              </a:solidFill>
                              <a:latin typeface="Lucida Sans Unicode"/>
                              <a:ea typeface="+mn-ea"/>
                              <a:cs typeface="Lucida Sans Unicode"/>
                            </a:rPr>
                            <a:t>+3</a:t>
                          </a:r>
                          <a:endParaRPr sz="2000" kern="1200" spc="65" dirty="0">
                            <a:solidFill>
                              <a:schemeClr val="tx1"/>
                            </a:solidFill>
                            <a:latin typeface="Lucida Sans Unicode"/>
                            <a:ea typeface="+mn-ea"/>
                            <a:cs typeface="Lucida Sans Unicode"/>
                          </a:endParaRPr>
                        </a:p>
                      </a:txBody>
                      <a:tcPr marL="0" marR="0" marT="64769" marB="0">
                        <a:lnL w="12700">
                          <a:solidFill>
                            <a:srgbClr val="118CC4"/>
                          </a:solidFill>
                          <a:prstDash val="solid"/>
                        </a:lnL>
                        <a:lnR w="12700">
                          <a:solidFill>
                            <a:srgbClr val="118CC4"/>
                          </a:solidFill>
                          <a:prstDash val="solid"/>
                        </a:lnR>
                        <a:lnT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956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64769" marB="0">
                        <a:lnL w="12700">
                          <a:solidFill>
                            <a:srgbClr val="118CC4"/>
                          </a:solidFill>
                          <a:prstDash val="solid"/>
                        </a:lnL>
                        <a:lnR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>
                          <a:solidFill>
                            <a:srgbClr val="118CC4"/>
                          </a:solidFill>
                          <a:prstDash val="solid"/>
                        </a:lnT>
                        <a:lnB w="12700">
                          <a:solidFill>
                            <a:srgbClr val="118CC4"/>
                          </a:solidFill>
                          <a:prstDash val="solid"/>
                        </a:lnB>
                        <a:blipFill>
                          <a:blip r:embed="rId7"/>
                          <a:stretch>
                            <a:fillRect t="-210345" r="-100980" b="-482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R="172720" algn="ctr">
                            <a:lnSpc>
                              <a:spcPct val="100000"/>
                            </a:lnSpc>
                            <a:spcBef>
                              <a:spcPts val="510"/>
                            </a:spcBef>
                            <a:tabLst>
                              <a:tab pos="1141730" algn="l"/>
                            </a:tabLst>
                          </a:pPr>
                          <a:r>
                            <a:rPr lang="en-US" altLang="zh-CN" sz="2000" kern="1200" spc="65" dirty="0">
                              <a:solidFill>
                                <a:schemeClr val="tx1"/>
                              </a:solidFill>
                              <a:latin typeface="Lucida Sans Unicode"/>
                              <a:ea typeface="+mn-ea"/>
                              <a:cs typeface="Lucida Sans Unicode"/>
                            </a:rPr>
                            <a:t>-3</a:t>
                          </a:r>
                          <a:endParaRPr sz="2000" kern="1200" spc="65" dirty="0">
                            <a:solidFill>
                              <a:schemeClr val="tx1"/>
                            </a:solidFill>
                            <a:latin typeface="Lucida Sans Unicode"/>
                            <a:ea typeface="+mn-ea"/>
                            <a:cs typeface="Lucida Sans Unicode"/>
                          </a:endParaRPr>
                        </a:p>
                      </a:txBody>
                      <a:tcPr marL="0" marR="0" marT="64769" marB="0">
                        <a:lnL w="12700">
                          <a:solidFill>
                            <a:srgbClr val="118CC4"/>
                          </a:solidFill>
                          <a:prstDash val="solid"/>
                        </a:lnL>
                        <a:lnR w="12700">
                          <a:solidFill>
                            <a:srgbClr val="118CC4"/>
                          </a:solidFill>
                          <a:prstDash val="solid"/>
                        </a:lnR>
                        <a:lnT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>
                          <a:solidFill>
                            <a:srgbClr val="118CC4"/>
                          </a:solidFill>
                          <a:prstDash val="solid"/>
                        </a:lnB>
                        <a:solidFill>
                          <a:srgbClr val="EDF5E7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350439" y="120418"/>
            <a:ext cx="48526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逻辑回归：与回归模型的不同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" name="object 3"/>
          <p:cNvSpPr txBox="1"/>
          <p:nvPr/>
        </p:nvSpPr>
        <p:spPr>
          <a:xfrm>
            <a:off x="863400" y="1367424"/>
            <a:ext cx="6332855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27025" marR="43180" indent="-288925">
              <a:spcBef>
                <a:spcPts val="100"/>
              </a:spcBef>
              <a:buClr>
                <a:srgbClr val="5D5555"/>
              </a:buClr>
              <a:buChar char="•"/>
              <a:tabLst>
                <a:tab pos="327025" algn="l"/>
              </a:tabLst>
            </a:pPr>
            <a:r>
              <a:rPr lang="zh-CN" altLang="en-US" sz="2800" b="1" dirty="0">
                <a:solidFill>
                  <a:srgbClr val="2B2728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90204"/>
              </a:rPr>
              <a:t>具有高斯误差的线性回归</a:t>
            </a:r>
            <a:endParaRPr lang="en-US" altLang="zh-CN" sz="2800" b="1" dirty="0">
              <a:solidFill>
                <a:srgbClr val="2B2728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90204"/>
            </a:endParaRPr>
          </a:p>
        </p:txBody>
      </p:sp>
      <p:grpSp>
        <p:nvGrpSpPr>
          <p:cNvPr id="3" name="object 4"/>
          <p:cNvGrpSpPr/>
          <p:nvPr/>
        </p:nvGrpSpPr>
        <p:grpSpPr>
          <a:xfrm>
            <a:off x="6809929" y="1800784"/>
            <a:ext cx="3530600" cy="1673225"/>
            <a:chOff x="6581329" y="1800784"/>
            <a:chExt cx="3530600" cy="1673225"/>
          </a:xfrm>
        </p:grpSpPr>
        <p:pic>
          <p:nvPicPr>
            <p:cNvPr id="4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81329" y="3113153"/>
              <a:ext cx="3530531" cy="360258"/>
            </a:xfrm>
            <a:prstGeom prst="rect">
              <a:avLst/>
            </a:prstGeom>
          </p:spPr>
        </p:pic>
        <p:sp>
          <p:nvSpPr>
            <p:cNvPr id="5" name="object 6"/>
            <p:cNvSpPr/>
            <p:nvPr/>
          </p:nvSpPr>
          <p:spPr>
            <a:xfrm>
              <a:off x="6617097" y="3204651"/>
              <a:ext cx="3315335" cy="144780"/>
            </a:xfrm>
            <a:custGeom>
              <a:avLst/>
              <a:gdLst/>
              <a:ahLst/>
              <a:cxnLst/>
              <a:rect l="l" t="t" r="r" b="b"/>
              <a:pathLst>
                <a:path w="3315334" h="144779">
                  <a:moveTo>
                    <a:pt x="3251109" y="72239"/>
                  </a:moveTo>
                  <a:lnTo>
                    <a:pt x="3178405" y="114621"/>
                  </a:lnTo>
                  <a:lnTo>
                    <a:pt x="3173639" y="118874"/>
                  </a:lnTo>
                  <a:lnTo>
                    <a:pt x="3170968" y="124438"/>
                  </a:lnTo>
                  <a:lnTo>
                    <a:pt x="3170574" y="130601"/>
                  </a:lnTo>
                  <a:lnTo>
                    <a:pt x="3172641" y="136648"/>
                  </a:lnTo>
                  <a:lnTo>
                    <a:pt x="3176885" y="141414"/>
                  </a:lnTo>
                  <a:lnTo>
                    <a:pt x="3182432" y="144085"/>
                  </a:lnTo>
                  <a:lnTo>
                    <a:pt x="3188577" y="144479"/>
                  </a:lnTo>
                  <a:lnTo>
                    <a:pt x="3194616" y="142413"/>
                  </a:lnTo>
                  <a:lnTo>
                    <a:pt x="3287331" y="88322"/>
                  </a:lnTo>
                  <a:lnTo>
                    <a:pt x="3283034" y="88322"/>
                  </a:lnTo>
                  <a:lnTo>
                    <a:pt x="3283034" y="86109"/>
                  </a:lnTo>
                  <a:lnTo>
                    <a:pt x="3274902" y="86109"/>
                  </a:lnTo>
                  <a:lnTo>
                    <a:pt x="3251109" y="72239"/>
                  </a:lnTo>
                  <a:close/>
                </a:path>
                <a:path w="3315334" h="144779">
                  <a:moveTo>
                    <a:pt x="3223519" y="56156"/>
                  </a:moveTo>
                  <a:lnTo>
                    <a:pt x="0" y="56156"/>
                  </a:lnTo>
                  <a:lnTo>
                    <a:pt x="0" y="88322"/>
                  </a:lnTo>
                  <a:lnTo>
                    <a:pt x="3223519" y="88322"/>
                  </a:lnTo>
                  <a:lnTo>
                    <a:pt x="3251109" y="72239"/>
                  </a:lnTo>
                  <a:lnTo>
                    <a:pt x="3223519" y="56156"/>
                  </a:lnTo>
                  <a:close/>
                </a:path>
                <a:path w="3315334" h="144779">
                  <a:moveTo>
                    <a:pt x="3287399" y="56156"/>
                  </a:moveTo>
                  <a:lnTo>
                    <a:pt x="3283034" y="56156"/>
                  </a:lnTo>
                  <a:lnTo>
                    <a:pt x="3283034" y="88322"/>
                  </a:lnTo>
                  <a:lnTo>
                    <a:pt x="3287331" y="88322"/>
                  </a:lnTo>
                  <a:lnTo>
                    <a:pt x="3314898" y="72239"/>
                  </a:lnTo>
                  <a:lnTo>
                    <a:pt x="3287399" y="56156"/>
                  </a:lnTo>
                  <a:close/>
                </a:path>
                <a:path w="3315334" h="144779">
                  <a:moveTo>
                    <a:pt x="3274902" y="58369"/>
                  </a:moveTo>
                  <a:lnTo>
                    <a:pt x="3251109" y="72239"/>
                  </a:lnTo>
                  <a:lnTo>
                    <a:pt x="3274902" y="86109"/>
                  </a:lnTo>
                  <a:lnTo>
                    <a:pt x="3274902" y="58369"/>
                  </a:lnTo>
                  <a:close/>
                </a:path>
                <a:path w="3315334" h="144779">
                  <a:moveTo>
                    <a:pt x="3283034" y="58369"/>
                  </a:moveTo>
                  <a:lnTo>
                    <a:pt x="3274902" y="58369"/>
                  </a:lnTo>
                  <a:lnTo>
                    <a:pt x="3274902" y="86109"/>
                  </a:lnTo>
                  <a:lnTo>
                    <a:pt x="3283034" y="86109"/>
                  </a:lnTo>
                  <a:lnTo>
                    <a:pt x="3283034" y="58369"/>
                  </a:lnTo>
                  <a:close/>
                </a:path>
                <a:path w="3315334" h="144779">
                  <a:moveTo>
                    <a:pt x="3188577" y="0"/>
                  </a:moveTo>
                  <a:lnTo>
                    <a:pt x="3182432" y="394"/>
                  </a:lnTo>
                  <a:lnTo>
                    <a:pt x="3176885" y="3065"/>
                  </a:lnTo>
                  <a:lnTo>
                    <a:pt x="3172641" y="7830"/>
                  </a:lnTo>
                  <a:lnTo>
                    <a:pt x="3170574" y="13877"/>
                  </a:lnTo>
                  <a:lnTo>
                    <a:pt x="3170968" y="20040"/>
                  </a:lnTo>
                  <a:lnTo>
                    <a:pt x="3173639" y="25605"/>
                  </a:lnTo>
                  <a:lnTo>
                    <a:pt x="3178405" y="29858"/>
                  </a:lnTo>
                  <a:lnTo>
                    <a:pt x="3251109" y="72239"/>
                  </a:lnTo>
                  <a:lnTo>
                    <a:pt x="3274902" y="58369"/>
                  </a:lnTo>
                  <a:lnTo>
                    <a:pt x="3283034" y="58369"/>
                  </a:lnTo>
                  <a:lnTo>
                    <a:pt x="3283034" y="56156"/>
                  </a:lnTo>
                  <a:lnTo>
                    <a:pt x="3287399" y="56156"/>
                  </a:lnTo>
                  <a:lnTo>
                    <a:pt x="3194616" y="2066"/>
                  </a:lnTo>
                  <a:lnTo>
                    <a:pt x="3188577" y="0"/>
                  </a:lnTo>
                  <a:close/>
                </a:path>
              </a:pathLst>
            </a:custGeom>
            <a:solidFill>
              <a:srgbClr val="B000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26724" y="1800784"/>
              <a:ext cx="108077" cy="1513085"/>
            </a:xfrm>
            <a:prstGeom prst="rect">
              <a:avLst/>
            </a:prstGeom>
          </p:spPr>
        </p:pic>
        <p:sp>
          <p:nvSpPr>
            <p:cNvPr id="7" name="object 8"/>
            <p:cNvSpPr/>
            <p:nvPr/>
          </p:nvSpPr>
          <p:spPr>
            <a:xfrm>
              <a:off x="8579064" y="1821524"/>
              <a:ext cx="3810" cy="1424305"/>
            </a:xfrm>
            <a:custGeom>
              <a:avLst/>
              <a:gdLst/>
              <a:ahLst/>
              <a:cxnLst/>
              <a:rect l="l" t="t" r="r" b="b"/>
              <a:pathLst>
                <a:path w="3809" h="1424305">
                  <a:moveTo>
                    <a:pt x="0" y="0"/>
                  </a:moveTo>
                  <a:lnTo>
                    <a:pt x="3396" y="1424152"/>
                  </a:lnTo>
                </a:path>
              </a:pathLst>
            </a:custGeom>
            <a:ln w="3216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9"/>
          <p:cNvSpPr txBox="1"/>
          <p:nvPr/>
        </p:nvSpPr>
        <p:spPr>
          <a:xfrm>
            <a:off x="8818694" y="2294173"/>
            <a:ext cx="306705" cy="2832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spc="-25" dirty="0">
                <a:latin typeface="Lucida Sans Unicode"/>
                <a:cs typeface="Lucida Sans Unicode"/>
              </a:rPr>
              <a:t>2σ</a:t>
            </a:r>
            <a:endParaRPr sz="1650">
              <a:latin typeface="Lucida Sans Unicode"/>
              <a:cs typeface="Lucida Sans Unicode"/>
            </a:endParaRPr>
          </a:p>
        </p:txBody>
      </p:sp>
      <p:grpSp>
        <p:nvGrpSpPr>
          <p:cNvPr id="9" name="object 10"/>
          <p:cNvGrpSpPr/>
          <p:nvPr/>
        </p:nvGrpSpPr>
        <p:grpSpPr>
          <a:xfrm>
            <a:off x="7185627" y="1893422"/>
            <a:ext cx="3273425" cy="1415415"/>
            <a:chOff x="6957027" y="1893422"/>
            <a:chExt cx="3273425" cy="1415415"/>
          </a:xfrm>
        </p:grpSpPr>
        <p:pic>
          <p:nvPicPr>
            <p:cNvPr id="10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957027" y="1893422"/>
              <a:ext cx="3273204" cy="1415300"/>
            </a:xfrm>
            <a:prstGeom prst="rect">
              <a:avLst/>
            </a:prstGeom>
          </p:spPr>
        </p:pic>
        <p:sp>
          <p:nvSpPr>
            <p:cNvPr id="11" name="object 12"/>
            <p:cNvSpPr/>
            <p:nvPr/>
          </p:nvSpPr>
          <p:spPr>
            <a:xfrm>
              <a:off x="6993825" y="1937682"/>
              <a:ext cx="3177540" cy="1291590"/>
            </a:xfrm>
            <a:custGeom>
              <a:avLst/>
              <a:gdLst/>
              <a:ahLst/>
              <a:cxnLst/>
              <a:rect l="l" t="t" r="r" b="b"/>
              <a:pathLst>
                <a:path w="3177540" h="1291589">
                  <a:moveTo>
                    <a:pt x="0" y="1287975"/>
                  </a:moveTo>
                  <a:lnTo>
                    <a:pt x="37668" y="1289027"/>
                  </a:lnTo>
                  <a:lnTo>
                    <a:pt x="80300" y="1289785"/>
                  </a:lnTo>
                  <a:lnTo>
                    <a:pt x="126975" y="1290047"/>
                  </a:lnTo>
                  <a:lnTo>
                    <a:pt x="176776" y="1289610"/>
                  </a:lnTo>
                  <a:lnTo>
                    <a:pt x="228782" y="1288273"/>
                  </a:lnTo>
                  <a:lnTo>
                    <a:pt x="282075" y="1285832"/>
                  </a:lnTo>
                  <a:lnTo>
                    <a:pt x="335736" y="1282087"/>
                  </a:lnTo>
                  <a:lnTo>
                    <a:pt x="388846" y="1276835"/>
                  </a:lnTo>
                  <a:lnTo>
                    <a:pt x="440485" y="1269874"/>
                  </a:lnTo>
                  <a:lnTo>
                    <a:pt x="489735" y="1261002"/>
                  </a:lnTo>
                  <a:lnTo>
                    <a:pt x="535677" y="1250016"/>
                  </a:lnTo>
                  <a:lnTo>
                    <a:pt x="577391" y="1236715"/>
                  </a:lnTo>
                  <a:lnTo>
                    <a:pt x="622329" y="1218990"/>
                  </a:lnTo>
                  <a:lnTo>
                    <a:pt x="663353" y="1200237"/>
                  </a:lnTo>
                  <a:lnTo>
                    <a:pt x="701232" y="1179841"/>
                  </a:lnTo>
                  <a:lnTo>
                    <a:pt x="736734" y="1157190"/>
                  </a:lnTo>
                  <a:lnTo>
                    <a:pt x="770631" y="1131668"/>
                  </a:lnTo>
                  <a:lnTo>
                    <a:pt x="803690" y="1102661"/>
                  </a:lnTo>
                  <a:lnTo>
                    <a:pt x="836682" y="1069555"/>
                  </a:lnTo>
                  <a:lnTo>
                    <a:pt x="870377" y="1031736"/>
                  </a:lnTo>
                  <a:lnTo>
                    <a:pt x="905543" y="988590"/>
                  </a:lnTo>
                  <a:lnTo>
                    <a:pt x="942950" y="939502"/>
                  </a:lnTo>
                  <a:lnTo>
                    <a:pt x="966205" y="906329"/>
                  </a:lnTo>
                  <a:lnTo>
                    <a:pt x="990267" y="868723"/>
                  </a:lnTo>
                  <a:lnTo>
                    <a:pt x="1014997" y="827301"/>
                  </a:lnTo>
                  <a:lnTo>
                    <a:pt x="1040253" y="782678"/>
                  </a:lnTo>
                  <a:lnTo>
                    <a:pt x="1065896" y="735469"/>
                  </a:lnTo>
                  <a:lnTo>
                    <a:pt x="1091787" y="686290"/>
                  </a:lnTo>
                  <a:lnTo>
                    <a:pt x="1117786" y="635755"/>
                  </a:lnTo>
                  <a:lnTo>
                    <a:pt x="1143752" y="584482"/>
                  </a:lnTo>
                  <a:lnTo>
                    <a:pt x="1169547" y="533084"/>
                  </a:lnTo>
                  <a:lnTo>
                    <a:pt x="1195029" y="482179"/>
                  </a:lnTo>
                  <a:lnTo>
                    <a:pt x="1220060" y="432380"/>
                  </a:lnTo>
                  <a:lnTo>
                    <a:pt x="1244498" y="384303"/>
                  </a:lnTo>
                  <a:lnTo>
                    <a:pt x="1268206" y="338564"/>
                  </a:lnTo>
                  <a:lnTo>
                    <a:pt x="1291042" y="295779"/>
                  </a:lnTo>
                  <a:lnTo>
                    <a:pt x="1312867" y="256562"/>
                  </a:lnTo>
                  <a:lnTo>
                    <a:pt x="1333541" y="221530"/>
                  </a:lnTo>
                  <a:lnTo>
                    <a:pt x="1401813" y="122823"/>
                  </a:lnTo>
                  <a:lnTo>
                    <a:pt x="1443768" y="72337"/>
                  </a:lnTo>
                  <a:lnTo>
                    <a:pt x="1480597" y="37325"/>
                  </a:lnTo>
                  <a:lnTo>
                    <a:pt x="1514106" y="15273"/>
                  </a:lnTo>
                  <a:lnTo>
                    <a:pt x="1578394" y="0"/>
                  </a:lnTo>
                  <a:lnTo>
                    <a:pt x="1610051" y="1609"/>
                  </a:lnTo>
                  <a:lnTo>
                    <a:pt x="1671476" y="26864"/>
                  </a:lnTo>
                  <a:lnTo>
                    <a:pt x="1705423" y="56394"/>
                  </a:lnTo>
                  <a:lnTo>
                    <a:pt x="1744310" y="101115"/>
                  </a:lnTo>
                  <a:lnTo>
                    <a:pt x="1790226" y="163969"/>
                  </a:lnTo>
                  <a:lnTo>
                    <a:pt x="1831060" y="229342"/>
                  </a:lnTo>
                  <a:lnTo>
                    <a:pt x="1853619" y="269030"/>
                  </a:lnTo>
                  <a:lnTo>
                    <a:pt x="1877340" y="312465"/>
                  </a:lnTo>
                  <a:lnTo>
                    <a:pt x="1902022" y="358956"/>
                  </a:lnTo>
                  <a:lnTo>
                    <a:pt x="1927465" y="407813"/>
                  </a:lnTo>
                  <a:lnTo>
                    <a:pt x="1953468" y="458345"/>
                  </a:lnTo>
                  <a:lnTo>
                    <a:pt x="1979831" y="509862"/>
                  </a:lnTo>
                  <a:lnTo>
                    <a:pt x="2006355" y="561672"/>
                  </a:lnTo>
                  <a:lnTo>
                    <a:pt x="2032837" y="613085"/>
                  </a:lnTo>
                  <a:lnTo>
                    <a:pt x="2059079" y="663410"/>
                  </a:lnTo>
                  <a:lnTo>
                    <a:pt x="2084880" y="711958"/>
                  </a:lnTo>
                  <a:lnTo>
                    <a:pt x="2110039" y="758036"/>
                  </a:lnTo>
                  <a:lnTo>
                    <a:pt x="2134357" y="800955"/>
                  </a:lnTo>
                  <a:lnTo>
                    <a:pt x="2157632" y="840024"/>
                  </a:lnTo>
                  <a:lnTo>
                    <a:pt x="2179666" y="874552"/>
                  </a:lnTo>
                  <a:lnTo>
                    <a:pt x="2216177" y="928071"/>
                  </a:lnTo>
                  <a:lnTo>
                    <a:pt x="2250212" y="975236"/>
                  </a:lnTo>
                  <a:lnTo>
                    <a:pt x="2282419" y="1016780"/>
                  </a:lnTo>
                  <a:lnTo>
                    <a:pt x="2313444" y="1053433"/>
                  </a:lnTo>
                  <a:lnTo>
                    <a:pt x="2343935" y="1085925"/>
                  </a:lnTo>
                  <a:lnTo>
                    <a:pt x="2374537" y="1114988"/>
                  </a:lnTo>
                  <a:lnTo>
                    <a:pt x="2405897" y="1141351"/>
                  </a:lnTo>
                  <a:lnTo>
                    <a:pt x="2438664" y="1165746"/>
                  </a:lnTo>
                  <a:lnTo>
                    <a:pt x="2473482" y="1188904"/>
                  </a:lnTo>
                  <a:lnTo>
                    <a:pt x="2521088" y="1214870"/>
                  </a:lnTo>
                  <a:lnTo>
                    <a:pt x="2570738" y="1234946"/>
                  </a:lnTo>
                  <a:lnTo>
                    <a:pt x="2621838" y="1250204"/>
                  </a:lnTo>
                  <a:lnTo>
                    <a:pt x="2673789" y="1261718"/>
                  </a:lnTo>
                  <a:lnTo>
                    <a:pt x="2725997" y="1270561"/>
                  </a:lnTo>
                  <a:lnTo>
                    <a:pt x="2777866" y="1277806"/>
                  </a:lnTo>
                  <a:lnTo>
                    <a:pt x="2828800" y="1284526"/>
                  </a:lnTo>
                  <a:lnTo>
                    <a:pt x="2932730" y="1291257"/>
                  </a:lnTo>
                  <a:lnTo>
                    <a:pt x="3047020" y="1290509"/>
                  </a:lnTo>
                  <a:lnTo>
                    <a:pt x="3139317" y="1286770"/>
                  </a:lnTo>
                  <a:lnTo>
                    <a:pt x="3177272" y="1284526"/>
                  </a:lnTo>
                </a:path>
              </a:pathLst>
            </a:custGeom>
            <a:ln w="48248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3"/>
          <p:cNvSpPr txBox="1"/>
          <p:nvPr/>
        </p:nvSpPr>
        <p:spPr>
          <a:xfrm>
            <a:off x="9870284" y="3175949"/>
            <a:ext cx="240029" cy="5403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350" spc="-50" dirty="0">
                <a:solidFill>
                  <a:srgbClr val="0000FF"/>
                </a:solidFill>
                <a:latin typeface="Arial" panose="020B0604020202090204"/>
                <a:cs typeface="Arial" panose="020B0604020202090204"/>
              </a:rPr>
              <a:t>y</a:t>
            </a:r>
            <a:endParaRPr sz="3350">
              <a:latin typeface="Arial" panose="020B0604020202090204"/>
              <a:cs typeface="Arial" panose="020B0604020202090204"/>
            </a:endParaRPr>
          </a:p>
        </p:txBody>
      </p:sp>
      <p:grpSp>
        <p:nvGrpSpPr>
          <p:cNvPr id="18" name="object 15"/>
          <p:cNvGrpSpPr/>
          <p:nvPr/>
        </p:nvGrpSpPr>
        <p:grpSpPr>
          <a:xfrm>
            <a:off x="6969472" y="5562926"/>
            <a:ext cx="3535679" cy="355600"/>
            <a:chOff x="6740872" y="5562926"/>
            <a:chExt cx="3535679" cy="355600"/>
          </a:xfrm>
        </p:grpSpPr>
        <p:pic>
          <p:nvPicPr>
            <p:cNvPr id="20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40872" y="5562926"/>
              <a:ext cx="3535678" cy="355111"/>
            </a:xfrm>
            <a:prstGeom prst="rect">
              <a:avLst/>
            </a:prstGeom>
          </p:spPr>
        </p:pic>
        <p:sp>
          <p:nvSpPr>
            <p:cNvPr id="21" name="object 17"/>
            <p:cNvSpPr/>
            <p:nvPr/>
          </p:nvSpPr>
          <p:spPr>
            <a:xfrm>
              <a:off x="6779574" y="5651231"/>
              <a:ext cx="3315335" cy="144780"/>
            </a:xfrm>
            <a:custGeom>
              <a:avLst/>
              <a:gdLst/>
              <a:ahLst/>
              <a:cxnLst/>
              <a:rect l="l" t="t" r="r" b="b"/>
              <a:pathLst>
                <a:path w="3315334" h="144779">
                  <a:moveTo>
                    <a:pt x="3251087" y="72238"/>
                  </a:moveTo>
                  <a:lnTo>
                    <a:pt x="3178405" y="114638"/>
                  </a:lnTo>
                  <a:lnTo>
                    <a:pt x="3173639" y="118888"/>
                  </a:lnTo>
                  <a:lnTo>
                    <a:pt x="3170968" y="124443"/>
                  </a:lnTo>
                  <a:lnTo>
                    <a:pt x="3170574" y="130593"/>
                  </a:lnTo>
                  <a:lnTo>
                    <a:pt x="3172641" y="136629"/>
                  </a:lnTo>
                  <a:lnTo>
                    <a:pt x="3176885" y="141403"/>
                  </a:lnTo>
                  <a:lnTo>
                    <a:pt x="3182432" y="144084"/>
                  </a:lnTo>
                  <a:lnTo>
                    <a:pt x="3188577" y="144485"/>
                  </a:lnTo>
                  <a:lnTo>
                    <a:pt x="3194616" y="142419"/>
                  </a:lnTo>
                  <a:lnTo>
                    <a:pt x="3287369" y="88318"/>
                  </a:lnTo>
                  <a:lnTo>
                    <a:pt x="3283034" y="88318"/>
                  </a:lnTo>
                  <a:lnTo>
                    <a:pt x="3283034" y="86131"/>
                  </a:lnTo>
                  <a:lnTo>
                    <a:pt x="3274902" y="86131"/>
                  </a:lnTo>
                  <a:lnTo>
                    <a:pt x="3251087" y="72238"/>
                  </a:lnTo>
                  <a:close/>
                </a:path>
                <a:path w="3315334" h="144779">
                  <a:moveTo>
                    <a:pt x="3223513" y="56152"/>
                  </a:moveTo>
                  <a:lnTo>
                    <a:pt x="0" y="56152"/>
                  </a:lnTo>
                  <a:lnTo>
                    <a:pt x="0" y="88318"/>
                  </a:lnTo>
                  <a:lnTo>
                    <a:pt x="3223522" y="88318"/>
                  </a:lnTo>
                  <a:lnTo>
                    <a:pt x="3251087" y="72238"/>
                  </a:lnTo>
                  <a:lnTo>
                    <a:pt x="3223513" y="56152"/>
                  </a:lnTo>
                  <a:close/>
                </a:path>
                <a:path w="3315334" h="144779">
                  <a:moveTo>
                    <a:pt x="3287367" y="56152"/>
                  </a:moveTo>
                  <a:lnTo>
                    <a:pt x="3283034" y="56152"/>
                  </a:lnTo>
                  <a:lnTo>
                    <a:pt x="3283034" y="88318"/>
                  </a:lnTo>
                  <a:lnTo>
                    <a:pt x="3287369" y="88318"/>
                  </a:lnTo>
                  <a:lnTo>
                    <a:pt x="3314938" y="72238"/>
                  </a:lnTo>
                  <a:lnTo>
                    <a:pt x="3287367" y="56152"/>
                  </a:lnTo>
                  <a:close/>
                </a:path>
                <a:path w="3315334" h="144779">
                  <a:moveTo>
                    <a:pt x="3274902" y="58345"/>
                  </a:moveTo>
                  <a:lnTo>
                    <a:pt x="3251087" y="72238"/>
                  </a:lnTo>
                  <a:lnTo>
                    <a:pt x="3274902" y="86131"/>
                  </a:lnTo>
                  <a:lnTo>
                    <a:pt x="3274902" y="58345"/>
                  </a:lnTo>
                  <a:close/>
                </a:path>
                <a:path w="3315334" h="144779">
                  <a:moveTo>
                    <a:pt x="3283034" y="58345"/>
                  </a:moveTo>
                  <a:lnTo>
                    <a:pt x="3274902" y="58345"/>
                  </a:lnTo>
                  <a:lnTo>
                    <a:pt x="3274902" y="86131"/>
                  </a:lnTo>
                  <a:lnTo>
                    <a:pt x="3283034" y="86131"/>
                  </a:lnTo>
                  <a:lnTo>
                    <a:pt x="3283034" y="58345"/>
                  </a:lnTo>
                  <a:close/>
                </a:path>
                <a:path w="3315334" h="144779">
                  <a:moveTo>
                    <a:pt x="3188577" y="0"/>
                  </a:moveTo>
                  <a:lnTo>
                    <a:pt x="3182432" y="403"/>
                  </a:lnTo>
                  <a:lnTo>
                    <a:pt x="3176885" y="3081"/>
                  </a:lnTo>
                  <a:lnTo>
                    <a:pt x="3172641" y="7847"/>
                  </a:lnTo>
                  <a:lnTo>
                    <a:pt x="3170574" y="13895"/>
                  </a:lnTo>
                  <a:lnTo>
                    <a:pt x="3170968" y="20049"/>
                  </a:lnTo>
                  <a:lnTo>
                    <a:pt x="3173639" y="25599"/>
                  </a:lnTo>
                  <a:lnTo>
                    <a:pt x="3178405" y="29838"/>
                  </a:lnTo>
                  <a:lnTo>
                    <a:pt x="3251087" y="72238"/>
                  </a:lnTo>
                  <a:lnTo>
                    <a:pt x="3274902" y="58345"/>
                  </a:lnTo>
                  <a:lnTo>
                    <a:pt x="3283034" y="58345"/>
                  </a:lnTo>
                  <a:lnTo>
                    <a:pt x="3283034" y="56152"/>
                  </a:lnTo>
                  <a:lnTo>
                    <a:pt x="3287367" y="56152"/>
                  </a:lnTo>
                  <a:lnTo>
                    <a:pt x="3194616" y="2057"/>
                  </a:lnTo>
                  <a:lnTo>
                    <a:pt x="3188577" y="0"/>
                  </a:lnTo>
                  <a:close/>
                </a:path>
              </a:pathLst>
            </a:custGeom>
            <a:solidFill>
              <a:srgbClr val="B000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18"/>
          <p:cNvSpPr txBox="1"/>
          <p:nvPr/>
        </p:nvSpPr>
        <p:spPr>
          <a:xfrm>
            <a:off x="7577366" y="5713199"/>
            <a:ext cx="313055" cy="3860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400" spc="365" dirty="0">
                <a:latin typeface="Arial" panose="020B0604020202090204"/>
                <a:cs typeface="Arial" panose="020B0604020202090204"/>
              </a:rPr>
              <a:t>-</a:t>
            </a:r>
            <a:r>
              <a:rPr sz="2400" spc="-160" dirty="0">
                <a:latin typeface="Arial" panose="020B0604020202090204"/>
                <a:cs typeface="Arial" panose="020B0604020202090204"/>
              </a:rPr>
              <a:t>1</a:t>
            </a:r>
            <a:endParaRPr sz="2400" dirty="0">
              <a:latin typeface="Arial" panose="020B0604020202090204"/>
              <a:cs typeface="Arial" panose="020B0604020202090204"/>
            </a:endParaRPr>
          </a:p>
        </p:txBody>
      </p:sp>
      <p:sp>
        <p:nvSpPr>
          <p:cNvPr id="23" name="object 19"/>
          <p:cNvSpPr txBox="1"/>
          <p:nvPr/>
        </p:nvSpPr>
        <p:spPr>
          <a:xfrm>
            <a:off x="9182368" y="5718346"/>
            <a:ext cx="372110" cy="3860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400" spc="-25" dirty="0">
                <a:latin typeface="Arial" panose="020B0604020202090204"/>
                <a:cs typeface="Arial" panose="020B0604020202090204"/>
              </a:rPr>
              <a:t>+1</a:t>
            </a:r>
            <a:endParaRPr sz="2400">
              <a:latin typeface="Arial" panose="020B0604020202090204"/>
              <a:cs typeface="Arial" panose="020B0604020202090204"/>
            </a:endParaRPr>
          </a:p>
        </p:txBody>
      </p:sp>
      <p:sp>
        <p:nvSpPr>
          <p:cNvPr id="24" name="object 20"/>
          <p:cNvSpPr txBox="1"/>
          <p:nvPr/>
        </p:nvSpPr>
        <p:spPr>
          <a:xfrm>
            <a:off x="10024874" y="5615415"/>
            <a:ext cx="240029" cy="5403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350" spc="-50" dirty="0">
                <a:solidFill>
                  <a:srgbClr val="0000FF"/>
                </a:solidFill>
                <a:latin typeface="Arial" panose="020B0604020202090204"/>
                <a:cs typeface="Arial" panose="020B0604020202090204"/>
              </a:rPr>
              <a:t>y</a:t>
            </a:r>
            <a:endParaRPr sz="3350">
              <a:latin typeface="Arial" panose="020B0604020202090204"/>
              <a:cs typeface="Arial" panose="020B0604020202090204"/>
            </a:endParaRPr>
          </a:p>
        </p:txBody>
      </p:sp>
      <p:grpSp>
        <p:nvGrpSpPr>
          <p:cNvPr id="25" name="object 21"/>
          <p:cNvGrpSpPr/>
          <p:nvPr/>
        </p:nvGrpSpPr>
        <p:grpSpPr>
          <a:xfrm>
            <a:off x="7545885" y="4070427"/>
            <a:ext cx="2151380" cy="1708785"/>
            <a:chOff x="7317285" y="4070427"/>
            <a:chExt cx="2151380" cy="1708785"/>
          </a:xfrm>
        </p:grpSpPr>
        <p:pic>
          <p:nvPicPr>
            <p:cNvPr id="26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317285" y="4621108"/>
              <a:ext cx="504361" cy="1137387"/>
            </a:xfrm>
            <a:prstGeom prst="rect">
              <a:avLst/>
            </a:prstGeom>
          </p:spPr>
        </p:pic>
        <p:sp>
          <p:nvSpPr>
            <p:cNvPr id="27" name="object 23"/>
            <p:cNvSpPr/>
            <p:nvPr/>
          </p:nvSpPr>
          <p:spPr>
            <a:xfrm>
              <a:off x="7460171" y="4856758"/>
              <a:ext cx="217170" cy="851535"/>
            </a:xfrm>
            <a:custGeom>
              <a:avLst/>
              <a:gdLst/>
              <a:ahLst/>
              <a:cxnLst/>
              <a:rect l="l" t="t" r="r" b="b"/>
              <a:pathLst>
                <a:path w="217170" h="851535">
                  <a:moveTo>
                    <a:pt x="108700" y="95763"/>
                  </a:moveTo>
                  <a:lnTo>
                    <a:pt x="84420" y="137032"/>
                  </a:lnTo>
                  <a:lnTo>
                    <a:pt x="81813" y="850791"/>
                  </a:lnTo>
                  <a:lnTo>
                    <a:pt x="130087" y="850971"/>
                  </a:lnTo>
                  <a:lnTo>
                    <a:pt x="132695" y="137249"/>
                  </a:lnTo>
                  <a:lnTo>
                    <a:pt x="132696" y="137032"/>
                  </a:lnTo>
                  <a:lnTo>
                    <a:pt x="108700" y="95763"/>
                  </a:lnTo>
                  <a:close/>
                </a:path>
                <a:path w="217170" h="851535">
                  <a:moveTo>
                    <a:pt x="136683" y="47785"/>
                  </a:moveTo>
                  <a:lnTo>
                    <a:pt x="84746" y="47785"/>
                  </a:lnTo>
                  <a:lnTo>
                    <a:pt x="133021" y="47965"/>
                  </a:lnTo>
                  <a:lnTo>
                    <a:pt x="132846" y="95763"/>
                  </a:lnTo>
                  <a:lnTo>
                    <a:pt x="132569" y="137032"/>
                  </a:lnTo>
                  <a:lnTo>
                    <a:pt x="171877" y="204997"/>
                  </a:lnTo>
                  <a:lnTo>
                    <a:pt x="195789" y="216865"/>
                  </a:lnTo>
                  <a:lnTo>
                    <a:pt x="204867" y="213803"/>
                  </a:lnTo>
                  <a:lnTo>
                    <a:pt x="212046" y="207458"/>
                  </a:lnTo>
                  <a:lnTo>
                    <a:pt x="216099" y="199145"/>
                  </a:lnTo>
                  <a:lnTo>
                    <a:pt x="216736" y="189923"/>
                  </a:lnTo>
                  <a:lnTo>
                    <a:pt x="213667" y="180854"/>
                  </a:lnTo>
                  <a:lnTo>
                    <a:pt x="136787" y="47965"/>
                  </a:lnTo>
                  <a:lnTo>
                    <a:pt x="136683" y="47785"/>
                  </a:lnTo>
                  <a:close/>
                </a:path>
                <a:path w="217170" h="851535">
                  <a:moveTo>
                    <a:pt x="109038" y="0"/>
                  </a:moveTo>
                  <a:lnTo>
                    <a:pt x="3122" y="180088"/>
                  </a:lnTo>
                  <a:lnTo>
                    <a:pt x="0" y="189140"/>
                  </a:lnTo>
                  <a:lnTo>
                    <a:pt x="568" y="198366"/>
                  </a:lnTo>
                  <a:lnTo>
                    <a:pt x="4562" y="206706"/>
                  </a:lnTo>
                  <a:lnTo>
                    <a:pt x="11717" y="213097"/>
                  </a:lnTo>
                  <a:lnTo>
                    <a:pt x="20771" y="216230"/>
                  </a:lnTo>
                  <a:lnTo>
                    <a:pt x="29987" y="215663"/>
                  </a:lnTo>
                  <a:lnTo>
                    <a:pt x="84420" y="137032"/>
                  </a:lnTo>
                  <a:lnTo>
                    <a:pt x="84701" y="60111"/>
                  </a:lnTo>
                  <a:lnTo>
                    <a:pt x="84746" y="47785"/>
                  </a:lnTo>
                  <a:lnTo>
                    <a:pt x="136683" y="47785"/>
                  </a:lnTo>
                  <a:lnTo>
                    <a:pt x="109038" y="0"/>
                  </a:lnTo>
                  <a:close/>
                </a:path>
                <a:path w="217170" h="851535">
                  <a:moveTo>
                    <a:pt x="84746" y="47785"/>
                  </a:moveTo>
                  <a:lnTo>
                    <a:pt x="84420" y="137032"/>
                  </a:lnTo>
                  <a:lnTo>
                    <a:pt x="108700" y="95763"/>
                  </a:lnTo>
                  <a:lnTo>
                    <a:pt x="88081" y="60111"/>
                  </a:lnTo>
                  <a:lnTo>
                    <a:pt x="87989" y="59952"/>
                  </a:lnTo>
                  <a:lnTo>
                    <a:pt x="132977" y="59952"/>
                  </a:lnTo>
                  <a:lnTo>
                    <a:pt x="133021" y="47965"/>
                  </a:lnTo>
                  <a:lnTo>
                    <a:pt x="84746" y="47785"/>
                  </a:lnTo>
                  <a:close/>
                </a:path>
                <a:path w="217170" h="851535">
                  <a:moveTo>
                    <a:pt x="132977" y="59952"/>
                  </a:moveTo>
                  <a:lnTo>
                    <a:pt x="87989" y="59952"/>
                  </a:lnTo>
                  <a:lnTo>
                    <a:pt x="129676" y="60111"/>
                  </a:lnTo>
                  <a:lnTo>
                    <a:pt x="108700" y="95763"/>
                  </a:lnTo>
                  <a:lnTo>
                    <a:pt x="132569" y="137032"/>
                  </a:lnTo>
                  <a:lnTo>
                    <a:pt x="132846" y="95763"/>
                  </a:lnTo>
                  <a:lnTo>
                    <a:pt x="132977" y="60111"/>
                  </a:lnTo>
                  <a:lnTo>
                    <a:pt x="132977" y="59952"/>
                  </a:lnTo>
                  <a:close/>
                </a:path>
                <a:path w="217170" h="851535">
                  <a:moveTo>
                    <a:pt x="87989" y="59952"/>
                  </a:moveTo>
                  <a:lnTo>
                    <a:pt x="108700" y="95763"/>
                  </a:lnTo>
                  <a:lnTo>
                    <a:pt x="129676" y="60111"/>
                  </a:lnTo>
                  <a:lnTo>
                    <a:pt x="87989" y="59952"/>
                  </a:lnTo>
                  <a:close/>
                </a:path>
              </a:pathLst>
            </a:custGeom>
            <a:solidFill>
              <a:srgbClr val="5183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969327" y="4070427"/>
              <a:ext cx="499215" cy="1708653"/>
            </a:xfrm>
            <a:prstGeom prst="rect">
              <a:avLst/>
            </a:prstGeom>
          </p:spPr>
        </p:pic>
        <p:sp>
          <p:nvSpPr>
            <p:cNvPr id="29" name="object 25"/>
            <p:cNvSpPr/>
            <p:nvPr/>
          </p:nvSpPr>
          <p:spPr>
            <a:xfrm>
              <a:off x="9109810" y="4304873"/>
              <a:ext cx="217170" cy="1418590"/>
            </a:xfrm>
            <a:custGeom>
              <a:avLst/>
              <a:gdLst/>
              <a:ahLst/>
              <a:cxnLst/>
              <a:rect l="l" t="t" r="r" b="b"/>
              <a:pathLst>
                <a:path w="217170" h="1418589">
                  <a:moveTo>
                    <a:pt x="108359" y="95763"/>
                  </a:moveTo>
                  <a:lnTo>
                    <a:pt x="84241" y="137124"/>
                  </a:lnTo>
                  <a:lnTo>
                    <a:pt x="84241" y="1418594"/>
                  </a:lnTo>
                  <a:lnTo>
                    <a:pt x="132490" y="1418594"/>
                  </a:lnTo>
                  <a:lnTo>
                    <a:pt x="132490" y="137124"/>
                  </a:lnTo>
                  <a:lnTo>
                    <a:pt x="108359" y="95763"/>
                  </a:lnTo>
                  <a:close/>
                </a:path>
                <a:path w="217170" h="1418589">
                  <a:moveTo>
                    <a:pt x="108404" y="0"/>
                  </a:moveTo>
                  <a:lnTo>
                    <a:pt x="3106" y="180468"/>
                  </a:lnTo>
                  <a:lnTo>
                    <a:pt x="0" y="189530"/>
                  </a:lnTo>
                  <a:lnTo>
                    <a:pt x="603" y="198758"/>
                  </a:lnTo>
                  <a:lnTo>
                    <a:pt x="4633" y="207089"/>
                  </a:lnTo>
                  <a:lnTo>
                    <a:pt x="11804" y="213458"/>
                  </a:lnTo>
                  <a:lnTo>
                    <a:pt x="20852" y="216551"/>
                  </a:lnTo>
                  <a:lnTo>
                    <a:pt x="30074" y="215947"/>
                  </a:lnTo>
                  <a:lnTo>
                    <a:pt x="38408" y="211927"/>
                  </a:lnTo>
                  <a:lnTo>
                    <a:pt x="44793" y="204776"/>
                  </a:lnTo>
                  <a:lnTo>
                    <a:pt x="84241" y="137124"/>
                  </a:lnTo>
                  <a:lnTo>
                    <a:pt x="84241" y="47862"/>
                  </a:lnTo>
                  <a:lnTo>
                    <a:pt x="136317" y="47862"/>
                  </a:lnTo>
                  <a:lnTo>
                    <a:pt x="108404" y="0"/>
                  </a:lnTo>
                  <a:close/>
                </a:path>
                <a:path w="217170" h="1418589">
                  <a:moveTo>
                    <a:pt x="136317" y="47862"/>
                  </a:moveTo>
                  <a:lnTo>
                    <a:pt x="132490" y="47862"/>
                  </a:lnTo>
                  <a:lnTo>
                    <a:pt x="132492" y="137124"/>
                  </a:lnTo>
                  <a:lnTo>
                    <a:pt x="171964" y="204776"/>
                  </a:lnTo>
                  <a:lnTo>
                    <a:pt x="178349" y="211927"/>
                  </a:lnTo>
                  <a:lnTo>
                    <a:pt x="186683" y="215947"/>
                  </a:lnTo>
                  <a:lnTo>
                    <a:pt x="195905" y="216551"/>
                  </a:lnTo>
                  <a:lnTo>
                    <a:pt x="204954" y="213458"/>
                  </a:lnTo>
                  <a:lnTo>
                    <a:pt x="212117" y="207089"/>
                  </a:lnTo>
                  <a:lnTo>
                    <a:pt x="216134" y="198758"/>
                  </a:lnTo>
                  <a:lnTo>
                    <a:pt x="216736" y="189530"/>
                  </a:lnTo>
                  <a:lnTo>
                    <a:pt x="213651" y="180468"/>
                  </a:lnTo>
                  <a:lnTo>
                    <a:pt x="136317" y="47862"/>
                  </a:lnTo>
                  <a:close/>
                </a:path>
                <a:path w="217170" h="1418589">
                  <a:moveTo>
                    <a:pt x="132490" y="47862"/>
                  </a:moveTo>
                  <a:lnTo>
                    <a:pt x="84241" y="47862"/>
                  </a:lnTo>
                  <a:lnTo>
                    <a:pt x="84241" y="137124"/>
                  </a:lnTo>
                  <a:lnTo>
                    <a:pt x="108359" y="95763"/>
                  </a:lnTo>
                  <a:lnTo>
                    <a:pt x="87509" y="60029"/>
                  </a:lnTo>
                  <a:lnTo>
                    <a:pt x="132490" y="60029"/>
                  </a:lnTo>
                  <a:lnTo>
                    <a:pt x="132490" y="47862"/>
                  </a:lnTo>
                  <a:close/>
                </a:path>
                <a:path w="217170" h="1418589">
                  <a:moveTo>
                    <a:pt x="132490" y="60029"/>
                  </a:moveTo>
                  <a:lnTo>
                    <a:pt x="129196" y="60029"/>
                  </a:lnTo>
                  <a:lnTo>
                    <a:pt x="108359" y="95763"/>
                  </a:lnTo>
                  <a:lnTo>
                    <a:pt x="132492" y="137124"/>
                  </a:lnTo>
                  <a:lnTo>
                    <a:pt x="132490" y="60029"/>
                  </a:lnTo>
                  <a:close/>
                </a:path>
                <a:path w="217170" h="1418589">
                  <a:moveTo>
                    <a:pt x="129196" y="60029"/>
                  </a:moveTo>
                  <a:lnTo>
                    <a:pt x="87509" y="60029"/>
                  </a:lnTo>
                  <a:lnTo>
                    <a:pt x="108359" y="95763"/>
                  </a:lnTo>
                  <a:lnTo>
                    <a:pt x="129196" y="60029"/>
                  </a:lnTo>
                  <a:close/>
                </a:path>
              </a:pathLst>
            </a:custGeom>
            <a:solidFill>
              <a:srgbClr val="5183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object 26"/>
              <p:cNvSpPr txBox="1"/>
              <p:nvPr/>
            </p:nvSpPr>
            <p:spPr>
              <a:xfrm>
                <a:off x="886749" y="4147403"/>
                <a:ext cx="4335780" cy="1632498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327025" indent="-288925">
                  <a:lnSpc>
                    <a:spcPct val="100000"/>
                  </a:lnSpc>
                  <a:spcBef>
                    <a:spcPts val="100"/>
                  </a:spcBef>
                  <a:buClr>
                    <a:srgbClr val="5D5555"/>
                  </a:buClr>
                  <a:buChar char="•"/>
                  <a:tabLst>
                    <a:tab pos="327025" algn="l"/>
                  </a:tabLst>
                </a:pPr>
                <a:r>
                  <a:rPr lang="zh-CN" altLang="en-US" sz="2800" b="1" dirty="0">
                    <a:solidFill>
                      <a:srgbClr val="2B2728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90204"/>
                  </a:rPr>
                  <a:t>逻辑回归</a:t>
                </a:r>
                <a:endParaRPr sz="2800" b="1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90204"/>
                </a:endParaRPr>
              </a:p>
              <a:p>
                <a:pPr marL="2366645">
                  <a:lnSpc>
                    <a:spcPts val="3250"/>
                  </a:lnSpc>
                  <a:spcBef>
                    <a:spcPts val="105"/>
                  </a:spcBef>
                  <a:tabLst>
                    <a:tab pos="3188335" algn="l"/>
                    <a:tab pos="4174490" algn="l"/>
                  </a:tabLst>
                </a:pPr>
                <a:r>
                  <a:rPr sz="3000" u="heavy" dirty="0">
                    <a:uFill>
                      <a:solidFill>
                        <a:srgbClr val="000000"/>
                      </a:solidFill>
                    </a:uFill>
                    <a:latin typeface="Arial" panose="020B0604020202090204"/>
                    <a:cs typeface="Arial" panose="020B0604020202090204"/>
                  </a:rPr>
                  <a:t>	</a:t>
                </a:r>
                <a:r>
                  <a:rPr sz="3000" u="heavy" spc="-50" dirty="0">
                    <a:uFill>
                      <a:solidFill>
                        <a:srgbClr val="000000"/>
                      </a:solidFill>
                    </a:uFill>
                    <a:latin typeface="Arial" panose="020B0604020202090204"/>
                    <a:cs typeface="Arial" panose="020B0604020202090204"/>
                  </a:rPr>
                  <a:t>1</a:t>
                </a:r>
                <a:r>
                  <a:rPr sz="3000" u="heavy" dirty="0">
                    <a:uFill>
                      <a:solidFill>
                        <a:srgbClr val="000000"/>
                      </a:solidFill>
                    </a:uFill>
                    <a:latin typeface="Arial" panose="020B0604020202090204"/>
                    <a:cs typeface="Arial" panose="020B0604020202090204"/>
                  </a:rPr>
                  <a:t>	</a:t>
                </a:r>
                <a:r>
                  <a:rPr sz="500" u="heavy" spc="-50" dirty="0">
                    <a:uFill>
                      <a:solidFill>
                        <a:srgbClr val="000000"/>
                      </a:solidFill>
                    </a:uFill>
                    <a:latin typeface="Calibri"/>
                    <a:cs typeface="Calibri"/>
                  </a:rPr>
                  <a:t>.</a:t>
                </a:r>
                <a:r>
                  <a:rPr sz="500" u="heavy" spc="500" dirty="0">
                    <a:uFill>
                      <a:solidFill>
                        <a:srgbClr val="000000"/>
                      </a:solidFill>
                    </a:uFill>
                    <a:latin typeface="Calibri"/>
                    <a:cs typeface="Calibri"/>
                  </a:rPr>
                  <a:t> </a:t>
                </a:r>
                <a:endParaRPr sz="500" dirty="0">
                  <a:latin typeface="Calibri"/>
                  <a:cs typeface="Calibri"/>
                </a:endParaRPr>
              </a:p>
              <a:p>
                <a:pPr marL="2393315">
                  <a:lnSpc>
                    <a:spcPts val="2585"/>
                  </a:lnSpc>
                </a:pPr>
                <a:r>
                  <a:rPr sz="3975" baseline="-16000" dirty="0">
                    <a:latin typeface="Arial" panose="020B0604020202090204"/>
                    <a:cs typeface="Arial" panose="020B0604020202090204"/>
                  </a:rPr>
                  <a:t>1</a:t>
                </a:r>
                <a:r>
                  <a:rPr sz="3975" spc="-89" baseline="-16000" dirty="0">
                    <a:latin typeface="Arial" panose="020B0604020202090204"/>
                    <a:cs typeface="Arial" panose="020B0604020202090204"/>
                  </a:rPr>
                  <a:t> </a:t>
                </a:r>
                <a:r>
                  <a:rPr sz="3975" spc="434" baseline="-16000" dirty="0">
                    <a:latin typeface="Arial" panose="020B0604020202090204"/>
                    <a:cs typeface="Arial" panose="020B0604020202090204"/>
                  </a:rPr>
                  <a:t>+</a:t>
                </a:r>
                <a:r>
                  <a:rPr sz="3975" spc="-52" baseline="-16000" dirty="0">
                    <a:latin typeface="Arial" panose="020B0604020202090204"/>
                    <a:cs typeface="Arial" panose="020B0604020202090204"/>
                  </a:rPr>
                  <a:t> </a:t>
                </a:r>
                <a:r>
                  <a:rPr sz="3975" spc="217" baseline="-16000" dirty="0">
                    <a:latin typeface="Arial" panose="020B0604020202090204"/>
                    <a:cs typeface="Arial" panose="020B0604020202090204"/>
                  </a:rPr>
                  <a:t>e</a:t>
                </a:r>
                <a:r>
                  <a:rPr sz="2700" spc="217" baseline="2000" dirty="0">
                    <a:latin typeface="Tahoma" panose="020B0604030504040204"/>
                    <a:cs typeface="Tahoma" panose="020B0604030504040204"/>
                  </a:rPr>
                  <a:t>-</a:t>
                </a:r>
                <a:r>
                  <a:rPr lang="zh-CN" altLang="en-US" sz="2700" spc="-202" baseline="2000" dirty="0">
                    <a:latin typeface="Tahoma" panose="020B0604030504040204"/>
                    <a:cs typeface="Tahoma" panose="020B0604030504040204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b="1" i="1" spc="60" smtClea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</m:ctrlPr>
                      </m:sSupPr>
                      <m:e>
                        <m:r>
                          <a:rPr lang="en-US" altLang="zh-CN" sz="2000" b="1" i="1" spc="60" smtClean="0">
                            <a:solidFill>
                              <a:srgbClr val="0099E8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𝒘</m:t>
                        </m:r>
                      </m:e>
                      <m:sup>
                        <m:r>
                          <a:rPr lang="en-US" altLang="zh-CN" sz="2000" b="1" i="1" spc="6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  <m:t>⊺</m:t>
                        </m:r>
                      </m:sup>
                    </m:sSup>
                    <m:r>
                      <a:rPr lang="en-US" altLang="zh-CN" sz="2000" b="1" i="1" spc="6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𝝓</m:t>
                    </m:r>
                    <m:d>
                      <m:dPr>
                        <m:ctrlPr>
                          <a:rPr lang="en-US" altLang="zh-CN" sz="2000" b="1" i="1" spc="6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</m:ctrlPr>
                      </m:dPr>
                      <m:e>
                        <m:r>
                          <a:rPr lang="en-US" altLang="zh-CN" sz="2000" b="1" i="1" spc="6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  <m:t>𝒙</m:t>
                        </m:r>
                      </m:e>
                    </m:d>
                  </m:oMath>
                </a14:m>
                <a:endParaRPr sz="1850" dirty="0">
                  <a:latin typeface="Arial" panose="020B0604020202090204"/>
                  <a:cs typeface="Arial" panose="020B0604020202090204"/>
                </a:endParaRPr>
              </a:p>
              <a:p>
                <a:pPr marL="143510">
                  <a:lnSpc>
                    <a:spcPts val="3355"/>
                  </a:lnSpc>
                </a:pPr>
                <a:r>
                  <a:rPr sz="2400" spc="-60" dirty="0">
                    <a:latin typeface="Arial" panose="020B0604020202090204"/>
                    <a:cs typeface="Arial" panose="020B0604020202090204"/>
                  </a:rPr>
                  <a:t>P(y|</a:t>
                </a:r>
                <a:r>
                  <a:rPr sz="2400" spc="-60" dirty="0">
                    <a:latin typeface="Lucida Sans Unicode"/>
                    <a:cs typeface="Lucida Sans Unicode"/>
                  </a:rPr>
                  <a:t>x</a:t>
                </a:r>
                <a:r>
                  <a:rPr sz="2400" spc="-60" dirty="0">
                    <a:latin typeface="Arial" panose="020B0604020202090204"/>
                    <a:cs typeface="Arial" panose="020B0604020202090204"/>
                  </a:rPr>
                  <a:t>,</a:t>
                </a:r>
                <a:r>
                  <a:rPr sz="2400" spc="-60" dirty="0">
                    <a:solidFill>
                      <a:srgbClr val="118CC4"/>
                    </a:solidFill>
                    <a:latin typeface="Lucida Sans Unicode"/>
                    <a:cs typeface="Lucida Sans Unicode"/>
                  </a:rPr>
                  <a:t>w</a:t>
                </a:r>
                <a:r>
                  <a:rPr sz="2400" spc="-60" dirty="0">
                    <a:latin typeface="Arial" panose="020B0604020202090204"/>
                    <a:cs typeface="Arial" panose="020B0604020202090204"/>
                  </a:rPr>
                  <a:t>)</a:t>
                </a:r>
                <a:r>
                  <a:rPr sz="2400" spc="-80" dirty="0">
                    <a:latin typeface="Arial" panose="020B0604020202090204"/>
                    <a:cs typeface="Arial" panose="020B0604020202090204"/>
                  </a:rPr>
                  <a:t> </a:t>
                </a:r>
                <a:r>
                  <a:rPr sz="2400" spc="265" dirty="0">
                    <a:latin typeface="Arial" panose="020B0604020202090204"/>
                    <a:cs typeface="Arial" panose="020B0604020202090204"/>
                  </a:rPr>
                  <a:t>=</a:t>
                </a:r>
                <a:endParaRPr sz="2400" dirty="0">
                  <a:latin typeface="Arial" panose="020B0604020202090204"/>
                  <a:cs typeface="Arial" panose="020B0604020202090204"/>
                </a:endParaRPr>
              </a:p>
            </p:txBody>
          </p:sp>
        </mc:Choice>
        <mc:Fallback xmlns="">
          <p:sp>
            <p:nvSpPr>
              <p:cNvPr id="30" name="object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749" y="4147403"/>
                <a:ext cx="4335780" cy="1632498"/>
              </a:xfrm>
              <a:prstGeom prst="rect">
                <a:avLst/>
              </a:prstGeom>
              <a:blipFill>
                <a:blip r:embed="rId9"/>
                <a:stretch>
                  <a:fillRect l="-4373" t="-9231" b="-1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1" name="object 27"/>
          <p:cNvGrpSpPr/>
          <p:nvPr/>
        </p:nvGrpSpPr>
        <p:grpSpPr>
          <a:xfrm>
            <a:off x="2944871" y="4615961"/>
            <a:ext cx="2372360" cy="1971675"/>
            <a:chOff x="2716271" y="4615961"/>
            <a:chExt cx="2372360" cy="1971675"/>
          </a:xfrm>
        </p:grpSpPr>
        <p:pic>
          <p:nvPicPr>
            <p:cNvPr id="32" name="object 2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716271" y="4615961"/>
              <a:ext cx="427163" cy="1971127"/>
            </a:xfrm>
            <a:prstGeom prst="rect">
              <a:avLst/>
            </a:prstGeom>
          </p:spPr>
        </p:pic>
        <p:sp>
          <p:nvSpPr>
            <p:cNvPr id="33" name="object 29"/>
            <p:cNvSpPr/>
            <p:nvPr/>
          </p:nvSpPr>
          <p:spPr>
            <a:xfrm>
              <a:off x="2762791" y="4645430"/>
              <a:ext cx="344805" cy="1876425"/>
            </a:xfrm>
            <a:custGeom>
              <a:avLst/>
              <a:gdLst/>
              <a:ahLst/>
              <a:cxnLst/>
              <a:rect l="l" t="t" r="r" b="b"/>
              <a:pathLst>
                <a:path w="344805" h="1876425">
                  <a:moveTo>
                    <a:pt x="344659" y="1876395"/>
                  </a:moveTo>
                  <a:lnTo>
                    <a:pt x="277582" y="1874137"/>
                  </a:lnTo>
                  <a:lnTo>
                    <a:pt x="222804" y="1867979"/>
                  </a:lnTo>
                  <a:lnTo>
                    <a:pt x="185870" y="1858847"/>
                  </a:lnTo>
                  <a:lnTo>
                    <a:pt x="172327" y="1847667"/>
                  </a:lnTo>
                  <a:lnTo>
                    <a:pt x="172327" y="966907"/>
                  </a:lnTo>
                  <a:lnTo>
                    <a:pt x="158784" y="955729"/>
                  </a:lnTo>
                  <a:lnTo>
                    <a:pt x="121852" y="946603"/>
                  </a:lnTo>
                  <a:lnTo>
                    <a:pt x="67075" y="940450"/>
                  </a:lnTo>
                  <a:lnTo>
                    <a:pt x="0" y="938195"/>
                  </a:lnTo>
                  <a:lnTo>
                    <a:pt x="67075" y="935936"/>
                  </a:lnTo>
                  <a:lnTo>
                    <a:pt x="121852" y="929779"/>
                  </a:lnTo>
                  <a:lnTo>
                    <a:pt x="158784" y="920647"/>
                  </a:lnTo>
                  <a:lnTo>
                    <a:pt x="172327" y="909467"/>
                  </a:lnTo>
                  <a:lnTo>
                    <a:pt x="172327" y="28707"/>
                  </a:lnTo>
                  <a:lnTo>
                    <a:pt x="185870" y="17530"/>
                  </a:lnTo>
                  <a:lnTo>
                    <a:pt x="222804" y="8405"/>
                  </a:lnTo>
                  <a:lnTo>
                    <a:pt x="277582" y="2254"/>
                  </a:lnTo>
                  <a:lnTo>
                    <a:pt x="344659" y="0"/>
                  </a:lnTo>
                </a:path>
              </a:pathLst>
            </a:custGeom>
            <a:ln w="21443">
              <a:solidFill>
                <a:srgbClr val="B000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0"/>
            <p:cNvSpPr/>
            <p:nvPr/>
          </p:nvSpPr>
          <p:spPr>
            <a:xfrm>
              <a:off x="3158334" y="5865219"/>
              <a:ext cx="879475" cy="21590"/>
            </a:xfrm>
            <a:custGeom>
              <a:avLst/>
              <a:gdLst/>
              <a:ahLst/>
              <a:cxnLst/>
              <a:rect l="l" t="t" r="r" b="b"/>
              <a:pathLst>
                <a:path w="879475" h="21589">
                  <a:moveTo>
                    <a:pt x="879215" y="0"/>
                  </a:moveTo>
                  <a:lnTo>
                    <a:pt x="0" y="0"/>
                  </a:lnTo>
                  <a:lnTo>
                    <a:pt x="0" y="21450"/>
                  </a:lnTo>
                  <a:lnTo>
                    <a:pt x="879215" y="21450"/>
                  </a:lnTo>
                  <a:lnTo>
                    <a:pt x="8792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1"/>
            <p:cNvSpPr/>
            <p:nvPr/>
          </p:nvSpPr>
          <p:spPr>
            <a:xfrm>
              <a:off x="4037544" y="5865219"/>
              <a:ext cx="278765" cy="21590"/>
            </a:xfrm>
            <a:custGeom>
              <a:avLst/>
              <a:gdLst/>
              <a:ahLst/>
              <a:cxnLst/>
              <a:rect l="l" t="t" r="r" b="b"/>
              <a:pathLst>
                <a:path w="278764" h="21589">
                  <a:moveTo>
                    <a:pt x="278758" y="0"/>
                  </a:moveTo>
                  <a:lnTo>
                    <a:pt x="0" y="0"/>
                  </a:lnTo>
                  <a:lnTo>
                    <a:pt x="0" y="21450"/>
                  </a:lnTo>
                  <a:lnTo>
                    <a:pt x="278758" y="21450"/>
                  </a:lnTo>
                  <a:lnTo>
                    <a:pt x="278758" y="0"/>
                  </a:lnTo>
                  <a:close/>
                </a:path>
              </a:pathLst>
            </a:custGeom>
            <a:solidFill>
              <a:srgbClr val="118C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2"/>
            <p:cNvSpPr/>
            <p:nvPr/>
          </p:nvSpPr>
          <p:spPr>
            <a:xfrm>
              <a:off x="4316272" y="5865228"/>
              <a:ext cx="772160" cy="21590"/>
            </a:xfrm>
            <a:custGeom>
              <a:avLst/>
              <a:gdLst/>
              <a:ahLst/>
              <a:cxnLst/>
              <a:rect l="l" t="t" r="r" b="b"/>
              <a:pathLst>
                <a:path w="772160" h="21589">
                  <a:moveTo>
                    <a:pt x="771982" y="0"/>
                  </a:moveTo>
                  <a:lnTo>
                    <a:pt x="385991" y="0"/>
                  </a:lnTo>
                  <a:lnTo>
                    <a:pt x="0" y="0"/>
                  </a:lnTo>
                  <a:lnTo>
                    <a:pt x="0" y="21450"/>
                  </a:lnTo>
                  <a:lnTo>
                    <a:pt x="385991" y="21450"/>
                  </a:lnTo>
                  <a:lnTo>
                    <a:pt x="771982" y="21450"/>
                  </a:lnTo>
                  <a:lnTo>
                    <a:pt x="7719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3"/>
          <p:cNvSpPr txBox="1"/>
          <p:nvPr/>
        </p:nvSpPr>
        <p:spPr>
          <a:xfrm>
            <a:off x="5286786" y="5790398"/>
            <a:ext cx="36195" cy="774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5"/>
              </a:spcBef>
            </a:pPr>
            <a:r>
              <a:rPr sz="300" spc="-50" dirty="0">
                <a:latin typeface="Calibri"/>
                <a:cs typeface="Calibri"/>
              </a:rPr>
              <a:t>.</a:t>
            </a:r>
            <a:endParaRPr sz="300"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object 34"/>
              <p:cNvSpPr txBox="1"/>
              <p:nvPr/>
            </p:nvSpPr>
            <p:spPr>
              <a:xfrm>
                <a:off x="3375152" y="5862314"/>
                <a:ext cx="2170947" cy="419987"/>
              </a:xfrm>
              <a:prstGeom prst="rect">
                <a:avLst/>
              </a:prstGeom>
            </p:spPr>
            <p:txBody>
              <a:bodyPr vert="horz" wrap="square" lIns="0" tIns="12065" rIns="0" bIns="0" rtlCol="0">
                <a:spAutoFit/>
              </a:bodyPr>
              <a:lstStyle/>
              <a:p>
                <a:pPr marL="38100">
                  <a:lnSpc>
                    <a:spcPct val="100000"/>
                  </a:lnSpc>
                  <a:spcBef>
                    <a:spcPts val="95"/>
                  </a:spcBef>
                </a:pPr>
                <a:r>
                  <a:rPr sz="3975" baseline="-17000" dirty="0">
                    <a:latin typeface="Arial" panose="020B0604020202090204"/>
                    <a:cs typeface="Arial" panose="020B0604020202090204"/>
                  </a:rPr>
                  <a:t>1</a:t>
                </a:r>
                <a:r>
                  <a:rPr sz="3975" spc="-82" baseline="-17000" dirty="0">
                    <a:latin typeface="Arial" panose="020B0604020202090204"/>
                    <a:cs typeface="Arial" panose="020B0604020202090204"/>
                  </a:rPr>
                  <a:t> </a:t>
                </a:r>
                <a:r>
                  <a:rPr sz="3975" spc="434" baseline="-17000" dirty="0">
                    <a:latin typeface="Arial" panose="020B0604020202090204"/>
                    <a:cs typeface="Arial" panose="020B0604020202090204"/>
                  </a:rPr>
                  <a:t>+</a:t>
                </a:r>
                <a:r>
                  <a:rPr sz="3975" spc="-52" baseline="-17000" dirty="0">
                    <a:latin typeface="Arial" panose="020B0604020202090204"/>
                    <a:cs typeface="Arial" panose="020B0604020202090204"/>
                  </a:rPr>
                  <a:t> </a:t>
                </a:r>
                <a:r>
                  <a:rPr sz="3975" spc="217" baseline="-17000" dirty="0">
                    <a:latin typeface="Arial" panose="020B0604020202090204"/>
                    <a:cs typeface="Arial" panose="020B0604020202090204"/>
                  </a:rPr>
                  <a:t>e</a:t>
                </a:r>
                <a:r>
                  <a:rPr sz="2700" spc="217" baseline="2000" dirty="0">
                    <a:latin typeface="Tahoma" panose="020B0604030504040204"/>
                    <a:cs typeface="Tahoma" panose="020B0604030504040204"/>
                  </a:rPr>
                  <a:t>-</a:t>
                </a:r>
                <a:r>
                  <a:rPr sz="2700" spc="-209" baseline="2000" dirty="0">
                    <a:latin typeface="Tahoma" panose="020B0604030504040204"/>
                    <a:cs typeface="Tahoma" panose="020B0604030504040204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b="1" i="1" spc="60" smtClea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</m:ctrlPr>
                      </m:sSupPr>
                      <m:e>
                        <m:r>
                          <a:rPr lang="en-US" altLang="zh-CN" sz="2000" b="1" i="1" spc="60" smtClean="0">
                            <a:solidFill>
                              <a:srgbClr val="0099E8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𝒘</m:t>
                        </m:r>
                      </m:e>
                      <m:sup>
                        <m:r>
                          <a:rPr lang="en-US" altLang="zh-CN" sz="2000" b="1" i="1" spc="6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  <m:t>⊺</m:t>
                        </m:r>
                      </m:sup>
                    </m:sSup>
                    <m:r>
                      <a:rPr lang="en-US" altLang="zh-CN" sz="2000" b="1" i="1" spc="6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𝝓</m:t>
                    </m:r>
                    <m:d>
                      <m:dPr>
                        <m:ctrlPr>
                          <a:rPr lang="en-US" altLang="zh-CN" sz="2000" b="1" i="1" spc="6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</m:ctrlPr>
                      </m:dPr>
                      <m:e>
                        <m:r>
                          <a:rPr lang="en-US" altLang="zh-CN" sz="2000" b="1" i="1" spc="6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  <m:t>𝒙</m:t>
                        </m:r>
                      </m:e>
                    </m:d>
                  </m:oMath>
                </a14:m>
                <a:endParaRPr sz="1850" dirty="0">
                  <a:latin typeface="Arial" panose="020B0604020202090204"/>
                  <a:cs typeface="Arial" panose="020B0604020202090204"/>
                </a:endParaRPr>
              </a:p>
            </p:txBody>
          </p:sp>
        </mc:Choice>
        <mc:Fallback xmlns="">
          <p:sp>
            <p:nvSpPr>
              <p:cNvPr id="38" name="object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5152" y="5862314"/>
                <a:ext cx="2170947" cy="419987"/>
              </a:xfrm>
              <a:prstGeom prst="rect">
                <a:avLst/>
              </a:prstGeom>
              <a:blipFill>
                <a:blip r:embed="rId11"/>
                <a:stretch>
                  <a:fillRect l="-7558" t="-2941" b="-647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object 35"/>
              <p:cNvSpPr txBox="1"/>
              <p:nvPr/>
            </p:nvSpPr>
            <p:spPr>
              <a:xfrm>
                <a:off x="3860816" y="5388831"/>
                <a:ext cx="1367363" cy="419987"/>
              </a:xfrm>
              <a:prstGeom prst="rect">
                <a:avLst/>
              </a:prstGeom>
            </p:spPr>
            <p:txBody>
              <a:bodyPr vert="horz" wrap="square" lIns="0" tIns="12065" rIns="0" bIns="0" rtlCol="0">
                <a:spAutoFit/>
              </a:bodyPr>
              <a:lstStyle/>
              <a:p>
                <a:pPr marL="38100">
                  <a:lnSpc>
                    <a:spcPct val="100000"/>
                  </a:lnSpc>
                  <a:spcBef>
                    <a:spcPts val="95"/>
                  </a:spcBef>
                </a:pPr>
                <a:r>
                  <a:rPr sz="3975" spc="217" baseline="-17000" dirty="0">
                    <a:latin typeface="Arial" panose="020B0604020202090204"/>
                    <a:cs typeface="Arial" panose="020B0604020202090204"/>
                  </a:rPr>
                  <a:t>e</a:t>
                </a:r>
                <a:r>
                  <a:rPr sz="2700" spc="217" baseline="2000" dirty="0">
                    <a:latin typeface="Tahoma" panose="020B0604030504040204"/>
                    <a:cs typeface="Tahoma" panose="020B0604030504040204"/>
                  </a:rPr>
                  <a:t>-</a:t>
                </a:r>
                <a:r>
                  <a:rPr sz="2700" spc="-135" baseline="2000" dirty="0">
                    <a:latin typeface="Tahoma" panose="020B0604030504040204"/>
                    <a:cs typeface="Tahoma" panose="020B0604030504040204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b="1" i="1" spc="60" smtClea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</m:ctrlPr>
                      </m:sSupPr>
                      <m:e>
                        <m:r>
                          <a:rPr lang="en-US" altLang="zh-CN" sz="2000" b="1" i="1" spc="60" smtClean="0">
                            <a:solidFill>
                              <a:srgbClr val="0099E8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𝒘</m:t>
                        </m:r>
                      </m:e>
                      <m:sup>
                        <m:r>
                          <a:rPr lang="en-US" altLang="zh-CN" sz="2000" b="1" i="1" spc="6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  <m:t>⊺</m:t>
                        </m:r>
                      </m:sup>
                    </m:sSup>
                    <m:r>
                      <a:rPr lang="en-US" altLang="zh-CN" sz="2000" b="1" i="1" spc="6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𝝓</m:t>
                    </m:r>
                    <m:d>
                      <m:dPr>
                        <m:ctrlPr>
                          <a:rPr lang="en-US" altLang="zh-CN" sz="2000" b="1" i="1" spc="6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</m:ctrlPr>
                      </m:dPr>
                      <m:e>
                        <m:r>
                          <a:rPr lang="en-US" altLang="zh-CN" sz="2000" b="1" i="1" spc="6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  <m:t>𝒙</m:t>
                        </m:r>
                      </m:e>
                    </m:d>
                  </m:oMath>
                </a14:m>
                <a:endParaRPr sz="1850" dirty="0">
                  <a:latin typeface="Arial" panose="020B0604020202090204"/>
                  <a:cs typeface="Arial" panose="020B0604020202090204"/>
                </a:endParaRPr>
              </a:p>
            </p:txBody>
          </p:sp>
        </mc:Choice>
        <mc:Fallback xmlns="">
          <p:sp>
            <p:nvSpPr>
              <p:cNvPr id="39" name="object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0816" y="5388831"/>
                <a:ext cx="1367363" cy="419987"/>
              </a:xfrm>
              <a:prstGeom prst="rect">
                <a:avLst/>
              </a:prstGeom>
              <a:blipFill>
                <a:blip r:embed="rId12"/>
                <a:stretch>
                  <a:fillRect l="-11927" t="-5882" b="-647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object 36"/>
          <p:cNvSpPr txBox="1"/>
          <p:nvPr/>
        </p:nvSpPr>
        <p:spPr>
          <a:xfrm>
            <a:off x="5547202" y="4649578"/>
            <a:ext cx="1134110" cy="4889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3000" dirty="0">
                <a:latin typeface="Arial" panose="020B0604020202090204"/>
                <a:cs typeface="Arial" panose="020B0604020202090204"/>
              </a:rPr>
              <a:t>y</a:t>
            </a:r>
            <a:r>
              <a:rPr sz="3000" spc="-15" dirty="0">
                <a:latin typeface="Arial" panose="020B0604020202090204"/>
                <a:cs typeface="Arial" panose="020B0604020202090204"/>
              </a:rPr>
              <a:t> </a:t>
            </a:r>
            <a:r>
              <a:rPr sz="3000" spc="315" dirty="0">
                <a:latin typeface="Arial" panose="020B0604020202090204"/>
                <a:cs typeface="Arial" panose="020B0604020202090204"/>
              </a:rPr>
              <a:t>=</a:t>
            </a:r>
            <a:r>
              <a:rPr sz="3000" spc="-15" dirty="0">
                <a:latin typeface="Arial" panose="020B0604020202090204"/>
                <a:cs typeface="Arial" panose="020B0604020202090204"/>
              </a:rPr>
              <a:t> </a:t>
            </a:r>
            <a:r>
              <a:rPr sz="3000" spc="-25" dirty="0">
                <a:latin typeface="Arial" panose="020B0604020202090204"/>
                <a:cs typeface="Arial" panose="020B0604020202090204"/>
              </a:rPr>
              <a:t>+1</a:t>
            </a:r>
            <a:endParaRPr sz="3000">
              <a:latin typeface="Arial" panose="020B0604020202090204"/>
              <a:cs typeface="Arial" panose="020B0604020202090204"/>
            </a:endParaRPr>
          </a:p>
        </p:txBody>
      </p:sp>
      <p:sp>
        <p:nvSpPr>
          <p:cNvPr id="41" name="object 37"/>
          <p:cNvSpPr txBox="1"/>
          <p:nvPr/>
        </p:nvSpPr>
        <p:spPr>
          <a:xfrm>
            <a:off x="5546898" y="5758495"/>
            <a:ext cx="1059180" cy="4889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3000" dirty="0">
                <a:latin typeface="Arial" panose="020B0604020202090204"/>
                <a:cs typeface="Arial" panose="020B0604020202090204"/>
              </a:rPr>
              <a:t>y</a:t>
            </a:r>
            <a:r>
              <a:rPr sz="3000" spc="-15" dirty="0">
                <a:latin typeface="Arial" panose="020B0604020202090204"/>
                <a:cs typeface="Arial" panose="020B0604020202090204"/>
              </a:rPr>
              <a:t> </a:t>
            </a:r>
            <a:r>
              <a:rPr sz="3000" spc="315" dirty="0">
                <a:latin typeface="Arial" panose="020B0604020202090204"/>
                <a:cs typeface="Arial" panose="020B0604020202090204"/>
              </a:rPr>
              <a:t>=</a:t>
            </a:r>
            <a:r>
              <a:rPr sz="3000" spc="-15" dirty="0">
                <a:latin typeface="Arial" panose="020B0604020202090204"/>
                <a:cs typeface="Arial" panose="020B0604020202090204"/>
              </a:rPr>
              <a:t> </a:t>
            </a:r>
            <a:r>
              <a:rPr sz="3000" spc="490" dirty="0">
                <a:latin typeface="Arial" panose="020B0604020202090204"/>
                <a:cs typeface="Arial" panose="020B0604020202090204"/>
              </a:rPr>
              <a:t>-</a:t>
            </a:r>
            <a:r>
              <a:rPr sz="3000" spc="-180" dirty="0">
                <a:latin typeface="Arial" panose="020B0604020202090204"/>
                <a:cs typeface="Arial" panose="020B0604020202090204"/>
              </a:rPr>
              <a:t>1</a:t>
            </a:r>
            <a:endParaRPr sz="3000" dirty="0">
              <a:latin typeface="Arial" panose="020B0604020202090204"/>
              <a:cs typeface="Arial" panose="020B0604020202090204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4C3D4E05-B73A-A13D-8F70-4B0AD986D488}"/>
                  </a:ext>
                </a:extLst>
              </p:cNvPr>
              <p:cNvSpPr txBox="1"/>
              <p:nvPr/>
            </p:nvSpPr>
            <p:spPr>
              <a:xfrm>
                <a:off x="8017217" y="3344538"/>
                <a:ext cx="185306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SG" spc="80" dirty="0" smtClean="0">
                          <a:latin typeface="Arial" panose="020B0604020202090204"/>
                          <a:cs typeface="Arial" panose="020B0604020202090204"/>
                        </a:rPr>
                        <m:t>µ</m:t>
                      </m:r>
                      <m:r>
                        <a:rPr lang="en-US" altLang="zh-CN" b="1" i="1" spc="80" dirty="0" smtClean="0">
                          <a:latin typeface="Cambria Math" panose="02040503050406030204" pitchFamily="18" charset="0"/>
                          <a:cs typeface="Arial" panose="020B0604020202090204"/>
                        </a:rPr>
                        <m:t>=</m:t>
                      </m:r>
                      <m:r>
                        <a:rPr lang="zh-CN" altLang="en-US" b="1" i="1" spc="80" dirty="0" smtClean="0">
                          <a:latin typeface="Cambria Math" panose="02040503050406030204" pitchFamily="18" charset="0"/>
                          <a:cs typeface="Arial" panose="020B0604020202090204"/>
                        </a:rPr>
                        <m:t> </m:t>
                      </m:r>
                      <m:sSup>
                        <m:sSupPr>
                          <m:ctrlPr>
                            <a:rPr lang="en-US" altLang="zh-CN" sz="1800" b="1" i="1" spc="60" smtClean="0"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</m:ctrlPr>
                        </m:sSupPr>
                        <m:e>
                          <m:r>
                            <a:rPr lang="en-US" altLang="zh-CN" sz="1800" b="1" i="1" spc="60" smtClean="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𝒘</m:t>
                          </m:r>
                        </m:e>
                        <m:sup>
                          <m:r>
                            <a:rPr lang="en-US" altLang="zh-CN" sz="1800" b="1" i="1" spc="6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90204"/>
                            </a:rPr>
                            <m:t>⊺</m:t>
                          </m:r>
                        </m:sup>
                      </m:sSup>
                      <m:r>
                        <a:rPr lang="en-US" altLang="zh-CN" sz="1800" b="1" i="1" spc="6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90204"/>
                        </a:rPr>
                        <m:t>𝝓</m:t>
                      </m:r>
                      <m:d>
                        <m:dPr>
                          <m:ctrlPr>
                            <a:rPr lang="en-US" altLang="zh-CN" sz="1800" b="1" i="1" spc="6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90204"/>
                            </a:rPr>
                          </m:ctrlPr>
                        </m:dPr>
                        <m:e>
                          <m:r>
                            <a:rPr lang="en-US" altLang="zh-CN" sz="1800" b="1" i="1" spc="6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90204"/>
                            </a:rPr>
                            <m:t>𝒙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4C3D4E05-B73A-A13D-8F70-4B0AD986D4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7217" y="3344538"/>
                <a:ext cx="1853067" cy="369332"/>
              </a:xfrm>
              <a:prstGeom prst="rect">
                <a:avLst/>
              </a:prstGeom>
              <a:blipFill>
                <a:blip r:embed="rId13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96FB6004-AA9E-28D1-BD67-0F2D4F264E7F}"/>
                  </a:ext>
                </a:extLst>
              </p:cNvPr>
              <p:cNvSpPr txBox="1"/>
              <p:nvPr/>
            </p:nvSpPr>
            <p:spPr>
              <a:xfrm>
                <a:off x="695175" y="1926893"/>
                <a:ext cx="6124352" cy="143013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95300" marR="43180" lvl="1">
                  <a:spcBef>
                    <a:spcPts val="100"/>
                  </a:spcBef>
                  <a:buClr>
                    <a:srgbClr val="5D5555"/>
                  </a:buClr>
                  <a:tabLst>
                    <a:tab pos="327025" algn="l"/>
                  </a:tabLst>
                </a:pP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rgbClr val="2B2728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𝒚</m:t>
                    </m:r>
                    <m:r>
                      <a:rPr lang="en-US" altLang="zh-CN" sz="2800" b="1" i="1" smtClean="0">
                        <a:solidFill>
                          <a:srgbClr val="2B2728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=</m:t>
                    </m:r>
                    <m:sSup>
                      <m:sSupPr>
                        <m:ctrlPr>
                          <a:rPr lang="en-US" altLang="zh-CN" sz="2800" b="1" i="1" spc="60" smtClea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</m:ctrlPr>
                      </m:sSupPr>
                      <m:e>
                        <m:r>
                          <a:rPr lang="en-US" altLang="zh-CN" sz="2800" b="1" i="1" spc="60" smtClean="0">
                            <a:solidFill>
                              <a:srgbClr val="0099E8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𝒘</m:t>
                        </m:r>
                      </m:e>
                      <m:sup>
                        <m:r>
                          <a:rPr lang="en-US" altLang="zh-CN" sz="2800" b="1" i="1" spc="6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  <m:t>⊺</m:t>
                        </m:r>
                      </m:sup>
                    </m:sSup>
                    <m:r>
                      <a:rPr lang="en-US" altLang="zh-CN" sz="2800" b="1" i="1" spc="6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𝝓</m:t>
                    </m:r>
                    <m:d>
                      <m:dPr>
                        <m:ctrlPr>
                          <a:rPr lang="en-US" altLang="zh-CN" sz="2800" b="1" i="1" spc="6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</m:ctrlPr>
                      </m:dPr>
                      <m:e>
                        <m:r>
                          <a:rPr lang="en-US" altLang="zh-CN" sz="2800" b="1" i="1" spc="6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  <m:t>𝒙</m:t>
                        </m:r>
                      </m:e>
                    </m:d>
                    <m:r>
                      <a:rPr lang="en-US" altLang="zh-CN" sz="2800" b="1" i="1" spc="6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+</m:t>
                    </m:r>
                  </m:oMath>
                </a14:m>
                <a:r>
                  <a:rPr lang="en-SG" altLang="zh-CN" sz="2800" b="1" dirty="0">
                    <a:solidFill>
                      <a:srgbClr val="2B2728"/>
                    </a:solidFill>
                    <a:ea typeface="Cambria Math" panose="02040503050406030204" pitchFamily="18" charset="0"/>
                    <a:cs typeface="Arial" panose="020B0604020202090204"/>
                  </a:rPr>
                  <a:t> </a:t>
                </a:r>
                <a14:m>
                  <m:oMath xmlns:m="http://schemas.openxmlformats.org/officeDocument/2006/math">
                    <m:r>
                      <a:rPr lang="en-SG" altLang="zh-CN" sz="2800" b="1" i="1" smtClean="0">
                        <a:solidFill>
                          <a:srgbClr val="2B2728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𝝐</m:t>
                    </m:r>
                  </m:oMath>
                </a14:m>
                <a:r>
                  <a:rPr lang="en-US" altLang="zh-CN" sz="2800" b="1" dirty="0">
                    <a:solidFill>
                      <a:srgbClr val="2B2728"/>
                    </a:solidFill>
                    <a:latin typeface="Arial" panose="020B0604020202090204"/>
                    <a:cs typeface="Arial" panose="020B0604020202090204"/>
                  </a:rPr>
                  <a:t>,</a:t>
                </a:r>
                <a:r>
                  <a:rPr lang="zh-CN" altLang="en-US" sz="2800" b="1" dirty="0">
                    <a:solidFill>
                      <a:srgbClr val="2B2728"/>
                    </a:solidFill>
                    <a:latin typeface="Arial" panose="020B0604020202090204"/>
                    <a:cs typeface="Arial" panose="020B0604020202090204"/>
                  </a:rPr>
                  <a:t> </a:t>
                </a:r>
                <a14:m>
                  <m:oMath xmlns:m="http://schemas.openxmlformats.org/officeDocument/2006/math">
                    <m:r>
                      <a:rPr lang="en-SG" altLang="zh-CN" sz="2800" b="1" i="1">
                        <a:solidFill>
                          <a:srgbClr val="2B2728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𝝐</m:t>
                    </m:r>
                    <m:r>
                      <a:rPr lang="en-US" altLang="zh-CN" sz="2800" b="1" i="1">
                        <a:solidFill>
                          <a:srgbClr val="2B2728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~</m:t>
                    </m:r>
                    <m:r>
                      <a:rPr lang="en-US" altLang="zh-CN" sz="2800" b="1" i="1">
                        <a:solidFill>
                          <a:srgbClr val="2B2728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𝑵</m:t>
                    </m:r>
                    <m:r>
                      <a:rPr lang="en-US" altLang="zh-CN" sz="2800" b="1" i="1">
                        <a:solidFill>
                          <a:srgbClr val="2B2728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(</m:t>
                    </m:r>
                    <m:r>
                      <a:rPr lang="en-US" altLang="zh-CN" sz="2800" b="1" i="1">
                        <a:solidFill>
                          <a:srgbClr val="2B2728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𝟎</m:t>
                    </m:r>
                    <m:r>
                      <a:rPr lang="en-US" altLang="zh-CN" sz="2800" b="1" i="1">
                        <a:solidFill>
                          <a:srgbClr val="2B2728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,</m:t>
                    </m:r>
                    <m:sSup>
                      <m:sSupPr>
                        <m:ctrlPr>
                          <a:rPr lang="en-US" altLang="zh-CN" sz="2800" b="1" i="1">
                            <a:solidFill>
                              <a:srgbClr val="2B2728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</m:ctrlPr>
                      </m:sSupPr>
                      <m:e>
                        <m:r>
                          <a:rPr lang="en-US" altLang="zh-CN" sz="2800" b="1" i="1">
                            <a:solidFill>
                              <a:srgbClr val="2B2728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  <m:t>𝝈</m:t>
                        </m:r>
                      </m:e>
                      <m:sup>
                        <m:r>
                          <a:rPr lang="en-US" altLang="zh-CN" sz="2800" b="1" i="1">
                            <a:solidFill>
                              <a:srgbClr val="2B2728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  <m:t>𝟐</m:t>
                        </m:r>
                      </m:sup>
                    </m:sSup>
                    <m:r>
                      <a:rPr lang="en-US" altLang="zh-CN" sz="2800" b="1" i="1">
                        <a:solidFill>
                          <a:srgbClr val="2B2728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)</m:t>
                    </m:r>
                  </m:oMath>
                </a14:m>
                <a:r>
                  <a:rPr lang="zh-CN" altLang="en-US" sz="2800" b="1" dirty="0">
                    <a:solidFill>
                      <a:srgbClr val="2B2728"/>
                    </a:solidFill>
                    <a:latin typeface="Arial" panose="020B0604020202090204"/>
                    <a:cs typeface="Arial" panose="020B0604020202090204"/>
                  </a:rPr>
                  <a:t> </a:t>
                </a:r>
                <a:endParaRPr lang="en-SG" altLang="zh-CN" sz="2800" b="1" dirty="0">
                  <a:solidFill>
                    <a:srgbClr val="2B2728"/>
                  </a:solidFill>
                  <a:latin typeface="Arial" panose="020B0604020202090204"/>
                  <a:cs typeface="Arial" panose="020B0604020202090204"/>
                </a:endParaRPr>
              </a:p>
              <a:p>
                <a:pPr marL="495300" marR="43180" lvl="1">
                  <a:spcBef>
                    <a:spcPts val="100"/>
                  </a:spcBef>
                  <a:buClr>
                    <a:srgbClr val="5D5555"/>
                  </a:buClr>
                  <a:tabLst>
                    <a:tab pos="327025" algn="l"/>
                  </a:tabLst>
                </a:pPr>
                <a:endParaRPr lang="en-SG" altLang="zh-CN" sz="2800" b="1" dirty="0">
                  <a:solidFill>
                    <a:srgbClr val="2B2728"/>
                  </a:solidFill>
                  <a:latin typeface="Arial" panose="020B0604020202090204"/>
                  <a:cs typeface="Arial" panose="020B0604020202090204"/>
                </a:endParaRPr>
              </a:p>
              <a:p>
                <a:pPr marL="495300" marR="43180" lvl="1">
                  <a:spcBef>
                    <a:spcPts val="100"/>
                  </a:spcBef>
                  <a:buClr>
                    <a:srgbClr val="5D5555"/>
                  </a:buClr>
                  <a:tabLst>
                    <a:tab pos="327025" algn="l"/>
                  </a:tabLst>
                </a:pPr>
                <a:r>
                  <a:rPr lang="en-US" altLang="zh-CN" sz="2800" b="1" dirty="0">
                    <a:solidFill>
                      <a:srgbClr val="2B2728"/>
                    </a:solidFill>
                    <a:latin typeface="Arial" panose="020B0604020202090204"/>
                    <a:cs typeface="Arial" panose="020B0604020202090204"/>
                    <a:sym typeface="Wingdings" pitchFamily="2" charset="2"/>
                  </a:rPr>
                  <a:t></a:t>
                </a:r>
                <a:r>
                  <a:rPr lang="zh-CN" altLang="en-US" sz="2800" b="1" dirty="0">
                    <a:solidFill>
                      <a:srgbClr val="2B2728"/>
                    </a:solidFill>
                    <a:latin typeface="Arial" panose="020B0604020202090204"/>
                    <a:cs typeface="Arial" panose="020B0604020202090204"/>
                    <a:sym typeface="Wingdings" pitchFamily="2" charset="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 b="1" i="0" smtClean="0">
                        <a:solidFill>
                          <a:srgbClr val="2B2728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𝐩</m:t>
                    </m:r>
                    <m:r>
                      <a:rPr lang="en-US" altLang="zh-CN" sz="2800" b="1" i="0" smtClean="0">
                        <a:solidFill>
                          <a:srgbClr val="2B2728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(</m:t>
                    </m:r>
                    <m:r>
                      <a:rPr lang="en-US" altLang="zh-CN" sz="2800" b="1" i="1" smtClean="0">
                        <a:solidFill>
                          <a:srgbClr val="2B2728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𝒚</m:t>
                    </m:r>
                    <m:r>
                      <a:rPr lang="en-US" altLang="zh-CN" sz="2800" b="1" i="1" smtClean="0">
                        <a:solidFill>
                          <a:srgbClr val="2B2728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|</m:t>
                    </m:r>
                    <m:r>
                      <a:rPr lang="en-US" altLang="zh-CN" sz="2800" b="1" i="1" smtClean="0">
                        <a:solidFill>
                          <a:srgbClr val="2B2728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𝒙</m:t>
                    </m:r>
                    <m:r>
                      <a:rPr lang="en-US" altLang="zh-CN" sz="2800" b="1" i="1" smtClean="0">
                        <a:solidFill>
                          <a:srgbClr val="2B2728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,</m:t>
                    </m:r>
                    <m:r>
                      <a:rPr lang="en-US" altLang="zh-CN" sz="2800" b="1" i="1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𝒘</m:t>
                    </m:r>
                    <m:r>
                      <a:rPr lang="en-US" altLang="zh-CN" sz="2800" b="1" i="1" smtClean="0">
                        <a:solidFill>
                          <a:srgbClr val="2B2728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)=</m:t>
                    </m:r>
                    <m:r>
                      <a:rPr lang="en-US" altLang="zh-CN" sz="2800" b="1" i="1" smtClean="0">
                        <a:solidFill>
                          <a:srgbClr val="2B2728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𝑵</m:t>
                    </m:r>
                    <m:r>
                      <a:rPr lang="en-US" altLang="zh-CN" sz="2800" b="1" i="1" smtClean="0">
                        <a:solidFill>
                          <a:srgbClr val="2B2728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(</m:t>
                    </m:r>
                    <m:r>
                      <a:rPr lang="en-US" altLang="zh-CN" sz="2800" b="1" i="1" smtClean="0">
                        <a:solidFill>
                          <a:srgbClr val="2B2728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𝒚</m:t>
                    </m:r>
                    <m:r>
                      <a:rPr lang="en-US" altLang="zh-CN" sz="2800" b="1" i="1" smtClean="0">
                        <a:solidFill>
                          <a:srgbClr val="2B2728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; </m:t>
                    </m:r>
                    <m:sSup>
                      <m:sSupPr>
                        <m:ctrlPr>
                          <a:rPr lang="en-US" altLang="zh-CN" sz="2800" b="1" i="1" spc="60" smtClea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</m:ctrlPr>
                      </m:sSupPr>
                      <m:e>
                        <m:r>
                          <a:rPr lang="en-US" altLang="zh-CN" sz="2800" b="1" i="1" spc="60" smtClean="0">
                            <a:solidFill>
                              <a:srgbClr val="0099E8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𝒘</m:t>
                        </m:r>
                      </m:e>
                      <m:sup>
                        <m:r>
                          <a:rPr lang="en-US" altLang="zh-CN" sz="2800" b="1" i="1" spc="6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  <m:t>⊺</m:t>
                        </m:r>
                      </m:sup>
                    </m:sSup>
                    <m:r>
                      <a:rPr lang="en-US" altLang="zh-CN" sz="2800" b="1" i="1" spc="6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𝝓</m:t>
                    </m:r>
                    <m:d>
                      <m:dPr>
                        <m:ctrlPr>
                          <a:rPr lang="en-US" altLang="zh-CN" sz="2800" b="1" i="1" spc="6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</m:ctrlPr>
                      </m:dPr>
                      <m:e>
                        <m:r>
                          <a:rPr lang="en-US" altLang="zh-CN" sz="2800" b="1" i="1" spc="6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  <m:t>𝒙</m:t>
                        </m:r>
                      </m:e>
                    </m:d>
                    <m:r>
                      <a:rPr lang="en-US" altLang="zh-CN" sz="2800" b="1" i="1" spc="6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,</m:t>
                    </m:r>
                    <m:sSup>
                      <m:sSupPr>
                        <m:ctrlPr>
                          <a:rPr lang="en-US" altLang="zh-CN" sz="2800" b="1" i="1" smtClean="0">
                            <a:solidFill>
                              <a:srgbClr val="2B2728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</m:ctrlPr>
                      </m:sSupPr>
                      <m:e>
                        <m:r>
                          <a:rPr lang="en-US" altLang="zh-CN" sz="2800" b="1" i="1">
                            <a:solidFill>
                              <a:srgbClr val="2B2728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  <m:t>𝝈</m:t>
                        </m:r>
                      </m:e>
                      <m:sup>
                        <m:r>
                          <a:rPr lang="en-US" altLang="zh-CN" sz="2800" b="1" i="1">
                            <a:solidFill>
                              <a:srgbClr val="2B2728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  <m:t>𝟐</m:t>
                        </m:r>
                      </m:sup>
                    </m:sSup>
                    <m:r>
                      <a:rPr lang="en-US" altLang="zh-CN" sz="2800" b="1" i="1" smtClean="0">
                        <a:solidFill>
                          <a:srgbClr val="2B2728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)</m:t>
                    </m:r>
                  </m:oMath>
                </a14:m>
                <a:r>
                  <a:rPr lang="en-SG" altLang="zh-CN" sz="2800" b="1" dirty="0">
                    <a:solidFill>
                      <a:srgbClr val="2B2728"/>
                    </a:solidFill>
                    <a:ea typeface="Cambria Math" panose="02040503050406030204" pitchFamily="18" charset="0"/>
                    <a:cs typeface="Arial" panose="020B0604020202090204"/>
                  </a:rPr>
                  <a:t> </a:t>
                </a:r>
                <a:endParaRPr lang="en-SG" altLang="zh-CN" sz="2800" b="1" dirty="0">
                  <a:solidFill>
                    <a:srgbClr val="2B2728"/>
                  </a:solidFill>
                  <a:latin typeface="Arial" panose="020B0604020202090204"/>
                  <a:cs typeface="Arial" panose="020B0604020202090204"/>
                </a:endParaRP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96FB6004-AA9E-28D1-BD67-0F2D4F264E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175" y="1926893"/>
                <a:ext cx="6124352" cy="1430135"/>
              </a:xfrm>
              <a:prstGeom prst="rect">
                <a:avLst/>
              </a:prstGeom>
              <a:blipFill>
                <a:blip r:embed="rId14"/>
                <a:stretch>
                  <a:fillRect t="-4386" b="-96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40171-0B43-319E-E1E6-3F3D96E35D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任意多边形: 形状 37">
            <a:extLst>
              <a:ext uri="{FF2B5EF4-FFF2-40B4-BE49-F238E27FC236}">
                <a16:creationId xmlns:a16="http://schemas.microsoft.com/office/drawing/2014/main" id="{D6B6626B-47FA-73B6-DBAF-73EC54FFD96A}"/>
              </a:ext>
            </a:extLst>
          </p:cNvPr>
          <p:cNvSpPr/>
          <p:nvPr/>
        </p:nvSpPr>
        <p:spPr>
          <a:xfrm>
            <a:off x="0" y="0"/>
            <a:ext cx="1819275" cy="1819275"/>
          </a:xfrm>
          <a:custGeom>
            <a:avLst/>
            <a:gdLst>
              <a:gd name="connsiteX0" fmla="*/ 0 w 3638550"/>
              <a:gd name="connsiteY0" fmla="*/ 1819275 h 3638550"/>
              <a:gd name="connsiteX1" fmla="*/ 1819275 w 3638550"/>
              <a:gd name="connsiteY1" fmla="*/ 0 h 3638550"/>
              <a:gd name="connsiteX2" fmla="*/ 3638550 w 3638550"/>
              <a:gd name="connsiteY2" fmla="*/ 1819275 h 3638550"/>
              <a:gd name="connsiteX3" fmla="*/ 1819275 w 3638550"/>
              <a:gd name="connsiteY3" fmla="*/ 3638550 h 3638550"/>
              <a:gd name="connsiteX4" fmla="*/ 0 w 3638550"/>
              <a:gd name="connsiteY4" fmla="*/ 1819275 h 3638550"/>
              <a:gd name="connsiteX0-1" fmla="*/ 1819275 w 3638550"/>
              <a:gd name="connsiteY0-2" fmla="*/ 0 h 3638550"/>
              <a:gd name="connsiteX1-3" fmla="*/ 3638550 w 3638550"/>
              <a:gd name="connsiteY1-4" fmla="*/ 1819275 h 3638550"/>
              <a:gd name="connsiteX2-5" fmla="*/ 1819275 w 3638550"/>
              <a:gd name="connsiteY2-6" fmla="*/ 3638550 h 3638550"/>
              <a:gd name="connsiteX3-7" fmla="*/ 0 w 3638550"/>
              <a:gd name="connsiteY3-8" fmla="*/ 1819275 h 3638550"/>
              <a:gd name="connsiteX4-9" fmla="*/ 1910715 w 3638550"/>
              <a:gd name="connsiteY4-10" fmla="*/ 91440 h 3638550"/>
              <a:gd name="connsiteX0-11" fmla="*/ 1819275 w 3638550"/>
              <a:gd name="connsiteY0-12" fmla="*/ 0 h 3638550"/>
              <a:gd name="connsiteX1-13" fmla="*/ 3638550 w 3638550"/>
              <a:gd name="connsiteY1-14" fmla="*/ 1819275 h 3638550"/>
              <a:gd name="connsiteX2-15" fmla="*/ 1819275 w 3638550"/>
              <a:gd name="connsiteY2-16" fmla="*/ 3638550 h 3638550"/>
              <a:gd name="connsiteX3-17" fmla="*/ 0 w 3638550"/>
              <a:gd name="connsiteY3-18" fmla="*/ 1819275 h 3638550"/>
              <a:gd name="connsiteX0-19" fmla="*/ 3638550 w 3638550"/>
              <a:gd name="connsiteY0-20" fmla="*/ 0 h 1819275"/>
              <a:gd name="connsiteX1-21" fmla="*/ 1819275 w 3638550"/>
              <a:gd name="connsiteY1-22" fmla="*/ 1819275 h 1819275"/>
              <a:gd name="connsiteX2-23" fmla="*/ 0 w 3638550"/>
              <a:gd name="connsiteY2-24" fmla="*/ 0 h 1819275"/>
              <a:gd name="connsiteX0-25" fmla="*/ 1819275 w 1819275"/>
              <a:gd name="connsiteY0-26" fmla="*/ 0 h 1819275"/>
              <a:gd name="connsiteX1-27" fmla="*/ 0 w 1819275"/>
              <a:gd name="connsiteY1-28" fmla="*/ 1819275 h 18192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819275" h="1819275">
                <a:moveTo>
                  <a:pt x="1819275" y="0"/>
                </a:moveTo>
                <a:cubicBezTo>
                  <a:pt x="1819275" y="1004758"/>
                  <a:pt x="1004758" y="1819275"/>
                  <a:pt x="0" y="1819275"/>
                </a:cubicBezTo>
              </a:path>
            </a:pathLst>
          </a:custGeom>
          <a:noFill/>
          <a:ln w="381000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F8D1A7DC-7B9E-6A60-58C9-1B399039AD61}"/>
              </a:ext>
            </a:extLst>
          </p:cNvPr>
          <p:cNvGrpSpPr/>
          <p:nvPr/>
        </p:nvGrpSpPr>
        <p:grpSpPr>
          <a:xfrm>
            <a:off x="1727455" y="1730451"/>
            <a:ext cx="5663945" cy="716782"/>
            <a:chOff x="1727455" y="2471291"/>
            <a:chExt cx="5663945" cy="716782"/>
          </a:xfrm>
        </p:grpSpPr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47E95FAB-7120-11DC-A43A-E69E0402DFFC}"/>
                </a:ext>
              </a:extLst>
            </p:cNvPr>
            <p:cNvSpPr txBox="1"/>
            <p:nvPr/>
          </p:nvSpPr>
          <p:spPr>
            <a:xfrm>
              <a:off x="2573268" y="2673753"/>
              <a:ext cx="48181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solidFill>
                    <a:schemeClr val="bg2">
                      <a:lumMod val="90000"/>
                    </a:schemeClr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分类问题</a:t>
              </a:r>
            </a:p>
          </p:txBody>
        </p:sp>
        <p:sp>
          <p:nvSpPr>
            <p:cNvPr id="63" name="椭圆 62">
              <a:extLst>
                <a:ext uri="{FF2B5EF4-FFF2-40B4-BE49-F238E27FC236}">
                  <a16:creationId xmlns:a16="http://schemas.microsoft.com/office/drawing/2014/main" id="{70077D3F-49DF-AC1A-3CF0-AF4B9143F9D4}"/>
                </a:ext>
              </a:extLst>
            </p:cNvPr>
            <p:cNvSpPr/>
            <p:nvPr/>
          </p:nvSpPr>
          <p:spPr>
            <a:xfrm>
              <a:off x="1727455" y="2471291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chemeClr val="accent1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01</a:t>
              </a: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6A9BB908-232D-F5BC-E4F2-A74D4F80317F}"/>
              </a:ext>
            </a:extLst>
          </p:cNvPr>
          <p:cNvGrpSpPr/>
          <p:nvPr/>
        </p:nvGrpSpPr>
        <p:grpSpPr>
          <a:xfrm>
            <a:off x="7540339" y="0"/>
            <a:ext cx="4651661" cy="6858000"/>
            <a:chOff x="7540339" y="0"/>
            <a:chExt cx="4651661" cy="6858000"/>
          </a:xfrm>
        </p:grpSpPr>
        <p:sp>
          <p:nvSpPr>
            <p:cNvPr id="60" name="任意多边形: 形状 59">
              <a:extLst>
                <a:ext uri="{FF2B5EF4-FFF2-40B4-BE49-F238E27FC236}">
                  <a16:creationId xmlns:a16="http://schemas.microsoft.com/office/drawing/2014/main" id="{B830C287-BC2A-F3A3-3C83-637FE6643596}"/>
                </a:ext>
              </a:extLst>
            </p:cNvPr>
            <p:cNvSpPr/>
            <p:nvPr/>
          </p:nvSpPr>
          <p:spPr>
            <a:xfrm>
              <a:off x="7779658" y="0"/>
              <a:ext cx="4412342" cy="6858000"/>
            </a:xfrm>
            <a:custGeom>
              <a:avLst/>
              <a:gdLst>
                <a:gd name="connsiteX0" fmla="*/ 1295690 w 4412342"/>
                <a:gd name="connsiteY0" fmla="*/ 0 h 6858000"/>
                <a:gd name="connsiteX1" fmla="*/ 4412342 w 4412342"/>
                <a:gd name="connsiteY1" fmla="*/ 0 h 6858000"/>
                <a:gd name="connsiteX2" fmla="*/ 4412342 w 4412342"/>
                <a:gd name="connsiteY2" fmla="*/ 1636729 h 6858000"/>
                <a:gd name="connsiteX3" fmla="*/ 4272563 w 4412342"/>
                <a:gd name="connsiteY3" fmla="*/ 1672670 h 6858000"/>
                <a:gd name="connsiteX4" fmla="*/ 3111228 w 4412342"/>
                <a:gd name="connsiteY4" fmla="*/ 3251199 h 6858000"/>
                <a:gd name="connsiteX5" fmla="*/ 4272563 w 4412342"/>
                <a:gd name="connsiteY5" fmla="*/ 4829728 h 6858000"/>
                <a:gd name="connsiteX6" fmla="*/ 4412342 w 4412342"/>
                <a:gd name="connsiteY6" fmla="*/ 4865669 h 6858000"/>
                <a:gd name="connsiteX7" fmla="*/ 4412342 w 4412342"/>
                <a:gd name="connsiteY7" fmla="*/ 6858000 h 6858000"/>
                <a:gd name="connsiteX8" fmla="*/ 1670654 w 4412342"/>
                <a:gd name="connsiteY8" fmla="*/ 6858000 h 6858000"/>
                <a:gd name="connsiteX9" fmla="*/ 1550198 w 4412342"/>
                <a:gd name="connsiteY9" fmla="*/ 6753659 h 6858000"/>
                <a:gd name="connsiteX10" fmla="*/ 0 w 4412342"/>
                <a:gd name="connsiteY10" fmla="*/ 3251200 h 6858000"/>
                <a:gd name="connsiteX11" fmla="*/ 1229199 w 4412342"/>
                <a:gd name="connsiteY11" fmla="*/ 6974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412342" h="6858000">
                  <a:moveTo>
                    <a:pt x="1295690" y="0"/>
                  </a:moveTo>
                  <a:lnTo>
                    <a:pt x="4412342" y="0"/>
                  </a:lnTo>
                  <a:lnTo>
                    <a:pt x="4412342" y="1636729"/>
                  </a:lnTo>
                  <a:lnTo>
                    <a:pt x="4272563" y="1672670"/>
                  </a:lnTo>
                  <a:cubicBezTo>
                    <a:pt x="3599745" y="1881938"/>
                    <a:pt x="3111228" y="2509519"/>
                    <a:pt x="3111228" y="3251199"/>
                  </a:cubicBezTo>
                  <a:cubicBezTo>
                    <a:pt x="3111228" y="3992879"/>
                    <a:pt x="3599745" y="4620460"/>
                    <a:pt x="4272563" y="4829728"/>
                  </a:cubicBezTo>
                  <a:lnTo>
                    <a:pt x="4412342" y="4865669"/>
                  </a:lnTo>
                  <a:lnTo>
                    <a:pt x="4412342" y="6858000"/>
                  </a:lnTo>
                  <a:lnTo>
                    <a:pt x="1670654" y="6858000"/>
                  </a:lnTo>
                  <a:lnTo>
                    <a:pt x="1550198" y="6753659"/>
                  </a:lnTo>
                  <a:cubicBezTo>
                    <a:pt x="597879" y="5888107"/>
                    <a:pt x="0" y="4639475"/>
                    <a:pt x="0" y="3251200"/>
                  </a:cubicBezTo>
                  <a:cubicBezTo>
                    <a:pt x="0" y="2026252"/>
                    <a:pt x="465477" y="910022"/>
                    <a:pt x="1229199" y="69741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705952F1-7909-86F4-11F2-0201BBEE9F53}"/>
                </a:ext>
              </a:extLst>
            </p:cNvPr>
            <p:cNvSpPr/>
            <p:nvPr/>
          </p:nvSpPr>
          <p:spPr>
            <a:xfrm>
              <a:off x="7540339" y="3124369"/>
              <a:ext cx="3592287" cy="101566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t" anchorCtr="0">
              <a:spAutoFit/>
            </a:bodyPr>
            <a:lstStyle/>
            <a:p>
              <a:r>
                <a:rPr kumimoji="1" lang="zh-CN" altLang="en-US" sz="6000" b="1" dirty="0">
                  <a:solidFill>
                    <a:schemeClr val="tx1"/>
                  </a:solidFill>
                  <a:latin typeface="Arial" panose="020B0604020202090204" pitchFamily="34" charset="0"/>
                  <a:ea typeface="微软雅黑" panose="020B0503020204020204" pitchFamily="34" charset="-122"/>
                  <a:sym typeface="Arial" panose="020B0604020202090204" pitchFamily="34" charset="0"/>
                </a:rPr>
                <a:t>目录</a:t>
              </a:r>
              <a:endParaRPr kumimoji="1" lang="en-US" altLang="zh-CN" sz="6000" b="1" dirty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  <a:sym typeface="Arial" panose="020B0604020202090204" pitchFamily="34" charset="0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A6F2D86F-18D0-7C91-C035-ABC94AB93913}"/>
              </a:ext>
            </a:extLst>
          </p:cNvPr>
          <p:cNvGrpSpPr/>
          <p:nvPr/>
        </p:nvGrpSpPr>
        <p:grpSpPr>
          <a:xfrm>
            <a:off x="1727455" y="2843108"/>
            <a:ext cx="5661007" cy="716782"/>
            <a:chOff x="1727455" y="3483328"/>
            <a:chExt cx="5661007" cy="716782"/>
          </a:xfrm>
        </p:grpSpPr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285A4242-BC51-2852-316D-DAF21CCC266B}"/>
                </a:ext>
              </a:extLst>
            </p:cNvPr>
            <p:cNvSpPr txBox="1"/>
            <p:nvPr/>
          </p:nvSpPr>
          <p:spPr>
            <a:xfrm>
              <a:off x="2570330" y="3658299"/>
              <a:ext cx="48181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solidFill>
                    <a:schemeClr val="bg2">
                      <a:lumMod val="90000"/>
                    </a:schemeClr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逻辑回归</a:t>
              </a:r>
            </a:p>
          </p:txBody>
        </p:sp>
        <p:sp>
          <p:nvSpPr>
            <p:cNvPr id="56" name="椭圆 55">
              <a:extLst>
                <a:ext uri="{FF2B5EF4-FFF2-40B4-BE49-F238E27FC236}">
                  <a16:creationId xmlns:a16="http://schemas.microsoft.com/office/drawing/2014/main" id="{700CDCE2-B536-ABE6-8206-B99CBB8F8D6D}"/>
                </a:ext>
              </a:extLst>
            </p:cNvPr>
            <p:cNvSpPr/>
            <p:nvPr/>
          </p:nvSpPr>
          <p:spPr>
            <a:xfrm>
              <a:off x="1727455" y="3483328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rgbClr val="4472C4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02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56FAE8FE-A900-A49E-DA25-678F6E2E5818}"/>
              </a:ext>
            </a:extLst>
          </p:cNvPr>
          <p:cNvGrpSpPr/>
          <p:nvPr/>
        </p:nvGrpSpPr>
        <p:grpSpPr>
          <a:xfrm>
            <a:off x="1727455" y="3955765"/>
            <a:ext cx="3123326" cy="716782"/>
            <a:chOff x="1727455" y="4495365"/>
            <a:chExt cx="3123326" cy="716782"/>
          </a:xfrm>
        </p:grpSpPr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87FE46DC-3838-1414-C1FD-0F296815BF1D}"/>
                </a:ext>
              </a:extLst>
            </p:cNvPr>
            <p:cNvSpPr txBox="1"/>
            <p:nvPr/>
          </p:nvSpPr>
          <p:spPr>
            <a:xfrm>
              <a:off x="2570331" y="4706973"/>
              <a:ext cx="22804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latin typeface="Arial" panose="020B0604020202090204" pitchFamily="34" charset="0"/>
                  <a:ea typeface="微软雅黑" panose="020B0503020204020204" pitchFamily="34" charset="-122"/>
                </a:rPr>
                <a:t>优化算法</a:t>
              </a:r>
            </a:p>
          </p:txBody>
        </p:sp>
        <p:sp>
          <p:nvSpPr>
            <p:cNvPr id="53" name="椭圆 52">
              <a:extLst>
                <a:ext uri="{FF2B5EF4-FFF2-40B4-BE49-F238E27FC236}">
                  <a16:creationId xmlns:a16="http://schemas.microsoft.com/office/drawing/2014/main" id="{85B0ABB9-A36D-ED5B-683C-BE58E9D569DB}"/>
                </a:ext>
              </a:extLst>
            </p:cNvPr>
            <p:cNvSpPr/>
            <p:nvPr/>
          </p:nvSpPr>
          <p:spPr>
            <a:xfrm>
              <a:off x="1727455" y="4495365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rgbClr val="4472C4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03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8024442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ADAF61-16BE-F1A8-3BB3-82136F90D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4110094B-440F-3E94-818A-B7D6B8F6086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FC9FFFDB-DB6E-46BF-6C62-BC3CB952C0DD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DE7F26D3-2D3A-6210-94BB-5C7AE03B9794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F8A2A427-1FF1-C66F-7C9F-217A414C7B6D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6437DF0-6CE3-6D77-9B13-52498D004B99}"/>
              </a:ext>
            </a:extLst>
          </p:cNvPr>
          <p:cNvSpPr txBox="1"/>
          <p:nvPr/>
        </p:nvSpPr>
        <p:spPr>
          <a:xfrm>
            <a:off x="350439" y="120418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课程安排</a:t>
            </a: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DA2CA7F1-2AC3-EA23-9649-82865756D560}"/>
              </a:ext>
            </a:extLst>
          </p:cNvPr>
          <p:cNvGrpSpPr/>
          <p:nvPr/>
        </p:nvGrpSpPr>
        <p:grpSpPr>
          <a:xfrm>
            <a:off x="1094248" y="1409700"/>
            <a:ext cx="9753598" cy="4359377"/>
            <a:chOff x="628652" y="1710813"/>
            <a:chExt cx="7954909" cy="3829664"/>
          </a:xfrm>
        </p:grpSpPr>
        <p:sp>
          <p:nvSpPr>
            <p:cNvPr id="5" name="Rectangle 6">
              <a:extLst>
                <a:ext uri="{FF2B5EF4-FFF2-40B4-BE49-F238E27FC236}">
                  <a16:creationId xmlns:a16="http://schemas.microsoft.com/office/drawing/2014/main" id="{7C4F8FD0-1FA9-22A5-3443-7BEE9A3C7359}"/>
                </a:ext>
              </a:extLst>
            </p:cNvPr>
            <p:cNvSpPr/>
            <p:nvPr/>
          </p:nvSpPr>
          <p:spPr>
            <a:xfrm>
              <a:off x="628652" y="1710813"/>
              <a:ext cx="2184605" cy="757084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假设类</a:t>
              </a:r>
              <a:endParaRPr lang="en-US" sz="24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6" name="Rectangle 9">
              <a:extLst>
                <a:ext uri="{FF2B5EF4-FFF2-40B4-BE49-F238E27FC236}">
                  <a16:creationId xmlns:a16="http://schemas.microsoft.com/office/drawing/2014/main" id="{CE0818B5-453F-CC11-A5E7-CF88A5B16A0A}"/>
                </a:ext>
              </a:extLst>
            </p:cNvPr>
            <p:cNvSpPr/>
            <p:nvPr/>
          </p:nvSpPr>
          <p:spPr>
            <a:xfrm>
              <a:off x="3419735" y="1710813"/>
              <a:ext cx="2184605" cy="757084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损失函数</a:t>
              </a:r>
              <a:endParaRPr lang="en-US" sz="24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7" name="Rectangle 10">
              <a:extLst>
                <a:ext uri="{FF2B5EF4-FFF2-40B4-BE49-F238E27FC236}">
                  <a16:creationId xmlns:a16="http://schemas.microsoft.com/office/drawing/2014/main" id="{C5165721-84D7-2504-B9A9-2F4A65A6AB62}"/>
                </a:ext>
              </a:extLst>
            </p:cNvPr>
            <p:cNvSpPr/>
            <p:nvPr/>
          </p:nvSpPr>
          <p:spPr>
            <a:xfrm>
              <a:off x="6255726" y="1710813"/>
              <a:ext cx="2184605" cy="757084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优化算法</a:t>
              </a:r>
              <a:endParaRPr lang="en-US" sz="24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8" name="Rectangle 12">
              <a:extLst>
                <a:ext uri="{FF2B5EF4-FFF2-40B4-BE49-F238E27FC236}">
                  <a16:creationId xmlns:a16="http://schemas.microsoft.com/office/drawing/2014/main" id="{86AD2D41-DC0C-1F4E-BC85-1B7F80E02D17}"/>
                </a:ext>
              </a:extLst>
            </p:cNvPr>
            <p:cNvSpPr/>
            <p:nvPr/>
          </p:nvSpPr>
          <p:spPr>
            <a:xfrm>
              <a:off x="628652" y="3190568"/>
              <a:ext cx="2184605" cy="75708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solidFill>
                    <a:srgbClr val="C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特征简单加权和</a:t>
              </a:r>
              <a:endParaRPr lang="en-US" sz="24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9" name="Rectangle 13">
              <a:extLst>
                <a:ext uri="{FF2B5EF4-FFF2-40B4-BE49-F238E27FC236}">
                  <a16:creationId xmlns:a16="http://schemas.microsoft.com/office/drawing/2014/main" id="{C162DD3F-01F1-0773-E26C-C38FE322C663}"/>
                </a:ext>
              </a:extLst>
            </p:cNvPr>
            <p:cNvSpPr/>
            <p:nvPr/>
          </p:nvSpPr>
          <p:spPr>
            <a:xfrm>
              <a:off x="3419735" y="3190568"/>
              <a:ext cx="2184605" cy="75708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solidFill>
                    <a:srgbClr val="C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最大似然估计</a:t>
              </a:r>
              <a:endParaRPr lang="en-US" sz="24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0" name="Rectangle 14">
              <a:extLst>
                <a:ext uri="{FF2B5EF4-FFF2-40B4-BE49-F238E27FC236}">
                  <a16:creationId xmlns:a16="http://schemas.microsoft.com/office/drawing/2014/main" id="{789EA3FA-B160-D1B8-3393-817D42BFD7C0}"/>
                </a:ext>
              </a:extLst>
            </p:cNvPr>
            <p:cNvSpPr/>
            <p:nvPr/>
          </p:nvSpPr>
          <p:spPr>
            <a:xfrm>
              <a:off x="6255726" y="3190568"/>
              <a:ext cx="2184605" cy="75708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梯度上升</a:t>
              </a:r>
              <a:endParaRPr lang="en-US" sz="24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1" name="Rectangle 15">
              <a:extLst>
                <a:ext uri="{FF2B5EF4-FFF2-40B4-BE49-F238E27FC236}">
                  <a16:creationId xmlns:a16="http://schemas.microsoft.com/office/drawing/2014/main" id="{8A075E64-914E-4FD8-5283-A096643428A6}"/>
                </a:ext>
              </a:extLst>
            </p:cNvPr>
            <p:cNvSpPr/>
            <p:nvPr/>
          </p:nvSpPr>
          <p:spPr>
            <a:xfrm>
              <a:off x="628652" y="4783393"/>
              <a:ext cx="2184605" cy="75708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solidFill>
                    <a:srgbClr val="C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逻辑回归</a:t>
              </a:r>
              <a:endParaRPr lang="en-US" sz="24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2" name="Rectangle 17">
              <a:extLst>
                <a:ext uri="{FF2B5EF4-FFF2-40B4-BE49-F238E27FC236}">
                  <a16:creationId xmlns:a16="http://schemas.microsoft.com/office/drawing/2014/main" id="{DB1A1264-E5A4-E425-9E88-17B0FA68F8E1}"/>
                </a:ext>
              </a:extLst>
            </p:cNvPr>
            <p:cNvSpPr/>
            <p:nvPr/>
          </p:nvSpPr>
          <p:spPr>
            <a:xfrm>
              <a:off x="3751250" y="4783393"/>
              <a:ext cx="1816538" cy="75708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solidFill>
                    <a:srgbClr val="C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对数似然估计</a:t>
              </a:r>
              <a:endParaRPr lang="en-US" sz="2400" b="1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6" name="Rectangle 18">
              <a:extLst>
                <a:ext uri="{FF2B5EF4-FFF2-40B4-BE49-F238E27FC236}">
                  <a16:creationId xmlns:a16="http://schemas.microsoft.com/office/drawing/2014/main" id="{19D30C5E-31E4-DE66-FE7B-824D12305C00}"/>
                </a:ext>
              </a:extLst>
            </p:cNvPr>
            <p:cNvSpPr/>
            <p:nvPr/>
          </p:nvSpPr>
          <p:spPr>
            <a:xfrm>
              <a:off x="6112491" y="4783393"/>
              <a:ext cx="2471070" cy="75708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随机梯度下降</a:t>
              </a:r>
              <a:endParaRPr lang="en-US" sz="24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8" name="Down Arrow 19">
              <a:extLst>
                <a:ext uri="{FF2B5EF4-FFF2-40B4-BE49-F238E27FC236}">
                  <a16:creationId xmlns:a16="http://schemas.microsoft.com/office/drawing/2014/main" id="{60820229-B7D2-9DFF-9F80-63F7E753339B}"/>
                </a:ext>
              </a:extLst>
            </p:cNvPr>
            <p:cNvSpPr/>
            <p:nvPr/>
          </p:nvSpPr>
          <p:spPr>
            <a:xfrm>
              <a:off x="1573468" y="2509786"/>
              <a:ext cx="294968" cy="550606"/>
            </a:xfrm>
            <a:prstGeom prst="downArrow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19" name="Down Arrow 20">
              <a:extLst>
                <a:ext uri="{FF2B5EF4-FFF2-40B4-BE49-F238E27FC236}">
                  <a16:creationId xmlns:a16="http://schemas.microsoft.com/office/drawing/2014/main" id="{E22FA8F5-3B7E-D2B0-12A8-B4D46A730261}"/>
                </a:ext>
              </a:extLst>
            </p:cNvPr>
            <p:cNvSpPr/>
            <p:nvPr/>
          </p:nvSpPr>
          <p:spPr>
            <a:xfrm>
              <a:off x="1573468" y="4119717"/>
              <a:ext cx="294968" cy="550606"/>
            </a:xfrm>
            <a:prstGeom prst="downArrow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20" name="Down Arrow 21">
              <a:extLst>
                <a:ext uri="{FF2B5EF4-FFF2-40B4-BE49-F238E27FC236}">
                  <a16:creationId xmlns:a16="http://schemas.microsoft.com/office/drawing/2014/main" id="{FF783CF8-9C53-D653-9292-01841175DED7}"/>
                </a:ext>
              </a:extLst>
            </p:cNvPr>
            <p:cNvSpPr/>
            <p:nvPr/>
          </p:nvSpPr>
          <p:spPr>
            <a:xfrm>
              <a:off x="4364551" y="2509786"/>
              <a:ext cx="294968" cy="550606"/>
            </a:xfrm>
            <a:prstGeom prst="downArrow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21" name="Down Arrow 22">
              <a:extLst>
                <a:ext uri="{FF2B5EF4-FFF2-40B4-BE49-F238E27FC236}">
                  <a16:creationId xmlns:a16="http://schemas.microsoft.com/office/drawing/2014/main" id="{F3CAB06F-D217-CBAF-A7AF-717D1BF75A6B}"/>
                </a:ext>
              </a:extLst>
            </p:cNvPr>
            <p:cNvSpPr/>
            <p:nvPr/>
          </p:nvSpPr>
          <p:spPr>
            <a:xfrm>
              <a:off x="4364551" y="4119717"/>
              <a:ext cx="294968" cy="550606"/>
            </a:xfrm>
            <a:prstGeom prst="downArrow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22" name="Down Arrow 23">
              <a:extLst>
                <a:ext uri="{FF2B5EF4-FFF2-40B4-BE49-F238E27FC236}">
                  <a16:creationId xmlns:a16="http://schemas.microsoft.com/office/drawing/2014/main" id="{0B0434B7-73F2-EE4D-A5E0-E086D1287081}"/>
                </a:ext>
              </a:extLst>
            </p:cNvPr>
            <p:cNvSpPr/>
            <p:nvPr/>
          </p:nvSpPr>
          <p:spPr>
            <a:xfrm>
              <a:off x="7200542" y="2509786"/>
              <a:ext cx="294968" cy="550606"/>
            </a:xfrm>
            <a:prstGeom prst="downArrow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23" name="Down Arrow 24">
              <a:extLst>
                <a:ext uri="{FF2B5EF4-FFF2-40B4-BE49-F238E27FC236}">
                  <a16:creationId xmlns:a16="http://schemas.microsoft.com/office/drawing/2014/main" id="{2801824C-0C7E-E493-3BC7-171DB71653CD}"/>
                </a:ext>
              </a:extLst>
            </p:cNvPr>
            <p:cNvSpPr/>
            <p:nvPr/>
          </p:nvSpPr>
          <p:spPr>
            <a:xfrm>
              <a:off x="7200542" y="4119717"/>
              <a:ext cx="294968" cy="550606"/>
            </a:xfrm>
            <a:prstGeom prst="downArrow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24" name="Plus 25">
              <a:extLst>
                <a:ext uri="{FF2B5EF4-FFF2-40B4-BE49-F238E27FC236}">
                  <a16:creationId xmlns:a16="http://schemas.microsoft.com/office/drawing/2014/main" id="{F5FDD0A8-A92B-A6A1-841D-BC9C5CC26965}"/>
                </a:ext>
              </a:extLst>
            </p:cNvPr>
            <p:cNvSpPr/>
            <p:nvPr/>
          </p:nvSpPr>
          <p:spPr>
            <a:xfrm>
              <a:off x="2942303" y="1892710"/>
              <a:ext cx="393290" cy="393290"/>
            </a:xfrm>
            <a:prstGeom prst="mathPlus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25" name="Plus 26">
              <a:extLst>
                <a:ext uri="{FF2B5EF4-FFF2-40B4-BE49-F238E27FC236}">
                  <a16:creationId xmlns:a16="http://schemas.microsoft.com/office/drawing/2014/main" id="{427821B5-11FC-4529-7C50-3BE0252DE004}"/>
                </a:ext>
              </a:extLst>
            </p:cNvPr>
            <p:cNvSpPr/>
            <p:nvPr/>
          </p:nvSpPr>
          <p:spPr>
            <a:xfrm>
              <a:off x="5719201" y="1892710"/>
              <a:ext cx="393290" cy="393290"/>
            </a:xfrm>
            <a:prstGeom prst="mathPlus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264744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50439" y="120418"/>
            <a:ext cx="48526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回顾</a:t>
            </a: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Wingdings" pitchFamily="2" charset="2"/>
              </a:rPr>
              <a:t>：（高斯）</a:t>
            </a: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线性回归模型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87" name="object 45"/>
          <p:cNvGrpSpPr/>
          <p:nvPr/>
        </p:nvGrpSpPr>
        <p:grpSpPr>
          <a:xfrm>
            <a:off x="9679945" y="1453435"/>
            <a:ext cx="2105025" cy="1060450"/>
            <a:chOff x="8387767" y="1229517"/>
            <a:chExt cx="2105025" cy="1060450"/>
          </a:xfrm>
        </p:grpSpPr>
        <p:pic>
          <p:nvPicPr>
            <p:cNvPr id="88" name="object 4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87767" y="2006646"/>
              <a:ext cx="2104938" cy="283060"/>
            </a:xfrm>
            <a:prstGeom prst="rect">
              <a:avLst/>
            </a:prstGeom>
          </p:spPr>
        </p:pic>
        <p:sp>
          <p:nvSpPr>
            <p:cNvPr id="89" name="object 47"/>
            <p:cNvSpPr/>
            <p:nvPr/>
          </p:nvSpPr>
          <p:spPr>
            <a:xfrm>
              <a:off x="8423279" y="2075506"/>
              <a:ext cx="1982470" cy="112395"/>
            </a:xfrm>
            <a:custGeom>
              <a:avLst/>
              <a:gdLst/>
              <a:ahLst/>
              <a:cxnLst/>
              <a:rect l="l" t="t" r="r" b="b"/>
              <a:pathLst>
                <a:path w="1982470" h="112394">
                  <a:moveTo>
                    <a:pt x="1934569" y="55994"/>
                  </a:moveTo>
                  <a:lnTo>
                    <a:pt x="1874269" y="91145"/>
                  </a:lnTo>
                  <a:lnTo>
                    <a:pt x="1872314" y="98556"/>
                  </a:lnTo>
                  <a:lnTo>
                    <a:pt x="1875710" y="104269"/>
                  </a:lnTo>
                  <a:lnTo>
                    <a:pt x="1879056" y="110033"/>
                  </a:lnTo>
                  <a:lnTo>
                    <a:pt x="1886415" y="111988"/>
                  </a:lnTo>
                  <a:lnTo>
                    <a:pt x="1961696" y="68075"/>
                  </a:lnTo>
                  <a:lnTo>
                    <a:pt x="1958482" y="68075"/>
                  </a:lnTo>
                  <a:lnTo>
                    <a:pt x="1958482" y="66390"/>
                  </a:lnTo>
                  <a:lnTo>
                    <a:pt x="1952394" y="66390"/>
                  </a:lnTo>
                  <a:lnTo>
                    <a:pt x="1934569" y="55994"/>
                  </a:lnTo>
                  <a:close/>
                </a:path>
                <a:path w="1982470" h="112394">
                  <a:moveTo>
                    <a:pt x="1913919" y="43951"/>
                  </a:moveTo>
                  <a:lnTo>
                    <a:pt x="0" y="43951"/>
                  </a:lnTo>
                  <a:lnTo>
                    <a:pt x="0" y="68075"/>
                  </a:lnTo>
                  <a:lnTo>
                    <a:pt x="1913853" y="68075"/>
                  </a:lnTo>
                  <a:lnTo>
                    <a:pt x="1934569" y="55994"/>
                  </a:lnTo>
                  <a:lnTo>
                    <a:pt x="1913919" y="43951"/>
                  </a:lnTo>
                  <a:close/>
                </a:path>
                <a:path w="1982470" h="112394">
                  <a:moveTo>
                    <a:pt x="1961762" y="43951"/>
                  </a:moveTo>
                  <a:lnTo>
                    <a:pt x="1958482" y="43951"/>
                  </a:lnTo>
                  <a:lnTo>
                    <a:pt x="1958482" y="68075"/>
                  </a:lnTo>
                  <a:lnTo>
                    <a:pt x="1961696" y="68075"/>
                  </a:lnTo>
                  <a:lnTo>
                    <a:pt x="1982398" y="55994"/>
                  </a:lnTo>
                  <a:lnTo>
                    <a:pt x="1961762" y="43951"/>
                  </a:lnTo>
                  <a:close/>
                </a:path>
                <a:path w="1982470" h="112394">
                  <a:moveTo>
                    <a:pt x="1952394" y="45598"/>
                  </a:moveTo>
                  <a:lnTo>
                    <a:pt x="1934569" y="55994"/>
                  </a:lnTo>
                  <a:lnTo>
                    <a:pt x="1952394" y="66390"/>
                  </a:lnTo>
                  <a:lnTo>
                    <a:pt x="1952394" y="45598"/>
                  </a:lnTo>
                  <a:close/>
                </a:path>
                <a:path w="1982470" h="112394">
                  <a:moveTo>
                    <a:pt x="1958482" y="45598"/>
                  </a:moveTo>
                  <a:lnTo>
                    <a:pt x="1952394" y="45598"/>
                  </a:lnTo>
                  <a:lnTo>
                    <a:pt x="1952394" y="66390"/>
                  </a:lnTo>
                  <a:lnTo>
                    <a:pt x="1958482" y="66390"/>
                  </a:lnTo>
                  <a:lnTo>
                    <a:pt x="1958482" y="45598"/>
                  </a:lnTo>
                  <a:close/>
                </a:path>
                <a:path w="1982470" h="112394">
                  <a:moveTo>
                    <a:pt x="1886415" y="0"/>
                  </a:moveTo>
                  <a:lnTo>
                    <a:pt x="1879056" y="1955"/>
                  </a:lnTo>
                  <a:lnTo>
                    <a:pt x="1875710" y="7719"/>
                  </a:lnTo>
                  <a:lnTo>
                    <a:pt x="1872314" y="13432"/>
                  </a:lnTo>
                  <a:lnTo>
                    <a:pt x="1874269" y="20843"/>
                  </a:lnTo>
                  <a:lnTo>
                    <a:pt x="1934569" y="55994"/>
                  </a:lnTo>
                  <a:lnTo>
                    <a:pt x="1952394" y="45598"/>
                  </a:lnTo>
                  <a:lnTo>
                    <a:pt x="1958482" y="45598"/>
                  </a:lnTo>
                  <a:lnTo>
                    <a:pt x="1958482" y="43951"/>
                  </a:lnTo>
                  <a:lnTo>
                    <a:pt x="1961762" y="43951"/>
                  </a:lnTo>
                  <a:lnTo>
                    <a:pt x="1886415" y="0"/>
                  </a:lnTo>
                  <a:close/>
                </a:path>
              </a:pathLst>
            </a:custGeom>
            <a:solidFill>
              <a:srgbClr val="B000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0" name="object 4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974474" y="1594922"/>
              <a:ext cx="823447" cy="288206"/>
            </a:xfrm>
            <a:prstGeom prst="rect">
              <a:avLst/>
            </a:prstGeom>
          </p:spPr>
        </p:pic>
        <p:sp>
          <p:nvSpPr>
            <p:cNvPr id="91" name="object 49"/>
            <p:cNvSpPr/>
            <p:nvPr/>
          </p:nvSpPr>
          <p:spPr>
            <a:xfrm>
              <a:off x="9116346" y="1664606"/>
              <a:ext cx="535940" cy="112395"/>
            </a:xfrm>
            <a:custGeom>
              <a:avLst/>
              <a:gdLst/>
              <a:ahLst/>
              <a:cxnLst/>
              <a:rect l="l" t="t" r="r" b="b"/>
              <a:pathLst>
                <a:path w="535940" h="112394">
                  <a:moveTo>
                    <a:pt x="95949" y="0"/>
                  </a:moveTo>
                  <a:lnTo>
                    <a:pt x="90237" y="3396"/>
                  </a:lnTo>
                  <a:lnTo>
                    <a:pt x="0" y="56013"/>
                  </a:lnTo>
                  <a:lnTo>
                    <a:pt x="95949" y="111988"/>
                  </a:lnTo>
                  <a:lnTo>
                    <a:pt x="103360" y="110033"/>
                  </a:lnTo>
                  <a:lnTo>
                    <a:pt x="106706" y="104320"/>
                  </a:lnTo>
                  <a:lnTo>
                    <a:pt x="110051" y="98556"/>
                  </a:lnTo>
                  <a:lnTo>
                    <a:pt x="108095" y="91196"/>
                  </a:lnTo>
                  <a:lnTo>
                    <a:pt x="102383" y="87800"/>
                  </a:lnTo>
                  <a:lnTo>
                    <a:pt x="68539" y="68075"/>
                  </a:lnTo>
                  <a:lnTo>
                    <a:pt x="23918" y="68075"/>
                  </a:lnTo>
                  <a:lnTo>
                    <a:pt x="23918" y="43951"/>
                  </a:lnTo>
                  <a:lnTo>
                    <a:pt x="68504" y="43951"/>
                  </a:lnTo>
                  <a:lnTo>
                    <a:pt x="108095" y="20843"/>
                  </a:lnTo>
                  <a:lnTo>
                    <a:pt x="110051" y="13483"/>
                  </a:lnTo>
                  <a:lnTo>
                    <a:pt x="103360" y="1955"/>
                  </a:lnTo>
                  <a:lnTo>
                    <a:pt x="95949" y="0"/>
                  </a:lnTo>
                  <a:close/>
                </a:path>
                <a:path w="535940" h="112394">
                  <a:moveTo>
                    <a:pt x="487602" y="56013"/>
                  </a:moveTo>
                  <a:lnTo>
                    <a:pt x="427336" y="91196"/>
                  </a:lnTo>
                  <a:lnTo>
                    <a:pt x="425380" y="98556"/>
                  </a:lnTo>
                  <a:lnTo>
                    <a:pt x="432122" y="110033"/>
                  </a:lnTo>
                  <a:lnTo>
                    <a:pt x="439481" y="111988"/>
                  </a:lnTo>
                  <a:lnTo>
                    <a:pt x="514762" y="68075"/>
                  </a:lnTo>
                  <a:lnTo>
                    <a:pt x="511533" y="68075"/>
                  </a:lnTo>
                  <a:lnTo>
                    <a:pt x="511533" y="66441"/>
                  </a:lnTo>
                  <a:lnTo>
                    <a:pt x="505460" y="66441"/>
                  </a:lnTo>
                  <a:lnTo>
                    <a:pt x="487602" y="56013"/>
                  </a:lnTo>
                  <a:close/>
                </a:path>
                <a:path w="535940" h="112394">
                  <a:moveTo>
                    <a:pt x="68504" y="43951"/>
                  </a:moveTo>
                  <a:lnTo>
                    <a:pt x="23918" y="43951"/>
                  </a:lnTo>
                  <a:lnTo>
                    <a:pt x="23918" y="68075"/>
                  </a:lnTo>
                  <a:lnTo>
                    <a:pt x="68539" y="68075"/>
                  </a:lnTo>
                  <a:lnTo>
                    <a:pt x="65735" y="66441"/>
                  </a:lnTo>
                  <a:lnTo>
                    <a:pt x="29971" y="66441"/>
                  </a:lnTo>
                  <a:lnTo>
                    <a:pt x="29971" y="45598"/>
                  </a:lnTo>
                  <a:lnTo>
                    <a:pt x="65682" y="45598"/>
                  </a:lnTo>
                  <a:lnTo>
                    <a:pt x="68504" y="43951"/>
                  </a:lnTo>
                  <a:close/>
                </a:path>
                <a:path w="535940" h="112394">
                  <a:moveTo>
                    <a:pt x="466944" y="43951"/>
                  </a:moveTo>
                  <a:lnTo>
                    <a:pt x="68504" y="43951"/>
                  </a:lnTo>
                  <a:lnTo>
                    <a:pt x="47842" y="56013"/>
                  </a:lnTo>
                  <a:lnTo>
                    <a:pt x="68539" y="68075"/>
                  </a:lnTo>
                  <a:lnTo>
                    <a:pt x="466919" y="68075"/>
                  </a:lnTo>
                  <a:lnTo>
                    <a:pt x="487602" y="56013"/>
                  </a:lnTo>
                  <a:lnTo>
                    <a:pt x="466944" y="43951"/>
                  </a:lnTo>
                  <a:close/>
                </a:path>
                <a:path w="535940" h="112394">
                  <a:moveTo>
                    <a:pt x="514808" y="43951"/>
                  </a:moveTo>
                  <a:lnTo>
                    <a:pt x="511533" y="43951"/>
                  </a:lnTo>
                  <a:lnTo>
                    <a:pt x="511533" y="68075"/>
                  </a:lnTo>
                  <a:lnTo>
                    <a:pt x="514762" y="68075"/>
                  </a:lnTo>
                  <a:lnTo>
                    <a:pt x="535431" y="56013"/>
                  </a:lnTo>
                  <a:lnTo>
                    <a:pt x="514808" y="43951"/>
                  </a:lnTo>
                  <a:close/>
                </a:path>
                <a:path w="535940" h="112394">
                  <a:moveTo>
                    <a:pt x="29971" y="45598"/>
                  </a:moveTo>
                  <a:lnTo>
                    <a:pt x="29971" y="66441"/>
                  </a:lnTo>
                  <a:lnTo>
                    <a:pt x="47837" y="56013"/>
                  </a:lnTo>
                  <a:lnTo>
                    <a:pt x="29971" y="45598"/>
                  </a:lnTo>
                  <a:close/>
                </a:path>
                <a:path w="535940" h="112394">
                  <a:moveTo>
                    <a:pt x="47842" y="56013"/>
                  </a:moveTo>
                  <a:lnTo>
                    <a:pt x="29971" y="66441"/>
                  </a:lnTo>
                  <a:lnTo>
                    <a:pt x="65735" y="66441"/>
                  </a:lnTo>
                  <a:lnTo>
                    <a:pt x="47842" y="56013"/>
                  </a:lnTo>
                  <a:close/>
                </a:path>
                <a:path w="535940" h="112394">
                  <a:moveTo>
                    <a:pt x="505460" y="45598"/>
                  </a:moveTo>
                  <a:lnTo>
                    <a:pt x="487602" y="56013"/>
                  </a:lnTo>
                  <a:lnTo>
                    <a:pt x="505460" y="66441"/>
                  </a:lnTo>
                  <a:lnTo>
                    <a:pt x="505460" y="45598"/>
                  </a:lnTo>
                  <a:close/>
                </a:path>
                <a:path w="535940" h="112394">
                  <a:moveTo>
                    <a:pt x="511533" y="45598"/>
                  </a:moveTo>
                  <a:lnTo>
                    <a:pt x="505460" y="45598"/>
                  </a:lnTo>
                  <a:lnTo>
                    <a:pt x="505460" y="66441"/>
                  </a:lnTo>
                  <a:lnTo>
                    <a:pt x="511533" y="66441"/>
                  </a:lnTo>
                  <a:lnTo>
                    <a:pt x="511533" y="45598"/>
                  </a:lnTo>
                  <a:close/>
                </a:path>
                <a:path w="535940" h="112394">
                  <a:moveTo>
                    <a:pt x="65682" y="45598"/>
                  </a:moveTo>
                  <a:lnTo>
                    <a:pt x="29971" y="45598"/>
                  </a:lnTo>
                  <a:lnTo>
                    <a:pt x="47842" y="56013"/>
                  </a:lnTo>
                  <a:lnTo>
                    <a:pt x="65682" y="45598"/>
                  </a:lnTo>
                  <a:close/>
                </a:path>
                <a:path w="535940" h="112394">
                  <a:moveTo>
                    <a:pt x="439481" y="0"/>
                  </a:moveTo>
                  <a:lnTo>
                    <a:pt x="432122" y="1955"/>
                  </a:lnTo>
                  <a:lnTo>
                    <a:pt x="428777" y="7719"/>
                  </a:lnTo>
                  <a:lnTo>
                    <a:pt x="425380" y="13483"/>
                  </a:lnTo>
                  <a:lnTo>
                    <a:pt x="427336" y="20843"/>
                  </a:lnTo>
                  <a:lnTo>
                    <a:pt x="487602" y="56013"/>
                  </a:lnTo>
                  <a:lnTo>
                    <a:pt x="505460" y="45598"/>
                  </a:lnTo>
                  <a:lnTo>
                    <a:pt x="511533" y="45598"/>
                  </a:lnTo>
                  <a:lnTo>
                    <a:pt x="511533" y="43951"/>
                  </a:lnTo>
                  <a:lnTo>
                    <a:pt x="514808" y="43951"/>
                  </a:lnTo>
                  <a:lnTo>
                    <a:pt x="439481" y="0"/>
                  </a:lnTo>
                  <a:close/>
                </a:path>
              </a:pathLst>
            </a:custGeom>
            <a:solidFill>
              <a:srgbClr val="5D555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2" name="object 5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339879" y="1229517"/>
              <a:ext cx="97784" cy="946964"/>
            </a:xfrm>
            <a:prstGeom prst="rect">
              <a:avLst/>
            </a:prstGeom>
          </p:spPr>
        </p:pic>
      </p:grpSp>
      <p:sp>
        <p:nvSpPr>
          <p:cNvPr id="93" name="object 51"/>
          <p:cNvSpPr txBox="1"/>
          <p:nvPr/>
        </p:nvSpPr>
        <p:spPr>
          <a:xfrm>
            <a:off x="10635341" y="2356832"/>
            <a:ext cx="104139" cy="1803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00" dirty="0">
                <a:latin typeface="Tahoma" panose="020B0604030504040204"/>
                <a:cs typeface="Tahoma" panose="020B0604030504040204"/>
              </a:rPr>
              <a:t>µ</a:t>
            </a:r>
            <a:endParaRPr sz="100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94" name="object 52"/>
          <p:cNvSpPr txBox="1"/>
          <p:nvPr/>
        </p:nvSpPr>
        <p:spPr>
          <a:xfrm>
            <a:off x="10681077" y="1780419"/>
            <a:ext cx="194945" cy="1803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00" spc="-25" dirty="0">
                <a:latin typeface="Lucida Sans Unicode"/>
                <a:cs typeface="Lucida Sans Unicode"/>
              </a:rPr>
              <a:t>2σ</a:t>
            </a:r>
            <a:endParaRPr sz="1000">
              <a:latin typeface="Lucida Sans Unicode"/>
              <a:cs typeface="Lucida Sans Unicode"/>
            </a:endParaRPr>
          </a:p>
        </p:txBody>
      </p:sp>
      <p:grpSp>
        <p:nvGrpSpPr>
          <p:cNvPr id="95" name="object 53"/>
          <p:cNvGrpSpPr/>
          <p:nvPr/>
        </p:nvGrpSpPr>
        <p:grpSpPr>
          <a:xfrm>
            <a:off x="9679945" y="1459334"/>
            <a:ext cx="2002155" cy="930910"/>
            <a:chOff x="8387767" y="1235416"/>
            <a:chExt cx="2002155" cy="930910"/>
          </a:xfrm>
        </p:grpSpPr>
        <p:pic>
          <p:nvPicPr>
            <p:cNvPr id="96" name="object 5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87767" y="1235416"/>
              <a:ext cx="2002007" cy="930772"/>
            </a:xfrm>
            <a:prstGeom prst="rect">
              <a:avLst/>
            </a:prstGeom>
          </p:spPr>
        </p:pic>
        <p:sp>
          <p:nvSpPr>
            <p:cNvPr id="97" name="object 55"/>
            <p:cNvSpPr/>
            <p:nvPr/>
          </p:nvSpPr>
          <p:spPr>
            <a:xfrm>
              <a:off x="8423279" y="1318038"/>
              <a:ext cx="1930400" cy="784860"/>
            </a:xfrm>
            <a:custGeom>
              <a:avLst/>
              <a:gdLst/>
              <a:ahLst/>
              <a:cxnLst/>
              <a:rect l="l" t="t" r="r" b="b"/>
              <a:pathLst>
                <a:path w="1930400" h="784860">
                  <a:moveTo>
                    <a:pt x="0" y="782326"/>
                  </a:moveTo>
                  <a:lnTo>
                    <a:pt x="41107" y="783329"/>
                  </a:lnTo>
                  <a:lnTo>
                    <a:pt x="89901" y="783545"/>
                  </a:lnTo>
                  <a:lnTo>
                    <a:pt x="143567" y="782355"/>
                  </a:lnTo>
                  <a:lnTo>
                    <a:pt x="199291" y="779142"/>
                  </a:lnTo>
                  <a:lnTo>
                    <a:pt x="254261" y="773288"/>
                  </a:lnTo>
                  <a:lnTo>
                    <a:pt x="305664" y="764177"/>
                  </a:lnTo>
                  <a:lnTo>
                    <a:pt x="350685" y="751190"/>
                  </a:lnTo>
                  <a:lnTo>
                    <a:pt x="394830" y="732927"/>
                  </a:lnTo>
                  <a:lnTo>
                    <a:pt x="433238" y="712240"/>
                  </a:lnTo>
                  <a:lnTo>
                    <a:pt x="468072" y="687398"/>
                  </a:lnTo>
                  <a:lnTo>
                    <a:pt x="501494" y="656672"/>
                  </a:lnTo>
                  <a:lnTo>
                    <a:pt x="535669" y="618332"/>
                  </a:lnTo>
                  <a:lnTo>
                    <a:pt x="572759" y="570649"/>
                  </a:lnTo>
                  <a:lnTo>
                    <a:pt x="597065" y="534780"/>
                  </a:lnTo>
                  <a:lnTo>
                    <a:pt x="622616" y="491885"/>
                  </a:lnTo>
                  <a:lnTo>
                    <a:pt x="648994" y="443802"/>
                  </a:lnTo>
                  <a:lnTo>
                    <a:pt x="675781" y="392366"/>
                  </a:lnTo>
                  <a:lnTo>
                    <a:pt x="702561" y="339414"/>
                  </a:lnTo>
                  <a:lnTo>
                    <a:pt x="728917" y="286784"/>
                  </a:lnTo>
                  <a:lnTo>
                    <a:pt x="754430" y="236312"/>
                  </a:lnTo>
                  <a:lnTo>
                    <a:pt x="778685" y="189834"/>
                  </a:lnTo>
                  <a:lnTo>
                    <a:pt x="801264" y="149187"/>
                  </a:lnTo>
                  <a:lnTo>
                    <a:pt x="821749" y="116209"/>
                  </a:lnTo>
                  <a:lnTo>
                    <a:pt x="864649" y="58021"/>
                  </a:lnTo>
                  <a:lnTo>
                    <a:pt x="899314" y="22689"/>
                  </a:lnTo>
                  <a:lnTo>
                    <a:pt x="958698" y="0"/>
                  </a:lnTo>
                  <a:lnTo>
                    <a:pt x="987183" y="2808"/>
                  </a:lnTo>
                  <a:lnTo>
                    <a:pt x="1047240" y="46579"/>
                  </a:lnTo>
                  <a:lnTo>
                    <a:pt x="1087362" y="99585"/>
                  </a:lnTo>
                  <a:lnTo>
                    <a:pt x="1128706" y="168527"/>
                  </a:lnTo>
                  <a:lnTo>
                    <a:pt x="1152242" y="212270"/>
                  </a:lnTo>
                  <a:lnTo>
                    <a:pt x="1177022" y="259905"/>
                  </a:lnTo>
                  <a:lnTo>
                    <a:pt x="1202548" y="309712"/>
                  </a:lnTo>
                  <a:lnTo>
                    <a:pt x="1228324" y="359975"/>
                  </a:lnTo>
                  <a:lnTo>
                    <a:pt x="1253849" y="408976"/>
                  </a:lnTo>
                  <a:lnTo>
                    <a:pt x="1278628" y="454997"/>
                  </a:lnTo>
                  <a:lnTo>
                    <a:pt x="1302160" y="496319"/>
                  </a:lnTo>
                  <a:lnTo>
                    <a:pt x="1323949" y="531226"/>
                  </a:lnTo>
                  <a:lnTo>
                    <a:pt x="1362763" y="586943"/>
                  </a:lnTo>
                  <a:lnTo>
                    <a:pt x="1397725" y="631311"/>
                  </a:lnTo>
                  <a:lnTo>
                    <a:pt x="1431124" y="666915"/>
                  </a:lnTo>
                  <a:lnTo>
                    <a:pt x="1465246" y="696337"/>
                  </a:lnTo>
                  <a:lnTo>
                    <a:pt x="1502380" y="722163"/>
                  </a:lnTo>
                  <a:lnTo>
                    <a:pt x="1543227" y="743206"/>
                  </a:lnTo>
                  <a:lnTo>
                    <a:pt x="1586236" y="757749"/>
                  </a:lnTo>
                  <a:lnTo>
                    <a:pt x="1630405" y="767582"/>
                  </a:lnTo>
                  <a:lnTo>
                    <a:pt x="1674736" y="774492"/>
                  </a:lnTo>
                  <a:lnTo>
                    <a:pt x="1718226" y="780268"/>
                  </a:lnTo>
                  <a:lnTo>
                    <a:pt x="1781372" y="784349"/>
                  </a:lnTo>
                  <a:lnTo>
                    <a:pt x="1850795" y="783896"/>
                  </a:lnTo>
                  <a:lnTo>
                    <a:pt x="1906853" y="781628"/>
                  </a:lnTo>
                  <a:lnTo>
                    <a:pt x="1929904" y="780268"/>
                  </a:lnTo>
                </a:path>
              </a:pathLst>
            </a:custGeom>
            <a:ln w="24124">
              <a:solidFill>
                <a:srgbClr val="4F81B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8" name="object 56"/>
          <p:cNvSpPr txBox="1"/>
          <p:nvPr/>
        </p:nvSpPr>
        <p:spPr>
          <a:xfrm>
            <a:off x="11538046" y="2350828"/>
            <a:ext cx="99695" cy="2057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50" spc="-50" dirty="0">
                <a:latin typeface="Tahoma" panose="020B0604030504040204"/>
                <a:cs typeface="Tahoma" panose="020B0604030504040204"/>
              </a:rPr>
              <a:t>x</a:t>
            </a:r>
            <a:endParaRPr sz="115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99" name="object 57"/>
          <p:cNvSpPr txBox="1"/>
          <p:nvPr/>
        </p:nvSpPr>
        <p:spPr>
          <a:xfrm>
            <a:off x="8433239" y="1290639"/>
            <a:ext cx="120650" cy="2057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50" spc="-50" dirty="0">
                <a:latin typeface="Lucida Sans Unicode"/>
                <a:cs typeface="Lucida Sans Unicode"/>
              </a:rPr>
              <a:t>2</a:t>
            </a:r>
            <a:endParaRPr sz="1150">
              <a:latin typeface="Lucida Sans Unicode"/>
              <a:cs typeface="Lucida Sans Unicode"/>
            </a:endParaRPr>
          </a:p>
        </p:txBody>
      </p:sp>
      <p:sp>
        <p:nvSpPr>
          <p:cNvPr id="100" name="object 58"/>
          <p:cNvSpPr txBox="1"/>
          <p:nvPr/>
        </p:nvSpPr>
        <p:spPr>
          <a:xfrm>
            <a:off x="7824766" y="1293212"/>
            <a:ext cx="793750" cy="2832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650" i="1" spc="-20" dirty="0">
                <a:latin typeface="Arial" panose="020B0604020202090204"/>
                <a:cs typeface="Arial" panose="020B0604020202090204"/>
              </a:rPr>
              <a:t>N</a:t>
            </a:r>
            <a:r>
              <a:rPr sz="1650" spc="-20" dirty="0">
                <a:latin typeface="Lucida Sans Unicode"/>
                <a:cs typeface="Lucida Sans Unicode"/>
              </a:rPr>
              <a:t>(µ,</a:t>
            </a:r>
            <a:r>
              <a:rPr sz="1650" spc="-70" dirty="0">
                <a:latin typeface="Lucida Sans Unicode"/>
                <a:cs typeface="Lucida Sans Unicode"/>
              </a:rPr>
              <a:t> </a:t>
            </a:r>
            <a:r>
              <a:rPr sz="1650" dirty="0">
                <a:latin typeface="Lucida Sans Unicode"/>
                <a:cs typeface="Lucida Sans Unicode"/>
              </a:rPr>
              <a:t>σ</a:t>
            </a:r>
            <a:r>
              <a:rPr sz="1650" spc="295" dirty="0">
                <a:latin typeface="Times New Roman" panose="02020503050405090304"/>
                <a:cs typeface="Times New Roman" panose="02020503050405090304"/>
              </a:rPr>
              <a:t> </a:t>
            </a:r>
            <a:r>
              <a:rPr sz="1650" spc="-50" dirty="0">
                <a:latin typeface="Lucida Sans Unicode"/>
                <a:cs typeface="Lucida Sans Unicode"/>
              </a:rPr>
              <a:t>)</a:t>
            </a:r>
            <a:endParaRPr sz="1650" dirty="0">
              <a:latin typeface="Lucida Sans Unicode"/>
              <a:cs typeface="Lucida Sans Unicode"/>
            </a:endParaRPr>
          </a:p>
        </p:txBody>
      </p:sp>
      <p:grpSp>
        <p:nvGrpSpPr>
          <p:cNvPr id="101" name="object 59"/>
          <p:cNvGrpSpPr/>
          <p:nvPr/>
        </p:nvGrpSpPr>
        <p:grpSpPr>
          <a:xfrm>
            <a:off x="7971292" y="1535780"/>
            <a:ext cx="581559" cy="231594"/>
            <a:chOff x="6679114" y="1311862"/>
            <a:chExt cx="581559" cy="231594"/>
          </a:xfrm>
        </p:grpSpPr>
        <p:pic>
          <p:nvPicPr>
            <p:cNvPr id="102" name="object 6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679114" y="1311862"/>
              <a:ext cx="581559" cy="231594"/>
            </a:xfrm>
            <a:prstGeom prst="rect">
              <a:avLst/>
            </a:prstGeom>
          </p:spPr>
        </p:pic>
        <p:sp>
          <p:nvSpPr>
            <p:cNvPr id="103" name="object 61"/>
            <p:cNvSpPr/>
            <p:nvPr/>
          </p:nvSpPr>
          <p:spPr>
            <a:xfrm>
              <a:off x="6733461" y="1332242"/>
              <a:ext cx="476884" cy="142240"/>
            </a:xfrm>
            <a:custGeom>
              <a:avLst/>
              <a:gdLst/>
              <a:ahLst/>
              <a:cxnLst/>
              <a:rect l="l" t="t" r="r" b="b"/>
              <a:pathLst>
                <a:path w="476884" h="142240">
                  <a:moveTo>
                    <a:pt x="476879" y="0"/>
                  </a:moveTo>
                  <a:lnTo>
                    <a:pt x="472760" y="27641"/>
                  </a:lnTo>
                  <a:lnTo>
                    <a:pt x="461529" y="50217"/>
                  </a:lnTo>
                  <a:lnTo>
                    <a:pt x="444875" y="65439"/>
                  </a:lnTo>
                  <a:lnTo>
                    <a:pt x="424487" y="71022"/>
                  </a:lnTo>
                  <a:lnTo>
                    <a:pt x="290882" y="71022"/>
                  </a:lnTo>
                  <a:lnTo>
                    <a:pt x="270464" y="76604"/>
                  </a:lnTo>
                  <a:lnTo>
                    <a:pt x="253795" y="91827"/>
                  </a:lnTo>
                  <a:lnTo>
                    <a:pt x="242559" y="114402"/>
                  </a:lnTo>
                  <a:lnTo>
                    <a:pt x="238439" y="142044"/>
                  </a:lnTo>
                  <a:lnTo>
                    <a:pt x="234320" y="114402"/>
                  </a:lnTo>
                  <a:lnTo>
                    <a:pt x="223089" y="91827"/>
                  </a:lnTo>
                  <a:lnTo>
                    <a:pt x="206436" y="76604"/>
                  </a:lnTo>
                  <a:lnTo>
                    <a:pt x="186047" y="71022"/>
                  </a:lnTo>
                  <a:lnTo>
                    <a:pt x="52443" y="71022"/>
                  </a:lnTo>
                  <a:lnTo>
                    <a:pt x="32025" y="65439"/>
                  </a:lnTo>
                  <a:lnTo>
                    <a:pt x="15356" y="50217"/>
                  </a:lnTo>
                  <a:lnTo>
                    <a:pt x="4119" y="27641"/>
                  </a:lnTo>
                  <a:lnTo>
                    <a:pt x="0" y="0"/>
                  </a:lnTo>
                </a:path>
              </a:pathLst>
            </a:custGeom>
            <a:ln w="32165">
              <a:solidFill>
                <a:srgbClr val="B000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4" name="object 62"/>
          <p:cNvSpPr txBox="1"/>
          <p:nvPr/>
        </p:nvSpPr>
        <p:spPr>
          <a:xfrm>
            <a:off x="7922380" y="1750191"/>
            <a:ext cx="637540" cy="32188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0"/>
              </a:spcBef>
            </a:pPr>
            <a:r>
              <a:rPr lang="zh-CN" altLang="en-US" sz="2000" spc="-20" dirty="0">
                <a:latin typeface="Tahoma" panose="020B0604030504040204"/>
                <a:cs typeface="Tahoma" panose="020B0604030504040204"/>
              </a:rPr>
              <a:t>参数</a:t>
            </a:r>
            <a:endParaRPr sz="2000" dirty="0">
              <a:latin typeface="Tahoma" panose="020B0604030504040204"/>
              <a:cs typeface="Tahoma" panose="020B0604030504040204"/>
            </a:endParaRPr>
          </a:p>
        </p:txBody>
      </p:sp>
      <p:pic>
        <p:nvPicPr>
          <p:cNvPr id="119" name="图片 1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54028" y="1199871"/>
            <a:ext cx="1655346" cy="44177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E802B12F-6F26-9A20-CA1E-8E258EC94421}"/>
              </a:ext>
            </a:extLst>
          </p:cNvPr>
          <p:cNvGrpSpPr/>
          <p:nvPr/>
        </p:nvGrpSpPr>
        <p:grpSpPr>
          <a:xfrm>
            <a:off x="407117" y="1818840"/>
            <a:ext cx="5824904" cy="3982703"/>
            <a:chOff x="1377671" y="2622406"/>
            <a:chExt cx="5824904" cy="3982703"/>
          </a:xfrm>
        </p:grpSpPr>
        <p:grpSp>
          <p:nvGrpSpPr>
            <p:cNvPr id="44" name="object 3"/>
            <p:cNvGrpSpPr/>
            <p:nvPr/>
          </p:nvGrpSpPr>
          <p:grpSpPr>
            <a:xfrm>
              <a:off x="1572030" y="2622406"/>
              <a:ext cx="5630545" cy="3721100"/>
              <a:chOff x="1151721" y="2089006"/>
              <a:chExt cx="5630545" cy="3721100"/>
            </a:xfrm>
          </p:grpSpPr>
          <p:pic>
            <p:nvPicPr>
              <p:cNvPr id="45" name="object 4"/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1151721" y="2089006"/>
                <a:ext cx="360258" cy="3576850"/>
              </a:xfrm>
              <a:prstGeom prst="rect">
                <a:avLst/>
              </a:prstGeom>
            </p:spPr>
          </p:pic>
          <p:sp>
            <p:nvSpPr>
              <p:cNvPr id="46" name="object 5"/>
              <p:cNvSpPr/>
              <p:nvPr/>
            </p:nvSpPr>
            <p:spPr>
              <a:xfrm>
                <a:off x="1258015" y="2251107"/>
                <a:ext cx="144780" cy="3362960"/>
              </a:xfrm>
              <a:custGeom>
                <a:avLst/>
                <a:gdLst/>
                <a:ahLst/>
                <a:cxnLst/>
                <a:rect l="l" t="t" r="r" b="b"/>
                <a:pathLst>
                  <a:path w="144780" h="3362960">
                    <a:moveTo>
                      <a:pt x="72247" y="63855"/>
                    </a:moveTo>
                    <a:lnTo>
                      <a:pt x="56161" y="91429"/>
                    </a:lnTo>
                    <a:lnTo>
                      <a:pt x="56161" y="3362893"/>
                    </a:lnTo>
                    <a:lnTo>
                      <a:pt x="88327" y="3362893"/>
                    </a:lnTo>
                    <a:lnTo>
                      <a:pt x="88327" y="91429"/>
                    </a:lnTo>
                    <a:lnTo>
                      <a:pt x="72247" y="63855"/>
                    </a:lnTo>
                    <a:close/>
                  </a:path>
                  <a:path w="144780" h="3362960">
                    <a:moveTo>
                      <a:pt x="72244" y="0"/>
                    </a:moveTo>
                    <a:lnTo>
                      <a:pt x="2066" y="120326"/>
                    </a:lnTo>
                    <a:lnTo>
                      <a:pt x="0" y="126372"/>
                    </a:lnTo>
                    <a:lnTo>
                      <a:pt x="400" y="132530"/>
                    </a:lnTo>
                    <a:lnTo>
                      <a:pt x="3081" y="138079"/>
                    </a:lnTo>
                    <a:lnTo>
                      <a:pt x="7856" y="142302"/>
                    </a:lnTo>
                    <a:lnTo>
                      <a:pt x="13904" y="144390"/>
                    </a:lnTo>
                    <a:lnTo>
                      <a:pt x="20057" y="143993"/>
                    </a:lnTo>
                    <a:lnTo>
                      <a:pt x="25608" y="141310"/>
                    </a:lnTo>
                    <a:lnTo>
                      <a:pt x="29847" y="136537"/>
                    </a:lnTo>
                    <a:lnTo>
                      <a:pt x="56161" y="91429"/>
                    </a:lnTo>
                    <a:lnTo>
                      <a:pt x="56161" y="31908"/>
                    </a:lnTo>
                    <a:lnTo>
                      <a:pt x="90856" y="31908"/>
                    </a:lnTo>
                    <a:lnTo>
                      <a:pt x="72244" y="0"/>
                    </a:lnTo>
                    <a:close/>
                  </a:path>
                  <a:path w="144780" h="3362960">
                    <a:moveTo>
                      <a:pt x="90856" y="31908"/>
                    </a:moveTo>
                    <a:lnTo>
                      <a:pt x="88327" y="31908"/>
                    </a:lnTo>
                    <a:lnTo>
                      <a:pt x="88332" y="91429"/>
                    </a:lnTo>
                    <a:lnTo>
                      <a:pt x="114646" y="136537"/>
                    </a:lnTo>
                    <a:lnTo>
                      <a:pt x="118897" y="141310"/>
                    </a:lnTo>
                    <a:lnTo>
                      <a:pt x="124451" y="143993"/>
                    </a:lnTo>
                    <a:lnTo>
                      <a:pt x="130601" y="144390"/>
                    </a:lnTo>
                    <a:lnTo>
                      <a:pt x="136638" y="142302"/>
                    </a:lnTo>
                    <a:lnTo>
                      <a:pt x="141412" y="138079"/>
                    </a:lnTo>
                    <a:lnTo>
                      <a:pt x="144093" y="132530"/>
                    </a:lnTo>
                    <a:lnTo>
                      <a:pt x="144494" y="126372"/>
                    </a:lnTo>
                    <a:lnTo>
                      <a:pt x="142428" y="120326"/>
                    </a:lnTo>
                    <a:lnTo>
                      <a:pt x="90856" y="31908"/>
                    </a:lnTo>
                    <a:close/>
                  </a:path>
                  <a:path w="144780" h="3362960">
                    <a:moveTo>
                      <a:pt x="88327" y="31908"/>
                    </a:moveTo>
                    <a:lnTo>
                      <a:pt x="56161" y="31908"/>
                    </a:lnTo>
                    <a:lnTo>
                      <a:pt x="56161" y="91429"/>
                    </a:lnTo>
                    <a:lnTo>
                      <a:pt x="72247" y="63855"/>
                    </a:lnTo>
                    <a:lnTo>
                      <a:pt x="58354" y="40040"/>
                    </a:lnTo>
                    <a:lnTo>
                      <a:pt x="88327" y="40040"/>
                    </a:lnTo>
                    <a:lnTo>
                      <a:pt x="88327" y="31908"/>
                    </a:lnTo>
                    <a:close/>
                  </a:path>
                  <a:path w="144780" h="3362960">
                    <a:moveTo>
                      <a:pt x="88327" y="40040"/>
                    </a:moveTo>
                    <a:lnTo>
                      <a:pt x="86140" y="40040"/>
                    </a:lnTo>
                    <a:lnTo>
                      <a:pt x="72247" y="63855"/>
                    </a:lnTo>
                    <a:lnTo>
                      <a:pt x="88332" y="91429"/>
                    </a:lnTo>
                    <a:lnTo>
                      <a:pt x="88327" y="40040"/>
                    </a:lnTo>
                    <a:close/>
                  </a:path>
                  <a:path w="144780" h="3362960">
                    <a:moveTo>
                      <a:pt x="86140" y="40040"/>
                    </a:moveTo>
                    <a:lnTo>
                      <a:pt x="58354" y="40040"/>
                    </a:lnTo>
                    <a:lnTo>
                      <a:pt x="72247" y="63855"/>
                    </a:lnTo>
                    <a:lnTo>
                      <a:pt x="86140" y="40040"/>
                    </a:lnTo>
                    <a:close/>
                  </a:path>
                </a:pathLst>
              </a:custGeom>
              <a:solidFill>
                <a:srgbClr val="B0007E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47" name="object 6"/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1285531" y="5454848"/>
                <a:ext cx="5496513" cy="355111"/>
              </a:xfrm>
              <a:prstGeom prst="rect">
                <a:avLst/>
              </a:prstGeom>
            </p:spPr>
          </p:pic>
          <p:sp>
            <p:nvSpPr>
              <p:cNvPr id="48" name="object 7"/>
              <p:cNvSpPr/>
              <p:nvPr/>
            </p:nvSpPr>
            <p:spPr>
              <a:xfrm>
                <a:off x="1320512" y="5543706"/>
                <a:ext cx="5281295" cy="144780"/>
              </a:xfrm>
              <a:custGeom>
                <a:avLst/>
                <a:gdLst/>
                <a:ahLst/>
                <a:cxnLst/>
                <a:rect l="l" t="t" r="r" b="b"/>
                <a:pathLst>
                  <a:path w="5281295" h="144779">
                    <a:moveTo>
                      <a:pt x="5217191" y="72249"/>
                    </a:moveTo>
                    <a:lnTo>
                      <a:pt x="5144504" y="114646"/>
                    </a:lnTo>
                    <a:lnTo>
                      <a:pt x="5139731" y="118894"/>
                    </a:lnTo>
                    <a:lnTo>
                      <a:pt x="5137042" y="124444"/>
                    </a:lnTo>
                    <a:lnTo>
                      <a:pt x="5136630" y="130593"/>
                    </a:lnTo>
                    <a:lnTo>
                      <a:pt x="5138689" y="136638"/>
                    </a:lnTo>
                    <a:lnTo>
                      <a:pt x="5142934" y="141415"/>
                    </a:lnTo>
                    <a:lnTo>
                      <a:pt x="5148487" y="144097"/>
                    </a:lnTo>
                    <a:lnTo>
                      <a:pt x="5154647" y="144497"/>
                    </a:lnTo>
                    <a:lnTo>
                      <a:pt x="5160716" y="142428"/>
                    </a:lnTo>
                    <a:lnTo>
                      <a:pt x="5253427" y="88332"/>
                    </a:lnTo>
                    <a:lnTo>
                      <a:pt x="5249118" y="88332"/>
                    </a:lnTo>
                    <a:lnTo>
                      <a:pt x="5249118" y="86140"/>
                    </a:lnTo>
                    <a:lnTo>
                      <a:pt x="5241002" y="86140"/>
                    </a:lnTo>
                    <a:lnTo>
                      <a:pt x="5217191" y="72249"/>
                    </a:lnTo>
                    <a:close/>
                  </a:path>
                  <a:path w="5281295" h="144779">
                    <a:moveTo>
                      <a:pt x="5189621" y="56166"/>
                    </a:moveTo>
                    <a:lnTo>
                      <a:pt x="0" y="56166"/>
                    </a:lnTo>
                    <a:lnTo>
                      <a:pt x="0" y="88332"/>
                    </a:lnTo>
                    <a:lnTo>
                      <a:pt x="5189613" y="88332"/>
                    </a:lnTo>
                    <a:lnTo>
                      <a:pt x="5217182" y="72249"/>
                    </a:lnTo>
                    <a:lnTo>
                      <a:pt x="5189621" y="56166"/>
                    </a:lnTo>
                    <a:close/>
                  </a:path>
                  <a:path w="5281295" h="144779">
                    <a:moveTo>
                      <a:pt x="5253429" y="56166"/>
                    </a:moveTo>
                    <a:lnTo>
                      <a:pt x="5249118" y="56166"/>
                    </a:lnTo>
                    <a:lnTo>
                      <a:pt x="5249118" y="88332"/>
                    </a:lnTo>
                    <a:lnTo>
                      <a:pt x="5253427" y="88332"/>
                    </a:lnTo>
                    <a:lnTo>
                      <a:pt x="5280991" y="72249"/>
                    </a:lnTo>
                    <a:lnTo>
                      <a:pt x="5253429" y="56166"/>
                    </a:lnTo>
                    <a:close/>
                  </a:path>
                  <a:path w="5281295" h="144779">
                    <a:moveTo>
                      <a:pt x="5241002" y="58354"/>
                    </a:moveTo>
                    <a:lnTo>
                      <a:pt x="5217191" y="72249"/>
                    </a:lnTo>
                    <a:lnTo>
                      <a:pt x="5241002" y="86140"/>
                    </a:lnTo>
                    <a:lnTo>
                      <a:pt x="5241002" y="58354"/>
                    </a:lnTo>
                    <a:close/>
                  </a:path>
                  <a:path w="5281295" h="144779">
                    <a:moveTo>
                      <a:pt x="5249118" y="58354"/>
                    </a:moveTo>
                    <a:lnTo>
                      <a:pt x="5241002" y="58354"/>
                    </a:lnTo>
                    <a:lnTo>
                      <a:pt x="5241002" y="86140"/>
                    </a:lnTo>
                    <a:lnTo>
                      <a:pt x="5249118" y="86140"/>
                    </a:lnTo>
                    <a:lnTo>
                      <a:pt x="5249118" y="58354"/>
                    </a:lnTo>
                    <a:close/>
                  </a:path>
                  <a:path w="5281295" h="144779">
                    <a:moveTo>
                      <a:pt x="5154647" y="0"/>
                    </a:moveTo>
                    <a:lnTo>
                      <a:pt x="5148487" y="400"/>
                    </a:lnTo>
                    <a:lnTo>
                      <a:pt x="5142934" y="3081"/>
                    </a:lnTo>
                    <a:lnTo>
                      <a:pt x="5138689" y="7856"/>
                    </a:lnTo>
                    <a:lnTo>
                      <a:pt x="5136630" y="13892"/>
                    </a:lnTo>
                    <a:lnTo>
                      <a:pt x="5137042" y="20042"/>
                    </a:lnTo>
                    <a:lnTo>
                      <a:pt x="5139731" y="25597"/>
                    </a:lnTo>
                    <a:lnTo>
                      <a:pt x="5144504" y="29847"/>
                    </a:lnTo>
                    <a:lnTo>
                      <a:pt x="5217191" y="72249"/>
                    </a:lnTo>
                    <a:lnTo>
                      <a:pt x="5241002" y="58354"/>
                    </a:lnTo>
                    <a:lnTo>
                      <a:pt x="5249118" y="58354"/>
                    </a:lnTo>
                    <a:lnTo>
                      <a:pt x="5249118" y="56166"/>
                    </a:lnTo>
                    <a:lnTo>
                      <a:pt x="5253429" y="56166"/>
                    </a:lnTo>
                    <a:lnTo>
                      <a:pt x="5160716" y="2066"/>
                    </a:lnTo>
                    <a:lnTo>
                      <a:pt x="5154647" y="0"/>
                    </a:lnTo>
                    <a:close/>
                  </a:path>
                </a:pathLst>
              </a:custGeom>
              <a:solidFill>
                <a:srgbClr val="B0007E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51" name="object 10"/>
            <p:cNvSpPr txBox="1"/>
            <p:nvPr/>
          </p:nvSpPr>
          <p:spPr>
            <a:xfrm>
              <a:off x="6881789" y="6013289"/>
              <a:ext cx="257175" cy="591820"/>
            </a:xfrm>
            <a:prstGeom prst="rect">
              <a:avLst/>
            </a:prstGeom>
          </p:spPr>
          <p:txBody>
            <a:bodyPr vert="horz" wrap="square" lIns="0" tIns="1460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5"/>
                </a:spcBef>
              </a:pPr>
              <a:r>
                <a:rPr sz="3700" spc="-50" dirty="0">
                  <a:latin typeface="Arial" panose="020B0604020202090204"/>
                  <a:cs typeface="Arial" panose="020B0604020202090204"/>
                </a:rPr>
                <a:t>x</a:t>
              </a:r>
              <a:endParaRPr sz="3700">
                <a:latin typeface="Arial" panose="020B0604020202090204"/>
                <a:cs typeface="Arial" panose="020B0604020202090204"/>
              </a:endParaRPr>
            </a:p>
          </p:txBody>
        </p:sp>
        <p:grpSp>
          <p:nvGrpSpPr>
            <p:cNvPr id="53" name="object 12"/>
            <p:cNvGrpSpPr/>
            <p:nvPr/>
          </p:nvGrpSpPr>
          <p:grpSpPr>
            <a:xfrm>
              <a:off x="1695547" y="3270855"/>
              <a:ext cx="5095240" cy="2810510"/>
              <a:chOff x="1275238" y="2737455"/>
              <a:chExt cx="5095240" cy="2810510"/>
            </a:xfrm>
          </p:grpSpPr>
          <p:pic>
            <p:nvPicPr>
              <p:cNvPr id="54" name="object 13"/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38427" y="4353487"/>
                <a:ext cx="195568" cy="200715"/>
              </a:xfrm>
              <a:prstGeom prst="rect">
                <a:avLst/>
              </a:prstGeom>
            </p:spPr>
          </p:pic>
          <p:pic>
            <p:nvPicPr>
              <p:cNvPr id="55" name="object 14"/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774616" y="4372080"/>
                <a:ext cx="125001" cy="125001"/>
              </a:xfrm>
              <a:prstGeom prst="rect">
                <a:avLst/>
              </a:prstGeom>
            </p:spPr>
          </p:pic>
          <p:pic>
            <p:nvPicPr>
              <p:cNvPr id="56" name="object 15"/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5140295" y="2737455"/>
                <a:ext cx="200715" cy="200715"/>
              </a:xfrm>
              <a:prstGeom prst="rect">
                <a:avLst/>
              </a:prstGeom>
            </p:spPr>
          </p:pic>
          <p:pic>
            <p:nvPicPr>
              <p:cNvPr id="57" name="object 16"/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5178270" y="2755977"/>
                <a:ext cx="125022" cy="125022"/>
              </a:xfrm>
              <a:prstGeom prst="rect">
                <a:avLst/>
              </a:prstGeom>
            </p:spPr>
          </p:pic>
          <p:pic>
            <p:nvPicPr>
              <p:cNvPr id="58" name="object 17"/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5346157" y="3313884"/>
                <a:ext cx="195568" cy="200715"/>
              </a:xfrm>
              <a:prstGeom prst="rect">
                <a:avLst/>
              </a:prstGeom>
            </p:spPr>
          </p:pic>
          <p:pic>
            <p:nvPicPr>
              <p:cNvPr id="59" name="object 18"/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5380993" y="3333008"/>
                <a:ext cx="125022" cy="125022"/>
              </a:xfrm>
              <a:prstGeom prst="rect">
                <a:avLst/>
              </a:prstGeom>
            </p:spPr>
          </p:pic>
          <p:pic>
            <p:nvPicPr>
              <p:cNvPr id="60" name="object 19"/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4533002" y="3200645"/>
                <a:ext cx="195568" cy="195568"/>
              </a:xfrm>
              <a:prstGeom prst="rect">
                <a:avLst/>
              </a:prstGeom>
            </p:spPr>
          </p:pic>
          <p:pic>
            <p:nvPicPr>
              <p:cNvPr id="62" name="object 20"/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4568096" y="3216078"/>
                <a:ext cx="125022" cy="124971"/>
              </a:xfrm>
              <a:prstGeom prst="rect">
                <a:avLst/>
              </a:prstGeom>
            </p:spPr>
          </p:pic>
          <p:pic>
            <p:nvPicPr>
              <p:cNvPr id="63" name="object 21"/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3210340" y="3720462"/>
                <a:ext cx="195568" cy="195568"/>
              </a:xfrm>
              <a:prstGeom prst="rect">
                <a:avLst/>
              </a:prstGeom>
            </p:spPr>
          </p:pic>
          <p:pic>
            <p:nvPicPr>
              <p:cNvPr id="64" name="object 22"/>
              <p:cNvPicPr/>
              <p:nvPr/>
            </p:nvPicPr>
            <p:blipFill>
              <a:blip r:embed="rId20" cstate="print"/>
              <a:stretch>
                <a:fillRect/>
              </a:stretch>
            </p:blipFill>
            <p:spPr>
              <a:xfrm>
                <a:off x="3244475" y="3736559"/>
                <a:ext cx="125007" cy="125007"/>
              </a:xfrm>
              <a:prstGeom prst="rect">
                <a:avLst/>
              </a:prstGeom>
            </p:spPr>
          </p:pic>
          <p:pic>
            <p:nvPicPr>
              <p:cNvPr id="65" name="object 23"/>
              <p:cNvPicPr/>
              <p:nvPr/>
            </p:nvPicPr>
            <p:blipFill>
              <a:blip r:embed="rId21" cstate="print"/>
              <a:stretch>
                <a:fillRect/>
              </a:stretch>
            </p:blipFill>
            <p:spPr>
              <a:xfrm>
                <a:off x="4697692" y="3432255"/>
                <a:ext cx="195568" cy="200715"/>
              </a:xfrm>
              <a:prstGeom prst="rect">
                <a:avLst/>
              </a:prstGeom>
            </p:spPr>
          </p:pic>
          <p:pic>
            <p:nvPicPr>
              <p:cNvPr id="66" name="object 24"/>
              <p:cNvPicPr/>
              <p:nvPr/>
            </p:nvPicPr>
            <p:blipFill>
              <a:blip r:embed="rId22" cstate="print"/>
              <a:stretch>
                <a:fillRect/>
              </a:stretch>
            </p:blipFill>
            <p:spPr>
              <a:xfrm>
                <a:off x="4733815" y="3449989"/>
                <a:ext cx="125022" cy="125017"/>
              </a:xfrm>
              <a:prstGeom prst="rect">
                <a:avLst/>
              </a:prstGeom>
            </p:spPr>
          </p:pic>
          <p:pic>
            <p:nvPicPr>
              <p:cNvPr id="67" name="object 25"/>
              <p:cNvPicPr/>
              <p:nvPr/>
            </p:nvPicPr>
            <p:blipFill>
              <a:blip r:embed="rId23" cstate="print"/>
              <a:stretch>
                <a:fillRect/>
              </a:stretch>
            </p:blipFill>
            <p:spPr>
              <a:xfrm>
                <a:off x="3894831" y="3936617"/>
                <a:ext cx="195568" cy="200715"/>
              </a:xfrm>
              <a:prstGeom prst="rect">
                <a:avLst/>
              </a:prstGeom>
            </p:spPr>
          </p:pic>
          <p:pic>
            <p:nvPicPr>
              <p:cNvPr id="68" name="object 26"/>
              <p:cNvPicPr/>
              <p:nvPr/>
            </p:nvPicPr>
            <p:blipFill>
              <a:blip r:embed="rId24" cstate="print"/>
              <a:stretch>
                <a:fillRect/>
              </a:stretch>
            </p:blipFill>
            <p:spPr>
              <a:xfrm>
                <a:off x="3930644" y="3954906"/>
                <a:ext cx="125022" cy="125007"/>
              </a:xfrm>
              <a:prstGeom prst="rect">
                <a:avLst/>
              </a:prstGeom>
            </p:spPr>
          </p:pic>
          <p:pic>
            <p:nvPicPr>
              <p:cNvPr id="69" name="object 27"/>
              <p:cNvPicPr/>
              <p:nvPr/>
            </p:nvPicPr>
            <p:blipFill>
              <a:blip r:embed="rId25" cstate="print"/>
              <a:stretch>
                <a:fillRect/>
              </a:stretch>
            </p:blipFill>
            <p:spPr>
              <a:xfrm>
                <a:off x="3616917" y="4054987"/>
                <a:ext cx="195568" cy="195568"/>
              </a:xfrm>
              <a:prstGeom prst="rect">
                <a:avLst/>
              </a:prstGeom>
            </p:spPr>
          </p:pic>
          <p:pic>
            <p:nvPicPr>
              <p:cNvPr id="70" name="object 28"/>
              <p:cNvPicPr/>
              <p:nvPr/>
            </p:nvPicPr>
            <p:blipFill>
              <a:blip r:embed="rId26" cstate="print"/>
              <a:stretch>
                <a:fillRect/>
              </a:stretch>
            </p:blipFill>
            <p:spPr>
              <a:xfrm>
                <a:off x="3653003" y="4071872"/>
                <a:ext cx="125007" cy="125001"/>
              </a:xfrm>
              <a:prstGeom prst="rect">
                <a:avLst/>
              </a:prstGeom>
            </p:spPr>
          </p:pic>
          <p:pic>
            <p:nvPicPr>
              <p:cNvPr id="71" name="object 29"/>
              <p:cNvPicPr/>
              <p:nvPr/>
            </p:nvPicPr>
            <p:blipFill>
              <a:blip r:embed="rId27" cstate="print"/>
              <a:stretch>
                <a:fillRect/>
              </a:stretch>
            </p:blipFill>
            <p:spPr>
              <a:xfrm>
                <a:off x="6097553" y="4219677"/>
                <a:ext cx="195568" cy="195568"/>
              </a:xfrm>
              <a:prstGeom prst="rect">
                <a:avLst/>
              </a:prstGeom>
            </p:spPr>
          </p:pic>
          <p:pic>
            <p:nvPicPr>
              <p:cNvPr id="72" name="object 30"/>
              <p:cNvPicPr/>
              <p:nvPr/>
            </p:nvPicPr>
            <p:blipFill>
              <a:blip r:embed="rId28" cstate="print"/>
              <a:stretch>
                <a:fillRect/>
              </a:stretch>
            </p:blipFill>
            <p:spPr>
              <a:xfrm>
                <a:off x="6133830" y="4235614"/>
                <a:ext cx="124971" cy="125001"/>
              </a:xfrm>
              <a:prstGeom prst="rect">
                <a:avLst/>
              </a:prstGeom>
            </p:spPr>
          </p:pic>
          <p:pic>
            <p:nvPicPr>
              <p:cNvPr id="73" name="object 31"/>
              <p:cNvPicPr/>
              <p:nvPr/>
            </p:nvPicPr>
            <p:blipFill>
              <a:blip r:embed="rId29" cstate="print"/>
              <a:stretch>
                <a:fillRect/>
              </a:stretch>
            </p:blipFill>
            <p:spPr>
              <a:xfrm>
                <a:off x="3256659" y="4111599"/>
                <a:ext cx="195568" cy="195568"/>
              </a:xfrm>
              <a:prstGeom prst="rect">
                <a:avLst/>
              </a:prstGeom>
            </p:spPr>
          </p:pic>
          <p:pic>
            <p:nvPicPr>
              <p:cNvPr id="74" name="object 32"/>
              <p:cNvPicPr/>
              <p:nvPr/>
            </p:nvPicPr>
            <p:blipFill>
              <a:blip r:embed="rId30" cstate="print"/>
              <a:stretch>
                <a:fillRect/>
              </a:stretch>
            </p:blipFill>
            <p:spPr>
              <a:xfrm>
                <a:off x="3292205" y="4127413"/>
                <a:ext cx="125001" cy="125027"/>
              </a:xfrm>
              <a:prstGeom prst="rect">
                <a:avLst/>
              </a:prstGeom>
            </p:spPr>
          </p:pic>
          <p:pic>
            <p:nvPicPr>
              <p:cNvPr id="75" name="object 33"/>
              <p:cNvPicPr/>
              <p:nvPr/>
            </p:nvPicPr>
            <p:blipFill>
              <a:blip r:embed="rId31" cstate="print"/>
              <a:stretch>
                <a:fillRect/>
              </a:stretch>
            </p:blipFill>
            <p:spPr>
              <a:xfrm>
                <a:off x="1933996" y="4631401"/>
                <a:ext cx="195568" cy="195568"/>
              </a:xfrm>
              <a:prstGeom prst="rect">
                <a:avLst/>
              </a:prstGeom>
            </p:spPr>
          </p:pic>
          <p:pic>
            <p:nvPicPr>
              <p:cNvPr id="76" name="object 34"/>
              <p:cNvPicPr/>
              <p:nvPr/>
            </p:nvPicPr>
            <p:blipFill>
              <a:blip r:embed="rId32" cstate="print"/>
              <a:stretch>
                <a:fillRect/>
              </a:stretch>
            </p:blipFill>
            <p:spPr>
              <a:xfrm>
                <a:off x="1968554" y="4647920"/>
                <a:ext cx="125007" cy="125027"/>
              </a:xfrm>
              <a:prstGeom prst="rect">
                <a:avLst/>
              </a:prstGeom>
            </p:spPr>
          </p:pic>
          <p:pic>
            <p:nvPicPr>
              <p:cNvPr id="77" name="object 35"/>
              <p:cNvPicPr/>
              <p:nvPr/>
            </p:nvPicPr>
            <p:blipFill>
              <a:blip r:embed="rId33" cstate="print"/>
              <a:stretch>
                <a:fillRect/>
              </a:stretch>
            </p:blipFill>
            <p:spPr>
              <a:xfrm>
                <a:off x="3421348" y="4343194"/>
                <a:ext cx="195568" cy="200715"/>
              </a:xfrm>
              <a:prstGeom prst="rect">
                <a:avLst/>
              </a:prstGeom>
            </p:spPr>
          </p:pic>
          <p:pic>
            <p:nvPicPr>
              <p:cNvPr id="78" name="object 36"/>
              <p:cNvPicPr/>
              <p:nvPr/>
            </p:nvPicPr>
            <p:blipFill>
              <a:blip r:embed="rId34" cstate="print"/>
              <a:stretch>
                <a:fillRect/>
              </a:stretch>
            </p:blipFill>
            <p:spPr>
              <a:xfrm>
                <a:off x="3457918" y="4361365"/>
                <a:ext cx="125001" cy="125001"/>
              </a:xfrm>
              <a:prstGeom prst="rect">
                <a:avLst/>
              </a:prstGeom>
            </p:spPr>
          </p:pic>
          <p:pic>
            <p:nvPicPr>
              <p:cNvPr id="79" name="object 37"/>
              <p:cNvPicPr/>
              <p:nvPr/>
            </p:nvPicPr>
            <p:blipFill>
              <a:blip r:embed="rId35" cstate="print"/>
              <a:stretch>
                <a:fillRect/>
              </a:stretch>
            </p:blipFill>
            <p:spPr>
              <a:xfrm>
                <a:off x="2618487" y="4847556"/>
                <a:ext cx="195568" cy="200715"/>
              </a:xfrm>
              <a:prstGeom prst="rect">
                <a:avLst/>
              </a:prstGeom>
            </p:spPr>
          </p:pic>
          <p:pic>
            <p:nvPicPr>
              <p:cNvPr id="80" name="object 38"/>
              <p:cNvPicPr/>
              <p:nvPr/>
            </p:nvPicPr>
            <p:blipFill>
              <a:blip r:embed="rId36" cstate="print"/>
              <a:stretch>
                <a:fillRect/>
              </a:stretch>
            </p:blipFill>
            <p:spPr>
              <a:xfrm>
                <a:off x="2654753" y="4866267"/>
                <a:ext cx="125007" cy="125007"/>
              </a:xfrm>
              <a:prstGeom prst="rect">
                <a:avLst/>
              </a:prstGeom>
            </p:spPr>
          </p:pic>
          <p:pic>
            <p:nvPicPr>
              <p:cNvPr id="81" name="object 39"/>
              <p:cNvPicPr/>
              <p:nvPr/>
            </p:nvPicPr>
            <p:blipFill>
              <a:blip r:embed="rId37" cstate="print"/>
              <a:stretch>
                <a:fillRect/>
              </a:stretch>
            </p:blipFill>
            <p:spPr>
              <a:xfrm>
                <a:off x="2397185" y="4404953"/>
                <a:ext cx="200715" cy="195568"/>
              </a:xfrm>
              <a:prstGeom prst="rect">
                <a:avLst/>
              </a:prstGeom>
            </p:spPr>
          </p:pic>
          <p:pic>
            <p:nvPicPr>
              <p:cNvPr id="82" name="object 40"/>
              <p:cNvPicPr/>
              <p:nvPr/>
            </p:nvPicPr>
            <p:blipFill>
              <a:blip r:embed="rId38" cstate="print"/>
              <a:stretch>
                <a:fillRect/>
              </a:stretch>
            </p:blipFill>
            <p:spPr>
              <a:xfrm>
                <a:off x="2435562" y="4419845"/>
                <a:ext cx="125007" cy="125001"/>
              </a:xfrm>
              <a:prstGeom prst="rect">
                <a:avLst/>
              </a:prstGeom>
            </p:spPr>
          </p:pic>
          <p:pic>
            <p:nvPicPr>
              <p:cNvPr id="83" name="object 41"/>
              <p:cNvPicPr/>
              <p:nvPr/>
            </p:nvPicPr>
            <p:blipFill>
              <a:blip r:embed="rId39" cstate="print"/>
              <a:stretch>
                <a:fillRect/>
              </a:stretch>
            </p:blipFill>
            <p:spPr>
              <a:xfrm>
                <a:off x="1275238" y="3077143"/>
                <a:ext cx="5095082" cy="2470343"/>
              </a:xfrm>
              <a:prstGeom prst="rect">
                <a:avLst/>
              </a:prstGeom>
            </p:spPr>
          </p:pic>
          <p:sp>
            <p:nvSpPr>
              <p:cNvPr id="84" name="object 42"/>
              <p:cNvSpPr/>
              <p:nvPr/>
            </p:nvSpPr>
            <p:spPr>
              <a:xfrm>
                <a:off x="1320512" y="3111867"/>
                <a:ext cx="4998720" cy="2366010"/>
              </a:xfrm>
              <a:custGeom>
                <a:avLst/>
                <a:gdLst/>
                <a:ahLst/>
                <a:cxnLst/>
                <a:rect l="l" t="t" r="r" b="b"/>
                <a:pathLst>
                  <a:path w="4998720" h="2366010">
                    <a:moveTo>
                      <a:pt x="0" y="2365672"/>
                    </a:moveTo>
                    <a:lnTo>
                      <a:pt x="41062" y="2332403"/>
                    </a:lnTo>
                    <a:lnTo>
                      <a:pt x="82124" y="2299143"/>
                    </a:lnTo>
                    <a:lnTo>
                      <a:pt x="123184" y="2265902"/>
                    </a:lnTo>
                    <a:lnTo>
                      <a:pt x="164241" y="2232688"/>
                    </a:lnTo>
                    <a:lnTo>
                      <a:pt x="205295" y="2199511"/>
                    </a:lnTo>
                    <a:lnTo>
                      <a:pt x="246346" y="2166381"/>
                    </a:lnTo>
                    <a:lnTo>
                      <a:pt x="287391" y="2133305"/>
                    </a:lnTo>
                    <a:lnTo>
                      <a:pt x="328430" y="2100295"/>
                    </a:lnTo>
                    <a:lnTo>
                      <a:pt x="369463" y="2067358"/>
                    </a:lnTo>
                    <a:lnTo>
                      <a:pt x="410488" y="2034505"/>
                    </a:lnTo>
                    <a:lnTo>
                      <a:pt x="451505" y="2001743"/>
                    </a:lnTo>
                    <a:lnTo>
                      <a:pt x="492513" y="1969084"/>
                    </a:lnTo>
                    <a:lnTo>
                      <a:pt x="533512" y="1936535"/>
                    </a:lnTo>
                    <a:lnTo>
                      <a:pt x="574499" y="1904105"/>
                    </a:lnTo>
                    <a:lnTo>
                      <a:pt x="615475" y="1871806"/>
                    </a:lnTo>
                    <a:lnTo>
                      <a:pt x="656439" y="1839644"/>
                    </a:lnTo>
                    <a:lnTo>
                      <a:pt x="697390" y="1807630"/>
                    </a:lnTo>
                    <a:lnTo>
                      <a:pt x="738327" y="1775773"/>
                    </a:lnTo>
                    <a:lnTo>
                      <a:pt x="779249" y="1744082"/>
                    </a:lnTo>
                    <a:lnTo>
                      <a:pt x="820155" y="1712567"/>
                    </a:lnTo>
                    <a:lnTo>
                      <a:pt x="861045" y="1681236"/>
                    </a:lnTo>
                    <a:lnTo>
                      <a:pt x="901918" y="1650098"/>
                    </a:lnTo>
                    <a:lnTo>
                      <a:pt x="942773" y="1619164"/>
                    </a:lnTo>
                    <a:lnTo>
                      <a:pt x="983609" y="1588442"/>
                    </a:lnTo>
                    <a:lnTo>
                      <a:pt x="1024426" y="1557941"/>
                    </a:lnTo>
                    <a:lnTo>
                      <a:pt x="1065222" y="1527671"/>
                    </a:lnTo>
                    <a:lnTo>
                      <a:pt x="1105997" y="1497641"/>
                    </a:lnTo>
                    <a:lnTo>
                      <a:pt x="1146749" y="1467860"/>
                    </a:lnTo>
                    <a:lnTo>
                      <a:pt x="1187479" y="1438337"/>
                    </a:lnTo>
                    <a:lnTo>
                      <a:pt x="1228185" y="1409082"/>
                    </a:lnTo>
                    <a:lnTo>
                      <a:pt x="1268867" y="1380103"/>
                    </a:lnTo>
                    <a:lnTo>
                      <a:pt x="1309523" y="1351411"/>
                    </a:lnTo>
                    <a:lnTo>
                      <a:pt x="1350153" y="1323013"/>
                    </a:lnTo>
                    <a:lnTo>
                      <a:pt x="1390756" y="1294921"/>
                    </a:lnTo>
                    <a:lnTo>
                      <a:pt x="1431331" y="1267141"/>
                    </a:lnTo>
                    <a:lnTo>
                      <a:pt x="1471878" y="1239685"/>
                    </a:lnTo>
                    <a:lnTo>
                      <a:pt x="1512395" y="1212561"/>
                    </a:lnTo>
                    <a:lnTo>
                      <a:pt x="1552882" y="1185778"/>
                    </a:lnTo>
                    <a:lnTo>
                      <a:pt x="1593338" y="1159346"/>
                    </a:lnTo>
                    <a:lnTo>
                      <a:pt x="1633762" y="1133273"/>
                    </a:lnTo>
                    <a:lnTo>
                      <a:pt x="1674154" y="1107570"/>
                    </a:lnTo>
                    <a:lnTo>
                      <a:pt x="1714512" y="1082244"/>
                    </a:lnTo>
                    <a:lnTo>
                      <a:pt x="1754835" y="1057306"/>
                    </a:lnTo>
                    <a:lnTo>
                      <a:pt x="1795124" y="1032765"/>
                    </a:lnTo>
                    <a:lnTo>
                      <a:pt x="1835376" y="1008630"/>
                    </a:lnTo>
                    <a:lnTo>
                      <a:pt x="1875592" y="984910"/>
                    </a:lnTo>
                    <a:lnTo>
                      <a:pt x="1923136" y="957382"/>
                    </a:lnTo>
                    <a:lnTo>
                      <a:pt x="1970929" y="930260"/>
                    </a:lnTo>
                    <a:lnTo>
                      <a:pt x="2018948" y="903542"/>
                    </a:lnTo>
                    <a:lnTo>
                      <a:pt x="2067170" y="877228"/>
                    </a:lnTo>
                    <a:lnTo>
                      <a:pt x="2115570" y="851316"/>
                    </a:lnTo>
                    <a:lnTo>
                      <a:pt x="2164125" y="825806"/>
                    </a:lnTo>
                    <a:lnTo>
                      <a:pt x="2212812" y="800696"/>
                    </a:lnTo>
                    <a:lnTo>
                      <a:pt x="2261606" y="775986"/>
                    </a:lnTo>
                    <a:lnTo>
                      <a:pt x="2310483" y="751675"/>
                    </a:lnTo>
                    <a:lnTo>
                      <a:pt x="2359421" y="727761"/>
                    </a:lnTo>
                    <a:lnTo>
                      <a:pt x="2408395" y="704243"/>
                    </a:lnTo>
                    <a:lnTo>
                      <a:pt x="2457381" y="681122"/>
                    </a:lnTo>
                    <a:lnTo>
                      <a:pt x="2506356" y="658395"/>
                    </a:lnTo>
                    <a:lnTo>
                      <a:pt x="2555297" y="636061"/>
                    </a:lnTo>
                    <a:lnTo>
                      <a:pt x="2604179" y="614121"/>
                    </a:lnTo>
                    <a:lnTo>
                      <a:pt x="2652979" y="592571"/>
                    </a:lnTo>
                    <a:lnTo>
                      <a:pt x="2701672" y="571413"/>
                    </a:lnTo>
                    <a:lnTo>
                      <a:pt x="2750236" y="550644"/>
                    </a:lnTo>
                    <a:lnTo>
                      <a:pt x="2798647" y="530264"/>
                    </a:lnTo>
                    <a:lnTo>
                      <a:pt x="2846880" y="510272"/>
                    </a:lnTo>
                    <a:lnTo>
                      <a:pt x="2894913" y="490666"/>
                    </a:lnTo>
                    <a:lnTo>
                      <a:pt x="2942721" y="471447"/>
                    </a:lnTo>
                    <a:lnTo>
                      <a:pt x="2990281" y="452611"/>
                    </a:lnTo>
                    <a:lnTo>
                      <a:pt x="3037568" y="434160"/>
                    </a:lnTo>
                    <a:lnTo>
                      <a:pt x="3084560" y="416092"/>
                    </a:lnTo>
                    <a:lnTo>
                      <a:pt x="3131233" y="398405"/>
                    </a:lnTo>
                    <a:lnTo>
                      <a:pt x="3177563" y="381099"/>
                    </a:lnTo>
                    <a:lnTo>
                      <a:pt x="3223525" y="364173"/>
                    </a:lnTo>
                    <a:lnTo>
                      <a:pt x="3269097" y="347626"/>
                    </a:lnTo>
                    <a:lnTo>
                      <a:pt x="3314255" y="331457"/>
                    </a:lnTo>
                    <a:lnTo>
                      <a:pt x="3358975" y="315664"/>
                    </a:lnTo>
                    <a:lnTo>
                      <a:pt x="3403233" y="300248"/>
                    </a:lnTo>
                    <a:lnTo>
                      <a:pt x="3447005" y="285206"/>
                    </a:lnTo>
                    <a:lnTo>
                      <a:pt x="3490269" y="270538"/>
                    </a:lnTo>
                    <a:lnTo>
                      <a:pt x="3532999" y="256243"/>
                    </a:lnTo>
                    <a:lnTo>
                      <a:pt x="3575173" y="242320"/>
                    </a:lnTo>
                    <a:lnTo>
                      <a:pt x="3616767" y="228768"/>
                    </a:lnTo>
                    <a:lnTo>
                      <a:pt x="3657757" y="215586"/>
                    </a:lnTo>
                    <a:lnTo>
                      <a:pt x="3698118" y="202773"/>
                    </a:lnTo>
                    <a:lnTo>
                      <a:pt x="4120892" y="101850"/>
                    </a:lnTo>
                    <a:lnTo>
                      <a:pt x="4543535" y="39840"/>
                    </a:lnTo>
                    <a:lnTo>
                      <a:pt x="4868591" y="8603"/>
                    </a:lnTo>
                    <a:lnTo>
                      <a:pt x="4998600" y="0"/>
                    </a:lnTo>
                  </a:path>
                </a:pathLst>
              </a:custGeom>
              <a:ln w="32165">
                <a:solidFill>
                  <a:srgbClr val="85BD05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2" name="object 10">
              <a:extLst>
                <a:ext uri="{FF2B5EF4-FFF2-40B4-BE49-F238E27FC236}">
                  <a16:creationId xmlns:a16="http://schemas.microsoft.com/office/drawing/2014/main" id="{CDD5651C-EF1E-AC14-D4E9-B4023985E0EF}"/>
                </a:ext>
              </a:extLst>
            </p:cNvPr>
            <p:cNvSpPr txBox="1"/>
            <p:nvPr/>
          </p:nvSpPr>
          <p:spPr>
            <a:xfrm>
              <a:off x="1377671" y="2805804"/>
              <a:ext cx="257175" cy="584134"/>
            </a:xfrm>
            <a:prstGeom prst="rect">
              <a:avLst/>
            </a:prstGeom>
          </p:spPr>
          <p:txBody>
            <a:bodyPr vert="horz" wrap="square" lIns="0" tIns="1460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5"/>
                </a:spcBef>
              </a:pPr>
              <a:r>
                <a:rPr lang="en-US" altLang="zh-CN" sz="3700" spc="-50" dirty="0">
                  <a:latin typeface="Arial" panose="020B0604020202090204"/>
                  <a:cs typeface="Arial" panose="020B0604020202090204"/>
                </a:rPr>
                <a:t>y</a:t>
              </a:r>
              <a:endParaRPr sz="3700" dirty="0">
                <a:latin typeface="Arial" panose="020B0604020202090204"/>
                <a:cs typeface="Arial" panose="020B0604020202090204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3">
                <a:extLst>
                  <a:ext uri="{FF2B5EF4-FFF2-40B4-BE49-F238E27FC236}">
                    <a16:creationId xmlns:a16="http://schemas.microsoft.com/office/drawing/2014/main" id="{687397A7-C71F-94AB-8371-4BAF94CB1CF1}"/>
                  </a:ext>
                </a:extLst>
              </p:cNvPr>
              <p:cNvSpPr txBox="1"/>
              <p:nvPr/>
            </p:nvSpPr>
            <p:spPr>
              <a:xfrm>
                <a:off x="6823265" y="3027087"/>
                <a:ext cx="6332855" cy="3568541"/>
              </a:xfrm>
              <a:prstGeom prst="rect">
                <a:avLst/>
              </a:prstGeom>
            </p:spPr>
            <p:txBody>
              <a:bodyPr vert="horz" wrap="square" lIns="0" tIns="12065" rIns="0" bIns="0" rtlCol="0">
                <a:spAutoFit/>
              </a:bodyPr>
              <a:lstStyle/>
              <a:p>
                <a:pPr marL="327025" marR="43180" indent="-288925">
                  <a:spcBef>
                    <a:spcPts val="100"/>
                  </a:spcBef>
                  <a:buClr>
                    <a:srgbClr val="5D5555"/>
                  </a:buClr>
                  <a:buChar char="•"/>
                  <a:tabLst>
                    <a:tab pos="327025" algn="l"/>
                  </a:tabLst>
                </a:pPr>
                <a14:m>
                  <m:oMath xmlns:m="http://schemas.openxmlformats.org/officeDocument/2006/math">
                    <m:r>
                      <a:rPr lang="en-SG" altLang="zh-CN" sz="2800" b="1" i="1" smtClean="0">
                        <a:solidFill>
                          <a:srgbClr val="2B2728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𝝐</m:t>
                    </m:r>
                  </m:oMath>
                </a14:m>
                <a:r>
                  <a:rPr lang="zh-CN" altLang="en-SG" sz="2800" b="1" dirty="0">
                    <a:solidFill>
                      <a:srgbClr val="2B2728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90204"/>
                  </a:rPr>
                  <a:t>：</a:t>
                </a:r>
                <a:endParaRPr lang="en-SG" altLang="zh-CN" sz="2800" b="1" dirty="0">
                  <a:solidFill>
                    <a:srgbClr val="2B2728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90204"/>
                </a:endParaRPr>
              </a:p>
              <a:p>
                <a:pPr marL="784225" marR="43180" lvl="1" indent="-288925">
                  <a:spcBef>
                    <a:spcPts val="100"/>
                  </a:spcBef>
                  <a:buClr>
                    <a:srgbClr val="5D5555"/>
                  </a:buClr>
                  <a:buChar char="•"/>
                  <a:tabLst>
                    <a:tab pos="327025" algn="l"/>
                  </a:tabLst>
                </a:pPr>
                <a:r>
                  <a:rPr lang="zh-CN" altLang="en-US" sz="2800" b="1" dirty="0">
                    <a:solidFill>
                      <a:srgbClr val="2B2728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90204"/>
                  </a:rPr>
                  <a:t>基础假设： </a:t>
                </a:r>
                <a14:m>
                  <m:oMath xmlns:m="http://schemas.openxmlformats.org/officeDocument/2006/math">
                    <m:r>
                      <a:rPr lang="zh-CN" altLang="en-US" sz="2800" b="1" i="0" smtClean="0">
                        <a:solidFill>
                          <a:srgbClr val="2B2728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𝐄</m:t>
                    </m:r>
                    <m:d>
                      <m:dPr>
                        <m:ctrlPr>
                          <a:rPr lang="en-US" altLang="zh-CN" sz="2800" b="1" i="1" smtClean="0">
                            <a:solidFill>
                              <a:srgbClr val="2B2728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</m:ctrlPr>
                      </m:dPr>
                      <m:e>
                        <m:r>
                          <a:rPr lang="zh-CN" altLang="en-US" sz="2800" b="1" i="1" smtClean="0">
                            <a:solidFill>
                              <a:srgbClr val="2B2728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  <m:t>𝝐</m:t>
                        </m:r>
                      </m:e>
                    </m:d>
                    <m:r>
                      <a:rPr lang="en-US" altLang="zh-CN" sz="2800" b="1" i="1" smtClean="0">
                        <a:solidFill>
                          <a:srgbClr val="2B2728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=</m:t>
                    </m:r>
                    <m:r>
                      <a:rPr lang="en-US" altLang="zh-CN" sz="2800" b="1" i="1" smtClean="0">
                        <a:solidFill>
                          <a:srgbClr val="2B2728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𝟎</m:t>
                    </m:r>
                  </m:oMath>
                </a14:m>
                <a:endParaRPr lang="en-SG" altLang="zh-CN" sz="2800" b="1" dirty="0">
                  <a:solidFill>
                    <a:srgbClr val="2B2728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90204"/>
                </a:endParaRPr>
              </a:p>
              <a:p>
                <a:pPr marL="784225" marR="43180" lvl="1" indent="-288925">
                  <a:spcBef>
                    <a:spcPts val="100"/>
                  </a:spcBef>
                  <a:buClr>
                    <a:srgbClr val="5D5555"/>
                  </a:buClr>
                  <a:buChar char="•"/>
                  <a:tabLst>
                    <a:tab pos="327025" algn="l"/>
                  </a:tabLst>
                </a:pPr>
                <a:r>
                  <a:rPr lang="zh-CN" altLang="en-US" sz="2800" b="1" dirty="0">
                    <a:solidFill>
                      <a:srgbClr val="2B2728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90204"/>
                  </a:rPr>
                  <a:t>进一步假设：</a:t>
                </a:r>
                <a:r>
                  <a:rPr lang="en-SG" altLang="zh-CN" sz="2800" b="1" dirty="0">
                    <a:solidFill>
                      <a:srgbClr val="2B2728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90204"/>
                  </a:rPr>
                  <a:t> </a:t>
                </a:r>
                <a14:m>
                  <m:oMath xmlns:m="http://schemas.openxmlformats.org/officeDocument/2006/math">
                    <m:r>
                      <a:rPr lang="en-SG" altLang="zh-CN" sz="2800" b="1" i="1" smtClean="0">
                        <a:solidFill>
                          <a:srgbClr val="2B2728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𝝐</m:t>
                    </m:r>
                    <m:r>
                      <a:rPr lang="en-US" altLang="zh-CN" sz="2800" b="1" i="1" smtClean="0">
                        <a:solidFill>
                          <a:srgbClr val="2B2728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~</m:t>
                    </m:r>
                    <m:r>
                      <a:rPr lang="en-US" altLang="zh-CN" sz="2800" b="1" i="1" smtClean="0">
                        <a:solidFill>
                          <a:srgbClr val="2B2728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𝑵</m:t>
                    </m:r>
                    <m:r>
                      <a:rPr lang="en-US" altLang="zh-CN" sz="2800" b="1" i="1" smtClean="0">
                        <a:solidFill>
                          <a:srgbClr val="2B2728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(</m:t>
                    </m:r>
                    <m:r>
                      <a:rPr lang="en-US" altLang="zh-CN" sz="2800" b="1" i="1" smtClean="0">
                        <a:solidFill>
                          <a:srgbClr val="2B2728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𝟎</m:t>
                    </m:r>
                    <m:r>
                      <a:rPr lang="en-US" altLang="zh-CN" sz="2800" b="1" i="1" smtClean="0">
                        <a:solidFill>
                          <a:srgbClr val="2B2728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,</m:t>
                    </m:r>
                    <m:sSup>
                      <m:sSupPr>
                        <m:ctrlPr>
                          <a:rPr lang="en-US" altLang="zh-CN" sz="2800" b="1" i="1" smtClean="0">
                            <a:solidFill>
                              <a:srgbClr val="2B2728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</m:ctrlPr>
                      </m:sSupPr>
                      <m:e>
                        <m:r>
                          <a:rPr lang="en-US" altLang="zh-CN" sz="2800" b="1" i="1" smtClean="0">
                            <a:solidFill>
                              <a:srgbClr val="2B2728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  <m:t>𝝈</m:t>
                        </m:r>
                      </m:e>
                      <m:sup>
                        <m:r>
                          <a:rPr lang="en-US" altLang="zh-CN" sz="2800" b="1" i="1" smtClean="0">
                            <a:solidFill>
                              <a:srgbClr val="2B2728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  <m:t>𝟐</m:t>
                        </m:r>
                      </m:sup>
                    </m:sSup>
                    <m:r>
                      <a:rPr lang="en-US" altLang="zh-CN" sz="2800" b="1" i="1" smtClean="0">
                        <a:solidFill>
                          <a:srgbClr val="2B2728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)</m:t>
                    </m:r>
                  </m:oMath>
                </a14:m>
                <a:endParaRPr lang="en-SG" altLang="zh-CN" sz="2800" b="1" dirty="0">
                  <a:solidFill>
                    <a:srgbClr val="2B2728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90204"/>
                </a:endParaRPr>
              </a:p>
              <a:p>
                <a:pPr marL="784225" marR="43180" lvl="1" indent="-288925">
                  <a:spcBef>
                    <a:spcPts val="100"/>
                  </a:spcBef>
                  <a:buClr>
                    <a:srgbClr val="5D5555"/>
                  </a:buClr>
                  <a:buChar char="•"/>
                  <a:tabLst>
                    <a:tab pos="327025" algn="l"/>
                  </a:tabLst>
                </a:pPr>
                <a:endParaRPr lang="zh-CN" altLang="en-US" sz="2800" b="1" dirty="0">
                  <a:solidFill>
                    <a:srgbClr val="2B2728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90204"/>
                </a:endParaRPr>
              </a:p>
              <a:p>
                <a:pPr marL="327025" marR="43180" indent="-288925">
                  <a:spcBef>
                    <a:spcPts val="100"/>
                  </a:spcBef>
                  <a:buClr>
                    <a:srgbClr val="5D5555"/>
                  </a:buClr>
                  <a:buChar char="•"/>
                  <a:tabLst>
                    <a:tab pos="327025" algn="l"/>
                  </a:tabLst>
                </a:pP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rgbClr val="2B2728"/>
                        </a:solidFill>
                        <a:latin typeface="Cambria Math" panose="02040503050406030204" pitchFamily="18" charset="0"/>
                        <a:cs typeface="Arial" panose="020B0604020202090204"/>
                      </a:rPr>
                      <m:t>𝒚</m:t>
                    </m:r>
                  </m:oMath>
                </a14:m>
                <a:r>
                  <a:rPr lang="en-US" altLang="zh-CN" sz="2800" b="1" dirty="0">
                    <a:solidFill>
                      <a:srgbClr val="2B2728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90204"/>
                  </a:rPr>
                  <a:t>:</a:t>
                </a:r>
              </a:p>
              <a:p>
                <a:pPr marL="784225" marR="43180" lvl="1" indent="-288925">
                  <a:spcBef>
                    <a:spcPts val="100"/>
                  </a:spcBef>
                  <a:buClr>
                    <a:srgbClr val="5D5555"/>
                  </a:buClr>
                  <a:buChar char="•"/>
                  <a:tabLst>
                    <a:tab pos="327025" algn="l"/>
                  </a:tabLst>
                </a:pP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rgbClr val="2B2728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𝒚</m:t>
                    </m:r>
                    <m:r>
                      <a:rPr lang="en-US" altLang="zh-CN" sz="2800" b="1" i="1" smtClean="0">
                        <a:solidFill>
                          <a:srgbClr val="2B2728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=</m:t>
                    </m:r>
                    <m:sSup>
                      <m:sSupPr>
                        <m:ctrlPr>
                          <a:rPr lang="en-US" altLang="zh-CN" sz="2800" b="1" i="1" spc="60" smtClea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</m:ctrlPr>
                      </m:sSupPr>
                      <m:e>
                        <m:r>
                          <a:rPr lang="en-US" altLang="zh-CN" sz="2800" b="1" i="1" spc="60" smtClean="0">
                            <a:solidFill>
                              <a:srgbClr val="0099E8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𝒘</m:t>
                        </m:r>
                      </m:e>
                      <m:sup>
                        <m:r>
                          <a:rPr lang="en-US" altLang="zh-CN" sz="2800" b="1" i="1" spc="6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  <m:t>⊺</m:t>
                        </m:r>
                      </m:sup>
                    </m:sSup>
                    <m:r>
                      <a:rPr lang="en-US" altLang="zh-CN" sz="2800" b="1" i="1" spc="6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𝝓</m:t>
                    </m:r>
                    <m:d>
                      <m:dPr>
                        <m:ctrlPr>
                          <a:rPr lang="en-US" altLang="zh-CN" sz="2800" b="1" i="1" spc="6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</m:ctrlPr>
                      </m:dPr>
                      <m:e>
                        <m:r>
                          <a:rPr lang="en-US" altLang="zh-CN" sz="2800" b="1" i="1" spc="6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  <m:t>𝒙</m:t>
                        </m:r>
                      </m:e>
                    </m:d>
                    <m:r>
                      <a:rPr lang="en-US" altLang="zh-CN" sz="2800" b="1" i="1" spc="6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+</m:t>
                    </m:r>
                  </m:oMath>
                </a14:m>
                <a:r>
                  <a:rPr lang="en-SG" altLang="zh-CN" sz="2800" b="1" dirty="0">
                    <a:solidFill>
                      <a:srgbClr val="2B2728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90204"/>
                  </a:rPr>
                  <a:t> </a:t>
                </a:r>
                <a14:m>
                  <m:oMath xmlns:m="http://schemas.openxmlformats.org/officeDocument/2006/math">
                    <m:r>
                      <a:rPr lang="en-SG" altLang="zh-CN" sz="2800" b="1" i="1" smtClean="0">
                        <a:solidFill>
                          <a:srgbClr val="2B2728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𝝐</m:t>
                    </m:r>
                  </m:oMath>
                </a14:m>
                <a:endParaRPr lang="en-SG" altLang="zh-CN" sz="2800" b="1" dirty="0">
                  <a:solidFill>
                    <a:srgbClr val="2B2728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90204"/>
                </a:endParaRPr>
              </a:p>
              <a:p>
                <a:pPr marL="784225" marR="43180" lvl="1" indent="-288925">
                  <a:spcBef>
                    <a:spcPts val="100"/>
                  </a:spcBef>
                  <a:buClr>
                    <a:srgbClr val="5D5555"/>
                  </a:buClr>
                  <a:buFontTx/>
                  <a:buChar char="•"/>
                  <a:tabLst>
                    <a:tab pos="327025" algn="l"/>
                  </a:tabLst>
                </a:pP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rgbClr val="2B2728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𝒚</m:t>
                    </m:r>
                    <m:r>
                      <a:rPr lang="en-US" altLang="zh-CN" sz="2800" b="1" i="1" smtClean="0">
                        <a:solidFill>
                          <a:srgbClr val="2B2728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|</m:t>
                    </m:r>
                    <m:r>
                      <a:rPr lang="en-US" altLang="zh-CN" sz="2800" b="1" i="1" smtClean="0">
                        <a:solidFill>
                          <a:srgbClr val="2B2728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𝒙</m:t>
                    </m:r>
                    <m:r>
                      <a:rPr lang="en-US" altLang="zh-CN" sz="2800" b="1" i="1" smtClean="0">
                        <a:solidFill>
                          <a:srgbClr val="2B2728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,</m:t>
                    </m:r>
                    <m:r>
                      <a:rPr lang="en-US" altLang="zh-CN" sz="2800" b="1" i="1" smtClean="0">
                        <a:solidFill>
                          <a:srgbClr val="2B2728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𝒘</m:t>
                    </m:r>
                    <m:r>
                      <a:rPr lang="zh-CN" altLang="en-US" sz="2800" b="1" i="1" smtClean="0">
                        <a:solidFill>
                          <a:srgbClr val="2B2728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 </m:t>
                    </m:r>
                    <m:r>
                      <a:rPr lang="en-US" altLang="zh-CN" sz="2800" b="1" i="1" smtClean="0">
                        <a:solidFill>
                          <a:srgbClr val="2B2728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~</m:t>
                    </m:r>
                    <m:r>
                      <a:rPr lang="zh-CN" altLang="en-US" sz="2800" b="1" i="1" smtClean="0">
                        <a:solidFill>
                          <a:srgbClr val="2B2728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 </m:t>
                    </m:r>
                    <m:r>
                      <a:rPr lang="en-US" altLang="zh-CN" sz="2800" b="1" i="1" smtClean="0">
                        <a:solidFill>
                          <a:srgbClr val="2B2728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𝑵</m:t>
                    </m:r>
                    <m:r>
                      <a:rPr lang="en-US" altLang="zh-CN" sz="2800" b="1" i="1" smtClean="0">
                        <a:solidFill>
                          <a:srgbClr val="2B2728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(</m:t>
                    </m:r>
                    <m:sSup>
                      <m:sSupPr>
                        <m:ctrlPr>
                          <a:rPr lang="en-US" altLang="zh-CN" sz="2800" b="1" i="1" spc="60" smtClean="0"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</m:ctrlPr>
                      </m:sSupPr>
                      <m:e>
                        <m:r>
                          <a:rPr lang="en-US" altLang="zh-CN" sz="2800" b="1" i="1" spc="60" smtClean="0">
                            <a:solidFill>
                              <a:srgbClr val="0099E8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𝒘</m:t>
                        </m:r>
                      </m:e>
                      <m:sup>
                        <m:r>
                          <a:rPr lang="en-US" altLang="zh-CN" sz="2800" b="1" i="1" spc="6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  <m:t>⊺</m:t>
                        </m:r>
                      </m:sup>
                    </m:sSup>
                    <m:r>
                      <a:rPr lang="en-US" altLang="zh-CN" sz="2800" b="1" i="1" spc="6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𝝓</m:t>
                    </m:r>
                    <m:d>
                      <m:dPr>
                        <m:ctrlPr>
                          <a:rPr lang="en-US" altLang="zh-CN" sz="2800" b="1" i="1" spc="6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</m:ctrlPr>
                      </m:dPr>
                      <m:e>
                        <m:r>
                          <a:rPr lang="en-US" altLang="zh-CN" sz="2800" b="1" i="1" spc="6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  <m:t>𝒙</m:t>
                        </m:r>
                      </m:e>
                    </m:d>
                    <m:r>
                      <a:rPr lang="en-US" altLang="zh-CN" sz="2800" b="1" i="1" smtClean="0">
                        <a:solidFill>
                          <a:srgbClr val="2B2728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,</m:t>
                    </m:r>
                    <m:sSup>
                      <m:sSupPr>
                        <m:ctrlPr>
                          <a:rPr lang="en-US" altLang="zh-CN" sz="2800" b="1" i="1" smtClean="0">
                            <a:solidFill>
                              <a:srgbClr val="2B2728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</m:ctrlPr>
                      </m:sSupPr>
                      <m:e>
                        <m:r>
                          <a:rPr lang="en-US" altLang="zh-CN" sz="2800" b="1" i="1" smtClean="0">
                            <a:solidFill>
                              <a:srgbClr val="2B2728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  <m:t>𝝈</m:t>
                        </m:r>
                      </m:e>
                      <m:sup>
                        <m:r>
                          <a:rPr lang="en-US" altLang="zh-CN" sz="2800" b="1" i="1" smtClean="0">
                            <a:solidFill>
                              <a:srgbClr val="2B2728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  <m:t>𝟐</m:t>
                        </m:r>
                      </m:sup>
                    </m:sSup>
                    <m:r>
                      <a:rPr lang="en-US" altLang="zh-CN" sz="2800" b="1" i="1" smtClean="0">
                        <a:solidFill>
                          <a:srgbClr val="2B2728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)</m:t>
                    </m:r>
                  </m:oMath>
                </a14:m>
                <a:endParaRPr lang="en-SG" altLang="zh-CN" sz="2800" b="1" dirty="0">
                  <a:solidFill>
                    <a:srgbClr val="2B2728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90204"/>
                </a:endParaRPr>
              </a:p>
              <a:p>
                <a:pPr marL="784225" marR="43180" lvl="1" indent="-288925">
                  <a:spcBef>
                    <a:spcPts val="100"/>
                  </a:spcBef>
                  <a:buClr>
                    <a:srgbClr val="5D5555"/>
                  </a:buClr>
                  <a:buChar char="•"/>
                  <a:tabLst>
                    <a:tab pos="327025" algn="l"/>
                  </a:tabLst>
                </a:pPr>
                <a:endParaRPr lang="zh-CN" altLang="en-US" sz="2800" b="1" dirty="0">
                  <a:solidFill>
                    <a:srgbClr val="2B2728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90204"/>
                </a:endParaRPr>
              </a:p>
            </p:txBody>
          </p:sp>
        </mc:Choice>
        <mc:Fallback xmlns="">
          <p:sp>
            <p:nvSpPr>
              <p:cNvPr id="3" name="object 3">
                <a:extLst>
                  <a:ext uri="{FF2B5EF4-FFF2-40B4-BE49-F238E27FC236}">
                    <a16:creationId xmlns:a16="http://schemas.microsoft.com/office/drawing/2014/main" id="{687397A7-C71F-94AB-8371-4BAF94CB1C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3265" y="3027087"/>
                <a:ext cx="6332855" cy="3568541"/>
              </a:xfrm>
              <a:prstGeom prst="rect">
                <a:avLst/>
              </a:prstGeom>
              <a:blipFill>
                <a:blip r:embed="rId40"/>
                <a:stretch>
                  <a:fillRect l="-2204" t="-28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349BEC-8FC1-4717-BDE4-C8E26ADF0A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AA77419D-BBFE-2913-E71C-B2C7D5EB9D8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3DC40B32-8330-A725-DAEC-48C56BBA7D6C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CD3F9201-BD34-67AE-15CC-697501682099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CC641B19-8992-A48D-4721-D94A33F549B3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5C02A087-6F9E-7B0B-9D8F-F7CA2A2A0A71}"/>
              </a:ext>
            </a:extLst>
          </p:cNvPr>
          <p:cNvSpPr txBox="1"/>
          <p:nvPr/>
        </p:nvSpPr>
        <p:spPr>
          <a:xfrm>
            <a:off x="350439" y="120418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回顾</a:t>
            </a: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Wingdings" pitchFamily="2" charset="2"/>
              </a:rPr>
              <a:t>：最大似然估计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42EFFD2-8FEB-F1D6-1776-DCA31812C0C0}"/>
                  </a:ext>
                </a:extLst>
              </p:cNvPr>
              <p:cNvSpPr txBox="1"/>
              <p:nvPr/>
            </p:nvSpPr>
            <p:spPr>
              <a:xfrm>
                <a:off x="578624" y="922264"/>
                <a:ext cx="526928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400" dirty="0"/>
                  <a:t>Maximum likelihood estimate w.r.t.</a:t>
                </a:r>
                <a:r>
                  <a:rPr lang="zh-CN" altLang="en-US" sz="2400" dirty="0"/>
                  <a:t>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altLang="zh-CN" sz="2400" dirty="0"/>
                  <a:t>:</a:t>
                </a:r>
                <a:endParaRPr lang="en-US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42EFFD2-8FEB-F1D6-1776-DCA31812C0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624" y="922264"/>
                <a:ext cx="5269283" cy="461665"/>
              </a:xfrm>
              <a:prstGeom prst="rect">
                <a:avLst/>
              </a:prstGeom>
              <a:blipFill>
                <a:blip r:embed="rId3"/>
                <a:stretch>
                  <a:fillRect l="-1923" t="-10811" b="-324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7">
                <a:extLst>
                  <a:ext uri="{FF2B5EF4-FFF2-40B4-BE49-F238E27FC236}">
                    <a16:creationId xmlns:a16="http://schemas.microsoft.com/office/drawing/2014/main" id="{A2A6763D-4413-A9B5-8539-C0248199A68B}"/>
                  </a:ext>
                </a:extLst>
              </p:cNvPr>
              <p:cNvSpPr txBox="1"/>
              <p:nvPr/>
            </p:nvSpPr>
            <p:spPr>
              <a:xfrm>
                <a:off x="578624" y="2596733"/>
                <a:ext cx="5586556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400" dirty="0"/>
                  <a:t>Maximize log-likelihood estimate</a:t>
                </a:r>
                <a:r>
                  <a:rPr lang="zh-CN" altLang="en-US" sz="2400" dirty="0"/>
                  <a:t> </a:t>
                </a:r>
                <a:r>
                  <a:rPr lang="en-US" altLang="zh-CN" sz="2400" dirty="0" err="1"/>
                  <a:t>w.r.t.</a:t>
                </a:r>
                <a:r>
                  <a:rPr lang="zh-CN" altLang="en-US" sz="2400" dirty="0"/>
                  <a:t>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altLang="zh-CN" sz="2400" dirty="0"/>
                  <a:t>:</a:t>
                </a:r>
                <a:endParaRPr lang="en-US" sz="2400" dirty="0"/>
              </a:p>
            </p:txBody>
          </p:sp>
        </mc:Choice>
        <mc:Fallback xmlns="">
          <p:sp>
            <p:nvSpPr>
              <p:cNvPr id="6" name="TextBox 7">
                <a:extLst>
                  <a:ext uri="{FF2B5EF4-FFF2-40B4-BE49-F238E27FC236}">
                    <a16:creationId xmlns:a16="http://schemas.microsoft.com/office/drawing/2014/main" id="{A2A6763D-4413-A9B5-8539-C0248199A6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624" y="2596733"/>
                <a:ext cx="5586556" cy="461665"/>
              </a:xfrm>
              <a:prstGeom prst="rect">
                <a:avLst/>
              </a:prstGeom>
              <a:blipFill>
                <a:blip r:embed="rId4"/>
                <a:stretch>
                  <a:fillRect l="-1814" t="-10811" r="-1134" b="-324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8">
            <a:extLst>
              <a:ext uri="{FF2B5EF4-FFF2-40B4-BE49-F238E27FC236}">
                <a16:creationId xmlns:a16="http://schemas.microsoft.com/office/drawing/2014/main" id="{70E47F36-2210-F6E2-AAF0-2A1E111650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0921" y="3115502"/>
            <a:ext cx="7897081" cy="2472630"/>
          </a:xfrm>
          <a:prstGeom prst="rect">
            <a:avLst/>
          </a:prstGeom>
        </p:spPr>
      </p:pic>
      <p:sp>
        <p:nvSpPr>
          <p:cNvPr id="8" name="TextBox 13">
            <a:extLst>
              <a:ext uri="{FF2B5EF4-FFF2-40B4-BE49-F238E27FC236}">
                <a16:creationId xmlns:a16="http://schemas.microsoft.com/office/drawing/2014/main" id="{8475B28F-382B-A742-7E5B-AE77768BA56B}"/>
              </a:ext>
            </a:extLst>
          </p:cNvPr>
          <p:cNvSpPr txBox="1"/>
          <p:nvPr/>
        </p:nvSpPr>
        <p:spPr>
          <a:xfrm>
            <a:off x="5847907" y="949629"/>
            <a:ext cx="27970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最大似然估计</a:t>
            </a:r>
            <a:endParaRPr lang="en-US" sz="2400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9" name="TextBox 14">
            <a:extLst>
              <a:ext uri="{FF2B5EF4-FFF2-40B4-BE49-F238E27FC236}">
                <a16:creationId xmlns:a16="http://schemas.microsoft.com/office/drawing/2014/main" id="{47B749DB-CEB2-70DD-3D3C-9625B533EE26}"/>
              </a:ext>
            </a:extLst>
          </p:cNvPr>
          <p:cNvSpPr txBox="1"/>
          <p:nvPr/>
        </p:nvSpPr>
        <p:spPr>
          <a:xfrm>
            <a:off x="6165180" y="2596733"/>
            <a:ext cx="21007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对数似然</a:t>
            </a:r>
            <a:endParaRPr lang="en-US" sz="2400" dirty="0">
              <a:solidFill>
                <a:srgbClr val="C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1" name="矩形 1">
            <a:extLst>
              <a:ext uri="{FF2B5EF4-FFF2-40B4-BE49-F238E27FC236}">
                <a16:creationId xmlns:a16="http://schemas.microsoft.com/office/drawing/2014/main" id="{7F33917B-6086-C369-B029-BA36F1DD5C94}"/>
              </a:ext>
            </a:extLst>
          </p:cNvPr>
          <p:cNvSpPr/>
          <p:nvPr/>
        </p:nvSpPr>
        <p:spPr>
          <a:xfrm>
            <a:off x="2535242" y="5935736"/>
            <a:ext cx="7601332" cy="400111"/>
          </a:xfrm>
          <a:prstGeom prst="rect">
            <a:avLst/>
          </a:prstGeom>
          <a:solidFill>
            <a:srgbClr val="F3E8B6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高斯假设下的最大似然估计 </a:t>
            </a:r>
            <a:r>
              <a:rPr lang="en-US" altLang="zh-CN" sz="2800" b="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= </a:t>
            </a:r>
            <a:r>
              <a:rPr lang="zh-CN" altLang="en-US" sz="2800" b="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最小化平方误差</a:t>
            </a:r>
            <a:endParaRPr lang="en-US" altLang="zh-CN" sz="2800" b="0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ECC4001-B9E5-3EEF-5F55-14CDA2EB9C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9056" y="1528671"/>
            <a:ext cx="5586556" cy="790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161181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50439" y="120418"/>
            <a:ext cx="48526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逻辑回归：需要寻找最佳参数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" name="object 3"/>
          <p:cNvSpPr txBox="1"/>
          <p:nvPr/>
        </p:nvSpPr>
        <p:spPr>
          <a:xfrm>
            <a:off x="1534723" y="2319309"/>
            <a:ext cx="1574800" cy="196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sz="1500" spc="-55" dirty="0">
                <a:solidFill>
                  <a:srgbClr val="FFFFFF"/>
                </a:solidFill>
                <a:latin typeface="Lucida Sans Unicode"/>
                <a:cs typeface="Lucida Sans Unicode"/>
              </a:rPr>
              <a:t>x</a:t>
            </a:r>
            <a:r>
              <a:rPr sz="1450" b="1" spc="-55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[1]</a:t>
            </a:r>
            <a:r>
              <a:rPr sz="1450" b="1" spc="2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 </a:t>
            </a:r>
            <a:r>
              <a:rPr sz="1450" b="1" spc="185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=</a:t>
            </a:r>
            <a:r>
              <a:rPr sz="1450" b="1" spc="2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 </a:t>
            </a:r>
            <a:r>
              <a:rPr sz="1450" b="1" spc="65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#awesome</a:t>
            </a:r>
            <a:endParaRPr sz="1450">
              <a:latin typeface="Arial" panose="020B0604020202090204"/>
              <a:cs typeface="Arial" panose="020B0604020202090204"/>
            </a:endParaRPr>
          </a:p>
        </p:txBody>
      </p:sp>
      <p:sp>
        <p:nvSpPr>
          <p:cNvPr id="3" name="object 4"/>
          <p:cNvSpPr txBox="1"/>
          <p:nvPr/>
        </p:nvSpPr>
        <p:spPr>
          <a:xfrm>
            <a:off x="3317343" y="2319309"/>
            <a:ext cx="1214120" cy="196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sz="1500" dirty="0">
                <a:solidFill>
                  <a:srgbClr val="FFFFFF"/>
                </a:solidFill>
                <a:latin typeface="Lucida Sans Unicode"/>
                <a:cs typeface="Lucida Sans Unicode"/>
              </a:rPr>
              <a:t>x</a:t>
            </a:r>
            <a:r>
              <a:rPr sz="1450" b="1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[2]</a:t>
            </a:r>
            <a:r>
              <a:rPr sz="1450" b="1" spc="-15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 </a:t>
            </a:r>
            <a:r>
              <a:rPr sz="1450" b="1" spc="185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=</a:t>
            </a:r>
            <a:r>
              <a:rPr sz="1450" b="1" spc="-15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 </a:t>
            </a:r>
            <a:r>
              <a:rPr sz="1450" b="1" spc="65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#awful</a:t>
            </a:r>
            <a:endParaRPr sz="1450">
              <a:latin typeface="Arial" panose="020B0604020202090204"/>
              <a:cs typeface="Arial" panose="020B0604020202090204"/>
            </a:endParaRPr>
          </a:p>
        </p:txBody>
      </p:sp>
      <p:sp>
        <p:nvSpPr>
          <p:cNvPr id="4" name="object 5"/>
          <p:cNvSpPr txBox="1"/>
          <p:nvPr/>
        </p:nvSpPr>
        <p:spPr>
          <a:xfrm>
            <a:off x="4879750" y="2319309"/>
            <a:ext cx="908050" cy="4260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465"/>
              </a:lnSpc>
            </a:pPr>
            <a:r>
              <a:rPr sz="1450" b="1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y</a:t>
            </a:r>
            <a:r>
              <a:rPr sz="1450" b="1" spc="1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 </a:t>
            </a:r>
            <a:r>
              <a:rPr sz="1450" b="1" spc="135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=</a:t>
            </a:r>
            <a:endParaRPr sz="1450">
              <a:latin typeface="Arial" panose="020B0604020202090204"/>
              <a:cs typeface="Arial" panose="020B0604020202090204"/>
            </a:endParaRPr>
          </a:p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sz="1450" b="1" spc="-1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sentiment</a:t>
            </a:r>
            <a:endParaRPr sz="1450">
              <a:latin typeface="Arial" panose="020B0604020202090204"/>
              <a:cs typeface="Arial" panose="020B0604020202090204"/>
            </a:endParaRPr>
          </a:p>
        </p:txBody>
      </p:sp>
      <p:graphicFrame>
        <p:nvGraphicFramePr>
          <p:cNvPr id="6" name="object 3">
            <a:extLst>
              <a:ext uri="{FF2B5EF4-FFF2-40B4-BE49-F238E27FC236}">
                <a16:creationId xmlns:a16="http://schemas.microsoft.com/office/drawing/2014/main" id="{2663AF62-5686-D31D-FDEF-75471B7224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1556369"/>
              </p:ext>
            </p:extLst>
          </p:nvPr>
        </p:nvGraphicFramePr>
        <p:xfrm>
          <a:off x="1871685" y="2319309"/>
          <a:ext cx="8439151" cy="22644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511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1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63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940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lang="zh-CN" altLang="en-US" sz="2400" dirty="0">
                          <a:solidFill>
                            <a:schemeClr val="bg1"/>
                          </a:solidFill>
                        </a:rPr>
                        <a:t>贷款金额</a:t>
                      </a:r>
                      <a:endParaRPr sz="2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15240" marB="0">
                    <a:lnL w="12700">
                      <a:solidFill>
                        <a:srgbClr val="B0007E"/>
                      </a:solidFill>
                      <a:prstDash val="solid"/>
                    </a:lnL>
                    <a:solidFill>
                      <a:srgbClr val="B0007E"/>
                    </a:solidFill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lang="zh-CN" altLang="en-US" sz="2400" dirty="0">
                          <a:solidFill>
                            <a:schemeClr val="bg1"/>
                          </a:solidFill>
                        </a:rPr>
                        <a:t>年收入</a:t>
                      </a:r>
                      <a:endParaRPr sz="2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15240" marB="0">
                    <a:solidFill>
                      <a:srgbClr val="B0007E"/>
                    </a:solidFill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2400" dirty="0">
                          <a:solidFill>
                            <a:schemeClr val="bg1"/>
                          </a:solidFill>
                        </a:rPr>
                        <a:t>y = </a:t>
                      </a:r>
                      <a:r>
                        <a:rPr lang="zh-CN" altLang="en-US" sz="2400" dirty="0">
                          <a:solidFill>
                            <a:schemeClr val="bg1"/>
                          </a:solidFill>
                        </a:rPr>
                        <a:t>是否违约</a:t>
                      </a:r>
                      <a:endParaRPr sz="2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18415" marB="0">
                    <a:lnR w="12700">
                      <a:solidFill>
                        <a:srgbClr val="B0007E"/>
                      </a:solidFill>
                      <a:prstDash val="solid"/>
                    </a:lnR>
                    <a:solidFill>
                      <a:srgbClr val="B000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109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317.96k</a:t>
                      </a:r>
                    </a:p>
                  </a:txBody>
                  <a:tcPr marL="6350" marR="6350" marT="6350" marB="0" anchor="ctr">
                    <a:lnL w="12700">
                      <a:solidFill>
                        <a:srgbClr val="B0007E"/>
                      </a:solidFill>
                      <a:prstDash val="solid"/>
                    </a:lnL>
                    <a:lnB w="12700">
                      <a:solidFill>
                        <a:srgbClr val="B0007E"/>
                      </a:solidFill>
                      <a:prstDash val="solid"/>
                    </a:lnB>
                    <a:solidFill>
                      <a:srgbClr val="F2E7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635k</a:t>
                      </a:r>
                    </a:p>
                  </a:txBody>
                  <a:tcPr marL="6350" marR="6350" marT="6350" marB="0" anchor="ctr">
                    <a:lnB w="12700">
                      <a:solidFill>
                        <a:srgbClr val="B0007E"/>
                      </a:solidFill>
                      <a:prstDash val="solid"/>
                    </a:lnB>
                    <a:solidFill>
                      <a:srgbClr val="F2E7EC"/>
                    </a:solidFill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-</a:t>
                      </a:r>
                      <a:r>
                        <a:rPr sz="24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marL="0" marR="0" marT="4445" marB="0">
                    <a:lnR w="12700">
                      <a:solidFill>
                        <a:srgbClr val="B0007E"/>
                      </a:solidFill>
                      <a:prstDash val="solid"/>
                    </a:lnR>
                    <a:lnB w="12700">
                      <a:solidFill>
                        <a:srgbClr val="B0007E"/>
                      </a:solidFill>
                      <a:prstDash val="solid"/>
                    </a:lnB>
                    <a:solidFill>
                      <a:srgbClr val="F2E7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844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866.1k</a:t>
                      </a:r>
                    </a:p>
                  </a:txBody>
                  <a:tcPr marL="6350" marR="6350" marT="6350" marB="0" anchor="ctr">
                    <a:lnL w="12700">
                      <a:solidFill>
                        <a:srgbClr val="B0007E"/>
                      </a:solidFill>
                      <a:prstDash val="solid"/>
                    </a:lnL>
                    <a:lnT w="12700" cap="flat" cmpd="sng" algn="ctr">
                      <a:solidFill>
                        <a:srgbClr val="B000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B0007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305k</a:t>
                      </a: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rgbClr val="B000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B0007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+</a:t>
                      </a:r>
                      <a:r>
                        <a:rPr sz="24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marL="0" marR="0" marT="13335" marB="0">
                    <a:lnR w="12700">
                      <a:solidFill>
                        <a:srgbClr val="B0007E"/>
                      </a:solidFill>
                      <a:prstDash val="solid"/>
                    </a:lnR>
                    <a:lnT w="12700">
                      <a:solidFill>
                        <a:srgbClr val="B0007E"/>
                      </a:solidFill>
                      <a:prstDash val="solid"/>
                    </a:lnT>
                    <a:lnB w="12700">
                      <a:solidFill>
                        <a:srgbClr val="B0007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844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136.08k</a:t>
                      </a:r>
                    </a:p>
                  </a:txBody>
                  <a:tcPr marL="6350" marR="6350" marT="6350" marB="0" anchor="ctr">
                    <a:lnL w="12700">
                      <a:solidFill>
                        <a:srgbClr val="B0007E"/>
                      </a:solidFill>
                      <a:prstDash val="solid"/>
                    </a:lnL>
                    <a:lnT w="12700">
                      <a:solidFill>
                        <a:srgbClr val="B0007E"/>
                      </a:solidFill>
                      <a:prstDash val="solid"/>
                    </a:lnT>
                    <a:lnB w="12700" cap="flat" cmpd="sng" algn="ctr">
                      <a:solidFill>
                        <a:srgbClr val="B000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7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45k</a:t>
                      </a:r>
                    </a:p>
                  </a:txBody>
                  <a:tcPr marL="6350" marR="6350" marT="6350" marB="0" anchor="ctr">
                    <a:lnT w="12700">
                      <a:solidFill>
                        <a:srgbClr val="B0007E"/>
                      </a:solidFill>
                      <a:prstDash val="solid"/>
                    </a:lnT>
                    <a:lnB w="12700" cap="flat" cmpd="sng" algn="ctr">
                      <a:solidFill>
                        <a:srgbClr val="B000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7EC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+</a:t>
                      </a:r>
                      <a:r>
                        <a:rPr sz="24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marL="0" marR="0" marT="12065" marB="0">
                    <a:lnR w="12700">
                      <a:solidFill>
                        <a:srgbClr val="B0007E"/>
                      </a:solidFill>
                      <a:prstDash val="solid"/>
                    </a:lnR>
                    <a:lnT w="12700">
                      <a:solidFill>
                        <a:srgbClr val="B0007E"/>
                      </a:solidFill>
                      <a:prstDash val="solid"/>
                    </a:lnT>
                    <a:lnB w="12700">
                      <a:solidFill>
                        <a:srgbClr val="B0007E"/>
                      </a:solidFill>
                      <a:prstDash val="solid"/>
                    </a:lnB>
                    <a:solidFill>
                      <a:srgbClr val="F2E7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844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95.21k</a:t>
                      </a:r>
                    </a:p>
                  </a:txBody>
                  <a:tcPr marL="6350" marR="6350" marT="6350" marB="0" anchor="ctr">
                    <a:lnL w="12700">
                      <a:solidFill>
                        <a:srgbClr val="B0007E"/>
                      </a:solidFill>
                      <a:prstDash val="solid"/>
                    </a:lnL>
                    <a:lnT w="12700" cap="flat" cmpd="sng" algn="ctr">
                      <a:solidFill>
                        <a:srgbClr val="B000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B0007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100k</a:t>
                      </a: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rgbClr val="B000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B0007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-</a:t>
                      </a:r>
                      <a:r>
                        <a:rPr sz="24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marL="0" marR="0" marT="10795" marB="0">
                    <a:lnR w="12700">
                      <a:solidFill>
                        <a:srgbClr val="B0007E"/>
                      </a:solidFill>
                      <a:prstDash val="solid"/>
                    </a:lnR>
                    <a:lnT w="12700">
                      <a:solidFill>
                        <a:srgbClr val="B0007E"/>
                      </a:solidFill>
                      <a:prstDash val="solid"/>
                    </a:lnT>
                    <a:lnB w="12700">
                      <a:solidFill>
                        <a:srgbClr val="B0007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8445">
                <a:tc>
                  <a:txBody>
                    <a:bodyPr/>
                    <a:lstStyle/>
                    <a:p>
                      <a:pPr marL="23495"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240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 marL="0" marR="0" marT="8890" marB="0">
                    <a:lnL w="12700">
                      <a:solidFill>
                        <a:srgbClr val="B0007E"/>
                      </a:solidFill>
                      <a:prstDash val="solid"/>
                    </a:lnL>
                    <a:lnT w="12700" cap="flat" cmpd="sng" algn="ctr">
                      <a:solidFill>
                        <a:srgbClr val="B000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B0007E"/>
                      </a:solidFill>
                      <a:prstDash val="solid"/>
                    </a:lnB>
                    <a:solidFill>
                      <a:srgbClr val="F2E7EC"/>
                    </a:solidFill>
                  </a:tcPr>
                </a:tc>
                <a:tc>
                  <a:txBody>
                    <a:bodyPr/>
                    <a:lstStyle/>
                    <a:p>
                      <a:pPr marL="33655"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2400" dirty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 marL="0" marR="0" marT="8890" marB="0">
                    <a:lnT w="12700" cap="flat" cmpd="sng" algn="ctr">
                      <a:solidFill>
                        <a:srgbClr val="B000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B0007E"/>
                      </a:solidFill>
                      <a:prstDash val="solid"/>
                    </a:lnB>
                    <a:solidFill>
                      <a:srgbClr val="F2E7EC"/>
                    </a:solidFill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2400" dirty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 marL="0" marR="0" marT="8890" marB="0">
                    <a:lnR w="12700">
                      <a:solidFill>
                        <a:srgbClr val="B0007E"/>
                      </a:solidFill>
                      <a:prstDash val="solid"/>
                    </a:lnR>
                    <a:lnT w="12700">
                      <a:solidFill>
                        <a:srgbClr val="B0007E"/>
                      </a:solidFill>
                      <a:prstDash val="solid"/>
                    </a:lnT>
                    <a:lnB w="12700">
                      <a:solidFill>
                        <a:srgbClr val="B0007E"/>
                      </a:solidFill>
                      <a:prstDash val="solid"/>
                    </a:lnB>
                    <a:solidFill>
                      <a:srgbClr val="F2E7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50439" y="120418"/>
            <a:ext cx="48526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逻辑回归：需要寻找最佳参数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4" name="object 5"/>
          <p:cNvGrpSpPr/>
          <p:nvPr/>
        </p:nvGrpSpPr>
        <p:grpSpPr>
          <a:xfrm>
            <a:off x="6056521" y="1836825"/>
            <a:ext cx="97790" cy="1960880"/>
            <a:chOff x="5150588" y="1836825"/>
            <a:chExt cx="97790" cy="1960880"/>
          </a:xfrm>
        </p:grpSpPr>
        <p:pic>
          <p:nvPicPr>
            <p:cNvPr id="5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50588" y="1836825"/>
              <a:ext cx="97784" cy="1960834"/>
            </a:xfrm>
            <a:prstGeom prst="rect">
              <a:avLst/>
            </a:prstGeom>
          </p:spPr>
        </p:pic>
        <p:sp>
          <p:nvSpPr>
            <p:cNvPr id="6" name="object 7"/>
            <p:cNvSpPr/>
            <p:nvPr/>
          </p:nvSpPr>
          <p:spPr>
            <a:xfrm>
              <a:off x="5199480" y="1857550"/>
              <a:ext cx="0" cy="1878964"/>
            </a:xfrm>
            <a:custGeom>
              <a:avLst/>
              <a:gdLst/>
              <a:ahLst/>
              <a:cxnLst/>
              <a:rect l="l" t="t" r="r" b="b"/>
              <a:pathLst>
                <a:path h="1878964">
                  <a:moveTo>
                    <a:pt x="0" y="0"/>
                  </a:moveTo>
                  <a:lnTo>
                    <a:pt x="0" y="1878484"/>
                  </a:lnTo>
                </a:path>
              </a:pathLst>
            </a:custGeom>
            <a:ln w="21443">
              <a:solidFill>
                <a:srgbClr val="5D555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8"/>
          <p:cNvSpPr txBox="1"/>
          <p:nvPr/>
        </p:nvSpPr>
        <p:spPr>
          <a:xfrm>
            <a:off x="1880513" y="4255382"/>
            <a:ext cx="3630929" cy="3853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 algn="ctr">
              <a:lnSpc>
                <a:spcPct val="100000"/>
              </a:lnSpc>
              <a:spcBef>
                <a:spcPts val="125"/>
              </a:spcBef>
            </a:pPr>
            <a:r>
              <a:rPr sz="2400" dirty="0">
                <a:latin typeface="Arial" panose="020B0604020202090204"/>
                <a:cs typeface="Arial" panose="020B0604020202090204"/>
              </a:rPr>
              <a:t>P(</a:t>
            </a:r>
            <a:r>
              <a:rPr sz="2400" dirty="0">
                <a:solidFill>
                  <a:srgbClr val="B0007E"/>
                </a:solidFill>
                <a:latin typeface="Arial" panose="020B0604020202090204"/>
                <a:cs typeface="Arial" panose="020B0604020202090204"/>
              </a:rPr>
              <a:t>y=+1</a:t>
            </a:r>
            <a:r>
              <a:rPr sz="2400" dirty="0">
                <a:latin typeface="Arial" panose="020B0604020202090204"/>
                <a:cs typeface="Arial" panose="020B0604020202090204"/>
              </a:rPr>
              <a:t>|</a:t>
            </a:r>
            <a:r>
              <a:rPr sz="2400" dirty="0">
                <a:latin typeface="Verdana" panose="020B0804030504040204"/>
                <a:cs typeface="Verdana" panose="020B0804030504040204"/>
              </a:rPr>
              <a:t>x</a:t>
            </a:r>
            <a:r>
              <a:rPr sz="2400" dirty="0">
                <a:latin typeface="Arial" panose="020B0604020202090204"/>
                <a:cs typeface="Arial" panose="020B0604020202090204"/>
              </a:rPr>
              <a:t>,</a:t>
            </a:r>
            <a:r>
              <a:rPr sz="2400" dirty="0">
                <a:solidFill>
                  <a:srgbClr val="118CC4"/>
                </a:solidFill>
                <a:latin typeface="Verdana" panose="020B0804030504040204"/>
                <a:cs typeface="Verdana" panose="020B0804030504040204"/>
              </a:rPr>
              <a:t>w</a:t>
            </a:r>
            <a:r>
              <a:rPr sz="2400" dirty="0">
                <a:latin typeface="Arial" panose="020B0604020202090204"/>
                <a:cs typeface="Arial" panose="020B0604020202090204"/>
              </a:rPr>
              <a:t>)</a:t>
            </a:r>
            <a:r>
              <a:rPr sz="2400" spc="-130" dirty="0">
                <a:latin typeface="Arial" panose="020B0604020202090204"/>
                <a:cs typeface="Arial" panose="020B0604020202090204"/>
              </a:rPr>
              <a:t> </a:t>
            </a:r>
            <a:r>
              <a:rPr sz="2400" spc="290" dirty="0">
                <a:latin typeface="Arial" panose="020B0604020202090204"/>
                <a:cs typeface="Arial" panose="020B0604020202090204"/>
              </a:rPr>
              <a:t>=</a:t>
            </a:r>
            <a:r>
              <a:rPr sz="2400" spc="-130" dirty="0">
                <a:latin typeface="Arial" panose="020B0604020202090204"/>
                <a:cs typeface="Arial" panose="020B0604020202090204"/>
              </a:rPr>
              <a:t> </a:t>
            </a:r>
            <a:r>
              <a:rPr lang="en-US" sz="2400" spc="105" dirty="0">
                <a:latin typeface="Arial" panose="020B0604020202090204"/>
                <a:cs typeface="Arial" panose="020B0604020202090204"/>
              </a:rPr>
              <a:t>1</a:t>
            </a:r>
            <a:r>
              <a:rPr sz="2400" spc="105" dirty="0">
                <a:latin typeface="Arial" panose="020B0604020202090204"/>
                <a:cs typeface="Arial" panose="020B0604020202090204"/>
              </a:rPr>
              <a:t>.0</a:t>
            </a:r>
            <a:endParaRPr sz="2400" dirty="0">
              <a:latin typeface="Arial" panose="020B0604020202090204"/>
              <a:cs typeface="Arial" panose="020B0604020202090204"/>
            </a:endParaRPr>
          </a:p>
        </p:txBody>
      </p:sp>
      <p:grpSp>
        <p:nvGrpSpPr>
          <p:cNvPr id="8" name="object 9"/>
          <p:cNvGrpSpPr/>
          <p:nvPr/>
        </p:nvGrpSpPr>
        <p:grpSpPr>
          <a:xfrm>
            <a:off x="1193034" y="3807953"/>
            <a:ext cx="4709160" cy="530225"/>
            <a:chOff x="287101" y="3807953"/>
            <a:chExt cx="4709160" cy="530225"/>
          </a:xfrm>
        </p:grpSpPr>
        <p:pic>
          <p:nvPicPr>
            <p:cNvPr id="9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7101" y="3807953"/>
              <a:ext cx="4709091" cy="530094"/>
            </a:xfrm>
            <a:prstGeom prst="rect">
              <a:avLst/>
            </a:prstGeom>
          </p:spPr>
        </p:pic>
        <p:sp>
          <p:nvSpPr>
            <p:cNvPr id="10" name="object 11"/>
            <p:cNvSpPr/>
            <p:nvPr/>
          </p:nvSpPr>
          <p:spPr>
            <a:xfrm>
              <a:off x="333682" y="3826964"/>
              <a:ext cx="4616450" cy="447675"/>
            </a:xfrm>
            <a:custGeom>
              <a:avLst/>
              <a:gdLst/>
              <a:ahLst/>
              <a:cxnLst/>
              <a:rect l="l" t="t" r="r" b="b"/>
              <a:pathLst>
                <a:path w="4616450" h="447675">
                  <a:moveTo>
                    <a:pt x="4615882" y="0"/>
                  </a:moveTo>
                  <a:lnTo>
                    <a:pt x="4613983" y="70670"/>
                  </a:lnTo>
                  <a:lnTo>
                    <a:pt x="4608695" y="132049"/>
                  </a:lnTo>
                  <a:lnTo>
                    <a:pt x="4600630" y="180453"/>
                  </a:lnTo>
                  <a:lnTo>
                    <a:pt x="4578621" y="223596"/>
                  </a:lnTo>
                  <a:lnTo>
                    <a:pt x="2345215" y="223596"/>
                  </a:lnTo>
                  <a:lnTo>
                    <a:pt x="2333433" y="234994"/>
                  </a:lnTo>
                  <a:lnTo>
                    <a:pt x="2323202" y="266734"/>
                  </a:lnTo>
                  <a:lnTo>
                    <a:pt x="2315134" y="315133"/>
                  </a:lnTo>
                  <a:lnTo>
                    <a:pt x="2309843" y="376512"/>
                  </a:lnTo>
                  <a:lnTo>
                    <a:pt x="2307943" y="447188"/>
                  </a:lnTo>
                  <a:lnTo>
                    <a:pt x="2306043" y="376512"/>
                  </a:lnTo>
                  <a:lnTo>
                    <a:pt x="2300753" y="315133"/>
                  </a:lnTo>
                  <a:lnTo>
                    <a:pt x="2292685" y="266734"/>
                  </a:lnTo>
                  <a:lnTo>
                    <a:pt x="2282453" y="234994"/>
                  </a:lnTo>
                  <a:lnTo>
                    <a:pt x="2270672" y="223596"/>
                  </a:lnTo>
                  <a:lnTo>
                    <a:pt x="37271" y="223596"/>
                  </a:lnTo>
                  <a:lnTo>
                    <a:pt x="25489" y="212197"/>
                  </a:lnTo>
                  <a:lnTo>
                    <a:pt x="15258" y="180453"/>
                  </a:lnTo>
                  <a:lnTo>
                    <a:pt x="7190" y="132049"/>
                  </a:lnTo>
                  <a:lnTo>
                    <a:pt x="1899" y="70670"/>
                  </a:lnTo>
                  <a:lnTo>
                    <a:pt x="0" y="0"/>
                  </a:lnTo>
                </a:path>
              </a:pathLst>
            </a:custGeom>
            <a:ln w="21443">
              <a:solidFill>
                <a:srgbClr val="B000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2"/>
          <p:cNvGrpSpPr/>
          <p:nvPr/>
        </p:nvGrpSpPr>
        <p:grpSpPr>
          <a:xfrm>
            <a:off x="6298409" y="3807953"/>
            <a:ext cx="4709160" cy="530225"/>
            <a:chOff x="5392476" y="3807953"/>
            <a:chExt cx="4709160" cy="530225"/>
          </a:xfrm>
        </p:grpSpPr>
        <p:pic>
          <p:nvPicPr>
            <p:cNvPr id="12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92476" y="3807953"/>
              <a:ext cx="4709091" cy="530094"/>
            </a:xfrm>
            <a:prstGeom prst="rect">
              <a:avLst/>
            </a:prstGeom>
          </p:spPr>
        </p:pic>
        <p:sp>
          <p:nvSpPr>
            <p:cNvPr id="16" name="object 14"/>
            <p:cNvSpPr/>
            <p:nvPr/>
          </p:nvSpPr>
          <p:spPr>
            <a:xfrm>
              <a:off x="5440442" y="3826964"/>
              <a:ext cx="4616450" cy="447675"/>
            </a:xfrm>
            <a:custGeom>
              <a:avLst/>
              <a:gdLst/>
              <a:ahLst/>
              <a:cxnLst/>
              <a:rect l="l" t="t" r="r" b="b"/>
              <a:pathLst>
                <a:path w="4616450" h="447675">
                  <a:moveTo>
                    <a:pt x="4615887" y="0"/>
                  </a:moveTo>
                  <a:lnTo>
                    <a:pt x="4613988" y="70670"/>
                  </a:lnTo>
                  <a:lnTo>
                    <a:pt x="4608700" y="132049"/>
                  </a:lnTo>
                  <a:lnTo>
                    <a:pt x="4600635" y="180453"/>
                  </a:lnTo>
                  <a:lnTo>
                    <a:pt x="4578626" y="223596"/>
                  </a:lnTo>
                  <a:lnTo>
                    <a:pt x="2345230" y="223596"/>
                  </a:lnTo>
                  <a:lnTo>
                    <a:pt x="2333450" y="234994"/>
                  </a:lnTo>
                  <a:lnTo>
                    <a:pt x="2323221" y="266734"/>
                  </a:lnTo>
                  <a:lnTo>
                    <a:pt x="2315156" y="315133"/>
                  </a:lnTo>
                  <a:lnTo>
                    <a:pt x="2309868" y="376512"/>
                  </a:lnTo>
                  <a:lnTo>
                    <a:pt x="2307969" y="447188"/>
                  </a:lnTo>
                  <a:lnTo>
                    <a:pt x="2306065" y="376512"/>
                  </a:lnTo>
                  <a:lnTo>
                    <a:pt x="2300767" y="315133"/>
                  </a:lnTo>
                  <a:lnTo>
                    <a:pt x="2292695" y="266734"/>
                  </a:lnTo>
                  <a:lnTo>
                    <a:pt x="2282468" y="234994"/>
                  </a:lnTo>
                  <a:lnTo>
                    <a:pt x="2270708" y="223596"/>
                  </a:lnTo>
                  <a:lnTo>
                    <a:pt x="37261" y="223596"/>
                  </a:lnTo>
                  <a:lnTo>
                    <a:pt x="25480" y="212197"/>
                  </a:lnTo>
                  <a:lnTo>
                    <a:pt x="15251" y="180453"/>
                  </a:lnTo>
                  <a:lnTo>
                    <a:pt x="7187" y="132049"/>
                  </a:lnTo>
                  <a:lnTo>
                    <a:pt x="1898" y="70670"/>
                  </a:lnTo>
                  <a:lnTo>
                    <a:pt x="0" y="0"/>
                  </a:lnTo>
                </a:path>
              </a:pathLst>
            </a:custGeom>
            <a:ln w="21443">
              <a:solidFill>
                <a:srgbClr val="B000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5"/>
          <p:cNvSpPr txBox="1"/>
          <p:nvPr/>
        </p:nvSpPr>
        <p:spPr>
          <a:xfrm>
            <a:off x="6826056" y="4255382"/>
            <a:ext cx="3571875" cy="3853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 algn="ctr">
              <a:lnSpc>
                <a:spcPct val="100000"/>
              </a:lnSpc>
              <a:spcBef>
                <a:spcPts val="125"/>
              </a:spcBef>
            </a:pPr>
            <a:r>
              <a:rPr sz="2400" dirty="0">
                <a:latin typeface="Arial" panose="020B0604020202090204"/>
                <a:cs typeface="Arial" panose="020B0604020202090204"/>
              </a:rPr>
              <a:t>P(</a:t>
            </a:r>
            <a:r>
              <a:rPr sz="2400" dirty="0">
                <a:solidFill>
                  <a:srgbClr val="B0007E"/>
                </a:solidFill>
                <a:latin typeface="Arial" panose="020B0604020202090204"/>
                <a:cs typeface="Arial" panose="020B0604020202090204"/>
              </a:rPr>
              <a:t>y=</a:t>
            </a:r>
            <a:r>
              <a:rPr lang="en-US" altLang="zh-CN" sz="2400" dirty="0">
                <a:solidFill>
                  <a:srgbClr val="B0007E"/>
                </a:solidFill>
                <a:latin typeface="Arial" panose="020B0604020202090204"/>
                <a:cs typeface="Arial" panose="020B0604020202090204"/>
              </a:rPr>
              <a:t>-</a:t>
            </a:r>
            <a:r>
              <a:rPr sz="2400" dirty="0">
                <a:solidFill>
                  <a:srgbClr val="B0007E"/>
                </a:solidFill>
                <a:latin typeface="Arial" panose="020B0604020202090204"/>
                <a:cs typeface="Arial" panose="020B0604020202090204"/>
              </a:rPr>
              <a:t>1</a:t>
            </a:r>
            <a:r>
              <a:rPr sz="2400" dirty="0">
                <a:latin typeface="Arial" panose="020B0604020202090204"/>
                <a:cs typeface="Arial" panose="020B0604020202090204"/>
              </a:rPr>
              <a:t>|</a:t>
            </a:r>
            <a:r>
              <a:rPr sz="2400" dirty="0">
                <a:latin typeface="Verdana" panose="020B0804030504040204"/>
                <a:cs typeface="Verdana" panose="020B0804030504040204"/>
              </a:rPr>
              <a:t>x</a:t>
            </a:r>
            <a:r>
              <a:rPr sz="2400" dirty="0">
                <a:latin typeface="Arial" panose="020B0604020202090204"/>
                <a:cs typeface="Arial" panose="020B0604020202090204"/>
              </a:rPr>
              <a:t>,</a:t>
            </a:r>
            <a:r>
              <a:rPr sz="2400" dirty="0">
                <a:solidFill>
                  <a:srgbClr val="118CC4"/>
                </a:solidFill>
                <a:latin typeface="Verdana" panose="020B0804030504040204"/>
                <a:cs typeface="Verdana" panose="020B0804030504040204"/>
              </a:rPr>
              <a:t>w</a:t>
            </a:r>
            <a:r>
              <a:rPr sz="2400" dirty="0">
                <a:latin typeface="Arial" panose="020B0604020202090204"/>
                <a:cs typeface="Arial" panose="020B0604020202090204"/>
              </a:rPr>
              <a:t>)</a:t>
            </a:r>
            <a:r>
              <a:rPr sz="2400" spc="-130" dirty="0">
                <a:latin typeface="Arial" panose="020B0604020202090204"/>
                <a:cs typeface="Arial" panose="020B0604020202090204"/>
              </a:rPr>
              <a:t> </a:t>
            </a:r>
            <a:r>
              <a:rPr sz="2400" spc="290" dirty="0">
                <a:latin typeface="Arial" panose="020B0604020202090204"/>
                <a:cs typeface="Arial" panose="020B0604020202090204"/>
              </a:rPr>
              <a:t>=</a:t>
            </a:r>
            <a:r>
              <a:rPr sz="2400" spc="-130" dirty="0">
                <a:latin typeface="Arial" panose="020B0604020202090204"/>
                <a:cs typeface="Arial" panose="020B0604020202090204"/>
              </a:rPr>
              <a:t> </a:t>
            </a:r>
            <a:r>
              <a:rPr lang="en-US" altLang="zh-CN" sz="2400" spc="-25" dirty="0">
                <a:latin typeface="Arial" panose="020B0604020202090204"/>
                <a:cs typeface="Arial" panose="020B0604020202090204"/>
              </a:rPr>
              <a:t>1</a:t>
            </a:r>
            <a:r>
              <a:rPr sz="2400" spc="-25" dirty="0">
                <a:latin typeface="Arial" panose="020B0604020202090204"/>
                <a:cs typeface="Arial" panose="020B0604020202090204"/>
              </a:rPr>
              <a:t>.0</a:t>
            </a:r>
            <a:endParaRPr sz="2400" dirty="0">
              <a:latin typeface="Arial" panose="020B0604020202090204"/>
              <a:cs typeface="Arial" panose="020B0604020202090204"/>
            </a:endParaRPr>
          </a:p>
        </p:txBody>
      </p:sp>
      <p:sp>
        <p:nvSpPr>
          <p:cNvPr id="20" name="object 16"/>
          <p:cNvSpPr txBox="1"/>
          <p:nvPr/>
        </p:nvSpPr>
        <p:spPr>
          <a:xfrm>
            <a:off x="2580591" y="5859742"/>
            <a:ext cx="3524822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zh-CN" altLang="en-US" sz="2400" dirty="0">
                <a:latin typeface="Arial" panose="020B0604020202090204"/>
                <a:cs typeface="Arial" panose="020B0604020202090204"/>
              </a:rPr>
              <a:t>我们希望</a:t>
            </a:r>
            <a:r>
              <a:rPr lang="en-US" sz="2400" dirty="0">
                <a:latin typeface="Arial" panose="020B0604020202090204"/>
                <a:cs typeface="Arial" panose="020B0604020202090204"/>
              </a:rPr>
              <a:t> </a:t>
            </a:r>
            <a:r>
              <a:rPr lang="en-US" sz="2400" spc="380" dirty="0">
                <a:solidFill>
                  <a:srgbClr val="118CC4"/>
                </a:solidFill>
                <a:latin typeface="Arial" panose="020B0604020202090204"/>
                <a:cs typeface="Arial" panose="020B0604020202090204"/>
              </a:rPr>
              <a:t>ŵ</a:t>
            </a:r>
            <a:r>
              <a:rPr lang="en-US" sz="2400" dirty="0">
                <a:solidFill>
                  <a:srgbClr val="118CC4"/>
                </a:solidFill>
                <a:latin typeface="Arial" panose="020B0604020202090204"/>
                <a:cs typeface="Arial" panose="020B0604020202090204"/>
              </a:rPr>
              <a:t> </a:t>
            </a:r>
            <a:r>
              <a:rPr lang="zh-CN" altLang="en-US" sz="2400" spc="114" dirty="0">
                <a:latin typeface="Arial" panose="020B0604020202090204"/>
                <a:cs typeface="Arial" panose="020B0604020202090204"/>
              </a:rPr>
              <a:t>满足</a:t>
            </a:r>
            <a:endParaRPr sz="2400" dirty="0">
              <a:latin typeface="Arial" panose="020B0604020202090204"/>
              <a:cs typeface="Arial" panose="020B0604020202090204"/>
            </a:endParaRPr>
          </a:p>
        </p:txBody>
      </p:sp>
      <p:pic>
        <p:nvPicPr>
          <p:cNvPr id="23" name="object 1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456228" y="4504801"/>
            <a:ext cx="3983428" cy="1368981"/>
          </a:xfrm>
          <a:prstGeom prst="rect">
            <a:avLst/>
          </a:prstGeom>
        </p:spPr>
      </p:pic>
      <p:sp>
        <p:nvSpPr>
          <p:cNvPr id="24" name="object 19"/>
          <p:cNvSpPr/>
          <p:nvPr/>
        </p:nvSpPr>
        <p:spPr>
          <a:xfrm>
            <a:off x="4491636" y="4740070"/>
            <a:ext cx="3696335" cy="1083310"/>
          </a:xfrm>
          <a:custGeom>
            <a:avLst/>
            <a:gdLst/>
            <a:ahLst/>
            <a:cxnLst/>
            <a:rect l="l" t="t" r="r" b="b"/>
            <a:pathLst>
              <a:path w="3696334" h="1083310">
                <a:moveTo>
                  <a:pt x="3622711" y="61329"/>
                </a:moveTo>
                <a:lnTo>
                  <a:pt x="3597400" y="65595"/>
                </a:lnTo>
                <a:lnTo>
                  <a:pt x="3593062" y="70806"/>
                </a:lnTo>
                <a:lnTo>
                  <a:pt x="3573351" y="93600"/>
                </a:lnTo>
                <a:lnTo>
                  <a:pt x="3525797" y="142070"/>
                </a:lnTo>
                <a:lnTo>
                  <a:pt x="3496410" y="167242"/>
                </a:lnTo>
                <a:lnTo>
                  <a:pt x="3462340" y="192671"/>
                </a:lnTo>
                <a:lnTo>
                  <a:pt x="3422814" y="218064"/>
                </a:lnTo>
                <a:lnTo>
                  <a:pt x="3377010" y="243071"/>
                </a:lnTo>
                <a:lnTo>
                  <a:pt x="3323898" y="267538"/>
                </a:lnTo>
                <a:lnTo>
                  <a:pt x="3263477" y="290759"/>
                </a:lnTo>
                <a:lnTo>
                  <a:pt x="3194616" y="312570"/>
                </a:lnTo>
                <a:lnTo>
                  <a:pt x="3156841" y="322822"/>
                </a:lnTo>
                <a:lnTo>
                  <a:pt x="3116595" y="332595"/>
                </a:lnTo>
                <a:lnTo>
                  <a:pt x="3072952" y="342085"/>
                </a:lnTo>
                <a:lnTo>
                  <a:pt x="3025140" y="351514"/>
                </a:lnTo>
                <a:lnTo>
                  <a:pt x="2973418" y="360839"/>
                </a:lnTo>
                <a:lnTo>
                  <a:pt x="2918092" y="370108"/>
                </a:lnTo>
                <a:lnTo>
                  <a:pt x="2859422" y="379274"/>
                </a:lnTo>
                <a:lnTo>
                  <a:pt x="2733177" y="397328"/>
                </a:lnTo>
                <a:lnTo>
                  <a:pt x="2525719" y="423746"/>
                </a:lnTo>
                <a:lnTo>
                  <a:pt x="1157252" y="572131"/>
                </a:lnTo>
                <a:lnTo>
                  <a:pt x="1052674" y="585939"/>
                </a:lnTo>
                <a:lnTo>
                  <a:pt x="811662" y="622953"/>
                </a:lnTo>
                <a:lnTo>
                  <a:pt x="663029" y="648305"/>
                </a:lnTo>
                <a:lnTo>
                  <a:pt x="613983" y="657631"/>
                </a:lnTo>
                <a:lnTo>
                  <a:pt x="569877" y="666699"/>
                </a:lnTo>
                <a:lnTo>
                  <a:pt x="529940" y="675705"/>
                </a:lnTo>
                <a:lnTo>
                  <a:pt x="459947" y="694161"/>
                </a:lnTo>
                <a:lnTo>
                  <a:pt x="398394" y="714263"/>
                </a:lnTo>
                <a:lnTo>
                  <a:pt x="341061" y="736800"/>
                </a:lnTo>
                <a:lnTo>
                  <a:pt x="281207" y="763397"/>
                </a:lnTo>
                <a:lnTo>
                  <a:pt x="222176" y="794498"/>
                </a:lnTo>
                <a:lnTo>
                  <a:pt x="172306" y="828393"/>
                </a:lnTo>
                <a:lnTo>
                  <a:pt x="130104" y="865103"/>
                </a:lnTo>
                <a:lnTo>
                  <a:pt x="95365" y="903095"/>
                </a:lnTo>
                <a:lnTo>
                  <a:pt x="66339" y="942219"/>
                </a:lnTo>
                <a:lnTo>
                  <a:pt x="41687" y="981945"/>
                </a:lnTo>
                <a:lnTo>
                  <a:pt x="20020" y="1021769"/>
                </a:lnTo>
                <a:lnTo>
                  <a:pt x="0" y="1061316"/>
                </a:lnTo>
                <a:lnTo>
                  <a:pt x="43076" y="1083106"/>
                </a:lnTo>
                <a:lnTo>
                  <a:pt x="63096" y="1043560"/>
                </a:lnTo>
                <a:lnTo>
                  <a:pt x="84094" y="1005002"/>
                </a:lnTo>
                <a:lnTo>
                  <a:pt x="107305" y="967710"/>
                </a:lnTo>
                <a:lnTo>
                  <a:pt x="134067" y="931906"/>
                </a:lnTo>
                <a:lnTo>
                  <a:pt x="165615" y="897748"/>
                </a:lnTo>
                <a:lnTo>
                  <a:pt x="202825" y="865783"/>
                </a:lnTo>
                <a:lnTo>
                  <a:pt x="248115" y="835186"/>
                </a:lnTo>
                <a:lnTo>
                  <a:pt x="302514" y="806680"/>
                </a:lnTo>
                <a:lnTo>
                  <a:pt x="360258" y="781050"/>
                </a:lnTo>
                <a:lnTo>
                  <a:pt x="416046" y="759177"/>
                </a:lnTo>
                <a:lnTo>
                  <a:pt x="474202" y="740238"/>
                </a:lnTo>
                <a:lnTo>
                  <a:pt x="541622" y="722523"/>
                </a:lnTo>
                <a:lnTo>
                  <a:pt x="580479" y="713759"/>
                </a:lnTo>
                <a:lnTo>
                  <a:pt x="623710" y="704876"/>
                </a:lnTo>
                <a:lnTo>
                  <a:pt x="672036" y="695710"/>
                </a:lnTo>
                <a:lnTo>
                  <a:pt x="819433" y="670579"/>
                </a:lnTo>
                <a:lnTo>
                  <a:pt x="1013509" y="640400"/>
                </a:lnTo>
                <a:lnTo>
                  <a:pt x="1109647" y="626890"/>
                </a:lnTo>
                <a:lnTo>
                  <a:pt x="1478448" y="584153"/>
                </a:lnTo>
                <a:lnTo>
                  <a:pt x="2383778" y="488839"/>
                </a:lnTo>
                <a:lnTo>
                  <a:pt x="2672242" y="454079"/>
                </a:lnTo>
                <a:lnTo>
                  <a:pt x="2804354" y="436128"/>
                </a:lnTo>
                <a:lnTo>
                  <a:pt x="2925503" y="417776"/>
                </a:lnTo>
                <a:lnTo>
                  <a:pt x="2981395" y="408424"/>
                </a:lnTo>
                <a:lnTo>
                  <a:pt x="3033684" y="398996"/>
                </a:lnTo>
                <a:lnTo>
                  <a:pt x="3082267" y="389429"/>
                </a:lnTo>
                <a:lnTo>
                  <a:pt x="3126888" y="379758"/>
                </a:lnTo>
                <a:lnTo>
                  <a:pt x="3168215" y="369728"/>
                </a:lnTo>
                <a:lnTo>
                  <a:pt x="3207225" y="359131"/>
                </a:lnTo>
                <a:lnTo>
                  <a:pt x="3244023" y="348076"/>
                </a:lnTo>
                <a:lnTo>
                  <a:pt x="3311289" y="324613"/>
                </a:lnTo>
                <a:lnTo>
                  <a:pt x="3397184" y="286920"/>
                </a:lnTo>
                <a:lnTo>
                  <a:pt x="3445871" y="260420"/>
                </a:lnTo>
                <a:lnTo>
                  <a:pt x="3488381" y="233303"/>
                </a:lnTo>
                <a:lnTo>
                  <a:pt x="3525231" y="205959"/>
                </a:lnTo>
                <a:lnTo>
                  <a:pt x="3557139" y="178760"/>
                </a:lnTo>
                <a:lnTo>
                  <a:pt x="3584725" y="152121"/>
                </a:lnTo>
                <a:lnTo>
                  <a:pt x="3592997" y="143269"/>
                </a:lnTo>
                <a:lnTo>
                  <a:pt x="3622711" y="61329"/>
                </a:lnTo>
                <a:close/>
              </a:path>
              <a:path w="3696334" h="1083310">
                <a:moveTo>
                  <a:pt x="3691064" y="14312"/>
                </a:moveTo>
                <a:lnTo>
                  <a:pt x="3641748" y="14312"/>
                </a:lnTo>
                <a:lnTo>
                  <a:pt x="3677208" y="47024"/>
                </a:lnTo>
                <a:lnTo>
                  <a:pt x="3664856" y="60348"/>
                </a:lnTo>
                <a:lnTo>
                  <a:pt x="3648079" y="80152"/>
                </a:lnTo>
                <a:lnTo>
                  <a:pt x="3629551" y="102349"/>
                </a:lnTo>
                <a:lnTo>
                  <a:pt x="3608656" y="126512"/>
                </a:lnTo>
                <a:lnTo>
                  <a:pt x="3592997" y="143269"/>
                </a:lnTo>
                <a:lnTo>
                  <a:pt x="3579681" y="179990"/>
                </a:lnTo>
                <a:lnTo>
                  <a:pt x="3578271" y="189461"/>
                </a:lnTo>
                <a:lnTo>
                  <a:pt x="3580524" y="198430"/>
                </a:lnTo>
                <a:lnTo>
                  <a:pt x="3585030" y="204613"/>
                </a:lnTo>
                <a:lnTo>
                  <a:pt x="3586063" y="205959"/>
                </a:lnTo>
                <a:lnTo>
                  <a:pt x="3594143" y="210884"/>
                </a:lnTo>
                <a:lnTo>
                  <a:pt x="3603629" y="212304"/>
                </a:lnTo>
                <a:lnTo>
                  <a:pt x="3612600" y="210058"/>
                </a:lnTo>
                <a:lnTo>
                  <a:pt x="3620074" y="204613"/>
                </a:lnTo>
                <a:lnTo>
                  <a:pt x="3625074" y="196433"/>
                </a:lnTo>
                <a:lnTo>
                  <a:pt x="3691064" y="14312"/>
                </a:lnTo>
                <a:close/>
              </a:path>
              <a:path w="3696334" h="1083310">
                <a:moveTo>
                  <a:pt x="3650574" y="22454"/>
                </a:moveTo>
                <a:lnTo>
                  <a:pt x="3636808" y="22454"/>
                </a:lnTo>
                <a:lnTo>
                  <a:pt x="3663467" y="54460"/>
                </a:lnTo>
                <a:lnTo>
                  <a:pt x="3622711" y="61329"/>
                </a:lnTo>
                <a:lnTo>
                  <a:pt x="3592997" y="143269"/>
                </a:lnTo>
                <a:lnTo>
                  <a:pt x="3608656" y="126512"/>
                </a:lnTo>
                <a:lnTo>
                  <a:pt x="3629551" y="102349"/>
                </a:lnTo>
                <a:lnTo>
                  <a:pt x="3648079" y="80152"/>
                </a:lnTo>
                <a:lnTo>
                  <a:pt x="3664856" y="60348"/>
                </a:lnTo>
                <a:lnTo>
                  <a:pt x="3677208" y="47024"/>
                </a:lnTo>
                <a:lnTo>
                  <a:pt x="3650574" y="22454"/>
                </a:lnTo>
                <a:close/>
              </a:path>
              <a:path w="3696334" h="1083310">
                <a:moveTo>
                  <a:pt x="3696250" y="0"/>
                </a:moveTo>
                <a:lnTo>
                  <a:pt x="3490234" y="34718"/>
                </a:lnTo>
                <a:lnTo>
                  <a:pt x="3470420" y="62520"/>
                </a:lnTo>
                <a:lnTo>
                  <a:pt x="3473851" y="71470"/>
                </a:lnTo>
                <a:lnTo>
                  <a:pt x="3480230" y="78172"/>
                </a:lnTo>
                <a:lnTo>
                  <a:pt x="3488665" y="81995"/>
                </a:lnTo>
                <a:lnTo>
                  <a:pt x="3498263" y="82303"/>
                </a:lnTo>
                <a:lnTo>
                  <a:pt x="3597400" y="65595"/>
                </a:lnTo>
                <a:lnTo>
                  <a:pt x="3611024" y="49231"/>
                </a:lnTo>
                <a:lnTo>
                  <a:pt x="3628110" y="29150"/>
                </a:lnTo>
                <a:lnTo>
                  <a:pt x="3641748" y="14312"/>
                </a:lnTo>
                <a:lnTo>
                  <a:pt x="3691064" y="14312"/>
                </a:lnTo>
                <a:lnTo>
                  <a:pt x="3696250" y="0"/>
                </a:lnTo>
                <a:close/>
              </a:path>
              <a:path w="3696334" h="1083310">
                <a:moveTo>
                  <a:pt x="3641748" y="14312"/>
                </a:moveTo>
                <a:lnTo>
                  <a:pt x="3628110" y="29150"/>
                </a:lnTo>
                <a:lnTo>
                  <a:pt x="3611024" y="49231"/>
                </a:lnTo>
                <a:lnTo>
                  <a:pt x="3597400" y="65595"/>
                </a:lnTo>
                <a:lnTo>
                  <a:pt x="3622711" y="61329"/>
                </a:lnTo>
                <a:lnTo>
                  <a:pt x="3636808" y="22454"/>
                </a:lnTo>
                <a:lnTo>
                  <a:pt x="3650574" y="22454"/>
                </a:lnTo>
                <a:lnTo>
                  <a:pt x="3641748" y="14312"/>
                </a:lnTo>
                <a:close/>
              </a:path>
              <a:path w="3696334" h="1083310">
                <a:moveTo>
                  <a:pt x="3636808" y="22454"/>
                </a:moveTo>
                <a:lnTo>
                  <a:pt x="3622711" y="61329"/>
                </a:lnTo>
                <a:lnTo>
                  <a:pt x="3663467" y="54460"/>
                </a:lnTo>
                <a:lnTo>
                  <a:pt x="3636808" y="22454"/>
                </a:lnTo>
                <a:close/>
              </a:path>
            </a:pathLst>
          </a:custGeom>
          <a:solidFill>
            <a:srgbClr val="B0007E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" name="object 2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850504" y="4504801"/>
            <a:ext cx="1492498" cy="1363835"/>
          </a:xfrm>
          <a:prstGeom prst="rect">
            <a:avLst/>
          </a:prstGeom>
        </p:spPr>
      </p:pic>
      <p:sp>
        <p:nvSpPr>
          <p:cNvPr id="26" name="object 21"/>
          <p:cNvSpPr/>
          <p:nvPr/>
        </p:nvSpPr>
        <p:spPr>
          <a:xfrm>
            <a:off x="3065013" y="4740049"/>
            <a:ext cx="1243330" cy="1076325"/>
          </a:xfrm>
          <a:custGeom>
            <a:avLst/>
            <a:gdLst/>
            <a:ahLst/>
            <a:cxnLst/>
            <a:rect l="l" t="t" r="r" b="b"/>
            <a:pathLst>
              <a:path w="1243329" h="1076325">
                <a:moveTo>
                  <a:pt x="70696" y="90180"/>
                </a:moveTo>
                <a:lnTo>
                  <a:pt x="59565" y="149523"/>
                </a:lnTo>
                <a:lnTo>
                  <a:pt x="65896" y="169475"/>
                </a:lnTo>
                <a:lnTo>
                  <a:pt x="87954" y="223833"/>
                </a:lnTo>
                <a:lnTo>
                  <a:pt x="118087" y="278839"/>
                </a:lnTo>
                <a:lnTo>
                  <a:pt x="158215" y="330866"/>
                </a:lnTo>
                <a:lnTo>
                  <a:pt x="210082" y="376500"/>
                </a:lnTo>
                <a:lnTo>
                  <a:pt x="277090" y="415784"/>
                </a:lnTo>
                <a:lnTo>
                  <a:pt x="316790" y="434481"/>
                </a:lnTo>
                <a:lnTo>
                  <a:pt x="359815" y="452674"/>
                </a:lnTo>
                <a:lnTo>
                  <a:pt x="405511" y="470404"/>
                </a:lnTo>
                <a:lnTo>
                  <a:pt x="453374" y="487753"/>
                </a:lnTo>
                <a:lnTo>
                  <a:pt x="552147" y="521087"/>
                </a:lnTo>
                <a:lnTo>
                  <a:pt x="744216" y="583026"/>
                </a:lnTo>
                <a:lnTo>
                  <a:pt x="786979" y="597524"/>
                </a:lnTo>
                <a:lnTo>
                  <a:pt x="826180" y="611554"/>
                </a:lnTo>
                <a:lnTo>
                  <a:pt x="891330" y="638352"/>
                </a:lnTo>
                <a:lnTo>
                  <a:pt x="942127" y="662777"/>
                </a:lnTo>
                <a:lnTo>
                  <a:pt x="982578" y="683487"/>
                </a:lnTo>
                <a:lnTo>
                  <a:pt x="1038727" y="717804"/>
                </a:lnTo>
                <a:lnTo>
                  <a:pt x="1076657" y="752018"/>
                </a:lnTo>
                <a:lnTo>
                  <a:pt x="1111808" y="797632"/>
                </a:lnTo>
                <a:lnTo>
                  <a:pt x="1143305" y="855510"/>
                </a:lnTo>
                <a:lnTo>
                  <a:pt x="1165744" y="922678"/>
                </a:lnTo>
                <a:lnTo>
                  <a:pt x="1182162" y="997503"/>
                </a:lnTo>
                <a:lnTo>
                  <a:pt x="1195440" y="1076251"/>
                </a:lnTo>
                <a:lnTo>
                  <a:pt x="1243045" y="1068227"/>
                </a:lnTo>
                <a:lnTo>
                  <a:pt x="1229767" y="989485"/>
                </a:lnTo>
                <a:lnTo>
                  <a:pt x="1212886" y="912344"/>
                </a:lnTo>
                <a:lnTo>
                  <a:pt x="1201821" y="874609"/>
                </a:lnTo>
                <a:lnTo>
                  <a:pt x="1188543" y="838707"/>
                </a:lnTo>
                <a:lnTo>
                  <a:pt x="1152981" y="772465"/>
                </a:lnTo>
                <a:lnTo>
                  <a:pt x="1114021" y="721463"/>
                </a:lnTo>
                <a:lnTo>
                  <a:pt x="1069298" y="680471"/>
                </a:lnTo>
                <a:lnTo>
                  <a:pt x="1023957" y="651259"/>
                </a:lnTo>
                <a:lnTo>
                  <a:pt x="985924" y="630791"/>
                </a:lnTo>
                <a:lnTo>
                  <a:pt x="939245" y="607714"/>
                </a:lnTo>
                <a:lnTo>
                  <a:pt x="880368" y="580896"/>
                </a:lnTo>
                <a:lnTo>
                  <a:pt x="843668" y="566604"/>
                </a:lnTo>
                <a:lnTo>
                  <a:pt x="803262" y="552106"/>
                </a:lnTo>
                <a:lnTo>
                  <a:pt x="759697" y="537330"/>
                </a:lnTo>
                <a:lnTo>
                  <a:pt x="566902" y="475149"/>
                </a:lnTo>
                <a:lnTo>
                  <a:pt x="468799" y="442042"/>
                </a:lnTo>
                <a:lnTo>
                  <a:pt x="421955" y="425032"/>
                </a:lnTo>
                <a:lnTo>
                  <a:pt x="377262" y="407683"/>
                </a:lnTo>
                <a:lnTo>
                  <a:pt x="335590" y="390031"/>
                </a:lnTo>
                <a:lnTo>
                  <a:pt x="297676" y="372141"/>
                </a:lnTo>
                <a:lnTo>
                  <a:pt x="236175" y="335910"/>
                </a:lnTo>
                <a:lnTo>
                  <a:pt x="192069" y="296487"/>
                </a:lnTo>
                <a:lnTo>
                  <a:pt x="157654" y="251197"/>
                </a:lnTo>
                <a:lnTo>
                  <a:pt x="131072" y="202182"/>
                </a:lnTo>
                <a:lnTo>
                  <a:pt x="110630" y="151401"/>
                </a:lnTo>
                <a:lnTo>
                  <a:pt x="98832" y="113885"/>
                </a:lnTo>
                <a:lnTo>
                  <a:pt x="70696" y="90180"/>
                </a:lnTo>
                <a:close/>
              </a:path>
              <a:path w="1243329" h="1076325">
                <a:moveTo>
                  <a:pt x="38516" y="0"/>
                </a:moveTo>
                <a:lnTo>
                  <a:pt x="0" y="205336"/>
                </a:lnTo>
                <a:lnTo>
                  <a:pt x="123" y="214245"/>
                </a:lnTo>
                <a:lnTo>
                  <a:pt x="133" y="214912"/>
                </a:lnTo>
                <a:lnTo>
                  <a:pt x="3679" y="223121"/>
                </a:lnTo>
                <a:lnTo>
                  <a:pt x="3800" y="223402"/>
                </a:lnTo>
                <a:lnTo>
                  <a:pt x="10382" y="229901"/>
                </a:lnTo>
                <a:lnTo>
                  <a:pt x="19258" y="233504"/>
                </a:lnTo>
                <a:lnTo>
                  <a:pt x="28832" y="233371"/>
                </a:lnTo>
                <a:lnTo>
                  <a:pt x="37321" y="229703"/>
                </a:lnTo>
                <a:lnTo>
                  <a:pt x="43820" y="223121"/>
                </a:lnTo>
                <a:lnTo>
                  <a:pt x="47425" y="214245"/>
                </a:lnTo>
                <a:lnTo>
                  <a:pt x="59565" y="149523"/>
                </a:lnTo>
                <a:lnTo>
                  <a:pt x="49355" y="117346"/>
                </a:lnTo>
                <a:lnTo>
                  <a:pt x="42577" y="93059"/>
                </a:lnTo>
                <a:lnTo>
                  <a:pt x="36669" y="70965"/>
                </a:lnTo>
                <a:lnTo>
                  <a:pt x="31342" y="51424"/>
                </a:lnTo>
                <a:lnTo>
                  <a:pt x="77882" y="38738"/>
                </a:lnTo>
                <a:lnTo>
                  <a:pt x="84498" y="38738"/>
                </a:lnTo>
                <a:lnTo>
                  <a:pt x="38516" y="0"/>
                </a:lnTo>
                <a:close/>
              </a:path>
              <a:path w="1243329" h="1076325">
                <a:moveTo>
                  <a:pt x="84498" y="38738"/>
                </a:moveTo>
                <a:lnTo>
                  <a:pt x="77882" y="38738"/>
                </a:lnTo>
                <a:lnTo>
                  <a:pt x="83266" y="58459"/>
                </a:lnTo>
                <a:lnTo>
                  <a:pt x="89076" y="80131"/>
                </a:lnTo>
                <a:lnTo>
                  <a:pt x="167221" y="171503"/>
                </a:lnTo>
                <a:lnTo>
                  <a:pt x="184820" y="177090"/>
                </a:lnTo>
                <a:lnTo>
                  <a:pt x="193714" y="174560"/>
                </a:lnTo>
                <a:lnTo>
                  <a:pt x="201214" y="168611"/>
                </a:lnTo>
                <a:lnTo>
                  <a:pt x="205813" y="160205"/>
                </a:lnTo>
                <a:lnTo>
                  <a:pt x="206756" y="151401"/>
                </a:lnTo>
                <a:lnTo>
                  <a:pt x="206798" y="151008"/>
                </a:lnTo>
                <a:lnTo>
                  <a:pt x="204262" y="142113"/>
                </a:lnTo>
                <a:lnTo>
                  <a:pt x="198301" y="134613"/>
                </a:lnTo>
                <a:lnTo>
                  <a:pt x="84498" y="38738"/>
                </a:lnTo>
                <a:close/>
              </a:path>
              <a:path w="1243329" h="1076325">
                <a:moveTo>
                  <a:pt x="77882" y="38738"/>
                </a:moveTo>
                <a:lnTo>
                  <a:pt x="31342" y="51424"/>
                </a:lnTo>
                <a:lnTo>
                  <a:pt x="36669" y="70965"/>
                </a:lnTo>
                <a:lnTo>
                  <a:pt x="42577" y="93059"/>
                </a:lnTo>
                <a:lnTo>
                  <a:pt x="49355" y="117346"/>
                </a:lnTo>
                <a:lnTo>
                  <a:pt x="59565" y="149523"/>
                </a:lnTo>
                <a:lnTo>
                  <a:pt x="70696" y="90180"/>
                </a:lnTo>
                <a:lnTo>
                  <a:pt x="39062" y="63528"/>
                </a:lnTo>
                <a:lnTo>
                  <a:pt x="78320" y="49535"/>
                </a:lnTo>
                <a:lnTo>
                  <a:pt x="80830" y="49535"/>
                </a:lnTo>
                <a:lnTo>
                  <a:pt x="77882" y="38738"/>
                </a:lnTo>
                <a:close/>
              </a:path>
              <a:path w="1243329" h="1076325">
                <a:moveTo>
                  <a:pt x="80830" y="49535"/>
                </a:moveTo>
                <a:lnTo>
                  <a:pt x="78320" y="49535"/>
                </a:lnTo>
                <a:lnTo>
                  <a:pt x="70696" y="90180"/>
                </a:lnTo>
                <a:lnTo>
                  <a:pt x="98832" y="113885"/>
                </a:lnTo>
                <a:lnTo>
                  <a:pt x="95350" y="102812"/>
                </a:lnTo>
                <a:lnTo>
                  <a:pt x="89076" y="80131"/>
                </a:lnTo>
                <a:lnTo>
                  <a:pt x="83266" y="58459"/>
                </a:lnTo>
                <a:lnTo>
                  <a:pt x="80830" y="49535"/>
                </a:lnTo>
                <a:close/>
              </a:path>
              <a:path w="1243329" h="1076325">
                <a:moveTo>
                  <a:pt x="78320" y="49535"/>
                </a:moveTo>
                <a:lnTo>
                  <a:pt x="39062" y="63528"/>
                </a:lnTo>
                <a:lnTo>
                  <a:pt x="70696" y="90180"/>
                </a:lnTo>
                <a:lnTo>
                  <a:pt x="78320" y="49535"/>
                </a:lnTo>
                <a:close/>
              </a:path>
            </a:pathLst>
          </a:custGeom>
          <a:solidFill>
            <a:srgbClr val="B0007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1" name="object 3">
            <a:extLst>
              <a:ext uri="{FF2B5EF4-FFF2-40B4-BE49-F238E27FC236}">
                <a16:creationId xmlns:a16="http://schemas.microsoft.com/office/drawing/2014/main" id="{8D3F801B-53D3-3957-7D0A-6CDBECD929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4862763"/>
              </p:ext>
            </p:extLst>
          </p:nvPr>
        </p:nvGraphicFramePr>
        <p:xfrm>
          <a:off x="533562" y="1982052"/>
          <a:ext cx="5445898" cy="15157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161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9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05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940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lang="zh-CN" altLang="en-US" sz="2400" dirty="0">
                          <a:solidFill>
                            <a:schemeClr val="bg1"/>
                          </a:solidFill>
                        </a:rPr>
                        <a:t>贷款金额</a:t>
                      </a:r>
                      <a:endParaRPr sz="2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15240" marB="0">
                    <a:lnL w="12700">
                      <a:solidFill>
                        <a:srgbClr val="B0007E"/>
                      </a:solidFill>
                      <a:prstDash val="solid"/>
                    </a:lnL>
                    <a:solidFill>
                      <a:srgbClr val="B0007E"/>
                    </a:solidFill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lang="zh-CN" altLang="en-US" sz="2400" dirty="0">
                          <a:solidFill>
                            <a:schemeClr val="bg1"/>
                          </a:solidFill>
                        </a:rPr>
                        <a:t>年收入</a:t>
                      </a:r>
                      <a:endParaRPr sz="2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15240" marB="0">
                    <a:solidFill>
                      <a:srgbClr val="B0007E"/>
                    </a:solidFill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2400" dirty="0">
                          <a:solidFill>
                            <a:schemeClr val="bg1"/>
                          </a:solidFill>
                        </a:rPr>
                        <a:t>y = </a:t>
                      </a:r>
                      <a:r>
                        <a:rPr lang="zh-CN" altLang="en-US" sz="2400" dirty="0">
                          <a:solidFill>
                            <a:schemeClr val="bg1"/>
                          </a:solidFill>
                        </a:rPr>
                        <a:t>是否违约</a:t>
                      </a:r>
                      <a:endParaRPr sz="2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18415" marB="0">
                    <a:lnR w="12700">
                      <a:solidFill>
                        <a:srgbClr val="B0007E"/>
                      </a:solidFill>
                      <a:prstDash val="solid"/>
                    </a:lnR>
                    <a:solidFill>
                      <a:srgbClr val="B000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844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866.1k</a:t>
                      </a:r>
                    </a:p>
                  </a:txBody>
                  <a:tcPr marL="6350" marR="6350" marT="6350" marB="0" anchor="ctr">
                    <a:lnL w="12700">
                      <a:solidFill>
                        <a:srgbClr val="B0007E"/>
                      </a:solidFill>
                      <a:prstDash val="solid"/>
                    </a:lnL>
                    <a:lnB w="12700">
                      <a:solidFill>
                        <a:srgbClr val="B0007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305k</a:t>
                      </a:r>
                    </a:p>
                  </a:txBody>
                  <a:tcPr marL="6350" marR="6350" marT="6350" marB="0" anchor="ctr">
                    <a:lnB w="12700">
                      <a:solidFill>
                        <a:srgbClr val="B0007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+</a:t>
                      </a:r>
                      <a:r>
                        <a:rPr sz="24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marL="0" marR="0" marT="13335" marB="0">
                    <a:lnR w="12700">
                      <a:solidFill>
                        <a:srgbClr val="B0007E"/>
                      </a:solidFill>
                      <a:prstDash val="solid"/>
                    </a:lnR>
                    <a:lnB w="12700">
                      <a:solidFill>
                        <a:srgbClr val="B0007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844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136.08k</a:t>
                      </a:r>
                    </a:p>
                  </a:txBody>
                  <a:tcPr marL="6350" marR="6350" marT="6350" marB="0" anchor="ctr">
                    <a:lnL w="12700">
                      <a:solidFill>
                        <a:srgbClr val="B0007E"/>
                      </a:solidFill>
                      <a:prstDash val="solid"/>
                    </a:lnL>
                    <a:lnT w="12700">
                      <a:solidFill>
                        <a:srgbClr val="B0007E"/>
                      </a:solidFill>
                      <a:prstDash val="solid"/>
                    </a:lnT>
                    <a:lnB w="12700" cap="flat" cmpd="sng" algn="ctr">
                      <a:solidFill>
                        <a:srgbClr val="B000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7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45k</a:t>
                      </a:r>
                    </a:p>
                  </a:txBody>
                  <a:tcPr marL="6350" marR="6350" marT="6350" marB="0" anchor="ctr">
                    <a:lnT w="12700">
                      <a:solidFill>
                        <a:srgbClr val="B0007E"/>
                      </a:solidFill>
                      <a:prstDash val="solid"/>
                    </a:lnT>
                    <a:lnB w="12700" cap="flat" cmpd="sng" algn="ctr">
                      <a:solidFill>
                        <a:srgbClr val="B000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7EC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+</a:t>
                      </a:r>
                      <a:r>
                        <a:rPr sz="24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marL="0" marR="0" marT="12065" marB="0">
                    <a:lnR w="12700">
                      <a:solidFill>
                        <a:srgbClr val="B0007E"/>
                      </a:solidFill>
                      <a:prstDash val="solid"/>
                    </a:lnR>
                    <a:lnT w="12700">
                      <a:solidFill>
                        <a:srgbClr val="B0007E"/>
                      </a:solidFill>
                      <a:prstDash val="solid"/>
                    </a:lnT>
                    <a:lnB w="12700">
                      <a:solidFill>
                        <a:srgbClr val="B0007E"/>
                      </a:solidFill>
                      <a:prstDash val="solid"/>
                    </a:lnB>
                    <a:solidFill>
                      <a:srgbClr val="F2E7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8445">
                <a:tc>
                  <a:txBody>
                    <a:bodyPr/>
                    <a:lstStyle/>
                    <a:p>
                      <a:pPr marL="23495"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240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 marL="0" marR="0" marT="8890" marB="0">
                    <a:lnL w="12700">
                      <a:solidFill>
                        <a:srgbClr val="B0007E"/>
                      </a:solidFill>
                      <a:prstDash val="solid"/>
                    </a:lnL>
                    <a:lnT w="12700" cap="flat" cmpd="sng" algn="ctr">
                      <a:solidFill>
                        <a:srgbClr val="B000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B0007E"/>
                      </a:solidFill>
                      <a:prstDash val="solid"/>
                    </a:lnB>
                    <a:solidFill>
                      <a:srgbClr val="F2E7EC"/>
                    </a:solidFill>
                  </a:tcPr>
                </a:tc>
                <a:tc>
                  <a:txBody>
                    <a:bodyPr/>
                    <a:lstStyle/>
                    <a:p>
                      <a:pPr marL="33655"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2400" dirty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 marL="0" marR="0" marT="8890" marB="0">
                    <a:lnT w="12700" cap="flat" cmpd="sng" algn="ctr">
                      <a:solidFill>
                        <a:srgbClr val="B000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B0007E"/>
                      </a:solidFill>
                      <a:prstDash val="solid"/>
                    </a:lnB>
                    <a:solidFill>
                      <a:srgbClr val="F2E7EC"/>
                    </a:solidFill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2400" dirty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 marL="0" marR="0" marT="8890" marB="0">
                    <a:lnR w="12700">
                      <a:solidFill>
                        <a:srgbClr val="B0007E"/>
                      </a:solidFill>
                      <a:prstDash val="solid"/>
                    </a:lnR>
                    <a:lnT w="12700" cap="flat" cmpd="sng" algn="ctr">
                      <a:solidFill>
                        <a:srgbClr val="B000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B0007E"/>
                      </a:solidFill>
                      <a:prstDash val="solid"/>
                    </a:lnB>
                    <a:solidFill>
                      <a:srgbClr val="F2E7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27" name="object 3">
            <a:extLst>
              <a:ext uri="{FF2B5EF4-FFF2-40B4-BE49-F238E27FC236}">
                <a16:creationId xmlns:a16="http://schemas.microsoft.com/office/drawing/2014/main" id="{0C7735A5-3D52-5564-5934-20CAACA5D4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5382582"/>
              </p:ext>
            </p:extLst>
          </p:nvPr>
        </p:nvGraphicFramePr>
        <p:xfrm>
          <a:off x="6298409" y="1986179"/>
          <a:ext cx="5445898" cy="15074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161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9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05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940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lang="zh-CN" altLang="en-US" sz="2400" dirty="0">
                          <a:solidFill>
                            <a:schemeClr val="bg1"/>
                          </a:solidFill>
                        </a:rPr>
                        <a:t>贷款金额</a:t>
                      </a:r>
                      <a:endParaRPr sz="2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15240" marB="0">
                    <a:lnL w="12700">
                      <a:solidFill>
                        <a:srgbClr val="B0007E"/>
                      </a:solidFill>
                      <a:prstDash val="solid"/>
                    </a:lnL>
                    <a:solidFill>
                      <a:srgbClr val="B0007E"/>
                    </a:solidFill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lang="zh-CN" altLang="en-US" sz="2400" dirty="0">
                          <a:solidFill>
                            <a:schemeClr val="bg1"/>
                          </a:solidFill>
                        </a:rPr>
                        <a:t>年收入</a:t>
                      </a:r>
                      <a:endParaRPr sz="2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15240" marB="0">
                    <a:solidFill>
                      <a:srgbClr val="B0007E"/>
                    </a:solidFill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2400" dirty="0">
                          <a:solidFill>
                            <a:schemeClr val="bg1"/>
                          </a:solidFill>
                        </a:rPr>
                        <a:t>y = </a:t>
                      </a:r>
                      <a:r>
                        <a:rPr lang="zh-CN" altLang="en-US" sz="2400" dirty="0">
                          <a:solidFill>
                            <a:schemeClr val="bg1"/>
                          </a:solidFill>
                        </a:rPr>
                        <a:t>是否违约</a:t>
                      </a:r>
                      <a:endParaRPr sz="2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18415" marB="0">
                    <a:lnR w="12700">
                      <a:solidFill>
                        <a:srgbClr val="B0007E"/>
                      </a:solidFill>
                      <a:prstDash val="solid"/>
                    </a:lnR>
                    <a:solidFill>
                      <a:srgbClr val="B000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109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317.96k</a:t>
                      </a:r>
                    </a:p>
                  </a:txBody>
                  <a:tcPr marL="6350" marR="6350" marT="6350" marB="0" anchor="ctr">
                    <a:lnL w="12700">
                      <a:solidFill>
                        <a:srgbClr val="B0007E"/>
                      </a:solidFill>
                      <a:prstDash val="solid"/>
                    </a:lnL>
                    <a:lnB w="12700">
                      <a:solidFill>
                        <a:srgbClr val="B0007E"/>
                      </a:solidFill>
                      <a:prstDash val="solid"/>
                    </a:lnB>
                    <a:solidFill>
                      <a:srgbClr val="F2E7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635k</a:t>
                      </a:r>
                    </a:p>
                  </a:txBody>
                  <a:tcPr marL="6350" marR="6350" marT="6350" marB="0" anchor="ctr">
                    <a:lnB w="12700">
                      <a:solidFill>
                        <a:srgbClr val="B0007E"/>
                      </a:solidFill>
                      <a:prstDash val="solid"/>
                    </a:lnB>
                    <a:solidFill>
                      <a:srgbClr val="F2E7EC"/>
                    </a:solidFill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-</a:t>
                      </a:r>
                      <a:r>
                        <a:rPr sz="24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marL="0" marR="0" marT="4445" marB="0">
                    <a:lnR w="12700">
                      <a:solidFill>
                        <a:srgbClr val="B0007E"/>
                      </a:solidFill>
                      <a:prstDash val="solid"/>
                    </a:lnR>
                    <a:lnB w="12700">
                      <a:solidFill>
                        <a:srgbClr val="B0007E"/>
                      </a:solidFill>
                      <a:prstDash val="solid"/>
                    </a:lnB>
                    <a:solidFill>
                      <a:srgbClr val="F2E7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844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95.21k</a:t>
                      </a:r>
                    </a:p>
                  </a:txBody>
                  <a:tcPr marL="6350" marR="6350" marT="6350" marB="0" anchor="ctr">
                    <a:lnL w="12700">
                      <a:solidFill>
                        <a:srgbClr val="B0007E"/>
                      </a:solidFill>
                      <a:prstDash val="solid"/>
                    </a:lnL>
                    <a:lnT w="12700" cap="flat" cmpd="sng" algn="ctr">
                      <a:solidFill>
                        <a:srgbClr val="B000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B0007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100k</a:t>
                      </a: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rgbClr val="B000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B0007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-</a:t>
                      </a:r>
                      <a:r>
                        <a:rPr sz="24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marL="0" marR="0" marT="10795" marB="0">
                    <a:lnR w="12700">
                      <a:solidFill>
                        <a:srgbClr val="B0007E"/>
                      </a:solidFill>
                      <a:prstDash val="solid"/>
                    </a:lnR>
                    <a:lnT w="12700" cap="flat" cmpd="sng" algn="ctr">
                      <a:solidFill>
                        <a:srgbClr val="B000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B0007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8445">
                <a:tc>
                  <a:txBody>
                    <a:bodyPr/>
                    <a:lstStyle/>
                    <a:p>
                      <a:pPr marL="23495"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240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 marL="0" marR="0" marT="8890" marB="0">
                    <a:lnL w="12700">
                      <a:solidFill>
                        <a:srgbClr val="B0007E"/>
                      </a:solidFill>
                      <a:prstDash val="solid"/>
                    </a:lnL>
                    <a:lnT w="12700" cap="flat" cmpd="sng" algn="ctr">
                      <a:solidFill>
                        <a:srgbClr val="B000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B0007E"/>
                      </a:solidFill>
                      <a:prstDash val="solid"/>
                    </a:lnB>
                    <a:solidFill>
                      <a:srgbClr val="F2E7EC"/>
                    </a:solidFill>
                  </a:tcPr>
                </a:tc>
                <a:tc>
                  <a:txBody>
                    <a:bodyPr/>
                    <a:lstStyle/>
                    <a:p>
                      <a:pPr marL="33655"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2400" dirty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 marL="0" marR="0" marT="8890" marB="0">
                    <a:lnT w="12700" cap="flat" cmpd="sng" algn="ctr">
                      <a:solidFill>
                        <a:srgbClr val="B000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B0007E"/>
                      </a:solidFill>
                      <a:prstDash val="solid"/>
                    </a:lnB>
                    <a:solidFill>
                      <a:srgbClr val="F2E7EC"/>
                    </a:solidFill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2400" dirty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 marL="0" marR="0" marT="8890" marB="0">
                    <a:lnR w="12700">
                      <a:solidFill>
                        <a:srgbClr val="B0007E"/>
                      </a:solidFill>
                      <a:prstDash val="solid"/>
                    </a:lnR>
                    <a:lnT w="12700">
                      <a:solidFill>
                        <a:srgbClr val="B0007E"/>
                      </a:solidFill>
                      <a:prstDash val="solid"/>
                    </a:lnT>
                    <a:lnB w="12700">
                      <a:solidFill>
                        <a:srgbClr val="B0007E"/>
                      </a:solidFill>
                      <a:prstDash val="solid"/>
                    </a:lnB>
                    <a:solidFill>
                      <a:srgbClr val="F2E7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50439" y="120418"/>
            <a:ext cx="70070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逻辑回归：利用最大似然估计学习逻辑回归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" name="object 4"/>
          <p:cNvSpPr txBox="1"/>
          <p:nvPr/>
        </p:nvSpPr>
        <p:spPr>
          <a:xfrm>
            <a:off x="420735" y="4396082"/>
            <a:ext cx="887730" cy="3860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400" dirty="0">
                <a:latin typeface="Cambria Math"/>
                <a:cs typeface="Cambria Math"/>
              </a:rPr>
              <a:t>ℓ</a:t>
            </a:r>
            <a:r>
              <a:rPr sz="2400" dirty="0">
                <a:latin typeface="Arial" panose="020B0604020202090204"/>
                <a:cs typeface="Arial" panose="020B0604020202090204"/>
              </a:rPr>
              <a:t>(</a:t>
            </a:r>
            <a:r>
              <a:rPr sz="2400" dirty="0">
                <a:solidFill>
                  <a:srgbClr val="118CC4"/>
                </a:solidFill>
                <a:latin typeface="Lucida Sans Unicode"/>
                <a:cs typeface="Lucida Sans Unicode"/>
              </a:rPr>
              <a:t>w</a:t>
            </a:r>
            <a:r>
              <a:rPr sz="2400" dirty="0">
                <a:latin typeface="Arial" panose="020B0604020202090204"/>
                <a:cs typeface="Arial" panose="020B0604020202090204"/>
              </a:rPr>
              <a:t>)</a:t>
            </a:r>
            <a:r>
              <a:rPr sz="2400" spc="-100" dirty="0">
                <a:latin typeface="Arial" panose="020B0604020202090204"/>
                <a:cs typeface="Arial" panose="020B0604020202090204"/>
              </a:rPr>
              <a:t> </a:t>
            </a:r>
            <a:r>
              <a:rPr sz="2400" spc="180" dirty="0">
                <a:latin typeface="Arial" panose="020B0604020202090204"/>
                <a:cs typeface="Arial" panose="020B0604020202090204"/>
              </a:rPr>
              <a:t>=</a:t>
            </a:r>
            <a:endParaRPr sz="2400" dirty="0">
              <a:latin typeface="Arial" panose="020B0604020202090204"/>
              <a:cs typeface="Arial" panose="020B0604020202090204"/>
            </a:endParaRPr>
          </a:p>
        </p:txBody>
      </p:sp>
      <p:sp>
        <p:nvSpPr>
          <p:cNvPr id="7" name="object 8"/>
          <p:cNvSpPr txBox="1"/>
          <p:nvPr/>
        </p:nvSpPr>
        <p:spPr>
          <a:xfrm>
            <a:off x="1800880" y="4361013"/>
            <a:ext cx="1443198" cy="38343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2400" spc="-45" dirty="0">
                <a:latin typeface="Arial" panose="020B0604020202090204"/>
                <a:cs typeface="Arial" panose="020B0604020202090204"/>
              </a:rPr>
              <a:t>P(y</a:t>
            </a:r>
            <a:r>
              <a:rPr sz="2400" spc="-67" baseline="-19000" dirty="0">
                <a:latin typeface="Arial" panose="020B0604020202090204"/>
                <a:cs typeface="Arial" panose="020B0604020202090204"/>
              </a:rPr>
              <a:t>1</a:t>
            </a:r>
            <a:r>
              <a:rPr sz="2400" spc="-45" dirty="0">
                <a:latin typeface="Arial" panose="020B0604020202090204"/>
                <a:cs typeface="Arial" panose="020B0604020202090204"/>
              </a:rPr>
              <a:t>|</a:t>
            </a:r>
            <a:r>
              <a:rPr sz="2400" spc="-45" dirty="0">
                <a:latin typeface="Lucida Sans Unicode"/>
                <a:cs typeface="Lucida Sans Unicode"/>
              </a:rPr>
              <a:t>x</a:t>
            </a:r>
            <a:r>
              <a:rPr sz="2400" spc="-67" baseline="-19000" dirty="0">
                <a:latin typeface="Arial" panose="020B0604020202090204"/>
                <a:cs typeface="Arial" panose="020B0604020202090204"/>
              </a:rPr>
              <a:t>1</a:t>
            </a:r>
            <a:r>
              <a:rPr sz="2400" spc="-45" dirty="0">
                <a:latin typeface="Arial" panose="020B0604020202090204"/>
                <a:cs typeface="Arial" panose="020B0604020202090204"/>
              </a:rPr>
              <a:t>,</a:t>
            </a:r>
            <a:r>
              <a:rPr sz="2400" spc="-45" dirty="0">
                <a:solidFill>
                  <a:srgbClr val="118CC4"/>
                </a:solidFill>
                <a:latin typeface="Lucida Sans Unicode"/>
                <a:cs typeface="Lucida Sans Unicode"/>
              </a:rPr>
              <a:t>w</a:t>
            </a:r>
            <a:r>
              <a:rPr sz="2400" spc="-45" dirty="0">
                <a:latin typeface="Arial" panose="020B0604020202090204"/>
                <a:cs typeface="Arial" panose="020B0604020202090204"/>
              </a:rPr>
              <a:t>)</a:t>
            </a:r>
            <a:endParaRPr sz="2400" dirty="0">
              <a:latin typeface="Arial" panose="020B0604020202090204"/>
              <a:cs typeface="Arial" panose="020B0604020202090204"/>
            </a:endParaRPr>
          </a:p>
        </p:txBody>
      </p:sp>
      <p:sp>
        <p:nvSpPr>
          <p:cNvPr id="16" name="object 14"/>
          <p:cNvSpPr txBox="1"/>
          <p:nvPr/>
        </p:nvSpPr>
        <p:spPr>
          <a:xfrm>
            <a:off x="3933158" y="4361013"/>
            <a:ext cx="3879584" cy="38343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10"/>
              </a:spcBef>
              <a:tabLst>
                <a:tab pos="2228850" algn="l"/>
              </a:tabLst>
            </a:pPr>
            <a:r>
              <a:rPr sz="2400" spc="-10" dirty="0">
                <a:latin typeface="Arial" panose="020B0604020202090204"/>
                <a:cs typeface="Arial" panose="020B0604020202090204"/>
              </a:rPr>
              <a:t>P(y</a:t>
            </a:r>
            <a:r>
              <a:rPr sz="2400" spc="-15" baseline="-19000" dirty="0">
                <a:latin typeface="Arial" panose="020B0604020202090204"/>
                <a:cs typeface="Arial" panose="020B0604020202090204"/>
              </a:rPr>
              <a:t>2</a:t>
            </a:r>
            <a:r>
              <a:rPr sz="2400" spc="-10" dirty="0">
                <a:latin typeface="Arial" panose="020B0604020202090204"/>
                <a:cs typeface="Arial" panose="020B0604020202090204"/>
              </a:rPr>
              <a:t>|</a:t>
            </a:r>
            <a:r>
              <a:rPr sz="2400" spc="-10" dirty="0">
                <a:latin typeface="Lucida Sans Unicode"/>
                <a:cs typeface="Lucida Sans Unicode"/>
              </a:rPr>
              <a:t>x</a:t>
            </a:r>
            <a:r>
              <a:rPr sz="2400" spc="-15" baseline="-19000" dirty="0">
                <a:latin typeface="Arial" panose="020B0604020202090204"/>
                <a:cs typeface="Arial" panose="020B0604020202090204"/>
              </a:rPr>
              <a:t>2</a:t>
            </a:r>
            <a:r>
              <a:rPr sz="2400" spc="-10" dirty="0">
                <a:latin typeface="Arial" panose="020B0604020202090204"/>
                <a:cs typeface="Arial" panose="020B0604020202090204"/>
              </a:rPr>
              <a:t>,</a:t>
            </a:r>
            <a:r>
              <a:rPr sz="2400" spc="-10" dirty="0">
                <a:solidFill>
                  <a:srgbClr val="118CC4"/>
                </a:solidFill>
                <a:latin typeface="Lucida Sans Unicode"/>
                <a:cs typeface="Lucida Sans Unicode"/>
              </a:rPr>
              <a:t>w</a:t>
            </a:r>
            <a:r>
              <a:rPr sz="2400" spc="-10" dirty="0">
                <a:latin typeface="Arial" panose="020B0604020202090204"/>
                <a:cs typeface="Arial" panose="020B0604020202090204"/>
              </a:rPr>
              <a:t>)</a:t>
            </a:r>
            <a:r>
              <a:rPr sz="2400" dirty="0">
                <a:latin typeface="Arial" panose="020B0604020202090204"/>
                <a:cs typeface="Arial" panose="020B0604020202090204"/>
              </a:rPr>
              <a:t>	</a:t>
            </a:r>
            <a:r>
              <a:rPr sz="2400" spc="-10" dirty="0">
                <a:latin typeface="Arial" panose="020B0604020202090204"/>
                <a:cs typeface="Arial" panose="020B0604020202090204"/>
              </a:rPr>
              <a:t>P(y</a:t>
            </a:r>
            <a:r>
              <a:rPr sz="2400" spc="-15" baseline="-19000" dirty="0">
                <a:latin typeface="Arial" panose="020B0604020202090204"/>
                <a:cs typeface="Arial" panose="020B0604020202090204"/>
              </a:rPr>
              <a:t>3</a:t>
            </a:r>
            <a:r>
              <a:rPr sz="2400" spc="-10" dirty="0">
                <a:latin typeface="Arial" panose="020B0604020202090204"/>
                <a:cs typeface="Arial" panose="020B0604020202090204"/>
              </a:rPr>
              <a:t>|</a:t>
            </a:r>
            <a:r>
              <a:rPr sz="2400" spc="-10" dirty="0">
                <a:latin typeface="Lucida Sans Unicode"/>
                <a:cs typeface="Lucida Sans Unicode"/>
              </a:rPr>
              <a:t>x</a:t>
            </a:r>
            <a:r>
              <a:rPr sz="2400" spc="-15" baseline="-19000" dirty="0">
                <a:latin typeface="Arial" panose="020B0604020202090204"/>
                <a:cs typeface="Arial" panose="020B0604020202090204"/>
              </a:rPr>
              <a:t>3</a:t>
            </a:r>
            <a:r>
              <a:rPr sz="2400" spc="-10" dirty="0">
                <a:latin typeface="Arial" panose="020B0604020202090204"/>
                <a:cs typeface="Arial" panose="020B0604020202090204"/>
              </a:rPr>
              <a:t>,</a:t>
            </a:r>
            <a:r>
              <a:rPr sz="2400" spc="-10" dirty="0">
                <a:solidFill>
                  <a:srgbClr val="118CC4"/>
                </a:solidFill>
                <a:latin typeface="Lucida Sans Unicode"/>
                <a:cs typeface="Lucida Sans Unicode"/>
              </a:rPr>
              <a:t>w</a:t>
            </a:r>
            <a:r>
              <a:rPr sz="2400" spc="-10" dirty="0">
                <a:latin typeface="Arial" panose="020B0604020202090204"/>
                <a:cs typeface="Arial" panose="020B0604020202090204"/>
              </a:rPr>
              <a:t>)</a:t>
            </a:r>
            <a:endParaRPr sz="2400">
              <a:latin typeface="Arial" panose="020B0604020202090204"/>
              <a:cs typeface="Arial" panose="020B0604020202090204"/>
            </a:endParaRPr>
          </a:p>
        </p:txBody>
      </p:sp>
      <p:sp>
        <p:nvSpPr>
          <p:cNvPr id="22" name="object 18"/>
          <p:cNvSpPr txBox="1"/>
          <p:nvPr/>
        </p:nvSpPr>
        <p:spPr>
          <a:xfrm>
            <a:off x="8389540" y="4366159"/>
            <a:ext cx="1498414" cy="38343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2400" spc="-10" dirty="0">
                <a:latin typeface="Arial" panose="020B0604020202090204"/>
                <a:cs typeface="Arial" panose="020B0604020202090204"/>
              </a:rPr>
              <a:t>P(y</a:t>
            </a:r>
            <a:r>
              <a:rPr sz="2400" spc="-15" baseline="-19000" dirty="0">
                <a:latin typeface="Arial" panose="020B0604020202090204"/>
                <a:cs typeface="Arial" panose="020B0604020202090204"/>
              </a:rPr>
              <a:t>4</a:t>
            </a:r>
            <a:r>
              <a:rPr sz="2400" spc="-10" dirty="0">
                <a:latin typeface="Arial" panose="020B0604020202090204"/>
                <a:cs typeface="Arial" panose="020B0604020202090204"/>
              </a:rPr>
              <a:t>|</a:t>
            </a:r>
            <a:r>
              <a:rPr sz="2400" spc="-10" dirty="0">
                <a:latin typeface="Lucida Sans Unicode"/>
                <a:cs typeface="Lucida Sans Unicode"/>
              </a:rPr>
              <a:t>x</a:t>
            </a:r>
            <a:r>
              <a:rPr sz="2400" spc="-15" baseline="-19000" dirty="0">
                <a:latin typeface="Arial" panose="020B0604020202090204"/>
                <a:cs typeface="Arial" panose="020B0604020202090204"/>
              </a:rPr>
              <a:t>4</a:t>
            </a:r>
            <a:r>
              <a:rPr sz="2400" spc="-10" dirty="0">
                <a:latin typeface="Arial" panose="020B0604020202090204"/>
                <a:cs typeface="Arial" panose="020B0604020202090204"/>
              </a:rPr>
              <a:t>,</a:t>
            </a:r>
            <a:r>
              <a:rPr sz="2400" spc="-10" dirty="0">
                <a:solidFill>
                  <a:srgbClr val="118CC4"/>
                </a:solidFill>
                <a:latin typeface="Lucida Sans Unicode"/>
                <a:cs typeface="Lucida Sans Unicode"/>
              </a:rPr>
              <a:t>w</a:t>
            </a:r>
            <a:r>
              <a:rPr sz="2400" spc="-10" dirty="0">
                <a:latin typeface="Arial" panose="020B0604020202090204"/>
                <a:cs typeface="Arial" panose="020B0604020202090204"/>
              </a:rPr>
              <a:t>)</a:t>
            </a:r>
            <a:endParaRPr sz="2400">
              <a:latin typeface="Arial" panose="020B0604020202090204"/>
              <a:cs typeface="Arial" panose="020B0604020202090204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4637878" y="4892381"/>
            <a:ext cx="2241665" cy="995495"/>
            <a:chOff x="4637878" y="5452398"/>
            <a:chExt cx="2241665" cy="995495"/>
          </a:xfrm>
        </p:grpSpPr>
        <p:sp>
          <p:nvSpPr>
            <p:cNvPr id="23" name="object 19"/>
            <p:cNvSpPr txBox="1"/>
            <p:nvPr/>
          </p:nvSpPr>
          <p:spPr>
            <a:xfrm>
              <a:off x="4810520" y="5452398"/>
              <a:ext cx="247650" cy="320040"/>
            </a:xfrm>
            <a:prstGeom prst="rect">
              <a:avLst/>
            </a:prstGeom>
          </p:spPr>
          <p:txBody>
            <a:bodyPr vert="horz" wrap="square" lIns="0" tIns="1651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30"/>
                </a:spcBef>
              </a:pPr>
              <a:r>
                <a:rPr sz="1900" i="1" spc="225" dirty="0">
                  <a:latin typeface="Georgia" panose="02040502050405090303"/>
                  <a:cs typeface="Georgia" panose="02040502050405090303"/>
                </a:rPr>
                <a:t>N</a:t>
              </a:r>
              <a:endParaRPr sz="1900" dirty="0">
                <a:latin typeface="Georgia" panose="02040502050405090303"/>
                <a:cs typeface="Georgia" panose="02040502050405090303"/>
              </a:endParaRPr>
            </a:p>
          </p:txBody>
        </p:sp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37878" y="5749357"/>
              <a:ext cx="2241665" cy="698536"/>
            </a:xfrm>
            <a:prstGeom prst="rect">
              <a:avLst/>
            </a:prstGeom>
          </p:spPr>
        </p:pic>
      </p:grpSp>
      <p:pic>
        <p:nvPicPr>
          <p:cNvPr id="30" name="object 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16410" y="4591609"/>
            <a:ext cx="8846916" cy="576413"/>
          </a:xfrm>
          <a:prstGeom prst="rect">
            <a:avLst/>
          </a:prstGeom>
        </p:spPr>
      </p:pic>
      <p:sp>
        <p:nvSpPr>
          <p:cNvPr id="31" name="object 23"/>
          <p:cNvSpPr/>
          <p:nvPr/>
        </p:nvSpPr>
        <p:spPr>
          <a:xfrm>
            <a:off x="1365807" y="4610034"/>
            <a:ext cx="8749665" cy="494030"/>
          </a:xfrm>
          <a:custGeom>
            <a:avLst/>
            <a:gdLst/>
            <a:ahLst/>
            <a:cxnLst/>
            <a:rect l="l" t="t" r="r" b="b"/>
            <a:pathLst>
              <a:path w="8749665" h="494029">
                <a:moveTo>
                  <a:pt x="8749244" y="0"/>
                </a:moveTo>
                <a:lnTo>
                  <a:pt x="8747179" y="65650"/>
                </a:lnTo>
                <a:lnTo>
                  <a:pt x="8741351" y="124647"/>
                </a:lnTo>
                <a:lnTo>
                  <a:pt x="8732312" y="174635"/>
                </a:lnTo>
                <a:lnTo>
                  <a:pt x="8720614" y="213257"/>
                </a:lnTo>
                <a:lnTo>
                  <a:pt x="8691449" y="246982"/>
                </a:lnTo>
                <a:lnTo>
                  <a:pt x="4432371" y="246982"/>
                </a:lnTo>
                <a:lnTo>
                  <a:pt x="4417015" y="255802"/>
                </a:lnTo>
                <a:lnTo>
                  <a:pt x="4391533" y="319304"/>
                </a:lnTo>
                <a:lnTo>
                  <a:pt x="4382507" y="369280"/>
                </a:lnTo>
                <a:lnTo>
                  <a:pt x="4376689" y="428267"/>
                </a:lnTo>
                <a:lnTo>
                  <a:pt x="4374627" y="493914"/>
                </a:lnTo>
                <a:lnTo>
                  <a:pt x="4372562" y="428267"/>
                </a:lnTo>
                <a:lnTo>
                  <a:pt x="4366734" y="369280"/>
                </a:lnTo>
                <a:lnTo>
                  <a:pt x="4357695" y="319304"/>
                </a:lnTo>
                <a:lnTo>
                  <a:pt x="4345997" y="280694"/>
                </a:lnTo>
                <a:lnTo>
                  <a:pt x="4316831" y="246982"/>
                </a:lnTo>
                <a:lnTo>
                  <a:pt x="57775" y="246982"/>
                </a:lnTo>
                <a:lnTo>
                  <a:pt x="42417" y="238158"/>
                </a:lnTo>
                <a:lnTo>
                  <a:pt x="28617" y="213257"/>
                </a:lnTo>
                <a:lnTo>
                  <a:pt x="16923" y="174635"/>
                </a:lnTo>
                <a:lnTo>
                  <a:pt x="7889" y="124647"/>
                </a:lnTo>
                <a:lnTo>
                  <a:pt x="2064" y="65650"/>
                </a:lnTo>
                <a:lnTo>
                  <a:pt x="0" y="0"/>
                </a:lnTo>
              </a:path>
            </a:pathLst>
          </a:custGeom>
          <a:ln w="21443">
            <a:solidFill>
              <a:srgbClr val="B000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4" name="object 3">
            <a:extLst>
              <a:ext uri="{FF2B5EF4-FFF2-40B4-BE49-F238E27FC236}">
                <a16:creationId xmlns:a16="http://schemas.microsoft.com/office/drawing/2014/main" id="{C2411E43-1C90-9B99-5419-270C54903A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2356464"/>
              </p:ext>
            </p:extLst>
          </p:nvPr>
        </p:nvGraphicFramePr>
        <p:xfrm>
          <a:off x="1724175" y="1236548"/>
          <a:ext cx="8439151" cy="22644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511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1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63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9405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lang="zh-CN" altLang="en-US" sz="2400" dirty="0">
                          <a:solidFill>
                            <a:schemeClr val="bg1"/>
                          </a:solidFill>
                        </a:rPr>
                        <a:t>贷款金额</a:t>
                      </a:r>
                      <a:endParaRPr sz="2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15240" marB="0">
                    <a:lnL w="12700">
                      <a:solidFill>
                        <a:srgbClr val="B0007E"/>
                      </a:solidFill>
                      <a:prstDash val="solid"/>
                    </a:lnL>
                    <a:solidFill>
                      <a:srgbClr val="B0007E"/>
                    </a:solidFill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lang="zh-CN" altLang="en-US" sz="2400" dirty="0">
                          <a:solidFill>
                            <a:schemeClr val="bg1"/>
                          </a:solidFill>
                        </a:rPr>
                        <a:t>年收入</a:t>
                      </a:r>
                      <a:endParaRPr sz="2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15240" marB="0">
                    <a:solidFill>
                      <a:srgbClr val="B0007E"/>
                    </a:solidFill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2400" dirty="0">
                          <a:solidFill>
                            <a:schemeClr val="bg1"/>
                          </a:solidFill>
                        </a:rPr>
                        <a:t>y = </a:t>
                      </a:r>
                      <a:r>
                        <a:rPr lang="zh-CN" altLang="en-US" sz="2400" dirty="0">
                          <a:solidFill>
                            <a:schemeClr val="bg1"/>
                          </a:solidFill>
                        </a:rPr>
                        <a:t>是否违约</a:t>
                      </a:r>
                      <a:endParaRPr sz="24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18415" marB="0">
                    <a:lnR w="12700">
                      <a:solidFill>
                        <a:srgbClr val="B0007E"/>
                      </a:solidFill>
                      <a:prstDash val="solid"/>
                    </a:lnR>
                    <a:solidFill>
                      <a:srgbClr val="B000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109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317.96k</a:t>
                      </a:r>
                    </a:p>
                  </a:txBody>
                  <a:tcPr marL="6350" marR="6350" marT="6350" marB="0" anchor="ctr">
                    <a:lnL w="12700">
                      <a:solidFill>
                        <a:srgbClr val="B0007E"/>
                      </a:solidFill>
                      <a:prstDash val="solid"/>
                    </a:lnL>
                    <a:lnB w="12700">
                      <a:solidFill>
                        <a:srgbClr val="B0007E"/>
                      </a:solidFill>
                      <a:prstDash val="solid"/>
                    </a:lnB>
                    <a:solidFill>
                      <a:srgbClr val="F2E7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635k</a:t>
                      </a:r>
                    </a:p>
                  </a:txBody>
                  <a:tcPr marL="6350" marR="6350" marT="6350" marB="0" anchor="ctr">
                    <a:lnB w="12700">
                      <a:solidFill>
                        <a:srgbClr val="B0007E"/>
                      </a:solidFill>
                      <a:prstDash val="solid"/>
                    </a:lnB>
                    <a:solidFill>
                      <a:srgbClr val="F2E7EC"/>
                    </a:solidFill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-</a:t>
                      </a:r>
                      <a:r>
                        <a:rPr sz="24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marL="0" marR="0" marT="4445" marB="0">
                    <a:lnR w="12700">
                      <a:solidFill>
                        <a:srgbClr val="B0007E"/>
                      </a:solidFill>
                      <a:prstDash val="solid"/>
                    </a:lnR>
                    <a:lnB w="12700">
                      <a:solidFill>
                        <a:srgbClr val="B0007E"/>
                      </a:solidFill>
                      <a:prstDash val="solid"/>
                    </a:lnB>
                    <a:solidFill>
                      <a:srgbClr val="F2E7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844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866.1k</a:t>
                      </a:r>
                    </a:p>
                  </a:txBody>
                  <a:tcPr marL="6350" marR="6350" marT="6350" marB="0" anchor="ctr">
                    <a:lnL w="12700">
                      <a:solidFill>
                        <a:srgbClr val="B0007E"/>
                      </a:solidFill>
                      <a:prstDash val="solid"/>
                    </a:lnL>
                    <a:lnT w="12700" cap="flat" cmpd="sng" algn="ctr">
                      <a:solidFill>
                        <a:srgbClr val="B000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B0007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305k</a:t>
                      </a: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rgbClr val="B000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B0007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+</a:t>
                      </a:r>
                      <a:r>
                        <a:rPr sz="24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marL="0" marR="0" marT="13335" marB="0">
                    <a:lnR w="12700">
                      <a:solidFill>
                        <a:srgbClr val="B0007E"/>
                      </a:solidFill>
                      <a:prstDash val="solid"/>
                    </a:lnR>
                    <a:lnT w="12700">
                      <a:solidFill>
                        <a:srgbClr val="B0007E"/>
                      </a:solidFill>
                      <a:prstDash val="solid"/>
                    </a:lnT>
                    <a:lnB w="12700">
                      <a:solidFill>
                        <a:srgbClr val="B0007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844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136.08k</a:t>
                      </a:r>
                    </a:p>
                  </a:txBody>
                  <a:tcPr marL="6350" marR="6350" marT="6350" marB="0" anchor="ctr">
                    <a:lnL w="12700">
                      <a:solidFill>
                        <a:srgbClr val="B0007E"/>
                      </a:solidFill>
                      <a:prstDash val="solid"/>
                    </a:lnL>
                    <a:lnT w="12700">
                      <a:solidFill>
                        <a:srgbClr val="B0007E"/>
                      </a:solidFill>
                      <a:prstDash val="solid"/>
                    </a:lnT>
                    <a:lnB w="12700" cap="flat" cmpd="sng" algn="ctr">
                      <a:solidFill>
                        <a:srgbClr val="B000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7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45k</a:t>
                      </a:r>
                    </a:p>
                  </a:txBody>
                  <a:tcPr marL="6350" marR="6350" marT="6350" marB="0" anchor="ctr">
                    <a:lnT w="12700">
                      <a:solidFill>
                        <a:srgbClr val="B0007E"/>
                      </a:solidFill>
                      <a:prstDash val="solid"/>
                    </a:lnT>
                    <a:lnB w="12700" cap="flat" cmpd="sng" algn="ctr">
                      <a:solidFill>
                        <a:srgbClr val="B000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7EC"/>
                    </a:solidFill>
                  </a:tcPr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+</a:t>
                      </a:r>
                      <a:r>
                        <a:rPr sz="24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marL="0" marR="0" marT="12065" marB="0">
                    <a:lnR w="12700">
                      <a:solidFill>
                        <a:srgbClr val="B0007E"/>
                      </a:solidFill>
                      <a:prstDash val="solid"/>
                    </a:lnR>
                    <a:lnT w="12700">
                      <a:solidFill>
                        <a:srgbClr val="B0007E"/>
                      </a:solidFill>
                      <a:prstDash val="solid"/>
                    </a:lnT>
                    <a:lnB w="12700">
                      <a:solidFill>
                        <a:srgbClr val="B0007E"/>
                      </a:solidFill>
                      <a:prstDash val="solid"/>
                    </a:lnB>
                    <a:solidFill>
                      <a:srgbClr val="F2E7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844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95.21k</a:t>
                      </a:r>
                    </a:p>
                  </a:txBody>
                  <a:tcPr marL="6350" marR="6350" marT="6350" marB="0" anchor="ctr">
                    <a:lnL w="12700">
                      <a:solidFill>
                        <a:srgbClr val="B0007E"/>
                      </a:solidFill>
                      <a:prstDash val="solid"/>
                    </a:lnL>
                    <a:lnT w="12700" cap="flat" cmpd="sng" algn="ctr">
                      <a:solidFill>
                        <a:srgbClr val="B000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B0007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100k</a:t>
                      </a: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rgbClr val="B000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B0007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-</a:t>
                      </a:r>
                      <a:r>
                        <a:rPr sz="24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marL="0" marR="0" marT="10795" marB="0">
                    <a:lnR w="12700">
                      <a:solidFill>
                        <a:srgbClr val="B0007E"/>
                      </a:solidFill>
                      <a:prstDash val="solid"/>
                    </a:lnR>
                    <a:lnT w="12700">
                      <a:solidFill>
                        <a:srgbClr val="B0007E"/>
                      </a:solidFill>
                      <a:prstDash val="solid"/>
                    </a:lnT>
                    <a:lnB w="12700">
                      <a:solidFill>
                        <a:srgbClr val="B0007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8445">
                <a:tc>
                  <a:txBody>
                    <a:bodyPr/>
                    <a:lstStyle/>
                    <a:p>
                      <a:pPr marL="23495"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240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 marL="0" marR="0" marT="8890" marB="0">
                    <a:lnL w="12700">
                      <a:solidFill>
                        <a:srgbClr val="B0007E"/>
                      </a:solidFill>
                      <a:prstDash val="solid"/>
                    </a:lnL>
                    <a:lnT w="12700" cap="flat" cmpd="sng" algn="ctr">
                      <a:solidFill>
                        <a:srgbClr val="B000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B0007E"/>
                      </a:solidFill>
                      <a:prstDash val="solid"/>
                    </a:lnB>
                    <a:solidFill>
                      <a:srgbClr val="F2E7EC"/>
                    </a:solidFill>
                  </a:tcPr>
                </a:tc>
                <a:tc>
                  <a:txBody>
                    <a:bodyPr/>
                    <a:lstStyle/>
                    <a:p>
                      <a:pPr marL="33655"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2400" dirty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 marL="0" marR="0" marT="8890" marB="0">
                    <a:lnT w="12700" cap="flat" cmpd="sng" algn="ctr">
                      <a:solidFill>
                        <a:srgbClr val="B0007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B0007E"/>
                      </a:solidFill>
                      <a:prstDash val="solid"/>
                    </a:lnB>
                    <a:solidFill>
                      <a:srgbClr val="F2E7EC"/>
                    </a:solidFill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2400" dirty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 marL="0" marR="0" marT="8890" marB="0">
                    <a:lnR w="12700">
                      <a:solidFill>
                        <a:srgbClr val="B0007E"/>
                      </a:solidFill>
                      <a:prstDash val="solid"/>
                    </a:lnR>
                    <a:lnT w="12700">
                      <a:solidFill>
                        <a:srgbClr val="B0007E"/>
                      </a:solidFill>
                      <a:prstDash val="solid"/>
                    </a:lnT>
                    <a:lnB w="12700">
                      <a:solidFill>
                        <a:srgbClr val="B0007E"/>
                      </a:solidFill>
                      <a:prstDash val="solid"/>
                    </a:lnB>
                    <a:solidFill>
                      <a:srgbClr val="F2E7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66F833C6-09F1-254E-88A9-5918B0BA74BD}"/>
                  </a:ext>
                </a:extLst>
              </p:cNvPr>
              <p:cNvSpPr txBox="1"/>
              <p:nvPr/>
            </p:nvSpPr>
            <p:spPr>
              <a:xfrm>
                <a:off x="223752" y="1625463"/>
                <a:ext cx="126526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b="1" i="1" spc="60" smtClean="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</m:ctrlPr>
                        </m:sSubPr>
                        <m:e>
                          <m:r>
                            <a:rPr lang="en-US" altLang="zh-CN" sz="2400" b="1" i="1" spc="60" smtClean="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𝒙</m:t>
                          </m:r>
                        </m:e>
                        <m:sub>
                          <m:r>
                            <a:rPr lang="en-US" altLang="zh-CN" sz="2400" b="1" i="1" spc="60" smtClean="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𝟏</m:t>
                          </m:r>
                        </m:sub>
                      </m:sSub>
                      <m:r>
                        <a:rPr lang="en-US" altLang="zh-CN" sz="2400" b="0" i="1" spc="60" smtClean="0">
                          <a:solidFill>
                            <a:srgbClr val="0099E8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,</m:t>
                      </m:r>
                      <m:sSub>
                        <m:sSubPr>
                          <m:ctrlPr>
                            <a:rPr lang="en-US" altLang="zh-CN" sz="2400" i="1" spc="60" smtClean="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</m:ctrlPr>
                        </m:sSubPr>
                        <m:e>
                          <m:r>
                            <a:rPr lang="en-US" altLang="zh-CN" sz="2400" b="0" i="1" spc="60" smtClean="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2400" b="0" i="1" spc="60" smtClean="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66F833C6-09F1-254E-88A9-5918B0BA74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752" y="1625463"/>
                <a:ext cx="1265267" cy="461665"/>
              </a:xfrm>
              <a:prstGeom prst="rect">
                <a:avLst/>
              </a:prstGeom>
              <a:blipFill>
                <a:blip r:embed="rId5"/>
                <a:stretch>
                  <a:fillRect b="-81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851B92BF-36D6-4448-DF66-07A6CE02FBB4}"/>
                  </a:ext>
                </a:extLst>
              </p:cNvPr>
              <p:cNvSpPr txBox="1"/>
              <p:nvPr/>
            </p:nvSpPr>
            <p:spPr>
              <a:xfrm>
                <a:off x="223752" y="1982765"/>
                <a:ext cx="126526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b="1" i="1" spc="60" smtClean="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</m:ctrlPr>
                        </m:sSubPr>
                        <m:e>
                          <m:r>
                            <a:rPr lang="en-US" altLang="zh-CN" sz="2400" b="1" i="1" spc="60" smtClean="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𝒙</m:t>
                          </m:r>
                        </m:e>
                        <m:sub>
                          <m:r>
                            <a:rPr lang="en-US" altLang="zh-CN" sz="2400" b="1" i="1" spc="60" smtClean="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𝟐</m:t>
                          </m:r>
                        </m:sub>
                      </m:sSub>
                      <m:r>
                        <a:rPr lang="en-US" altLang="zh-CN" sz="2400" b="0" i="1" spc="60" smtClean="0">
                          <a:solidFill>
                            <a:srgbClr val="0099E8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,</m:t>
                      </m:r>
                      <m:sSub>
                        <m:sSubPr>
                          <m:ctrlPr>
                            <a:rPr lang="en-US" altLang="zh-CN" sz="2400" i="1" spc="60" smtClean="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</m:ctrlPr>
                        </m:sSubPr>
                        <m:e>
                          <m:r>
                            <a:rPr lang="en-US" altLang="zh-CN" sz="2400" b="0" i="1" spc="60" smtClean="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2400" b="0" i="1" spc="60" smtClean="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851B92BF-36D6-4448-DF66-07A6CE02FB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752" y="1982765"/>
                <a:ext cx="1265267" cy="461665"/>
              </a:xfrm>
              <a:prstGeom prst="rect">
                <a:avLst/>
              </a:prstGeom>
              <a:blipFill>
                <a:blip r:embed="rId6"/>
                <a:stretch>
                  <a:fillRect b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6A8C214B-7666-993B-BB1A-B6C4B7FD5AC8}"/>
                  </a:ext>
                </a:extLst>
              </p:cNvPr>
              <p:cNvSpPr txBox="1"/>
              <p:nvPr/>
            </p:nvSpPr>
            <p:spPr>
              <a:xfrm>
                <a:off x="223752" y="2340067"/>
                <a:ext cx="126526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b="1" i="1" spc="60" smtClean="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</m:ctrlPr>
                        </m:sSubPr>
                        <m:e>
                          <m:r>
                            <a:rPr lang="en-US" altLang="zh-CN" sz="2400" b="1" i="1" spc="60" smtClean="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𝒙</m:t>
                          </m:r>
                        </m:e>
                        <m:sub>
                          <m:r>
                            <a:rPr lang="en-US" altLang="zh-CN" sz="2400" b="1" i="1" spc="60" smtClean="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𝟑</m:t>
                          </m:r>
                        </m:sub>
                      </m:sSub>
                      <m:r>
                        <a:rPr lang="en-US" altLang="zh-CN" sz="2400" b="0" i="1" spc="60" smtClean="0">
                          <a:solidFill>
                            <a:srgbClr val="0099E8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,</m:t>
                      </m:r>
                      <m:sSub>
                        <m:sSubPr>
                          <m:ctrlPr>
                            <a:rPr lang="en-US" altLang="zh-CN" sz="2400" i="1" spc="60" smtClean="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</m:ctrlPr>
                        </m:sSubPr>
                        <m:e>
                          <m:r>
                            <a:rPr lang="en-US" altLang="zh-CN" sz="2400" b="0" i="1" spc="60" smtClean="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2400" b="0" i="1" spc="60" smtClean="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6A8C214B-7666-993B-BB1A-B6C4B7FD5A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752" y="2340067"/>
                <a:ext cx="1265267" cy="461665"/>
              </a:xfrm>
              <a:prstGeom prst="rect">
                <a:avLst/>
              </a:prstGeom>
              <a:blipFill>
                <a:blip r:embed="rId7"/>
                <a:stretch>
                  <a:fillRect b="-81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B0F76E3-977A-237E-8A60-44A9A4556A2A}"/>
                  </a:ext>
                </a:extLst>
              </p:cNvPr>
              <p:cNvSpPr txBox="1"/>
              <p:nvPr/>
            </p:nvSpPr>
            <p:spPr>
              <a:xfrm>
                <a:off x="223752" y="2697370"/>
                <a:ext cx="126526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b="1" i="1" spc="60" smtClean="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</m:ctrlPr>
                        </m:sSubPr>
                        <m:e>
                          <m:r>
                            <a:rPr lang="en-US" altLang="zh-CN" sz="2400" b="1" i="1" spc="60" smtClean="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𝒙</m:t>
                          </m:r>
                        </m:e>
                        <m:sub>
                          <m:r>
                            <a:rPr lang="en-US" altLang="zh-CN" sz="2400" b="1" i="1" spc="60" smtClean="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𝟒</m:t>
                          </m:r>
                        </m:sub>
                      </m:sSub>
                      <m:r>
                        <a:rPr lang="en-US" altLang="zh-CN" sz="2400" b="0" i="1" spc="60" smtClean="0">
                          <a:solidFill>
                            <a:srgbClr val="0099E8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,</m:t>
                      </m:r>
                      <m:sSub>
                        <m:sSubPr>
                          <m:ctrlPr>
                            <a:rPr lang="en-US" altLang="zh-CN" sz="2400" i="1" spc="60" smtClean="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</m:ctrlPr>
                        </m:sSubPr>
                        <m:e>
                          <m:r>
                            <a:rPr lang="en-US" altLang="zh-CN" sz="2400" b="0" i="1" spc="60" smtClean="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2400" b="0" i="1" spc="60" smtClean="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B0F76E3-977A-237E-8A60-44A9A4556A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752" y="2697370"/>
                <a:ext cx="1265267" cy="461665"/>
              </a:xfrm>
              <a:prstGeom prst="rect">
                <a:avLst/>
              </a:prstGeom>
              <a:blipFill>
                <a:blip r:embed="rId8"/>
                <a:stretch>
                  <a:fillRect b="-81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>
            <a:extLst>
              <a:ext uri="{FF2B5EF4-FFF2-40B4-BE49-F238E27FC236}">
                <a16:creationId xmlns:a16="http://schemas.microsoft.com/office/drawing/2014/main" id="{715DFD61-AFF9-0F56-7D9F-8BEA07CE7A9F}"/>
              </a:ext>
            </a:extLst>
          </p:cNvPr>
          <p:cNvSpPr txBox="1"/>
          <p:nvPr/>
        </p:nvSpPr>
        <p:spPr>
          <a:xfrm>
            <a:off x="256310" y="1268160"/>
            <a:ext cx="12652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 err="1"/>
              <a:t>数据点</a:t>
            </a:r>
            <a:endParaRPr lang="en-US" sz="24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5F5CB96-23F6-FB29-10F2-DB16CFB4CE74}"/>
              </a:ext>
            </a:extLst>
          </p:cNvPr>
          <p:cNvSpPr txBox="1"/>
          <p:nvPr/>
        </p:nvSpPr>
        <p:spPr>
          <a:xfrm>
            <a:off x="341330" y="3123433"/>
            <a:ext cx="12652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/>
              <a:t>…</a:t>
            </a:r>
            <a:endParaRPr lang="en-US" sz="2400" dirty="0"/>
          </a:p>
        </p:txBody>
      </p: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图片 1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2333" y="2905938"/>
            <a:ext cx="3378818" cy="356876"/>
          </a:xfrm>
          <a:prstGeom prst="rect">
            <a:avLst/>
          </a:prstGeom>
        </p:spPr>
      </p:pic>
      <p:pic>
        <p:nvPicPr>
          <p:cNvPr id="151" name="图片 15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6006" y="1756574"/>
            <a:ext cx="6746776" cy="989747"/>
          </a:xfrm>
          <a:prstGeom prst="rect">
            <a:avLst/>
          </a:prstGeom>
        </p:spPr>
      </p:pic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50439" y="120418"/>
            <a:ext cx="76738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逻辑回归：根据最大似然估计确定“最佳”分类器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79" name="object 3"/>
          <p:cNvGrpSpPr/>
          <p:nvPr/>
        </p:nvGrpSpPr>
        <p:grpSpPr>
          <a:xfrm>
            <a:off x="1183249" y="2881969"/>
            <a:ext cx="4431665" cy="3427729"/>
            <a:chOff x="631919" y="2876428"/>
            <a:chExt cx="4431665" cy="3427729"/>
          </a:xfrm>
        </p:grpSpPr>
        <p:pic>
          <p:nvPicPr>
            <p:cNvPr id="80" name="object 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7781" y="3524893"/>
              <a:ext cx="4220169" cy="2583567"/>
            </a:xfrm>
            <a:prstGeom prst="rect">
              <a:avLst/>
            </a:prstGeom>
          </p:spPr>
        </p:pic>
        <p:sp>
          <p:nvSpPr>
            <p:cNvPr id="81" name="object 5"/>
            <p:cNvSpPr/>
            <p:nvPr/>
          </p:nvSpPr>
          <p:spPr>
            <a:xfrm>
              <a:off x="882052" y="3555525"/>
              <a:ext cx="4124325" cy="2484120"/>
            </a:xfrm>
            <a:custGeom>
              <a:avLst/>
              <a:gdLst/>
              <a:ahLst/>
              <a:cxnLst/>
              <a:rect l="l" t="t" r="r" b="b"/>
              <a:pathLst>
                <a:path w="4124325" h="2484120">
                  <a:moveTo>
                    <a:pt x="0" y="2484053"/>
                  </a:moveTo>
                  <a:lnTo>
                    <a:pt x="4124227" y="0"/>
                  </a:lnTo>
                </a:path>
              </a:pathLst>
            </a:custGeom>
            <a:ln w="32165">
              <a:solidFill>
                <a:srgbClr val="85BD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2" name="object 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19411" y="5804814"/>
              <a:ext cx="4343686" cy="499215"/>
            </a:xfrm>
            <a:prstGeom prst="rect">
              <a:avLst/>
            </a:prstGeom>
          </p:spPr>
        </p:pic>
        <p:sp>
          <p:nvSpPr>
            <p:cNvPr id="83" name="object 7"/>
            <p:cNvSpPr/>
            <p:nvPr/>
          </p:nvSpPr>
          <p:spPr>
            <a:xfrm>
              <a:off x="753388" y="5928749"/>
              <a:ext cx="4060825" cy="217170"/>
            </a:xfrm>
            <a:custGeom>
              <a:avLst/>
              <a:gdLst/>
              <a:ahLst/>
              <a:cxnLst/>
              <a:rect l="l" t="t" r="r" b="b"/>
              <a:pathLst>
                <a:path w="4060825" h="217170">
                  <a:moveTo>
                    <a:pt x="3964479" y="108368"/>
                  </a:moveTo>
                  <a:lnTo>
                    <a:pt x="3855474" y="171965"/>
                  </a:lnTo>
                  <a:lnTo>
                    <a:pt x="3848311" y="178324"/>
                  </a:lnTo>
                  <a:lnTo>
                    <a:pt x="3844293" y="186651"/>
                  </a:lnTo>
                  <a:lnTo>
                    <a:pt x="3843692" y="195882"/>
                  </a:lnTo>
                  <a:lnTo>
                    <a:pt x="3846777" y="204954"/>
                  </a:lnTo>
                  <a:lnTo>
                    <a:pt x="3853162" y="212108"/>
                  </a:lnTo>
                  <a:lnTo>
                    <a:pt x="3861496" y="216128"/>
                  </a:lnTo>
                  <a:lnTo>
                    <a:pt x="3870718" y="216733"/>
                  </a:lnTo>
                  <a:lnTo>
                    <a:pt x="3879766" y="213641"/>
                  </a:lnTo>
                  <a:lnTo>
                    <a:pt x="4018903" y="132480"/>
                  </a:lnTo>
                  <a:lnTo>
                    <a:pt x="4012377" y="132480"/>
                  </a:lnTo>
                  <a:lnTo>
                    <a:pt x="4012377" y="129207"/>
                  </a:lnTo>
                  <a:lnTo>
                    <a:pt x="4000195" y="129207"/>
                  </a:lnTo>
                  <a:lnTo>
                    <a:pt x="3964479" y="108368"/>
                  </a:lnTo>
                  <a:close/>
                </a:path>
                <a:path w="4060825" h="217170">
                  <a:moveTo>
                    <a:pt x="3923111" y="84231"/>
                  </a:moveTo>
                  <a:lnTo>
                    <a:pt x="0" y="84231"/>
                  </a:lnTo>
                  <a:lnTo>
                    <a:pt x="0" y="132480"/>
                  </a:lnTo>
                  <a:lnTo>
                    <a:pt x="3923151" y="132480"/>
                  </a:lnTo>
                  <a:lnTo>
                    <a:pt x="3964479" y="108368"/>
                  </a:lnTo>
                  <a:lnTo>
                    <a:pt x="3923111" y="84231"/>
                  </a:lnTo>
                  <a:close/>
                </a:path>
                <a:path w="4060825" h="217170">
                  <a:moveTo>
                    <a:pt x="4018886" y="84231"/>
                  </a:moveTo>
                  <a:lnTo>
                    <a:pt x="4012377" y="84231"/>
                  </a:lnTo>
                  <a:lnTo>
                    <a:pt x="4012377" y="132480"/>
                  </a:lnTo>
                  <a:lnTo>
                    <a:pt x="4018903" y="132480"/>
                  </a:lnTo>
                  <a:lnTo>
                    <a:pt x="4060239" y="108368"/>
                  </a:lnTo>
                  <a:lnTo>
                    <a:pt x="4018886" y="84231"/>
                  </a:lnTo>
                  <a:close/>
                </a:path>
                <a:path w="4060825" h="217170">
                  <a:moveTo>
                    <a:pt x="4000195" y="87530"/>
                  </a:moveTo>
                  <a:lnTo>
                    <a:pt x="3964479" y="108368"/>
                  </a:lnTo>
                  <a:lnTo>
                    <a:pt x="4000195" y="129207"/>
                  </a:lnTo>
                  <a:lnTo>
                    <a:pt x="4000195" y="87530"/>
                  </a:lnTo>
                  <a:close/>
                </a:path>
                <a:path w="4060825" h="217170">
                  <a:moveTo>
                    <a:pt x="4012377" y="87530"/>
                  </a:moveTo>
                  <a:lnTo>
                    <a:pt x="4000195" y="87530"/>
                  </a:lnTo>
                  <a:lnTo>
                    <a:pt x="4000195" y="129207"/>
                  </a:lnTo>
                  <a:lnTo>
                    <a:pt x="4012377" y="129207"/>
                  </a:lnTo>
                  <a:lnTo>
                    <a:pt x="4012377" y="87530"/>
                  </a:lnTo>
                  <a:close/>
                </a:path>
                <a:path w="4060825" h="217170">
                  <a:moveTo>
                    <a:pt x="3870718" y="0"/>
                  </a:moveTo>
                  <a:lnTo>
                    <a:pt x="3861496" y="599"/>
                  </a:lnTo>
                  <a:lnTo>
                    <a:pt x="3853162" y="4618"/>
                  </a:lnTo>
                  <a:lnTo>
                    <a:pt x="3846777" y="11778"/>
                  </a:lnTo>
                  <a:lnTo>
                    <a:pt x="3843692" y="20840"/>
                  </a:lnTo>
                  <a:lnTo>
                    <a:pt x="3844293" y="30068"/>
                  </a:lnTo>
                  <a:lnTo>
                    <a:pt x="3848311" y="38399"/>
                  </a:lnTo>
                  <a:lnTo>
                    <a:pt x="3855474" y="44768"/>
                  </a:lnTo>
                  <a:lnTo>
                    <a:pt x="3964479" y="108368"/>
                  </a:lnTo>
                  <a:lnTo>
                    <a:pt x="4000195" y="87530"/>
                  </a:lnTo>
                  <a:lnTo>
                    <a:pt x="4012377" y="87530"/>
                  </a:lnTo>
                  <a:lnTo>
                    <a:pt x="4012377" y="84231"/>
                  </a:lnTo>
                  <a:lnTo>
                    <a:pt x="4018886" y="84231"/>
                  </a:lnTo>
                  <a:lnTo>
                    <a:pt x="3879766" y="3096"/>
                  </a:lnTo>
                  <a:lnTo>
                    <a:pt x="3870718" y="0"/>
                  </a:lnTo>
                  <a:close/>
                </a:path>
              </a:pathLst>
            </a:custGeom>
            <a:solidFill>
              <a:srgbClr val="B000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4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1919" y="2876428"/>
              <a:ext cx="499215" cy="3340109"/>
            </a:xfrm>
            <a:prstGeom prst="rect">
              <a:avLst/>
            </a:prstGeom>
          </p:spPr>
        </p:pic>
        <p:sp>
          <p:nvSpPr>
            <p:cNvPr id="85" name="object 9"/>
            <p:cNvSpPr/>
            <p:nvPr/>
          </p:nvSpPr>
          <p:spPr>
            <a:xfrm>
              <a:off x="773672" y="3109705"/>
              <a:ext cx="217170" cy="3056255"/>
            </a:xfrm>
            <a:custGeom>
              <a:avLst/>
              <a:gdLst/>
              <a:ahLst/>
              <a:cxnLst/>
              <a:rect l="l" t="t" r="r" b="b"/>
              <a:pathLst>
                <a:path w="217169" h="3056254">
                  <a:moveTo>
                    <a:pt x="108366" y="95734"/>
                  </a:moveTo>
                  <a:lnTo>
                    <a:pt x="84252" y="137115"/>
                  </a:lnTo>
                  <a:lnTo>
                    <a:pt x="84252" y="3056061"/>
                  </a:lnTo>
                  <a:lnTo>
                    <a:pt x="132501" y="3056061"/>
                  </a:lnTo>
                  <a:lnTo>
                    <a:pt x="132501" y="137115"/>
                  </a:lnTo>
                  <a:lnTo>
                    <a:pt x="108366" y="95734"/>
                  </a:lnTo>
                  <a:close/>
                </a:path>
                <a:path w="217169" h="3056254">
                  <a:moveTo>
                    <a:pt x="108379" y="0"/>
                  </a:moveTo>
                  <a:lnTo>
                    <a:pt x="3096" y="180437"/>
                  </a:lnTo>
                  <a:lnTo>
                    <a:pt x="0" y="189515"/>
                  </a:lnTo>
                  <a:lnTo>
                    <a:pt x="599" y="198746"/>
                  </a:lnTo>
                  <a:lnTo>
                    <a:pt x="4618" y="207071"/>
                  </a:lnTo>
                  <a:lnTo>
                    <a:pt x="11778" y="213427"/>
                  </a:lnTo>
                  <a:lnTo>
                    <a:pt x="20840" y="216534"/>
                  </a:lnTo>
                  <a:lnTo>
                    <a:pt x="30068" y="215936"/>
                  </a:lnTo>
                  <a:lnTo>
                    <a:pt x="38399" y="211921"/>
                  </a:lnTo>
                  <a:lnTo>
                    <a:pt x="44768" y="204781"/>
                  </a:lnTo>
                  <a:lnTo>
                    <a:pt x="84231" y="137115"/>
                  </a:lnTo>
                  <a:lnTo>
                    <a:pt x="84252" y="47862"/>
                  </a:lnTo>
                  <a:lnTo>
                    <a:pt x="136301" y="47862"/>
                  </a:lnTo>
                  <a:lnTo>
                    <a:pt x="108379" y="0"/>
                  </a:lnTo>
                  <a:close/>
                </a:path>
                <a:path w="217169" h="3056254">
                  <a:moveTo>
                    <a:pt x="136301" y="47862"/>
                  </a:moveTo>
                  <a:lnTo>
                    <a:pt x="132501" y="47862"/>
                  </a:lnTo>
                  <a:lnTo>
                    <a:pt x="132501" y="137115"/>
                  </a:lnTo>
                  <a:lnTo>
                    <a:pt x="171965" y="204781"/>
                  </a:lnTo>
                  <a:lnTo>
                    <a:pt x="178336" y="211921"/>
                  </a:lnTo>
                  <a:lnTo>
                    <a:pt x="186666" y="215936"/>
                  </a:lnTo>
                  <a:lnTo>
                    <a:pt x="195893" y="216534"/>
                  </a:lnTo>
                  <a:lnTo>
                    <a:pt x="204954" y="213427"/>
                  </a:lnTo>
                  <a:lnTo>
                    <a:pt x="212114" y="207071"/>
                  </a:lnTo>
                  <a:lnTo>
                    <a:pt x="216134" y="198746"/>
                  </a:lnTo>
                  <a:lnTo>
                    <a:pt x="216735" y="189515"/>
                  </a:lnTo>
                  <a:lnTo>
                    <a:pt x="213641" y="180437"/>
                  </a:lnTo>
                  <a:lnTo>
                    <a:pt x="136301" y="47862"/>
                  </a:lnTo>
                  <a:close/>
                </a:path>
                <a:path w="217169" h="3056254">
                  <a:moveTo>
                    <a:pt x="132501" y="47862"/>
                  </a:moveTo>
                  <a:lnTo>
                    <a:pt x="84252" y="47862"/>
                  </a:lnTo>
                  <a:lnTo>
                    <a:pt x="84252" y="137115"/>
                  </a:lnTo>
                  <a:lnTo>
                    <a:pt x="108366" y="95734"/>
                  </a:lnTo>
                  <a:lnTo>
                    <a:pt x="87530" y="60008"/>
                  </a:lnTo>
                  <a:lnTo>
                    <a:pt x="132501" y="60008"/>
                  </a:lnTo>
                  <a:lnTo>
                    <a:pt x="132501" y="47862"/>
                  </a:lnTo>
                  <a:close/>
                </a:path>
                <a:path w="217169" h="3056254">
                  <a:moveTo>
                    <a:pt x="132501" y="60008"/>
                  </a:moveTo>
                  <a:lnTo>
                    <a:pt x="129202" y="60008"/>
                  </a:lnTo>
                  <a:lnTo>
                    <a:pt x="108366" y="95734"/>
                  </a:lnTo>
                  <a:lnTo>
                    <a:pt x="132501" y="137115"/>
                  </a:lnTo>
                  <a:lnTo>
                    <a:pt x="132501" y="60008"/>
                  </a:lnTo>
                  <a:close/>
                </a:path>
                <a:path w="217169" h="3056254">
                  <a:moveTo>
                    <a:pt x="129202" y="60008"/>
                  </a:moveTo>
                  <a:lnTo>
                    <a:pt x="87530" y="60008"/>
                  </a:lnTo>
                  <a:lnTo>
                    <a:pt x="108366" y="95734"/>
                  </a:lnTo>
                  <a:lnTo>
                    <a:pt x="129202" y="60008"/>
                  </a:lnTo>
                  <a:close/>
                </a:path>
              </a:pathLst>
            </a:custGeom>
            <a:solidFill>
              <a:srgbClr val="B000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6" name="object 10"/>
          <p:cNvSpPr txBox="1"/>
          <p:nvPr/>
        </p:nvSpPr>
        <p:spPr>
          <a:xfrm>
            <a:off x="4813731" y="6127034"/>
            <a:ext cx="1346200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zh-CN" altLang="en-US" sz="2000" spc="70" dirty="0">
                <a:latin typeface="Arial" panose="020B0604020202090204"/>
                <a:cs typeface="Arial" panose="020B0604020202090204"/>
              </a:rPr>
              <a:t>贷款金额</a:t>
            </a:r>
            <a:endParaRPr sz="2000" dirty="0">
              <a:latin typeface="Arial" panose="020B0604020202090204"/>
              <a:cs typeface="Arial" panose="020B0604020202090204"/>
            </a:endParaRPr>
          </a:p>
        </p:txBody>
      </p:sp>
      <p:sp>
        <p:nvSpPr>
          <p:cNvPr id="87" name="object 11"/>
          <p:cNvSpPr txBox="1"/>
          <p:nvPr/>
        </p:nvSpPr>
        <p:spPr>
          <a:xfrm>
            <a:off x="842054" y="3931876"/>
            <a:ext cx="269304" cy="108622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100"/>
              </a:lnSpc>
            </a:pPr>
            <a:r>
              <a:rPr lang="zh-CN" altLang="en-US" sz="2000" spc="100" dirty="0">
                <a:latin typeface="Arial" panose="020B0604020202090204"/>
                <a:cs typeface="Arial" panose="020B0604020202090204"/>
              </a:rPr>
              <a:t>年收入</a:t>
            </a:r>
            <a:endParaRPr sz="2000" dirty="0">
              <a:latin typeface="Arial" panose="020B0604020202090204"/>
              <a:cs typeface="Arial" panose="020B0604020202090204"/>
            </a:endParaRPr>
          </a:p>
        </p:txBody>
      </p:sp>
      <p:sp>
        <p:nvSpPr>
          <p:cNvPr id="88" name="object 12"/>
          <p:cNvSpPr txBox="1"/>
          <p:nvPr/>
        </p:nvSpPr>
        <p:spPr>
          <a:xfrm>
            <a:off x="1496006" y="6036969"/>
            <a:ext cx="146050" cy="2571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500" spc="55" dirty="0">
                <a:latin typeface="Arial" panose="020B0604020202090204"/>
                <a:cs typeface="Arial" panose="020B0604020202090204"/>
              </a:rPr>
              <a:t>0</a:t>
            </a:r>
            <a:endParaRPr sz="1500">
              <a:latin typeface="Arial" panose="020B0604020202090204"/>
              <a:cs typeface="Arial" panose="020B0604020202090204"/>
            </a:endParaRPr>
          </a:p>
        </p:txBody>
      </p:sp>
      <p:sp>
        <p:nvSpPr>
          <p:cNvPr id="89" name="object 13"/>
          <p:cNvSpPr txBox="1"/>
          <p:nvPr/>
        </p:nvSpPr>
        <p:spPr>
          <a:xfrm>
            <a:off x="2072359" y="6036969"/>
            <a:ext cx="115570" cy="2571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500" spc="-85" dirty="0">
                <a:latin typeface="Arial" panose="020B0604020202090204"/>
                <a:cs typeface="Arial" panose="020B0604020202090204"/>
              </a:rPr>
              <a:t>1</a:t>
            </a:r>
            <a:endParaRPr sz="1500">
              <a:latin typeface="Arial" panose="020B0604020202090204"/>
              <a:cs typeface="Arial" panose="020B0604020202090204"/>
            </a:endParaRPr>
          </a:p>
        </p:txBody>
      </p:sp>
      <p:sp>
        <p:nvSpPr>
          <p:cNvPr id="90" name="object 14"/>
          <p:cNvSpPr txBox="1"/>
          <p:nvPr/>
        </p:nvSpPr>
        <p:spPr>
          <a:xfrm>
            <a:off x="2617712" y="6036969"/>
            <a:ext cx="134620" cy="2571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500" spc="-50" dirty="0">
                <a:latin typeface="Arial" panose="020B0604020202090204"/>
                <a:cs typeface="Arial" panose="020B0604020202090204"/>
              </a:rPr>
              <a:t>2</a:t>
            </a:r>
            <a:endParaRPr sz="1500">
              <a:latin typeface="Arial" panose="020B0604020202090204"/>
              <a:cs typeface="Arial" panose="020B0604020202090204"/>
            </a:endParaRPr>
          </a:p>
        </p:txBody>
      </p:sp>
      <p:sp>
        <p:nvSpPr>
          <p:cNvPr id="91" name="object 15"/>
          <p:cNvSpPr txBox="1"/>
          <p:nvPr/>
        </p:nvSpPr>
        <p:spPr>
          <a:xfrm>
            <a:off x="3182385" y="6036969"/>
            <a:ext cx="133985" cy="2571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500" spc="-50" dirty="0">
                <a:latin typeface="Arial" panose="020B0604020202090204"/>
                <a:cs typeface="Arial" panose="020B0604020202090204"/>
              </a:rPr>
              <a:t>3</a:t>
            </a:r>
            <a:endParaRPr sz="1500">
              <a:latin typeface="Arial" panose="020B0604020202090204"/>
              <a:cs typeface="Arial" panose="020B0604020202090204"/>
            </a:endParaRPr>
          </a:p>
        </p:txBody>
      </p:sp>
      <p:sp>
        <p:nvSpPr>
          <p:cNvPr id="92" name="object 16"/>
          <p:cNvSpPr txBox="1"/>
          <p:nvPr/>
        </p:nvSpPr>
        <p:spPr>
          <a:xfrm>
            <a:off x="3746455" y="6036969"/>
            <a:ext cx="140970" cy="2571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500" spc="15" dirty="0">
                <a:latin typeface="Arial" panose="020B0604020202090204"/>
                <a:cs typeface="Arial" panose="020B0604020202090204"/>
              </a:rPr>
              <a:t>4</a:t>
            </a:r>
            <a:endParaRPr sz="1500">
              <a:latin typeface="Arial" panose="020B0604020202090204"/>
              <a:cs typeface="Arial" panose="020B0604020202090204"/>
            </a:endParaRPr>
          </a:p>
        </p:txBody>
      </p:sp>
      <p:sp>
        <p:nvSpPr>
          <p:cNvPr id="93" name="object 17"/>
          <p:cNvSpPr txBox="1"/>
          <p:nvPr/>
        </p:nvSpPr>
        <p:spPr>
          <a:xfrm>
            <a:off x="4322808" y="6036969"/>
            <a:ext cx="163830" cy="2571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500" spc="-470" dirty="0">
                <a:latin typeface="Arial" panose="020B0604020202090204"/>
                <a:cs typeface="Arial" panose="020B0604020202090204"/>
              </a:rPr>
              <a:t>…</a:t>
            </a:r>
            <a:endParaRPr sz="1500">
              <a:latin typeface="Arial" panose="020B0604020202090204"/>
              <a:cs typeface="Arial" panose="020B0604020202090204"/>
            </a:endParaRPr>
          </a:p>
        </p:txBody>
      </p:sp>
      <p:sp>
        <p:nvSpPr>
          <p:cNvPr id="94" name="object 18"/>
          <p:cNvSpPr txBox="1"/>
          <p:nvPr/>
        </p:nvSpPr>
        <p:spPr>
          <a:xfrm>
            <a:off x="1220163" y="5723029"/>
            <a:ext cx="146050" cy="2571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500" spc="55" dirty="0">
                <a:latin typeface="Arial" panose="020B0604020202090204"/>
                <a:cs typeface="Arial" panose="020B0604020202090204"/>
              </a:rPr>
              <a:t>0</a:t>
            </a:r>
            <a:endParaRPr sz="1500">
              <a:latin typeface="Arial" panose="020B0604020202090204"/>
              <a:cs typeface="Arial" panose="020B0604020202090204"/>
            </a:endParaRPr>
          </a:p>
        </p:txBody>
      </p:sp>
      <p:sp>
        <p:nvSpPr>
          <p:cNvPr id="95" name="object 19"/>
          <p:cNvSpPr txBox="1"/>
          <p:nvPr/>
        </p:nvSpPr>
        <p:spPr>
          <a:xfrm>
            <a:off x="1251143" y="5316452"/>
            <a:ext cx="115570" cy="2571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500" spc="-85" dirty="0">
                <a:latin typeface="Arial" panose="020B0604020202090204"/>
                <a:cs typeface="Arial" panose="020B0604020202090204"/>
              </a:rPr>
              <a:t>1</a:t>
            </a:r>
            <a:endParaRPr sz="1500">
              <a:latin typeface="Arial" panose="020B0604020202090204"/>
              <a:cs typeface="Arial" panose="020B0604020202090204"/>
            </a:endParaRPr>
          </a:p>
        </p:txBody>
      </p:sp>
      <p:sp>
        <p:nvSpPr>
          <p:cNvPr id="96" name="object 20"/>
          <p:cNvSpPr txBox="1"/>
          <p:nvPr/>
        </p:nvSpPr>
        <p:spPr>
          <a:xfrm>
            <a:off x="1231864" y="4904727"/>
            <a:ext cx="134620" cy="2571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500" spc="-50" dirty="0">
                <a:latin typeface="Arial" panose="020B0604020202090204"/>
                <a:cs typeface="Arial" panose="020B0604020202090204"/>
              </a:rPr>
              <a:t>2</a:t>
            </a:r>
            <a:endParaRPr sz="1500">
              <a:latin typeface="Arial" panose="020B0604020202090204"/>
              <a:cs typeface="Arial" panose="020B0604020202090204"/>
            </a:endParaRPr>
          </a:p>
        </p:txBody>
      </p:sp>
      <p:sp>
        <p:nvSpPr>
          <p:cNvPr id="97" name="object 21"/>
          <p:cNvSpPr txBox="1"/>
          <p:nvPr/>
        </p:nvSpPr>
        <p:spPr>
          <a:xfrm>
            <a:off x="1232447" y="4493003"/>
            <a:ext cx="133985" cy="2571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500" spc="-50" dirty="0">
                <a:latin typeface="Arial" panose="020B0604020202090204"/>
                <a:cs typeface="Arial" panose="020B0604020202090204"/>
              </a:rPr>
              <a:t>3</a:t>
            </a:r>
            <a:endParaRPr sz="1500">
              <a:latin typeface="Arial" panose="020B0604020202090204"/>
              <a:cs typeface="Arial" panose="020B0604020202090204"/>
            </a:endParaRPr>
          </a:p>
        </p:txBody>
      </p:sp>
      <p:sp>
        <p:nvSpPr>
          <p:cNvPr id="98" name="object 22"/>
          <p:cNvSpPr txBox="1"/>
          <p:nvPr/>
        </p:nvSpPr>
        <p:spPr>
          <a:xfrm>
            <a:off x="1220164" y="4081279"/>
            <a:ext cx="140970" cy="2571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500" spc="15" dirty="0">
                <a:latin typeface="Arial" panose="020B0604020202090204"/>
                <a:cs typeface="Arial" panose="020B0604020202090204"/>
              </a:rPr>
              <a:t>4</a:t>
            </a:r>
            <a:endParaRPr sz="1500">
              <a:latin typeface="Arial" panose="020B0604020202090204"/>
              <a:cs typeface="Arial" panose="020B0604020202090204"/>
            </a:endParaRPr>
          </a:p>
        </p:txBody>
      </p:sp>
      <p:sp>
        <p:nvSpPr>
          <p:cNvPr id="99" name="object 23"/>
          <p:cNvSpPr txBox="1"/>
          <p:nvPr/>
        </p:nvSpPr>
        <p:spPr>
          <a:xfrm>
            <a:off x="1197547" y="3674701"/>
            <a:ext cx="163830" cy="2571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500" spc="-470" dirty="0">
                <a:latin typeface="Arial" panose="020B0604020202090204"/>
                <a:cs typeface="Arial" panose="020B0604020202090204"/>
              </a:rPr>
              <a:t>…</a:t>
            </a:r>
            <a:endParaRPr sz="1500">
              <a:latin typeface="Arial" panose="020B0604020202090204"/>
              <a:cs typeface="Arial" panose="020B0604020202090204"/>
            </a:endParaRPr>
          </a:p>
        </p:txBody>
      </p:sp>
      <p:grpSp>
        <p:nvGrpSpPr>
          <p:cNvPr id="100" name="object 24"/>
          <p:cNvGrpSpPr/>
          <p:nvPr/>
        </p:nvGrpSpPr>
        <p:grpSpPr>
          <a:xfrm>
            <a:off x="1314821" y="3826227"/>
            <a:ext cx="3909060" cy="2322195"/>
            <a:chOff x="763491" y="3820686"/>
            <a:chExt cx="3909060" cy="2322195"/>
          </a:xfrm>
        </p:grpSpPr>
        <p:sp>
          <p:nvSpPr>
            <p:cNvPr id="101" name="object 25"/>
            <p:cNvSpPr/>
            <p:nvPr/>
          </p:nvSpPr>
          <p:spPr>
            <a:xfrm>
              <a:off x="2017217" y="5372354"/>
              <a:ext cx="281305" cy="292100"/>
            </a:xfrm>
            <a:custGeom>
              <a:avLst/>
              <a:gdLst/>
              <a:ahLst/>
              <a:cxnLst/>
              <a:rect l="l" t="t" r="r" b="b"/>
              <a:pathLst>
                <a:path w="281305" h="292100">
                  <a:moveTo>
                    <a:pt x="280784" y="113030"/>
                  </a:moveTo>
                  <a:lnTo>
                    <a:pt x="166725" y="113030"/>
                  </a:lnTo>
                  <a:lnTo>
                    <a:pt x="166725" y="0"/>
                  </a:lnTo>
                  <a:lnTo>
                    <a:pt x="114071" y="0"/>
                  </a:lnTo>
                  <a:lnTo>
                    <a:pt x="114071" y="113030"/>
                  </a:lnTo>
                  <a:lnTo>
                    <a:pt x="0" y="113030"/>
                  </a:lnTo>
                  <a:lnTo>
                    <a:pt x="0" y="177800"/>
                  </a:lnTo>
                  <a:lnTo>
                    <a:pt x="114071" y="177800"/>
                  </a:lnTo>
                  <a:lnTo>
                    <a:pt x="114071" y="292100"/>
                  </a:lnTo>
                  <a:lnTo>
                    <a:pt x="166725" y="292100"/>
                  </a:lnTo>
                  <a:lnTo>
                    <a:pt x="166725" y="177800"/>
                  </a:lnTo>
                  <a:lnTo>
                    <a:pt x="280784" y="177800"/>
                  </a:lnTo>
                  <a:lnTo>
                    <a:pt x="280784" y="113030"/>
                  </a:lnTo>
                  <a:close/>
                </a:path>
              </a:pathLst>
            </a:custGeom>
            <a:solidFill>
              <a:srgbClr val="118C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26"/>
            <p:cNvSpPr/>
            <p:nvPr/>
          </p:nvSpPr>
          <p:spPr>
            <a:xfrm>
              <a:off x="2017226" y="5371834"/>
              <a:ext cx="281305" cy="292735"/>
            </a:xfrm>
            <a:custGeom>
              <a:avLst/>
              <a:gdLst/>
              <a:ahLst/>
              <a:cxnLst/>
              <a:rect l="l" t="t" r="r" b="b"/>
              <a:pathLst>
                <a:path w="281305" h="292735">
                  <a:moveTo>
                    <a:pt x="0" y="114068"/>
                  </a:moveTo>
                  <a:lnTo>
                    <a:pt x="114068" y="114068"/>
                  </a:lnTo>
                  <a:lnTo>
                    <a:pt x="114068" y="0"/>
                  </a:lnTo>
                  <a:lnTo>
                    <a:pt x="166717" y="0"/>
                  </a:lnTo>
                  <a:lnTo>
                    <a:pt x="166717" y="114068"/>
                  </a:lnTo>
                  <a:lnTo>
                    <a:pt x="280785" y="114068"/>
                  </a:lnTo>
                  <a:lnTo>
                    <a:pt x="280785" y="178322"/>
                  </a:lnTo>
                  <a:lnTo>
                    <a:pt x="166717" y="178322"/>
                  </a:lnTo>
                  <a:lnTo>
                    <a:pt x="166717" y="292411"/>
                  </a:lnTo>
                  <a:lnTo>
                    <a:pt x="114068" y="292411"/>
                  </a:lnTo>
                  <a:lnTo>
                    <a:pt x="114068" y="178322"/>
                  </a:lnTo>
                  <a:lnTo>
                    <a:pt x="0" y="178322"/>
                  </a:lnTo>
                  <a:lnTo>
                    <a:pt x="0" y="114068"/>
                  </a:lnTo>
                  <a:close/>
                </a:path>
              </a:pathLst>
            </a:custGeom>
            <a:ln w="21443">
              <a:solidFill>
                <a:srgbClr val="0965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27"/>
            <p:cNvSpPr/>
            <p:nvPr/>
          </p:nvSpPr>
          <p:spPr>
            <a:xfrm>
              <a:off x="3738816" y="4963414"/>
              <a:ext cx="281305" cy="292100"/>
            </a:xfrm>
            <a:custGeom>
              <a:avLst/>
              <a:gdLst/>
              <a:ahLst/>
              <a:cxnLst/>
              <a:rect l="l" t="t" r="r" b="b"/>
              <a:pathLst>
                <a:path w="281304" h="292100">
                  <a:moveTo>
                    <a:pt x="280809" y="114300"/>
                  </a:moveTo>
                  <a:lnTo>
                    <a:pt x="166725" y="114300"/>
                  </a:lnTo>
                  <a:lnTo>
                    <a:pt x="166725" y="0"/>
                  </a:lnTo>
                  <a:lnTo>
                    <a:pt x="114071" y="0"/>
                  </a:lnTo>
                  <a:lnTo>
                    <a:pt x="114071" y="114300"/>
                  </a:lnTo>
                  <a:lnTo>
                    <a:pt x="0" y="114300"/>
                  </a:lnTo>
                  <a:lnTo>
                    <a:pt x="0" y="179070"/>
                  </a:lnTo>
                  <a:lnTo>
                    <a:pt x="114071" y="179070"/>
                  </a:lnTo>
                  <a:lnTo>
                    <a:pt x="114071" y="292100"/>
                  </a:lnTo>
                  <a:lnTo>
                    <a:pt x="166725" y="292100"/>
                  </a:lnTo>
                  <a:lnTo>
                    <a:pt x="166725" y="179070"/>
                  </a:lnTo>
                  <a:lnTo>
                    <a:pt x="280809" y="179070"/>
                  </a:lnTo>
                  <a:lnTo>
                    <a:pt x="280809" y="114300"/>
                  </a:lnTo>
                  <a:close/>
                </a:path>
              </a:pathLst>
            </a:custGeom>
            <a:solidFill>
              <a:srgbClr val="118C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28"/>
            <p:cNvSpPr/>
            <p:nvPr/>
          </p:nvSpPr>
          <p:spPr>
            <a:xfrm>
              <a:off x="3738829" y="4963687"/>
              <a:ext cx="281305" cy="292735"/>
            </a:xfrm>
            <a:custGeom>
              <a:avLst/>
              <a:gdLst/>
              <a:ahLst/>
              <a:cxnLst/>
              <a:rect l="l" t="t" r="r" b="b"/>
              <a:pathLst>
                <a:path w="281304" h="292735">
                  <a:moveTo>
                    <a:pt x="0" y="114088"/>
                  </a:moveTo>
                  <a:lnTo>
                    <a:pt x="114068" y="114088"/>
                  </a:lnTo>
                  <a:lnTo>
                    <a:pt x="114068" y="0"/>
                  </a:lnTo>
                  <a:lnTo>
                    <a:pt x="166717" y="0"/>
                  </a:lnTo>
                  <a:lnTo>
                    <a:pt x="166717" y="114088"/>
                  </a:lnTo>
                  <a:lnTo>
                    <a:pt x="280805" y="114088"/>
                  </a:lnTo>
                  <a:lnTo>
                    <a:pt x="280805" y="178343"/>
                  </a:lnTo>
                  <a:lnTo>
                    <a:pt x="166717" y="178343"/>
                  </a:lnTo>
                  <a:lnTo>
                    <a:pt x="166717" y="292411"/>
                  </a:lnTo>
                  <a:lnTo>
                    <a:pt x="114068" y="292411"/>
                  </a:lnTo>
                  <a:lnTo>
                    <a:pt x="114068" y="178343"/>
                  </a:lnTo>
                  <a:lnTo>
                    <a:pt x="0" y="178343"/>
                  </a:lnTo>
                  <a:lnTo>
                    <a:pt x="0" y="114088"/>
                  </a:lnTo>
                  <a:close/>
                </a:path>
              </a:pathLst>
            </a:custGeom>
            <a:ln w="21443">
              <a:solidFill>
                <a:srgbClr val="0965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29"/>
            <p:cNvSpPr/>
            <p:nvPr/>
          </p:nvSpPr>
          <p:spPr>
            <a:xfrm>
              <a:off x="3087801" y="4976114"/>
              <a:ext cx="281305" cy="292100"/>
            </a:xfrm>
            <a:custGeom>
              <a:avLst/>
              <a:gdLst/>
              <a:ahLst/>
              <a:cxnLst/>
              <a:rect l="l" t="t" r="r" b="b"/>
              <a:pathLst>
                <a:path w="281304" h="292100">
                  <a:moveTo>
                    <a:pt x="280809" y="114300"/>
                  </a:moveTo>
                  <a:lnTo>
                    <a:pt x="166738" y="114300"/>
                  </a:lnTo>
                  <a:lnTo>
                    <a:pt x="166738" y="0"/>
                  </a:lnTo>
                  <a:lnTo>
                    <a:pt x="114084" y="0"/>
                  </a:lnTo>
                  <a:lnTo>
                    <a:pt x="114084" y="114300"/>
                  </a:lnTo>
                  <a:lnTo>
                    <a:pt x="0" y="114300"/>
                  </a:lnTo>
                  <a:lnTo>
                    <a:pt x="0" y="177800"/>
                  </a:lnTo>
                  <a:lnTo>
                    <a:pt x="114084" y="177800"/>
                  </a:lnTo>
                  <a:lnTo>
                    <a:pt x="114084" y="292100"/>
                  </a:lnTo>
                  <a:lnTo>
                    <a:pt x="166738" y="292100"/>
                  </a:lnTo>
                  <a:lnTo>
                    <a:pt x="166738" y="177800"/>
                  </a:lnTo>
                  <a:lnTo>
                    <a:pt x="280809" y="177800"/>
                  </a:lnTo>
                  <a:lnTo>
                    <a:pt x="280809" y="114300"/>
                  </a:lnTo>
                  <a:close/>
                </a:path>
              </a:pathLst>
            </a:custGeom>
            <a:solidFill>
              <a:srgbClr val="118C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30"/>
            <p:cNvSpPr/>
            <p:nvPr/>
          </p:nvSpPr>
          <p:spPr>
            <a:xfrm>
              <a:off x="3087806" y="4975972"/>
              <a:ext cx="281305" cy="292735"/>
            </a:xfrm>
            <a:custGeom>
              <a:avLst/>
              <a:gdLst/>
              <a:ahLst/>
              <a:cxnLst/>
              <a:rect l="l" t="t" r="r" b="b"/>
              <a:pathLst>
                <a:path w="281304" h="292735">
                  <a:moveTo>
                    <a:pt x="0" y="114068"/>
                  </a:moveTo>
                  <a:lnTo>
                    <a:pt x="114088" y="114068"/>
                  </a:lnTo>
                  <a:lnTo>
                    <a:pt x="114088" y="0"/>
                  </a:lnTo>
                  <a:lnTo>
                    <a:pt x="166722" y="0"/>
                  </a:lnTo>
                  <a:lnTo>
                    <a:pt x="166722" y="114068"/>
                  </a:lnTo>
                  <a:lnTo>
                    <a:pt x="280811" y="114068"/>
                  </a:lnTo>
                  <a:lnTo>
                    <a:pt x="280811" y="178322"/>
                  </a:lnTo>
                  <a:lnTo>
                    <a:pt x="166722" y="178322"/>
                  </a:lnTo>
                  <a:lnTo>
                    <a:pt x="166722" y="292390"/>
                  </a:lnTo>
                  <a:lnTo>
                    <a:pt x="114088" y="292390"/>
                  </a:lnTo>
                  <a:lnTo>
                    <a:pt x="114088" y="178322"/>
                  </a:lnTo>
                  <a:lnTo>
                    <a:pt x="0" y="178322"/>
                  </a:lnTo>
                  <a:lnTo>
                    <a:pt x="0" y="114068"/>
                  </a:lnTo>
                  <a:close/>
                </a:path>
              </a:pathLst>
            </a:custGeom>
            <a:ln w="21443">
              <a:solidFill>
                <a:srgbClr val="0965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31"/>
            <p:cNvSpPr/>
            <p:nvPr/>
          </p:nvSpPr>
          <p:spPr>
            <a:xfrm>
              <a:off x="4380408" y="4658614"/>
              <a:ext cx="281305" cy="292100"/>
            </a:xfrm>
            <a:custGeom>
              <a:avLst/>
              <a:gdLst/>
              <a:ahLst/>
              <a:cxnLst/>
              <a:rect l="l" t="t" r="r" b="b"/>
              <a:pathLst>
                <a:path w="281304" h="292100">
                  <a:moveTo>
                    <a:pt x="280784" y="114300"/>
                  </a:moveTo>
                  <a:lnTo>
                    <a:pt x="166738" y="114300"/>
                  </a:lnTo>
                  <a:lnTo>
                    <a:pt x="166738" y="0"/>
                  </a:lnTo>
                  <a:lnTo>
                    <a:pt x="114096" y="0"/>
                  </a:lnTo>
                  <a:lnTo>
                    <a:pt x="114096" y="114300"/>
                  </a:lnTo>
                  <a:lnTo>
                    <a:pt x="0" y="114300"/>
                  </a:lnTo>
                  <a:lnTo>
                    <a:pt x="0" y="179070"/>
                  </a:lnTo>
                  <a:lnTo>
                    <a:pt x="114096" y="179070"/>
                  </a:lnTo>
                  <a:lnTo>
                    <a:pt x="114096" y="292100"/>
                  </a:lnTo>
                  <a:lnTo>
                    <a:pt x="166738" y="292100"/>
                  </a:lnTo>
                  <a:lnTo>
                    <a:pt x="166738" y="179070"/>
                  </a:lnTo>
                  <a:lnTo>
                    <a:pt x="280784" y="179070"/>
                  </a:lnTo>
                  <a:lnTo>
                    <a:pt x="280784" y="114300"/>
                  </a:lnTo>
                  <a:close/>
                </a:path>
              </a:pathLst>
            </a:custGeom>
            <a:solidFill>
              <a:srgbClr val="118C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32"/>
            <p:cNvSpPr/>
            <p:nvPr/>
          </p:nvSpPr>
          <p:spPr>
            <a:xfrm>
              <a:off x="4380408" y="4658775"/>
              <a:ext cx="281305" cy="292735"/>
            </a:xfrm>
            <a:custGeom>
              <a:avLst/>
              <a:gdLst/>
              <a:ahLst/>
              <a:cxnLst/>
              <a:rect l="l" t="t" r="r" b="b"/>
              <a:pathLst>
                <a:path w="281304" h="292735">
                  <a:moveTo>
                    <a:pt x="0" y="114068"/>
                  </a:moveTo>
                  <a:lnTo>
                    <a:pt x="114098" y="114068"/>
                  </a:lnTo>
                  <a:lnTo>
                    <a:pt x="114098" y="0"/>
                  </a:lnTo>
                  <a:lnTo>
                    <a:pt x="166748" y="0"/>
                  </a:lnTo>
                  <a:lnTo>
                    <a:pt x="166748" y="114068"/>
                  </a:lnTo>
                  <a:lnTo>
                    <a:pt x="280795" y="114068"/>
                  </a:lnTo>
                  <a:lnTo>
                    <a:pt x="280795" y="178343"/>
                  </a:lnTo>
                  <a:lnTo>
                    <a:pt x="166748" y="178343"/>
                  </a:lnTo>
                  <a:lnTo>
                    <a:pt x="166748" y="292411"/>
                  </a:lnTo>
                  <a:lnTo>
                    <a:pt x="114098" y="292411"/>
                  </a:lnTo>
                  <a:lnTo>
                    <a:pt x="114098" y="178343"/>
                  </a:lnTo>
                  <a:lnTo>
                    <a:pt x="0" y="178343"/>
                  </a:lnTo>
                  <a:lnTo>
                    <a:pt x="0" y="114068"/>
                  </a:lnTo>
                  <a:close/>
                </a:path>
              </a:pathLst>
            </a:custGeom>
            <a:ln w="21443">
              <a:solidFill>
                <a:srgbClr val="0965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33"/>
            <p:cNvSpPr/>
            <p:nvPr/>
          </p:nvSpPr>
          <p:spPr>
            <a:xfrm>
              <a:off x="2570988" y="5839714"/>
              <a:ext cx="281305" cy="292100"/>
            </a:xfrm>
            <a:custGeom>
              <a:avLst/>
              <a:gdLst/>
              <a:ahLst/>
              <a:cxnLst/>
              <a:rect l="l" t="t" r="r" b="b"/>
              <a:pathLst>
                <a:path w="281305" h="292100">
                  <a:moveTo>
                    <a:pt x="280797" y="113030"/>
                  </a:moveTo>
                  <a:lnTo>
                    <a:pt x="166725" y="113030"/>
                  </a:lnTo>
                  <a:lnTo>
                    <a:pt x="166725" y="0"/>
                  </a:lnTo>
                  <a:lnTo>
                    <a:pt x="114084" y="0"/>
                  </a:lnTo>
                  <a:lnTo>
                    <a:pt x="114084" y="113030"/>
                  </a:lnTo>
                  <a:lnTo>
                    <a:pt x="0" y="113030"/>
                  </a:lnTo>
                  <a:lnTo>
                    <a:pt x="0" y="177800"/>
                  </a:lnTo>
                  <a:lnTo>
                    <a:pt x="114084" y="177800"/>
                  </a:lnTo>
                  <a:lnTo>
                    <a:pt x="114084" y="292100"/>
                  </a:lnTo>
                  <a:lnTo>
                    <a:pt x="166725" y="292100"/>
                  </a:lnTo>
                  <a:lnTo>
                    <a:pt x="166725" y="177800"/>
                  </a:lnTo>
                  <a:lnTo>
                    <a:pt x="280797" y="177800"/>
                  </a:lnTo>
                  <a:lnTo>
                    <a:pt x="280797" y="113030"/>
                  </a:lnTo>
                  <a:close/>
                </a:path>
              </a:pathLst>
            </a:custGeom>
            <a:solidFill>
              <a:srgbClr val="118C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34"/>
            <p:cNvSpPr/>
            <p:nvPr/>
          </p:nvSpPr>
          <p:spPr>
            <a:xfrm>
              <a:off x="2571000" y="5839105"/>
              <a:ext cx="281305" cy="292735"/>
            </a:xfrm>
            <a:custGeom>
              <a:avLst/>
              <a:gdLst/>
              <a:ahLst/>
              <a:cxnLst/>
              <a:rect l="l" t="t" r="r" b="b"/>
              <a:pathLst>
                <a:path w="281305" h="292735">
                  <a:moveTo>
                    <a:pt x="0" y="114068"/>
                  </a:moveTo>
                  <a:lnTo>
                    <a:pt x="114073" y="114068"/>
                  </a:lnTo>
                  <a:lnTo>
                    <a:pt x="114073" y="0"/>
                  </a:lnTo>
                  <a:lnTo>
                    <a:pt x="166722" y="0"/>
                  </a:lnTo>
                  <a:lnTo>
                    <a:pt x="166722" y="114068"/>
                  </a:lnTo>
                  <a:lnTo>
                    <a:pt x="280790" y="114068"/>
                  </a:lnTo>
                  <a:lnTo>
                    <a:pt x="280790" y="178322"/>
                  </a:lnTo>
                  <a:lnTo>
                    <a:pt x="166722" y="178322"/>
                  </a:lnTo>
                  <a:lnTo>
                    <a:pt x="166722" y="292390"/>
                  </a:lnTo>
                  <a:lnTo>
                    <a:pt x="114073" y="292390"/>
                  </a:lnTo>
                  <a:lnTo>
                    <a:pt x="114073" y="178322"/>
                  </a:lnTo>
                  <a:lnTo>
                    <a:pt x="0" y="178322"/>
                  </a:lnTo>
                  <a:lnTo>
                    <a:pt x="0" y="114068"/>
                  </a:lnTo>
                  <a:close/>
                </a:path>
              </a:pathLst>
            </a:custGeom>
            <a:ln w="21443">
              <a:solidFill>
                <a:srgbClr val="0965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35"/>
            <p:cNvSpPr/>
            <p:nvPr/>
          </p:nvSpPr>
          <p:spPr>
            <a:xfrm>
              <a:off x="1416727" y="4608057"/>
              <a:ext cx="266700" cy="101600"/>
            </a:xfrm>
            <a:custGeom>
              <a:avLst/>
              <a:gdLst/>
              <a:ahLst/>
              <a:cxnLst/>
              <a:rect l="l" t="t" r="r" b="b"/>
              <a:pathLst>
                <a:path w="266700" h="101600">
                  <a:moveTo>
                    <a:pt x="266655" y="0"/>
                  </a:moveTo>
                  <a:lnTo>
                    <a:pt x="0" y="0"/>
                  </a:lnTo>
                  <a:lnTo>
                    <a:pt x="0" y="101463"/>
                  </a:lnTo>
                  <a:lnTo>
                    <a:pt x="266655" y="101463"/>
                  </a:lnTo>
                  <a:lnTo>
                    <a:pt x="266655" y="0"/>
                  </a:lnTo>
                  <a:close/>
                </a:path>
              </a:pathLst>
            </a:custGeom>
            <a:solidFill>
              <a:srgbClr val="FC55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36"/>
            <p:cNvSpPr/>
            <p:nvPr/>
          </p:nvSpPr>
          <p:spPr>
            <a:xfrm>
              <a:off x="1416727" y="4608057"/>
              <a:ext cx="266700" cy="101600"/>
            </a:xfrm>
            <a:custGeom>
              <a:avLst/>
              <a:gdLst/>
              <a:ahLst/>
              <a:cxnLst/>
              <a:rect l="l" t="t" r="r" b="b"/>
              <a:pathLst>
                <a:path w="266700" h="101600">
                  <a:moveTo>
                    <a:pt x="0" y="101463"/>
                  </a:moveTo>
                  <a:lnTo>
                    <a:pt x="266655" y="101463"/>
                  </a:lnTo>
                  <a:lnTo>
                    <a:pt x="266655" y="0"/>
                  </a:lnTo>
                  <a:lnTo>
                    <a:pt x="0" y="0"/>
                  </a:lnTo>
                  <a:lnTo>
                    <a:pt x="0" y="101463"/>
                  </a:lnTo>
                  <a:close/>
                </a:path>
              </a:pathLst>
            </a:custGeom>
            <a:ln w="80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37"/>
            <p:cNvSpPr/>
            <p:nvPr/>
          </p:nvSpPr>
          <p:spPr>
            <a:xfrm>
              <a:off x="767618" y="3824814"/>
              <a:ext cx="266700" cy="101600"/>
            </a:xfrm>
            <a:custGeom>
              <a:avLst/>
              <a:gdLst/>
              <a:ahLst/>
              <a:cxnLst/>
              <a:rect l="l" t="t" r="r" b="b"/>
              <a:pathLst>
                <a:path w="266700" h="101600">
                  <a:moveTo>
                    <a:pt x="266635" y="0"/>
                  </a:moveTo>
                  <a:lnTo>
                    <a:pt x="0" y="0"/>
                  </a:lnTo>
                  <a:lnTo>
                    <a:pt x="0" y="101463"/>
                  </a:lnTo>
                  <a:lnTo>
                    <a:pt x="266635" y="101463"/>
                  </a:lnTo>
                  <a:lnTo>
                    <a:pt x="266635" y="0"/>
                  </a:lnTo>
                  <a:close/>
                </a:path>
              </a:pathLst>
            </a:custGeom>
            <a:solidFill>
              <a:srgbClr val="FC55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38"/>
            <p:cNvSpPr/>
            <p:nvPr/>
          </p:nvSpPr>
          <p:spPr>
            <a:xfrm>
              <a:off x="767618" y="3824814"/>
              <a:ext cx="266700" cy="101600"/>
            </a:xfrm>
            <a:custGeom>
              <a:avLst/>
              <a:gdLst/>
              <a:ahLst/>
              <a:cxnLst/>
              <a:rect l="l" t="t" r="r" b="b"/>
              <a:pathLst>
                <a:path w="266700" h="101600">
                  <a:moveTo>
                    <a:pt x="0" y="101463"/>
                  </a:moveTo>
                  <a:lnTo>
                    <a:pt x="266635" y="101463"/>
                  </a:lnTo>
                  <a:lnTo>
                    <a:pt x="266635" y="0"/>
                  </a:lnTo>
                  <a:lnTo>
                    <a:pt x="0" y="0"/>
                  </a:lnTo>
                  <a:lnTo>
                    <a:pt x="0" y="101463"/>
                  </a:lnTo>
                  <a:close/>
                </a:path>
              </a:pathLst>
            </a:custGeom>
            <a:ln w="80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39"/>
            <p:cNvSpPr/>
            <p:nvPr/>
          </p:nvSpPr>
          <p:spPr>
            <a:xfrm>
              <a:off x="2623031" y="3836857"/>
              <a:ext cx="266700" cy="101600"/>
            </a:xfrm>
            <a:custGeom>
              <a:avLst/>
              <a:gdLst/>
              <a:ahLst/>
              <a:cxnLst/>
              <a:rect l="l" t="t" r="r" b="b"/>
              <a:pathLst>
                <a:path w="266700" h="101600">
                  <a:moveTo>
                    <a:pt x="266635" y="0"/>
                  </a:moveTo>
                  <a:lnTo>
                    <a:pt x="0" y="0"/>
                  </a:lnTo>
                  <a:lnTo>
                    <a:pt x="0" y="101463"/>
                  </a:lnTo>
                  <a:lnTo>
                    <a:pt x="266635" y="101463"/>
                  </a:lnTo>
                  <a:lnTo>
                    <a:pt x="266635" y="0"/>
                  </a:lnTo>
                  <a:close/>
                </a:path>
              </a:pathLst>
            </a:custGeom>
            <a:solidFill>
              <a:srgbClr val="FC55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40"/>
            <p:cNvSpPr/>
            <p:nvPr/>
          </p:nvSpPr>
          <p:spPr>
            <a:xfrm>
              <a:off x="2623031" y="3836857"/>
              <a:ext cx="266700" cy="101600"/>
            </a:xfrm>
            <a:custGeom>
              <a:avLst/>
              <a:gdLst/>
              <a:ahLst/>
              <a:cxnLst/>
              <a:rect l="l" t="t" r="r" b="b"/>
              <a:pathLst>
                <a:path w="266700" h="101600">
                  <a:moveTo>
                    <a:pt x="0" y="101463"/>
                  </a:moveTo>
                  <a:lnTo>
                    <a:pt x="266635" y="101463"/>
                  </a:lnTo>
                  <a:lnTo>
                    <a:pt x="266635" y="0"/>
                  </a:lnTo>
                  <a:lnTo>
                    <a:pt x="0" y="0"/>
                  </a:lnTo>
                  <a:lnTo>
                    <a:pt x="0" y="101463"/>
                  </a:lnTo>
                  <a:close/>
                </a:path>
              </a:pathLst>
            </a:custGeom>
            <a:ln w="80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41"/>
            <p:cNvSpPr/>
            <p:nvPr/>
          </p:nvSpPr>
          <p:spPr>
            <a:xfrm>
              <a:off x="1895397" y="4056249"/>
              <a:ext cx="266700" cy="101600"/>
            </a:xfrm>
            <a:custGeom>
              <a:avLst/>
              <a:gdLst/>
              <a:ahLst/>
              <a:cxnLst/>
              <a:rect l="l" t="t" r="r" b="b"/>
              <a:pathLst>
                <a:path w="266700" h="101600">
                  <a:moveTo>
                    <a:pt x="266635" y="0"/>
                  </a:moveTo>
                  <a:lnTo>
                    <a:pt x="0" y="0"/>
                  </a:lnTo>
                  <a:lnTo>
                    <a:pt x="0" y="101463"/>
                  </a:lnTo>
                  <a:lnTo>
                    <a:pt x="266635" y="101463"/>
                  </a:lnTo>
                  <a:lnTo>
                    <a:pt x="266635" y="0"/>
                  </a:lnTo>
                  <a:close/>
                </a:path>
              </a:pathLst>
            </a:custGeom>
            <a:solidFill>
              <a:srgbClr val="FC55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42"/>
            <p:cNvSpPr/>
            <p:nvPr/>
          </p:nvSpPr>
          <p:spPr>
            <a:xfrm>
              <a:off x="1895397" y="4056249"/>
              <a:ext cx="266700" cy="101600"/>
            </a:xfrm>
            <a:custGeom>
              <a:avLst/>
              <a:gdLst/>
              <a:ahLst/>
              <a:cxnLst/>
              <a:rect l="l" t="t" r="r" b="b"/>
              <a:pathLst>
                <a:path w="266700" h="101600">
                  <a:moveTo>
                    <a:pt x="0" y="101463"/>
                  </a:moveTo>
                  <a:lnTo>
                    <a:pt x="266635" y="101463"/>
                  </a:lnTo>
                  <a:lnTo>
                    <a:pt x="266635" y="0"/>
                  </a:lnTo>
                  <a:lnTo>
                    <a:pt x="0" y="0"/>
                  </a:lnTo>
                  <a:lnTo>
                    <a:pt x="0" y="101463"/>
                  </a:lnTo>
                  <a:close/>
                </a:path>
              </a:pathLst>
            </a:custGeom>
            <a:ln w="80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43"/>
            <p:cNvSpPr/>
            <p:nvPr/>
          </p:nvSpPr>
          <p:spPr>
            <a:xfrm>
              <a:off x="1931381" y="4607311"/>
              <a:ext cx="266700" cy="101600"/>
            </a:xfrm>
            <a:custGeom>
              <a:avLst/>
              <a:gdLst/>
              <a:ahLst/>
              <a:cxnLst/>
              <a:rect l="l" t="t" r="r" b="b"/>
              <a:pathLst>
                <a:path w="266700" h="101600">
                  <a:moveTo>
                    <a:pt x="266655" y="0"/>
                  </a:moveTo>
                  <a:lnTo>
                    <a:pt x="0" y="0"/>
                  </a:lnTo>
                  <a:lnTo>
                    <a:pt x="0" y="101463"/>
                  </a:lnTo>
                  <a:lnTo>
                    <a:pt x="266655" y="101463"/>
                  </a:lnTo>
                  <a:lnTo>
                    <a:pt x="266655" y="0"/>
                  </a:lnTo>
                  <a:close/>
                </a:path>
              </a:pathLst>
            </a:custGeom>
            <a:solidFill>
              <a:srgbClr val="FC55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44"/>
            <p:cNvSpPr/>
            <p:nvPr/>
          </p:nvSpPr>
          <p:spPr>
            <a:xfrm>
              <a:off x="1931381" y="4607311"/>
              <a:ext cx="266700" cy="101600"/>
            </a:xfrm>
            <a:custGeom>
              <a:avLst/>
              <a:gdLst/>
              <a:ahLst/>
              <a:cxnLst/>
              <a:rect l="l" t="t" r="r" b="b"/>
              <a:pathLst>
                <a:path w="266700" h="101600">
                  <a:moveTo>
                    <a:pt x="0" y="101463"/>
                  </a:moveTo>
                  <a:lnTo>
                    <a:pt x="266655" y="101463"/>
                  </a:lnTo>
                  <a:lnTo>
                    <a:pt x="266655" y="0"/>
                  </a:lnTo>
                  <a:lnTo>
                    <a:pt x="0" y="0"/>
                  </a:lnTo>
                  <a:lnTo>
                    <a:pt x="0" y="101463"/>
                  </a:lnTo>
                  <a:close/>
                </a:path>
              </a:pathLst>
            </a:custGeom>
            <a:ln w="80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45"/>
            <p:cNvSpPr/>
            <p:nvPr/>
          </p:nvSpPr>
          <p:spPr>
            <a:xfrm>
              <a:off x="2551176" y="4649724"/>
              <a:ext cx="281305" cy="292100"/>
            </a:xfrm>
            <a:custGeom>
              <a:avLst/>
              <a:gdLst/>
              <a:ahLst/>
              <a:cxnLst/>
              <a:rect l="l" t="t" r="r" b="b"/>
              <a:pathLst>
                <a:path w="281305" h="292100">
                  <a:moveTo>
                    <a:pt x="280784" y="114300"/>
                  </a:moveTo>
                  <a:lnTo>
                    <a:pt x="166712" y="114300"/>
                  </a:lnTo>
                  <a:lnTo>
                    <a:pt x="166712" y="0"/>
                  </a:lnTo>
                  <a:lnTo>
                    <a:pt x="114071" y="0"/>
                  </a:lnTo>
                  <a:lnTo>
                    <a:pt x="114071" y="114300"/>
                  </a:lnTo>
                  <a:lnTo>
                    <a:pt x="0" y="114300"/>
                  </a:lnTo>
                  <a:lnTo>
                    <a:pt x="0" y="177800"/>
                  </a:lnTo>
                  <a:lnTo>
                    <a:pt x="114071" y="177800"/>
                  </a:lnTo>
                  <a:lnTo>
                    <a:pt x="114071" y="292100"/>
                  </a:lnTo>
                  <a:lnTo>
                    <a:pt x="166712" y="292100"/>
                  </a:lnTo>
                  <a:lnTo>
                    <a:pt x="166712" y="177800"/>
                  </a:lnTo>
                  <a:lnTo>
                    <a:pt x="280784" y="177800"/>
                  </a:lnTo>
                  <a:lnTo>
                    <a:pt x="280784" y="114300"/>
                  </a:lnTo>
                  <a:close/>
                </a:path>
              </a:pathLst>
            </a:custGeom>
            <a:solidFill>
              <a:srgbClr val="118C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46"/>
            <p:cNvSpPr/>
            <p:nvPr/>
          </p:nvSpPr>
          <p:spPr>
            <a:xfrm>
              <a:off x="2551180" y="4649568"/>
              <a:ext cx="281305" cy="292735"/>
            </a:xfrm>
            <a:custGeom>
              <a:avLst/>
              <a:gdLst/>
              <a:ahLst/>
              <a:cxnLst/>
              <a:rect l="l" t="t" r="r" b="b"/>
              <a:pathLst>
                <a:path w="281305" h="292735">
                  <a:moveTo>
                    <a:pt x="0" y="114068"/>
                  </a:moveTo>
                  <a:lnTo>
                    <a:pt x="114068" y="114068"/>
                  </a:lnTo>
                  <a:lnTo>
                    <a:pt x="114068" y="0"/>
                  </a:lnTo>
                  <a:lnTo>
                    <a:pt x="166717" y="0"/>
                  </a:lnTo>
                  <a:lnTo>
                    <a:pt x="166717" y="114068"/>
                  </a:lnTo>
                  <a:lnTo>
                    <a:pt x="280785" y="114068"/>
                  </a:lnTo>
                  <a:lnTo>
                    <a:pt x="280785" y="178322"/>
                  </a:lnTo>
                  <a:lnTo>
                    <a:pt x="166717" y="178322"/>
                  </a:lnTo>
                  <a:lnTo>
                    <a:pt x="166717" y="292411"/>
                  </a:lnTo>
                  <a:lnTo>
                    <a:pt x="114068" y="292411"/>
                  </a:lnTo>
                  <a:lnTo>
                    <a:pt x="114068" y="178322"/>
                  </a:lnTo>
                  <a:lnTo>
                    <a:pt x="0" y="178322"/>
                  </a:lnTo>
                  <a:lnTo>
                    <a:pt x="0" y="114068"/>
                  </a:lnTo>
                  <a:close/>
                </a:path>
              </a:pathLst>
            </a:custGeom>
            <a:ln w="21443">
              <a:solidFill>
                <a:srgbClr val="0965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47"/>
            <p:cNvSpPr/>
            <p:nvPr/>
          </p:nvSpPr>
          <p:spPr>
            <a:xfrm>
              <a:off x="2433010" y="5321096"/>
              <a:ext cx="266700" cy="101600"/>
            </a:xfrm>
            <a:custGeom>
              <a:avLst/>
              <a:gdLst/>
              <a:ahLst/>
              <a:cxnLst/>
              <a:rect l="l" t="t" r="r" b="b"/>
              <a:pathLst>
                <a:path w="266700" h="101600">
                  <a:moveTo>
                    <a:pt x="266655" y="0"/>
                  </a:moveTo>
                  <a:lnTo>
                    <a:pt x="0" y="0"/>
                  </a:lnTo>
                  <a:lnTo>
                    <a:pt x="0" y="101463"/>
                  </a:lnTo>
                  <a:lnTo>
                    <a:pt x="266655" y="101463"/>
                  </a:lnTo>
                  <a:lnTo>
                    <a:pt x="266655" y="0"/>
                  </a:lnTo>
                  <a:close/>
                </a:path>
              </a:pathLst>
            </a:custGeom>
            <a:solidFill>
              <a:srgbClr val="FC55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48"/>
            <p:cNvSpPr/>
            <p:nvPr/>
          </p:nvSpPr>
          <p:spPr>
            <a:xfrm>
              <a:off x="2433010" y="5321096"/>
              <a:ext cx="266700" cy="101600"/>
            </a:xfrm>
            <a:custGeom>
              <a:avLst/>
              <a:gdLst/>
              <a:ahLst/>
              <a:cxnLst/>
              <a:rect l="l" t="t" r="r" b="b"/>
              <a:pathLst>
                <a:path w="266700" h="101600">
                  <a:moveTo>
                    <a:pt x="0" y="101463"/>
                  </a:moveTo>
                  <a:lnTo>
                    <a:pt x="266655" y="101463"/>
                  </a:lnTo>
                  <a:lnTo>
                    <a:pt x="266655" y="0"/>
                  </a:lnTo>
                  <a:lnTo>
                    <a:pt x="0" y="0"/>
                  </a:lnTo>
                  <a:lnTo>
                    <a:pt x="0" y="101463"/>
                  </a:lnTo>
                  <a:close/>
                </a:path>
              </a:pathLst>
            </a:custGeom>
            <a:ln w="80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49"/>
            <p:cNvSpPr/>
            <p:nvPr/>
          </p:nvSpPr>
          <p:spPr>
            <a:xfrm>
              <a:off x="3479808" y="4557312"/>
              <a:ext cx="266700" cy="101600"/>
            </a:xfrm>
            <a:custGeom>
              <a:avLst/>
              <a:gdLst/>
              <a:ahLst/>
              <a:cxnLst/>
              <a:rect l="l" t="t" r="r" b="b"/>
              <a:pathLst>
                <a:path w="266700" h="101600">
                  <a:moveTo>
                    <a:pt x="266655" y="0"/>
                  </a:moveTo>
                  <a:lnTo>
                    <a:pt x="0" y="0"/>
                  </a:lnTo>
                  <a:lnTo>
                    <a:pt x="0" y="101463"/>
                  </a:lnTo>
                  <a:lnTo>
                    <a:pt x="266655" y="101463"/>
                  </a:lnTo>
                  <a:lnTo>
                    <a:pt x="266655" y="0"/>
                  </a:lnTo>
                  <a:close/>
                </a:path>
              </a:pathLst>
            </a:custGeom>
            <a:solidFill>
              <a:srgbClr val="FC55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50"/>
            <p:cNvSpPr/>
            <p:nvPr/>
          </p:nvSpPr>
          <p:spPr>
            <a:xfrm>
              <a:off x="3479808" y="4557312"/>
              <a:ext cx="266700" cy="101600"/>
            </a:xfrm>
            <a:custGeom>
              <a:avLst/>
              <a:gdLst/>
              <a:ahLst/>
              <a:cxnLst/>
              <a:rect l="l" t="t" r="r" b="b"/>
              <a:pathLst>
                <a:path w="266700" h="101600">
                  <a:moveTo>
                    <a:pt x="0" y="101463"/>
                  </a:moveTo>
                  <a:lnTo>
                    <a:pt x="266655" y="101463"/>
                  </a:lnTo>
                  <a:lnTo>
                    <a:pt x="266655" y="0"/>
                  </a:lnTo>
                  <a:lnTo>
                    <a:pt x="0" y="0"/>
                  </a:lnTo>
                  <a:lnTo>
                    <a:pt x="0" y="101463"/>
                  </a:lnTo>
                  <a:close/>
                </a:path>
              </a:pathLst>
            </a:custGeom>
            <a:ln w="80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7" name="object 52"/>
          <p:cNvGrpSpPr/>
          <p:nvPr/>
        </p:nvGrpSpPr>
        <p:grpSpPr>
          <a:xfrm>
            <a:off x="1383965" y="4111994"/>
            <a:ext cx="4534535" cy="1729739"/>
            <a:chOff x="832635" y="4106453"/>
            <a:chExt cx="4534535" cy="1729739"/>
          </a:xfrm>
        </p:grpSpPr>
        <p:pic>
          <p:nvPicPr>
            <p:cNvPr id="128" name="object 5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32635" y="4106453"/>
              <a:ext cx="4534108" cy="1729240"/>
            </a:xfrm>
            <a:prstGeom prst="rect">
              <a:avLst/>
            </a:prstGeom>
          </p:spPr>
        </p:pic>
        <p:sp>
          <p:nvSpPr>
            <p:cNvPr id="129" name="object 54"/>
            <p:cNvSpPr/>
            <p:nvPr/>
          </p:nvSpPr>
          <p:spPr>
            <a:xfrm>
              <a:off x="880178" y="4157712"/>
              <a:ext cx="4416425" cy="1590040"/>
            </a:xfrm>
            <a:custGeom>
              <a:avLst/>
              <a:gdLst/>
              <a:ahLst/>
              <a:cxnLst/>
              <a:rect l="l" t="t" r="r" b="b"/>
              <a:pathLst>
                <a:path w="4416425" h="1590039">
                  <a:moveTo>
                    <a:pt x="0" y="1589501"/>
                  </a:moveTo>
                  <a:lnTo>
                    <a:pt x="4415799" y="0"/>
                  </a:lnTo>
                </a:path>
              </a:pathLst>
            </a:custGeom>
            <a:ln w="64331">
              <a:solidFill>
                <a:srgbClr val="85BD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0" name="object 55"/>
          <p:cNvSpPr txBox="1"/>
          <p:nvPr/>
        </p:nvSpPr>
        <p:spPr>
          <a:xfrm>
            <a:off x="4070236" y="5451120"/>
            <a:ext cx="3509010" cy="3860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2350" spc="-70" dirty="0">
                <a:latin typeface="Cambria Math"/>
                <a:cs typeface="Cambria Math"/>
              </a:rPr>
              <a:t>ℓ</a:t>
            </a:r>
            <a:r>
              <a:rPr sz="2350" spc="-70" dirty="0">
                <a:latin typeface="Arial" panose="020B0604020202090204"/>
                <a:cs typeface="Arial" panose="020B0604020202090204"/>
              </a:rPr>
              <a:t>(</a:t>
            </a:r>
            <a:r>
              <a:rPr sz="1650" spc="-70" dirty="0">
                <a:solidFill>
                  <a:srgbClr val="118CC4"/>
                </a:solidFill>
                <a:latin typeface="Lucida Sans Unicode"/>
                <a:cs typeface="Lucida Sans Unicode"/>
              </a:rPr>
              <a:t>w</a:t>
            </a:r>
            <a:r>
              <a:rPr sz="1725" spc="-104" baseline="-17000" dirty="0">
                <a:solidFill>
                  <a:srgbClr val="118CC4"/>
                </a:solidFill>
                <a:latin typeface="Tahoma" panose="020B0604030504040204"/>
                <a:cs typeface="Tahoma" panose="020B0604030504040204"/>
              </a:rPr>
              <a:t>0</a:t>
            </a:r>
            <a:r>
              <a:rPr sz="1650" spc="-70" dirty="0">
                <a:latin typeface="Lucida Sans Unicode"/>
                <a:cs typeface="Lucida Sans Unicode"/>
              </a:rPr>
              <a:t>=1,</a:t>
            </a:r>
            <a:r>
              <a:rPr sz="1650" spc="-55" dirty="0">
                <a:latin typeface="Lucida Sans Unicode"/>
                <a:cs typeface="Lucida Sans Unicode"/>
              </a:rPr>
              <a:t> </a:t>
            </a:r>
            <a:r>
              <a:rPr sz="1650" spc="-75" dirty="0">
                <a:solidFill>
                  <a:srgbClr val="118CC4"/>
                </a:solidFill>
                <a:latin typeface="Lucida Sans Unicode"/>
                <a:cs typeface="Lucida Sans Unicode"/>
              </a:rPr>
              <a:t>w</a:t>
            </a:r>
            <a:r>
              <a:rPr sz="1725" spc="-112" baseline="-17000" dirty="0">
                <a:solidFill>
                  <a:srgbClr val="118CC4"/>
                </a:solidFill>
                <a:latin typeface="Tahoma" panose="020B0604030504040204"/>
                <a:cs typeface="Tahoma" panose="020B0604030504040204"/>
              </a:rPr>
              <a:t>1</a:t>
            </a:r>
            <a:r>
              <a:rPr sz="1650" spc="-75" dirty="0">
                <a:latin typeface="Lucida Sans Unicode"/>
                <a:cs typeface="Lucida Sans Unicode"/>
              </a:rPr>
              <a:t>=0.5,</a:t>
            </a:r>
            <a:r>
              <a:rPr sz="1650" spc="-50" dirty="0">
                <a:latin typeface="Lucida Sans Unicode"/>
                <a:cs typeface="Lucida Sans Unicode"/>
              </a:rPr>
              <a:t> </a:t>
            </a:r>
            <a:r>
              <a:rPr sz="1650" spc="-65" dirty="0">
                <a:solidFill>
                  <a:srgbClr val="118CC4"/>
                </a:solidFill>
                <a:latin typeface="Lucida Sans Unicode"/>
                <a:cs typeface="Lucida Sans Unicode"/>
              </a:rPr>
              <a:t>w</a:t>
            </a:r>
            <a:r>
              <a:rPr sz="1725" spc="-97" baseline="-17000" dirty="0">
                <a:solidFill>
                  <a:srgbClr val="118CC4"/>
                </a:solidFill>
                <a:latin typeface="Tahoma" panose="020B0604030504040204"/>
                <a:cs typeface="Tahoma" panose="020B0604030504040204"/>
              </a:rPr>
              <a:t>2</a:t>
            </a:r>
            <a:r>
              <a:rPr sz="1650" spc="-65" dirty="0">
                <a:latin typeface="Lucida Sans Unicode"/>
                <a:cs typeface="Lucida Sans Unicode"/>
              </a:rPr>
              <a:t>=-</a:t>
            </a:r>
            <a:r>
              <a:rPr sz="1650" spc="-155" dirty="0">
                <a:latin typeface="Lucida Sans Unicode"/>
                <a:cs typeface="Lucida Sans Unicode"/>
              </a:rPr>
              <a:t>1.5</a:t>
            </a:r>
            <a:r>
              <a:rPr sz="2350" spc="-155" dirty="0">
                <a:latin typeface="Arial" panose="020B0604020202090204"/>
                <a:cs typeface="Arial" panose="020B0604020202090204"/>
              </a:rPr>
              <a:t>)</a:t>
            </a:r>
            <a:r>
              <a:rPr sz="2350" spc="10" dirty="0">
                <a:latin typeface="Arial" panose="020B0604020202090204"/>
                <a:cs typeface="Arial" panose="020B0604020202090204"/>
              </a:rPr>
              <a:t> </a:t>
            </a:r>
            <a:r>
              <a:rPr sz="2350" spc="229" dirty="0">
                <a:latin typeface="Arial" panose="020B0604020202090204"/>
                <a:cs typeface="Arial" panose="020B0604020202090204"/>
              </a:rPr>
              <a:t>=</a:t>
            </a:r>
            <a:r>
              <a:rPr sz="2350" dirty="0">
                <a:latin typeface="Arial" panose="020B0604020202090204"/>
                <a:cs typeface="Arial" panose="020B0604020202090204"/>
              </a:rPr>
              <a:t> </a:t>
            </a:r>
            <a:r>
              <a:rPr sz="2350" spc="60" dirty="0">
                <a:latin typeface="Arial" panose="020B0604020202090204"/>
                <a:cs typeface="Arial" panose="020B0604020202090204"/>
              </a:rPr>
              <a:t>10</a:t>
            </a:r>
            <a:r>
              <a:rPr sz="2250" spc="89" baseline="24000" dirty="0">
                <a:latin typeface="Arial" panose="020B0604020202090204"/>
                <a:cs typeface="Arial" panose="020B0604020202090204"/>
              </a:rPr>
              <a:t>-</a:t>
            </a:r>
            <a:r>
              <a:rPr sz="2250" spc="22" baseline="24000" dirty="0">
                <a:latin typeface="Arial" panose="020B0604020202090204"/>
                <a:cs typeface="Arial" panose="020B0604020202090204"/>
              </a:rPr>
              <a:t>4</a:t>
            </a:r>
            <a:endParaRPr sz="2250" baseline="24000" dirty="0">
              <a:latin typeface="Arial" panose="020B0604020202090204"/>
              <a:cs typeface="Arial" panose="020B0604020202090204"/>
            </a:endParaRPr>
          </a:p>
        </p:txBody>
      </p:sp>
      <p:grpSp>
        <p:nvGrpSpPr>
          <p:cNvPr id="131" name="object 56"/>
          <p:cNvGrpSpPr/>
          <p:nvPr/>
        </p:nvGrpSpPr>
        <p:grpSpPr>
          <a:xfrm>
            <a:off x="1389111" y="3401770"/>
            <a:ext cx="5466080" cy="2449830"/>
            <a:chOff x="837781" y="3396229"/>
            <a:chExt cx="5466080" cy="2449830"/>
          </a:xfrm>
        </p:grpSpPr>
        <p:pic>
          <p:nvPicPr>
            <p:cNvPr id="132" name="object 5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955019" y="4132185"/>
              <a:ext cx="1348395" cy="1538817"/>
            </a:xfrm>
            <a:prstGeom prst="rect">
              <a:avLst/>
            </a:prstGeom>
          </p:spPr>
        </p:pic>
        <p:sp>
          <p:nvSpPr>
            <p:cNvPr id="133" name="object 58"/>
            <p:cNvSpPr/>
            <p:nvPr/>
          </p:nvSpPr>
          <p:spPr>
            <a:xfrm>
              <a:off x="5071491" y="4291260"/>
              <a:ext cx="1193800" cy="1325880"/>
            </a:xfrm>
            <a:custGeom>
              <a:avLst/>
              <a:gdLst/>
              <a:ahLst/>
              <a:cxnLst/>
              <a:rect l="l" t="t" r="r" b="b"/>
              <a:pathLst>
                <a:path w="1193800" h="1325879">
                  <a:moveTo>
                    <a:pt x="1185193" y="1226628"/>
                  </a:moveTo>
                  <a:lnTo>
                    <a:pt x="1153388" y="1231435"/>
                  </a:lnTo>
                  <a:lnTo>
                    <a:pt x="1158380" y="1263858"/>
                  </a:lnTo>
                  <a:lnTo>
                    <a:pt x="1161436" y="1324232"/>
                  </a:lnTo>
                  <a:lnTo>
                    <a:pt x="1161519" y="1325879"/>
                  </a:lnTo>
                  <a:lnTo>
                    <a:pt x="1193685" y="1324232"/>
                  </a:lnTo>
                  <a:lnTo>
                    <a:pt x="1190579" y="1263858"/>
                  </a:lnTo>
                  <a:lnTo>
                    <a:pt x="1190494" y="1262211"/>
                  </a:lnTo>
                  <a:lnTo>
                    <a:pt x="1185193" y="1226628"/>
                  </a:lnTo>
                  <a:close/>
                </a:path>
                <a:path w="1193800" h="1325879">
                  <a:moveTo>
                    <a:pt x="1152873" y="1099369"/>
                  </a:moveTo>
                  <a:lnTo>
                    <a:pt x="1122457" y="1109806"/>
                  </a:lnTo>
                  <a:lnTo>
                    <a:pt x="1134500" y="1144787"/>
                  </a:lnTo>
                  <a:lnTo>
                    <a:pt x="1148498" y="1201178"/>
                  </a:lnTo>
                  <a:lnTo>
                    <a:pt x="1179686" y="1193438"/>
                  </a:lnTo>
                  <a:lnTo>
                    <a:pt x="1165739" y="1137047"/>
                  </a:lnTo>
                  <a:lnTo>
                    <a:pt x="1152873" y="1099369"/>
                  </a:lnTo>
                  <a:close/>
                </a:path>
                <a:path w="1193800" h="1325879">
                  <a:moveTo>
                    <a:pt x="1098731" y="979954"/>
                  </a:moveTo>
                  <a:lnTo>
                    <a:pt x="1070477" y="995275"/>
                  </a:lnTo>
                  <a:lnTo>
                    <a:pt x="1089931" y="1031100"/>
                  </a:lnTo>
                  <a:lnTo>
                    <a:pt x="1111855" y="1080898"/>
                  </a:lnTo>
                  <a:lnTo>
                    <a:pt x="1141293" y="1067929"/>
                  </a:lnTo>
                  <a:lnTo>
                    <a:pt x="1119369" y="1018131"/>
                  </a:lnTo>
                  <a:lnTo>
                    <a:pt x="1098731" y="979954"/>
                  </a:lnTo>
                  <a:close/>
                </a:path>
                <a:path w="1193800" h="1325879">
                  <a:moveTo>
                    <a:pt x="1025496" y="871274"/>
                  </a:moveTo>
                  <a:lnTo>
                    <a:pt x="1000020" y="890934"/>
                  </a:lnTo>
                  <a:lnTo>
                    <a:pt x="1027760" y="926800"/>
                  </a:lnTo>
                  <a:lnTo>
                    <a:pt x="1054986" y="968595"/>
                  </a:lnTo>
                  <a:lnTo>
                    <a:pt x="1081953" y="951046"/>
                  </a:lnTo>
                  <a:lnTo>
                    <a:pt x="1054728" y="909271"/>
                  </a:lnTo>
                  <a:lnTo>
                    <a:pt x="1025496" y="871274"/>
                  </a:lnTo>
                  <a:close/>
                </a:path>
                <a:path w="1193800" h="1325879">
                  <a:moveTo>
                    <a:pt x="934608" y="776706"/>
                  </a:moveTo>
                  <a:lnTo>
                    <a:pt x="912786" y="800349"/>
                  </a:lnTo>
                  <a:lnTo>
                    <a:pt x="951334" y="835871"/>
                  </a:lnTo>
                  <a:lnTo>
                    <a:pt x="980103" y="867414"/>
                  </a:lnTo>
                  <a:lnTo>
                    <a:pt x="1003880" y="845742"/>
                  </a:lnTo>
                  <a:lnTo>
                    <a:pt x="975111" y="814199"/>
                  </a:lnTo>
                  <a:lnTo>
                    <a:pt x="934608" y="776706"/>
                  </a:lnTo>
                  <a:close/>
                </a:path>
                <a:path w="1193800" h="1325879">
                  <a:moveTo>
                    <a:pt x="825038" y="701237"/>
                  </a:moveTo>
                  <a:lnTo>
                    <a:pt x="810936" y="730145"/>
                  </a:lnTo>
                  <a:lnTo>
                    <a:pt x="817267" y="733141"/>
                  </a:lnTo>
                  <a:lnTo>
                    <a:pt x="863946" y="762255"/>
                  </a:lnTo>
                  <a:lnTo>
                    <a:pt x="888701" y="781292"/>
                  </a:lnTo>
                  <a:lnTo>
                    <a:pt x="908309" y="755801"/>
                  </a:lnTo>
                  <a:lnTo>
                    <a:pt x="883554" y="736759"/>
                  </a:lnTo>
                  <a:lnTo>
                    <a:pt x="834302" y="705864"/>
                  </a:lnTo>
                  <a:lnTo>
                    <a:pt x="825038" y="701237"/>
                  </a:lnTo>
                  <a:close/>
                </a:path>
                <a:path w="1193800" h="1325879">
                  <a:moveTo>
                    <a:pt x="701057" y="655783"/>
                  </a:moveTo>
                  <a:lnTo>
                    <a:pt x="694315" y="687244"/>
                  </a:lnTo>
                  <a:lnTo>
                    <a:pt x="719997" y="692612"/>
                  </a:lnTo>
                  <a:lnTo>
                    <a:pt x="769095" y="709781"/>
                  </a:lnTo>
                  <a:lnTo>
                    <a:pt x="782013" y="716054"/>
                  </a:lnTo>
                  <a:lnTo>
                    <a:pt x="796067" y="687244"/>
                  </a:lnTo>
                  <a:lnTo>
                    <a:pt x="796315" y="687244"/>
                  </a:lnTo>
                  <a:lnTo>
                    <a:pt x="783196" y="680852"/>
                  </a:lnTo>
                  <a:lnTo>
                    <a:pt x="730702" y="662278"/>
                  </a:lnTo>
                  <a:lnTo>
                    <a:pt x="701057" y="655783"/>
                  </a:lnTo>
                  <a:close/>
                </a:path>
                <a:path w="1193800" h="1325879">
                  <a:moveTo>
                    <a:pt x="571673" y="642819"/>
                  </a:moveTo>
                  <a:lnTo>
                    <a:pt x="568174" y="674779"/>
                  </a:lnTo>
                  <a:lnTo>
                    <a:pt x="594987" y="677676"/>
                  </a:lnTo>
                  <a:lnTo>
                    <a:pt x="645938" y="679503"/>
                  </a:lnTo>
                  <a:lnTo>
                    <a:pt x="664363" y="681536"/>
                  </a:lnTo>
                  <a:lnTo>
                    <a:pt x="667862" y="649550"/>
                  </a:lnTo>
                  <a:lnTo>
                    <a:pt x="649438" y="647538"/>
                  </a:lnTo>
                  <a:lnTo>
                    <a:pt x="596171" y="645531"/>
                  </a:lnTo>
                  <a:lnTo>
                    <a:pt x="571673" y="642819"/>
                  </a:lnTo>
                  <a:close/>
                </a:path>
                <a:path w="1193800" h="1325879">
                  <a:moveTo>
                    <a:pt x="454692" y="605887"/>
                  </a:moveTo>
                  <a:lnTo>
                    <a:pt x="440642" y="634795"/>
                  </a:lnTo>
                  <a:lnTo>
                    <a:pt x="461794" y="644985"/>
                  </a:lnTo>
                  <a:lnTo>
                    <a:pt x="514547" y="663405"/>
                  </a:lnTo>
                  <a:lnTo>
                    <a:pt x="535081" y="667826"/>
                  </a:lnTo>
                  <a:lnTo>
                    <a:pt x="541823" y="636365"/>
                  </a:lnTo>
                  <a:lnTo>
                    <a:pt x="521289" y="631960"/>
                  </a:lnTo>
                  <a:lnTo>
                    <a:pt x="472448" y="614652"/>
                  </a:lnTo>
                  <a:lnTo>
                    <a:pt x="454692" y="605887"/>
                  </a:lnTo>
                  <a:close/>
                </a:path>
                <a:path w="1193800" h="1325879">
                  <a:moveTo>
                    <a:pt x="348828" y="539404"/>
                  </a:moveTo>
                  <a:lnTo>
                    <a:pt x="329168" y="564916"/>
                  </a:lnTo>
                  <a:lnTo>
                    <a:pt x="360974" y="589259"/>
                  </a:lnTo>
                  <a:lnTo>
                    <a:pt x="410432" y="620097"/>
                  </a:lnTo>
                  <a:lnTo>
                    <a:pt x="411719" y="620704"/>
                  </a:lnTo>
                  <a:lnTo>
                    <a:pt x="425820" y="591791"/>
                  </a:lnTo>
                  <a:lnTo>
                    <a:pt x="424533" y="591168"/>
                  </a:lnTo>
                  <a:lnTo>
                    <a:pt x="378060" y="561997"/>
                  </a:lnTo>
                  <a:lnTo>
                    <a:pt x="348828" y="539404"/>
                  </a:lnTo>
                  <a:close/>
                </a:path>
                <a:path w="1193800" h="1325879">
                  <a:moveTo>
                    <a:pt x="258248" y="452355"/>
                  </a:moveTo>
                  <a:lnTo>
                    <a:pt x="234523" y="474027"/>
                  </a:lnTo>
                  <a:lnTo>
                    <a:pt x="269159" y="511901"/>
                  </a:lnTo>
                  <a:lnTo>
                    <a:pt x="303332" y="543485"/>
                  </a:lnTo>
                  <a:lnTo>
                    <a:pt x="325154" y="519863"/>
                  </a:lnTo>
                  <a:lnTo>
                    <a:pt x="290981" y="488278"/>
                  </a:lnTo>
                  <a:lnTo>
                    <a:pt x="258248" y="452355"/>
                  </a:lnTo>
                  <a:close/>
                </a:path>
                <a:path w="1193800" h="1325879">
                  <a:moveTo>
                    <a:pt x="184344" y="350449"/>
                  </a:moveTo>
                  <a:lnTo>
                    <a:pt x="157376" y="367998"/>
                  </a:lnTo>
                  <a:lnTo>
                    <a:pt x="189285" y="416932"/>
                  </a:lnTo>
                  <a:lnTo>
                    <a:pt x="213371" y="448094"/>
                  </a:lnTo>
                  <a:lnTo>
                    <a:pt x="238795" y="428450"/>
                  </a:lnTo>
                  <a:lnTo>
                    <a:pt x="214760" y="397272"/>
                  </a:lnTo>
                  <a:lnTo>
                    <a:pt x="184344" y="350449"/>
                  </a:lnTo>
                  <a:close/>
                </a:path>
                <a:path w="1193800" h="1325879">
                  <a:moveTo>
                    <a:pt x="128504" y="237585"/>
                  </a:moveTo>
                  <a:lnTo>
                    <a:pt x="99066" y="250554"/>
                  </a:lnTo>
                  <a:lnTo>
                    <a:pt x="124490" y="308170"/>
                  </a:lnTo>
                  <a:lnTo>
                    <a:pt x="141062" y="338786"/>
                  </a:lnTo>
                  <a:lnTo>
                    <a:pt x="169368" y="323470"/>
                  </a:lnTo>
                  <a:lnTo>
                    <a:pt x="152744" y="292854"/>
                  </a:lnTo>
                  <a:lnTo>
                    <a:pt x="128504" y="237585"/>
                  </a:lnTo>
                  <a:close/>
                </a:path>
                <a:path w="1193800" h="1325879">
                  <a:moveTo>
                    <a:pt x="93610" y="118329"/>
                  </a:moveTo>
                  <a:lnTo>
                    <a:pt x="61805" y="123136"/>
                  </a:lnTo>
                  <a:lnTo>
                    <a:pt x="62525" y="127521"/>
                  </a:lnTo>
                  <a:lnTo>
                    <a:pt x="77913" y="189439"/>
                  </a:lnTo>
                  <a:lnTo>
                    <a:pt x="88052" y="218887"/>
                  </a:lnTo>
                  <a:lnTo>
                    <a:pt x="118468" y="208455"/>
                  </a:lnTo>
                  <a:lnTo>
                    <a:pt x="108381" y="179002"/>
                  </a:lnTo>
                  <a:lnTo>
                    <a:pt x="93765" y="119780"/>
                  </a:lnTo>
                  <a:lnTo>
                    <a:pt x="93610" y="118329"/>
                  </a:lnTo>
                  <a:close/>
                </a:path>
                <a:path w="1193800" h="1325879">
                  <a:moveTo>
                    <a:pt x="65665" y="0"/>
                  </a:moveTo>
                  <a:lnTo>
                    <a:pt x="1745" y="123759"/>
                  </a:lnTo>
                  <a:lnTo>
                    <a:pt x="0" y="129895"/>
                  </a:lnTo>
                  <a:lnTo>
                    <a:pt x="715" y="136019"/>
                  </a:lnTo>
                  <a:lnTo>
                    <a:pt x="3670" y="141431"/>
                  </a:lnTo>
                  <a:lnTo>
                    <a:pt x="8641" y="145431"/>
                  </a:lnTo>
                  <a:lnTo>
                    <a:pt x="14798" y="147183"/>
                  </a:lnTo>
                  <a:lnTo>
                    <a:pt x="20922" y="146465"/>
                  </a:lnTo>
                  <a:lnTo>
                    <a:pt x="26322" y="143501"/>
                  </a:lnTo>
                  <a:lnTo>
                    <a:pt x="30308" y="138514"/>
                  </a:lnTo>
                  <a:lnTo>
                    <a:pt x="56489" y="87820"/>
                  </a:lnTo>
                  <a:lnTo>
                    <a:pt x="52953" y="64511"/>
                  </a:lnTo>
                  <a:lnTo>
                    <a:pt x="51254" y="32711"/>
                  </a:lnTo>
                  <a:lnTo>
                    <a:pt x="83369" y="31038"/>
                  </a:lnTo>
                  <a:lnTo>
                    <a:pt x="85978" y="31038"/>
                  </a:lnTo>
                  <a:lnTo>
                    <a:pt x="65665" y="0"/>
                  </a:lnTo>
                  <a:close/>
                </a:path>
                <a:path w="1193800" h="1325879">
                  <a:moveTo>
                    <a:pt x="85978" y="31038"/>
                  </a:moveTo>
                  <a:lnTo>
                    <a:pt x="83369" y="31038"/>
                  </a:lnTo>
                  <a:lnTo>
                    <a:pt x="84758" y="59689"/>
                  </a:lnTo>
                  <a:lnTo>
                    <a:pt x="88824" y="86508"/>
                  </a:lnTo>
                  <a:lnTo>
                    <a:pt x="84275" y="87195"/>
                  </a:lnTo>
                  <a:lnTo>
                    <a:pt x="115020" y="134155"/>
                  </a:lnTo>
                  <a:lnTo>
                    <a:pt x="119626" y="138817"/>
                  </a:lnTo>
                  <a:lnTo>
                    <a:pt x="119782" y="138817"/>
                  </a:lnTo>
                  <a:lnTo>
                    <a:pt x="125399" y="141186"/>
                  </a:lnTo>
                  <a:lnTo>
                    <a:pt x="131340" y="141186"/>
                  </a:lnTo>
                  <a:lnTo>
                    <a:pt x="137253" y="138817"/>
                  </a:lnTo>
                  <a:lnTo>
                    <a:pt x="141813" y="134331"/>
                  </a:lnTo>
                  <a:lnTo>
                    <a:pt x="144207" y="128645"/>
                  </a:lnTo>
                  <a:lnTo>
                    <a:pt x="144295" y="122477"/>
                  </a:lnTo>
                  <a:lnTo>
                    <a:pt x="141936" y="116543"/>
                  </a:lnTo>
                  <a:lnTo>
                    <a:pt x="85978" y="31038"/>
                  </a:lnTo>
                  <a:close/>
                </a:path>
                <a:path w="1193800" h="1325879">
                  <a:moveTo>
                    <a:pt x="68923" y="63745"/>
                  </a:moveTo>
                  <a:lnTo>
                    <a:pt x="56489" y="87820"/>
                  </a:lnTo>
                  <a:lnTo>
                    <a:pt x="57018" y="91310"/>
                  </a:lnTo>
                  <a:lnTo>
                    <a:pt x="84275" y="87195"/>
                  </a:lnTo>
                  <a:lnTo>
                    <a:pt x="68923" y="63745"/>
                  </a:lnTo>
                  <a:close/>
                </a:path>
                <a:path w="1193800" h="1325879">
                  <a:moveTo>
                    <a:pt x="83369" y="31038"/>
                  </a:moveTo>
                  <a:lnTo>
                    <a:pt x="51254" y="32711"/>
                  </a:lnTo>
                  <a:lnTo>
                    <a:pt x="52912" y="63745"/>
                  </a:lnTo>
                  <a:lnTo>
                    <a:pt x="52953" y="64511"/>
                  </a:lnTo>
                  <a:lnTo>
                    <a:pt x="56290" y="86508"/>
                  </a:lnTo>
                  <a:lnTo>
                    <a:pt x="56394" y="87195"/>
                  </a:lnTo>
                  <a:lnTo>
                    <a:pt x="56489" y="87820"/>
                  </a:lnTo>
                  <a:lnTo>
                    <a:pt x="68923" y="63745"/>
                  </a:lnTo>
                  <a:lnTo>
                    <a:pt x="53828" y="40688"/>
                  </a:lnTo>
                  <a:lnTo>
                    <a:pt x="81567" y="39263"/>
                  </a:lnTo>
                  <a:lnTo>
                    <a:pt x="83768" y="39263"/>
                  </a:lnTo>
                  <a:lnTo>
                    <a:pt x="83450" y="32711"/>
                  </a:lnTo>
                  <a:lnTo>
                    <a:pt x="83369" y="31038"/>
                  </a:lnTo>
                  <a:close/>
                </a:path>
                <a:path w="1193800" h="1325879">
                  <a:moveTo>
                    <a:pt x="83768" y="39263"/>
                  </a:moveTo>
                  <a:lnTo>
                    <a:pt x="81567" y="39263"/>
                  </a:lnTo>
                  <a:lnTo>
                    <a:pt x="68923" y="63745"/>
                  </a:lnTo>
                  <a:lnTo>
                    <a:pt x="84275" y="87195"/>
                  </a:lnTo>
                  <a:lnTo>
                    <a:pt x="88824" y="86508"/>
                  </a:lnTo>
                  <a:lnTo>
                    <a:pt x="84758" y="59689"/>
                  </a:lnTo>
                  <a:lnTo>
                    <a:pt x="83837" y="40688"/>
                  </a:lnTo>
                  <a:lnTo>
                    <a:pt x="83768" y="39263"/>
                  </a:lnTo>
                  <a:close/>
                </a:path>
                <a:path w="1193800" h="1325879">
                  <a:moveTo>
                    <a:pt x="81567" y="39263"/>
                  </a:moveTo>
                  <a:lnTo>
                    <a:pt x="53828" y="40688"/>
                  </a:lnTo>
                  <a:lnTo>
                    <a:pt x="68923" y="63745"/>
                  </a:lnTo>
                  <a:lnTo>
                    <a:pt x="81567" y="39263"/>
                  </a:lnTo>
                  <a:close/>
                </a:path>
              </a:pathLst>
            </a:custGeom>
            <a:solidFill>
              <a:srgbClr val="85BD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4" name="object 5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37781" y="3396229"/>
              <a:ext cx="3690074" cy="2449756"/>
            </a:xfrm>
            <a:prstGeom prst="rect">
              <a:avLst/>
            </a:prstGeom>
          </p:spPr>
        </p:pic>
        <p:sp>
          <p:nvSpPr>
            <p:cNvPr id="135" name="object 60"/>
            <p:cNvSpPr/>
            <p:nvPr/>
          </p:nvSpPr>
          <p:spPr>
            <a:xfrm>
              <a:off x="882052" y="3430901"/>
              <a:ext cx="3593465" cy="2343785"/>
            </a:xfrm>
            <a:custGeom>
              <a:avLst/>
              <a:gdLst/>
              <a:ahLst/>
              <a:cxnLst/>
              <a:rect l="l" t="t" r="r" b="b"/>
              <a:pathLst>
                <a:path w="3593465" h="2343785">
                  <a:moveTo>
                    <a:pt x="0" y="2343650"/>
                  </a:moveTo>
                  <a:lnTo>
                    <a:pt x="3593258" y="0"/>
                  </a:lnTo>
                </a:path>
              </a:pathLst>
            </a:custGeom>
            <a:ln w="32165">
              <a:solidFill>
                <a:srgbClr val="85BD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7" name="object 62"/>
          <p:cNvGrpSpPr/>
          <p:nvPr/>
        </p:nvGrpSpPr>
        <p:grpSpPr>
          <a:xfrm>
            <a:off x="3782256" y="3221641"/>
            <a:ext cx="530225" cy="1040130"/>
            <a:chOff x="3230926" y="3216100"/>
            <a:chExt cx="530225" cy="1040130"/>
          </a:xfrm>
        </p:grpSpPr>
        <p:pic>
          <p:nvPicPr>
            <p:cNvPr id="138" name="object 6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230926" y="3216100"/>
              <a:ext cx="530094" cy="1039602"/>
            </a:xfrm>
            <a:prstGeom prst="rect">
              <a:avLst/>
            </a:prstGeom>
          </p:spPr>
        </p:pic>
        <p:sp>
          <p:nvSpPr>
            <p:cNvPr id="139" name="object 64"/>
            <p:cNvSpPr/>
            <p:nvPr/>
          </p:nvSpPr>
          <p:spPr>
            <a:xfrm>
              <a:off x="3341658" y="3231627"/>
              <a:ext cx="381635" cy="824865"/>
            </a:xfrm>
            <a:custGeom>
              <a:avLst/>
              <a:gdLst/>
              <a:ahLst/>
              <a:cxnLst/>
              <a:rect l="l" t="t" r="r" b="b"/>
              <a:pathLst>
                <a:path w="381635" h="824864">
                  <a:moveTo>
                    <a:pt x="349240" y="0"/>
                  </a:moveTo>
                  <a:lnTo>
                    <a:pt x="345885" y="76837"/>
                  </a:lnTo>
                  <a:lnTo>
                    <a:pt x="343533" y="94902"/>
                  </a:lnTo>
                  <a:lnTo>
                    <a:pt x="375436" y="98968"/>
                  </a:lnTo>
                  <a:lnTo>
                    <a:pt x="378030" y="78227"/>
                  </a:lnTo>
                  <a:lnTo>
                    <a:pt x="381386" y="1389"/>
                  </a:lnTo>
                  <a:lnTo>
                    <a:pt x="349240" y="0"/>
                  </a:lnTo>
                  <a:close/>
                </a:path>
                <a:path w="381635" h="824864">
                  <a:moveTo>
                    <a:pt x="339472" y="126810"/>
                  </a:moveTo>
                  <a:lnTo>
                    <a:pt x="336533" y="149918"/>
                  </a:lnTo>
                  <a:lnTo>
                    <a:pt x="322020" y="218213"/>
                  </a:lnTo>
                  <a:lnTo>
                    <a:pt x="321696" y="219191"/>
                  </a:lnTo>
                  <a:lnTo>
                    <a:pt x="352678" y="227889"/>
                  </a:lnTo>
                  <a:lnTo>
                    <a:pt x="353481" y="224904"/>
                  </a:lnTo>
                  <a:lnTo>
                    <a:pt x="368437" y="153984"/>
                  </a:lnTo>
                  <a:lnTo>
                    <a:pt x="371376" y="130928"/>
                  </a:lnTo>
                  <a:lnTo>
                    <a:pt x="339472" y="126810"/>
                  </a:lnTo>
                  <a:close/>
                </a:path>
                <a:path w="381635" h="824864">
                  <a:moveTo>
                    <a:pt x="313194" y="249401"/>
                  </a:moveTo>
                  <a:lnTo>
                    <a:pt x="303405" y="278824"/>
                  </a:lnTo>
                  <a:lnTo>
                    <a:pt x="292767" y="305725"/>
                  </a:lnTo>
                  <a:lnTo>
                    <a:pt x="281470" y="329811"/>
                  </a:lnTo>
                  <a:lnTo>
                    <a:pt x="278033" y="335837"/>
                  </a:lnTo>
                  <a:lnTo>
                    <a:pt x="306097" y="351581"/>
                  </a:lnTo>
                  <a:lnTo>
                    <a:pt x="310621" y="343418"/>
                  </a:lnTo>
                  <a:lnTo>
                    <a:pt x="322705" y="317526"/>
                  </a:lnTo>
                  <a:lnTo>
                    <a:pt x="333904" y="288999"/>
                  </a:lnTo>
                  <a:lnTo>
                    <a:pt x="343713" y="259607"/>
                  </a:lnTo>
                  <a:lnTo>
                    <a:pt x="313194" y="249401"/>
                  </a:lnTo>
                  <a:close/>
                </a:path>
                <a:path w="381635" h="824864">
                  <a:moveTo>
                    <a:pt x="224974" y="394813"/>
                  </a:moveTo>
                  <a:lnTo>
                    <a:pt x="197777" y="399408"/>
                  </a:lnTo>
                  <a:lnTo>
                    <a:pt x="196269" y="399912"/>
                  </a:lnTo>
                  <a:lnTo>
                    <a:pt x="188251" y="403890"/>
                  </a:lnTo>
                  <a:lnTo>
                    <a:pt x="202564" y="432701"/>
                  </a:lnTo>
                  <a:lnTo>
                    <a:pt x="206248" y="430869"/>
                  </a:lnTo>
                  <a:lnTo>
                    <a:pt x="204694" y="430869"/>
                  </a:lnTo>
                  <a:lnTo>
                    <a:pt x="209156" y="429422"/>
                  </a:lnTo>
                  <a:lnTo>
                    <a:pt x="213211" y="429422"/>
                  </a:lnTo>
                  <a:lnTo>
                    <a:pt x="234205" y="425887"/>
                  </a:lnTo>
                  <a:lnTo>
                    <a:pt x="268321" y="404215"/>
                  </a:lnTo>
                  <a:lnTo>
                    <a:pt x="275720" y="395887"/>
                  </a:lnTo>
                  <a:lnTo>
                    <a:pt x="222810" y="395887"/>
                  </a:lnTo>
                  <a:lnTo>
                    <a:pt x="224974" y="394813"/>
                  </a:lnTo>
                  <a:close/>
                </a:path>
                <a:path w="381635" h="824864">
                  <a:moveTo>
                    <a:pt x="209156" y="429422"/>
                  </a:moveTo>
                  <a:lnTo>
                    <a:pt x="204694" y="430869"/>
                  </a:lnTo>
                  <a:lnTo>
                    <a:pt x="207054" y="430468"/>
                  </a:lnTo>
                  <a:lnTo>
                    <a:pt x="209156" y="429422"/>
                  </a:lnTo>
                  <a:close/>
                </a:path>
                <a:path w="381635" h="824864">
                  <a:moveTo>
                    <a:pt x="207054" y="430468"/>
                  </a:moveTo>
                  <a:lnTo>
                    <a:pt x="204694" y="430869"/>
                  </a:lnTo>
                  <a:lnTo>
                    <a:pt x="206248" y="430869"/>
                  </a:lnTo>
                  <a:lnTo>
                    <a:pt x="207054" y="430468"/>
                  </a:lnTo>
                  <a:close/>
                </a:path>
                <a:path w="381635" h="824864">
                  <a:moveTo>
                    <a:pt x="213211" y="429422"/>
                  </a:moveTo>
                  <a:lnTo>
                    <a:pt x="209156" y="429422"/>
                  </a:lnTo>
                  <a:lnTo>
                    <a:pt x="207054" y="430468"/>
                  </a:lnTo>
                  <a:lnTo>
                    <a:pt x="213211" y="429422"/>
                  </a:lnTo>
                  <a:close/>
                </a:path>
                <a:path w="381635" h="824864">
                  <a:moveTo>
                    <a:pt x="227293" y="394421"/>
                  </a:moveTo>
                  <a:lnTo>
                    <a:pt x="224974" y="394813"/>
                  </a:lnTo>
                  <a:lnTo>
                    <a:pt x="222810" y="395887"/>
                  </a:lnTo>
                  <a:lnTo>
                    <a:pt x="227293" y="394421"/>
                  </a:lnTo>
                  <a:close/>
                </a:path>
                <a:path w="381635" h="824864">
                  <a:moveTo>
                    <a:pt x="277008" y="394421"/>
                  </a:moveTo>
                  <a:lnTo>
                    <a:pt x="227293" y="394421"/>
                  </a:lnTo>
                  <a:lnTo>
                    <a:pt x="222810" y="395887"/>
                  </a:lnTo>
                  <a:lnTo>
                    <a:pt x="275720" y="395887"/>
                  </a:lnTo>
                  <a:lnTo>
                    <a:pt x="277008" y="394421"/>
                  </a:lnTo>
                  <a:close/>
                </a:path>
                <a:path w="381635" h="824864">
                  <a:moveTo>
                    <a:pt x="235074" y="389794"/>
                  </a:moveTo>
                  <a:lnTo>
                    <a:pt x="224974" y="394813"/>
                  </a:lnTo>
                  <a:lnTo>
                    <a:pt x="227293" y="394421"/>
                  </a:lnTo>
                  <a:lnTo>
                    <a:pt x="277008" y="394421"/>
                  </a:lnTo>
                  <a:lnTo>
                    <a:pt x="280075" y="390926"/>
                  </a:lnTo>
                  <a:lnTo>
                    <a:pt x="233685" y="390926"/>
                  </a:lnTo>
                  <a:lnTo>
                    <a:pt x="235074" y="389794"/>
                  </a:lnTo>
                  <a:close/>
                </a:path>
                <a:path w="381635" h="824864">
                  <a:moveTo>
                    <a:pt x="236680" y="388996"/>
                  </a:moveTo>
                  <a:lnTo>
                    <a:pt x="235074" y="389794"/>
                  </a:lnTo>
                  <a:lnTo>
                    <a:pt x="233685" y="390926"/>
                  </a:lnTo>
                  <a:lnTo>
                    <a:pt x="236680" y="388996"/>
                  </a:lnTo>
                  <a:close/>
                </a:path>
                <a:path w="381635" h="824864">
                  <a:moveTo>
                    <a:pt x="281769" y="388996"/>
                  </a:moveTo>
                  <a:lnTo>
                    <a:pt x="236680" y="388996"/>
                  </a:lnTo>
                  <a:lnTo>
                    <a:pt x="233685" y="390926"/>
                  </a:lnTo>
                  <a:lnTo>
                    <a:pt x="280075" y="390926"/>
                  </a:lnTo>
                  <a:lnTo>
                    <a:pt x="281769" y="388996"/>
                  </a:lnTo>
                  <a:close/>
                </a:path>
                <a:path w="381635" h="824864">
                  <a:moveTo>
                    <a:pt x="246430" y="380541"/>
                  </a:moveTo>
                  <a:lnTo>
                    <a:pt x="235074" y="389794"/>
                  </a:lnTo>
                  <a:lnTo>
                    <a:pt x="236680" y="388996"/>
                  </a:lnTo>
                  <a:lnTo>
                    <a:pt x="281769" y="388996"/>
                  </a:lnTo>
                  <a:lnTo>
                    <a:pt x="284064" y="386382"/>
                  </a:lnTo>
                  <a:lnTo>
                    <a:pt x="287354" y="381616"/>
                  </a:lnTo>
                  <a:lnTo>
                    <a:pt x="245465" y="381616"/>
                  </a:lnTo>
                  <a:lnTo>
                    <a:pt x="246430" y="380541"/>
                  </a:lnTo>
                  <a:close/>
                </a:path>
                <a:path w="381635" h="824864">
                  <a:moveTo>
                    <a:pt x="246978" y="380149"/>
                  </a:moveTo>
                  <a:lnTo>
                    <a:pt x="246430" y="380541"/>
                  </a:lnTo>
                  <a:lnTo>
                    <a:pt x="245465" y="381616"/>
                  </a:lnTo>
                  <a:lnTo>
                    <a:pt x="246978" y="380149"/>
                  </a:lnTo>
                  <a:close/>
                </a:path>
                <a:path w="381635" h="824864">
                  <a:moveTo>
                    <a:pt x="287867" y="379804"/>
                  </a:moveTo>
                  <a:lnTo>
                    <a:pt x="247333" y="379804"/>
                  </a:lnTo>
                  <a:lnTo>
                    <a:pt x="245465" y="381616"/>
                  </a:lnTo>
                  <a:lnTo>
                    <a:pt x="287354" y="381616"/>
                  </a:lnTo>
                  <a:lnTo>
                    <a:pt x="288367" y="380149"/>
                  </a:lnTo>
                  <a:lnTo>
                    <a:pt x="287867" y="379804"/>
                  </a:lnTo>
                  <a:close/>
                </a:path>
                <a:path w="381635" h="824864">
                  <a:moveTo>
                    <a:pt x="261888" y="361874"/>
                  </a:moveTo>
                  <a:lnTo>
                    <a:pt x="257585" y="368106"/>
                  </a:lnTo>
                  <a:lnTo>
                    <a:pt x="246430" y="380541"/>
                  </a:lnTo>
                  <a:lnTo>
                    <a:pt x="247333" y="379804"/>
                  </a:lnTo>
                  <a:lnTo>
                    <a:pt x="287867" y="379804"/>
                  </a:lnTo>
                  <a:lnTo>
                    <a:pt x="261888" y="361874"/>
                  </a:lnTo>
                  <a:close/>
                </a:path>
                <a:path w="381635" h="824864">
                  <a:moveTo>
                    <a:pt x="158175" y="427173"/>
                  </a:moveTo>
                  <a:lnTo>
                    <a:pt x="135036" y="457569"/>
                  </a:lnTo>
                  <a:lnTo>
                    <a:pt x="109684" y="506862"/>
                  </a:lnTo>
                  <a:lnTo>
                    <a:pt x="106570" y="514665"/>
                  </a:lnTo>
                  <a:lnTo>
                    <a:pt x="136503" y="526445"/>
                  </a:lnTo>
                  <a:lnTo>
                    <a:pt x="138813" y="520490"/>
                  </a:lnTo>
                  <a:lnTo>
                    <a:pt x="149950" y="496549"/>
                  </a:lnTo>
                  <a:lnTo>
                    <a:pt x="161510" y="475844"/>
                  </a:lnTo>
                  <a:lnTo>
                    <a:pt x="173192" y="458711"/>
                  </a:lnTo>
                  <a:lnTo>
                    <a:pt x="182240" y="448501"/>
                  </a:lnTo>
                  <a:lnTo>
                    <a:pt x="158175" y="427173"/>
                  </a:lnTo>
                  <a:close/>
                </a:path>
                <a:path w="381635" h="824864">
                  <a:moveTo>
                    <a:pt x="94990" y="545559"/>
                  </a:moveTo>
                  <a:lnTo>
                    <a:pt x="88032" y="566429"/>
                  </a:lnTo>
                  <a:lnTo>
                    <a:pt x="78743" y="599397"/>
                  </a:lnTo>
                  <a:lnTo>
                    <a:pt x="69999" y="640549"/>
                  </a:lnTo>
                  <a:lnTo>
                    <a:pt x="101460" y="647224"/>
                  </a:lnTo>
                  <a:lnTo>
                    <a:pt x="109704" y="608105"/>
                  </a:lnTo>
                  <a:lnTo>
                    <a:pt x="118551" y="576603"/>
                  </a:lnTo>
                  <a:lnTo>
                    <a:pt x="125504" y="555755"/>
                  </a:lnTo>
                  <a:lnTo>
                    <a:pt x="94990" y="545559"/>
                  </a:lnTo>
                  <a:close/>
                </a:path>
                <a:path w="381635" h="824864">
                  <a:moveTo>
                    <a:pt x="14669" y="677905"/>
                  </a:moveTo>
                  <a:lnTo>
                    <a:pt x="8544" y="679694"/>
                  </a:lnTo>
                  <a:lnTo>
                    <a:pt x="3591" y="683732"/>
                  </a:lnTo>
                  <a:lnTo>
                    <a:pt x="672" y="689165"/>
                  </a:lnTo>
                  <a:lnTo>
                    <a:pt x="0" y="695297"/>
                  </a:lnTo>
                  <a:lnTo>
                    <a:pt x="1786" y="701428"/>
                  </a:lnTo>
                  <a:lnTo>
                    <a:pt x="66664" y="824682"/>
                  </a:lnTo>
                  <a:lnTo>
                    <a:pt x="92003" y="785296"/>
                  </a:lnTo>
                  <a:lnTo>
                    <a:pt x="82284" y="785296"/>
                  </a:lnTo>
                  <a:lnTo>
                    <a:pt x="54539" y="784092"/>
                  </a:lnTo>
                  <a:lnTo>
                    <a:pt x="62950" y="771015"/>
                  </a:lnTo>
                  <a:lnTo>
                    <a:pt x="52933" y="770582"/>
                  </a:lnTo>
                  <a:lnTo>
                    <a:pt x="54075" y="745734"/>
                  </a:lnTo>
                  <a:lnTo>
                    <a:pt x="55514" y="734433"/>
                  </a:lnTo>
                  <a:lnTo>
                    <a:pt x="30257" y="686446"/>
                  </a:lnTo>
                  <a:lnTo>
                    <a:pt x="26222" y="681496"/>
                  </a:lnTo>
                  <a:lnTo>
                    <a:pt x="20794" y="678577"/>
                  </a:lnTo>
                  <a:lnTo>
                    <a:pt x="14669" y="677905"/>
                  </a:lnTo>
                  <a:close/>
                </a:path>
                <a:path w="381635" h="824864">
                  <a:moveTo>
                    <a:pt x="62950" y="771015"/>
                  </a:moveTo>
                  <a:lnTo>
                    <a:pt x="54539" y="784092"/>
                  </a:lnTo>
                  <a:lnTo>
                    <a:pt x="82284" y="785296"/>
                  </a:lnTo>
                  <a:lnTo>
                    <a:pt x="75043" y="771538"/>
                  </a:lnTo>
                  <a:lnTo>
                    <a:pt x="62950" y="771015"/>
                  </a:lnTo>
                  <a:close/>
                </a:path>
                <a:path w="381635" h="824864">
                  <a:moveTo>
                    <a:pt x="75043" y="771538"/>
                  </a:moveTo>
                  <a:lnTo>
                    <a:pt x="82284" y="785296"/>
                  </a:lnTo>
                  <a:lnTo>
                    <a:pt x="92003" y="785296"/>
                  </a:lnTo>
                  <a:lnTo>
                    <a:pt x="100576" y="771971"/>
                  </a:lnTo>
                  <a:lnTo>
                    <a:pt x="85058" y="771971"/>
                  </a:lnTo>
                  <a:lnTo>
                    <a:pt x="75043" y="771538"/>
                  </a:lnTo>
                  <a:close/>
                </a:path>
                <a:path w="381635" h="824864">
                  <a:moveTo>
                    <a:pt x="88298" y="731610"/>
                  </a:moveTo>
                  <a:lnTo>
                    <a:pt x="69450" y="760911"/>
                  </a:lnTo>
                  <a:lnTo>
                    <a:pt x="75043" y="771538"/>
                  </a:lnTo>
                  <a:lnTo>
                    <a:pt x="85058" y="771971"/>
                  </a:lnTo>
                  <a:lnTo>
                    <a:pt x="85984" y="749795"/>
                  </a:lnTo>
                  <a:lnTo>
                    <a:pt x="88298" y="731610"/>
                  </a:lnTo>
                  <a:close/>
                </a:path>
                <a:path w="381635" h="824864">
                  <a:moveTo>
                    <a:pt x="131254" y="682998"/>
                  </a:moveTo>
                  <a:lnTo>
                    <a:pt x="88298" y="731610"/>
                  </a:lnTo>
                  <a:lnTo>
                    <a:pt x="85116" y="770582"/>
                  </a:lnTo>
                  <a:lnTo>
                    <a:pt x="85058" y="771971"/>
                  </a:lnTo>
                  <a:lnTo>
                    <a:pt x="100576" y="771971"/>
                  </a:lnTo>
                  <a:lnTo>
                    <a:pt x="142030" y="707537"/>
                  </a:lnTo>
                  <a:lnTo>
                    <a:pt x="144353" y="701595"/>
                  </a:lnTo>
                  <a:lnTo>
                    <a:pt x="144218" y="695435"/>
                  </a:lnTo>
                  <a:lnTo>
                    <a:pt x="141783" y="689772"/>
                  </a:lnTo>
                  <a:lnTo>
                    <a:pt x="137208" y="685324"/>
                  </a:lnTo>
                  <a:lnTo>
                    <a:pt x="131254" y="682998"/>
                  </a:lnTo>
                  <a:close/>
                </a:path>
                <a:path w="381635" h="824864">
                  <a:moveTo>
                    <a:pt x="69450" y="760911"/>
                  </a:moveTo>
                  <a:lnTo>
                    <a:pt x="62950" y="771015"/>
                  </a:lnTo>
                  <a:lnTo>
                    <a:pt x="75043" y="771538"/>
                  </a:lnTo>
                  <a:lnTo>
                    <a:pt x="69450" y="760911"/>
                  </a:lnTo>
                  <a:close/>
                </a:path>
                <a:path w="381635" h="824864">
                  <a:moveTo>
                    <a:pt x="55514" y="734433"/>
                  </a:moveTo>
                  <a:lnTo>
                    <a:pt x="54075" y="745734"/>
                  </a:lnTo>
                  <a:lnTo>
                    <a:pt x="52933" y="770582"/>
                  </a:lnTo>
                  <a:lnTo>
                    <a:pt x="62950" y="771015"/>
                  </a:lnTo>
                  <a:lnTo>
                    <a:pt x="69450" y="760911"/>
                  </a:lnTo>
                  <a:lnTo>
                    <a:pt x="55514" y="734433"/>
                  </a:lnTo>
                  <a:close/>
                </a:path>
                <a:path w="381635" h="824864">
                  <a:moveTo>
                    <a:pt x="63288" y="673358"/>
                  </a:moveTo>
                  <a:lnTo>
                    <a:pt x="55514" y="734433"/>
                  </a:lnTo>
                  <a:lnTo>
                    <a:pt x="69450" y="760911"/>
                  </a:lnTo>
                  <a:lnTo>
                    <a:pt x="88298" y="731610"/>
                  </a:lnTo>
                  <a:lnTo>
                    <a:pt x="95045" y="678577"/>
                  </a:lnTo>
                  <a:lnTo>
                    <a:pt x="95130" y="677905"/>
                  </a:lnTo>
                  <a:lnTo>
                    <a:pt x="95191" y="677424"/>
                  </a:lnTo>
                  <a:lnTo>
                    <a:pt x="63288" y="673358"/>
                  </a:lnTo>
                  <a:close/>
                </a:path>
              </a:pathLst>
            </a:custGeom>
            <a:solidFill>
              <a:srgbClr val="85BD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1" name="object 66"/>
          <p:cNvGrpSpPr/>
          <p:nvPr/>
        </p:nvGrpSpPr>
        <p:grpSpPr>
          <a:xfrm>
            <a:off x="5032867" y="2763598"/>
            <a:ext cx="2162175" cy="1287145"/>
            <a:chOff x="4481537" y="2758057"/>
            <a:chExt cx="2162175" cy="1287145"/>
          </a:xfrm>
        </p:grpSpPr>
        <p:pic>
          <p:nvPicPr>
            <p:cNvPr id="142" name="object 6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481537" y="2758057"/>
              <a:ext cx="2161550" cy="1286637"/>
            </a:xfrm>
            <a:prstGeom prst="rect">
              <a:avLst/>
            </a:prstGeom>
          </p:spPr>
        </p:pic>
        <p:sp>
          <p:nvSpPr>
            <p:cNvPr id="143" name="object 68"/>
            <p:cNvSpPr/>
            <p:nvPr/>
          </p:nvSpPr>
          <p:spPr>
            <a:xfrm>
              <a:off x="4661152" y="2773224"/>
              <a:ext cx="1945639" cy="1195070"/>
            </a:xfrm>
            <a:custGeom>
              <a:avLst/>
              <a:gdLst/>
              <a:ahLst/>
              <a:cxnLst/>
              <a:rect l="l" t="t" r="r" b="b"/>
              <a:pathLst>
                <a:path w="1945640" h="1195070">
                  <a:moveTo>
                    <a:pt x="1918787" y="0"/>
                  </a:moveTo>
                  <a:lnTo>
                    <a:pt x="1864697" y="79874"/>
                  </a:lnTo>
                  <a:lnTo>
                    <a:pt x="1891356" y="97938"/>
                  </a:lnTo>
                  <a:lnTo>
                    <a:pt x="1945446" y="18012"/>
                  </a:lnTo>
                  <a:lnTo>
                    <a:pt x="1918787" y="0"/>
                  </a:lnTo>
                  <a:close/>
                </a:path>
                <a:path w="1945640" h="1195070">
                  <a:moveTo>
                    <a:pt x="1846684" y="106533"/>
                  </a:moveTo>
                  <a:lnTo>
                    <a:pt x="1816062" y="151771"/>
                  </a:lnTo>
                  <a:lnTo>
                    <a:pt x="1792285" y="186047"/>
                  </a:lnTo>
                  <a:lnTo>
                    <a:pt x="1818738" y="204369"/>
                  </a:lnTo>
                  <a:lnTo>
                    <a:pt x="1842721" y="169784"/>
                  </a:lnTo>
                  <a:lnTo>
                    <a:pt x="1873292" y="124546"/>
                  </a:lnTo>
                  <a:lnTo>
                    <a:pt x="1846684" y="106533"/>
                  </a:lnTo>
                  <a:close/>
                </a:path>
                <a:path w="1945640" h="1195070">
                  <a:moveTo>
                    <a:pt x="1773963" y="212500"/>
                  </a:moveTo>
                  <a:lnTo>
                    <a:pt x="1718998" y="291809"/>
                  </a:lnTo>
                  <a:lnTo>
                    <a:pt x="1745451" y="310130"/>
                  </a:lnTo>
                  <a:lnTo>
                    <a:pt x="1800416" y="230771"/>
                  </a:lnTo>
                  <a:lnTo>
                    <a:pt x="1773963" y="212500"/>
                  </a:lnTo>
                  <a:close/>
                </a:path>
                <a:path w="1945640" h="1195070">
                  <a:moveTo>
                    <a:pt x="1700573" y="317850"/>
                  </a:moveTo>
                  <a:lnTo>
                    <a:pt x="1660945" y="373227"/>
                  </a:lnTo>
                  <a:lnTo>
                    <a:pt x="1644219" y="395923"/>
                  </a:lnTo>
                  <a:lnTo>
                    <a:pt x="1670106" y="414966"/>
                  </a:lnTo>
                  <a:lnTo>
                    <a:pt x="1687089" y="391909"/>
                  </a:lnTo>
                  <a:lnTo>
                    <a:pt x="1726718" y="336584"/>
                  </a:lnTo>
                  <a:lnTo>
                    <a:pt x="1700573" y="317850"/>
                  </a:lnTo>
                  <a:close/>
                </a:path>
                <a:path w="1945640" h="1195070">
                  <a:moveTo>
                    <a:pt x="1625125" y="421759"/>
                  </a:moveTo>
                  <a:lnTo>
                    <a:pt x="1608708" y="444044"/>
                  </a:lnTo>
                  <a:lnTo>
                    <a:pt x="1567072" y="498494"/>
                  </a:lnTo>
                  <a:lnTo>
                    <a:pt x="1592599" y="518051"/>
                  </a:lnTo>
                  <a:lnTo>
                    <a:pt x="1634595" y="463137"/>
                  </a:lnTo>
                  <a:lnTo>
                    <a:pt x="1651012" y="440904"/>
                  </a:lnTo>
                  <a:lnTo>
                    <a:pt x="1625125" y="421759"/>
                  </a:lnTo>
                  <a:close/>
                </a:path>
                <a:path w="1945640" h="1195070">
                  <a:moveTo>
                    <a:pt x="1547464" y="523609"/>
                  </a:moveTo>
                  <a:lnTo>
                    <a:pt x="1502946" y="579295"/>
                  </a:lnTo>
                  <a:lnTo>
                    <a:pt x="1486992" y="598234"/>
                  </a:lnTo>
                  <a:lnTo>
                    <a:pt x="1511592" y="618975"/>
                  </a:lnTo>
                  <a:lnTo>
                    <a:pt x="1528061" y="599366"/>
                  </a:lnTo>
                  <a:lnTo>
                    <a:pt x="1572579" y="543681"/>
                  </a:lnTo>
                  <a:lnTo>
                    <a:pt x="1547464" y="523609"/>
                  </a:lnTo>
                  <a:close/>
                </a:path>
                <a:path w="1945640" h="1195070">
                  <a:moveTo>
                    <a:pt x="1466251" y="622835"/>
                  </a:moveTo>
                  <a:lnTo>
                    <a:pt x="1449319" y="642958"/>
                  </a:lnTo>
                  <a:lnTo>
                    <a:pt x="1402846" y="694938"/>
                  </a:lnTo>
                  <a:lnTo>
                    <a:pt x="1426828" y="716384"/>
                  </a:lnTo>
                  <a:lnTo>
                    <a:pt x="1473919" y="663698"/>
                  </a:lnTo>
                  <a:lnTo>
                    <a:pt x="1490903" y="643575"/>
                  </a:lnTo>
                  <a:lnTo>
                    <a:pt x="1466251" y="622835"/>
                  </a:lnTo>
                  <a:close/>
                </a:path>
                <a:path w="1945640" h="1195070">
                  <a:moveTo>
                    <a:pt x="1381282" y="718051"/>
                  </a:moveTo>
                  <a:lnTo>
                    <a:pt x="1340264" y="760870"/>
                  </a:lnTo>
                  <a:lnTo>
                    <a:pt x="1313965" y="786222"/>
                  </a:lnTo>
                  <a:lnTo>
                    <a:pt x="1336249" y="809382"/>
                  </a:lnTo>
                  <a:lnTo>
                    <a:pt x="1363526" y="783103"/>
                  </a:lnTo>
                  <a:lnTo>
                    <a:pt x="1404492" y="740284"/>
                  </a:lnTo>
                  <a:lnTo>
                    <a:pt x="1381282" y="718051"/>
                  </a:lnTo>
                  <a:close/>
                </a:path>
                <a:path w="1945640" h="1195070">
                  <a:moveTo>
                    <a:pt x="1290805" y="808558"/>
                  </a:moveTo>
                  <a:lnTo>
                    <a:pt x="1284732" y="814389"/>
                  </a:lnTo>
                  <a:lnTo>
                    <a:pt x="1228429" y="863842"/>
                  </a:lnTo>
                  <a:lnTo>
                    <a:pt x="1219320" y="871001"/>
                  </a:lnTo>
                  <a:lnTo>
                    <a:pt x="1239288" y="896230"/>
                  </a:lnTo>
                  <a:lnTo>
                    <a:pt x="1249633" y="888005"/>
                  </a:lnTo>
                  <a:lnTo>
                    <a:pt x="1307068" y="837549"/>
                  </a:lnTo>
                  <a:lnTo>
                    <a:pt x="1313090" y="831718"/>
                  </a:lnTo>
                  <a:lnTo>
                    <a:pt x="1290805" y="808558"/>
                  </a:lnTo>
                  <a:close/>
                </a:path>
                <a:path w="1945640" h="1195070">
                  <a:moveTo>
                    <a:pt x="1194102" y="890924"/>
                  </a:moveTo>
                  <a:lnTo>
                    <a:pt x="1171302" y="908916"/>
                  </a:lnTo>
                  <a:lnTo>
                    <a:pt x="1116749" y="946913"/>
                  </a:lnTo>
                  <a:lnTo>
                    <a:pt x="1135122" y="973304"/>
                  </a:lnTo>
                  <a:lnTo>
                    <a:pt x="1191220" y="934165"/>
                  </a:lnTo>
                  <a:lnTo>
                    <a:pt x="1214019" y="916173"/>
                  </a:lnTo>
                  <a:lnTo>
                    <a:pt x="1194102" y="890924"/>
                  </a:lnTo>
                  <a:close/>
                </a:path>
                <a:path w="1945640" h="1195070">
                  <a:moveTo>
                    <a:pt x="1090193" y="963114"/>
                  </a:moveTo>
                  <a:lnTo>
                    <a:pt x="1054424" y="984606"/>
                  </a:lnTo>
                  <a:lnTo>
                    <a:pt x="1024214" y="1000102"/>
                  </a:lnTo>
                  <a:lnTo>
                    <a:pt x="1006973" y="1007822"/>
                  </a:lnTo>
                  <a:lnTo>
                    <a:pt x="1020148" y="1037158"/>
                  </a:lnTo>
                  <a:lnTo>
                    <a:pt x="1038933" y="1028712"/>
                  </a:lnTo>
                  <a:lnTo>
                    <a:pt x="1070996" y="1012187"/>
                  </a:lnTo>
                  <a:lnTo>
                    <a:pt x="1106765" y="990674"/>
                  </a:lnTo>
                  <a:lnTo>
                    <a:pt x="1090193" y="963114"/>
                  </a:lnTo>
                  <a:close/>
                </a:path>
                <a:path w="1945640" h="1195070">
                  <a:moveTo>
                    <a:pt x="978255" y="1019567"/>
                  </a:moveTo>
                  <a:lnTo>
                    <a:pt x="922673" y="1040050"/>
                  </a:lnTo>
                  <a:lnTo>
                    <a:pt x="887985" y="1049844"/>
                  </a:lnTo>
                  <a:lnTo>
                    <a:pt x="896786" y="1080780"/>
                  </a:lnTo>
                  <a:lnTo>
                    <a:pt x="933789" y="1070245"/>
                  </a:lnTo>
                  <a:lnTo>
                    <a:pt x="989093" y="1049844"/>
                  </a:lnTo>
                  <a:lnTo>
                    <a:pt x="989410" y="1049844"/>
                  </a:lnTo>
                  <a:lnTo>
                    <a:pt x="978255" y="1019567"/>
                  </a:lnTo>
                  <a:close/>
                </a:path>
                <a:path w="1945640" h="1195070">
                  <a:moveTo>
                    <a:pt x="857054" y="1058608"/>
                  </a:moveTo>
                  <a:lnTo>
                    <a:pt x="848254" y="1061099"/>
                  </a:lnTo>
                  <a:lnTo>
                    <a:pt x="769872" y="1078047"/>
                  </a:lnTo>
                  <a:lnTo>
                    <a:pt x="764622" y="1078870"/>
                  </a:lnTo>
                  <a:lnTo>
                    <a:pt x="769769" y="1110614"/>
                  </a:lnTo>
                  <a:lnTo>
                    <a:pt x="776665" y="1109487"/>
                  </a:lnTo>
                  <a:lnTo>
                    <a:pt x="857054" y="1092061"/>
                  </a:lnTo>
                  <a:lnTo>
                    <a:pt x="865855" y="1089544"/>
                  </a:lnTo>
                  <a:lnTo>
                    <a:pt x="857054" y="1058608"/>
                  </a:lnTo>
                  <a:close/>
                </a:path>
                <a:path w="1945640" h="1195070">
                  <a:moveTo>
                    <a:pt x="732868" y="1083996"/>
                  </a:moveTo>
                  <a:lnTo>
                    <a:pt x="688813" y="1091114"/>
                  </a:lnTo>
                  <a:lnTo>
                    <a:pt x="638017" y="1096966"/>
                  </a:lnTo>
                  <a:lnTo>
                    <a:pt x="641723" y="1128910"/>
                  </a:lnTo>
                  <a:lnTo>
                    <a:pt x="693960" y="1122879"/>
                  </a:lnTo>
                  <a:lnTo>
                    <a:pt x="738014" y="1115761"/>
                  </a:lnTo>
                  <a:lnTo>
                    <a:pt x="732868" y="1083996"/>
                  </a:lnTo>
                  <a:close/>
                </a:path>
                <a:path w="1945640" h="1195070">
                  <a:moveTo>
                    <a:pt x="606726" y="1100563"/>
                  </a:moveTo>
                  <a:lnTo>
                    <a:pt x="524175" y="1106734"/>
                  </a:lnTo>
                  <a:lnTo>
                    <a:pt x="511052" y="1107218"/>
                  </a:lnTo>
                  <a:lnTo>
                    <a:pt x="512265" y="1138802"/>
                  </a:lnTo>
                  <a:lnTo>
                    <a:pt x="512287" y="1139363"/>
                  </a:lnTo>
                  <a:lnTo>
                    <a:pt x="526543" y="1138802"/>
                  </a:lnTo>
                  <a:lnTo>
                    <a:pt x="609093" y="1132626"/>
                  </a:lnTo>
                  <a:lnTo>
                    <a:pt x="606726" y="1100563"/>
                  </a:lnTo>
                  <a:close/>
                </a:path>
                <a:path w="1945640" h="1195070">
                  <a:moveTo>
                    <a:pt x="478886" y="1108442"/>
                  </a:moveTo>
                  <a:lnTo>
                    <a:pt x="443220" y="1109811"/>
                  </a:lnTo>
                  <a:lnTo>
                    <a:pt x="382954" y="1110033"/>
                  </a:lnTo>
                  <a:lnTo>
                    <a:pt x="383101" y="1140588"/>
                  </a:lnTo>
                  <a:lnTo>
                    <a:pt x="383109" y="1142199"/>
                  </a:lnTo>
                  <a:lnTo>
                    <a:pt x="444455" y="1141936"/>
                  </a:lnTo>
                  <a:lnTo>
                    <a:pt x="480121" y="1140588"/>
                  </a:lnTo>
                  <a:lnTo>
                    <a:pt x="478947" y="1110033"/>
                  </a:lnTo>
                  <a:lnTo>
                    <a:pt x="478886" y="1108442"/>
                  </a:lnTo>
                  <a:close/>
                </a:path>
                <a:path w="1945640" h="1195070">
                  <a:moveTo>
                    <a:pt x="255526" y="1105668"/>
                  </a:moveTo>
                  <a:lnTo>
                    <a:pt x="253467" y="1137773"/>
                  </a:lnTo>
                  <a:lnTo>
                    <a:pt x="289802" y="1140089"/>
                  </a:lnTo>
                  <a:lnTo>
                    <a:pt x="350428" y="1141854"/>
                  </a:lnTo>
                  <a:lnTo>
                    <a:pt x="351354" y="1109708"/>
                  </a:lnTo>
                  <a:lnTo>
                    <a:pt x="290728" y="1107923"/>
                  </a:lnTo>
                  <a:lnTo>
                    <a:pt x="255526" y="1105668"/>
                  </a:lnTo>
                  <a:close/>
                </a:path>
                <a:path w="1945640" h="1195070">
                  <a:moveTo>
                    <a:pt x="147397" y="1059169"/>
                  </a:moveTo>
                  <a:lnTo>
                    <a:pt x="0" y="1074470"/>
                  </a:lnTo>
                  <a:lnTo>
                    <a:pt x="80697" y="1187993"/>
                  </a:lnTo>
                  <a:lnTo>
                    <a:pt x="85354" y="1192362"/>
                  </a:lnTo>
                  <a:lnTo>
                    <a:pt x="91126" y="1194529"/>
                  </a:lnTo>
                  <a:lnTo>
                    <a:pt x="97293" y="1194374"/>
                  </a:lnTo>
                  <a:lnTo>
                    <a:pt x="68108" y="1114741"/>
                  </a:lnTo>
                  <a:lnTo>
                    <a:pt x="54450" y="1111700"/>
                  </a:lnTo>
                  <a:lnTo>
                    <a:pt x="34893" y="1106456"/>
                  </a:lnTo>
                  <a:lnTo>
                    <a:pt x="24034" y="1102894"/>
                  </a:lnTo>
                  <a:lnTo>
                    <a:pt x="34121" y="1072360"/>
                  </a:lnTo>
                  <a:lnTo>
                    <a:pt x="155979" y="1072360"/>
                  </a:lnTo>
                  <a:lnTo>
                    <a:pt x="155271" y="1065603"/>
                  </a:lnTo>
                  <a:lnTo>
                    <a:pt x="147397" y="1059169"/>
                  </a:lnTo>
                  <a:close/>
                </a:path>
                <a:path w="1945640" h="1195070">
                  <a:moveTo>
                    <a:pt x="130324" y="1093288"/>
                  </a:moveTo>
                  <a:lnTo>
                    <a:pt x="128017" y="1093528"/>
                  </a:lnTo>
                  <a:lnTo>
                    <a:pt x="128953" y="1093528"/>
                  </a:lnTo>
                  <a:lnTo>
                    <a:pt x="123980" y="1124850"/>
                  </a:lnTo>
                  <a:lnTo>
                    <a:pt x="127582" y="1125411"/>
                  </a:lnTo>
                  <a:lnTo>
                    <a:pt x="156403" y="1129250"/>
                  </a:lnTo>
                  <a:lnTo>
                    <a:pt x="187179" y="1132667"/>
                  </a:lnTo>
                  <a:lnTo>
                    <a:pt x="221044" y="1135745"/>
                  </a:lnTo>
                  <a:lnTo>
                    <a:pt x="221353" y="1135745"/>
                  </a:lnTo>
                  <a:lnTo>
                    <a:pt x="223411" y="1103641"/>
                  </a:lnTo>
                  <a:lnTo>
                    <a:pt x="223052" y="1103641"/>
                  </a:lnTo>
                  <a:lnTo>
                    <a:pt x="190062" y="1100645"/>
                  </a:lnTo>
                  <a:lnTo>
                    <a:pt x="159954" y="1097285"/>
                  </a:lnTo>
                  <a:lnTo>
                    <a:pt x="131854" y="1093528"/>
                  </a:lnTo>
                  <a:lnTo>
                    <a:pt x="130324" y="1093288"/>
                  </a:lnTo>
                  <a:close/>
                </a:path>
                <a:path w="1945640" h="1195070">
                  <a:moveTo>
                    <a:pt x="96053" y="1096843"/>
                  </a:moveTo>
                  <a:lnTo>
                    <a:pt x="58175" y="1100773"/>
                  </a:lnTo>
                  <a:lnTo>
                    <a:pt x="68108" y="1114741"/>
                  </a:lnTo>
                  <a:lnTo>
                    <a:pt x="76477" y="1116605"/>
                  </a:lnTo>
                  <a:lnTo>
                    <a:pt x="91814" y="1119482"/>
                  </a:lnTo>
                  <a:lnTo>
                    <a:pt x="95971" y="1097285"/>
                  </a:lnTo>
                  <a:lnTo>
                    <a:pt x="96053" y="1096843"/>
                  </a:lnTo>
                  <a:close/>
                </a:path>
                <a:path w="1945640" h="1195070">
                  <a:moveTo>
                    <a:pt x="34121" y="1072360"/>
                  </a:moveTo>
                  <a:lnTo>
                    <a:pt x="24034" y="1102894"/>
                  </a:lnTo>
                  <a:lnTo>
                    <a:pt x="34893" y="1106456"/>
                  </a:lnTo>
                  <a:lnTo>
                    <a:pt x="54450" y="1111700"/>
                  </a:lnTo>
                  <a:lnTo>
                    <a:pt x="68108" y="1114741"/>
                  </a:lnTo>
                  <a:lnTo>
                    <a:pt x="60214" y="1103641"/>
                  </a:lnTo>
                  <a:lnTo>
                    <a:pt x="30715" y="1103641"/>
                  </a:lnTo>
                  <a:lnTo>
                    <a:pt x="42201" y="1078309"/>
                  </a:lnTo>
                  <a:lnTo>
                    <a:pt x="54070" y="1078309"/>
                  </a:lnTo>
                  <a:lnTo>
                    <a:pt x="43231" y="1075391"/>
                  </a:lnTo>
                  <a:lnTo>
                    <a:pt x="34121" y="1072360"/>
                  </a:lnTo>
                  <a:close/>
                </a:path>
                <a:path w="1945640" h="1195070">
                  <a:moveTo>
                    <a:pt x="42201" y="1078309"/>
                  </a:moveTo>
                  <a:lnTo>
                    <a:pt x="30715" y="1103641"/>
                  </a:lnTo>
                  <a:lnTo>
                    <a:pt x="30526" y="1103641"/>
                  </a:lnTo>
                  <a:lnTo>
                    <a:pt x="58175" y="1100773"/>
                  </a:lnTo>
                  <a:lnTo>
                    <a:pt x="42201" y="1078309"/>
                  </a:lnTo>
                  <a:close/>
                </a:path>
                <a:path w="1945640" h="1195070">
                  <a:moveTo>
                    <a:pt x="58175" y="1100773"/>
                  </a:moveTo>
                  <a:lnTo>
                    <a:pt x="30526" y="1103641"/>
                  </a:lnTo>
                  <a:lnTo>
                    <a:pt x="60214" y="1103641"/>
                  </a:lnTo>
                  <a:lnTo>
                    <a:pt x="58175" y="1100773"/>
                  </a:lnTo>
                  <a:close/>
                </a:path>
                <a:path w="1945640" h="1195070">
                  <a:moveTo>
                    <a:pt x="54070" y="1078309"/>
                  </a:moveTo>
                  <a:lnTo>
                    <a:pt x="42201" y="1078309"/>
                  </a:lnTo>
                  <a:lnTo>
                    <a:pt x="58084" y="1100645"/>
                  </a:lnTo>
                  <a:lnTo>
                    <a:pt x="58175" y="1100773"/>
                  </a:lnTo>
                  <a:lnTo>
                    <a:pt x="96053" y="1096843"/>
                  </a:lnTo>
                  <a:lnTo>
                    <a:pt x="97732" y="1087877"/>
                  </a:lnTo>
                  <a:lnTo>
                    <a:pt x="82396" y="1085005"/>
                  </a:lnTo>
                  <a:lnTo>
                    <a:pt x="61449" y="1080296"/>
                  </a:lnTo>
                  <a:lnTo>
                    <a:pt x="54070" y="1078309"/>
                  </a:lnTo>
                  <a:close/>
                </a:path>
                <a:path w="1945640" h="1195070">
                  <a:moveTo>
                    <a:pt x="155979" y="1072360"/>
                  </a:moveTo>
                  <a:lnTo>
                    <a:pt x="34121" y="1072360"/>
                  </a:lnTo>
                  <a:lnTo>
                    <a:pt x="43231" y="1075391"/>
                  </a:lnTo>
                  <a:lnTo>
                    <a:pt x="61449" y="1080296"/>
                  </a:lnTo>
                  <a:lnTo>
                    <a:pt x="82396" y="1085005"/>
                  </a:lnTo>
                  <a:lnTo>
                    <a:pt x="97732" y="1087877"/>
                  </a:lnTo>
                  <a:lnTo>
                    <a:pt x="96053" y="1096843"/>
                  </a:lnTo>
                  <a:lnTo>
                    <a:pt x="128017" y="1093528"/>
                  </a:lnTo>
                  <a:lnTo>
                    <a:pt x="128953" y="1093528"/>
                  </a:lnTo>
                  <a:lnTo>
                    <a:pt x="129023" y="1093085"/>
                  </a:lnTo>
                  <a:lnTo>
                    <a:pt x="132284" y="1093085"/>
                  </a:lnTo>
                  <a:lnTo>
                    <a:pt x="150690" y="1091176"/>
                  </a:lnTo>
                  <a:lnTo>
                    <a:pt x="157124" y="1083276"/>
                  </a:lnTo>
                  <a:lnTo>
                    <a:pt x="155979" y="1072360"/>
                  </a:lnTo>
                  <a:close/>
                </a:path>
                <a:path w="1945640" h="1195070">
                  <a:moveTo>
                    <a:pt x="129023" y="1093085"/>
                  </a:moveTo>
                  <a:lnTo>
                    <a:pt x="128953" y="1093528"/>
                  </a:lnTo>
                  <a:lnTo>
                    <a:pt x="128017" y="1093528"/>
                  </a:lnTo>
                  <a:lnTo>
                    <a:pt x="130324" y="1093288"/>
                  </a:lnTo>
                  <a:lnTo>
                    <a:pt x="129023" y="1093085"/>
                  </a:lnTo>
                  <a:close/>
                </a:path>
                <a:path w="1945640" h="1195070">
                  <a:moveTo>
                    <a:pt x="132284" y="1093085"/>
                  </a:moveTo>
                  <a:lnTo>
                    <a:pt x="129023" y="1093085"/>
                  </a:lnTo>
                  <a:lnTo>
                    <a:pt x="130324" y="1093288"/>
                  </a:lnTo>
                  <a:lnTo>
                    <a:pt x="132284" y="1093085"/>
                  </a:lnTo>
                  <a:close/>
                </a:path>
              </a:pathLst>
            </a:custGeom>
            <a:solidFill>
              <a:srgbClr val="85BD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4" name="object 69"/>
          <p:cNvSpPr txBox="1"/>
          <p:nvPr/>
        </p:nvSpPr>
        <p:spPr>
          <a:xfrm>
            <a:off x="6716869" y="3677347"/>
            <a:ext cx="4185920" cy="1302280"/>
          </a:xfrm>
          <a:prstGeom prst="rect">
            <a:avLst/>
          </a:prstGeom>
          <a:solidFill>
            <a:srgbClr val="85BD05"/>
          </a:solidFill>
          <a:ln w="21443">
            <a:solidFill>
              <a:srgbClr val="608A03"/>
            </a:solidFill>
          </a:ln>
        </p:spPr>
        <p:txBody>
          <a:bodyPr vert="horz" wrap="square" lIns="0" tIns="19685" rIns="0" bIns="0" rtlCol="0">
            <a:spAutoFit/>
          </a:bodyPr>
          <a:lstStyle/>
          <a:p>
            <a:pPr marL="76835">
              <a:lnSpc>
                <a:spcPts val="3220"/>
              </a:lnSpc>
              <a:spcBef>
                <a:spcPts val="155"/>
              </a:spcBef>
            </a:pPr>
            <a:r>
              <a:rPr lang="zh-CN" altLang="en-US" sz="240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最佳模型</a:t>
            </a:r>
            <a:r>
              <a:rPr sz="2400" i="1" spc="75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:</a:t>
            </a:r>
            <a:endParaRPr sz="2400" dirty="0">
              <a:latin typeface="Arial" panose="020B0604020202090204"/>
              <a:cs typeface="Arial" panose="020B0604020202090204"/>
            </a:endParaRPr>
          </a:p>
          <a:p>
            <a:pPr marL="76835">
              <a:lnSpc>
                <a:spcPts val="3215"/>
              </a:lnSpc>
            </a:pPr>
            <a:r>
              <a:rPr lang="zh-CN" altLang="en-US" sz="2400" spc="-20" dirty="0">
                <a:solidFill>
                  <a:srgbClr val="FFFFFF"/>
                </a:solidFill>
                <a:latin typeface="Cambria Math"/>
                <a:cs typeface="Cambria Math"/>
              </a:rPr>
              <a:t>最大化似然函数</a:t>
            </a:r>
            <a:r>
              <a:rPr lang="en-US" altLang="zh-CN" sz="2400" spc="-20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Cambria Math"/>
                <a:cs typeface="Cambria Math"/>
              </a:rPr>
              <a:t>ℓ</a:t>
            </a:r>
            <a:r>
              <a:rPr sz="2400" spc="-2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(</a:t>
            </a:r>
            <a:r>
              <a:rPr sz="2400" spc="-20" dirty="0">
                <a:solidFill>
                  <a:srgbClr val="118CC4"/>
                </a:solidFill>
                <a:latin typeface="Lucida Sans Unicode"/>
                <a:cs typeface="Lucida Sans Unicode"/>
              </a:rPr>
              <a:t>w</a:t>
            </a:r>
            <a:r>
              <a:rPr sz="2400" spc="-2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)</a:t>
            </a:r>
            <a:endParaRPr sz="2400" dirty="0">
              <a:latin typeface="Arial" panose="020B0604020202090204"/>
              <a:cs typeface="Arial" panose="020B0604020202090204"/>
            </a:endParaRPr>
          </a:p>
          <a:p>
            <a:pPr marL="76835">
              <a:lnSpc>
                <a:spcPts val="3595"/>
              </a:lnSpc>
            </a:pPr>
            <a:r>
              <a:rPr sz="2400" spc="250" dirty="0">
                <a:solidFill>
                  <a:srgbClr val="118CC4"/>
                </a:solidFill>
                <a:latin typeface="Arial" panose="020B0604020202090204"/>
                <a:cs typeface="Arial" panose="020B0604020202090204"/>
              </a:rPr>
              <a:t>ŵ</a:t>
            </a:r>
            <a:r>
              <a:rPr sz="2400" spc="-40" dirty="0">
                <a:solidFill>
                  <a:srgbClr val="118CC4"/>
                </a:solidFill>
                <a:latin typeface="Arial" panose="020B0604020202090204"/>
                <a:cs typeface="Arial" panose="020B0604020202090204"/>
              </a:rPr>
              <a:t> </a:t>
            </a:r>
            <a:r>
              <a:rPr sz="2400" spc="265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=</a:t>
            </a:r>
            <a:r>
              <a:rPr sz="2400" spc="5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 </a:t>
            </a:r>
            <a:r>
              <a:rPr sz="240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(</a:t>
            </a:r>
            <a:r>
              <a:rPr sz="2400" baseline="1000" dirty="0">
                <a:solidFill>
                  <a:srgbClr val="118CC4"/>
                </a:solidFill>
                <a:latin typeface="Arial" panose="020B0604020202090204"/>
                <a:cs typeface="Arial" panose="020B0604020202090204"/>
              </a:rPr>
              <a:t>w</a:t>
            </a:r>
            <a:r>
              <a:rPr sz="2400" baseline="-20000" dirty="0">
                <a:solidFill>
                  <a:srgbClr val="118CC4"/>
                </a:solidFill>
                <a:latin typeface="Arial" panose="020B0604020202090204"/>
                <a:cs typeface="Arial" panose="020B0604020202090204"/>
              </a:rPr>
              <a:t>0</a:t>
            </a:r>
            <a:r>
              <a:rPr sz="240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=1,</a:t>
            </a:r>
            <a:r>
              <a:rPr sz="2400" spc="4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 </a:t>
            </a:r>
            <a:r>
              <a:rPr sz="2400" spc="82" baseline="1000" dirty="0">
                <a:solidFill>
                  <a:srgbClr val="118CC4"/>
                </a:solidFill>
                <a:latin typeface="Arial" panose="020B0604020202090204"/>
                <a:cs typeface="Arial" panose="020B0604020202090204"/>
              </a:rPr>
              <a:t>w</a:t>
            </a:r>
            <a:r>
              <a:rPr sz="2400" spc="82" baseline="-20000" dirty="0">
                <a:solidFill>
                  <a:srgbClr val="118CC4"/>
                </a:solidFill>
                <a:latin typeface="Arial" panose="020B0604020202090204"/>
                <a:cs typeface="Arial" panose="020B0604020202090204"/>
              </a:rPr>
              <a:t>1</a:t>
            </a:r>
            <a:r>
              <a:rPr sz="2400" spc="55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=0.5,</a:t>
            </a:r>
            <a:r>
              <a:rPr sz="2400" spc="45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 </a:t>
            </a:r>
            <a:r>
              <a:rPr sz="2400" spc="330" baseline="1000" dirty="0">
                <a:solidFill>
                  <a:srgbClr val="118CC4"/>
                </a:solidFill>
                <a:latin typeface="Arial" panose="020B0604020202090204"/>
                <a:cs typeface="Arial" panose="020B0604020202090204"/>
              </a:rPr>
              <a:t>w</a:t>
            </a:r>
            <a:r>
              <a:rPr sz="2400" spc="330" baseline="-20000" dirty="0">
                <a:solidFill>
                  <a:srgbClr val="118CC4"/>
                </a:solidFill>
                <a:latin typeface="Arial" panose="020B0604020202090204"/>
                <a:cs typeface="Arial" panose="020B0604020202090204"/>
              </a:rPr>
              <a:t>2</a:t>
            </a:r>
            <a:r>
              <a:rPr sz="2400" spc="22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=-</a:t>
            </a:r>
            <a:r>
              <a:rPr sz="2400" spc="-2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1.5)</a:t>
            </a:r>
            <a:endParaRPr sz="2400" dirty="0">
              <a:latin typeface="Arial" panose="020B0604020202090204"/>
              <a:cs typeface="Arial" panose="020B0604020202090204"/>
            </a:endParaRPr>
          </a:p>
        </p:txBody>
      </p:sp>
      <p:grpSp>
        <p:nvGrpSpPr>
          <p:cNvPr id="145" name="object 70"/>
          <p:cNvGrpSpPr/>
          <p:nvPr/>
        </p:nvGrpSpPr>
        <p:grpSpPr>
          <a:xfrm>
            <a:off x="7436305" y="5038372"/>
            <a:ext cx="1426210" cy="828675"/>
            <a:chOff x="6884975" y="5032831"/>
            <a:chExt cx="1426210" cy="828675"/>
          </a:xfrm>
        </p:grpSpPr>
        <p:pic>
          <p:nvPicPr>
            <p:cNvPr id="146" name="object 7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884975" y="5032831"/>
              <a:ext cx="1425593" cy="828594"/>
            </a:xfrm>
            <a:prstGeom prst="rect">
              <a:avLst/>
            </a:prstGeom>
          </p:spPr>
        </p:pic>
        <p:sp>
          <p:nvSpPr>
            <p:cNvPr id="147" name="object 72"/>
            <p:cNvSpPr/>
            <p:nvPr/>
          </p:nvSpPr>
          <p:spPr>
            <a:xfrm>
              <a:off x="7066855" y="5048003"/>
              <a:ext cx="1207770" cy="684530"/>
            </a:xfrm>
            <a:custGeom>
              <a:avLst/>
              <a:gdLst/>
              <a:ahLst/>
              <a:cxnLst/>
              <a:rect l="l" t="t" r="r" b="b"/>
              <a:pathLst>
                <a:path w="1207770" h="684529">
                  <a:moveTo>
                    <a:pt x="1175523" y="0"/>
                  </a:moveTo>
                  <a:lnTo>
                    <a:pt x="1173773" y="28830"/>
                  </a:lnTo>
                  <a:lnTo>
                    <a:pt x="1168884" y="55747"/>
                  </a:lnTo>
                  <a:lnTo>
                    <a:pt x="1160906" y="82710"/>
                  </a:lnTo>
                  <a:lnTo>
                    <a:pt x="1158230" y="89102"/>
                  </a:lnTo>
                  <a:lnTo>
                    <a:pt x="1188080" y="101181"/>
                  </a:lnTo>
                  <a:lnTo>
                    <a:pt x="1191786" y="91752"/>
                  </a:lnTo>
                  <a:lnTo>
                    <a:pt x="1200586" y="61377"/>
                  </a:lnTo>
                  <a:lnTo>
                    <a:pt x="1205887" y="30760"/>
                  </a:lnTo>
                  <a:lnTo>
                    <a:pt x="1207637" y="1929"/>
                  </a:lnTo>
                  <a:lnTo>
                    <a:pt x="1175523" y="0"/>
                  </a:lnTo>
                  <a:close/>
                </a:path>
                <a:path w="1207770" h="684529">
                  <a:moveTo>
                    <a:pt x="1145981" y="117186"/>
                  </a:moveTo>
                  <a:lnTo>
                    <a:pt x="1135946" y="136604"/>
                  </a:lnTo>
                  <a:lnTo>
                    <a:pt x="1119065" y="163444"/>
                  </a:lnTo>
                  <a:lnTo>
                    <a:pt x="1099354" y="190082"/>
                  </a:lnTo>
                  <a:lnTo>
                    <a:pt x="1095339" y="194765"/>
                  </a:lnTo>
                  <a:lnTo>
                    <a:pt x="1119888" y="215552"/>
                  </a:lnTo>
                  <a:lnTo>
                    <a:pt x="1125241" y="209181"/>
                  </a:lnTo>
                  <a:lnTo>
                    <a:pt x="1146290" y="180530"/>
                  </a:lnTo>
                  <a:lnTo>
                    <a:pt x="1164509" y="151380"/>
                  </a:lnTo>
                  <a:lnTo>
                    <a:pt x="1174545" y="131942"/>
                  </a:lnTo>
                  <a:lnTo>
                    <a:pt x="1145981" y="117186"/>
                  </a:lnTo>
                  <a:close/>
                </a:path>
                <a:path w="1207770" h="684529">
                  <a:moveTo>
                    <a:pt x="1075010" y="218409"/>
                  </a:moveTo>
                  <a:lnTo>
                    <a:pt x="1051851" y="242551"/>
                  </a:lnTo>
                  <a:lnTo>
                    <a:pt x="1024266" y="268207"/>
                  </a:lnTo>
                  <a:lnTo>
                    <a:pt x="1006150" y="283384"/>
                  </a:lnTo>
                  <a:lnTo>
                    <a:pt x="1026839" y="308031"/>
                  </a:lnTo>
                  <a:lnTo>
                    <a:pt x="1046190" y="291747"/>
                  </a:lnTo>
                  <a:lnTo>
                    <a:pt x="1075062" y="264825"/>
                  </a:lnTo>
                  <a:lnTo>
                    <a:pt x="1098221" y="240683"/>
                  </a:lnTo>
                  <a:lnTo>
                    <a:pt x="1075010" y="218409"/>
                  </a:lnTo>
                  <a:close/>
                </a:path>
                <a:path w="1207770" h="684529">
                  <a:moveTo>
                    <a:pt x="981652" y="303003"/>
                  </a:moveTo>
                  <a:lnTo>
                    <a:pt x="961889" y="318041"/>
                  </a:lnTo>
                  <a:lnTo>
                    <a:pt x="927356" y="342065"/>
                  </a:lnTo>
                  <a:lnTo>
                    <a:pt x="903527" y="357242"/>
                  </a:lnTo>
                  <a:lnTo>
                    <a:pt x="920820" y="384364"/>
                  </a:lnTo>
                  <a:lnTo>
                    <a:pt x="945729" y="368461"/>
                  </a:lnTo>
                  <a:lnTo>
                    <a:pt x="981446" y="343614"/>
                  </a:lnTo>
                  <a:lnTo>
                    <a:pt x="1001158" y="328576"/>
                  </a:lnTo>
                  <a:lnTo>
                    <a:pt x="981652" y="303003"/>
                  </a:lnTo>
                  <a:close/>
                </a:path>
                <a:path w="1207770" h="684529">
                  <a:moveTo>
                    <a:pt x="876611" y="373670"/>
                  </a:moveTo>
                  <a:lnTo>
                    <a:pt x="852113" y="388003"/>
                  </a:lnTo>
                  <a:lnTo>
                    <a:pt x="811610" y="409793"/>
                  </a:lnTo>
                  <a:lnTo>
                    <a:pt x="792825" y="418681"/>
                  </a:lnTo>
                  <a:lnTo>
                    <a:pt x="806669" y="447749"/>
                  </a:lnTo>
                  <a:lnTo>
                    <a:pt x="826844" y="438120"/>
                  </a:lnTo>
                  <a:lnTo>
                    <a:pt x="868377" y="415763"/>
                  </a:lnTo>
                  <a:lnTo>
                    <a:pt x="892823" y="401430"/>
                  </a:lnTo>
                  <a:lnTo>
                    <a:pt x="876611" y="373670"/>
                  </a:lnTo>
                  <a:close/>
                </a:path>
                <a:path w="1207770" h="684529">
                  <a:moveTo>
                    <a:pt x="763799" y="432490"/>
                  </a:moveTo>
                  <a:lnTo>
                    <a:pt x="725200" y="450827"/>
                  </a:lnTo>
                  <a:lnTo>
                    <a:pt x="676204" y="470409"/>
                  </a:lnTo>
                  <a:lnTo>
                    <a:pt x="688144" y="500259"/>
                  </a:lnTo>
                  <a:lnTo>
                    <a:pt x="738992" y="479874"/>
                  </a:lnTo>
                  <a:lnTo>
                    <a:pt x="777591" y="461542"/>
                  </a:lnTo>
                  <a:lnTo>
                    <a:pt x="763799" y="432490"/>
                  </a:lnTo>
                  <a:close/>
                </a:path>
                <a:path w="1207770" h="684529">
                  <a:moveTo>
                    <a:pt x="646354" y="482349"/>
                  </a:moveTo>
                  <a:lnTo>
                    <a:pt x="632922" y="487738"/>
                  </a:lnTo>
                  <a:lnTo>
                    <a:pt x="555981" y="513347"/>
                  </a:lnTo>
                  <a:lnTo>
                    <a:pt x="566171" y="543866"/>
                  </a:lnTo>
                  <a:lnTo>
                    <a:pt x="644862" y="517608"/>
                  </a:lnTo>
                  <a:lnTo>
                    <a:pt x="658294" y="512225"/>
                  </a:lnTo>
                  <a:lnTo>
                    <a:pt x="646354" y="482349"/>
                  </a:lnTo>
                  <a:close/>
                </a:path>
                <a:path w="1207770" h="684529">
                  <a:moveTo>
                    <a:pt x="526183" y="522678"/>
                  </a:moveTo>
                  <a:lnTo>
                    <a:pt x="433390" y="547844"/>
                  </a:lnTo>
                  <a:lnTo>
                    <a:pt x="440532" y="578888"/>
                  </a:lnTo>
                  <a:lnTo>
                    <a:pt x="440595" y="579166"/>
                  </a:lnTo>
                  <a:lnTo>
                    <a:pt x="441779" y="578888"/>
                  </a:lnTo>
                  <a:lnTo>
                    <a:pt x="534571" y="553737"/>
                  </a:lnTo>
                  <a:lnTo>
                    <a:pt x="526183" y="522678"/>
                  </a:lnTo>
                  <a:close/>
                </a:path>
                <a:path w="1207770" h="684529">
                  <a:moveTo>
                    <a:pt x="402460" y="554339"/>
                  </a:moveTo>
                  <a:lnTo>
                    <a:pt x="327938" y="570083"/>
                  </a:lnTo>
                  <a:lnTo>
                    <a:pt x="308741" y="572975"/>
                  </a:lnTo>
                  <a:lnTo>
                    <a:pt x="313579" y="604781"/>
                  </a:lnTo>
                  <a:lnTo>
                    <a:pt x="334577" y="601543"/>
                  </a:lnTo>
                  <a:lnTo>
                    <a:pt x="409099" y="585821"/>
                  </a:lnTo>
                  <a:lnTo>
                    <a:pt x="402460" y="554339"/>
                  </a:lnTo>
                  <a:close/>
                </a:path>
                <a:path w="1207770" h="684529">
                  <a:moveTo>
                    <a:pt x="276935" y="577823"/>
                  </a:moveTo>
                  <a:lnTo>
                    <a:pt x="219912" y="586505"/>
                  </a:lnTo>
                  <a:lnTo>
                    <a:pt x="182187" y="589984"/>
                  </a:lnTo>
                  <a:lnTo>
                    <a:pt x="185172" y="622032"/>
                  </a:lnTo>
                  <a:lnTo>
                    <a:pt x="224749" y="618311"/>
                  </a:lnTo>
                  <a:lnTo>
                    <a:pt x="281773" y="609624"/>
                  </a:lnTo>
                  <a:lnTo>
                    <a:pt x="276935" y="577823"/>
                  </a:lnTo>
                  <a:close/>
                </a:path>
                <a:path w="1207770" h="684529">
                  <a:moveTo>
                    <a:pt x="123980" y="540030"/>
                  </a:moveTo>
                  <a:lnTo>
                    <a:pt x="118010" y="542276"/>
                  </a:lnTo>
                  <a:lnTo>
                    <a:pt x="0" y="616242"/>
                  </a:lnTo>
                  <a:lnTo>
                    <a:pt x="122436" y="682581"/>
                  </a:lnTo>
                  <a:lnTo>
                    <a:pt x="128552" y="684447"/>
                  </a:lnTo>
                  <a:lnTo>
                    <a:pt x="134698" y="683852"/>
                  </a:lnTo>
                  <a:lnTo>
                    <a:pt x="140167" y="681003"/>
                  </a:lnTo>
                  <a:lnTo>
                    <a:pt x="144257" y="676107"/>
                  </a:lnTo>
                  <a:lnTo>
                    <a:pt x="146124" y="669997"/>
                  </a:lnTo>
                  <a:lnTo>
                    <a:pt x="145531" y="663860"/>
                  </a:lnTo>
                  <a:lnTo>
                    <a:pt x="142680" y="658393"/>
                  </a:lnTo>
                  <a:lnTo>
                    <a:pt x="137773" y="654296"/>
                  </a:lnTo>
                  <a:lnTo>
                    <a:pt x="93941" y="630555"/>
                  </a:lnTo>
                  <a:lnTo>
                    <a:pt x="55891" y="630555"/>
                  </a:lnTo>
                  <a:lnTo>
                    <a:pt x="55837" y="628867"/>
                  </a:lnTo>
                  <a:lnTo>
                    <a:pt x="40451" y="628867"/>
                  </a:lnTo>
                  <a:lnTo>
                    <a:pt x="39525" y="601080"/>
                  </a:lnTo>
                  <a:lnTo>
                    <a:pt x="54947" y="601080"/>
                  </a:lnTo>
                  <a:lnTo>
                    <a:pt x="54862" y="598409"/>
                  </a:lnTo>
                  <a:lnTo>
                    <a:pt x="135096" y="569537"/>
                  </a:lnTo>
                  <a:lnTo>
                    <a:pt x="142450" y="553358"/>
                  </a:lnTo>
                  <a:lnTo>
                    <a:pt x="140191" y="547386"/>
                  </a:lnTo>
                  <a:lnTo>
                    <a:pt x="135785" y="542746"/>
                  </a:lnTo>
                  <a:lnTo>
                    <a:pt x="130143" y="540240"/>
                  </a:lnTo>
                  <a:lnTo>
                    <a:pt x="123980" y="540030"/>
                  </a:lnTo>
                  <a:close/>
                </a:path>
                <a:path w="1207770" h="684529">
                  <a:moveTo>
                    <a:pt x="63801" y="614229"/>
                  </a:moveTo>
                  <a:lnTo>
                    <a:pt x="55534" y="619412"/>
                  </a:lnTo>
                  <a:lnTo>
                    <a:pt x="55713" y="625007"/>
                  </a:lnTo>
                  <a:lnTo>
                    <a:pt x="55832" y="628722"/>
                  </a:lnTo>
                  <a:lnTo>
                    <a:pt x="55891" y="630555"/>
                  </a:lnTo>
                  <a:lnTo>
                    <a:pt x="91818" y="629404"/>
                  </a:lnTo>
                  <a:lnTo>
                    <a:pt x="63801" y="614229"/>
                  </a:lnTo>
                  <a:close/>
                </a:path>
                <a:path w="1207770" h="684529">
                  <a:moveTo>
                    <a:pt x="91818" y="629404"/>
                  </a:moveTo>
                  <a:lnTo>
                    <a:pt x="55891" y="630555"/>
                  </a:lnTo>
                  <a:lnTo>
                    <a:pt x="93941" y="630555"/>
                  </a:lnTo>
                  <a:lnTo>
                    <a:pt x="91818" y="629404"/>
                  </a:lnTo>
                  <a:close/>
                </a:path>
                <a:path w="1207770" h="684529">
                  <a:moveTo>
                    <a:pt x="150176" y="592980"/>
                  </a:moveTo>
                  <a:lnTo>
                    <a:pt x="110136" y="596701"/>
                  </a:lnTo>
                  <a:lnTo>
                    <a:pt x="90811" y="597298"/>
                  </a:lnTo>
                  <a:lnTo>
                    <a:pt x="63801" y="614229"/>
                  </a:lnTo>
                  <a:lnTo>
                    <a:pt x="91818" y="629404"/>
                  </a:lnTo>
                  <a:lnTo>
                    <a:pt x="113121" y="628722"/>
                  </a:lnTo>
                  <a:lnTo>
                    <a:pt x="153161" y="625007"/>
                  </a:lnTo>
                  <a:lnTo>
                    <a:pt x="150176" y="592980"/>
                  </a:lnTo>
                  <a:close/>
                </a:path>
                <a:path w="1207770" h="684529">
                  <a:moveTo>
                    <a:pt x="39525" y="601080"/>
                  </a:moveTo>
                  <a:lnTo>
                    <a:pt x="40323" y="625007"/>
                  </a:lnTo>
                  <a:lnTo>
                    <a:pt x="40447" y="628722"/>
                  </a:lnTo>
                  <a:lnTo>
                    <a:pt x="40451" y="628867"/>
                  </a:lnTo>
                  <a:lnTo>
                    <a:pt x="55534" y="619412"/>
                  </a:lnTo>
                  <a:lnTo>
                    <a:pt x="55219" y="609581"/>
                  </a:lnTo>
                  <a:lnTo>
                    <a:pt x="39525" y="601080"/>
                  </a:lnTo>
                  <a:close/>
                </a:path>
                <a:path w="1207770" h="684529">
                  <a:moveTo>
                    <a:pt x="55534" y="619412"/>
                  </a:moveTo>
                  <a:lnTo>
                    <a:pt x="40451" y="628867"/>
                  </a:lnTo>
                  <a:lnTo>
                    <a:pt x="55837" y="628867"/>
                  </a:lnTo>
                  <a:lnTo>
                    <a:pt x="55534" y="619412"/>
                  </a:lnTo>
                  <a:close/>
                </a:path>
                <a:path w="1207770" h="684529">
                  <a:moveTo>
                    <a:pt x="55219" y="609581"/>
                  </a:moveTo>
                  <a:lnTo>
                    <a:pt x="55368" y="614229"/>
                  </a:lnTo>
                  <a:lnTo>
                    <a:pt x="55433" y="616242"/>
                  </a:lnTo>
                  <a:lnTo>
                    <a:pt x="55534" y="619412"/>
                  </a:lnTo>
                  <a:lnTo>
                    <a:pt x="63801" y="614229"/>
                  </a:lnTo>
                  <a:lnTo>
                    <a:pt x="55219" y="609581"/>
                  </a:lnTo>
                  <a:close/>
                </a:path>
                <a:path w="1207770" h="684529">
                  <a:moveTo>
                    <a:pt x="90811" y="597298"/>
                  </a:moveTo>
                  <a:lnTo>
                    <a:pt x="54862" y="598409"/>
                  </a:lnTo>
                  <a:lnTo>
                    <a:pt x="55219" y="609581"/>
                  </a:lnTo>
                  <a:lnTo>
                    <a:pt x="63801" y="614229"/>
                  </a:lnTo>
                  <a:lnTo>
                    <a:pt x="90811" y="597298"/>
                  </a:lnTo>
                  <a:close/>
                </a:path>
                <a:path w="1207770" h="684529">
                  <a:moveTo>
                    <a:pt x="54947" y="601080"/>
                  </a:moveTo>
                  <a:lnTo>
                    <a:pt x="39525" y="601080"/>
                  </a:lnTo>
                  <a:lnTo>
                    <a:pt x="55219" y="609581"/>
                  </a:lnTo>
                  <a:lnTo>
                    <a:pt x="54947" y="601080"/>
                  </a:lnTo>
                  <a:close/>
                </a:path>
              </a:pathLst>
            </a:custGeom>
            <a:solidFill>
              <a:srgbClr val="85BD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4" name="object 51"/>
          <p:cNvSpPr txBox="1"/>
          <p:nvPr/>
        </p:nvSpPr>
        <p:spPr>
          <a:xfrm>
            <a:off x="1357752" y="1276733"/>
            <a:ext cx="723836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lang="zh-CN" altLang="en-US" sz="2400" dirty="0">
                <a:solidFill>
                  <a:srgbClr val="2B2728"/>
                </a:solidFill>
                <a:latin typeface="Arial" panose="020B0604020202090204"/>
                <a:cs typeface="Arial" panose="020B0604020202090204"/>
              </a:rPr>
              <a:t>对于所有可能的</a:t>
            </a:r>
            <a:r>
              <a:rPr sz="2400" spc="40" dirty="0">
                <a:solidFill>
                  <a:srgbClr val="118CC4"/>
                </a:solidFill>
                <a:latin typeface="Arial" panose="020B0604020202090204"/>
                <a:cs typeface="Arial" panose="020B0604020202090204"/>
              </a:rPr>
              <a:t>w</a:t>
            </a:r>
            <a:r>
              <a:rPr sz="2400" spc="60" baseline="-15000" dirty="0">
                <a:solidFill>
                  <a:srgbClr val="118CC4"/>
                </a:solidFill>
                <a:latin typeface="Tahoma" panose="020B0604030504040204"/>
                <a:cs typeface="Tahoma" panose="020B0604030504040204"/>
              </a:rPr>
              <a:t>0</a:t>
            </a:r>
            <a:r>
              <a:rPr sz="2400" spc="40" dirty="0">
                <a:solidFill>
                  <a:srgbClr val="118CC4"/>
                </a:solidFill>
                <a:latin typeface="Arial" panose="020B0604020202090204"/>
                <a:cs typeface="Arial" panose="020B0604020202090204"/>
              </a:rPr>
              <a:t>,w</a:t>
            </a:r>
            <a:r>
              <a:rPr sz="2400" spc="60" baseline="-15000" dirty="0">
                <a:solidFill>
                  <a:srgbClr val="118CC4"/>
                </a:solidFill>
                <a:latin typeface="Tahoma" panose="020B0604030504040204"/>
                <a:cs typeface="Tahoma" panose="020B0604030504040204"/>
              </a:rPr>
              <a:t>1</a:t>
            </a:r>
            <a:r>
              <a:rPr sz="2400" spc="40" dirty="0">
                <a:solidFill>
                  <a:srgbClr val="118CC4"/>
                </a:solidFill>
                <a:latin typeface="Arial" panose="020B0604020202090204"/>
                <a:cs typeface="Arial" panose="020B0604020202090204"/>
              </a:rPr>
              <a:t>,w</a:t>
            </a:r>
            <a:r>
              <a:rPr sz="2400" spc="60" baseline="-15000" dirty="0">
                <a:solidFill>
                  <a:srgbClr val="118CC4"/>
                </a:solidFill>
                <a:latin typeface="Tahoma" panose="020B0604030504040204"/>
                <a:cs typeface="Tahoma" panose="020B0604030504040204"/>
              </a:rPr>
              <a:t>2</a:t>
            </a:r>
            <a:r>
              <a:rPr lang="zh-CN" altLang="en-US" sz="2400" dirty="0">
                <a:solidFill>
                  <a:srgbClr val="2B2728"/>
                </a:solidFill>
                <a:latin typeface="Arial" panose="020B0604020202090204"/>
                <a:cs typeface="Arial" panose="020B0604020202090204"/>
              </a:rPr>
              <a:t>，选择似然性最大的</a:t>
            </a:r>
            <a:endParaRPr sz="2400" dirty="0">
              <a:solidFill>
                <a:srgbClr val="2B2728"/>
              </a:solidFill>
              <a:latin typeface="Arial" panose="020B0604020202090204"/>
              <a:cs typeface="Arial" panose="020B0604020202090204"/>
            </a:endParaRPr>
          </a:p>
        </p:txBody>
      </p:sp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4611D7-5855-C829-79F1-FAC07D61D6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3B2A8527-8FF4-7EB6-EF00-E011A2DF999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B7C69B57-1C3C-5D0E-DF3A-70189F8A45E5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F5C6CB7D-F747-0004-E7E7-C17517A17A4F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9C37CF5E-8081-E5BD-EF78-F4B9C000F616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A326782-D503-D8C4-910D-ED0E6AAFE197}"/>
              </a:ext>
            </a:extLst>
          </p:cNvPr>
          <p:cNvSpPr txBox="1"/>
          <p:nvPr/>
        </p:nvSpPr>
        <p:spPr>
          <a:xfrm>
            <a:off x="350439" y="120418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课程安排</a:t>
            </a: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D8E8D5C6-67EA-00C3-20ED-BFBA5CFDCB32}"/>
              </a:ext>
            </a:extLst>
          </p:cNvPr>
          <p:cNvGrpSpPr/>
          <p:nvPr/>
        </p:nvGrpSpPr>
        <p:grpSpPr>
          <a:xfrm>
            <a:off x="1094248" y="1409700"/>
            <a:ext cx="9753598" cy="4359377"/>
            <a:chOff x="628652" y="1710813"/>
            <a:chExt cx="7954909" cy="3829664"/>
          </a:xfrm>
        </p:grpSpPr>
        <p:sp>
          <p:nvSpPr>
            <p:cNvPr id="5" name="Rectangle 6">
              <a:extLst>
                <a:ext uri="{FF2B5EF4-FFF2-40B4-BE49-F238E27FC236}">
                  <a16:creationId xmlns:a16="http://schemas.microsoft.com/office/drawing/2014/main" id="{6A15A854-5414-3EC3-6263-9DE9EC87469E}"/>
                </a:ext>
              </a:extLst>
            </p:cNvPr>
            <p:cNvSpPr/>
            <p:nvPr/>
          </p:nvSpPr>
          <p:spPr>
            <a:xfrm>
              <a:off x="628652" y="1710813"/>
              <a:ext cx="2184605" cy="757084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solidFill>
                    <a:schemeClr val="tx1"/>
                  </a:solidFill>
                </a:rPr>
                <a:t>假设类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6" name="Rectangle 9">
              <a:extLst>
                <a:ext uri="{FF2B5EF4-FFF2-40B4-BE49-F238E27FC236}">
                  <a16:creationId xmlns:a16="http://schemas.microsoft.com/office/drawing/2014/main" id="{D8873077-AD02-745F-64EB-B4E498565515}"/>
                </a:ext>
              </a:extLst>
            </p:cNvPr>
            <p:cNvSpPr/>
            <p:nvPr/>
          </p:nvSpPr>
          <p:spPr>
            <a:xfrm>
              <a:off x="3419735" y="1710813"/>
              <a:ext cx="2184605" cy="757084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solidFill>
                    <a:schemeClr val="tx1"/>
                  </a:solidFill>
                </a:rPr>
                <a:t>损失函数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7" name="Rectangle 10">
              <a:extLst>
                <a:ext uri="{FF2B5EF4-FFF2-40B4-BE49-F238E27FC236}">
                  <a16:creationId xmlns:a16="http://schemas.microsoft.com/office/drawing/2014/main" id="{5EE43FD3-54D0-EC27-81AC-47EC35F7B056}"/>
                </a:ext>
              </a:extLst>
            </p:cNvPr>
            <p:cNvSpPr/>
            <p:nvPr/>
          </p:nvSpPr>
          <p:spPr>
            <a:xfrm>
              <a:off x="6255726" y="1710813"/>
              <a:ext cx="2184605" cy="757084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solidFill>
                    <a:schemeClr val="tx1"/>
                  </a:solidFill>
                </a:rPr>
                <a:t>优化算法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8" name="Rectangle 12">
              <a:extLst>
                <a:ext uri="{FF2B5EF4-FFF2-40B4-BE49-F238E27FC236}">
                  <a16:creationId xmlns:a16="http://schemas.microsoft.com/office/drawing/2014/main" id="{92D8662F-966E-5736-DB30-B82737AB47B1}"/>
                </a:ext>
              </a:extLst>
            </p:cNvPr>
            <p:cNvSpPr/>
            <p:nvPr/>
          </p:nvSpPr>
          <p:spPr>
            <a:xfrm>
              <a:off x="628652" y="3190568"/>
              <a:ext cx="2184605" cy="75708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solidFill>
                    <a:srgbClr val="C00000"/>
                  </a:solidFill>
                </a:rPr>
                <a:t>特征简单加权和</a:t>
              </a:r>
              <a:endParaRPr lang="en-US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9" name="Rectangle 13">
              <a:extLst>
                <a:ext uri="{FF2B5EF4-FFF2-40B4-BE49-F238E27FC236}">
                  <a16:creationId xmlns:a16="http://schemas.microsoft.com/office/drawing/2014/main" id="{63911CDB-4A01-4960-637D-96FBEC1BAED1}"/>
                </a:ext>
              </a:extLst>
            </p:cNvPr>
            <p:cNvSpPr/>
            <p:nvPr/>
          </p:nvSpPr>
          <p:spPr>
            <a:xfrm>
              <a:off x="3419735" y="3190568"/>
              <a:ext cx="2184605" cy="75708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solidFill>
                    <a:srgbClr val="C00000"/>
                  </a:solidFill>
                </a:rPr>
                <a:t>最大似然估计</a:t>
              </a:r>
              <a:endParaRPr lang="en-US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10" name="Rectangle 14">
              <a:extLst>
                <a:ext uri="{FF2B5EF4-FFF2-40B4-BE49-F238E27FC236}">
                  <a16:creationId xmlns:a16="http://schemas.microsoft.com/office/drawing/2014/main" id="{A771ECBC-85D5-6820-9B8F-7522F3F7017B}"/>
                </a:ext>
              </a:extLst>
            </p:cNvPr>
            <p:cNvSpPr/>
            <p:nvPr/>
          </p:nvSpPr>
          <p:spPr>
            <a:xfrm>
              <a:off x="6255726" y="3190568"/>
              <a:ext cx="2184605" cy="75708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solidFill>
                    <a:srgbClr val="C00000"/>
                  </a:solidFill>
                </a:rPr>
                <a:t>梯度上升</a:t>
              </a:r>
              <a:endParaRPr lang="en-US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11" name="Rectangle 15">
              <a:extLst>
                <a:ext uri="{FF2B5EF4-FFF2-40B4-BE49-F238E27FC236}">
                  <a16:creationId xmlns:a16="http://schemas.microsoft.com/office/drawing/2014/main" id="{616508F1-9F32-DF3F-3512-5EF41F0DA9D7}"/>
                </a:ext>
              </a:extLst>
            </p:cNvPr>
            <p:cNvSpPr/>
            <p:nvPr/>
          </p:nvSpPr>
          <p:spPr>
            <a:xfrm>
              <a:off x="628652" y="4783393"/>
              <a:ext cx="2184605" cy="75708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solidFill>
                    <a:srgbClr val="C00000"/>
                  </a:solidFill>
                </a:rPr>
                <a:t>逻辑回归</a:t>
              </a:r>
              <a:endParaRPr lang="en-US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12" name="Rectangle 17">
              <a:extLst>
                <a:ext uri="{FF2B5EF4-FFF2-40B4-BE49-F238E27FC236}">
                  <a16:creationId xmlns:a16="http://schemas.microsoft.com/office/drawing/2014/main" id="{7AC78EE0-C9EC-EE69-F7B4-7D78E72D3F4F}"/>
                </a:ext>
              </a:extLst>
            </p:cNvPr>
            <p:cNvSpPr/>
            <p:nvPr/>
          </p:nvSpPr>
          <p:spPr>
            <a:xfrm>
              <a:off x="3751250" y="4783393"/>
              <a:ext cx="1816538" cy="75708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solidFill>
                    <a:srgbClr val="C00000"/>
                  </a:solidFill>
                </a:rPr>
                <a:t>对数似然估计</a:t>
              </a:r>
              <a:endParaRPr lang="en-US" sz="2400" b="1" dirty="0">
                <a:solidFill>
                  <a:srgbClr val="C00000"/>
                </a:solidFill>
              </a:endParaRPr>
            </a:p>
          </p:txBody>
        </p:sp>
        <p:sp>
          <p:nvSpPr>
            <p:cNvPr id="16" name="Rectangle 18">
              <a:extLst>
                <a:ext uri="{FF2B5EF4-FFF2-40B4-BE49-F238E27FC236}">
                  <a16:creationId xmlns:a16="http://schemas.microsoft.com/office/drawing/2014/main" id="{9FBBF2F1-6BC5-BF2D-C198-1F17494A5982}"/>
                </a:ext>
              </a:extLst>
            </p:cNvPr>
            <p:cNvSpPr/>
            <p:nvPr/>
          </p:nvSpPr>
          <p:spPr>
            <a:xfrm>
              <a:off x="6112491" y="4783393"/>
              <a:ext cx="2471070" cy="75708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solidFill>
                    <a:schemeClr val="tx1"/>
                  </a:solidFill>
                </a:rPr>
                <a:t>随机梯度下降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8" name="Down Arrow 19">
              <a:extLst>
                <a:ext uri="{FF2B5EF4-FFF2-40B4-BE49-F238E27FC236}">
                  <a16:creationId xmlns:a16="http://schemas.microsoft.com/office/drawing/2014/main" id="{25452896-6613-657B-BEA5-1B737239FC7E}"/>
                </a:ext>
              </a:extLst>
            </p:cNvPr>
            <p:cNvSpPr/>
            <p:nvPr/>
          </p:nvSpPr>
          <p:spPr>
            <a:xfrm>
              <a:off x="1573468" y="2509786"/>
              <a:ext cx="294968" cy="550606"/>
            </a:xfrm>
            <a:prstGeom prst="downArrow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19" name="Down Arrow 20">
              <a:extLst>
                <a:ext uri="{FF2B5EF4-FFF2-40B4-BE49-F238E27FC236}">
                  <a16:creationId xmlns:a16="http://schemas.microsoft.com/office/drawing/2014/main" id="{2EF6FED5-593F-174E-84EA-9BC7D445FABF}"/>
                </a:ext>
              </a:extLst>
            </p:cNvPr>
            <p:cNvSpPr/>
            <p:nvPr/>
          </p:nvSpPr>
          <p:spPr>
            <a:xfrm>
              <a:off x="1573468" y="4119717"/>
              <a:ext cx="294968" cy="550606"/>
            </a:xfrm>
            <a:prstGeom prst="downArrow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20" name="Down Arrow 21">
              <a:extLst>
                <a:ext uri="{FF2B5EF4-FFF2-40B4-BE49-F238E27FC236}">
                  <a16:creationId xmlns:a16="http://schemas.microsoft.com/office/drawing/2014/main" id="{1EF4AA5E-793E-5A03-0449-A2C1EA309EAF}"/>
                </a:ext>
              </a:extLst>
            </p:cNvPr>
            <p:cNvSpPr/>
            <p:nvPr/>
          </p:nvSpPr>
          <p:spPr>
            <a:xfrm>
              <a:off x="4364551" y="2509786"/>
              <a:ext cx="294968" cy="550606"/>
            </a:xfrm>
            <a:prstGeom prst="downArrow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21" name="Down Arrow 22">
              <a:extLst>
                <a:ext uri="{FF2B5EF4-FFF2-40B4-BE49-F238E27FC236}">
                  <a16:creationId xmlns:a16="http://schemas.microsoft.com/office/drawing/2014/main" id="{C920BE8A-1821-4978-577F-63A75C960AA2}"/>
                </a:ext>
              </a:extLst>
            </p:cNvPr>
            <p:cNvSpPr/>
            <p:nvPr/>
          </p:nvSpPr>
          <p:spPr>
            <a:xfrm>
              <a:off x="4364551" y="4119717"/>
              <a:ext cx="294968" cy="550606"/>
            </a:xfrm>
            <a:prstGeom prst="downArrow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22" name="Down Arrow 23">
              <a:extLst>
                <a:ext uri="{FF2B5EF4-FFF2-40B4-BE49-F238E27FC236}">
                  <a16:creationId xmlns:a16="http://schemas.microsoft.com/office/drawing/2014/main" id="{F3D842AE-BD1A-3247-36B9-3553B36C17C9}"/>
                </a:ext>
              </a:extLst>
            </p:cNvPr>
            <p:cNvSpPr/>
            <p:nvPr/>
          </p:nvSpPr>
          <p:spPr>
            <a:xfrm>
              <a:off x="7200542" y="2509786"/>
              <a:ext cx="294968" cy="550606"/>
            </a:xfrm>
            <a:prstGeom prst="downArrow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23" name="Down Arrow 24">
              <a:extLst>
                <a:ext uri="{FF2B5EF4-FFF2-40B4-BE49-F238E27FC236}">
                  <a16:creationId xmlns:a16="http://schemas.microsoft.com/office/drawing/2014/main" id="{5D9C56A4-0C6C-30FC-37EA-60BC5F50C59F}"/>
                </a:ext>
              </a:extLst>
            </p:cNvPr>
            <p:cNvSpPr/>
            <p:nvPr/>
          </p:nvSpPr>
          <p:spPr>
            <a:xfrm>
              <a:off x="7200542" y="4119717"/>
              <a:ext cx="294968" cy="550606"/>
            </a:xfrm>
            <a:prstGeom prst="downArrow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24" name="Plus 25">
              <a:extLst>
                <a:ext uri="{FF2B5EF4-FFF2-40B4-BE49-F238E27FC236}">
                  <a16:creationId xmlns:a16="http://schemas.microsoft.com/office/drawing/2014/main" id="{C3EA3165-E214-76D8-A2C0-261E9FB8AB73}"/>
                </a:ext>
              </a:extLst>
            </p:cNvPr>
            <p:cNvSpPr/>
            <p:nvPr/>
          </p:nvSpPr>
          <p:spPr>
            <a:xfrm>
              <a:off x="2942303" y="1892710"/>
              <a:ext cx="393290" cy="393290"/>
            </a:xfrm>
            <a:prstGeom prst="mathPlus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25" name="Plus 26">
              <a:extLst>
                <a:ext uri="{FF2B5EF4-FFF2-40B4-BE49-F238E27FC236}">
                  <a16:creationId xmlns:a16="http://schemas.microsoft.com/office/drawing/2014/main" id="{B74750F7-225D-CCDB-0624-C505A2660E2B}"/>
                </a:ext>
              </a:extLst>
            </p:cNvPr>
            <p:cNvSpPr/>
            <p:nvPr/>
          </p:nvSpPr>
          <p:spPr>
            <a:xfrm>
              <a:off x="5719201" y="1892710"/>
              <a:ext cx="393290" cy="393290"/>
            </a:xfrm>
            <a:prstGeom prst="mathPlus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2597645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50439" y="120418"/>
            <a:ext cx="48189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逻辑回归：梯度上升优化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MLE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830048" y="967322"/>
            <a:ext cx="7627905" cy="592342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400" b="1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r>
              <a:rPr lang="zh-CN" altLang="en-US" dirty="0"/>
              <a:t>最大化似然估计</a:t>
            </a:r>
            <a:endParaRPr lang="en-SG" altLang="zh-CN" dirty="0">
              <a:sym typeface="+mn-lt"/>
            </a:endParaRPr>
          </a:p>
        </p:txBody>
      </p:sp>
      <p:sp>
        <p:nvSpPr>
          <p:cNvPr id="2" name="object 3"/>
          <p:cNvSpPr txBox="1"/>
          <p:nvPr/>
        </p:nvSpPr>
        <p:spPr>
          <a:xfrm>
            <a:off x="6760193" y="3642570"/>
            <a:ext cx="1282065" cy="670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" algn="ctr">
              <a:lnSpc>
                <a:spcPts val="2745"/>
              </a:lnSpc>
              <a:spcBef>
                <a:spcPts val="100"/>
              </a:spcBef>
            </a:pPr>
            <a:r>
              <a:rPr sz="2700" spc="-25" dirty="0">
                <a:solidFill>
                  <a:srgbClr val="5D5555"/>
                </a:solidFill>
                <a:latin typeface="Arial" panose="020B0604020202090204"/>
                <a:cs typeface="Arial" panose="020B0604020202090204"/>
              </a:rPr>
              <a:t>max</a:t>
            </a:r>
            <a:endParaRPr sz="2700">
              <a:latin typeface="Arial" panose="020B0604020202090204"/>
              <a:cs typeface="Arial" panose="020B0604020202090204"/>
            </a:endParaRPr>
          </a:p>
          <a:p>
            <a:pPr algn="ctr">
              <a:lnSpc>
                <a:spcPts val="2325"/>
              </a:lnSpc>
            </a:pPr>
            <a:r>
              <a:rPr sz="2350" spc="65" dirty="0">
                <a:solidFill>
                  <a:srgbClr val="118CC4"/>
                </a:solidFill>
                <a:latin typeface="Arial" panose="020B0604020202090204"/>
                <a:cs typeface="Arial" panose="020B0604020202090204"/>
              </a:rPr>
              <a:t>w</a:t>
            </a:r>
            <a:r>
              <a:rPr sz="2250" spc="97" baseline="-19000" dirty="0">
                <a:solidFill>
                  <a:srgbClr val="118CC4"/>
                </a:solidFill>
                <a:latin typeface="Georgia" panose="02040502050405090303"/>
                <a:cs typeface="Georgia" panose="02040502050405090303"/>
              </a:rPr>
              <a:t>0</a:t>
            </a:r>
            <a:r>
              <a:rPr sz="2350" spc="65" dirty="0">
                <a:solidFill>
                  <a:srgbClr val="118CC4"/>
                </a:solidFill>
                <a:latin typeface="Arial" panose="020B0604020202090204"/>
                <a:cs typeface="Arial" panose="020B0604020202090204"/>
              </a:rPr>
              <a:t>,w</a:t>
            </a:r>
            <a:r>
              <a:rPr sz="2250" spc="97" baseline="-19000" dirty="0">
                <a:solidFill>
                  <a:srgbClr val="118CC4"/>
                </a:solidFill>
                <a:latin typeface="Georgia" panose="02040502050405090303"/>
                <a:cs typeface="Georgia" panose="02040502050405090303"/>
              </a:rPr>
              <a:t>1</a:t>
            </a:r>
            <a:r>
              <a:rPr sz="2350" spc="65" dirty="0">
                <a:solidFill>
                  <a:srgbClr val="118CC4"/>
                </a:solidFill>
                <a:latin typeface="Arial" panose="020B0604020202090204"/>
                <a:cs typeface="Arial" panose="020B0604020202090204"/>
              </a:rPr>
              <a:t>,w</a:t>
            </a:r>
            <a:r>
              <a:rPr sz="2250" spc="97" baseline="-19000" dirty="0">
                <a:solidFill>
                  <a:srgbClr val="118CC4"/>
                </a:solidFill>
                <a:latin typeface="Georgia" panose="02040502050405090303"/>
                <a:cs typeface="Georgia" panose="02040502050405090303"/>
              </a:rPr>
              <a:t>2</a:t>
            </a:r>
            <a:endParaRPr sz="2250" baseline="-19000">
              <a:latin typeface="Georgia" panose="02040502050405090303"/>
              <a:cs typeface="Georgia" panose="02040502050405090303"/>
            </a:endParaRPr>
          </a:p>
        </p:txBody>
      </p:sp>
      <p:sp>
        <p:nvSpPr>
          <p:cNvPr id="3" name="object 4"/>
          <p:cNvSpPr txBox="1"/>
          <p:nvPr/>
        </p:nvSpPr>
        <p:spPr>
          <a:xfrm>
            <a:off x="8042046" y="5147875"/>
            <a:ext cx="3071948" cy="318549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 marR="30480" indent="-635">
              <a:lnSpc>
                <a:spcPct val="104000"/>
              </a:lnSpc>
              <a:spcBef>
                <a:spcPts val="140"/>
              </a:spcBef>
            </a:pPr>
            <a:r>
              <a:rPr sz="2000" dirty="0">
                <a:latin typeface="Cambria Math"/>
                <a:cs typeface="Cambria Math"/>
              </a:rPr>
              <a:t>ℓ</a:t>
            </a:r>
            <a:r>
              <a:rPr sz="2000" dirty="0">
                <a:latin typeface="Arial" panose="020B0604020202090204"/>
                <a:cs typeface="Arial" panose="020B0604020202090204"/>
              </a:rPr>
              <a:t>(</a:t>
            </a:r>
            <a:r>
              <a:rPr sz="2000" dirty="0">
                <a:solidFill>
                  <a:srgbClr val="118CC4"/>
                </a:solidFill>
                <a:latin typeface="Arial" panose="020B0604020202090204"/>
                <a:cs typeface="Arial" panose="020B0604020202090204"/>
              </a:rPr>
              <a:t>w</a:t>
            </a:r>
            <a:r>
              <a:rPr sz="2000" baseline="-14000" dirty="0">
                <a:solidFill>
                  <a:srgbClr val="118CC4"/>
                </a:solidFill>
                <a:latin typeface="Lucida Sans Unicode"/>
                <a:cs typeface="Lucida Sans Unicode"/>
              </a:rPr>
              <a:t>0</a:t>
            </a:r>
            <a:r>
              <a:rPr sz="2000" dirty="0">
                <a:latin typeface="Arial" panose="020B0604020202090204"/>
                <a:cs typeface="Arial" panose="020B0604020202090204"/>
              </a:rPr>
              <a:t>,</a:t>
            </a:r>
            <a:r>
              <a:rPr sz="2000" dirty="0">
                <a:solidFill>
                  <a:srgbClr val="118CC4"/>
                </a:solidFill>
                <a:latin typeface="Arial" panose="020B0604020202090204"/>
                <a:cs typeface="Arial" panose="020B0604020202090204"/>
              </a:rPr>
              <a:t>w</a:t>
            </a:r>
            <a:r>
              <a:rPr sz="2000" baseline="-14000" dirty="0">
                <a:solidFill>
                  <a:srgbClr val="118CC4"/>
                </a:solidFill>
                <a:latin typeface="Lucida Sans Unicode"/>
                <a:cs typeface="Lucida Sans Unicode"/>
              </a:rPr>
              <a:t>1</a:t>
            </a:r>
            <a:r>
              <a:rPr sz="2000" dirty="0">
                <a:latin typeface="Arial" panose="020B0604020202090204"/>
                <a:cs typeface="Arial" panose="020B0604020202090204"/>
              </a:rPr>
              <a:t>,</a:t>
            </a:r>
            <a:r>
              <a:rPr sz="2000" dirty="0">
                <a:solidFill>
                  <a:srgbClr val="118CC4"/>
                </a:solidFill>
                <a:latin typeface="Arial" panose="020B0604020202090204"/>
                <a:cs typeface="Arial" panose="020B0604020202090204"/>
              </a:rPr>
              <a:t>w</a:t>
            </a:r>
            <a:r>
              <a:rPr sz="2000" baseline="-14000" dirty="0">
                <a:solidFill>
                  <a:srgbClr val="118CC4"/>
                </a:solidFill>
                <a:latin typeface="Lucida Sans Unicode"/>
                <a:cs typeface="Lucida Sans Unicode"/>
              </a:rPr>
              <a:t>2</a:t>
            </a:r>
            <a:r>
              <a:rPr sz="2000" dirty="0">
                <a:latin typeface="Arial" panose="020B0604020202090204"/>
                <a:cs typeface="Arial" panose="020B0604020202090204"/>
              </a:rPr>
              <a:t>)</a:t>
            </a:r>
            <a:r>
              <a:rPr sz="2000" spc="-170" dirty="0">
                <a:latin typeface="Arial" panose="020B0604020202090204"/>
                <a:cs typeface="Arial" panose="020B0604020202090204"/>
              </a:rPr>
              <a:t> </a:t>
            </a:r>
            <a:r>
              <a:rPr lang="zh-CN" altLang="en-US" sz="2000" dirty="0">
                <a:solidFill>
                  <a:srgbClr val="B0007E"/>
                </a:solidFill>
                <a:latin typeface="Arial" panose="020B0604020202090204"/>
                <a:cs typeface="Arial" panose="020B0604020202090204"/>
              </a:rPr>
              <a:t>为三变量函数</a:t>
            </a:r>
            <a:endParaRPr sz="2000" dirty="0">
              <a:latin typeface="Arial" panose="020B0604020202090204"/>
              <a:cs typeface="Arial" panose="020B0604020202090204"/>
            </a:endParaRPr>
          </a:p>
        </p:txBody>
      </p:sp>
      <p:grpSp>
        <p:nvGrpSpPr>
          <p:cNvPr id="4" name="object 5"/>
          <p:cNvGrpSpPr/>
          <p:nvPr/>
        </p:nvGrpSpPr>
        <p:grpSpPr>
          <a:xfrm>
            <a:off x="1021801" y="2195370"/>
            <a:ext cx="9892030" cy="3396615"/>
            <a:chOff x="199609" y="2195370"/>
            <a:chExt cx="9892030" cy="3396615"/>
          </a:xfrm>
        </p:grpSpPr>
        <p:pic>
          <p:nvPicPr>
            <p:cNvPr id="5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03992" y="4456418"/>
              <a:ext cx="869766" cy="725663"/>
            </a:xfrm>
            <a:prstGeom prst="rect">
              <a:avLst/>
            </a:prstGeom>
          </p:spPr>
        </p:pic>
        <p:sp>
          <p:nvSpPr>
            <p:cNvPr id="6" name="object 7"/>
            <p:cNvSpPr/>
            <p:nvPr/>
          </p:nvSpPr>
          <p:spPr>
            <a:xfrm>
              <a:off x="7940378" y="4692732"/>
              <a:ext cx="584835" cy="436880"/>
            </a:xfrm>
            <a:custGeom>
              <a:avLst/>
              <a:gdLst/>
              <a:ahLst/>
              <a:cxnLst/>
              <a:rect l="l" t="t" r="r" b="b"/>
              <a:pathLst>
                <a:path w="584834" h="436879">
                  <a:moveTo>
                    <a:pt x="507083" y="56554"/>
                  </a:moveTo>
                  <a:lnTo>
                    <a:pt x="459464" y="61518"/>
                  </a:lnTo>
                  <a:lnTo>
                    <a:pt x="0" y="397812"/>
                  </a:lnTo>
                  <a:lnTo>
                    <a:pt x="28511" y="436751"/>
                  </a:lnTo>
                  <a:lnTo>
                    <a:pt x="487938" y="100485"/>
                  </a:lnTo>
                  <a:lnTo>
                    <a:pt x="507083" y="56554"/>
                  </a:lnTo>
                  <a:close/>
                </a:path>
                <a:path w="584834" h="436879">
                  <a:moveTo>
                    <a:pt x="580503" y="8805"/>
                  </a:moveTo>
                  <a:lnTo>
                    <a:pt x="531484" y="8805"/>
                  </a:lnTo>
                  <a:lnTo>
                    <a:pt x="559995" y="47744"/>
                  </a:lnTo>
                  <a:lnTo>
                    <a:pt x="487938" y="100485"/>
                  </a:lnTo>
                  <a:lnTo>
                    <a:pt x="456653" y="172270"/>
                  </a:lnTo>
                  <a:lnTo>
                    <a:pt x="454655" y="181640"/>
                  </a:lnTo>
                  <a:lnTo>
                    <a:pt x="456344" y="190736"/>
                  </a:lnTo>
                  <a:lnTo>
                    <a:pt x="461314" y="198541"/>
                  </a:lnTo>
                  <a:lnTo>
                    <a:pt x="469159" y="204034"/>
                  </a:lnTo>
                  <a:lnTo>
                    <a:pt x="478521" y="206038"/>
                  </a:lnTo>
                  <a:lnTo>
                    <a:pt x="487622" y="204357"/>
                  </a:lnTo>
                  <a:lnTo>
                    <a:pt x="495430" y="199394"/>
                  </a:lnTo>
                  <a:lnTo>
                    <a:pt x="500913" y="191549"/>
                  </a:lnTo>
                  <a:lnTo>
                    <a:pt x="580503" y="8805"/>
                  </a:lnTo>
                  <a:close/>
                </a:path>
                <a:path w="584834" h="436879">
                  <a:moveTo>
                    <a:pt x="538681" y="18635"/>
                  </a:moveTo>
                  <a:lnTo>
                    <a:pt x="523609" y="18635"/>
                  </a:lnTo>
                  <a:lnTo>
                    <a:pt x="548210" y="52268"/>
                  </a:lnTo>
                  <a:lnTo>
                    <a:pt x="507083" y="56554"/>
                  </a:lnTo>
                  <a:lnTo>
                    <a:pt x="487938" y="100485"/>
                  </a:lnTo>
                  <a:lnTo>
                    <a:pt x="559995" y="47744"/>
                  </a:lnTo>
                  <a:lnTo>
                    <a:pt x="538681" y="18635"/>
                  </a:lnTo>
                  <a:close/>
                </a:path>
                <a:path w="584834" h="436879">
                  <a:moveTo>
                    <a:pt x="584339" y="0"/>
                  </a:moveTo>
                  <a:lnTo>
                    <a:pt x="376521" y="21651"/>
                  </a:lnTo>
                  <a:lnTo>
                    <a:pt x="355098" y="47744"/>
                  </a:lnTo>
                  <a:lnTo>
                    <a:pt x="355060" y="48145"/>
                  </a:lnTo>
                  <a:lnTo>
                    <a:pt x="357920" y="57287"/>
                  </a:lnTo>
                  <a:lnTo>
                    <a:pt x="363854" y="64374"/>
                  </a:lnTo>
                  <a:lnTo>
                    <a:pt x="372017" y="68720"/>
                  </a:lnTo>
                  <a:lnTo>
                    <a:pt x="381565" y="69637"/>
                  </a:lnTo>
                  <a:lnTo>
                    <a:pt x="459464" y="61518"/>
                  </a:lnTo>
                  <a:lnTo>
                    <a:pt x="531484" y="8805"/>
                  </a:lnTo>
                  <a:lnTo>
                    <a:pt x="580503" y="8805"/>
                  </a:lnTo>
                  <a:lnTo>
                    <a:pt x="584339" y="0"/>
                  </a:lnTo>
                  <a:close/>
                </a:path>
                <a:path w="584834" h="436879">
                  <a:moveTo>
                    <a:pt x="531484" y="8805"/>
                  </a:moveTo>
                  <a:lnTo>
                    <a:pt x="459464" y="61518"/>
                  </a:lnTo>
                  <a:lnTo>
                    <a:pt x="507083" y="56554"/>
                  </a:lnTo>
                  <a:lnTo>
                    <a:pt x="523609" y="18635"/>
                  </a:lnTo>
                  <a:lnTo>
                    <a:pt x="538681" y="18635"/>
                  </a:lnTo>
                  <a:lnTo>
                    <a:pt x="531484" y="8805"/>
                  </a:lnTo>
                  <a:close/>
                </a:path>
                <a:path w="584834" h="436879">
                  <a:moveTo>
                    <a:pt x="523609" y="18635"/>
                  </a:moveTo>
                  <a:lnTo>
                    <a:pt x="507083" y="56554"/>
                  </a:lnTo>
                  <a:lnTo>
                    <a:pt x="548210" y="52268"/>
                  </a:lnTo>
                  <a:lnTo>
                    <a:pt x="523609" y="18635"/>
                  </a:lnTo>
                  <a:close/>
                </a:path>
              </a:pathLst>
            </a:custGeom>
            <a:solidFill>
              <a:srgbClr val="B000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83475" y="4322608"/>
              <a:ext cx="2907799" cy="442603"/>
            </a:xfrm>
            <a:prstGeom prst="rect">
              <a:avLst/>
            </a:prstGeom>
          </p:spPr>
        </p:pic>
        <p:sp>
          <p:nvSpPr>
            <p:cNvPr id="8" name="object 9"/>
            <p:cNvSpPr/>
            <p:nvPr/>
          </p:nvSpPr>
          <p:spPr>
            <a:xfrm>
              <a:off x="7242351" y="4339869"/>
              <a:ext cx="2788285" cy="349885"/>
            </a:xfrm>
            <a:custGeom>
              <a:avLst/>
              <a:gdLst/>
              <a:ahLst/>
              <a:cxnLst/>
              <a:rect l="l" t="t" r="r" b="b"/>
              <a:pathLst>
                <a:path w="2788284" h="349885">
                  <a:moveTo>
                    <a:pt x="2787730" y="0"/>
                  </a:moveTo>
                  <a:lnTo>
                    <a:pt x="2785444" y="68097"/>
                  </a:lnTo>
                  <a:lnTo>
                    <a:pt x="2779206" y="123706"/>
                  </a:lnTo>
                  <a:lnTo>
                    <a:pt x="2769948" y="161198"/>
                  </a:lnTo>
                  <a:lnTo>
                    <a:pt x="2758601" y="174946"/>
                  </a:lnTo>
                  <a:lnTo>
                    <a:pt x="1423020" y="174946"/>
                  </a:lnTo>
                  <a:lnTo>
                    <a:pt x="1411673" y="188693"/>
                  </a:lnTo>
                  <a:lnTo>
                    <a:pt x="1402415" y="226184"/>
                  </a:lnTo>
                  <a:lnTo>
                    <a:pt x="1396177" y="281791"/>
                  </a:lnTo>
                  <a:lnTo>
                    <a:pt x="1393891" y="349888"/>
                  </a:lnTo>
                  <a:lnTo>
                    <a:pt x="1391596" y="281791"/>
                  </a:lnTo>
                  <a:lnTo>
                    <a:pt x="1385341" y="226184"/>
                  </a:lnTo>
                  <a:lnTo>
                    <a:pt x="1376065" y="188693"/>
                  </a:lnTo>
                  <a:lnTo>
                    <a:pt x="1364710" y="174946"/>
                  </a:lnTo>
                  <a:lnTo>
                    <a:pt x="29180" y="174946"/>
                  </a:lnTo>
                  <a:lnTo>
                    <a:pt x="17825" y="161198"/>
                  </a:lnTo>
                  <a:lnTo>
                    <a:pt x="8549" y="123706"/>
                  </a:lnTo>
                  <a:lnTo>
                    <a:pt x="2294" y="68097"/>
                  </a:lnTo>
                  <a:lnTo>
                    <a:pt x="0" y="0"/>
                  </a:lnTo>
                </a:path>
              </a:pathLst>
            </a:custGeom>
            <a:ln w="48248">
              <a:solidFill>
                <a:srgbClr val="B000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83544" y="3226393"/>
              <a:ext cx="859473" cy="792568"/>
            </a:xfrm>
            <a:prstGeom prst="rect">
              <a:avLst/>
            </a:prstGeom>
          </p:spPr>
        </p:pic>
        <p:sp>
          <p:nvSpPr>
            <p:cNvPr id="10" name="object 11"/>
            <p:cNvSpPr/>
            <p:nvPr/>
          </p:nvSpPr>
          <p:spPr>
            <a:xfrm>
              <a:off x="6733152" y="3247993"/>
              <a:ext cx="572770" cy="503555"/>
            </a:xfrm>
            <a:custGeom>
              <a:avLst/>
              <a:gdLst/>
              <a:ahLst/>
              <a:cxnLst/>
              <a:rect l="l" t="t" r="r" b="b"/>
              <a:pathLst>
                <a:path w="572770" h="503554">
                  <a:moveTo>
                    <a:pt x="87928" y="289257"/>
                  </a:moveTo>
                  <a:lnTo>
                    <a:pt x="79012" y="291701"/>
                  </a:lnTo>
                  <a:lnTo>
                    <a:pt x="71659" y="297311"/>
                  </a:lnTo>
                  <a:lnTo>
                    <a:pt x="66853" y="305602"/>
                  </a:lnTo>
                  <a:lnTo>
                    <a:pt x="0" y="503543"/>
                  </a:lnTo>
                  <a:lnTo>
                    <a:pt x="69392" y="490275"/>
                  </a:lnTo>
                  <a:lnTo>
                    <a:pt x="51928" y="490275"/>
                  </a:lnTo>
                  <a:lnTo>
                    <a:pt x="20225" y="453910"/>
                  </a:lnTo>
                  <a:lnTo>
                    <a:pt x="87480" y="395273"/>
                  </a:lnTo>
                  <a:lnTo>
                    <a:pt x="112555" y="321041"/>
                  </a:lnTo>
                  <a:lnTo>
                    <a:pt x="113766" y="311537"/>
                  </a:lnTo>
                  <a:lnTo>
                    <a:pt x="111319" y="302617"/>
                  </a:lnTo>
                  <a:lnTo>
                    <a:pt x="105708" y="295265"/>
                  </a:lnTo>
                  <a:lnTo>
                    <a:pt x="97424" y="290466"/>
                  </a:lnTo>
                  <a:lnTo>
                    <a:pt x="87928" y="289257"/>
                  </a:lnTo>
                  <a:close/>
                </a:path>
                <a:path w="572770" h="503554">
                  <a:moveTo>
                    <a:pt x="87480" y="395273"/>
                  </a:moveTo>
                  <a:lnTo>
                    <a:pt x="20225" y="453910"/>
                  </a:lnTo>
                  <a:lnTo>
                    <a:pt x="51928" y="490275"/>
                  </a:lnTo>
                  <a:lnTo>
                    <a:pt x="63940" y="479802"/>
                  </a:lnTo>
                  <a:lnTo>
                    <a:pt x="58927" y="479802"/>
                  </a:lnTo>
                  <a:lnTo>
                    <a:pt x="31548" y="448377"/>
                  </a:lnTo>
                  <a:lnTo>
                    <a:pt x="72165" y="440613"/>
                  </a:lnTo>
                  <a:lnTo>
                    <a:pt x="87480" y="395273"/>
                  </a:lnTo>
                  <a:close/>
                </a:path>
                <a:path w="572770" h="503554">
                  <a:moveTo>
                    <a:pt x="205731" y="417010"/>
                  </a:moveTo>
                  <a:lnTo>
                    <a:pt x="195644" y="417010"/>
                  </a:lnTo>
                  <a:lnTo>
                    <a:pt x="119196" y="431623"/>
                  </a:lnTo>
                  <a:lnTo>
                    <a:pt x="51928" y="490275"/>
                  </a:lnTo>
                  <a:lnTo>
                    <a:pt x="69392" y="490275"/>
                  </a:lnTo>
                  <a:lnTo>
                    <a:pt x="205244" y="464300"/>
                  </a:lnTo>
                  <a:lnTo>
                    <a:pt x="224389" y="436077"/>
                  </a:lnTo>
                  <a:lnTo>
                    <a:pt x="220756" y="427208"/>
                  </a:lnTo>
                  <a:lnTo>
                    <a:pt x="214237" y="420647"/>
                  </a:lnTo>
                  <a:lnTo>
                    <a:pt x="205731" y="417010"/>
                  </a:lnTo>
                  <a:close/>
                </a:path>
                <a:path w="572770" h="503554">
                  <a:moveTo>
                    <a:pt x="72165" y="440613"/>
                  </a:moveTo>
                  <a:lnTo>
                    <a:pt x="31548" y="448377"/>
                  </a:lnTo>
                  <a:lnTo>
                    <a:pt x="58927" y="479802"/>
                  </a:lnTo>
                  <a:lnTo>
                    <a:pt x="72165" y="440613"/>
                  </a:lnTo>
                  <a:close/>
                </a:path>
                <a:path w="572770" h="503554">
                  <a:moveTo>
                    <a:pt x="119196" y="431623"/>
                  </a:moveTo>
                  <a:lnTo>
                    <a:pt x="72165" y="440613"/>
                  </a:lnTo>
                  <a:lnTo>
                    <a:pt x="58927" y="479802"/>
                  </a:lnTo>
                  <a:lnTo>
                    <a:pt x="63940" y="479802"/>
                  </a:lnTo>
                  <a:lnTo>
                    <a:pt x="119196" y="431623"/>
                  </a:lnTo>
                  <a:close/>
                </a:path>
                <a:path w="572770" h="503554">
                  <a:moveTo>
                    <a:pt x="540850" y="0"/>
                  </a:moveTo>
                  <a:lnTo>
                    <a:pt x="87480" y="395273"/>
                  </a:lnTo>
                  <a:lnTo>
                    <a:pt x="72165" y="440613"/>
                  </a:lnTo>
                  <a:lnTo>
                    <a:pt x="119196" y="431623"/>
                  </a:lnTo>
                  <a:lnTo>
                    <a:pt x="572553" y="36334"/>
                  </a:lnTo>
                  <a:lnTo>
                    <a:pt x="540850" y="0"/>
                  </a:lnTo>
                  <a:close/>
                </a:path>
              </a:pathLst>
            </a:custGeom>
            <a:solidFill>
              <a:srgbClr val="B000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9609" y="2195370"/>
              <a:ext cx="5468155" cy="3396520"/>
            </a:xfrm>
            <a:prstGeom prst="rect">
              <a:avLst/>
            </a:prstGeom>
          </p:spPr>
        </p:pic>
      </p:grpSp>
      <p:sp>
        <p:nvSpPr>
          <p:cNvPr id="12" name="object 13"/>
          <p:cNvSpPr txBox="1"/>
          <p:nvPr/>
        </p:nvSpPr>
        <p:spPr>
          <a:xfrm>
            <a:off x="7220208" y="2547474"/>
            <a:ext cx="3632620" cy="745269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38100" marR="30480">
              <a:lnSpc>
                <a:spcPct val="103000"/>
              </a:lnSpc>
              <a:spcBef>
                <a:spcPts val="5"/>
              </a:spcBef>
            </a:pPr>
            <a:r>
              <a:rPr lang="zh-CN" altLang="en-US" sz="2400" dirty="0">
                <a:solidFill>
                  <a:srgbClr val="B0007E"/>
                </a:solidFill>
                <a:latin typeface="Arial" panose="020B0604020202090204"/>
                <a:cs typeface="Arial" panose="020B0604020202090204"/>
              </a:rPr>
              <a:t>对于所有可能的</a:t>
            </a:r>
            <a:r>
              <a:rPr lang="en-US" altLang="zh-CN" sz="2400" spc="65" dirty="0">
                <a:solidFill>
                  <a:srgbClr val="118CC4"/>
                </a:solidFill>
                <a:latin typeface="Arial" panose="020B0604020202090204"/>
                <a:cs typeface="Arial" panose="020B0604020202090204"/>
              </a:rPr>
              <a:t>w</a:t>
            </a:r>
            <a:r>
              <a:rPr lang="en-US" altLang="zh-CN" sz="2400" spc="97" baseline="-11000" dirty="0">
                <a:solidFill>
                  <a:srgbClr val="118CC4"/>
                </a:solidFill>
                <a:latin typeface="Georgia" panose="02040502050405090303"/>
                <a:cs typeface="Georgia" panose="02040502050405090303"/>
              </a:rPr>
              <a:t>0</a:t>
            </a:r>
            <a:r>
              <a:rPr lang="en-US" altLang="zh-CN" sz="2400" spc="65" dirty="0">
                <a:solidFill>
                  <a:srgbClr val="118CC4"/>
                </a:solidFill>
                <a:latin typeface="Trajan Pro"/>
                <a:cs typeface="Trajan Pro"/>
              </a:rPr>
              <a:t>,</a:t>
            </a:r>
            <a:r>
              <a:rPr lang="en-US" altLang="zh-CN" sz="2400" spc="65" dirty="0">
                <a:solidFill>
                  <a:srgbClr val="118CC4"/>
                </a:solidFill>
                <a:latin typeface="Arial" panose="020B0604020202090204"/>
                <a:cs typeface="Arial" panose="020B0604020202090204"/>
              </a:rPr>
              <a:t>w</a:t>
            </a:r>
            <a:r>
              <a:rPr lang="en-US" altLang="zh-CN" sz="2400" spc="97" baseline="-11000" dirty="0">
                <a:solidFill>
                  <a:srgbClr val="118CC4"/>
                </a:solidFill>
                <a:latin typeface="Georgia" panose="02040502050405090303"/>
                <a:cs typeface="Georgia" panose="02040502050405090303"/>
              </a:rPr>
              <a:t>1</a:t>
            </a:r>
            <a:r>
              <a:rPr lang="en-US" altLang="zh-CN" sz="2400" spc="65" dirty="0">
                <a:solidFill>
                  <a:srgbClr val="118CC4"/>
                </a:solidFill>
                <a:latin typeface="Trajan Pro"/>
                <a:cs typeface="Trajan Pro"/>
              </a:rPr>
              <a:t>,</a:t>
            </a:r>
            <a:r>
              <a:rPr lang="en-US" altLang="zh-CN" sz="2400" spc="65" dirty="0">
                <a:solidFill>
                  <a:srgbClr val="118CC4"/>
                </a:solidFill>
                <a:latin typeface="Arial" panose="020B0604020202090204"/>
                <a:cs typeface="Arial" panose="020B0604020202090204"/>
              </a:rPr>
              <a:t>w</a:t>
            </a:r>
            <a:r>
              <a:rPr lang="en-US" altLang="zh-CN" sz="2400" spc="97" baseline="-11000" dirty="0">
                <a:solidFill>
                  <a:srgbClr val="118CC4"/>
                </a:solidFill>
                <a:latin typeface="Georgia" panose="02040502050405090303"/>
                <a:cs typeface="Georgia" panose="02040502050405090303"/>
              </a:rPr>
              <a:t>2 </a:t>
            </a:r>
            <a:r>
              <a:rPr lang="zh-CN" altLang="en-US" sz="2400" dirty="0">
                <a:solidFill>
                  <a:srgbClr val="B0007E"/>
                </a:solidFill>
                <a:latin typeface="Arial" panose="020B0604020202090204"/>
                <a:cs typeface="Arial" panose="020B0604020202090204"/>
              </a:rPr>
              <a:t>，最大化函数</a:t>
            </a:r>
            <a:endParaRPr sz="2400" baseline="-11000" dirty="0">
              <a:latin typeface="Georgia" panose="02040502050405090303"/>
              <a:cs typeface="Georgia" panose="02040502050405090303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77722" y="3385017"/>
            <a:ext cx="2247760" cy="995944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50439" y="120418"/>
            <a:ext cx="41344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逻辑回归：对数似然估计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BF073E5-B304-D664-7A66-6C8E2D0E3ECA}"/>
                  </a:ext>
                </a:extLst>
              </p:cNvPr>
              <p:cNvSpPr txBox="1"/>
              <p:nvPr/>
            </p:nvSpPr>
            <p:spPr>
              <a:xfrm>
                <a:off x="878177" y="964740"/>
                <a:ext cx="10426167" cy="7440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2700">
                  <a:spcBef>
                    <a:spcPts val="860"/>
                  </a:spcBef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800" b="0" i="0" spc="60" smtClean="0">
                        <a:solidFill>
                          <a:srgbClr val="B0007E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Arial" panose="020B0604020202090204"/>
                      </a:rPr>
                      <m:t>P</m:t>
                    </m:r>
                    <m:d>
                      <m:dPr>
                        <m:ctrlPr>
                          <a:rPr lang="en-US" altLang="zh-CN" sz="2800" b="0" i="1" spc="60" smtClean="0">
                            <a:solidFill>
                              <a:srgbClr val="B0007E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sz="2800" b="0" i="0" spc="60" smtClean="0">
                            <a:solidFill>
                              <a:srgbClr val="0099E8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y</m:t>
                        </m:r>
                        <m:r>
                          <a:rPr lang="en-US" altLang="zh-CN" sz="2800" b="0" i="0" spc="60" smtClean="0">
                            <a:solidFill>
                              <a:srgbClr val="0099E8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=+1</m:t>
                        </m:r>
                      </m:e>
                      <m:e>
                        <m:r>
                          <m:rPr>
                            <m:sty m:val="p"/>
                          </m:rPr>
                          <a:rPr lang="en-US" altLang="zh-CN" sz="2800" b="0" i="0" spc="60" smtClean="0">
                            <a:solidFill>
                              <a:srgbClr val="B0007E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x</m:t>
                        </m:r>
                      </m:e>
                    </m:d>
                    <m:r>
                      <a:rPr lang="en-US" altLang="zh-CN" sz="2800" b="0" i="0" spc="60" smtClean="0">
                        <a:solidFill>
                          <a:srgbClr val="B0007E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Arial" panose="020B0604020202090204"/>
                      </a:rPr>
                      <m:t>=</m:t>
                    </m:r>
                  </m:oMath>
                </a14:m>
                <a:r>
                  <a:rPr lang="en-US" altLang="zh-CN" sz="2800" spc="60" dirty="0">
                    <a:solidFill>
                      <a:srgbClr val="B0007E"/>
                    </a:solidFill>
                    <a:ea typeface="Microsoft YaHei" panose="020B0503020204020204" pitchFamily="34" charset="-122"/>
                    <a:cs typeface="Arial" panose="020B0604020202090204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800" b="0" i="0" spc="60" smtClean="0">
                        <a:solidFill>
                          <a:srgbClr val="85BE00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Arial" panose="020B0604020202090204"/>
                      </a:rPr>
                      <m:t>sigmoid</m:t>
                    </m:r>
                    <m:d>
                      <m:dPr>
                        <m:ctrlPr>
                          <a:rPr lang="en-US" altLang="zh-CN" sz="2800" b="0" i="1" spc="60" smtClean="0">
                            <a:solidFill>
                              <a:srgbClr val="85BE00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sz="2800" spc="60" smtClean="0">
                            <a:solidFill>
                              <a:srgbClr val="B0007E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S</m:t>
                        </m:r>
                        <m:r>
                          <m:rPr>
                            <m:sty m:val="p"/>
                          </m:rPr>
                          <a:rPr lang="en-US" altLang="zh-CN" sz="2800" b="0" i="0" spc="60" smtClean="0">
                            <a:solidFill>
                              <a:srgbClr val="B0007E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core</m:t>
                        </m:r>
                        <m:d>
                          <m:dPr>
                            <m:ctrlPr>
                              <a:rPr lang="en-US" altLang="zh-CN" sz="2800" b="0" i="1" spc="6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  <a:cs typeface="Arial" panose="020B0604020202090204"/>
                              </a:rPr>
                            </m:ctrlPr>
                          </m:dPr>
                          <m:e>
                            <m:r>
                              <a:rPr lang="en-US" altLang="zh-CN" sz="2800" b="1" i="1" spc="6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  <a:cs typeface="Arial" panose="020B0604020202090204"/>
                              </a:rPr>
                              <m:t>𝒙</m:t>
                            </m:r>
                          </m:e>
                        </m:d>
                      </m:e>
                    </m:d>
                    <m:r>
                      <a:rPr lang="en-US" altLang="zh-CN" sz="2800" b="0" i="1" spc="6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Arial" panose="020B0604020202090204"/>
                      </a:rPr>
                      <m:t>=</m:t>
                    </m:r>
                    <m:r>
                      <m:rPr>
                        <m:sty m:val="p"/>
                      </m:rPr>
                      <a:rPr lang="el-GR" altLang="zh-CN" sz="2800" b="0" i="1" spc="60" smtClean="0">
                        <a:solidFill>
                          <a:srgbClr val="85BE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σ</m:t>
                    </m:r>
                    <m:d>
                      <m:dPr>
                        <m:ctrlPr>
                          <a:rPr lang="en-US" altLang="zh-CN" sz="2800" b="0" i="1" spc="60" smtClean="0">
                            <a:solidFill>
                              <a:srgbClr val="85BE00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sz="2800" b="1" i="1" spc="60" smtClean="0"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  <a:cs typeface="Arial" panose="020B0604020202090204"/>
                              </a:rPr>
                            </m:ctrlPr>
                          </m:sSupPr>
                          <m:e>
                            <m:r>
                              <a:rPr lang="en-US" altLang="zh-CN" sz="2800" b="1" i="1" spc="60" smtClean="0">
                                <a:solidFill>
                                  <a:srgbClr val="0099E8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  <a:cs typeface="Arial" panose="020B0604020202090204"/>
                              </a:rPr>
                              <m:t>𝒘</m:t>
                            </m:r>
                          </m:e>
                          <m:sup>
                            <m:r>
                              <a:rPr lang="en-US" altLang="zh-CN" sz="2800" b="1" i="1" spc="6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90204"/>
                              </a:rPr>
                              <m:t>⊺</m:t>
                            </m:r>
                          </m:sup>
                        </m:sSup>
                        <m:r>
                          <a:rPr lang="en-US" altLang="zh-CN" sz="2800" b="1" i="1" spc="6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  <m:t>𝝓</m:t>
                        </m:r>
                        <m:d>
                          <m:dPr>
                            <m:ctrlPr>
                              <a:rPr lang="en-US" altLang="zh-CN" sz="2800" b="1" i="1" spc="6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90204"/>
                              </a:rPr>
                            </m:ctrlPr>
                          </m:dPr>
                          <m:e>
                            <m:r>
                              <a:rPr lang="en-US" altLang="zh-CN" sz="2800" b="1" i="1" spc="6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90204"/>
                              </a:rPr>
                              <m:t>𝒙</m:t>
                            </m:r>
                          </m:e>
                        </m:d>
                      </m:e>
                    </m:d>
                    <m:r>
                      <a:rPr lang="en-US" altLang="zh-CN" sz="2800" b="0" i="1" spc="6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Arial" panose="020B0604020202090204"/>
                      </a:rPr>
                      <m:t>=</m:t>
                    </m:r>
                    <m:f>
                      <m:fPr>
                        <m:ctrlPr>
                          <a:rPr lang="en-US" altLang="zh-CN" sz="2800" b="1" i="1" spc="6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</m:ctrlPr>
                      </m:fPr>
                      <m:num>
                        <m:r>
                          <a:rPr lang="en-US" altLang="zh-CN" sz="2800" b="1" i="1" spc="6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𝟏</m:t>
                        </m:r>
                      </m:num>
                      <m:den>
                        <m:r>
                          <a:rPr lang="en-US" altLang="zh-CN" sz="2800" b="1" i="1" spc="6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𝟏</m:t>
                        </m:r>
                        <m:r>
                          <a:rPr lang="en-US" altLang="zh-CN" sz="2800" b="1" i="1" spc="6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+</m:t>
                        </m:r>
                        <m:sSup>
                          <m:sSupPr>
                            <m:ctrlPr>
                              <a:rPr lang="en-US" altLang="zh-CN" sz="2800" b="1" i="1" spc="6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  <a:cs typeface="Arial" panose="020B0604020202090204"/>
                              </a:rPr>
                            </m:ctrlPr>
                          </m:sSupPr>
                          <m:e>
                            <m:r>
                              <a:rPr lang="en-US" altLang="zh-CN" sz="2800" b="1" i="1" spc="6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  <a:cs typeface="Arial" panose="020B0604020202090204"/>
                              </a:rPr>
                              <m:t>𝒆</m:t>
                            </m:r>
                          </m:e>
                          <m:sup>
                            <m:r>
                              <a:rPr lang="en-US" altLang="zh-CN" sz="2800" b="1" i="1" spc="6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  <a:cs typeface="Arial" panose="020B0604020202090204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altLang="zh-CN" sz="2800" b="1" i="1" spc="60" smtClean="0"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  <a:cs typeface="Arial" panose="020B0604020202090204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800" b="1" i="1" spc="60" smtClean="0">
                                    <a:solidFill>
                                      <a:srgbClr val="0099E8"/>
                                    </a:solidFill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  <a:cs typeface="Arial" panose="020B0604020202090204"/>
                                  </a:rPr>
                                  <m:t>𝒘</m:t>
                                </m:r>
                              </m:e>
                              <m:sup>
                                <m:r>
                                  <a:rPr lang="en-US" altLang="zh-CN" sz="2800" b="1" i="1" spc="6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90204"/>
                                  </a:rPr>
                                  <m:t>⊺</m:t>
                                </m:r>
                              </m:sup>
                            </m:sSup>
                            <m:r>
                              <a:rPr lang="en-US" altLang="zh-CN" sz="2800" b="1" i="1" spc="6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90204"/>
                              </a:rPr>
                              <m:t>𝝓</m:t>
                            </m:r>
                            <m:d>
                              <m:dPr>
                                <m:ctrlPr>
                                  <a:rPr lang="en-US" altLang="zh-CN" sz="2800" b="1" i="1" spc="6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90204"/>
                                  </a:rPr>
                                </m:ctrlPr>
                              </m:dPr>
                              <m:e>
                                <m:r>
                                  <a:rPr lang="en-US" altLang="zh-CN" sz="2800" b="1" i="1" spc="6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90204"/>
                                  </a:rPr>
                                  <m:t>𝒙</m:t>
                                </m:r>
                              </m:e>
                            </m:d>
                          </m:sup>
                        </m:sSup>
                      </m:den>
                    </m:f>
                  </m:oMath>
                </a14:m>
                <a:endParaRPr lang="en-SG" altLang="zh-CN" sz="2800" b="1" spc="60" dirty="0">
                  <a:latin typeface="Microsoft YaHei" panose="020B0503020204020204" pitchFamily="34" charset="-122"/>
                  <a:ea typeface="Cambria Math" panose="02040503050406030204" pitchFamily="18" charset="0"/>
                  <a:cs typeface="Arial" panose="020B0604020202090204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BF073E5-B304-D664-7A66-6C8E2D0E3E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177" y="964740"/>
                <a:ext cx="10426167" cy="744050"/>
              </a:xfrm>
              <a:prstGeom prst="rect">
                <a:avLst/>
              </a:prstGeom>
              <a:blipFill>
                <a:blip r:embed="rId3"/>
                <a:stretch>
                  <a:fillRect l="-244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3E3FBE6-861A-5602-7BFD-F6D61F8EA4D7}"/>
                  </a:ext>
                </a:extLst>
              </p:cNvPr>
              <p:cNvSpPr txBox="1"/>
              <p:nvPr/>
            </p:nvSpPr>
            <p:spPr>
              <a:xfrm>
                <a:off x="272512" y="1776588"/>
                <a:ext cx="11646976" cy="35161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2700">
                  <a:spcBef>
                    <a:spcPts val="860"/>
                  </a:spcBef>
                </a:pPr>
                <a:r>
                  <a:rPr lang="zh-CN" altLang="en-US" sz="2800" b="0" i="0" spc="6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Microsoft YaHei" panose="020B0503020204020204" pitchFamily="34" charset="-122"/>
                    <a:cs typeface="Arial" panose="020B0604020202090204"/>
                  </a:rPr>
                  <a:t>对于包含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800" b="0" i="0" spc="6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Arial" panose="020B0604020202090204"/>
                      </a:rPr>
                      <m:t>N</m:t>
                    </m:r>
                  </m:oMath>
                </a14:m>
                <a:r>
                  <a:rPr lang="zh-CN" altLang="en-US" sz="2800" b="0" i="0" spc="6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Microsoft YaHei" panose="020B0503020204020204" pitchFamily="34" charset="-122"/>
                    <a:cs typeface="Arial" panose="020B0604020202090204"/>
                  </a:rPr>
                  <a:t>个样本的数据集</a:t>
                </a:r>
                <a:r>
                  <a:rPr lang="zh-CN" altLang="en-US" sz="2800" spc="6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Microsoft YaHei" panose="020B0503020204020204" pitchFamily="34" charset="-122"/>
                    <a:cs typeface="Arial" panose="020B0604020202090204"/>
                  </a:rPr>
                  <a:t>，即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800" b="0" i="1" spc="6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</m:ctrlPr>
                      </m:sSubSupPr>
                      <m:e>
                        <m:r>
                          <a:rPr lang="en-US" altLang="zh-CN" sz="2800" b="0" i="1" spc="6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{(</m:t>
                        </m:r>
                        <m:sSub>
                          <m:sSubPr>
                            <m:ctrlPr>
                              <a:rPr lang="en-US" altLang="zh-CN" sz="2800" b="0" i="1" spc="6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  <a:cs typeface="Arial" panose="020B0604020202090204"/>
                              </a:rPr>
                            </m:ctrlPr>
                          </m:sSubPr>
                          <m:e>
                            <m:r>
                              <a:rPr lang="en-US" altLang="zh-CN" sz="2800" b="1" i="1" spc="6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  <a:cs typeface="Arial" panose="020B0604020202090204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800" b="0" i="1" spc="6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  <a:cs typeface="Arial" panose="020B0604020202090204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CN" sz="2800" b="0" i="1" spc="6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sz="2800" b="0" i="1" spc="6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  <a:cs typeface="Arial" panose="020B0604020202090204"/>
                              </a:rPr>
                            </m:ctrlPr>
                          </m:sSubPr>
                          <m:e>
                            <m:r>
                              <a:rPr lang="en-US" altLang="zh-CN" sz="2800" b="0" i="1" spc="6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  <a:cs typeface="Arial" panose="020B0604020202090204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zh-CN" sz="2800" b="0" i="1" spc="6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  <a:cs typeface="Arial" panose="020B0604020202090204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CN" sz="2800" b="0" i="1" spc="6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)}</m:t>
                        </m:r>
                      </m:e>
                      <m:sub>
                        <m:r>
                          <a:rPr lang="en-US" altLang="zh-CN" sz="2800" b="0" i="1" spc="6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𝑖</m:t>
                        </m:r>
                        <m:r>
                          <a:rPr lang="en-US" altLang="zh-CN" sz="2800" b="0" i="1" spc="6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=1</m:t>
                        </m:r>
                      </m:sub>
                      <m:sup>
                        <m:r>
                          <a:rPr lang="en-US" altLang="zh-CN" sz="2800" b="0" i="1" spc="6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𝑁</m:t>
                        </m:r>
                      </m:sup>
                    </m:sSubSup>
                  </m:oMath>
                </a14:m>
                <a:r>
                  <a:rPr lang="zh-CN" altLang="en-US" sz="2800" b="0" i="0" spc="6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Microsoft YaHei" panose="020B0503020204020204" pitchFamily="34" charset="-122"/>
                    <a:cs typeface="Arial" panose="020B0604020202090204"/>
                  </a:rPr>
                  <a:t>，似然（</a:t>
                </a:r>
                <a:r>
                  <a:rPr lang="en-US" altLang="zh-CN" sz="2800" b="0" i="0" spc="6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Microsoft YaHei" panose="020B0503020204020204" pitchFamily="34" charset="-122"/>
                    <a:cs typeface="Arial" panose="020B0604020202090204"/>
                  </a:rPr>
                  <a:t>likelihood)</a:t>
                </a:r>
                <a:r>
                  <a:rPr lang="zh-CN" altLang="en-US" sz="2800" b="0" i="0" spc="6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Microsoft YaHei" panose="020B0503020204020204" pitchFamily="34" charset="-122"/>
                    <a:cs typeface="Arial" panose="020B0604020202090204"/>
                  </a:rPr>
                  <a:t>估计为：</a:t>
                </a:r>
                <a:endParaRPr lang="en-US" altLang="zh-CN" sz="2800" b="0" i="0" spc="60" dirty="0">
                  <a:solidFill>
                    <a:schemeClr val="tx1"/>
                  </a:solidFill>
                  <a:latin typeface="Cambria Math" panose="02040503050406030204" pitchFamily="18" charset="0"/>
                  <a:ea typeface="Microsoft YaHei" panose="020B0503020204020204" pitchFamily="34" charset="-122"/>
                  <a:cs typeface="Arial" panose="020B0604020202090204"/>
                </a:endParaRPr>
              </a:p>
              <a:p>
                <a:pPr marL="12700">
                  <a:spcBef>
                    <a:spcPts val="86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2800" b="0" i="1" spc="6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800" b="0" i="1" spc="6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  <a:cs typeface="Arial" panose="020B0604020202090204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800" b="0" i="0" spc="6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  <a:cs typeface="Arial" panose="020B0604020202090204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altLang="zh-CN" sz="2800" b="0" i="1" spc="6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  <a:cs typeface="Arial" panose="020B0604020202090204"/>
                                </a:rPr>
                                <m:t>𝑤</m:t>
                              </m:r>
                            </m:lim>
                          </m:limLow>
                        </m:fName>
                        <m:e>
                          <m:r>
                            <a:rPr lang="en-US" altLang="zh-CN" sz="2800" b="0" i="1" spc="6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𝑙</m:t>
                          </m:r>
                          <m:d>
                            <m:dPr>
                              <m:ctrlPr>
                                <a:rPr lang="en-US" altLang="zh-CN" sz="2800" b="0" i="1" spc="6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  <a:cs typeface="Arial" panose="020B0604020202090204"/>
                                </a:rPr>
                              </m:ctrlPr>
                            </m:dPr>
                            <m:e>
                              <m:r>
                                <a:rPr lang="en-US" altLang="zh-CN" sz="2800" b="0" i="1" spc="6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  <a:cs typeface="Arial" panose="020B0604020202090204"/>
                                </a:rPr>
                                <m:t>𝑤</m:t>
                              </m:r>
                            </m:e>
                          </m:d>
                          <m:r>
                            <a:rPr lang="en-US" altLang="zh-CN" sz="2800" b="0" i="1" spc="6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=</m:t>
                          </m:r>
                          <m:nary>
                            <m:naryPr>
                              <m:chr m:val="∏"/>
                              <m:ctrlPr>
                                <a:rPr lang="en-US" altLang="zh-CN" sz="2800" b="0" i="1" spc="6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  <a:cs typeface="Arial" panose="020B0604020202090204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altLang="zh-CN" sz="2800" b="0" i="1" spc="6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  <a:cs typeface="Arial" panose="020B0604020202090204"/>
                                </a:rPr>
                                <m:t>𝑖</m:t>
                              </m:r>
                              <m:r>
                                <a:rPr lang="en-US" altLang="zh-CN" sz="2800" b="0" i="1" spc="6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  <a:cs typeface="Arial" panose="020B0604020202090204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altLang="zh-CN" sz="2800" b="0" i="1" spc="6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  <a:cs typeface="Arial" panose="020B0604020202090204"/>
                                </a:rPr>
                                <m:t>𝑁</m:t>
                              </m:r>
                            </m:sup>
                            <m:e>
                              <m:r>
                                <a:rPr lang="en-US" altLang="zh-CN" sz="2800" b="0" i="1" spc="6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  <a:cs typeface="Arial" panose="020B0604020202090204"/>
                                </a:rPr>
                                <m:t>𝑃</m:t>
                              </m:r>
                              <m:r>
                                <a:rPr lang="en-US" altLang="zh-CN" sz="2800" b="0" i="1" spc="6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  <a:cs typeface="Arial" panose="020B0604020202090204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altLang="zh-CN" sz="2800" b="0" i="1" spc="6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  <a:cs typeface="Arial" panose="020B0604020202090204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b="0" i="1" spc="6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  <a:cs typeface="Arial" panose="020B0604020202090204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2800" b="0" i="1" spc="6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  <a:cs typeface="Arial" panose="020B0604020202090204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sz="2800" b="0" i="1" spc="6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  <a:cs typeface="Arial" panose="020B0604020202090204"/>
                                </a:rPr>
                                <m:t>|</m:t>
                              </m:r>
                              <m:sSub>
                                <m:sSubPr>
                                  <m:ctrlPr>
                                    <a:rPr lang="en-US" altLang="zh-CN" sz="2800" b="0" i="1" spc="6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  <a:cs typeface="Arial" panose="020B0604020202090204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b="1" i="1" spc="6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  <a:cs typeface="Arial" panose="020B0604020202090204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800" b="0" i="1" spc="6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  <a:cs typeface="Arial" panose="020B0604020202090204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sz="2800" b="0" i="1" spc="6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  <a:cs typeface="Arial" panose="020B0604020202090204"/>
                                </a:rPr>
                                <m:t>,</m:t>
                              </m:r>
                              <m:r>
                                <a:rPr lang="en-US" altLang="zh-CN" sz="2800" b="0" i="1" spc="6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  <a:cs typeface="Arial" panose="020B0604020202090204"/>
                                </a:rPr>
                                <m:t>𝑤</m:t>
                              </m:r>
                              <m:r>
                                <a:rPr lang="en-US" altLang="zh-CN" sz="2800" b="0" i="1" spc="6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  <a:cs typeface="Arial" panose="020B0604020202090204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SG" altLang="zh-CN" sz="2800" b="0" i="0" spc="60" dirty="0">
                  <a:solidFill>
                    <a:schemeClr val="tx1"/>
                  </a:solidFill>
                  <a:latin typeface="Cambria Math" panose="02040503050406030204" pitchFamily="18" charset="0"/>
                  <a:ea typeface="Microsoft YaHei" panose="020B0503020204020204" pitchFamily="34" charset="-122"/>
                  <a:cs typeface="Arial" panose="020B0604020202090204"/>
                </a:endParaRPr>
              </a:p>
              <a:p>
                <a:pPr marL="12700">
                  <a:spcBef>
                    <a:spcPts val="860"/>
                  </a:spcBef>
                </a:pPr>
                <a:r>
                  <a:rPr lang="zh-CN" altLang="en-US" sz="2800" b="0" i="0" spc="6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Microsoft YaHei" panose="020B0503020204020204" pitchFamily="34" charset="-122"/>
                    <a:cs typeface="Arial" panose="020B0604020202090204"/>
                  </a:rPr>
                  <a:t>重写为对数似然</a:t>
                </a:r>
                <a:r>
                  <a:rPr lang="en-US" altLang="zh-CN" sz="2800" b="0" i="0" spc="6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Microsoft YaHei" panose="020B0503020204020204" pitchFamily="34" charset="-122"/>
                    <a:cs typeface="Arial" panose="020B0604020202090204"/>
                  </a:rPr>
                  <a:t>(log-likelihood)</a:t>
                </a:r>
                <a:r>
                  <a:rPr lang="zh-CN" altLang="en-US" sz="2800" b="0" i="0" spc="6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Microsoft YaHei" panose="020B0503020204020204" pitchFamily="34" charset="-122"/>
                    <a:cs typeface="Arial" panose="020B0604020202090204"/>
                  </a:rPr>
                  <a:t>估计：</a:t>
                </a:r>
                <a:endParaRPr lang="en-US" altLang="zh-CN" sz="2800" b="0" i="0" spc="60" dirty="0">
                  <a:solidFill>
                    <a:schemeClr val="tx1"/>
                  </a:solidFill>
                  <a:latin typeface="Cambria Math" panose="02040503050406030204" pitchFamily="18" charset="0"/>
                  <a:ea typeface="Microsoft YaHei" panose="020B0503020204020204" pitchFamily="34" charset="-122"/>
                  <a:cs typeface="Arial" panose="020B0604020202090204"/>
                </a:endParaRPr>
              </a:p>
              <a:p>
                <a:pPr marL="12700">
                  <a:spcBef>
                    <a:spcPts val="86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2800" b="0" i="1" spc="6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800" b="0" i="1" spc="6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  <a:cs typeface="Arial" panose="020B0604020202090204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800" b="0" i="0" spc="6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  <a:cs typeface="Arial" panose="020B0604020202090204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altLang="zh-CN" sz="2800" b="0" i="1" spc="6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  <a:cs typeface="Arial" panose="020B0604020202090204"/>
                                </a:rPr>
                                <m:t>𝑤</m:t>
                              </m:r>
                            </m:lim>
                          </m:limLow>
                        </m:fName>
                        <m:e>
                          <m:r>
                            <a:rPr lang="en-US" altLang="zh-CN" sz="2800" b="0" i="1" spc="6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𝑙𝑙</m:t>
                          </m:r>
                          <m:d>
                            <m:dPr>
                              <m:ctrlPr>
                                <a:rPr lang="en-US" altLang="zh-CN" sz="2800" b="0" i="1" spc="6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  <a:cs typeface="Arial" panose="020B0604020202090204"/>
                                </a:rPr>
                              </m:ctrlPr>
                            </m:dPr>
                            <m:e>
                              <m:r>
                                <a:rPr lang="en-US" altLang="zh-CN" sz="2800" b="0" i="1" spc="6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  <a:cs typeface="Arial" panose="020B0604020202090204"/>
                                </a:rPr>
                                <m:t>𝑤</m:t>
                              </m:r>
                            </m:e>
                          </m:d>
                          <m:r>
                            <a:rPr lang="en-US" altLang="zh-CN" sz="2800" b="0" i="1" spc="6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=</m:t>
                          </m:r>
                          <m:nary>
                            <m:naryPr>
                              <m:chr m:val="∑"/>
                              <m:ctrlPr>
                                <a:rPr lang="en-US" altLang="zh-CN" sz="2800" b="0" i="1" spc="6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  <a:cs typeface="Arial" panose="020B0604020202090204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altLang="zh-CN" sz="2800" b="0" i="1" spc="6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  <a:cs typeface="Arial" panose="020B0604020202090204"/>
                                </a:rPr>
                                <m:t>𝑖</m:t>
                              </m:r>
                              <m:r>
                                <a:rPr lang="en-US" altLang="zh-CN" sz="2800" b="0" i="1" spc="6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  <a:cs typeface="Arial" panose="020B0604020202090204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altLang="zh-CN" sz="2800" b="0" i="1" spc="6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  <a:cs typeface="Arial" panose="020B0604020202090204"/>
                                </a:rPr>
                                <m:t>𝑁</m:t>
                              </m:r>
                            </m:sup>
                            <m:e>
                              <m:r>
                                <m:rPr>
                                  <m:sty m:val="p"/>
                                </m:rPr>
                                <a:rPr lang="en-US" altLang="zh-CN" sz="2800" b="0" i="0" spc="6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  <a:cs typeface="Arial" panose="020B0604020202090204"/>
                                </a:rPr>
                                <m:t>log</m:t>
                              </m:r>
                              <m:r>
                                <a:rPr lang="en-US" altLang="zh-CN" sz="2800" b="0" i="1" spc="6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  <a:cs typeface="Arial" panose="020B0604020202090204"/>
                                </a:rPr>
                                <m:t>⁡(</m:t>
                              </m:r>
                              <m:r>
                                <a:rPr lang="en-US" altLang="zh-CN" sz="2800" b="0" i="1" spc="6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  <a:cs typeface="Arial" panose="020B0604020202090204"/>
                                </a:rPr>
                                <m:t>𝑃</m:t>
                              </m:r>
                              <m:r>
                                <a:rPr lang="en-US" altLang="zh-CN" sz="2800" b="0" i="1" spc="6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  <a:cs typeface="Arial" panose="020B0604020202090204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altLang="zh-CN" sz="2800" b="0" i="1" spc="6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  <a:cs typeface="Arial" panose="020B0604020202090204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b="0" i="1" spc="6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  <a:cs typeface="Arial" panose="020B0604020202090204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2800" b="0" i="1" spc="6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  <a:cs typeface="Arial" panose="020B0604020202090204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sz="2800" b="0" i="1" spc="6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  <a:cs typeface="Arial" panose="020B0604020202090204"/>
                                </a:rPr>
                                <m:t>|</m:t>
                              </m:r>
                              <m:sSub>
                                <m:sSubPr>
                                  <m:ctrlPr>
                                    <a:rPr lang="en-US" altLang="zh-CN" sz="2800" b="0" i="1" spc="6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  <a:cs typeface="Arial" panose="020B0604020202090204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b="1" i="1" spc="6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  <a:cs typeface="Arial" panose="020B0604020202090204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800" b="0" i="1" spc="6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Microsoft YaHei" panose="020B0503020204020204" pitchFamily="34" charset="-122"/>
                                      <a:cs typeface="Arial" panose="020B0604020202090204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sz="2800" b="0" i="1" spc="6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  <a:cs typeface="Arial" panose="020B0604020202090204"/>
                                </a:rPr>
                                <m:t>,</m:t>
                              </m:r>
                              <m:r>
                                <a:rPr lang="en-US" altLang="zh-CN" sz="2800" b="0" i="1" spc="6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  <a:cs typeface="Arial" panose="020B0604020202090204"/>
                                </a:rPr>
                                <m:t>𝑤</m:t>
                              </m:r>
                              <m:r>
                                <a:rPr lang="en-US" altLang="zh-CN" sz="2800" b="0" i="1" spc="6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  <a:cs typeface="Arial" panose="020B0604020202090204"/>
                                </a:rPr>
                                <m:t>))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SG" altLang="zh-CN" sz="2800" b="0" i="0" spc="60" dirty="0">
                  <a:solidFill>
                    <a:schemeClr val="tx1"/>
                  </a:solidFill>
                  <a:latin typeface="Cambria Math" panose="02040503050406030204" pitchFamily="18" charset="0"/>
                  <a:ea typeface="Microsoft YaHei" panose="020B0503020204020204" pitchFamily="34" charset="-122"/>
                  <a:cs typeface="Arial" panose="020B0604020202090204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3E3FBE6-861A-5602-7BFD-F6D61F8EA4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512" y="1776588"/>
                <a:ext cx="11646976" cy="3516155"/>
              </a:xfrm>
              <a:prstGeom prst="rect">
                <a:avLst/>
              </a:prstGeom>
              <a:blipFill>
                <a:blip r:embed="rId4"/>
                <a:stretch>
                  <a:fillRect l="-980" t="-24820" r="-4248" b="-58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1CF8BBF-AC62-D7B5-D418-A08A0B8F6A2F}"/>
                  </a:ext>
                </a:extLst>
              </p:cNvPr>
              <p:cNvSpPr txBox="1"/>
              <p:nvPr/>
            </p:nvSpPr>
            <p:spPr>
              <a:xfrm>
                <a:off x="272512" y="5360541"/>
                <a:ext cx="11910010" cy="133895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2700">
                  <a:spcBef>
                    <a:spcPts val="860"/>
                  </a:spcBef>
                </a:pPr>
                <a14:m>
                  <m:oMath xmlns:m="http://schemas.openxmlformats.org/officeDocument/2006/math">
                    <m:r>
                      <a:rPr lang="en-US" altLang="zh-CN" sz="2800" b="0" i="1" spc="6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Arial" panose="020B0604020202090204"/>
                      </a:rPr>
                      <m:t>𝑙𝑙</m:t>
                    </m:r>
                    <m:d>
                      <m:dPr>
                        <m:ctrlPr>
                          <a:rPr lang="en-US" altLang="zh-CN" sz="2800" b="0" i="1" spc="6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</m:ctrlPr>
                      </m:dPr>
                      <m:e>
                        <m:r>
                          <a:rPr lang="en-US" altLang="zh-CN" sz="2800" b="0" i="1" spc="6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𝑤</m:t>
                        </m:r>
                      </m:e>
                    </m:d>
                    <m:r>
                      <a:rPr lang="en-US" altLang="zh-CN" sz="2800" b="0" i="1" spc="6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Arial" panose="020B0604020202090204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altLang="zh-CN" sz="2800" b="0" i="1" spc="6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sz="2800" b="0" i="1" spc="6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𝑖</m:t>
                        </m:r>
                        <m:r>
                          <a:rPr lang="en-US" altLang="zh-CN" sz="2800" b="0" i="1" spc="6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=1</m:t>
                        </m:r>
                      </m:sub>
                      <m:sup>
                        <m:r>
                          <a:rPr lang="en-US" altLang="zh-CN" sz="2800" b="0" i="1" spc="6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𝑁</m:t>
                        </m:r>
                      </m:sup>
                      <m:e>
                        <m:sSub>
                          <m:sSubPr>
                            <m:ctrlPr>
                              <a:rPr lang="en-US" altLang="zh-CN" sz="2800" b="0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  <a:cs typeface="Arial" panose="020B0604020202090204"/>
                              </a:rPr>
                            </m:ctrlPr>
                          </m:sSubPr>
                          <m:e>
                            <m:r>
                              <a:rPr lang="en-US" altLang="zh-CN" sz="2800" b="0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  <a:cs typeface="Arial" panose="020B0604020202090204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zh-CN" sz="2800" b="0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  <a:cs typeface="Arial" panose="020B0604020202090204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CN" sz="2800" b="0" i="1" spc="6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  <m:t>∙</m:t>
                        </m:r>
                        <m:r>
                          <m:rPr>
                            <m:sty m:val="p"/>
                          </m:rPr>
                          <a:rPr lang="en-US" altLang="zh-CN" sz="2800" b="0" i="0" spc="6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log</m:t>
                        </m:r>
                        <m:r>
                          <a:rPr lang="en-US" altLang="zh-CN" sz="2800" b="0" i="1" spc="6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⁡(</m:t>
                        </m:r>
                        <m:r>
                          <a:rPr lang="en-US" altLang="zh-CN" sz="2800" b="0" i="1" spc="6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𝑃</m:t>
                        </m:r>
                        <m:r>
                          <a:rPr lang="en-US" altLang="zh-CN" sz="2800" b="0" i="1" spc="6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(</m:t>
                        </m:r>
                        <m:sSub>
                          <m:sSubPr>
                            <m:ctrlPr>
                              <a:rPr lang="en-US" altLang="zh-CN" sz="2800" b="0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  <a:cs typeface="Arial" panose="020B0604020202090204"/>
                              </a:rPr>
                            </m:ctrlPr>
                          </m:sSubPr>
                          <m:e>
                            <m:r>
                              <a:rPr lang="en-US" altLang="zh-CN" sz="2800" b="0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  <a:cs typeface="Arial" panose="020B0604020202090204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zh-CN" sz="2800" b="0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  <a:cs typeface="Arial" panose="020B0604020202090204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CN" sz="2800" b="0" i="1" spc="6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=+1|</m:t>
                        </m:r>
                        <m:sSub>
                          <m:sSubPr>
                            <m:ctrlPr>
                              <a:rPr lang="en-US" altLang="zh-CN" sz="2800" b="0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  <a:cs typeface="Arial" panose="020B0604020202090204"/>
                              </a:rPr>
                            </m:ctrlPr>
                          </m:sSubPr>
                          <m:e>
                            <m:r>
                              <a:rPr lang="en-US" altLang="zh-CN" sz="2800" b="1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  <a:cs typeface="Arial" panose="020B0604020202090204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800" b="0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  <a:cs typeface="Arial" panose="020B0604020202090204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CN" sz="2800" b="0" i="1" spc="6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,</m:t>
                        </m:r>
                        <m:r>
                          <a:rPr lang="en-US" altLang="zh-CN" sz="2800" b="0" i="1" spc="6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𝑤</m:t>
                        </m:r>
                        <m:r>
                          <a:rPr lang="en-US" altLang="zh-CN" sz="2800" b="0" i="1" spc="6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))</m:t>
                        </m:r>
                      </m:e>
                    </m:nary>
                  </m:oMath>
                </a14:m>
                <a:r>
                  <a:rPr lang="en-US" altLang="zh-CN" sz="2800" b="0" i="0" spc="6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Microsoft YaHei" panose="020B0503020204020204" pitchFamily="34" charset="-122"/>
                    <a:cs typeface="Arial" panose="020B0604020202090204"/>
                  </a:rPr>
                  <a:t>+</a:t>
                </a:r>
                <a:r>
                  <a:rPr lang="en-US" altLang="zh-CN" sz="2800" b="0" spc="60" dirty="0">
                    <a:solidFill>
                      <a:schemeClr val="tx1"/>
                    </a:solidFill>
                    <a:ea typeface="Microsoft YaHei" panose="020B0503020204020204" pitchFamily="34" charset="-122"/>
                    <a:cs typeface="Arial" panose="020B0604020202090204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2800" b="0" i="1" spc="6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</m:ctrlPr>
                      </m:dPr>
                      <m:e>
                        <m:r>
                          <a:rPr lang="en-US" altLang="zh-CN" sz="2800" b="0" i="0" spc="6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1−</m:t>
                        </m:r>
                        <m:sSub>
                          <m:sSubPr>
                            <m:ctrlPr>
                              <a:rPr lang="en-US" altLang="zh-CN" sz="2800" b="0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  <a:cs typeface="Arial" panose="020B0604020202090204"/>
                              </a:rPr>
                            </m:ctrlPr>
                          </m:sSubPr>
                          <m:e>
                            <m:r>
                              <a:rPr lang="en-US" altLang="zh-CN" sz="2800" b="0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  <a:cs typeface="Arial" panose="020B0604020202090204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zh-CN" sz="2800" b="0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  <a:cs typeface="Arial" panose="020B0604020202090204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altLang="zh-CN" sz="2800" b="0" i="1" spc="6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∙</m:t>
                    </m:r>
                    <m:func>
                      <m:funcPr>
                        <m:ctrlPr>
                          <a:rPr lang="en-US" altLang="zh-CN" sz="2800" b="0" i="1" spc="6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CN" sz="2800" b="0" i="0" spc="6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log</m:t>
                        </m:r>
                      </m:fName>
                      <m:e>
                        <m:d>
                          <m:dPr>
                            <m:ctrlPr>
                              <a:rPr lang="en-US" altLang="zh-CN" sz="2800" b="0" i="1" spc="6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  <a:cs typeface="Arial" panose="020B0604020202090204"/>
                              </a:rPr>
                            </m:ctrlPr>
                          </m:dPr>
                          <m:e>
                            <m:r>
                              <a:rPr lang="en-US" altLang="zh-CN" sz="2800" b="0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  <a:cs typeface="Arial" panose="020B0604020202090204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en-US" altLang="zh-CN" sz="2800" b="0" i="1" spc="6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  <a:cs typeface="Arial" panose="020B0604020202090204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zh-CN" sz="2800" b="0" i="1" spc="60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  <a:cs typeface="Arial" panose="020B0604020202090204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800" b="0" i="1" spc="60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  <a:cs typeface="Arial" panose="020B0604020202090204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altLang="zh-CN" sz="2800" b="0" i="1" spc="60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  <a:cs typeface="Arial" panose="020B0604020202090204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altLang="zh-CN" sz="2800" b="0" i="1" spc="6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  <a:cs typeface="Arial" panose="020B0604020202090204"/>
                                  </a:rPr>
                                  <m:t>=−1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altLang="zh-CN" sz="2800" b="0" i="1" spc="60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  <a:cs typeface="Arial" panose="020B0604020202090204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800" b="1" i="1" spc="60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  <a:cs typeface="Arial" panose="020B0604020202090204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altLang="zh-CN" sz="2800" b="0" i="1" spc="60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  <a:cs typeface="Arial" panose="020B0604020202090204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altLang="zh-CN" sz="2800" b="0" i="1" spc="6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  <a:cs typeface="Arial" panose="020B0604020202090204"/>
                                  </a:rPr>
                                  <m:t>,</m:t>
                                </m:r>
                                <m:r>
                                  <a:rPr lang="en-US" altLang="zh-CN" sz="2800" b="0" i="1" spc="6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  <a:cs typeface="Arial" panose="020B0604020202090204"/>
                                  </a:rPr>
                                  <m:t>𝑤</m:t>
                                </m:r>
                              </m:e>
                            </m:d>
                          </m:e>
                        </m:d>
                      </m:e>
                    </m:func>
                  </m:oMath>
                </a14:m>
                <a:endParaRPr lang="en-SG" altLang="zh-CN" sz="2800" b="0" spc="60" dirty="0">
                  <a:solidFill>
                    <a:schemeClr val="tx1"/>
                  </a:solidFill>
                  <a:ea typeface="Microsoft YaHei" panose="020B0503020204020204" pitchFamily="34" charset="-122"/>
                  <a:cs typeface="Arial" panose="020B0604020202090204"/>
                </a:endParaRPr>
              </a:p>
              <a:p>
                <a:pPr marL="12700">
                  <a:spcBef>
                    <a:spcPts val="860"/>
                  </a:spcBef>
                </a:pPr>
                <a:r>
                  <a:rPr lang="zh-CN" altLang="en-US" sz="2800" b="0" i="0" spc="6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Microsoft YaHei" panose="020B0503020204020204" pitchFamily="34" charset="-122"/>
                    <a:cs typeface="Arial" panose="020B0604020202090204"/>
                  </a:rPr>
                  <a:t>           </a:t>
                </a:r>
                <a:r>
                  <a:rPr lang="en-US" altLang="zh-CN" sz="2800" b="0" i="0" spc="6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Microsoft YaHei" panose="020B0503020204020204" pitchFamily="34" charset="-122"/>
                    <a:cs typeface="Arial" panose="020B0604020202090204"/>
                  </a:rPr>
                  <a:t>=</a:t>
                </a:r>
                <a:r>
                  <a:rPr lang="en-US" altLang="zh-CN" sz="2800" b="0" spc="60" dirty="0">
                    <a:solidFill>
                      <a:schemeClr val="tx1"/>
                    </a:solidFill>
                    <a:ea typeface="Microsoft YaHei" panose="020B0503020204020204" pitchFamily="34" charset="-122"/>
                    <a:cs typeface="Arial" panose="020B0604020202090204"/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altLang="zh-CN" sz="2800" b="0" i="1" spc="6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sz="2800" b="0" i="1" spc="6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𝑖</m:t>
                        </m:r>
                        <m:r>
                          <a:rPr lang="en-US" altLang="zh-CN" sz="2800" b="0" i="1" spc="6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=1</m:t>
                        </m:r>
                      </m:sub>
                      <m:sup>
                        <m:r>
                          <a:rPr lang="en-US" altLang="zh-CN" sz="2800" b="0" i="1" spc="6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𝑁</m:t>
                        </m:r>
                      </m:sup>
                      <m:e>
                        <m:sSub>
                          <m:sSubPr>
                            <m:ctrlPr>
                              <a:rPr lang="en-US" altLang="zh-CN" sz="2800" b="0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  <a:cs typeface="Arial" panose="020B0604020202090204"/>
                              </a:rPr>
                            </m:ctrlPr>
                          </m:sSubPr>
                          <m:e>
                            <m:r>
                              <a:rPr lang="en-US" altLang="zh-CN" sz="2800" b="0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  <a:cs typeface="Arial" panose="020B0604020202090204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zh-CN" sz="2800" b="0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  <a:cs typeface="Arial" panose="020B0604020202090204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CN" sz="2800" b="0" i="1" spc="6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  <m:t>∙</m:t>
                        </m:r>
                        <m:r>
                          <m:rPr>
                            <m:sty m:val="p"/>
                          </m:rPr>
                          <a:rPr lang="en-US" altLang="zh-CN" sz="2800" b="0" i="0" spc="6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log</m:t>
                        </m:r>
                        <m:r>
                          <a:rPr lang="en-US" altLang="zh-CN" sz="2800" b="0" i="1" spc="6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⁡(</m:t>
                        </m:r>
                        <m:r>
                          <m:rPr>
                            <m:sty m:val="p"/>
                          </m:rPr>
                          <a:rPr lang="el-GR" altLang="zh-CN" sz="2800" b="0" i="1" spc="6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  <m:t>σ</m:t>
                        </m:r>
                        <m:d>
                          <m:dPr>
                            <m:ctrlPr>
                              <a:rPr lang="en-US" altLang="zh-CN" sz="2800" b="0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  <a:cs typeface="Arial" panose="020B0604020202090204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altLang="zh-CN" sz="2800" b="1" i="1" spc="6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  <a:cs typeface="Arial" panose="020B0604020202090204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800" b="1" i="1" spc="6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  <a:cs typeface="Arial" panose="020B0604020202090204"/>
                                  </a:rPr>
                                  <m:t>𝒘</m:t>
                                </m:r>
                              </m:e>
                              <m:sup>
                                <m:r>
                                  <a:rPr lang="en-US" altLang="zh-CN" sz="2800" b="1" i="1" spc="6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90204"/>
                                  </a:rPr>
                                  <m:t>⊺</m:t>
                                </m:r>
                              </m:sup>
                            </m:sSup>
                            <m:r>
                              <a:rPr lang="en-US" altLang="zh-CN" sz="2800" b="1" i="1" spc="6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90204"/>
                              </a:rPr>
                              <m:t>𝝓</m:t>
                            </m:r>
                            <m:d>
                              <m:dPr>
                                <m:ctrlPr>
                                  <a:rPr lang="en-US" altLang="zh-CN" sz="2800" b="1" i="1" spc="6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90204"/>
                                  </a:rPr>
                                </m:ctrlPr>
                              </m:dPr>
                              <m:e>
                                <m:r>
                                  <a:rPr lang="en-US" altLang="zh-CN" sz="2800" b="1" i="1" spc="6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90204"/>
                                  </a:rPr>
                                  <m:t>𝒙</m:t>
                                </m:r>
                              </m:e>
                            </m:d>
                          </m:e>
                        </m:d>
                        <m:r>
                          <a:rPr lang="en-US" altLang="zh-CN" sz="2800" b="0" i="1" spc="6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)</m:t>
                        </m:r>
                      </m:e>
                    </m:nary>
                  </m:oMath>
                </a14:m>
                <a:r>
                  <a:rPr lang="en-US" altLang="zh-CN" sz="2800" b="0" i="0" spc="6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Microsoft YaHei" panose="020B0503020204020204" pitchFamily="34" charset="-122"/>
                    <a:cs typeface="Arial" panose="020B0604020202090204"/>
                  </a:rPr>
                  <a:t>+</a:t>
                </a:r>
                <a:r>
                  <a:rPr lang="en-US" altLang="zh-CN" sz="2800" b="0" spc="60" dirty="0">
                    <a:solidFill>
                      <a:schemeClr val="tx1"/>
                    </a:solidFill>
                    <a:ea typeface="Microsoft YaHei" panose="020B0503020204020204" pitchFamily="34" charset="-122"/>
                    <a:cs typeface="Arial" panose="020B0604020202090204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2800" b="0" i="1" spc="6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</m:ctrlPr>
                      </m:dPr>
                      <m:e>
                        <m:r>
                          <a:rPr lang="en-US" altLang="zh-CN" sz="2800" b="0" i="0" spc="6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1−</m:t>
                        </m:r>
                        <m:sSub>
                          <m:sSubPr>
                            <m:ctrlPr>
                              <a:rPr lang="en-US" altLang="zh-CN" sz="2800" b="0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  <a:cs typeface="Arial" panose="020B0604020202090204"/>
                              </a:rPr>
                            </m:ctrlPr>
                          </m:sSubPr>
                          <m:e>
                            <m:r>
                              <a:rPr lang="en-US" altLang="zh-CN" sz="2800" b="0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  <a:cs typeface="Arial" panose="020B0604020202090204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zh-CN" sz="2800" b="0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  <a:cs typeface="Arial" panose="020B0604020202090204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altLang="zh-CN" sz="2800" b="0" i="1" spc="6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∙</m:t>
                    </m:r>
                    <m:func>
                      <m:funcPr>
                        <m:ctrlPr>
                          <a:rPr lang="en-US" altLang="zh-CN" sz="2800" b="0" i="1" spc="6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CN" sz="2800" b="0" i="0" spc="6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log</m:t>
                        </m:r>
                      </m:fName>
                      <m:e>
                        <m:d>
                          <m:dPr>
                            <m:ctrlPr>
                              <a:rPr lang="en-US" altLang="zh-CN" sz="2800" b="0" i="1" spc="6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  <a:cs typeface="Arial" panose="020B0604020202090204"/>
                              </a:rPr>
                            </m:ctrlPr>
                          </m:dPr>
                          <m:e>
                            <m:r>
                              <a:rPr lang="en-US" altLang="zh-CN" sz="2800" b="0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  <a:cs typeface="Arial" panose="020B0604020202090204"/>
                              </a:rPr>
                              <m:t>1−</m:t>
                            </m:r>
                            <m:r>
                              <m:rPr>
                                <m:sty m:val="p"/>
                              </m:rPr>
                              <a:rPr lang="el-GR" altLang="zh-CN" sz="2800" b="0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90204"/>
                              </a:rPr>
                              <m:t>σ</m:t>
                            </m:r>
                            <m:d>
                              <m:dPr>
                                <m:ctrlPr>
                                  <a:rPr lang="en-US" altLang="zh-CN" sz="2800" b="0" i="1" spc="6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  <a:cs typeface="Arial" panose="020B0604020202090204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altLang="zh-CN" sz="2800" b="1" i="1" spc="60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  <a:cs typeface="Arial" panose="020B0604020202090204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2800" b="1" i="1" spc="60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  <a:ea typeface="Microsoft YaHei" panose="020B0503020204020204" pitchFamily="34" charset="-122"/>
                                        <a:cs typeface="Arial" panose="020B0604020202090204"/>
                                      </a:rPr>
                                      <m:t>𝒘</m:t>
                                    </m:r>
                                  </m:e>
                                  <m:sup>
                                    <m:r>
                                      <a:rPr lang="en-US" altLang="zh-CN" sz="2800" b="1" i="1" spc="60" smtClean="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90204"/>
                                      </a:rPr>
                                      <m:t>⊺</m:t>
                                    </m:r>
                                  </m:sup>
                                </m:sSup>
                                <m:r>
                                  <a:rPr lang="en-US" altLang="zh-CN" sz="2800" b="1" i="1" spc="6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90204"/>
                                  </a:rPr>
                                  <m:t>𝝓</m:t>
                                </m:r>
                                <m:d>
                                  <m:dPr>
                                    <m:ctrlPr>
                                      <a:rPr lang="en-US" altLang="zh-CN" sz="2800" b="1" i="1" spc="6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90204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sz="2800" b="1" i="1" spc="60">
                                        <a:solidFill>
                                          <a:srgbClr val="00B0F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 panose="020B0604020202090204"/>
                                      </a:rPr>
                                      <m:t>𝒙</m:t>
                                    </m:r>
                                  </m:e>
                                </m:d>
                              </m:e>
                            </m:d>
                          </m:e>
                        </m:d>
                      </m:e>
                    </m:func>
                  </m:oMath>
                </a14:m>
                <a:endParaRPr lang="en-SG" altLang="zh-CN" sz="2800" b="0" i="0" spc="60" dirty="0">
                  <a:solidFill>
                    <a:schemeClr val="tx1"/>
                  </a:solidFill>
                  <a:latin typeface="Cambria Math" panose="02040503050406030204" pitchFamily="18" charset="0"/>
                  <a:ea typeface="Microsoft YaHei" panose="020B0503020204020204" pitchFamily="34" charset="-122"/>
                  <a:cs typeface="Arial" panose="020B0604020202090204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1CF8BBF-AC62-D7B5-D418-A08A0B8F6A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512" y="5360541"/>
                <a:ext cx="11910010" cy="1338956"/>
              </a:xfrm>
              <a:prstGeom prst="rect">
                <a:avLst/>
              </a:prstGeom>
              <a:blipFill>
                <a:blip r:embed="rId5"/>
                <a:stretch>
                  <a:fillRect l="-213" t="-46729" b="-672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50439" y="120418"/>
            <a:ext cx="52135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逻辑回归：逻辑对数似然的梯度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29" name="object 25"/>
          <p:cNvGrpSpPr/>
          <p:nvPr/>
        </p:nvGrpSpPr>
        <p:grpSpPr>
          <a:xfrm>
            <a:off x="1781683" y="4125904"/>
            <a:ext cx="8321040" cy="2189480"/>
            <a:chOff x="874984" y="4136654"/>
            <a:chExt cx="8321040" cy="2189480"/>
          </a:xfrm>
        </p:grpSpPr>
        <p:sp>
          <p:nvSpPr>
            <p:cNvPr id="30" name="object 26"/>
            <p:cNvSpPr/>
            <p:nvPr/>
          </p:nvSpPr>
          <p:spPr>
            <a:xfrm>
              <a:off x="2978543" y="4147426"/>
              <a:ext cx="6195695" cy="522605"/>
            </a:xfrm>
            <a:custGeom>
              <a:avLst/>
              <a:gdLst/>
              <a:ahLst/>
              <a:cxnLst/>
              <a:rect l="l" t="t" r="r" b="b"/>
              <a:pathLst>
                <a:path w="6195695" h="522604">
                  <a:moveTo>
                    <a:pt x="6195352" y="0"/>
                  </a:moveTo>
                  <a:lnTo>
                    <a:pt x="3136912" y="0"/>
                  </a:lnTo>
                  <a:lnTo>
                    <a:pt x="0" y="0"/>
                  </a:lnTo>
                  <a:lnTo>
                    <a:pt x="0" y="522236"/>
                  </a:lnTo>
                  <a:lnTo>
                    <a:pt x="3136912" y="522236"/>
                  </a:lnTo>
                  <a:lnTo>
                    <a:pt x="6195352" y="522236"/>
                  </a:lnTo>
                  <a:lnTo>
                    <a:pt x="6195352" y="0"/>
                  </a:lnTo>
                  <a:close/>
                </a:path>
              </a:pathLst>
            </a:custGeom>
            <a:solidFill>
              <a:srgbClr val="B000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27"/>
            <p:cNvSpPr/>
            <p:nvPr/>
          </p:nvSpPr>
          <p:spPr>
            <a:xfrm>
              <a:off x="2978543" y="4669663"/>
              <a:ext cx="6195695" cy="854075"/>
            </a:xfrm>
            <a:custGeom>
              <a:avLst/>
              <a:gdLst/>
              <a:ahLst/>
              <a:cxnLst/>
              <a:rect l="l" t="t" r="r" b="b"/>
              <a:pathLst>
                <a:path w="6195695" h="854075">
                  <a:moveTo>
                    <a:pt x="6195352" y="0"/>
                  </a:moveTo>
                  <a:lnTo>
                    <a:pt x="3136912" y="0"/>
                  </a:lnTo>
                  <a:lnTo>
                    <a:pt x="0" y="0"/>
                  </a:lnTo>
                  <a:lnTo>
                    <a:pt x="0" y="853884"/>
                  </a:lnTo>
                  <a:lnTo>
                    <a:pt x="3136912" y="853884"/>
                  </a:lnTo>
                  <a:lnTo>
                    <a:pt x="6195352" y="853884"/>
                  </a:lnTo>
                  <a:lnTo>
                    <a:pt x="6195352" y="0"/>
                  </a:lnTo>
                  <a:close/>
                </a:path>
              </a:pathLst>
            </a:custGeom>
            <a:solidFill>
              <a:srgbClr val="E4CB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28"/>
            <p:cNvSpPr/>
            <p:nvPr/>
          </p:nvSpPr>
          <p:spPr>
            <a:xfrm>
              <a:off x="2978543" y="5523547"/>
              <a:ext cx="6195695" cy="791845"/>
            </a:xfrm>
            <a:custGeom>
              <a:avLst/>
              <a:gdLst/>
              <a:ahLst/>
              <a:cxnLst/>
              <a:rect l="l" t="t" r="r" b="b"/>
              <a:pathLst>
                <a:path w="6195695" h="791845">
                  <a:moveTo>
                    <a:pt x="6195352" y="0"/>
                  </a:moveTo>
                  <a:lnTo>
                    <a:pt x="3136912" y="0"/>
                  </a:lnTo>
                  <a:lnTo>
                    <a:pt x="0" y="0"/>
                  </a:lnTo>
                  <a:lnTo>
                    <a:pt x="0" y="791464"/>
                  </a:lnTo>
                  <a:lnTo>
                    <a:pt x="3136912" y="791464"/>
                  </a:lnTo>
                  <a:lnTo>
                    <a:pt x="6195352" y="791464"/>
                  </a:lnTo>
                  <a:lnTo>
                    <a:pt x="6195352" y="0"/>
                  </a:lnTo>
                  <a:close/>
                </a:path>
              </a:pathLst>
            </a:custGeom>
            <a:solidFill>
              <a:srgbClr val="F2E7E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3" name="object 29"/>
            <p:cNvSpPr/>
            <p:nvPr/>
          </p:nvSpPr>
          <p:spPr>
            <a:xfrm>
              <a:off x="2978544" y="4142051"/>
              <a:ext cx="3137535" cy="2178685"/>
            </a:xfrm>
            <a:custGeom>
              <a:avLst/>
              <a:gdLst/>
              <a:ahLst/>
              <a:cxnLst/>
              <a:rect l="l" t="t" r="r" b="b"/>
              <a:pathLst>
                <a:path w="3137535" h="2178685">
                  <a:moveTo>
                    <a:pt x="0" y="0"/>
                  </a:moveTo>
                  <a:lnTo>
                    <a:pt x="0" y="2178297"/>
                  </a:lnTo>
                </a:path>
                <a:path w="3137535" h="2178685">
                  <a:moveTo>
                    <a:pt x="3136918" y="0"/>
                  </a:moveTo>
                  <a:lnTo>
                    <a:pt x="3136918" y="2178297"/>
                  </a:lnTo>
                </a:path>
              </a:pathLst>
            </a:custGeom>
            <a:ln w="1072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0"/>
            <p:cNvSpPr/>
            <p:nvPr/>
          </p:nvSpPr>
          <p:spPr>
            <a:xfrm>
              <a:off x="891177" y="4669655"/>
              <a:ext cx="8288655" cy="0"/>
            </a:xfrm>
            <a:custGeom>
              <a:avLst/>
              <a:gdLst/>
              <a:ahLst/>
              <a:cxnLst/>
              <a:rect l="l" t="t" r="r" b="b"/>
              <a:pathLst>
                <a:path w="8288655">
                  <a:moveTo>
                    <a:pt x="0" y="0"/>
                  </a:moveTo>
                  <a:lnTo>
                    <a:pt x="8288078" y="0"/>
                  </a:lnTo>
                </a:path>
              </a:pathLst>
            </a:custGeom>
            <a:ln w="3216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1"/>
            <p:cNvSpPr/>
            <p:nvPr/>
          </p:nvSpPr>
          <p:spPr>
            <a:xfrm>
              <a:off x="891177" y="4142051"/>
              <a:ext cx="8288655" cy="2178685"/>
            </a:xfrm>
            <a:custGeom>
              <a:avLst/>
              <a:gdLst/>
              <a:ahLst/>
              <a:cxnLst/>
              <a:rect l="l" t="t" r="r" b="b"/>
              <a:pathLst>
                <a:path w="8288655" h="2178685">
                  <a:moveTo>
                    <a:pt x="0" y="1381487"/>
                  </a:moveTo>
                  <a:lnTo>
                    <a:pt x="8288078" y="1381487"/>
                  </a:lnTo>
                </a:path>
                <a:path w="8288655" h="2178685">
                  <a:moveTo>
                    <a:pt x="5367" y="0"/>
                  </a:moveTo>
                  <a:lnTo>
                    <a:pt x="5367" y="2178297"/>
                  </a:lnTo>
                </a:path>
                <a:path w="8288655" h="2178685">
                  <a:moveTo>
                    <a:pt x="8282725" y="0"/>
                  </a:moveTo>
                  <a:lnTo>
                    <a:pt x="8282725" y="2178297"/>
                  </a:lnTo>
                </a:path>
                <a:path w="8288655" h="2178685">
                  <a:moveTo>
                    <a:pt x="0" y="5367"/>
                  </a:moveTo>
                  <a:lnTo>
                    <a:pt x="8288078" y="5367"/>
                  </a:lnTo>
                </a:path>
                <a:path w="8288655" h="2178685">
                  <a:moveTo>
                    <a:pt x="0" y="2172949"/>
                  </a:moveTo>
                  <a:lnTo>
                    <a:pt x="8288078" y="2172949"/>
                  </a:lnTo>
                </a:path>
              </a:pathLst>
            </a:custGeom>
            <a:ln w="1072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2"/>
          <p:cNvSpPr txBox="1"/>
          <p:nvPr/>
        </p:nvSpPr>
        <p:spPr>
          <a:xfrm>
            <a:off x="3843644" y="4222415"/>
            <a:ext cx="3177540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628015">
              <a:lnSpc>
                <a:spcPct val="100000"/>
              </a:lnSpc>
              <a:spcBef>
                <a:spcPts val="125"/>
              </a:spcBef>
            </a:pPr>
            <a:r>
              <a:rPr sz="2925" spc="97" baseline="100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P(y=+1|</a:t>
            </a:r>
            <a:r>
              <a:rPr sz="2000" spc="6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x</a:t>
            </a:r>
            <a:r>
              <a:rPr sz="1950" b="1" spc="97" baseline="-1300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i</a:t>
            </a:r>
            <a:r>
              <a:rPr sz="2000" spc="6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,</a:t>
            </a:r>
            <a:r>
              <a:rPr sz="2925" spc="97" baseline="100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w)</a:t>
            </a:r>
            <a:r>
              <a:rPr sz="2925" spc="52" baseline="100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 </a:t>
            </a:r>
            <a:r>
              <a:rPr sz="2925" spc="82" baseline="1000" dirty="0">
                <a:solidFill>
                  <a:srgbClr val="FFFFFF"/>
                </a:solidFill>
                <a:latin typeface="Courier New" panose="02070409020205090404"/>
                <a:cs typeface="Courier New" panose="02070409020205090404"/>
              </a:rPr>
              <a:t>≈</a:t>
            </a:r>
            <a:r>
              <a:rPr sz="2925" spc="-877" baseline="1000" dirty="0">
                <a:solidFill>
                  <a:srgbClr val="FFFFFF"/>
                </a:solidFill>
                <a:latin typeface="Courier New" panose="02070409020205090404"/>
                <a:cs typeface="Courier New" panose="02070409020205090404"/>
              </a:rPr>
              <a:t> </a:t>
            </a:r>
            <a:r>
              <a:rPr sz="2925" spc="-75" baseline="100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1</a:t>
            </a:r>
            <a:endParaRPr sz="2925" baseline="1000" dirty="0">
              <a:latin typeface="Arial" panose="020B0604020202090204"/>
              <a:cs typeface="Arial" panose="020B0604020202090204"/>
            </a:endParaRPr>
          </a:p>
        </p:txBody>
      </p:sp>
      <p:sp>
        <p:nvSpPr>
          <p:cNvPr id="37" name="object 33"/>
          <p:cNvSpPr txBox="1"/>
          <p:nvPr/>
        </p:nvSpPr>
        <p:spPr>
          <a:xfrm>
            <a:off x="6980563" y="4222415"/>
            <a:ext cx="3098800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571500">
              <a:lnSpc>
                <a:spcPct val="100000"/>
              </a:lnSpc>
              <a:spcBef>
                <a:spcPts val="125"/>
              </a:spcBef>
            </a:pPr>
            <a:r>
              <a:rPr sz="2925" spc="97" baseline="100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P(y=+1|</a:t>
            </a:r>
            <a:r>
              <a:rPr sz="2000" spc="6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x</a:t>
            </a:r>
            <a:r>
              <a:rPr sz="1950" b="1" spc="97" baseline="-1300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i</a:t>
            </a:r>
            <a:r>
              <a:rPr sz="2000" spc="65" dirty="0">
                <a:solidFill>
                  <a:srgbClr val="FFFFFF"/>
                </a:solidFill>
                <a:latin typeface="Tahoma" panose="020B0604030504040204"/>
                <a:cs typeface="Tahoma" panose="020B0604030504040204"/>
              </a:rPr>
              <a:t>,</a:t>
            </a:r>
            <a:r>
              <a:rPr sz="2925" spc="97" baseline="100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w)</a:t>
            </a:r>
            <a:r>
              <a:rPr sz="2925" spc="52" baseline="100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 </a:t>
            </a:r>
            <a:r>
              <a:rPr sz="2925" spc="82" baseline="1000" dirty="0">
                <a:solidFill>
                  <a:srgbClr val="FFFFFF"/>
                </a:solidFill>
                <a:latin typeface="Courier New" panose="02070409020205090404"/>
                <a:cs typeface="Courier New" panose="02070409020205090404"/>
              </a:rPr>
              <a:t>≈</a:t>
            </a:r>
            <a:r>
              <a:rPr sz="2925" spc="-877" baseline="1000" dirty="0">
                <a:solidFill>
                  <a:srgbClr val="FFFFFF"/>
                </a:solidFill>
                <a:latin typeface="Courier New" panose="02070409020205090404"/>
                <a:cs typeface="Courier New" panose="02070409020205090404"/>
              </a:rPr>
              <a:t> </a:t>
            </a:r>
            <a:r>
              <a:rPr sz="2925" spc="179" baseline="100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0</a:t>
            </a:r>
            <a:endParaRPr sz="2925" baseline="1000">
              <a:latin typeface="Arial" panose="020B0604020202090204"/>
              <a:cs typeface="Arial" panose="020B0604020202090204"/>
            </a:endParaRPr>
          </a:p>
        </p:txBody>
      </p:sp>
      <p:sp>
        <p:nvSpPr>
          <p:cNvPr id="38" name="object 34"/>
          <p:cNvSpPr txBox="1"/>
          <p:nvPr/>
        </p:nvSpPr>
        <p:spPr>
          <a:xfrm>
            <a:off x="1787044" y="4685738"/>
            <a:ext cx="2071370" cy="832485"/>
          </a:xfrm>
          <a:prstGeom prst="rect">
            <a:avLst/>
          </a:prstGeom>
          <a:solidFill>
            <a:srgbClr val="B0007E"/>
          </a:solidFill>
        </p:spPr>
        <p:txBody>
          <a:bodyPr vert="horz" wrap="square" lIns="0" tIns="215265" rIns="0" bIns="0" rtlCol="0">
            <a:spAutoFit/>
          </a:bodyPr>
          <a:lstStyle/>
          <a:p>
            <a:pPr marL="643890">
              <a:lnSpc>
                <a:spcPct val="100000"/>
              </a:lnSpc>
              <a:spcBef>
                <a:spcPts val="1695"/>
              </a:spcBef>
            </a:pPr>
            <a:r>
              <a:rPr sz="2300" spc="10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y</a:t>
            </a:r>
            <a:r>
              <a:rPr sz="2175" b="1" spc="150" baseline="-1900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i</a:t>
            </a:r>
            <a:r>
              <a:rPr sz="2300" spc="10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=+1</a:t>
            </a:r>
            <a:endParaRPr sz="2300">
              <a:latin typeface="Arial" panose="020B0604020202090204"/>
              <a:cs typeface="Arial" panose="020B0604020202090204"/>
            </a:endParaRPr>
          </a:p>
        </p:txBody>
      </p:sp>
      <p:sp>
        <p:nvSpPr>
          <p:cNvPr id="39" name="object 35"/>
          <p:cNvSpPr txBox="1"/>
          <p:nvPr/>
        </p:nvSpPr>
        <p:spPr>
          <a:xfrm>
            <a:off x="1781683" y="5523539"/>
            <a:ext cx="2082164" cy="791845"/>
          </a:xfrm>
          <a:prstGeom prst="rect">
            <a:avLst/>
          </a:prstGeom>
          <a:solidFill>
            <a:srgbClr val="B0007E"/>
          </a:solidFill>
          <a:ln w="10721">
            <a:solidFill>
              <a:srgbClr val="FFFFFF"/>
            </a:solidFill>
          </a:ln>
        </p:spPr>
        <p:txBody>
          <a:bodyPr vert="horz" wrap="square" lIns="0" tIns="195580" rIns="0" bIns="0" rtlCol="0">
            <a:spAutoFit/>
          </a:bodyPr>
          <a:lstStyle/>
          <a:p>
            <a:pPr marL="680720">
              <a:lnSpc>
                <a:spcPct val="100000"/>
              </a:lnSpc>
              <a:spcBef>
                <a:spcPts val="1540"/>
              </a:spcBef>
            </a:pPr>
            <a:r>
              <a:rPr sz="2300" spc="195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y</a:t>
            </a:r>
            <a:r>
              <a:rPr sz="2175" b="1" spc="292" baseline="-2100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i</a:t>
            </a:r>
            <a:r>
              <a:rPr sz="2300" spc="195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=-</a:t>
            </a:r>
            <a:r>
              <a:rPr sz="2300" spc="-5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1</a:t>
            </a:r>
            <a:endParaRPr sz="2300">
              <a:latin typeface="Arial" panose="020B0604020202090204"/>
              <a:cs typeface="Arial" panose="020B0604020202090204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文本框 48"/>
              <p:cNvSpPr txBox="1"/>
              <p:nvPr/>
            </p:nvSpPr>
            <p:spPr>
              <a:xfrm>
                <a:off x="3933739" y="5536735"/>
                <a:ext cx="2994111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2000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≈−1</m:t>
                      </m:r>
                      <m:r>
                        <m:rPr>
                          <m:nor/>
                        </m:rPr>
                        <a:rPr lang="en-US" altLang="zh-CN" sz="2000" dirty="0" smtClean="0">
                          <a:sym typeface="Wingdings" pitchFamily="2" charset="2"/>
                        </a:rPr>
                        <m:t></m:t>
                      </m:r>
                      <m:r>
                        <m:rPr>
                          <m:nor/>
                        </m:rPr>
                        <a:rPr lang="zh-CN" altLang="en-US" sz="2000" dirty="0" smtClean="0">
                          <a:sym typeface="Wingdings" pitchFamily="2" charset="2"/>
                        </a:rPr>
                        <m:t> 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r>
                        <a:rPr lang="zh-CN" alt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下降</m:t>
                      </m:r>
                    </m:oMath>
                  </m:oMathPara>
                </a14:m>
                <a:endParaRPr lang="en-US" altLang="zh-CN" sz="2000" dirty="0"/>
              </a:p>
              <a:p>
                <a:pPr algn="ctr"/>
                <a:r>
                  <a:rPr lang="en-US" altLang="zh-CN" sz="2000" dirty="0"/>
                  <a:t> </a:t>
                </a:r>
                <a14:m>
                  <m:oMath xmlns:m="http://schemas.openxmlformats.org/officeDocument/2006/math">
                    <m:r>
                      <a:rPr lang="en-US" altLang="zh-CN" sz="2000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altLang="zh-CN" sz="2000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000" b="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zh-CN" sz="2000" b="0" i="1" dirty="0" smtClean="0">
                        <a:latin typeface="Cambria Math" panose="02040503050406030204" pitchFamily="18" charset="0"/>
                      </a:rPr>
                      <m:t>=+1|</m:t>
                    </m:r>
                    <m:sSub>
                      <m:sSubPr>
                        <m:ctrlPr>
                          <a:rPr lang="en-US" altLang="zh-CN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000" b="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CN" sz="2000" b="0" i="1" dirty="0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altLang="zh-CN" sz="2000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sz="2000" dirty="0"/>
                  <a:t> </a:t>
                </a:r>
                <a:r>
                  <a:rPr lang="zh-CN" altLang="en-US" sz="2000" dirty="0"/>
                  <a:t>下降</a:t>
                </a:r>
              </a:p>
            </p:txBody>
          </p:sp>
        </mc:Choice>
        <mc:Fallback xmlns="">
          <p:sp>
            <p:nvSpPr>
              <p:cNvPr id="49" name="文本框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3739" y="5536735"/>
                <a:ext cx="2994111" cy="707886"/>
              </a:xfrm>
              <a:prstGeom prst="rect">
                <a:avLst/>
              </a:prstGeom>
              <a:blipFill>
                <a:blip r:embed="rId3"/>
                <a:stretch>
                  <a:fillRect t="-1754" b="-140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文本框 49"/>
              <p:cNvSpPr txBox="1"/>
              <p:nvPr/>
            </p:nvSpPr>
            <p:spPr>
              <a:xfrm>
                <a:off x="7021184" y="4759373"/>
                <a:ext cx="2994111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000" b="0" i="0" smtClean="0"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≈1</m:t>
                    </m:r>
                  </m:oMath>
                </a14:m>
                <a:r>
                  <a:rPr lang="zh-CN" altLang="en-US" sz="2000" dirty="0"/>
                  <a:t> </a:t>
                </a:r>
                <a:r>
                  <a:rPr lang="en-US" altLang="zh-CN" sz="2000" dirty="0">
                    <a:sym typeface="Wingdings" pitchFamily="2" charset="2"/>
                  </a:rPr>
                  <a:t></a:t>
                </a:r>
                <a:r>
                  <a:rPr lang="zh-CN" altLang="en-US" sz="2000" dirty="0">
                    <a:sym typeface="Wingdings" pitchFamily="2" charset="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  <m:r>
                      <a:rPr lang="zh-CN" alt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增加</m:t>
                    </m:r>
                  </m:oMath>
                </a14:m>
                <a:endParaRPr lang="en-US" altLang="zh-CN" sz="2000" dirty="0"/>
              </a:p>
              <a:p>
                <a:pPr algn="ctr"/>
                <a:r>
                  <a:rPr lang="en-US" altLang="zh-CN" sz="2000" dirty="0"/>
                  <a:t> </a:t>
                </a:r>
                <a14:m>
                  <m:oMath xmlns:m="http://schemas.openxmlformats.org/officeDocument/2006/math">
                    <m:r>
                      <a:rPr lang="en-US" altLang="zh-CN" sz="2000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altLang="zh-CN" sz="2000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000" b="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zh-CN" sz="2000" b="0" i="1" dirty="0" smtClean="0">
                        <a:latin typeface="Cambria Math" panose="02040503050406030204" pitchFamily="18" charset="0"/>
                      </a:rPr>
                      <m:t>=+1|</m:t>
                    </m:r>
                    <m:sSub>
                      <m:sSubPr>
                        <m:ctrlPr>
                          <a:rPr lang="en-US" altLang="zh-CN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000" b="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CN" sz="2000" b="0" i="1" dirty="0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altLang="zh-CN" sz="2000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sz="2000" dirty="0"/>
                  <a:t> </a:t>
                </a:r>
                <a:r>
                  <a:rPr lang="zh-CN" altLang="en-US" sz="2000" dirty="0"/>
                  <a:t>上升</a:t>
                </a:r>
              </a:p>
            </p:txBody>
          </p:sp>
        </mc:Choice>
        <mc:Fallback xmlns="">
          <p:sp>
            <p:nvSpPr>
              <p:cNvPr id="50" name="文本框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1184" y="4759373"/>
                <a:ext cx="2994111" cy="707886"/>
              </a:xfrm>
              <a:prstGeom prst="rect">
                <a:avLst/>
              </a:prstGeom>
              <a:blipFill>
                <a:blip r:embed="rId4"/>
                <a:stretch>
                  <a:fillRect t="-3509" b="-140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文本框 50"/>
              <p:cNvSpPr txBox="1"/>
              <p:nvPr/>
            </p:nvSpPr>
            <p:spPr>
              <a:xfrm>
                <a:off x="7021184" y="5490918"/>
                <a:ext cx="2994111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000" b="0" i="0" smtClean="0"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≈0</m:t>
                    </m:r>
                  </m:oMath>
                </a14:m>
                <a:r>
                  <a:rPr lang="en-US" altLang="zh-CN" sz="2000" dirty="0"/>
                  <a:t>,</a:t>
                </a:r>
              </a:p>
              <a:p>
                <a:pPr algn="ctr"/>
                <a:r>
                  <a:rPr lang="en-US" altLang="zh-CN" sz="2000" dirty="0"/>
                  <a:t> </a:t>
                </a:r>
                <a14:m>
                  <m:oMath xmlns:m="http://schemas.openxmlformats.org/officeDocument/2006/math">
                    <m:r>
                      <a:rPr lang="en-US" altLang="zh-CN" sz="2000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altLang="zh-CN" sz="2000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000" b="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zh-CN" sz="2000" b="0" i="1" dirty="0" smtClean="0">
                        <a:latin typeface="Cambria Math" panose="02040503050406030204" pitchFamily="18" charset="0"/>
                      </a:rPr>
                      <m:t>=+1|</m:t>
                    </m:r>
                    <m:sSub>
                      <m:sSubPr>
                        <m:ctrlPr>
                          <a:rPr lang="en-US" altLang="zh-CN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000" b="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CN" sz="2000" b="0" i="1" dirty="0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altLang="zh-CN" sz="2000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sz="2000" dirty="0"/>
                  <a:t> </a:t>
                </a:r>
                <a:r>
                  <a:rPr lang="zh-CN" altLang="en-US" sz="2000" dirty="0"/>
                  <a:t>不变</a:t>
                </a:r>
              </a:p>
            </p:txBody>
          </p:sp>
        </mc:Choice>
        <mc:Fallback xmlns="">
          <p:sp>
            <p:nvSpPr>
              <p:cNvPr id="51" name="文本框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1184" y="5490918"/>
                <a:ext cx="2994111" cy="707886"/>
              </a:xfrm>
              <a:prstGeom prst="rect">
                <a:avLst/>
              </a:prstGeom>
              <a:blipFill>
                <a:blip r:embed="rId5"/>
                <a:stretch>
                  <a:fillRect t="-3509" b="-140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文本框 51"/>
              <p:cNvSpPr txBox="1"/>
              <p:nvPr/>
            </p:nvSpPr>
            <p:spPr>
              <a:xfrm>
                <a:off x="3933738" y="4731908"/>
                <a:ext cx="2994111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000" b="0" i="0" smtClean="0"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≈0</m:t>
                    </m:r>
                  </m:oMath>
                </a14:m>
                <a:r>
                  <a:rPr lang="en-US" altLang="zh-CN" sz="2000" dirty="0"/>
                  <a:t>,</a:t>
                </a:r>
              </a:p>
              <a:p>
                <a:pPr algn="ctr"/>
                <a:r>
                  <a:rPr lang="en-US" altLang="zh-CN" sz="2000" dirty="0"/>
                  <a:t> </a:t>
                </a:r>
                <a14:m>
                  <m:oMath xmlns:m="http://schemas.openxmlformats.org/officeDocument/2006/math">
                    <m:r>
                      <a:rPr lang="en-US" altLang="zh-CN" sz="2000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altLang="zh-CN" sz="2000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000" b="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zh-CN" sz="2000" b="0" i="1" dirty="0" smtClean="0">
                        <a:latin typeface="Cambria Math" panose="02040503050406030204" pitchFamily="18" charset="0"/>
                      </a:rPr>
                      <m:t>=+1|</m:t>
                    </m:r>
                    <m:sSub>
                      <m:sSubPr>
                        <m:ctrlPr>
                          <a:rPr lang="en-US" altLang="zh-CN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000" b="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CN" sz="2000" b="0" i="1" dirty="0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altLang="zh-CN" sz="2000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sz="2000" dirty="0"/>
                  <a:t> </a:t>
                </a:r>
                <a:r>
                  <a:rPr lang="zh-CN" altLang="en-US" sz="2000" dirty="0"/>
                  <a:t>不变</a:t>
                </a:r>
              </a:p>
            </p:txBody>
          </p:sp>
        </mc:Choice>
        <mc:Fallback xmlns="">
          <p:sp>
            <p:nvSpPr>
              <p:cNvPr id="52" name="文本框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3738" y="4731908"/>
                <a:ext cx="2994111" cy="707886"/>
              </a:xfrm>
              <a:prstGeom prst="rect">
                <a:avLst/>
              </a:prstGeom>
              <a:blipFill>
                <a:blip r:embed="rId6"/>
                <a:stretch>
                  <a:fillRect t="-1754" b="-140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8E9F146-9E3D-F3EC-1536-96B619D8C8FA}"/>
                  </a:ext>
                </a:extLst>
              </p:cNvPr>
              <p:cNvSpPr txBox="1"/>
              <p:nvPr/>
            </p:nvSpPr>
            <p:spPr>
              <a:xfrm>
                <a:off x="2703344" y="1083818"/>
                <a:ext cx="6124352" cy="236821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zh-CN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CN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𝑙𝑙</m:t>
                        </m:r>
                        <m:r>
                          <a:rPr lang="en-US" altLang="zh-CN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  <m:r>
                          <a:rPr lang="en-US" altLang="zh-CN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zh-CN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CN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den>
                    </m:f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zh-CN" sz="2800" b="0" spc="60" dirty="0">
                    <a:solidFill>
                      <a:schemeClr val="tx1"/>
                    </a:solidFill>
                    <a:ea typeface="Microsoft YaHei" panose="020B0503020204020204" pitchFamily="34" charset="-122"/>
                    <a:cs typeface="Arial" panose="020B0604020202090204"/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altLang="zh-CN" sz="2800" b="0" i="1" spc="6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sz="2800" b="0" i="1" spc="6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𝑖</m:t>
                        </m:r>
                        <m:r>
                          <a:rPr lang="en-US" altLang="zh-CN" sz="2800" b="0" i="1" spc="6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=1</m:t>
                        </m:r>
                      </m:sub>
                      <m:sup>
                        <m:r>
                          <a:rPr lang="en-US" altLang="zh-CN" sz="2800" b="0" i="1" spc="6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𝑁</m:t>
                        </m:r>
                      </m:sup>
                      <m:e>
                        <m:r>
                          <a:rPr lang="en-US" altLang="zh-CN" sz="2800" b="1" i="1" spc="6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  <m:t>𝝓</m:t>
                        </m:r>
                        <m:d>
                          <m:dPr>
                            <m:ctrlPr>
                              <a:rPr lang="en-US" altLang="zh-CN" sz="2800" b="1" i="1" spc="6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90204"/>
                              </a:rPr>
                            </m:ctrlPr>
                          </m:dPr>
                          <m:e>
                            <m:r>
                              <a:rPr lang="en-US" altLang="zh-CN" sz="2800" b="1" i="1" spc="6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90204"/>
                              </a:rPr>
                              <m:t>𝒙</m:t>
                            </m:r>
                          </m:e>
                        </m:d>
                        <m:r>
                          <a:rPr lang="en-US" altLang="zh-CN" sz="2800" b="0" i="1" spc="6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(</m:t>
                        </m:r>
                        <m:sSub>
                          <m:sSubPr>
                            <m:ctrlPr>
                              <a:rPr lang="en-US" altLang="zh-CN" sz="2800" b="0" i="1" spc="6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  <a:cs typeface="Arial" panose="020B0604020202090204"/>
                              </a:rPr>
                            </m:ctrlPr>
                          </m:sSubPr>
                          <m:e>
                            <m:r>
                              <a:rPr lang="en-US" altLang="zh-CN" sz="2800" b="0" i="1" spc="6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  <a:cs typeface="Arial" panose="020B0604020202090204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zh-CN" sz="2800" b="0" i="1" spc="6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  <a:cs typeface="Arial" panose="020B0604020202090204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CN" sz="2800" b="0" i="1" spc="6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l-GR" altLang="zh-CN" sz="2800" b="0" i="1" spc="6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  <m:t>σ</m:t>
                        </m:r>
                        <m:d>
                          <m:dPr>
                            <m:ctrlPr>
                              <a:rPr lang="en-US" altLang="zh-CN" sz="2800" b="0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  <a:cs typeface="Arial" panose="020B0604020202090204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altLang="zh-CN" sz="2800" b="1" i="1" spc="6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  <a:cs typeface="Arial" panose="020B0604020202090204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800" b="1" i="1" spc="6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ea typeface="Microsoft YaHei" panose="020B0503020204020204" pitchFamily="34" charset="-122"/>
                                    <a:cs typeface="Arial" panose="020B0604020202090204"/>
                                  </a:rPr>
                                  <m:t>𝒘</m:t>
                                </m:r>
                              </m:e>
                              <m:sup>
                                <m:r>
                                  <a:rPr lang="en-US" altLang="zh-CN" sz="2800" b="1" i="1" spc="60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90204"/>
                                  </a:rPr>
                                  <m:t>⊺</m:t>
                                </m:r>
                              </m:sup>
                            </m:sSup>
                            <m:r>
                              <a:rPr lang="en-US" altLang="zh-CN" sz="2800" b="1" i="1" spc="6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90204"/>
                              </a:rPr>
                              <m:t>𝝓</m:t>
                            </m:r>
                            <m:d>
                              <m:dPr>
                                <m:ctrlPr>
                                  <a:rPr lang="en-US" altLang="zh-CN" sz="2800" b="1" i="1" spc="6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90204"/>
                                  </a:rPr>
                                </m:ctrlPr>
                              </m:dPr>
                              <m:e>
                                <m:r>
                                  <a:rPr lang="en-US" altLang="zh-CN" sz="2800" b="1" i="1" spc="6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90204"/>
                                  </a:rPr>
                                  <m:t>𝒙</m:t>
                                </m:r>
                              </m:e>
                            </m:d>
                          </m:e>
                        </m:d>
                        <m:r>
                          <a:rPr lang="en-US" altLang="zh-CN" sz="2800" b="0" i="1" spc="6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)</m:t>
                        </m:r>
                      </m:e>
                    </m:nary>
                  </m:oMath>
                </a14:m>
                <a:endParaRPr lang="en-SG" altLang="zh-CN" sz="2800" b="0" i="1" spc="60" dirty="0">
                  <a:solidFill>
                    <a:schemeClr val="tx1"/>
                  </a:solidFill>
                  <a:latin typeface="Cambria Math" panose="02040503050406030204" pitchFamily="18" charset="0"/>
                  <a:ea typeface="Microsoft YaHei" panose="020B0503020204020204" pitchFamily="34" charset="-122"/>
                  <a:cs typeface="Arial" panose="020B0604020202090204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0" i="1" spc="6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Microsoft YaHei" panose="020B0503020204020204" pitchFamily="34" charset="-122"/>
                          <a:cs typeface="Arial" panose="020B0604020202090204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CN" sz="2800" b="0" i="1" spc="6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800" b="0" i="1" spc="6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𝑖</m:t>
                          </m:r>
                          <m:r>
                            <a:rPr lang="en-US" altLang="zh-CN" sz="2800" b="0" i="1" spc="6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800" b="0" i="1" spc="6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𝑁</m:t>
                          </m:r>
                        </m:sup>
                        <m:e>
                          <m:r>
                            <a:rPr lang="en-US" altLang="zh-CN" sz="2800" b="1" i="1" spc="6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90204"/>
                            </a:rPr>
                            <m:t>𝝓</m:t>
                          </m:r>
                          <m:d>
                            <m:dPr>
                              <m:ctrlPr>
                                <a:rPr lang="en-US" altLang="zh-CN" sz="2800" b="1" i="1" spc="6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90204"/>
                                </a:rPr>
                              </m:ctrlPr>
                            </m:dPr>
                            <m:e>
                              <m:r>
                                <a:rPr lang="en-US" altLang="zh-CN" sz="2800" b="1" i="1" spc="6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90204"/>
                                </a:rPr>
                                <m:t>𝒙</m:t>
                              </m:r>
                            </m:e>
                          </m:d>
                          <m:r>
                            <a:rPr lang="en-US" altLang="zh-CN" sz="2800" b="0" i="1" spc="6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altLang="zh-CN" sz="2800" b="0" i="1" spc="6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  <a:cs typeface="Arial" panose="020B0604020202090204"/>
                                </a:rPr>
                              </m:ctrlPr>
                            </m:sSubPr>
                            <m:e>
                              <m:r>
                                <a:rPr lang="en-US" altLang="zh-CN" sz="2800" b="0" i="1" spc="6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  <a:cs typeface="Arial" panose="020B0604020202090204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800" b="0" i="1" spc="6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  <a:cs typeface="Arial" panose="020B0604020202090204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CN" sz="2800" b="0" i="1" spc="6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−</m:t>
                          </m:r>
                          <m:r>
                            <a:rPr lang="en-US" altLang="zh-CN" sz="2800" b="0" i="1" spc="6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𝑃</m:t>
                          </m:r>
                          <m:r>
                            <a:rPr lang="en-US" altLang="zh-CN" sz="2800" b="0" i="1" spc="6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altLang="zh-CN" sz="2800" b="0" i="1" spc="60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  <a:cs typeface="Arial" panose="020B0604020202090204"/>
                                </a:rPr>
                              </m:ctrlPr>
                            </m:sSubPr>
                            <m:e>
                              <m:r>
                                <a:rPr lang="en-US" altLang="zh-CN" sz="2800" b="0" i="1" spc="60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  <a:cs typeface="Arial" panose="020B0604020202090204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2800" b="0" i="1" spc="60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  <a:cs typeface="Arial" panose="020B0604020202090204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CN" sz="2800" b="0" i="1" spc="6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=+1|</m:t>
                          </m:r>
                          <m:sSub>
                            <m:sSubPr>
                              <m:ctrlPr>
                                <a:rPr lang="en-US" altLang="zh-CN" sz="2800" b="0" i="1" spc="60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  <a:cs typeface="Arial" panose="020B0604020202090204"/>
                                </a:rPr>
                              </m:ctrlPr>
                            </m:sSubPr>
                            <m:e>
                              <m:r>
                                <a:rPr lang="en-US" altLang="zh-CN" sz="2800" b="1" i="1" spc="60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  <a:cs typeface="Arial" panose="020B0604020202090204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800" b="0" i="1" spc="60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  <a:ea typeface="Microsoft YaHei" panose="020B0503020204020204" pitchFamily="34" charset="-122"/>
                                  <a:cs typeface="Arial" panose="020B0604020202090204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CN" sz="2800" b="0" i="1" spc="6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,</m:t>
                          </m:r>
                          <m:r>
                            <a:rPr lang="en-US" altLang="zh-CN" sz="2800" b="0" i="1" spc="6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𝑤</m:t>
                          </m:r>
                          <m:r>
                            <a:rPr lang="en-US" altLang="zh-CN" sz="2800" b="0" i="1" spc="6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ea typeface="Microsoft YaHei" panose="020B0503020204020204" pitchFamily="34" charset="-122"/>
                              <a:cs typeface="Arial" panose="020B0604020202090204"/>
                            </a:rPr>
                            <m:t>))</m:t>
                          </m:r>
                        </m:e>
                      </m:nary>
                    </m:oMath>
                  </m:oMathPara>
                </a14:m>
                <a:endParaRPr lang="en-US" sz="2800" dirty="0"/>
              </a:p>
              <a:p>
                <a:endParaRPr lang="en-US" sz="28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8E9F146-9E3D-F3EC-1536-96B619D8C8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3344" y="1083818"/>
                <a:ext cx="6124352" cy="2368212"/>
              </a:xfrm>
              <a:prstGeom prst="rect">
                <a:avLst/>
              </a:prstGeom>
              <a:blipFill>
                <a:blip r:embed="rId7"/>
                <a:stretch>
                  <a:fillRect l="-10124" t="-29947" b="-695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50439" y="120418"/>
            <a:ext cx="48189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逻辑回归：梯度上升优化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MLE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830048" y="967322"/>
            <a:ext cx="7627905" cy="673839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400" b="1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r>
              <a:rPr lang="zh-CN" altLang="en-US" dirty="0"/>
              <a:t>逻辑回归的</a:t>
            </a:r>
            <a:r>
              <a:rPr lang="zh-CN" altLang="en-US"/>
              <a:t>梯度上升</a:t>
            </a:r>
            <a:endParaRPr lang="en-SG" altLang="zh-CN" dirty="0">
              <a:sym typeface="+mn-lt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5091134" y="2368973"/>
            <a:ext cx="6509085" cy="3157463"/>
            <a:chOff x="5091134" y="2368973"/>
            <a:chExt cx="6509085" cy="3157463"/>
          </a:xfrm>
        </p:grpSpPr>
        <p:grpSp>
          <p:nvGrpSpPr>
            <p:cNvPr id="30" name="组合 29"/>
            <p:cNvGrpSpPr/>
            <p:nvPr/>
          </p:nvGrpSpPr>
          <p:grpSpPr>
            <a:xfrm>
              <a:off x="5091134" y="2370324"/>
              <a:ext cx="6509085" cy="3156112"/>
              <a:chOff x="5091134" y="2370324"/>
              <a:chExt cx="6509085" cy="3156112"/>
            </a:xfrm>
          </p:grpSpPr>
          <p:pic>
            <p:nvPicPr>
              <p:cNvPr id="25" name="图片 24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091134" y="2370324"/>
                <a:ext cx="6509085" cy="3156112"/>
              </a:xfrm>
              <a:prstGeom prst="rect">
                <a:avLst/>
              </a:prstGeom>
            </p:spPr>
          </p:pic>
          <p:pic>
            <p:nvPicPr>
              <p:cNvPr id="29" name="图片 28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759872" y="2466730"/>
                <a:ext cx="3518081" cy="453423"/>
              </a:xfrm>
              <a:prstGeom prst="rect">
                <a:avLst/>
              </a:prstGeom>
            </p:spPr>
          </p:pic>
        </p:grpSp>
        <p:sp>
          <p:nvSpPr>
            <p:cNvPr id="26" name="文本框 25"/>
            <p:cNvSpPr txBox="1"/>
            <p:nvPr/>
          </p:nvSpPr>
          <p:spPr>
            <a:xfrm>
              <a:off x="6612110" y="2466730"/>
              <a:ext cx="23684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/>
                <a:t>，</a:t>
              </a:r>
            </a:p>
          </p:txBody>
        </p:sp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3"/>
            <a:srcRect l="64450" r="25170" b="83518"/>
            <a:stretch>
              <a:fillRect/>
            </a:stretch>
          </p:blipFill>
          <p:spPr>
            <a:xfrm>
              <a:off x="6919096" y="2368973"/>
              <a:ext cx="675640" cy="520196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628948" y="2925738"/>
              <a:ext cx="2576572" cy="639487"/>
            </a:xfrm>
            <a:prstGeom prst="rect">
              <a:avLst/>
            </a:prstGeom>
          </p:spPr>
        </p:pic>
        <p:sp>
          <p:nvSpPr>
            <p:cNvPr id="31" name="文本框 30"/>
            <p:cNvSpPr txBox="1"/>
            <p:nvPr/>
          </p:nvSpPr>
          <p:spPr>
            <a:xfrm>
              <a:off x="8527639" y="3152563"/>
              <a:ext cx="267788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dirty="0"/>
                <a:t>预测与真值的差异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274943" y="2548008"/>
            <a:ext cx="3816191" cy="2331386"/>
            <a:chOff x="1274943" y="2548008"/>
            <a:chExt cx="3816191" cy="2331386"/>
          </a:xfrm>
        </p:grpSpPr>
        <p:pic>
          <p:nvPicPr>
            <p:cNvPr id="7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74943" y="2548008"/>
              <a:ext cx="3816191" cy="2331386"/>
            </a:xfrm>
            <a:prstGeom prst="rect">
              <a:avLst/>
            </a:prstGeom>
          </p:spPr>
        </p:pic>
        <p:sp>
          <p:nvSpPr>
            <p:cNvPr id="35" name="文本框 34"/>
            <p:cNvSpPr txBox="1"/>
            <p:nvPr/>
          </p:nvSpPr>
          <p:spPr>
            <a:xfrm>
              <a:off x="2663046" y="4679339"/>
              <a:ext cx="962804" cy="20005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00" dirty="0"/>
                <a:t>#</a:t>
              </a:r>
              <a:r>
                <a:rPr lang="zh-CN" altLang="en-US" sz="700" dirty="0"/>
                <a:t>贷款金额 的系数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 rot="16200000">
              <a:off x="893570" y="3465199"/>
              <a:ext cx="962804" cy="20005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00" dirty="0"/>
                <a:t>#</a:t>
              </a:r>
              <a:r>
                <a:rPr lang="zh-CN" altLang="en-US" sz="700" dirty="0"/>
                <a:t>年收入 的系数</a:t>
              </a:r>
            </a:p>
          </p:txBody>
        </p:sp>
      </p:grpSp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9A232-94A0-F7F0-B62E-C0D8B00F27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338114CD-4A37-D0E6-C73A-A907E112C49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872EF1D-1BCD-AA3A-D094-6C9654B33C27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C1DBF54C-0001-F4E2-C62A-1F2E2B5DD16A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CAAF4ED1-CEB0-4B71-A032-E67B3EDA21A5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2F132B36-0754-96E2-0A27-1280681311D0}"/>
              </a:ext>
            </a:extLst>
          </p:cNvPr>
          <p:cNvSpPr txBox="1"/>
          <p:nvPr/>
        </p:nvSpPr>
        <p:spPr>
          <a:xfrm>
            <a:off x="350439" y="120418"/>
            <a:ext cx="48189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逻辑回归：梯度上升优化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MLE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E2E139BE-D30D-6313-CB5F-9BF65FCAA452}"/>
              </a:ext>
            </a:extLst>
          </p:cNvPr>
          <p:cNvGrpSpPr/>
          <p:nvPr/>
        </p:nvGrpSpPr>
        <p:grpSpPr>
          <a:xfrm>
            <a:off x="1274943" y="2548008"/>
            <a:ext cx="3816191" cy="2331386"/>
            <a:chOff x="1274943" y="2548008"/>
            <a:chExt cx="3816191" cy="2331386"/>
          </a:xfrm>
        </p:grpSpPr>
        <p:pic>
          <p:nvPicPr>
            <p:cNvPr id="7" name="object 8">
              <a:extLst>
                <a:ext uri="{FF2B5EF4-FFF2-40B4-BE49-F238E27FC236}">
                  <a16:creationId xmlns:a16="http://schemas.microsoft.com/office/drawing/2014/main" id="{66D831B8-547F-B3F6-9516-7BE1F24A2985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74943" y="2548008"/>
              <a:ext cx="3816191" cy="2331386"/>
            </a:xfrm>
            <a:prstGeom prst="rect">
              <a:avLst/>
            </a:prstGeom>
          </p:spPr>
        </p:pic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CD82A02F-C6B4-29ED-FD01-DE4971179A8C}"/>
                </a:ext>
              </a:extLst>
            </p:cNvPr>
            <p:cNvSpPr txBox="1"/>
            <p:nvPr/>
          </p:nvSpPr>
          <p:spPr>
            <a:xfrm>
              <a:off x="2663046" y="4679339"/>
              <a:ext cx="962804" cy="20005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00" dirty="0"/>
                <a:t>#</a:t>
              </a:r>
              <a:r>
                <a:rPr lang="zh-CN" altLang="en-US" sz="700" dirty="0"/>
                <a:t>贷款金额 的系数</a:t>
              </a: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94318DC6-BE35-6C5C-BE96-EC991741617A}"/>
                </a:ext>
              </a:extLst>
            </p:cNvPr>
            <p:cNvSpPr txBox="1"/>
            <p:nvPr/>
          </p:nvSpPr>
          <p:spPr>
            <a:xfrm rot="16200000">
              <a:off x="893570" y="3465199"/>
              <a:ext cx="962804" cy="20005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00" dirty="0"/>
                <a:t>#</a:t>
              </a:r>
              <a:r>
                <a:rPr lang="zh-CN" altLang="en-US" sz="700" dirty="0"/>
                <a:t>年收入 的系数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DAAEB2B-5ECE-D15D-B9FD-EA73EFC6F6A2}"/>
                  </a:ext>
                </a:extLst>
              </p:cNvPr>
              <p:cNvSpPr txBox="1"/>
              <p:nvPr/>
            </p:nvSpPr>
            <p:spPr>
              <a:xfrm>
                <a:off x="5395777" y="2356716"/>
                <a:ext cx="6124352" cy="25226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latin typeface="Cambria Math" panose="02040503050406030204" pitchFamily="18" charset="0"/>
                  </a:rPr>
                  <a:t>初始化</a:t>
                </a:r>
                <a:r>
                  <a:rPr lang="en-US" altLang="zh-CN" sz="2800" b="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800" b="1" i="1" spc="6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</m:ctrlPr>
                      </m:sSupPr>
                      <m:e>
                        <m:r>
                          <a:rPr lang="en-US" altLang="zh-CN" sz="2800" b="1" i="1" spc="6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𝒘</m:t>
                        </m:r>
                      </m:e>
                      <m:sup>
                        <m:r>
                          <a:rPr lang="en-US" altLang="zh-CN" sz="2800" b="1" i="1" spc="6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(</m:t>
                        </m:r>
                        <m:r>
                          <a:rPr lang="en-US" altLang="zh-CN" sz="2800" b="1" i="1" spc="6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𝟏</m:t>
                        </m:r>
                        <m:r>
                          <a:rPr lang="en-US" altLang="zh-CN" sz="2800" b="1" i="1" spc="6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)</m:t>
                        </m:r>
                      </m:sup>
                    </m:sSup>
                    <m:r>
                      <a:rPr lang="en-US" altLang="zh-CN" sz="2800" b="1" i="1" spc="60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=</m:t>
                    </m:r>
                    <m:r>
                      <a:rPr lang="en-US" altLang="zh-CN" sz="2800" b="1" i="1" spc="60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𝟎</m:t>
                    </m:r>
                  </m:oMath>
                </a14:m>
                <a:r>
                  <a:rPr lang="zh-CN" altLang="en-US" sz="2800" dirty="0">
                    <a:latin typeface="Cambria Math" panose="02040503050406030204" pitchFamily="18" charset="0"/>
                  </a:rPr>
                  <a:t> </a:t>
                </a:r>
                <a:r>
                  <a:rPr lang="en-US" altLang="zh-CN" sz="2800" dirty="0">
                    <a:latin typeface="Cambria Math" panose="02040503050406030204" pitchFamily="18" charset="0"/>
                  </a:rPr>
                  <a:t>(</a:t>
                </a:r>
                <a:r>
                  <a:rPr lang="zh-CN" altLang="en-US" sz="2800" dirty="0">
                    <a:latin typeface="Cambria Math" panose="02040503050406030204" pitchFamily="18" charset="0"/>
                  </a:rPr>
                  <a:t>或者随机初始化）</a:t>
                </a:r>
                <a:endParaRPr lang="en-SG" altLang="zh-CN" sz="2800" dirty="0">
                  <a:latin typeface="Cambria Math" panose="02040503050406030204" pitchFamily="18" charset="0"/>
                </a:endParaRPr>
              </a:p>
              <a:p>
                <a:r>
                  <a:rPr lang="zh-CN" altLang="en-SG" sz="2800" dirty="0">
                    <a:latin typeface="Cambria Math" panose="02040503050406030204" pitchFamily="18" charset="0"/>
                  </a:rPr>
                  <a:t>初始化</a:t>
                </a:r>
                <a:r>
                  <a:rPr lang="zh-CN" altLang="en-US" sz="2800" dirty="0">
                    <a:latin typeface="Cambria Math" panose="02040503050406030204" pitchFamily="18" charset="0"/>
                  </a:rPr>
                  <a:t> </a:t>
                </a:r>
                <a:r>
                  <a:rPr lang="en-US" altLang="zh-CN" sz="2800" dirty="0">
                    <a:latin typeface="Cambria Math" panose="02040503050406030204" pitchFamily="18" charset="0"/>
                  </a:rPr>
                  <a:t>t</a:t>
                </a:r>
                <a:r>
                  <a:rPr lang="zh-CN" altLang="en-US" sz="2800" dirty="0">
                    <a:latin typeface="Cambria Math" panose="02040503050406030204" pitchFamily="18" charset="0"/>
                  </a:rPr>
                  <a:t> </a:t>
                </a:r>
                <a:r>
                  <a:rPr lang="en-US" altLang="zh-CN" sz="2800" dirty="0">
                    <a:latin typeface="Cambria Math" panose="02040503050406030204" pitchFamily="18" charset="0"/>
                  </a:rPr>
                  <a:t>=</a:t>
                </a:r>
                <a:r>
                  <a:rPr lang="zh-CN" altLang="en-US" sz="2800" dirty="0">
                    <a:latin typeface="Cambria Math" panose="02040503050406030204" pitchFamily="18" charset="0"/>
                  </a:rPr>
                  <a:t> </a:t>
                </a:r>
                <a:r>
                  <a:rPr lang="en-US" altLang="zh-CN" sz="2800" dirty="0">
                    <a:latin typeface="Cambria Math" panose="02040503050406030204" pitchFamily="18" charset="0"/>
                  </a:rPr>
                  <a:t>1</a:t>
                </a:r>
                <a:endParaRPr lang="en-SG" altLang="zh-CN" sz="2800" dirty="0">
                  <a:latin typeface="Cambria Math" panose="02040503050406030204" pitchFamily="18" charset="0"/>
                </a:endParaRPr>
              </a:p>
              <a:p>
                <a:r>
                  <a:rPr lang="en-US" altLang="zh-CN" sz="2800" dirty="0">
                    <a:latin typeface="Cambria Math" panose="02040503050406030204" pitchFamily="18" charset="0"/>
                  </a:rPr>
                  <a:t>While</a:t>
                </a:r>
                <a:r>
                  <a:rPr lang="zh-CN" altLang="en-US" sz="2800" dirty="0">
                    <a:latin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‖"/>
                        <m:endChr m:val="‖"/>
                        <m:ctrlPr>
                          <a:rPr lang="en-US" altLang="zh-CN" sz="2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∇</m:t>
                        </m:r>
                        <m:r>
                          <a:rPr lang="en-US" altLang="zh-CN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</m:t>
                        </m:r>
                        <m:r>
                          <a:rPr lang="en-US" altLang="zh-CN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altLang="zh-CN" sz="2800" b="1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  <a:cs typeface="Arial" panose="020B0604020202090204"/>
                              </a:rPr>
                            </m:ctrlPr>
                          </m:sSupPr>
                          <m:e>
                            <m:r>
                              <a:rPr lang="en-US" altLang="zh-CN" sz="2800" b="1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  <a:cs typeface="Arial" panose="020B0604020202090204"/>
                              </a:rPr>
                              <m:t>𝒘</m:t>
                            </m:r>
                          </m:e>
                          <m:sup>
                            <m:r>
                              <a:rPr lang="en-US" altLang="zh-CN" sz="2800" b="1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  <a:cs typeface="Arial" panose="020B0604020202090204"/>
                              </a:rPr>
                              <m:t>(</m:t>
                            </m:r>
                            <m:r>
                              <a:rPr lang="en-US" altLang="zh-CN" sz="2800" b="1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  <a:cs typeface="Arial" panose="020B0604020202090204"/>
                              </a:rPr>
                              <m:t>𝒕</m:t>
                            </m:r>
                            <m:r>
                              <a:rPr lang="en-US" altLang="zh-CN" sz="2800" b="1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Microsoft YaHei" panose="020B0503020204020204" pitchFamily="34" charset="-122"/>
                                <a:cs typeface="Arial" panose="020B0604020202090204"/>
                              </a:rPr>
                              <m:t>)</m:t>
                            </m:r>
                          </m:sup>
                        </m:sSup>
                        <m:r>
                          <a:rPr lang="en-US" altLang="zh-CN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d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𝜖</m:t>
                    </m:r>
                    <m:r>
                      <a:rPr lang="en-US" altLang="zh-CN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</m:oMath>
                </a14:m>
                <a:endParaRPr lang="en-SG" altLang="zh-CN" sz="2800" b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altLang="zh-CN" sz="2800" dirty="0">
                    <a:latin typeface="Cambria Math" panose="02040503050406030204" pitchFamily="18" charset="0"/>
                  </a:rPr>
                  <a:t>	</a:t>
                </a:r>
                <a:r>
                  <a:rPr lang="en-US" altLang="zh-CN" sz="2800" b="1" spc="60" dirty="0">
                    <a:solidFill>
                      <a:srgbClr val="00B0F0"/>
                    </a:solidFill>
                    <a:ea typeface="Microsoft YaHei" panose="020B0503020204020204" pitchFamily="34" charset="-122"/>
                    <a:cs typeface="Arial" panose="020B0604020202090204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800" b="1" i="1" spc="6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</m:ctrlPr>
                      </m:sSupPr>
                      <m:e>
                        <m:r>
                          <a:rPr lang="en-US" altLang="zh-CN" sz="2800" b="1" i="1" spc="6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𝒘</m:t>
                        </m:r>
                      </m:e>
                      <m:sup>
                        <m:r>
                          <a:rPr lang="en-US" altLang="zh-CN" sz="2800" b="1" i="1" spc="6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(</m:t>
                        </m:r>
                        <m:r>
                          <a:rPr lang="en-US" altLang="zh-CN" sz="2800" b="1" i="1" spc="6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𝒕</m:t>
                        </m:r>
                        <m:r>
                          <a:rPr lang="en-US" altLang="zh-CN" sz="2800" b="1" i="1" spc="6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+</m:t>
                        </m:r>
                        <m:r>
                          <a:rPr lang="en-US" altLang="zh-CN" sz="2800" b="1" i="1" spc="6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𝟏</m:t>
                        </m:r>
                        <m:r>
                          <a:rPr lang="en-US" altLang="zh-CN" sz="2800" b="1" i="1" spc="6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)</m:t>
                        </m:r>
                      </m:sup>
                    </m:sSup>
                    <m:r>
                      <a:rPr lang="en-US" altLang="zh-CN" sz="2800" b="1" i="1" spc="60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←</m:t>
                    </m:r>
                    <m:r>
                      <a:rPr lang="zh-CN" altLang="en-US" sz="2800" b="1" i="1" spc="60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 </m:t>
                    </m:r>
                    <m:sSup>
                      <m:sSupPr>
                        <m:ctrlPr>
                          <a:rPr lang="en-US" altLang="zh-CN" sz="2800" b="1" i="1" spc="6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</m:ctrlPr>
                      </m:sSupPr>
                      <m:e>
                        <m:r>
                          <a:rPr lang="en-US" altLang="zh-CN" sz="2800" b="1" i="1" spc="6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𝒘</m:t>
                        </m:r>
                      </m:e>
                      <m:sup>
                        <m:r>
                          <a:rPr lang="en-US" altLang="zh-CN" sz="2800" b="1" i="1" spc="6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(</m:t>
                        </m:r>
                        <m:r>
                          <a:rPr lang="en-US" altLang="zh-CN" sz="2800" b="1" i="1" spc="6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𝒕</m:t>
                        </m:r>
                        <m:r>
                          <a:rPr lang="en-US" altLang="zh-CN" sz="2800" b="1" i="1" spc="6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Microsoft YaHei" panose="020B0503020204020204" pitchFamily="34" charset="-122"/>
                            <a:cs typeface="Arial" panose="020B0604020202090204"/>
                          </a:rPr>
                          <m:t>)</m:t>
                        </m:r>
                      </m:sup>
                    </m:sSup>
                    <m:r>
                      <a:rPr lang="en-US" altLang="zh-CN" sz="2800" b="1" i="1" spc="60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Arial" panose="020B0604020202090204"/>
                      </a:rPr>
                      <m:t>+</m:t>
                    </m:r>
                    <m:r>
                      <a:rPr lang="en-US" altLang="zh-CN" sz="2800" b="1" i="1" spc="60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𝜼</m:t>
                    </m:r>
                    <m:r>
                      <a:rPr lang="en-US" altLang="zh-CN" sz="2800" b="1" i="1" spc="60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∙</m:t>
                    </m:r>
                  </m:oMath>
                </a14:m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zh-CN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CN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𝑙𝑙</m:t>
                        </m:r>
                        <m:r>
                          <a:rPr lang="en-US" altLang="zh-CN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  <m:r>
                          <a:rPr lang="en-US" altLang="zh-CN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zh-CN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CN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den>
                    </m:f>
                  </m:oMath>
                </a14:m>
                <a:endParaRPr lang="en-US" altLang="zh-CN" sz="2800" dirty="0">
                  <a:latin typeface="Cambria Math" panose="02040503050406030204" pitchFamily="18" charset="0"/>
                </a:endParaRPr>
              </a:p>
              <a:p>
                <a:r>
                  <a:rPr lang="en-US" altLang="zh-CN" sz="2800" dirty="0">
                    <a:latin typeface="Cambria Math" panose="02040503050406030204" pitchFamily="18" charset="0"/>
                  </a:rPr>
                  <a:t>	t</a:t>
                </a:r>
                <a:r>
                  <a:rPr lang="zh-CN" altLang="en-US" sz="2800" dirty="0">
                    <a:latin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 b="1" i="1" spc="60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←</m:t>
                    </m:r>
                  </m:oMath>
                </a14:m>
                <a:r>
                  <a:rPr lang="zh-CN" altLang="en-US" sz="2800" dirty="0">
                    <a:latin typeface="Cambria Math" panose="02040503050406030204" pitchFamily="18" charset="0"/>
                  </a:rPr>
                  <a:t> </a:t>
                </a:r>
                <a:r>
                  <a:rPr lang="en-US" altLang="zh-CN" sz="2800" dirty="0">
                    <a:latin typeface="Cambria Math" panose="02040503050406030204" pitchFamily="18" charset="0"/>
                  </a:rPr>
                  <a:t>t+1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DAAEB2B-5ECE-D15D-B9FD-EA73EFC6F6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777" y="2356716"/>
                <a:ext cx="6124352" cy="2522678"/>
              </a:xfrm>
              <a:prstGeom prst="rect">
                <a:avLst/>
              </a:prstGeom>
              <a:blipFill>
                <a:blip r:embed="rId4"/>
                <a:stretch>
                  <a:fillRect l="-2066" t="-3015" b="-6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17149283"/>
      </p:ext>
    </p:extLst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50439" y="120418"/>
            <a:ext cx="160782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逻辑回归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57774" y="841589"/>
            <a:ext cx="10465855" cy="580415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/>
            </a:pP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每一种智能行为</a:t>
            </a:r>
            <a:r>
              <a:rPr kumimoji="0" lang="en-US" altLang="zh-CN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X</a:t>
            </a: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都对应着一种人工</a:t>
            </a:r>
            <a:r>
              <a:rPr kumimoji="0" lang="en-US" altLang="zh-CN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X</a:t>
            </a: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智能，行为</a:t>
            </a:r>
            <a:r>
              <a:rPr lang="en-US" altLang="zh-CN" sz="2400" b="1" kern="100" dirty="0">
                <a:solidFill>
                  <a:prstClr val="black"/>
                </a:solidFill>
                <a:cs typeface="+mn-ea"/>
                <a:sym typeface="+mn-lt"/>
              </a:rPr>
              <a:t>X</a:t>
            </a:r>
            <a:r>
              <a:rPr lang="zh-CN" altLang="en-US" sz="2400" b="1" kern="100" dirty="0">
                <a:solidFill>
                  <a:prstClr val="black"/>
                </a:solidFill>
                <a:cs typeface="+mn-ea"/>
                <a:sym typeface="+mn-lt"/>
              </a:rPr>
              <a:t>与环境需要进行交互</a:t>
            </a:r>
            <a:endParaRPr kumimoji="0" lang="en-SG" altLang="zh-CN" sz="2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42" name="图片 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238" y="1666934"/>
            <a:ext cx="5531887" cy="261322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4" name="矩形: 圆角 43"/>
              <p:cNvSpPr/>
              <p:nvPr/>
            </p:nvSpPr>
            <p:spPr>
              <a:xfrm>
                <a:off x="7984502" y="1920607"/>
                <a:ext cx="2309567" cy="1489435"/>
              </a:xfrm>
              <a:prstGeom prst="round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8000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8000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CN" sz="8000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zh-CN" altLang="en-US" sz="8000" dirty="0"/>
              </a:p>
            </p:txBody>
          </p:sp>
        </mc:Choice>
        <mc:Fallback xmlns="">
          <p:sp>
            <p:nvSpPr>
              <p:cNvPr id="44" name="矩形: 圆角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4502" y="1920607"/>
                <a:ext cx="2309567" cy="1489435"/>
              </a:xfrm>
              <a:prstGeom prst="roundRect">
                <a:avLst/>
              </a:prstGeom>
              <a:blipFill rotWithShape="1">
                <a:blip r:embed="rId4"/>
                <a:stretch>
                  <a:fillRect l="-275" t="-451" r="-271" b="-420"/>
                </a:stretch>
              </a:blip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6" name="直接箭头连接符 45"/>
          <p:cNvCxnSpPr>
            <a:endCxn id="44" idx="1"/>
          </p:cNvCxnSpPr>
          <p:nvPr/>
        </p:nvCxnSpPr>
        <p:spPr>
          <a:xfrm>
            <a:off x="6504495" y="2665325"/>
            <a:ext cx="14800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箭头连接符 46"/>
          <p:cNvCxnSpPr/>
          <p:nvPr/>
        </p:nvCxnSpPr>
        <p:spPr>
          <a:xfrm>
            <a:off x="10294069" y="2663448"/>
            <a:ext cx="14800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7"/>
          <p:cNvSpPr txBox="1"/>
          <p:nvPr/>
        </p:nvSpPr>
        <p:spPr>
          <a:xfrm flipH="1">
            <a:off x="6853286" y="2201783"/>
            <a:ext cx="972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input</a:t>
            </a:r>
            <a:endParaRPr lang="zh-CN" altLang="en-US" sz="2400" dirty="0"/>
          </a:p>
        </p:txBody>
      </p:sp>
      <p:sp>
        <p:nvSpPr>
          <p:cNvPr id="50" name="文本框 49"/>
          <p:cNvSpPr txBox="1"/>
          <p:nvPr/>
        </p:nvSpPr>
        <p:spPr>
          <a:xfrm flipH="1">
            <a:off x="10491411" y="2201782"/>
            <a:ext cx="10853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output</a:t>
            </a:r>
            <a:endParaRPr lang="zh-CN" altLang="en-US" sz="2400" dirty="0"/>
          </a:p>
        </p:txBody>
      </p:sp>
      <p:sp>
        <p:nvSpPr>
          <p:cNvPr id="72" name="文本框 71"/>
          <p:cNvSpPr txBox="1"/>
          <p:nvPr/>
        </p:nvSpPr>
        <p:spPr>
          <a:xfrm flipH="1">
            <a:off x="8677823" y="1970949"/>
            <a:ext cx="1770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90204"/>
                <a:ea typeface="微软雅黑"/>
                <a:cs typeface="+mn-cs"/>
              </a:rPr>
              <a:t>逻辑回归模型</a:t>
            </a:r>
          </a:p>
        </p:txBody>
      </p:sp>
      <p:cxnSp>
        <p:nvCxnSpPr>
          <p:cNvPr id="82" name="直接连接符 81"/>
          <p:cNvCxnSpPr>
            <a:stCxn id="50" idx="2"/>
          </p:cNvCxnSpPr>
          <p:nvPr/>
        </p:nvCxnSpPr>
        <p:spPr>
          <a:xfrm>
            <a:off x="11034071" y="2663447"/>
            <a:ext cx="0" cy="1538688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连接符: 肘形 83"/>
          <p:cNvCxnSpPr>
            <a:endCxn id="48" idx="2"/>
          </p:cNvCxnSpPr>
          <p:nvPr/>
        </p:nvCxnSpPr>
        <p:spPr>
          <a:xfrm rot="10800000">
            <a:off x="7339475" y="2663449"/>
            <a:ext cx="3694597" cy="1559235"/>
          </a:xfrm>
          <a:prstGeom prst="bentConnector2">
            <a:avLst/>
          </a:prstGeom>
          <a:ln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文本框 84"/>
          <p:cNvSpPr txBox="1"/>
          <p:nvPr/>
        </p:nvSpPr>
        <p:spPr>
          <a:xfrm flipH="1">
            <a:off x="8467517" y="3691219"/>
            <a:ext cx="1640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feedback</a:t>
            </a:r>
            <a:endParaRPr lang="zh-CN" altLang="en-US" sz="2400" dirty="0"/>
          </a:p>
        </p:txBody>
      </p:sp>
      <p:graphicFrame>
        <p:nvGraphicFramePr>
          <p:cNvPr id="87" name="表格 86"/>
          <p:cNvGraphicFramePr>
            <a:graphicFrameLocks noGrp="1"/>
          </p:cNvGraphicFramePr>
          <p:nvPr/>
        </p:nvGraphicFramePr>
        <p:xfrm>
          <a:off x="2567892" y="4656542"/>
          <a:ext cx="7349314" cy="1889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53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4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/>
                        <a:t>贷款违约预测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2000"/>
                        <a:t>input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dirty="0"/>
                        <a:t>申请人的信息，共</a:t>
                      </a:r>
                      <a:r>
                        <a:rPr lang="en-US" altLang="zh-CN" sz="2000" dirty="0"/>
                        <a:t>47</a:t>
                      </a:r>
                      <a:r>
                        <a:rPr lang="zh-CN" altLang="en-US" sz="2000" dirty="0"/>
                        <a:t>种特征，包含了如贷款金额、贷款年限、贷款利率、年收入、工作年限等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2000"/>
                        <a:t>output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000" dirty="0"/>
                        <a:t>申请人贷款是否违约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2000"/>
                        <a:t>feedback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000" dirty="0"/>
                        <a:t>正确与否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053307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-1" y="-1589"/>
            <a:ext cx="1206186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50439" y="120418"/>
            <a:ext cx="115881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逻辑回归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四要素与数据形态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矩形: 圆角 43"/>
              <p:cNvSpPr/>
              <p:nvPr/>
            </p:nvSpPr>
            <p:spPr>
              <a:xfrm>
                <a:off x="1789172" y="1376078"/>
                <a:ext cx="2309567" cy="1489435"/>
              </a:xfrm>
              <a:prstGeom prst="round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8000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8000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CN" sz="8000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zh-CN" altLang="en-US" sz="8000" dirty="0"/>
              </a:p>
            </p:txBody>
          </p:sp>
        </mc:Choice>
        <mc:Fallback xmlns="">
          <p:sp>
            <p:nvSpPr>
              <p:cNvPr id="44" name="矩形: 圆角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9172" y="1376078"/>
                <a:ext cx="2309567" cy="1489435"/>
              </a:xfrm>
              <a:prstGeom prst="roundRect">
                <a:avLst/>
              </a:prstGeom>
              <a:blipFill rotWithShape="1">
                <a:blip r:embed="rId3"/>
                <a:stretch>
                  <a:fillRect l="-291" t="-429" r="-256" b="-400"/>
                </a:stretch>
              </a:blip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6" name="直接箭头连接符 45"/>
          <p:cNvCxnSpPr>
            <a:endCxn id="44" idx="1"/>
          </p:cNvCxnSpPr>
          <p:nvPr/>
        </p:nvCxnSpPr>
        <p:spPr>
          <a:xfrm>
            <a:off x="309165" y="2120796"/>
            <a:ext cx="14800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箭头连接符 46"/>
          <p:cNvCxnSpPr/>
          <p:nvPr/>
        </p:nvCxnSpPr>
        <p:spPr>
          <a:xfrm>
            <a:off x="4098739" y="2118919"/>
            <a:ext cx="14800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7"/>
          <p:cNvSpPr txBox="1"/>
          <p:nvPr/>
        </p:nvSpPr>
        <p:spPr>
          <a:xfrm flipH="1">
            <a:off x="657956" y="1657254"/>
            <a:ext cx="972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input</a:t>
            </a:r>
            <a:endParaRPr lang="zh-CN" altLang="en-US" sz="2400" dirty="0"/>
          </a:p>
        </p:txBody>
      </p:sp>
      <p:sp>
        <p:nvSpPr>
          <p:cNvPr id="50" name="文本框 49"/>
          <p:cNvSpPr txBox="1"/>
          <p:nvPr/>
        </p:nvSpPr>
        <p:spPr>
          <a:xfrm flipH="1">
            <a:off x="4296081" y="1657253"/>
            <a:ext cx="10853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output</a:t>
            </a:r>
            <a:endParaRPr lang="zh-CN" altLang="en-US" sz="2400" dirty="0"/>
          </a:p>
        </p:txBody>
      </p:sp>
      <p:sp>
        <p:nvSpPr>
          <p:cNvPr id="72" name="文本框 71"/>
          <p:cNvSpPr txBox="1"/>
          <p:nvPr/>
        </p:nvSpPr>
        <p:spPr>
          <a:xfrm flipH="1">
            <a:off x="2522651" y="1426420"/>
            <a:ext cx="1652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逻辑回归模型</a:t>
            </a:r>
          </a:p>
        </p:txBody>
      </p:sp>
      <p:cxnSp>
        <p:nvCxnSpPr>
          <p:cNvPr id="82" name="直接连接符 81"/>
          <p:cNvCxnSpPr>
            <a:stCxn id="50" idx="2"/>
          </p:cNvCxnSpPr>
          <p:nvPr/>
        </p:nvCxnSpPr>
        <p:spPr>
          <a:xfrm>
            <a:off x="4838741" y="2118918"/>
            <a:ext cx="0" cy="1538688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连接符: 肘形 83"/>
          <p:cNvCxnSpPr>
            <a:endCxn id="48" idx="2"/>
          </p:cNvCxnSpPr>
          <p:nvPr/>
        </p:nvCxnSpPr>
        <p:spPr>
          <a:xfrm rot="10800000">
            <a:off x="1144145" y="2118920"/>
            <a:ext cx="3694597" cy="1559235"/>
          </a:xfrm>
          <a:prstGeom prst="bentConnector2">
            <a:avLst/>
          </a:prstGeom>
          <a:ln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文本框 84"/>
          <p:cNvSpPr txBox="1"/>
          <p:nvPr/>
        </p:nvSpPr>
        <p:spPr>
          <a:xfrm flipH="1">
            <a:off x="2272187" y="3146690"/>
            <a:ext cx="1640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feedback</a:t>
            </a:r>
            <a:endParaRPr lang="zh-CN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/>
              <p:cNvSpPr txBox="1"/>
              <p:nvPr/>
            </p:nvSpPr>
            <p:spPr>
              <a:xfrm>
                <a:off x="5188402" y="1655902"/>
                <a:ext cx="6873460" cy="38144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2" eaLnBrk="1" hangingPunct="1">
                  <a:buFont typeface="Wingdings" panose="05000000000000000000" pitchFamily="2" charset="2"/>
                  <a:buChar char="Ø"/>
                  <a:defRPr/>
                </a:pPr>
                <a:r>
                  <a:rPr lang="zh-CN" altLang="en-US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90204" pitchFamily="34" charset="0"/>
                  </a:rPr>
                  <a:t>表示：</a:t>
                </a:r>
                <a:r>
                  <a:rPr lang="zh-CN" altLang="en-US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90204" pitchFamily="34" charset="0"/>
                  </a:rPr>
                  <a:t>逻辑回归模型</a:t>
                </a:r>
                <a:r>
                  <a:rPr lang="zh-CN" altLang="en-US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90204" pitchFamily="34" charset="0"/>
                  </a:rPr>
                  <a:t>长什么样？</a:t>
                </a:r>
                <a:endParaRPr lang="en-US" altLang="zh-CN" sz="2400" b="0" dirty="0"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90204" pitchFamily="34" charset="0"/>
                </a:endParaRPr>
              </a:p>
              <a:p>
                <a:pPr lvl="2">
                  <a:defRPr/>
                </a:pPr>
                <a:r>
                  <a:rPr lang="zh-CN" altLang="en-US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90204" pitchFamily="34" charset="0"/>
                  </a:rPr>
                  <a:t>  机器编码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a:rPr lang="zh-CN" altLang="en-US" sz="2400" i="1">
                        <a:latin typeface="Cambria Math" panose="02040503050406030204" pitchFamily="18" charset="0"/>
                      </a:rPr>
                      <m:t>、</m:t>
                    </m:r>
                  </m:oMath>
                </a14:m>
                <a:r>
                  <a:rPr lang="en-US" altLang="zh-CN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90204" pitchFamily="34" charset="0"/>
                  </a:rPr>
                  <a:t>input</a:t>
                </a:r>
                <a:r>
                  <a:rPr lang="zh-CN" altLang="en-US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90204" pitchFamily="34" charset="0"/>
                  </a:rPr>
                  <a:t>、</a:t>
                </a:r>
                <a:r>
                  <a:rPr lang="en-US" altLang="zh-CN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90204" pitchFamily="34" charset="0"/>
                  </a:rPr>
                  <a:t>output</a:t>
                </a:r>
                <a:r>
                  <a:rPr lang="zh-CN" altLang="en-US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90204" pitchFamily="34" charset="0"/>
                  </a:rPr>
                  <a:t>、</a:t>
                </a:r>
                <a:r>
                  <a:rPr lang="en-US" altLang="zh-CN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90204" pitchFamily="34" charset="0"/>
                  </a:rPr>
                  <a:t>feedback</a:t>
                </a:r>
                <a:r>
                  <a:rPr lang="zh-CN" altLang="en-US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90204" pitchFamily="34" charset="0"/>
                  </a:rPr>
                  <a:t>。</a:t>
                </a:r>
                <a:endParaRPr lang="en-US" altLang="zh-CN" sz="2400" b="0" dirty="0"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90204" pitchFamily="34" charset="0"/>
                </a:endParaRPr>
              </a:p>
              <a:p>
                <a:pPr lvl="2" eaLnBrk="1" hangingPunct="1">
                  <a:buFont typeface="Wingdings" panose="05000000000000000000" pitchFamily="2" charset="2"/>
                  <a:buChar char="Ø"/>
                  <a:defRPr/>
                </a:pPr>
                <a:r>
                  <a:rPr lang="zh-CN" altLang="en-US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90204" pitchFamily="34" charset="0"/>
                  </a:rPr>
                  <a:t>推理：逻辑回归模型</a:t>
                </a:r>
                <a:r>
                  <a:rPr lang="zh-CN" altLang="en-US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90204" pitchFamily="34" charset="0"/>
                  </a:rPr>
                  <a:t>怎么用来解决问题？</a:t>
                </a:r>
                <a:endParaRPr lang="en-US" altLang="zh-CN" sz="2400" b="0" dirty="0"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90204" pitchFamily="34" charset="0"/>
                </a:endParaRPr>
              </a:p>
              <a:p>
                <a:pPr lvl="2" eaLnBrk="1" hangingPunct="1">
                  <a:defRPr/>
                </a:pPr>
                <a:r>
                  <a:rPr lang="en-US" altLang="zh-CN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90204" pitchFamily="34" charset="0"/>
                  </a:rPr>
                  <a:t>  </a:t>
                </a:r>
                <a:r>
                  <a:rPr lang="zh-CN" altLang="en-US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90204" pitchFamily="34" charset="0"/>
                  </a:rPr>
                  <a:t>给定</a:t>
                </a:r>
                <a:r>
                  <a:rPr lang="en-US" altLang="zh-CN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90204" pitchFamily="34" charset="0"/>
                  </a:rPr>
                  <a:t>input</a:t>
                </a:r>
                <a:r>
                  <a:rPr lang="zh-CN" altLang="en-US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90204" pitchFamily="34" charset="0"/>
                  </a:rPr>
                  <a:t>，机器实现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</m:oMath>
                </a14:m>
                <a:r>
                  <a:rPr lang="zh-CN" altLang="en-US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90204" pitchFamily="34" charset="0"/>
                  </a:rPr>
                  <a:t>计算</a:t>
                </a:r>
                <a:r>
                  <a:rPr lang="en-US" altLang="zh-CN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90204" pitchFamily="34" charset="0"/>
                  </a:rPr>
                  <a:t>output</a:t>
                </a:r>
                <a:r>
                  <a:rPr lang="zh-CN" altLang="en-US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90204" pitchFamily="34" charset="0"/>
                  </a:rPr>
                  <a:t>。</a:t>
                </a:r>
                <a:endParaRPr lang="en-US" altLang="zh-CN" sz="2400" b="0" dirty="0"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90204" pitchFamily="34" charset="0"/>
                </a:endParaRPr>
              </a:p>
              <a:p>
                <a:pPr lvl="2" eaLnBrk="1" hangingPunct="1">
                  <a:buFont typeface="Wingdings" panose="05000000000000000000" pitchFamily="2" charset="2"/>
                  <a:buChar char="Ø"/>
                  <a:defRPr/>
                </a:pPr>
                <a:r>
                  <a:rPr lang="zh-CN" altLang="en-US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90204" pitchFamily="34" charset="0"/>
                  </a:rPr>
                  <a:t>学习：</a:t>
                </a:r>
                <a:r>
                  <a:rPr lang="zh-CN" altLang="en-US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90204" pitchFamily="34" charset="0"/>
                  </a:rPr>
                  <a:t>逻辑回归模型怎么来的？</a:t>
                </a:r>
                <a:endParaRPr lang="en-US" altLang="zh-CN" sz="2400" dirty="0"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90204" pitchFamily="34" charset="0"/>
                </a:endParaRPr>
              </a:p>
              <a:p>
                <a:pPr lvl="2" eaLnBrk="1" hangingPunct="1">
                  <a:defRPr/>
                </a:pPr>
                <a:r>
                  <a:rPr lang="zh-CN" altLang="en-US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90204" pitchFamily="34" charset="0"/>
                  </a:rPr>
                  <a:t>  基于数据</a:t>
                </a:r>
                <a:r>
                  <a:rPr lang="en-US" altLang="zh-CN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90204" pitchFamily="34" charset="0"/>
                  </a:rPr>
                  <a:t>&lt;input, output, feedback&gt;</a:t>
                </a:r>
                <a:r>
                  <a:rPr lang="zh-CN" altLang="en-US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90204" pitchFamily="34" charset="0"/>
                  </a:rPr>
                  <a:t>集，</a:t>
                </a:r>
                <a:endParaRPr lang="en-US" altLang="zh-CN" sz="2400" dirty="0"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90204" pitchFamily="34" charset="0"/>
                </a:endParaRPr>
              </a:p>
              <a:p>
                <a:pPr lvl="2" eaLnBrk="1" hangingPunct="1">
                  <a:defRPr/>
                </a:pPr>
                <a:r>
                  <a:rPr lang="zh-CN" altLang="en-US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90204" pitchFamily="34" charset="0"/>
                  </a:rPr>
                  <a:t>  给定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，</m:t>
                        </m:r>
                      </m:sub>
                    </m:sSub>
                  </m:oMath>
                </a14:m>
                <a:r>
                  <a:rPr lang="zh-CN" altLang="en-US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90204" pitchFamily="34" charset="0"/>
                  </a:rPr>
                  <a:t>更新计算</a:t>
                </a:r>
                <a14:m>
                  <m:oMath xmlns:m="http://schemas.openxmlformats.org/officeDocument/2006/math">
                    <m:r>
                      <a:rPr lang="en-US" altLang="zh-CN" sz="2400" b="0" i="1" dirty="0" smtClean="0">
                        <a:effectLst>
                          <a:outerShdw blurRad="50800" dist="38100" dir="5400000" algn="t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 panose="02040503050406030204" pitchFamily="18" charset="0"/>
                        <a:ea typeface="楷体" panose="02010609060101010101" pitchFamily="49" charset="-122"/>
                        <a:cs typeface="Arial" panose="020B0604020202090204" pitchFamily="34" charset="0"/>
                      </a:rPr>
                      <m:t>𝜃</m:t>
                    </m:r>
                    <m:r>
                      <a:rPr lang="zh-CN" altLang="en-US" sz="2400" i="1" dirty="0">
                        <a:effectLst>
                          <a:outerShdw blurRad="50800" dist="38100" dir="5400000" algn="t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 panose="02040503050406030204" pitchFamily="18" charset="0"/>
                        <a:ea typeface="楷体" panose="02010609060101010101" pitchFamily="49" charset="-122"/>
                        <a:cs typeface="Arial" panose="020B0604020202090204" pitchFamily="34" charset="0"/>
                      </a:rPr>
                      <m:t>。</m:t>
                    </m:r>
                  </m:oMath>
                </a14:m>
                <a:endParaRPr lang="en-US" altLang="zh-CN" sz="2400" dirty="0"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90204" pitchFamily="34" charset="0"/>
                </a:endParaRPr>
              </a:p>
              <a:p>
                <a:pPr lvl="2">
                  <a:buFont typeface="Wingdings" panose="05000000000000000000" pitchFamily="2" charset="2"/>
                  <a:buChar char="Ø"/>
                  <a:defRPr/>
                </a:pPr>
                <a:r>
                  <a:rPr lang="zh-CN" altLang="en-US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90204" pitchFamily="34" charset="0"/>
                  </a:rPr>
                  <a:t>数据：</a:t>
                </a:r>
                <a:r>
                  <a:rPr lang="en-US" altLang="zh-CN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90204" pitchFamily="34" charset="0"/>
                  </a:rPr>
                  <a:t> &lt;input, output, feedback&gt;</a:t>
                </a:r>
              </a:p>
              <a:p>
                <a:pPr lvl="2" eaLnBrk="1" hangingPunct="1">
                  <a:defRPr/>
                </a:pPr>
                <a:r>
                  <a:rPr lang="zh-CN" altLang="en-US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90204" pitchFamily="34" charset="0"/>
                  </a:rPr>
                  <a:t> </a:t>
                </a:r>
                <a:r>
                  <a:rPr lang="en-US" altLang="zh-CN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90204" pitchFamily="34" charset="0"/>
                  </a:rPr>
                  <a:t> &lt;</a:t>
                </a:r>
                <a:r>
                  <a:rPr lang="zh-CN" altLang="en-US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90204" pitchFamily="34" charset="0"/>
                  </a:rPr>
                  <a:t>申请人的信息</a:t>
                </a:r>
                <a:r>
                  <a:rPr lang="en-US" altLang="zh-CN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90204" pitchFamily="34" charset="0"/>
                  </a:rPr>
                  <a:t>,</a:t>
                </a:r>
                <a:r>
                  <a:rPr lang="zh-CN" altLang="en-US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90204" pitchFamily="34" charset="0"/>
                  </a:rPr>
                  <a:t>是否违约</a:t>
                </a:r>
                <a:r>
                  <a:rPr lang="en-US" altLang="zh-CN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90204" pitchFamily="34" charset="0"/>
                  </a:rPr>
                  <a:t>,</a:t>
                </a:r>
                <a:r>
                  <a:rPr lang="zh-CN" altLang="en-US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90204" pitchFamily="34" charset="0"/>
                  </a:rPr>
                  <a:t>模型判断正确</a:t>
                </a:r>
                <a:endParaRPr lang="en-US" altLang="zh-CN" sz="2400" dirty="0"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90204" pitchFamily="34" charset="0"/>
                </a:endParaRPr>
              </a:p>
              <a:p>
                <a:pPr lvl="2">
                  <a:defRPr/>
                </a:pPr>
                <a:r>
                  <a:rPr lang="zh-CN" altLang="en-US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90204" pitchFamily="34" charset="0"/>
                  </a:rPr>
                  <a:t>  与否</a:t>
                </a:r>
                <a:r>
                  <a:rPr lang="en-US" altLang="zh-CN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90204" pitchFamily="34" charset="0"/>
                  </a:rPr>
                  <a:t>&gt;</a:t>
                </a:r>
              </a:p>
            </p:txBody>
          </p:sp>
        </mc:Choice>
        <mc:Fallback xmlns="">
          <p:sp>
            <p:nvSpPr>
              <p:cNvPr id="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8402" y="1655902"/>
                <a:ext cx="6873460" cy="3814442"/>
              </a:xfrm>
              <a:prstGeom prst="rect">
                <a:avLst/>
              </a:prstGeom>
              <a:blipFill rotWithShape="1">
                <a:blip r:embed="rId4"/>
                <a:stretch>
                  <a:fillRect l="-7" t="-12" r="1" b="-210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/>
              <p:cNvSpPr txBox="1"/>
              <p:nvPr/>
            </p:nvSpPr>
            <p:spPr>
              <a:xfrm>
                <a:off x="-760484" y="4271549"/>
                <a:ext cx="6851745" cy="19389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2" eaLnBrk="1" hangingPunct="1">
                  <a:defRPr/>
                </a:pPr>
                <a:endParaRPr lang="en-US" altLang="zh-CN" sz="2400" b="0" dirty="0"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90204" pitchFamily="34" charset="0"/>
                </a:endParaRPr>
              </a:p>
              <a:p>
                <a:pPr marL="1371600" lvl="2" indent="-457200">
                  <a:buFont typeface="+mj-lt"/>
                  <a:buAutoNum type="arabicPeriod"/>
                  <a:defRPr/>
                </a:pPr>
                <a:r>
                  <a:rPr lang="zh-CN" altLang="en-US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90204" pitchFamily="34" charset="0"/>
                  </a:rPr>
                  <a:t>算法</a:t>
                </a:r>
                <a:r>
                  <a:rPr lang="en-US" altLang="zh-CN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90204" pitchFamily="34" charset="0"/>
                  </a:rPr>
                  <a:t>/</a:t>
                </a:r>
                <a:r>
                  <a:rPr lang="zh-CN" altLang="en-US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90204" pitchFamily="34" charset="0"/>
                  </a:rPr>
                  <a:t>模型：</a:t>
                </a:r>
                <a:r>
                  <a:rPr lang="en-US" altLang="zh-CN" sz="2400" b="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zh-CN" altLang="en-US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90204" pitchFamily="34" charset="0"/>
                  </a:rPr>
                  <a:t>（及部分</a:t>
                </a:r>
                <a14:m>
                  <m:oMath xmlns:m="http://schemas.openxmlformats.org/officeDocument/2006/math">
                    <m:r>
                      <a:rPr lang="en-US" altLang="zh-CN" sz="2400" i="1" dirty="0">
                        <a:effectLst>
                          <a:outerShdw blurRad="50800" dist="38100" dir="5400000" algn="t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 panose="02040503050406030204" pitchFamily="18" charset="0"/>
                        <a:ea typeface="楷体" panose="02010609060101010101" pitchFamily="49" charset="-122"/>
                        <a:cs typeface="Arial" panose="020B0604020202090204" pitchFamily="34" charset="0"/>
                      </a:rPr>
                      <m:t>𝜃</m:t>
                    </m:r>
                    <m:r>
                      <a:rPr lang="en-US" altLang="zh-CN" sz="2400" i="1" dirty="0">
                        <a:effectLst>
                          <a:outerShdw blurRad="50800" dist="38100" dir="5400000" algn="t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 panose="02040503050406030204" pitchFamily="18" charset="0"/>
                        <a:ea typeface="楷体" panose="02010609060101010101" pitchFamily="49" charset="-122"/>
                        <a:cs typeface="Arial" panose="020B0604020202090204" pitchFamily="34" charset="0"/>
                      </a:rPr>
                      <m:t> </m:t>
                    </m:r>
                  </m:oMath>
                </a14:m>
                <a:r>
                  <a:rPr lang="zh-CN" altLang="en-US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90204" pitchFamily="34" charset="0"/>
                  </a:rPr>
                  <a:t>）</a:t>
                </a:r>
                <a:endParaRPr lang="en-US" altLang="zh-CN" sz="2400" b="0" dirty="0"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90204" pitchFamily="34" charset="0"/>
                </a:endParaRPr>
              </a:p>
              <a:p>
                <a:pPr marL="1371600" lvl="2" indent="-457200" eaLnBrk="1" hangingPunct="1">
                  <a:buFont typeface="+mj-lt"/>
                  <a:buAutoNum type="arabicPeriod"/>
                  <a:defRPr/>
                </a:pPr>
                <a:r>
                  <a:rPr lang="zh-CN" altLang="en-US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90204" pitchFamily="34" charset="0"/>
                  </a:rPr>
                  <a:t>计算：</a:t>
                </a:r>
                <a:r>
                  <a:rPr lang="en-US" altLang="zh-CN" sz="2400" b="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/</m:t>
                    </m:r>
                  </m:oMath>
                </a14:m>
                <a:r>
                  <a:rPr lang="en-US" altLang="zh-CN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90204" pitchFamily="34" charset="0"/>
                  </a:rPr>
                  <a:t>input</a:t>
                </a:r>
                <a:r>
                  <a:rPr lang="en-US" altLang="zh-CN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90204" pitchFamily="34" charset="0"/>
                  </a:rPr>
                  <a:t>/</a:t>
                </a:r>
                <a:r>
                  <a:rPr lang="en-US" altLang="zh-CN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90204" pitchFamily="34" charset="0"/>
                  </a:rPr>
                  <a:t>output</a:t>
                </a:r>
                <a:r>
                  <a:rPr lang="en-US" altLang="zh-CN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90204" pitchFamily="34" charset="0"/>
                  </a:rPr>
                  <a:t>/</a:t>
                </a:r>
                <a:r>
                  <a:rPr lang="en-US" altLang="zh-CN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90204" pitchFamily="34" charset="0"/>
                  </a:rPr>
                  <a:t>feedback</a:t>
                </a:r>
                <a:r>
                  <a:rPr lang="zh-CN" altLang="en-US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90204" pitchFamily="34" charset="0"/>
                  </a:rPr>
                  <a:t>转换</a:t>
                </a:r>
                <a:endParaRPr lang="en-US" altLang="zh-CN" sz="2400" b="0" dirty="0"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90204" pitchFamily="34" charset="0"/>
                </a:endParaRPr>
              </a:p>
              <a:p>
                <a:pPr marL="1371600" lvl="2" indent="-457200" eaLnBrk="1" hangingPunct="1">
                  <a:buFont typeface="+mj-lt"/>
                  <a:buAutoNum type="arabicPeriod"/>
                  <a:defRPr/>
                </a:pPr>
                <a:r>
                  <a:rPr lang="zh-CN" altLang="en-US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90204" pitchFamily="34" charset="0"/>
                  </a:rPr>
                  <a:t>数据：</a:t>
                </a:r>
                <a:r>
                  <a:rPr lang="en-US" altLang="zh-CN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90204" pitchFamily="34" charset="0"/>
                  </a:rPr>
                  <a:t> &lt;input, output, feedback&gt;</a:t>
                </a:r>
              </a:p>
              <a:p>
                <a:pPr marL="1371600" lvl="2" indent="-457200">
                  <a:buFont typeface="+mj-lt"/>
                  <a:buAutoNum type="arabicPeriod"/>
                  <a:defRPr/>
                </a:pPr>
                <a:r>
                  <a:rPr lang="zh-CN" altLang="en-US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90204" pitchFamily="34" charset="0"/>
                  </a:rPr>
                  <a:t>知识：</a:t>
                </a:r>
                <a:r>
                  <a:rPr lang="en-US" altLang="zh-CN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ea typeface="楷体" panose="02010609060101010101" pitchFamily="49" charset="-122"/>
                    <a:cs typeface="Arial" panose="020B060402020209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b="0" i="1" dirty="0" smtClean="0">
                        <a:effectLst>
                          <a:outerShdw blurRad="50800" dist="38100" dir="5400000" algn="t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 panose="02040503050406030204" pitchFamily="18" charset="0"/>
                        <a:ea typeface="楷体" panose="02010609060101010101" pitchFamily="49" charset="-122"/>
                        <a:cs typeface="Arial" panose="020B0604020202090204" pitchFamily="34" charset="0"/>
                      </a:rPr>
                      <m:t>𝜃</m:t>
                    </m:r>
                  </m:oMath>
                </a14:m>
                <a:r>
                  <a:rPr lang="zh-CN" altLang="en-US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90204" pitchFamily="34" charset="0"/>
                  </a:rPr>
                  <a:t>（及部分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CN" altLang="en-US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90204" pitchFamily="34" charset="0"/>
                  </a:rPr>
                  <a:t>）</a:t>
                </a:r>
                <a:endParaRPr lang="en-AU" altLang="zh-CN" sz="2400" b="0" dirty="0"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90204" pitchFamily="34" charset="0"/>
                </a:endParaRPr>
              </a:p>
            </p:txBody>
          </p:sp>
        </mc:Choice>
        <mc:Fallback xmlns=""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760484" y="4271549"/>
                <a:ext cx="6851745" cy="1938992"/>
              </a:xfrm>
              <a:prstGeom prst="rect">
                <a:avLst/>
              </a:prstGeom>
              <a:blipFill rotWithShape="1">
                <a:blip r:embed="rId5"/>
                <a:stretch>
                  <a:fillRect l="6" t="-28" r="5" b="-637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0740791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50439" y="120418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逻辑回归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0" name="object 7"/>
          <p:cNvSpPr txBox="1"/>
          <p:nvPr/>
        </p:nvSpPr>
        <p:spPr>
          <a:xfrm>
            <a:off x="820882" y="3414805"/>
            <a:ext cx="7877444" cy="1261884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lang="zh-CN" altLang="en-US" sz="4000" b="1" spc="85" dirty="0">
                <a:solidFill>
                  <a:srgbClr val="2C2828"/>
                </a:solidFill>
                <a:latin typeface="Arial" panose="020B0604020202090204"/>
                <a:cs typeface="Arial" panose="020B0604020202090204"/>
              </a:rPr>
              <a:t>线性分类器和逻辑回归的总结</a:t>
            </a:r>
            <a:endParaRPr lang="en-US" altLang="zh-CN" sz="4000" b="1" spc="85" dirty="0">
              <a:solidFill>
                <a:srgbClr val="2C2828"/>
              </a:solidFill>
              <a:latin typeface="Arial" panose="020B0604020202090204"/>
              <a:cs typeface="Arial" panose="020B0604020202090204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lang="zh-CN" altLang="en-US" sz="4000" b="1" spc="85" dirty="0">
                <a:solidFill>
                  <a:srgbClr val="2C2828"/>
                </a:solidFill>
                <a:latin typeface="Arial" panose="020B0604020202090204"/>
                <a:cs typeface="Arial" panose="020B0604020202090204"/>
              </a:rPr>
              <a:t>（以线性分类器为例）</a:t>
            </a:r>
            <a:endParaRPr lang="en-US" sz="4000" b="1" dirty="0">
              <a:latin typeface="Arial" panose="020B0604020202090204"/>
              <a:cs typeface="Arial" panose="020B0604020202090204"/>
            </a:endParaRPr>
          </a:p>
        </p:txBody>
      </p:sp>
    </p:spTree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50439" y="120418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逻辑回归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" name="object 3"/>
          <p:cNvSpPr txBox="1"/>
          <p:nvPr/>
        </p:nvSpPr>
        <p:spPr>
          <a:xfrm>
            <a:off x="1163171" y="2249969"/>
            <a:ext cx="8982764" cy="3030958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301625" indent="-288925">
              <a:lnSpc>
                <a:spcPct val="100000"/>
              </a:lnSpc>
              <a:spcBef>
                <a:spcPts val="475"/>
              </a:spcBef>
              <a:buClr>
                <a:srgbClr val="5D5555"/>
              </a:buClr>
              <a:buChar char="•"/>
              <a:tabLst>
                <a:tab pos="301625" algn="l"/>
              </a:tabLst>
            </a:pPr>
            <a:r>
              <a:rPr lang="zh-CN" altLang="en-US" sz="2400" b="0" i="0" dirty="0">
                <a:effectLst/>
                <a:latin typeface="Roboto" panose="02000000000000000000" pitchFamily="2" charset="0"/>
              </a:rPr>
              <a:t>描述决策边界与线性分类器</a:t>
            </a:r>
            <a:endParaRPr lang="en-US" altLang="zh-CN" sz="2400" b="0" i="0" dirty="0">
              <a:effectLst/>
              <a:latin typeface="Roboto" panose="02000000000000000000" pitchFamily="2" charset="0"/>
            </a:endParaRPr>
          </a:p>
          <a:p>
            <a:pPr marL="301625" indent="-288925">
              <a:lnSpc>
                <a:spcPct val="100000"/>
              </a:lnSpc>
              <a:spcBef>
                <a:spcPts val="475"/>
              </a:spcBef>
              <a:buClr>
                <a:srgbClr val="5D5555"/>
              </a:buClr>
              <a:buChar char="•"/>
              <a:tabLst>
                <a:tab pos="301625" algn="l"/>
              </a:tabLst>
            </a:pPr>
            <a:r>
              <a:rPr lang="zh-CN" altLang="en-US" sz="2400" b="0" i="0" dirty="0">
                <a:effectLst/>
                <a:latin typeface="Roboto" panose="02000000000000000000" pitchFamily="2" charset="0"/>
              </a:rPr>
              <a:t>使用类别概率表达预测结果的置信度</a:t>
            </a:r>
            <a:endParaRPr lang="en-US" altLang="zh-CN" sz="2400" b="0" i="0" dirty="0">
              <a:effectLst/>
              <a:latin typeface="Roboto" panose="02000000000000000000" pitchFamily="2" charset="0"/>
            </a:endParaRPr>
          </a:p>
          <a:p>
            <a:pPr marL="301625" indent="-288925">
              <a:lnSpc>
                <a:spcPct val="100000"/>
              </a:lnSpc>
              <a:spcBef>
                <a:spcPts val="475"/>
              </a:spcBef>
              <a:buClr>
                <a:srgbClr val="5D5555"/>
              </a:buClr>
              <a:buChar char="•"/>
              <a:tabLst>
                <a:tab pos="301625" algn="l"/>
              </a:tabLst>
            </a:pPr>
            <a:r>
              <a:rPr lang="zh-CN" altLang="en-US" sz="2400" b="0" i="0" dirty="0">
                <a:effectLst/>
                <a:latin typeface="Roboto" panose="02000000000000000000" pitchFamily="2" charset="0"/>
              </a:rPr>
              <a:t>定义逻辑回归模型</a:t>
            </a:r>
            <a:endParaRPr lang="en-US" altLang="zh-CN" sz="2400" b="0" i="0" dirty="0">
              <a:effectLst/>
              <a:latin typeface="Roboto" panose="02000000000000000000" pitchFamily="2" charset="0"/>
            </a:endParaRPr>
          </a:p>
          <a:p>
            <a:pPr marL="301625" indent="-288925">
              <a:lnSpc>
                <a:spcPct val="100000"/>
              </a:lnSpc>
              <a:spcBef>
                <a:spcPts val="475"/>
              </a:spcBef>
              <a:buClr>
                <a:srgbClr val="5D5555"/>
              </a:buClr>
              <a:buChar char="•"/>
              <a:tabLst>
                <a:tab pos="301625" algn="l"/>
              </a:tabLst>
            </a:pPr>
            <a:r>
              <a:rPr lang="zh-CN" altLang="en-US" sz="2400" b="0" i="0" dirty="0">
                <a:effectLst/>
                <a:latin typeface="Roboto" panose="02000000000000000000" pitchFamily="2" charset="0"/>
              </a:rPr>
              <a:t>将逻辑回归输出结果解释为类别概率</a:t>
            </a:r>
            <a:endParaRPr lang="en-US" altLang="zh-CN" sz="2400" b="0" i="0" dirty="0">
              <a:effectLst/>
              <a:latin typeface="Roboto" panose="02000000000000000000" pitchFamily="2" charset="0"/>
            </a:endParaRPr>
          </a:p>
          <a:p>
            <a:pPr marL="301625" indent="-288925">
              <a:lnSpc>
                <a:spcPct val="100000"/>
              </a:lnSpc>
              <a:spcBef>
                <a:spcPts val="475"/>
              </a:spcBef>
              <a:buClr>
                <a:srgbClr val="5D5555"/>
              </a:buClr>
              <a:buChar char="•"/>
              <a:tabLst>
                <a:tab pos="301625" algn="l"/>
              </a:tabLst>
            </a:pPr>
            <a:r>
              <a:rPr lang="zh-CN" altLang="en-US" sz="2400" b="0" i="0" dirty="0">
                <a:effectLst/>
                <a:latin typeface="Roboto" panose="02000000000000000000" pitchFamily="2" charset="0"/>
              </a:rPr>
              <a:t>分析系数取值对逻辑回归输出的影响</a:t>
            </a:r>
            <a:endParaRPr lang="en-US" altLang="zh-CN" sz="2400" b="0" i="0" dirty="0">
              <a:effectLst/>
              <a:latin typeface="Roboto" panose="02000000000000000000" pitchFamily="2" charset="0"/>
            </a:endParaRPr>
          </a:p>
          <a:p>
            <a:pPr marL="301625" indent="-288925">
              <a:lnSpc>
                <a:spcPct val="100000"/>
              </a:lnSpc>
              <a:spcBef>
                <a:spcPts val="475"/>
              </a:spcBef>
              <a:buClr>
                <a:srgbClr val="5D5555"/>
              </a:buClr>
              <a:buChar char="•"/>
              <a:tabLst>
                <a:tab pos="301625" algn="l"/>
              </a:tabLst>
            </a:pPr>
            <a:r>
              <a:rPr lang="zh-CN" altLang="en-US" sz="2400" b="0" i="0" dirty="0">
                <a:effectLst/>
                <a:latin typeface="Roboto" panose="02000000000000000000" pitchFamily="2" charset="0"/>
              </a:rPr>
              <a:t>使用似然函数衡量分类器质量</a:t>
            </a:r>
            <a:endParaRPr lang="en-US" altLang="zh-CN" sz="2400" b="0" i="0" dirty="0">
              <a:effectLst/>
              <a:latin typeface="Roboto" panose="02000000000000000000" pitchFamily="2" charset="0"/>
            </a:endParaRPr>
          </a:p>
          <a:p>
            <a:pPr marL="301625" indent="-288925">
              <a:lnSpc>
                <a:spcPct val="100000"/>
              </a:lnSpc>
              <a:spcBef>
                <a:spcPts val="475"/>
              </a:spcBef>
              <a:buClr>
                <a:srgbClr val="5D5555"/>
              </a:buClr>
              <a:buChar char="•"/>
              <a:tabLst>
                <a:tab pos="301625" algn="l"/>
              </a:tabLst>
            </a:pPr>
            <a:r>
              <a:rPr lang="zh-CN" altLang="en-US" sz="2400" b="0" i="0" dirty="0">
                <a:effectLst/>
                <a:latin typeface="Roboto" panose="02000000000000000000" pitchFamily="2" charset="0"/>
              </a:rPr>
              <a:t>通过梯度下降法优化负对数似然损失函数来训练逻辑回归模型</a:t>
            </a:r>
            <a:endParaRPr lang="en-US" altLang="zh-CN" sz="2400" b="0" i="0" dirty="0">
              <a:effectLst/>
              <a:latin typeface="Roboto" panose="02000000000000000000" pitchFamily="2" charset="0"/>
            </a:endParaRPr>
          </a:p>
        </p:txBody>
      </p:sp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402a1233-a9f0-48c5-9afd-f14827add457&quot;,&quot;Name&quot;:null,&quot;Kind&quot;:1,&quot;OldGuidesSetting&quot;:{&quot;HeaderHeight&quot;:0.0,&quot;FooterHeight&quot;:0.0,&quot;SideMargin&quot;:0.0,&quot;TopMargin&quot;:0.0,&quot;BottomMargin&quot;:0.0,&quot;IntervalMargin&quot;:0.0}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50666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50666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50666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50666;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1179</TotalTime>
  <Words>2700</Words>
  <Application>Microsoft Macintosh PowerPoint</Application>
  <PresentationFormat>Widescreen</PresentationFormat>
  <Paragraphs>743</Paragraphs>
  <Slides>47</Slides>
  <Notes>47</Notes>
  <HiddenSlides>0</HiddenSlides>
  <MMClips>0</MMClips>
  <ScaleCrop>false</ScaleCrop>
  <HeadingPairs>
    <vt:vector size="6" baseType="variant">
      <vt:variant>
        <vt:lpstr>Fonts Used</vt:lpstr>
      </vt:variant>
      <vt:variant>
        <vt:i4>19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67" baseType="lpstr">
      <vt:lpstr>等线</vt:lpstr>
      <vt:lpstr>楷体</vt:lpstr>
      <vt:lpstr>Microsoft YaHei</vt:lpstr>
      <vt:lpstr>Microsoft YaHei</vt:lpstr>
      <vt:lpstr>Trajan Pro</vt:lpstr>
      <vt:lpstr>Aptos</vt:lpstr>
      <vt:lpstr>Aptos Display</vt:lpstr>
      <vt:lpstr>Arial</vt:lpstr>
      <vt:lpstr>Calibri</vt:lpstr>
      <vt:lpstr>Cambria Math</vt:lpstr>
      <vt:lpstr>Courier New</vt:lpstr>
      <vt:lpstr>Georgia</vt:lpstr>
      <vt:lpstr>Lucida Sans Unicode</vt:lpstr>
      <vt:lpstr>Palatino Linotype</vt:lpstr>
      <vt:lpstr>Roboto</vt:lpstr>
      <vt:lpstr>Tahoma</vt:lpstr>
      <vt:lpstr>Times New Roman</vt:lpstr>
      <vt:lpstr>Verdana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靖杨 徐</dc:creator>
  <cp:lastModifiedBy>Qiyu Kang</cp:lastModifiedBy>
  <cp:revision>1472</cp:revision>
  <cp:lastPrinted>2025-03-16T15:46:57Z</cp:lastPrinted>
  <dcterms:created xsi:type="dcterms:W3CDTF">2025-02-23T09:04:20Z</dcterms:created>
  <dcterms:modified xsi:type="dcterms:W3CDTF">2026-09-14T05:32:22Z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7A6318D4EF8D7D3DCF77B967B01187DE_42</vt:lpwstr>
  </property>
  <property fmtid="{D5CDD505-2E9C-101B-9397-08002B2CF9AE}" pid="3" name="KSOProductBuildVer">
    <vt:lpwstr>2052-6.8.2.8850</vt:lpwstr>
  </property>
</Properties>
</file>