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6.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7.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Lst>
  <p:notesMasterIdLst>
    <p:notesMasterId r:id="rId68"/>
  </p:notesMasterIdLst>
  <p:sldIdLst>
    <p:sldId id="4854" r:id="rId3"/>
    <p:sldId id="383" r:id="rId4"/>
    <p:sldId id="4893" r:id="rId5"/>
    <p:sldId id="4806" r:id="rId6"/>
    <p:sldId id="4892" r:id="rId7"/>
    <p:sldId id="4891" r:id="rId8"/>
    <p:sldId id="4807" r:id="rId9"/>
    <p:sldId id="4809" r:id="rId10"/>
    <p:sldId id="4808" r:id="rId11"/>
    <p:sldId id="4853" r:id="rId12"/>
    <p:sldId id="4851" r:id="rId13"/>
    <p:sldId id="4894" r:id="rId14"/>
    <p:sldId id="4821" r:id="rId15"/>
    <p:sldId id="4900" r:id="rId16"/>
    <p:sldId id="4825" r:id="rId17"/>
    <p:sldId id="4856" r:id="rId18"/>
    <p:sldId id="4827" r:id="rId19"/>
    <p:sldId id="4792" r:id="rId20"/>
    <p:sldId id="4831" r:id="rId21"/>
    <p:sldId id="4835" r:id="rId22"/>
    <p:sldId id="4833" r:id="rId23"/>
    <p:sldId id="4793" r:id="rId24"/>
    <p:sldId id="4830" r:id="rId25"/>
    <p:sldId id="4895" r:id="rId26"/>
    <p:sldId id="4857" r:id="rId27"/>
    <p:sldId id="4840" r:id="rId28"/>
    <p:sldId id="4841" r:id="rId29"/>
    <p:sldId id="259" r:id="rId30"/>
    <p:sldId id="4858" r:id="rId31"/>
    <p:sldId id="4794" r:id="rId32"/>
    <p:sldId id="4859" r:id="rId33"/>
    <p:sldId id="4896" r:id="rId34"/>
    <p:sldId id="4860" r:id="rId35"/>
    <p:sldId id="1109" r:id="rId36"/>
    <p:sldId id="4818" r:id="rId37"/>
    <p:sldId id="4861" r:id="rId38"/>
    <p:sldId id="4816" r:id="rId39"/>
    <p:sldId id="4862" r:id="rId40"/>
    <p:sldId id="4845" r:id="rId41"/>
    <p:sldId id="4863" r:id="rId42"/>
    <p:sldId id="4864" r:id="rId43"/>
    <p:sldId id="4870" r:id="rId44"/>
    <p:sldId id="4871" r:id="rId45"/>
    <p:sldId id="4872" r:id="rId46"/>
    <p:sldId id="4873" r:id="rId47"/>
    <p:sldId id="4874" r:id="rId48"/>
    <p:sldId id="4875" r:id="rId49"/>
    <p:sldId id="4882" r:id="rId50"/>
    <p:sldId id="4879" r:id="rId51"/>
    <p:sldId id="4877" r:id="rId52"/>
    <p:sldId id="4880" r:id="rId53"/>
    <p:sldId id="4837" r:id="rId54"/>
    <p:sldId id="4839" r:id="rId55"/>
    <p:sldId id="4897" r:id="rId56"/>
    <p:sldId id="4881" r:id="rId57"/>
    <p:sldId id="4883" r:id="rId58"/>
    <p:sldId id="4884" r:id="rId59"/>
    <p:sldId id="4885" r:id="rId60"/>
    <p:sldId id="4886" r:id="rId61"/>
    <p:sldId id="4887" r:id="rId62"/>
    <p:sldId id="4888" r:id="rId63"/>
    <p:sldId id="4889" r:id="rId64"/>
    <p:sldId id="4890" r:id="rId65"/>
    <p:sldId id="4899" r:id="rId66"/>
    <p:sldId id="4820" r:id="rId67"/>
  </p:sldIdLst>
  <p:sldSz cx="12192000" cy="6858000"/>
  <p:notesSz cx="6858000" cy="9144000"/>
  <p:custDataLst>
    <p:tags r:id="rId6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AF49"/>
    <a:srgbClr val="820481"/>
    <a:srgbClr val="F3E8B6"/>
    <a:srgbClr val="4472C4"/>
    <a:srgbClr val="203864"/>
    <a:srgbClr val="A1B8E1"/>
    <a:srgbClr val="E6F4F7"/>
    <a:srgbClr val="D0D9DE"/>
    <a:srgbClr val="A5A5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50" autoAdjust="0"/>
    <p:restoredTop sz="72178" autoAdjust="0"/>
  </p:normalViewPr>
  <p:slideViewPr>
    <p:cSldViewPr snapToGrid="0">
      <p:cViewPr varScale="1">
        <p:scale>
          <a:sx n="192" d="100"/>
          <a:sy n="192" d="100"/>
        </p:scale>
        <p:origin x="2648" y="184"/>
      </p:cViewPr>
      <p:guideLst/>
    </p:cSldViewPr>
  </p:slideViewPr>
  <p:notesTextViewPr>
    <p:cViewPr>
      <p:scale>
        <a:sx n="229" d="100"/>
        <a:sy n="229"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9EC146-7103-4549-868D-FD3600C3A425}" type="datetimeFigureOut">
              <a:rPr lang="zh-CN" altLang="en-US" smtClean="0"/>
              <a:t>2026/9/14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6AA05-AB2B-4215-978B-A09B2D34874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在本模块中，我将概述我们计划在机器学习中涉及的主题</a:t>
            </a:r>
            <a:r>
              <a:rPr kumimoji="1" lang="zh-CN" altLang="en-US" dirty="0"/>
              <a:t>。</a:t>
            </a: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C82B69B-4CDB-45EF-AF2E-DEBF6EE82A6D}" type="slidenum">
              <a:rPr kumimoji="0" lang="en-US" sz="1200" b="0" i="0" u="none" strike="noStrike" kern="1200" cap="none" spc="0" normalizeH="0" baseline="0" noProof="0" smtClean="0">
                <a:ln>
                  <a:noFill/>
                </a:ln>
                <a:solidFill>
                  <a:prstClr val="black"/>
                </a:solidFill>
                <a:effectLst/>
                <a:uLnTx/>
                <a:uFillTx/>
                <a:latin typeface="等线"/>
                <a:ea typeface="+mn-ea"/>
                <a:cs typeface="+mn-cs"/>
              </a:rPr>
              <a:t>1</a:t>
            </a:fld>
            <a:endParaRPr kumimoji="0" lang="en-US" sz="1200" b="0" i="0" u="none" strike="noStrike" kern="1200" cap="none" spc="0" normalizeH="0" baseline="0" noProof="0" dirty="0">
              <a:ln>
                <a:noFill/>
              </a:ln>
              <a:solidFill>
                <a:prstClr val="black"/>
              </a:solidFill>
              <a:effectLst/>
              <a:uLnTx/>
              <a:uFillTx/>
              <a:latin typeface="等线"/>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b="1" dirty="0"/>
          </a:p>
        </p:txBody>
      </p:sp>
      <p:sp>
        <p:nvSpPr>
          <p:cNvPr id="4" name="灯片编号占位符 3"/>
          <p:cNvSpPr>
            <a:spLocks noGrp="1"/>
          </p:cNvSpPr>
          <p:nvPr>
            <p:ph type="sldNum" sz="quarter" idx="5"/>
          </p:nvPr>
        </p:nvSpPr>
        <p:spPr/>
        <p:txBody>
          <a:bodyPr/>
          <a:lstStyle/>
          <a:p>
            <a:fld id="{2B735503-9D21-443F-BC18-5459550EB72F}"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4B914-9FB7-8204-7DD3-F0E50D658AF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A1919D8-8D9C-51D1-7583-A21A1D9FF8B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9B42392-0F51-BFBB-B2EE-1C3A65DBB394}"/>
              </a:ext>
            </a:extLst>
          </p:cNvPr>
          <p:cNvSpPr>
            <a:spLocks noGrp="1"/>
          </p:cNvSpPr>
          <p:nvPr>
            <p:ph type="body" idx="1"/>
          </p:nvPr>
        </p:nvSpPr>
        <p:spPr/>
        <p:txBody>
          <a:bodyPr/>
          <a:lstStyle/>
          <a:p>
            <a:endParaRPr lang="en-US" altLang="zh-CN" b="1" dirty="0"/>
          </a:p>
        </p:txBody>
      </p:sp>
      <p:sp>
        <p:nvSpPr>
          <p:cNvPr id="4" name="灯片编号占位符 3">
            <a:extLst>
              <a:ext uri="{FF2B5EF4-FFF2-40B4-BE49-F238E27FC236}">
                <a16:creationId xmlns:a16="http://schemas.microsoft.com/office/drawing/2014/main" id="{81E5071F-7FC2-5029-C992-468051BE05DA}"/>
              </a:ext>
            </a:extLst>
          </p:cNvPr>
          <p:cNvSpPr>
            <a:spLocks noGrp="1"/>
          </p:cNvSpPr>
          <p:nvPr>
            <p:ph type="sldNum" sz="quarter" idx="5"/>
          </p:nvPr>
        </p:nvSpPr>
        <p:spPr/>
        <p:txBody>
          <a:bodyPr/>
          <a:lstStyle/>
          <a:p>
            <a:fld id="{2B735503-9D21-443F-BC18-5459550EB72F}" type="slidenum">
              <a:rPr lang="zh-CN" altLang="en-US" smtClean="0"/>
              <a:t>3</a:t>
            </a:fld>
            <a:endParaRPr lang="zh-CN" altLang="en-US"/>
          </a:p>
        </p:txBody>
      </p:sp>
    </p:spTree>
    <p:extLst>
      <p:ext uri="{BB962C8B-B14F-4D97-AF65-F5344CB8AC3E}">
        <p14:creationId xmlns:p14="http://schemas.microsoft.com/office/powerpoint/2010/main" val="3439253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我们将介绍的第一种主要预测任务是回归。这里，输出</a:t>
            </a:r>
            <a:r>
              <a:rPr lang="en-US" altLang="zh-CN" dirty="0"/>
              <a:t>y</a:t>
            </a:r>
            <a:r>
              <a:rPr lang="zh-CN" altLang="en-US" dirty="0"/>
              <a:t>是一个实数</a:t>
            </a:r>
            <a:r>
              <a:rPr lang="en-US" altLang="zh-CN" dirty="0"/>
              <a:t>(</a:t>
            </a:r>
            <a:r>
              <a:rPr lang="zh-CN" altLang="en-US" dirty="0"/>
              <a:t>通常称为响应或目标</a:t>
            </a:r>
            <a:r>
              <a:rPr lang="en-US" altLang="zh-CN" dirty="0"/>
              <a:t>)</a:t>
            </a:r>
            <a:r>
              <a:rPr lang="zh-CN" altLang="en-US" dirty="0"/>
              <a:t>。</a:t>
            </a:r>
            <a:endParaRPr lang="en-US" altLang="zh-CN" dirty="0"/>
          </a:p>
          <a:p>
            <a:r>
              <a:rPr lang="en-US" altLang="zh-CN" dirty="0"/>
              <a:t>•</a:t>
            </a:r>
            <a:r>
              <a:rPr lang="zh-CN" altLang="en-US" dirty="0"/>
              <a:t>一个应用是贫困地图</a:t>
            </a:r>
            <a:r>
              <a:rPr lang="en-US" altLang="zh-CN" dirty="0"/>
              <a:t>:</a:t>
            </a:r>
            <a:r>
              <a:rPr lang="zh-CN" altLang="en-US" dirty="0"/>
              <a:t>给定一幅卫星图像，预测该地区家庭的平均资产财富指数。这是常用的衡量世界各地的贫困状况，并确定哪些地区最需要援助。</a:t>
            </a:r>
            <a:endParaRPr lang="en-US" altLang="zh-CN" dirty="0"/>
          </a:p>
          <a:p>
            <a:r>
              <a:rPr lang="en-US" altLang="zh-CN" dirty="0"/>
              <a:t>•</a:t>
            </a:r>
            <a:r>
              <a:rPr lang="zh-CN" altLang="en-US" dirty="0"/>
              <a:t>另一个应用</a:t>
            </a:r>
            <a:r>
              <a:rPr lang="en-US" altLang="zh-CN" dirty="0"/>
              <a:t>:</a:t>
            </a:r>
            <a:r>
              <a:rPr lang="zh-CN" altLang="en-US" dirty="0"/>
              <a:t>给定房子的信息</a:t>
            </a:r>
            <a:r>
              <a:rPr lang="en-US" altLang="zh-CN" dirty="0"/>
              <a:t>(</a:t>
            </a:r>
            <a:r>
              <a:rPr lang="zh-CN" altLang="en-US" dirty="0"/>
              <a:t>例如，位置，卧室数量</a:t>
            </a:r>
            <a:r>
              <a:rPr lang="en-US" altLang="zh-CN" dirty="0"/>
              <a:t>)</a:t>
            </a:r>
            <a:r>
              <a:rPr lang="zh-CN" altLang="en-US" dirty="0"/>
              <a:t>，预测它的价格。</a:t>
            </a:r>
            <a:r>
              <a:rPr lang="en-US" altLang="zh-CN" dirty="0"/>
              <a:t>•</a:t>
            </a:r>
            <a:r>
              <a:rPr lang="zh-CN" altLang="en-US" dirty="0"/>
              <a:t>第三个应用是预测某些服务的到达时间，这些服务可能是包裹递送、航班或拼车。</a:t>
            </a:r>
            <a:endParaRPr lang="en-US" altLang="zh-CN" dirty="0"/>
          </a:p>
          <a:p>
            <a:r>
              <a:rPr lang="en-US" altLang="zh-CN" dirty="0"/>
              <a:t>•</a:t>
            </a:r>
            <a:r>
              <a:rPr lang="zh-CN" altLang="en-US" dirty="0"/>
              <a:t>分类和回归之间的关键区别是分类有离散的输出</a:t>
            </a:r>
            <a:r>
              <a:rPr lang="en-US" altLang="zh-CN" dirty="0"/>
              <a:t>(</a:t>
            </a:r>
            <a:r>
              <a:rPr lang="zh-CN" altLang="en-US" dirty="0"/>
              <a:t>例如，二元分类的“是”或“否”</a:t>
            </a:r>
            <a:r>
              <a:rPr lang="en-US" altLang="zh-CN" dirty="0"/>
              <a:t>)</a:t>
            </a:r>
            <a:r>
              <a:rPr lang="zh-CN" altLang="en-US" dirty="0"/>
              <a:t>，而回归有连续的输出。</a:t>
            </a:r>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516AB-73FC-9636-98B8-24F7BAC8477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DFA4717-A349-B132-4FDE-6C40F45F7FD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EB76162-DD1C-5F7E-FDEF-8090343325F8}"/>
              </a:ext>
            </a:extLst>
          </p:cNvPr>
          <p:cNvSpPr>
            <a:spLocks noGrp="1"/>
          </p:cNvSpPr>
          <p:nvPr>
            <p:ph type="body" idx="1"/>
          </p:nvPr>
        </p:nvSpPr>
        <p:spPr/>
        <p:txBody>
          <a:bodyPr/>
          <a:lstStyle/>
          <a:p>
            <a:r>
              <a:rPr lang="en-US" altLang="zh-CN" dirty="0"/>
              <a:t>•</a:t>
            </a:r>
            <a:r>
              <a:rPr lang="zh-CN" altLang="en-US" dirty="0"/>
              <a:t>我们将介绍的第一种主要预测任务是回归。这里，输出</a:t>
            </a:r>
            <a:r>
              <a:rPr lang="en-US" altLang="zh-CN" dirty="0"/>
              <a:t>y</a:t>
            </a:r>
            <a:r>
              <a:rPr lang="zh-CN" altLang="en-US" dirty="0"/>
              <a:t>是一个实数</a:t>
            </a:r>
            <a:r>
              <a:rPr lang="en-US" altLang="zh-CN" dirty="0"/>
              <a:t>(</a:t>
            </a:r>
            <a:r>
              <a:rPr lang="zh-CN" altLang="en-US" dirty="0"/>
              <a:t>通常称为响应或目标</a:t>
            </a:r>
            <a:r>
              <a:rPr lang="en-US" altLang="zh-CN" dirty="0"/>
              <a:t>)</a:t>
            </a:r>
            <a:r>
              <a:rPr lang="zh-CN" altLang="en-US" dirty="0"/>
              <a:t>。</a:t>
            </a:r>
            <a:endParaRPr lang="en-US" altLang="zh-CN" dirty="0"/>
          </a:p>
          <a:p>
            <a:r>
              <a:rPr lang="en-US" altLang="zh-CN" dirty="0"/>
              <a:t>•</a:t>
            </a:r>
            <a:r>
              <a:rPr lang="zh-CN" altLang="en-US" dirty="0"/>
              <a:t>一个应用是贫困地图</a:t>
            </a:r>
            <a:r>
              <a:rPr lang="en-US" altLang="zh-CN" dirty="0"/>
              <a:t>:</a:t>
            </a:r>
            <a:r>
              <a:rPr lang="zh-CN" altLang="en-US" dirty="0"/>
              <a:t>给定一幅卫星图像，预测该地区家庭的平均资产财富指数。这是常用的衡量世界各地的贫困状况，并确定哪些地区最需要援助。</a:t>
            </a:r>
            <a:endParaRPr lang="en-US" altLang="zh-CN" dirty="0"/>
          </a:p>
          <a:p>
            <a:r>
              <a:rPr lang="en-US" altLang="zh-CN" dirty="0"/>
              <a:t>•</a:t>
            </a:r>
            <a:r>
              <a:rPr lang="zh-CN" altLang="en-US" dirty="0"/>
              <a:t>另一个应用</a:t>
            </a:r>
            <a:r>
              <a:rPr lang="en-US" altLang="zh-CN" dirty="0"/>
              <a:t>:</a:t>
            </a:r>
            <a:r>
              <a:rPr lang="zh-CN" altLang="en-US" dirty="0"/>
              <a:t>给定房子的信息</a:t>
            </a:r>
            <a:r>
              <a:rPr lang="en-US" altLang="zh-CN" dirty="0"/>
              <a:t>(</a:t>
            </a:r>
            <a:r>
              <a:rPr lang="zh-CN" altLang="en-US" dirty="0"/>
              <a:t>例如，位置，卧室数量</a:t>
            </a:r>
            <a:r>
              <a:rPr lang="en-US" altLang="zh-CN" dirty="0"/>
              <a:t>)</a:t>
            </a:r>
            <a:r>
              <a:rPr lang="zh-CN" altLang="en-US" dirty="0"/>
              <a:t>，预测它的价格。</a:t>
            </a:r>
            <a:r>
              <a:rPr lang="en-US" altLang="zh-CN" dirty="0"/>
              <a:t>•</a:t>
            </a:r>
            <a:r>
              <a:rPr lang="zh-CN" altLang="en-US" dirty="0"/>
              <a:t>第三个应用是预测某些服务的到达时间，这些服务可能是包裹递送、航班或拼车。</a:t>
            </a:r>
            <a:endParaRPr lang="en-US" altLang="zh-CN" dirty="0"/>
          </a:p>
          <a:p>
            <a:r>
              <a:rPr lang="en-US" altLang="zh-CN" dirty="0"/>
              <a:t>•</a:t>
            </a:r>
            <a:r>
              <a:rPr lang="zh-CN" altLang="en-US" dirty="0"/>
              <a:t>分类和回归之间的关键区别是分类有离散的输出</a:t>
            </a:r>
            <a:r>
              <a:rPr lang="en-US" altLang="zh-CN" dirty="0"/>
              <a:t>(</a:t>
            </a:r>
            <a:r>
              <a:rPr lang="zh-CN" altLang="en-US" dirty="0"/>
              <a:t>例如，二元分类的“是”或“否”</a:t>
            </a:r>
            <a:r>
              <a:rPr lang="en-US" altLang="zh-CN" dirty="0"/>
              <a:t>)</a:t>
            </a:r>
            <a:r>
              <a:rPr lang="zh-CN" altLang="en-US" dirty="0"/>
              <a:t>，而回归有连续的输出。</a:t>
            </a:r>
            <a:endParaRPr lang="en-US" altLang="zh-CN" dirty="0"/>
          </a:p>
        </p:txBody>
      </p:sp>
      <p:sp>
        <p:nvSpPr>
          <p:cNvPr id="4" name="灯片编号占位符 3">
            <a:extLst>
              <a:ext uri="{FF2B5EF4-FFF2-40B4-BE49-F238E27FC236}">
                <a16:creationId xmlns:a16="http://schemas.microsoft.com/office/drawing/2014/main" id="{C410F368-BAFF-B316-9905-F2FA915A0B7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232621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9365B-BF5E-40F3-E6F2-CC32A26A19B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0BAED5A-58EB-74F2-4381-59B3932447D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4CAEE02-61C0-E40A-A5EA-49DC4D4D8817}"/>
              </a:ext>
            </a:extLst>
          </p:cNvPr>
          <p:cNvSpPr>
            <a:spLocks noGrp="1"/>
          </p:cNvSpPr>
          <p:nvPr>
            <p:ph type="body" idx="1"/>
          </p:nvPr>
        </p:nvSpPr>
        <p:spPr/>
        <p:txBody>
          <a:bodyPr/>
          <a:lstStyle/>
          <a:p>
            <a:r>
              <a:rPr lang="en-US" altLang="zh-CN" dirty="0"/>
              <a:t>•</a:t>
            </a:r>
            <a:r>
              <a:rPr lang="zh-CN" altLang="en-US" dirty="0"/>
              <a:t>我们将介绍的第一种主要预测任务是回归。这里，输出</a:t>
            </a:r>
            <a:r>
              <a:rPr lang="en-US" altLang="zh-CN" dirty="0"/>
              <a:t>y</a:t>
            </a:r>
            <a:r>
              <a:rPr lang="zh-CN" altLang="en-US" dirty="0"/>
              <a:t>是一个实数</a:t>
            </a:r>
            <a:r>
              <a:rPr lang="en-US" altLang="zh-CN" dirty="0"/>
              <a:t>(</a:t>
            </a:r>
            <a:r>
              <a:rPr lang="zh-CN" altLang="en-US" dirty="0"/>
              <a:t>通常称为响应或目标</a:t>
            </a:r>
            <a:r>
              <a:rPr lang="en-US" altLang="zh-CN" dirty="0"/>
              <a:t>)</a:t>
            </a:r>
            <a:r>
              <a:rPr lang="zh-CN" altLang="en-US" dirty="0"/>
              <a:t>。</a:t>
            </a:r>
            <a:endParaRPr lang="en-US" altLang="zh-CN" dirty="0"/>
          </a:p>
          <a:p>
            <a:r>
              <a:rPr lang="en-US" altLang="zh-CN" dirty="0"/>
              <a:t>•</a:t>
            </a:r>
            <a:r>
              <a:rPr lang="zh-CN" altLang="en-US" dirty="0"/>
              <a:t>一个应用是贫困地图</a:t>
            </a:r>
            <a:r>
              <a:rPr lang="en-US" altLang="zh-CN" dirty="0"/>
              <a:t>:</a:t>
            </a:r>
            <a:r>
              <a:rPr lang="zh-CN" altLang="en-US" dirty="0"/>
              <a:t>给定一幅卫星图像，预测该地区家庭的平均资产财富指数。这是常用的衡量世界各地的贫困状况，并确定哪些地区最需要援助。</a:t>
            </a:r>
            <a:endParaRPr lang="en-US" altLang="zh-CN" dirty="0"/>
          </a:p>
          <a:p>
            <a:r>
              <a:rPr lang="en-US" altLang="zh-CN" dirty="0"/>
              <a:t>•</a:t>
            </a:r>
            <a:r>
              <a:rPr lang="zh-CN" altLang="en-US" dirty="0"/>
              <a:t>另一个应用</a:t>
            </a:r>
            <a:r>
              <a:rPr lang="en-US" altLang="zh-CN" dirty="0"/>
              <a:t>:</a:t>
            </a:r>
            <a:r>
              <a:rPr lang="zh-CN" altLang="en-US" dirty="0"/>
              <a:t>给定房子的信息</a:t>
            </a:r>
            <a:r>
              <a:rPr lang="en-US" altLang="zh-CN" dirty="0"/>
              <a:t>(</a:t>
            </a:r>
            <a:r>
              <a:rPr lang="zh-CN" altLang="en-US" dirty="0"/>
              <a:t>例如，位置，卧室数量</a:t>
            </a:r>
            <a:r>
              <a:rPr lang="en-US" altLang="zh-CN" dirty="0"/>
              <a:t>)</a:t>
            </a:r>
            <a:r>
              <a:rPr lang="zh-CN" altLang="en-US" dirty="0"/>
              <a:t>，预测它的价格。</a:t>
            </a:r>
            <a:r>
              <a:rPr lang="en-US" altLang="zh-CN" dirty="0"/>
              <a:t>•</a:t>
            </a:r>
            <a:r>
              <a:rPr lang="zh-CN" altLang="en-US" dirty="0"/>
              <a:t>第三个应用是预测某些服务的到达时间，这些服务可能是包裹递送、航班或拼车。</a:t>
            </a:r>
            <a:endParaRPr lang="en-US" altLang="zh-CN" dirty="0"/>
          </a:p>
          <a:p>
            <a:r>
              <a:rPr lang="en-US" altLang="zh-CN" dirty="0"/>
              <a:t>•</a:t>
            </a:r>
            <a:r>
              <a:rPr lang="zh-CN" altLang="en-US" dirty="0"/>
              <a:t>分类和回归之间的关键区别是分类有离散的输出</a:t>
            </a:r>
            <a:r>
              <a:rPr lang="en-US" altLang="zh-CN" dirty="0"/>
              <a:t>(</a:t>
            </a:r>
            <a:r>
              <a:rPr lang="zh-CN" altLang="en-US" dirty="0"/>
              <a:t>例如，二元分类的“是”或“否”</a:t>
            </a:r>
            <a:r>
              <a:rPr lang="en-US" altLang="zh-CN" dirty="0"/>
              <a:t>)</a:t>
            </a:r>
            <a:r>
              <a:rPr lang="zh-CN" altLang="en-US" dirty="0"/>
              <a:t>，而回归有连续的输出。</a:t>
            </a:r>
            <a:endParaRPr lang="en-US" altLang="zh-CN" dirty="0"/>
          </a:p>
        </p:txBody>
      </p:sp>
      <p:sp>
        <p:nvSpPr>
          <p:cNvPr id="4" name="灯片编号占位符 3">
            <a:extLst>
              <a:ext uri="{FF2B5EF4-FFF2-40B4-BE49-F238E27FC236}">
                <a16:creationId xmlns:a16="http://schemas.microsoft.com/office/drawing/2014/main" id="{609F03AA-DF3C-1F90-D5D1-6587A7C5B29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243798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一个常见的预测任务是二进制分类，其中输出</a:t>
            </a:r>
            <a:r>
              <a:rPr lang="en-US" altLang="zh-CN" dirty="0"/>
              <a:t>y</a:t>
            </a:r>
            <a:r>
              <a:rPr lang="zh-CN" altLang="en-US" dirty="0"/>
              <a:t>，通常表示为正</a:t>
            </a:r>
            <a:r>
              <a:rPr lang="en-US" altLang="zh-CN" dirty="0"/>
              <a:t>(+1)</a:t>
            </a:r>
            <a:r>
              <a:rPr lang="zh-CN" altLang="en-US" dirty="0"/>
              <a:t>或负</a:t>
            </a:r>
            <a:r>
              <a:rPr lang="en-US" altLang="zh-CN" dirty="0"/>
              <a:t>(-1)</a:t>
            </a:r>
            <a:r>
              <a:rPr lang="zh-CN" altLang="en-US" dirty="0"/>
              <a:t>。</a:t>
            </a:r>
            <a:endParaRPr lang="en-US" altLang="zh-CN" dirty="0"/>
          </a:p>
          <a:p>
            <a:r>
              <a:rPr lang="en-US" altLang="zh-CN" dirty="0"/>
              <a:t>•</a:t>
            </a:r>
            <a:r>
              <a:rPr lang="zh-CN" altLang="en-US" dirty="0"/>
              <a:t>在分类任务的上下文中，</a:t>
            </a:r>
            <a:r>
              <a:rPr lang="en-US" altLang="zh-CN" dirty="0"/>
              <a:t>f</a:t>
            </a:r>
            <a:r>
              <a:rPr lang="zh-CN" altLang="en-US" dirty="0"/>
              <a:t>称为分类器，</a:t>
            </a:r>
            <a:r>
              <a:rPr lang="en-US" altLang="zh-CN" dirty="0"/>
              <a:t>y</a:t>
            </a:r>
            <a:r>
              <a:rPr lang="zh-CN" altLang="en-US" dirty="0"/>
              <a:t>称为标签</a:t>
            </a:r>
            <a:r>
              <a:rPr lang="en-US" altLang="zh-CN" dirty="0"/>
              <a:t>(</a:t>
            </a:r>
            <a:r>
              <a:rPr lang="zh-CN" altLang="en-US" dirty="0"/>
              <a:t>有时是类、类别或标签</a:t>
            </a:r>
            <a:r>
              <a:rPr lang="en-US" altLang="zh-CN" dirty="0"/>
              <a:t>)</a:t>
            </a:r>
            <a:r>
              <a:rPr lang="zh-CN" altLang="en-US" dirty="0"/>
              <a:t>。下面是一些实际应用。</a:t>
            </a:r>
            <a:endParaRPr lang="en-US" altLang="zh-CN" dirty="0"/>
          </a:p>
          <a:p>
            <a:r>
              <a:rPr lang="en-US" altLang="zh-CN" dirty="0"/>
              <a:t>•</a:t>
            </a:r>
            <a:r>
              <a:rPr lang="zh-CN" altLang="en-US" dirty="0"/>
              <a:t>一个应用是欺诈检测</a:t>
            </a:r>
            <a:r>
              <a:rPr lang="en-US" altLang="zh-CN" dirty="0"/>
              <a:t>:</a:t>
            </a:r>
            <a:r>
              <a:rPr lang="zh-CN" altLang="en-US" dirty="0"/>
              <a:t>给定信用卡交易的信息，预测它是否属于恶意交易，从而阻止交易。</a:t>
            </a:r>
            <a:endParaRPr lang="en-US" altLang="zh-CN" dirty="0"/>
          </a:p>
          <a:p>
            <a:r>
              <a:rPr lang="en-US" altLang="zh-CN" dirty="0"/>
              <a:t>•</a:t>
            </a:r>
            <a:r>
              <a:rPr lang="zh-CN" altLang="en-US" dirty="0"/>
              <a:t>另一个应用程序是管理在线讨论论坛</a:t>
            </a:r>
            <a:r>
              <a:rPr lang="en-US" altLang="zh-CN" dirty="0"/>
              <a:t>:</a:t>
            </a:r>
            <a:r>
              <a:rPr lang="zh-CN" altLang="en-US" dirty="0"/>
              <a:t>给定一个在线评论，预测它是否有毒</a:t>
            </a:r>
            <a:r>
              <a:rPr lang="en-US" altLang="zh-CN" dirty="0"/>
              <a:t>(</a:t>
            </a:r>
            <a:r>
              <a:rPr lang="zh-CN" altLang="en-US" dirty="0"/>
              <a:t>因此应该被标记或删除</a:t>
            </a:r>
            <a:r>
              <a:rPr lang="en-US" altLang="zh-CN" dirty="0"/>
              <a:t>)</a:t>
            </a:r>
            <a:r>
              <a:rPr lang="zh-CN" altLang="en-US" dirty="0"/>
              <a:t>。</a:t>
            </a:r>
            <a:endParaRPr lang="en-US" altLang="zh-CN" dirty="0"/>
          </a:p>
          <a:p>
            <a:r>
              <a:rPr lang="en-US" altLang="zh-CN" dirty="0"/>
              <a:t>•</a:t>
            </a:r>
            <a:r>
              <a:rPr lang="zh-CN" altLang="en-US" dirty="0"/>
              <a:t>最后一个应用来自物理学</a:t>
            </a:r>
            <a:r>
              <a:rPr lang="en-US" altLang="zh-CN" dirty="0"/>
              <a:t>:</a:t>
            </a:r>
            <a:r>
              <a:rPr lang="zh-CN" altLang="en-US" dirty="0"/>
              <a:t>发现希格斯玻色子后，科学家们对它的衰变方式很感兴趣。欧洲核子研究中心</a:t>
            </a:r>
            <a:r>
              <a:rPr lang="en-US" altLang="zh-CN" dirty="0"/>
              <a:t>(CERN)</a:t>
            </a:r>
            <a:r>
              <a:rPr lang="zh-CN" altLang="en-US" dirty="0"/>
              <a:t>的大型强子对撞机</a:t>
            </a:r>
            <a:r>
              <a:rPr lang="en-US" altLang="zh-CN" dirty="0"/>
              <a:t>(Large Hadron Collider)</a:t>
            </a:r>
            <a:r>
              <a:rPr lang="zh-CN" altLang="en-US" dirty="0"/>
              <a:t>让质子相互碰撞，然后探测随后发生的事件。目标是预测每个事件是希格斯玻色子衰变</a:t>
            </a:r>
            <a:r>
              <a:rPr lang="en-US" altLang="zh-CN" dirty="0"/>
              <a:t>(</a:t>
            </a:r>
            <a:r>
              <a:rPr lang="zh-CN" altLang="en-US" dirty="0"/>
              <a:t>变成两个</a:t>
            </a:r>
            <a:r>
              <a:rPr lang="en-US" altLang="zh-CN" dirty="0"/>
              <a:t>tau</a:t>
            </a:r>
            <a:r>
              <a:rPr lang="zh-CN" altLang="en-US" dirty="0"/>
              <a:t>粒子</a:t>
            </a:r>
            <a:r>
              <a:rPr lang="en-US" altLang="zh-CN" dirty="0"/>
              <a:t>)</a:t>
            </a:r>
            <a:r>
              <a:rPr lang="zh-CN" altLang="en-US" dirty="0"/>
              <a:t>还是只是背景噪声。</a:t>
            </a:r>
            <a:endParaRPr lang="en-US" altLang="zh-CN" dirty="0"/>
          </a:p>
          <a:p>
            <a:r>
              <a:rPr lang="en-US" altLang="zh-CN" dirty="0"/>
              <a:t>•</a:t>
            </a:r>
            <a:r>
              <a:rPr lang="zh-CN" altLang="en-US" dirty="0"/>
              <a:t>每个应用程序都有一个相关的</a:t>
            </a:r>
            <a:r>
              <a:rPr lang="en-US" altLang="zh-CN" dirty="0"/>
              <a:t>Kaggle</a:t>
            </a:r>
            <a:r>
              <a:rPr lang="zh-CN" altLang="en-US" dirty="0"/>
              <a:t>数据集。你可以点击图片了解更多细节。</a:t>
            </a:r>
            <a:endParaRPr lang="en-US" altLang="zh-CN" dirty="0"/>
          </a:p>
          <a:p>
            <a:r>
              <a:rPr lang="en-US" altLang="zh-CN" dirty="0"/>
              <a:t>•</a:t>
            </a:r>
            <a:r>
              <a:rPr lang="zh-CN" altLang="en-US" dirty="0"/>
              <a:t>顺便说一句，多类分类是二元分类的一种推广，其中输出</a:t>
            </a:r>
            <a:r>
              <a:rPr lang="en-US" altLang="zh-CN" dirty="0"/>
              <a:t>y</a:t>
            </a:r>
            <a:r>
              <a:rPr lang="zh-CN" altLang="en-US" dirty="0"/>
              <a:t>可以是</a:t>
            </a:r>
            <a:r>
              <a:rPr lang="en-US" altLang="zh-CN" dirty="0"/>
              <a:t>K</a:t>
            </a:r>
            <a:r>
              <a:rPr lang="zh-CN" altLang="en-US" dirty="0"/>
              <a:t>个可能值之一。例如，在数字分类中，</a:t>
            </a:r>
            <a:r>
              <a:rPr lang="en-US" altLang="zh-CN" dirty="0"/>
              <a:t>K = 10</a:t>
            </a:r>
            <a:r>
              <a:rPr lang="zh-CN" altLang="en-US" dirty="0"/>
              <a:t>。</a:t>
            </a:r>
            <a:endParaRPr lang="en-US" altLang="zh-CN" dirty="0"/>
          </a:p>
          <a:p>
            <a:pPr marL="228600" indent="-228600">
              <a:buAutoNum type="arabicPeriod"/>
            </a:pPr>
            <a:endParaRPr lang="en-SG" altLang="zh-CN" b="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我们将考虑的最后一种类型的预测任务是结构化预测，这有点包揽一切。</a:t>
            </a:r>
            <a:endParaRPr lang="en-US" altLang="zh-CN" dirty="0"/>
          </a:p>
          <a:p>
            <a:r>
              <a:rPr lang="en-US" altLang="zh-CN" dirty="0"/>
              <a:t>•</a:t>
            </a:r>
            <a:r>
              <a:rPr lang="zh-CN" altLang="en-US" dirty="0"/>
              <a:t>在结构化预测中，输出</a:t>
            </a:r>
            <a:r>
              <a:rPr lang="en-US" altLang="zh-CN" dirty="0"/>
              <a:t>y</a:t>
            </a:r>
            <a:r>
              <a:rPr lang="zh-CN" altLang="en-US" dirty="0"/>
              <a:t>是一个复杂的对象，可以是一个句子或一张图像。所以可能输出的空间很大。其中一个应用是机器翻译</a:t>
            </a:r>
            <a:r>
              <a:rPr lang="en-US" altLang="zh-CN" dirty="0"/>
              <a:t>:</a:t>
            </a:r>
            <a:r>
              <a:rPr lang="zh-CN" altLang="en-US" dirty="0"/>
              <a:t>给定一个输入的句子，用一种语言，预测它翻译成另一种语言。</a:t>
            </a:r>
            <a:endParaRPr lang="en-US" altLang="zh-CN" dirty="0"/>
          </a:p>
          <a:p>
            <a:r>
              <a:rPr lang="en-US" altLang="zh-CN" dirty="0"/>
              <a:t>•</a:t>
            </a:r>
            <a:r>
              <a:rPr lang="zh-CN" altLang="en-US" dirty="0"/>
              <a:t>对话可以被视为结构化预测</a:t>
            </a:r>
            <a:r>
              <a:rPr lang="en-US" altLang="zh-CN" dirty="0"/>
              <a:t>:</a:t>
            </a:r>
            <a:r>
              <a:rPr lang="zh-CN" altLang="en-US" dirty="0"/>
              <a:t>给定用户和代理</a:t>
            </a:r>
            <a:r>
              <a:rPr lang="en-US" altLang="zh-CN" dirty="0"/>
              <a:t>(</a:t>
            </a:r>
            <a:r>
              <a:rPr lang="zh-CN" altLang="en-US" dirty="0"/>
              <a:t>在虚拟助手的情况下</a:t>
            </a:r>
            <a:r>
              <a:rPr lang="en-US" altLang="zh-CN" dirty="0"/>
              <a:t>)</a:t>
            </a:r>
            <a:r>
              <a:rPr lang="zh-CN" altLang="en-US" dirty="0"/>
              <a:t>之间过去的对话历史，预测下一个话语</a:t>
            </a:r>
            <a:r>
              <a:rPr lang="en-US" altLang="zh-CN" dirty="0"/>
              <a:t>(</a:t>
            </a:r>
            <a:r>
              <a:rPr lang="zh-CN" altLang="en-US" dirty="0"/>
              <a:t>代理应该说什么</a:t>
            </a:r>
            <a:r>
              <a:rPr lang="en-US" altLang="zh-CN" dirty="0"/>
              <a:t>)</a:t>
            </a:r>
            <a:r>
              <a:rPr lang="zh-CN" altLang="en-US" dirty="0"/>
              <a:t>。</a:t>
            </a:r>
            <a:endParaRPr lang="en-US" altLang="zh-CN" dirty="0"/>
          </a:p>
          <a:p>
            <a:r>
              <a:rPr lang="en-US" altLang="zh-CN" dirty="0"/>
              <a:t>•</a:t>
            </a:r>
            <a:r>
              <a:rPr lang="zh-CN" altLang="en-US" dirty="0"/>
              <a:t>在图像字幕中，比如视觉辅助技术</a:t>
            </a:r>
            <a:r>
              <a:rPr lang="en-US" altLang="zh-CN" dirty="0"/>
              <a:t>:</a:t>
            </a:r>
            <a:r>
              <a:rPr lang="zh-CN" altLang="en-US" dirty="0"/>
              <a:t>给定一张图像，预测一个描述图像内容的句子。</a:t>
            </a:r>
            <a:endParaRPr lang="en-US" altLang="zh-CN" dirty="0"/>
          </a:p>
          <a:p>
            <a:r>
              <a:rPr lang="en-US" altLang="zh-CN" dirty="0"/>
              <a:t>•</a:t>
            </a:r>
            <a:r>
              <a:rPr lang="zh-CN" altLang="en-US" dirty="0"/>
              <a:t>在图像分割中，需要对自动驾驶中的物体进行本地化</a:t>
            </a:r>
            <a:r>
              <a:rPr lang="en-US" altLang="zh-CN" dirty="0"/>
              <a:t>:</a:t>
            </a:r>
            <a:r>
              <a:rPr lang="zh-CN" altLang="en-US" dirty="0"/>
              <a:t>给定一个场景的图像，预测将该图像分割成与世界中物体对应的区域。</a:t>
            </a:r>
            <a:endParaRPr lang="en-US" altLang="zh-CN" dirty="0"/>
          </a:p>
          <a:p>
            <a:r>
              <a:rPr lang="en-US" altLang="zh-CN" dirty="0"/>
              <a:t>•</a:t>
            </a:r>
            <a:r>
              <a:rPr lang="zh-CN" altLang="en-US" dirty="0"/>
              <a:t>生成一张图像或一个句子似乎令人生畏，但这里有一个秘密。一个结构化的预测任务通常可以被分解成一系列多类分类任务。例如，要预测整个句子，一次预测一个单词，从左到右。这是一个非常强大的还原</a:t>
            </a:r>
            <a:r>
              <a:rPr lang="en-US" altLang="zh-CN" dirty="0"/>
              <a:t>!</a:t>
            </a:r>
          </a:p>
          <a:p>
            <a:r>
              <a:rPr lang="en-US" altLang="zh-CN" dirty="0"/>
              <a:t>•</a:t>
            </a:r>
            <a:r>
              <a:rPr lang="zh-CN" altLang="en-US" dirty="0"/>
              <a:t>题外话</a:t>
            </a:r>
            <a:r>
              <a:rPr lang="en-US" altLang="zh-CN" dirty="0"/>
              <a:t>:</a:t>
            </a:r>
            <a:r>
              <a:rPr lang="zh-CN" altLang="en-US" dirty="0"/>
              <a:t>这种方法的一个挑战是错误可能会层叠</a:t>
            </a:r>
            <a:r>
              <a:rPr lang="en-US" altLang="zh-CN" dirty="0"/>
              <a:t>:</a:t>
            </a:r>
            <a:r>
              <a:rPr lang="zh-CN" altLang="en-US" dirty="0"/>
              <a:t>如果你开始犯错误，那么你可能会偏离轨道，开始犯更多的错误。</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1" kern="100" dirty="0">
              <a:latin typeface="微软雅黑" panose="020B0503020204020204" pitchFamily="34" charset="-122"/>
              <a:ea typeface="微软雅黑" panose="020B0503020204020204" pitchFamily="34" charset="-122"/>
              <a:cs typeface="Times New Roman" panose="02020503050405090304" pitchFamily="18" charset="0"/>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3000" b="0" dirty="0"/>
              <a:t>•</a:t>
            </a:r>
            <a:r>
              <a:rPr lang="zh-CN" altLang="en-US" sz="3000" b="0" dirty="0"/>
              <a:t>我们的线性回归故事始于</a:t>
            </a:r>
            <a:r>
              <a:rPr lang="en-US" altLang="zh-CN" sz="3000" b="0" dirty="0"/>
              <a:t>1801</a:t>
            </a:r>
            <a:r>
              <a:rPr lang="zh-CN" altLang="en-US" sz="3000" b="0" dirty="0"/>
              <a:t>年</a:t>
            </a:r>
            <a:r>
              <a:rPr lang="en-US" altLang="zh-CN" sz="3000" b="0" dirty="0"/>
              <a:t>1</a:t>
            </a:r>
            <a:r>
              <a:rPr lang="zh-CN" altLang="en-US" sz="3000" b="0" dirty="0"/>
              <a:t>月</a:t>
            </a:r>
            <a:r>
              <a:rPr lang="en-US" altLang="zh-CN" sz="3000" b="0" dirty="0"/>
              <a:t>1</a:t>
            </a:r>
            <a:r>
              <a:rPr lang="zh-CN" altLang="en-US" sz="3000" b="0" dirty="0"/>
              <a:t>日，当时意大利天文学家朱塞佩</a:t>
            </a:r>
            <a:r>
              <a:rPr lang="en-US" altLang="zh-CN" sz="3000" b="0" dirty="0"/>
              <a:t>·</a:t>
            </a:r>
            <a:r>
              <a:rPr lang="zh-CN" altLang="en-US" sz="3000" b="0" dirty="0"/>
              <a:t>皮亚齐</a:t>
            </a:r>
            <a:r>
              <a:rPr lang="en-US" altLang="zh-CN" sz="3000" b="0" dirty="0"/>
              <a:t>(Giuseppe Piazzi)</a:t>
            </a:r>
            <a:r>
              <a:rPr lang="zh-CN" altLang="en-US" sz="3000" b="0" dirty="0"/>
              <a:t>在寻找恒星时注意到夜空中有什么东西，他将其命名为谷神星</a:t>
            </a:r>
            <a:r>
              <a:rPr lang="en-US" altLang="zh-CN" sz="3000" b="0" dirty="0"/>
              <a:t>(Ceres)</a:t>
            </a:r>
            <a:r>
              <a:rPr lang="zh-CN" altLang="en-US" sz="3000" b="0" dirty="0"/>
              <a:t>。是彗星还是行星</a:t>
            </a:r>
            <a:r>
              <a:rPr lang="en-US" altLang="zh-CN" sz="3000" b="0" dirty="0"/>
              <a:t>?</a:t>
            </a:r>
            <a:r>
              <a:rPr lang="zh-CN" altLang="en-US" sz="3000" b="0" dirty="0"/>
              <a:t>他不确定。</a:t>
            </a:r>
            <a:endParaRPr lang="en-US" altLang="zh-CN" sz="3000" b="0" dirty="0"/>
          </a:p>
          <a:p>
            <a:r>
              <a:rPr lang="en-US" altLang="zh-CN" sz="3000" b="0" dirty="0"/>
              <a:t>•</a:t>
            </a:r>
            <a:r>
              <a:rPr lang="zh-CN" altLang="en-US" sz="3000" b="0" dirty="0"/>
              <a:t>他对谷神星进行了</a:t>
            </a:r>
            <a:r>
              <a:rPr lang="en-US" altLang="zh-CN" sz="3000" b="0" dirty="0"/>
              <a:t>42</a:t>
            </a:r>
            <a:r>
              <a:rPr lang="zh-CN" altLang="en-US" sz="3000" b="0" dirty="0"/>
              <a:t>天的观测，并写下了</a:t>
            </a:r>
            <a:r>
              <a:rPr lang="en-US" altLang="zh-CN" sz="3000" b="0" dirty="0"/>
              <a:t>19</a:t>
            </a:r>
            <a:r>
              <a:rPr lang="zh-CN" altLang="en-US" sz="3000" b="0" dirty="0"/>
              <a:t>个数据点，每个数据点都包含一个时间戳，以及赤经和赤经，从而确定了它在天空中的位置。</a:t>
            </a:r>
            <a:endParaRPr lang="en-US" altLang="zh-CN" sz="3000" b="0" dirty="0"/>
          </a:p>
          <a:p>
            <a:r>
              <a:rPr lang="en-US" altLang="zh-CN" sz="3000" b="0" dirty="0"/>
              <a:t>•</a:t>
            </a:r>
            <a:r>
              <a:rPr lang="zh-CN" altLang="en-US" sz="3000" b="0" dirty="0"/>
              <a:t>然后谷神星离太阳太近了，被太阳的强光遮蔽了。现在最大的问题是谷神星何时何地会再次出现</a:t>
            </a:r>
            <a:r>
              <a:rPr lang="en-US" altLang="zh-CN" sz="3000" b="0" dirty="0"/>
              <a:t>?</a:t>
            </a:r>
          </a:p>
          <a:p>
            <a:r>
              <a:rPr lang="en-US" altLang="zh-CN" sz="3000" b="0" dirty="0"/>
              <a:t>•</a:t>
            </a:r>
            <a:r>
              <a:rPr lang="zh-CN" altLang="en-US" sz="3000" b="0" dirty="0"/>
              <a:t>当时的顶尖天文学家竞相回答这个问题。</a:t>
            </a:r>
            <a:endParaRPr lang="en-SG" altLang="zh-CN" sz="3000" b="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德国著名数学家卡尔</a:t>
            </a:r>
            <a:r>
              <a:rPr lang="en-US" altLang="zh-CN" dirty="0"/>
              <a:t>·</a:t>
            </a:r>
            <a:r>
              <a:rPr lang="zh-CN" altLang="en-US" dirty="0"/>
              <a:t>弗里德里希</a:t>
            </a:r>
            <a:r>
              <a:rPr lang="en-US" altLang="zh-CN" dirty="0"/>
              <a:t>·</a:t>
            </a:r>
            <a:r>
              <a:rPr lang="zh-CN" altLang="en-US" dirty="0"/>
              <a:t>高斯</a:t>
            </a:r>
            <a:r>
              <a:rPr lang="en-US" altLang="zh-CN" dirty="0"/>
              <a:t>(Carl Friedrich Gauss)</a:t>
            </a:r>
            <a:r>
              <a:rPr lang="zh-CN" altLang="en-US" dirty="0"/>
              <a:t>利用这些数据，建立了谷神星轨道的模型，并用它来计算预测。</a:t>
            </a:r>
            <a:endParaRPr lang="en-US" altLang="zh-CN" dirty="0"/>
          </a:p>
          <a:p>
            <a:r>
              <a:rPr lang="en-US" altLang="zh-CN" dirty="0"/>
              <a:t>•</a:t>
            </a:r>
            <a:r>
              <a:rPr lang="zh-CN" altLang="en-US" dirty="0"/>
              <a:t>显然，在没有电脑的情况下，高斯用手完成了所有的计算，花了</a:t>
            </a:r>
            <a:r>
              <a:rPr lang="en-US" altLang="zh-CN" dirty="0"/>
              <a:t>100</a:t>
            </a:r>
            <a:r>
              <a:rPr lang="zh-CN" altLang="en-US" dirty="0"/>
              <a:t>多个小时。</a:t>
            </a:r>
            <a:endParaRPr lang="en-US" altLang="zh-CN" dirty="0"/>
          </a:p>
          <a:p>
            <a:r>
              <a:rPr lang="en-US" altLang="zh-CN" dirty="0"/>
              <a:t>•</a:t>
            </a:r>
            <a:r>
              <a:rPr lang="zh-CN" altLang="en-US" dirty="0"/>
              <a:t>这个预测实际上与其他天文学家的预测有很大不同，但在</a:t>
            </a:r>
            <a:r>
              <a:rPr lang="en-US" altLang="zh-CN" dirty="0"/>
              <a:t>12</a:t>
            </a:r>
            <a:r>
              <a:rPr lang="zh-CN" altLang="en-US" dirty="0"/>
              <a:t>月，谷神星再次被定位，高斯的预测是迄今为止最准确的。</a:t>
            </a:r>
            <a:endParaRPr lang="en-US" altLang="zh-CN" dirty="0"/>
          </a:p>
          <a:p>
            <a:r>
              <a:rPr lang="en-US" altLang="zh-CN" dirty="0"/>
              <a:t>•</a:t>
            </a:r>
            <a:r>
              <a:rPr lang="zh-CN" altLang="en-US" dirty="0"/>
              <a:t>高斯对他的方法非常保密，法国数学家勒让德</a:t>
            </a:r>
            <a:r>
              <a:rPr lang="en-US" altLang="zh-CN" dirty="0"/>
              <a:t>(Legendre)</a:t>
            </a:r>
            <a:r>
              <a:rPr lang="zh-CN" altLang="en-US" dirty="0"/>
              <a:t>实际上在</a:t>
            </a:r>
            <a:r>
              <a:rPr lang="en-US" altLang="zh-CN" dirty="0"/>
              <a:t>1805</a:t>
            </a:r>
            <a:r>
              <a:rPr lang="zh-CN" altLang="en-US" dirty="0"/>
              <a:t>年发表了同样的方法，尽管高斯早在</a:t>
            </a:r>
            <a:r>
              <a:rPr lang="en-US" altLang="zh-CN" dirty="0"/>
              <a:t>1795</a:t>
            </a:r>
            <a:r>
              <a:rPr lang="zh-CN" altLang="en-US" dirty="0"/>
              <a:t>年就开发了这种方法。</a:t>
            </a:r>
            <a:endParaRPr lang="en-US" altLang="zh-CN" dirty="0"/>
          </a:p>
          <a:p>
            <a:r>
              <a:rPr lang="en-US" altLang="zh-CN" dirty="0"/>
              <a:t>•</a:t>
            </a:r>
            <a:r>
              <a:rPr lang="zh-CN" altLang="en-US" dirty="0"/>
              <a:t>这里的方法是最小二乘线性回归，这是一种简单而强大的方法，目前广泛使用，它捕捉了更先进的机器学习技术的许多关键方面。</a:t>
            </a:r>
            <a:endParaRPr lang="en-SG"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现在让我们介绍线性回归框架。</a:t>
            </a:r>
            <a:endParaRPr lang="en-US" altLang="zh-CN" dirty="0"/>
          </a:p>
          <a:p>
            <a:r>
              <a:rPr lang="en-US" altLang="zh-CN" dirty="0"/>
              <a:t>•</a:t>
            </a:r>
            <a:r>
              <a:rPr lang="zh-CN" altLang="en-US" dirty="0"/>
              <a:t>假设我们有训练数据，由一组例子组成。每个示例</a:t>
            </a:r>
            <a:r>
              <a:rPr lang="en-US" altLang="zh-CN" dirty="0"/>
              <a:t>(</a:t>
            </a:r>
            <a:r>
              <a:rPr lang="zh-CN" altLang="en-US" dirty="0"/>
              <a:t>也称为数据点、实例、案例</a:t>
            </a:r>
            <a:r>
              <a:rPr lang="en-US" altLang="zh-CN" dirty="0"/>
              <a:t>)</a:t>
            </a:r>
            <a:r>
              <a:rPr lang="zh-CN" altLang="en-US" dirty="0"/>
              <a:t>由输入</a:t>
            </a:r>
            <a:r>
              <a:rPr lang="en-US" altLang="zh-CN" dirty="0"/>
              <a:t>x</a:t>
            </a:r>
            <a:r>
              <a:rPr lang="zh-CN" altLang="en-US" dirty="0"/>
              <a:t>和输出</a:t>
            </a:r>
            <a:r>
              <a:rPr lang="en-US" altLang="zh-CN" dirty="0"/>
              <a:t>y</a:t>
            </a:r>
            <a:r>
              <a:rPr lang="zh-CN" altLang="en-US" dirty="0"/>
              <a:t>组成。我们可以通过绘制</a:t>
            </a:r>
            <a:r>
              <a:rPr lang="en-US" altLang="zh-CN" dirty="0"/>
              <a:t>y</a:t>
            </a:r>
            <a:r>
              <a:rPr lang="zh-CN" altLang="en-US" dirty="0"/>
              <a:t>与</a:t>
            </a:r>
            <a:r>
              <a:rPr lang="en-US" altLang="zh-CN" dirty="0"/>
              <a:t>x</a:t>
            </a:r>
            <a:r>
              <a:rPr lang="zh-CN" altLang="en-US" dirty="0"/>
              <a:t>的关系来可视化训练集。</a:t>
            </a:r>
            <a:endParaRPr lang="en-US" altLang="zh-CN" dirty="0"/>
          </a:p>
          <a:p>
            <a:r>
              <a:rPr lang="en-US" altLang="zh-CN" dirty="0"/>
              <a:t>•</a:t>
            </a:r>
            <a:r>
              <a:rPr lang="zh-CN" altLang="en-US" dirty="0"/>
              <a:t>学习算法使用训练数据并生成模型</a:t>
            </a:r>
            <a:r>
              <a:rPr lang="en-US" altLang="zh-CN" dirty="0"/>
              <a:t>f</a:t>
            </a:r>
            <a:r>
              <a:rPr lang="zh-CN" altLang="en-US" dirty="0"/>
              <a:t>，我们将其称为回归上下文中的预测器。在这个例子中，</a:t>
            </a:r>
            <a:r>
              <a:rPr lang="en-US" altLang="zh-CN" dirty="0"/>
              <a:t>f</a:t>
            </a:r>
            <a:r>
              <a:rPr lang="zh-CN" altLang="en-US" dirty="0"/>
              <a:t>是红线。、</a:t>
            </a:r>
            <a:endParaRPr lang="en-US" altLang="zh-CN" dirty="0"/>
          </a:p>
          <a:p>
            <a:r>
              <a:rPr lang="en-US" altLang="zh-CN" dirty="0"/>
              <a:t>•</a:t>
            </a:r>
            <a:r>
              <a:rPr lang="zh-CN" altLang="en-US" dirty="0"/>
              <a:t>这个预测器允许我们对新的输入进行预测。例如，如果输入</a:t>
            </a:r>
            <a:r>
              <a:rPr lang="en-US" altLang="zh-CN" dirty="0"/>
              <a:t>3</a:t>
            </a:r>
            <a:r>
              <a:rPr lang="zh-CN" altLang="en-US" dirty="0"/>
              <a:t>，就得到</a:t>
            </a:r>
            <a:r>
              <a:rPr lang="en-US" altLang="zh-CN" dirty="0"/>
              <a:t>f(3)</a:t>
            </a:r>
            <a:r>
              <a:rPr lang="zh-CN" altLang="en-US" dirty="0"/>
              <a:t>对应于灰色的圆。</a:t>
            </a:r>
            <a:endParaRPr lang="en-US" altLang="zh-CN" dirty="0"/>
          </a:p>
          <a:p>
            <a:r>
              <a:rPr lang="en-US" altLang="zh-CN" dirty="0"/>
              <a:t>•</a:t>
            </a:r>
            <a:r>
              <a:rPr lang="zh-CN" altLang="en-US" dirty="0"/>
              <a:t>要完全指定学习算法，需要做出三个设计决策</a:t>
            </a:r>
            <a:r>
              <a:rPr lang="en-US" altLang="zh-CN" dirty="0"/>
              <a:t>:</a:t>
            </a:r>
          </a:p>
          <a:p>
            <a:r>
              <a:rPr lang="en-US" altLang="zh-CN" dirty="0"/>
              <a:t>•</a:t>
            </a:r>
            <a:r>
              <a:rPr lang="zh-CN" altLang="en-US" dirty="0"/>
              <a:t>首先，学习算法允许产生哪些预测因子</a:t>
            </a:r>
            <a:r>
              <a:rPr lang="en-US" altLang="zh-CN" dirty="0"/>
              <a:t>f ?</a:t>
            </a:r>
            <a:r>
              <a:rPr lang="zh-CN" altLang="en-US" dirty="0"/>
              <a:t>只有直线还是曲线</a:t>
            </a:r>
            <a:r>
              <a:rPr lang="en-US" altLang="zh-CN" dirty="0"/>
              <a:t>?</a:t>
            </a:r>
            <a:r>
              <a:rPr lang="zh-CN" altLang="en-US" dirty="0"/>
              <a:t>换句话说，假设类是什么</a:t>
            </a:r>
            <a:r>
              <a:rPr lang="en-US" altLang="zh-CN" dirty="0"/>
              <a:t>?</a:t>
            </a:r>
          </a:p>
          <a:p>
            <a:r>
              <a:rPr lang="en-US" altLang="zh-CN" dirty="0"/>
              <a:t>•</a:t>
            </a:r>
            <a:r>
              <a:rPr lang="zh-CN" altLang="en-US" dirty="0"/>
              <a:t>第二，学习算法如何判断哪个预测器是好的</a:t>
            </a:r>
            <a:r>
              <a:rPr lang="en-US" altLang="zh-CN" dirty="0"/>
              <a:t>?</a:t>
            </a:r>
            <a:r>
              <a:rPr lang="zh-CN" altLang="en-US" dirty="0"/>
              <a:t>换句话说，损失函数是什么</a:t>
            </a:r>
            <a:r>
              <a:rPr lang="en-US" altLang="zh-CN" dirty="0"/>
              <a:t>?</a:t>
            </a:r>
          </a:p>
          <a:p>
            <a:r>
              <a:rPr lang="en-US" altLang="zh-CN" dirty="0"/>
              <a:t>•</a:t>
            </a:r>
            <a:r>
              <a:rPr lang="zh-CN" altLang="en-US" dirty="0"/>
              <a:t>最后，学习算法是如何找到最佳预测器的</a:t>
            </a:r>
            <a:r>
              <a:rPr lang="en-US" altLang="zh-CN" dirty="0"/>
              <a:t>?</a:t>
            </a:r>
            <a:r>
              <a:rPr lang="zh-CN" altLang="en-US" dirty="0"/>
              <a:t>换句话说，优化算法是什么</a:t>
            </a:r>
            <a:r>
              <a:rPr lang="en-US" altLang="zh-CN" dirty="0"/>
              <a:t>?</a:t>
            </a:r>
            <a:endParaRPr lang="en-SG"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C50D9-C2F4-CDF0-41B5-5E3607AB200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AE406A3-43FE-2A6D-C185-C81F458AF88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39B25B1-0218-8F56-15EC-438942455CF7}"/>
              </a:ext>
            </a:extLst>
          </p:cNvPr>
          <p:cNvSpPr>
            <a:spLocks noGrp="1"/>
          </p:cNvSpPr>
          <p:nvPr>
            <p:ph type="body" idx="1"/>
          </p:nvPr>
        </p:nvSpPr>
        <p:spPr/>
        <p:txBody>
          <a:bodyPr/>
          <a:lstStyle/>
          <a:p>
            <a:endParaRPr lang="en-US" altLang="zh-CN" b="1" dirty="0"/>
          </a:p>
        </p:txBody>
      </p:sp>
      <p:sp>
        <p:nvSpPr>
          <p:cNvPr id="4" name="灯片编号占位符 3">
            <a:extLst>
              <a:ext uri="{FF2B5EF4-FFF2-40B4-BE49-F238E27FC236}">
                <a16:creationId xmlns:a16="http://schemas.microsoft.com/office/drawing/2014/main" id="{11779F09-3976-4884-DEDA-D09F75D11511}"/>
              </a:ext>
            </a:extLst>
          </p:cNvPr>
          <p:cNvSpPr>
            <a:spLocks noGrp="1"/>
          </p:cNvSpPr>
          <p:nvPr>
            <p:ph type="sldNum" sz="quarter" idx="5"/>
          </p:nvPr>
        </p:nvSpPr>
        <p:spPr/>
        <p:txBody>
          <a:bodyPr/>
          <a:lstStyle/>
          <a:p>
            <a:fld id="{2B735503-9D21-443F-BC18-5459550EB72F}" type="slidenum">
              <a:rPr lang="zh-CN" altLang="en-US" smtClean="0"/>
              <a:t>12</a:t>
            </a:fld>
            <a:endParaRPr lang="zh-CN" altLang="en-US"/>
          </a:p>
        </p:txBody>
      </p:sp>
    </p:spTree>
    <p:extLst>
      <p:ext uri="{BB962C8B-B14F-4D97-AF65-F5344CB8AC3E}">
        <p14:creationId xmlns:p14="http://schemas.microsoft.com/office/powerpoint/2010/main" val="1098347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让我们考虑第一个设计决策</a:t>
            </a:r>
            <a:r>
              <a:rPr lang="en-US" altLang="zh-CN" dirty="0"/>
              <a:t>:</a:t>
            </a:r>
            <a:r>
              <a:rPr lang="zh-CN" altLang="en-US" dirty="0"/>
              <a:t>假设类是什么</a:t>
            </a:r>
            <a:r>
              <a:rPr lang="en-US" altLang="zh-CN" dirty="0"/>
              <a:t>?</a:t>
            </a:r>
            <a:r>
              <a:rPr lang="zh-CN" altLang="en-US" dirty="0"/>
              <a:t>一个可能的预测器是红线，其中截距为</a:t>
            </a:r>
            <a:r>
              <a:rPr lang="en-US" altLang="zh-CN" dirty="0"/>
              <a:t>1</a:t>
            </a:r>
            <a:r>
              <a:rPr lang="zh-CN" altLang="en-US" dirty="0"/>
              <a:t>，斜率为</a:t>
            </a:r>
            <a:r>
              <a:rPr lang="en-US" altLang="zh-CN" dirty="0"/>
              <a:t>0.57</a:t>
            </a:r>
            <a:r>
              <a:rPr lang="zh-CN" altLang="en-US" dirty="0"/>
              <a:t>，另一个预测器是紫色线，其中截距为</a:t>
            </a:r>
            <a:r>
              <a:rPr lang="en-US" altLang="zh-CN" dirty="0"/>
              <a:t>2</a:t>
            </a:r>
            <a:r>
              <a:rPr lang="zh-CN" altLang="en-US" dirty="0"/>
              <a:t>，斜率为</a:t>
            </a:r>
            <a:r>
              <a:rPr lang="en-US" altLang="zh-CN" dirty="0"/>
              <a:t>0.2</a:t>
            </a:r>
            <a:r>
              <a:rPr lang="zh-CN" altLang="en-US" dirty="0"/>
              <a:t>。</a:t>
            </a:r>
            <a:endParaRPr lang="en-US" altLang="zh-CN" dirty="0"/>
          </a:p>
          <a:p>
            <a:r>
              <a:rPr lang="en-US" altLang="zh-CN" dirty="0"/>
              <a:t>•</a:t>
            </a:r>
            <a:r>
              <a:rPr lang="zh-CN" altLang="en-US" dirty="0"/>
              <a:t>一般来说，让我们考虑所有形式为</a:t>
            </a:r>
            <a:r>
              <a:rPr lang="en-US" altLang="zh-CN" dirty="0"/>
              <a:t>f(x) = w1 + w2x</a:t>
            </a:r>
            <a:r>
              <a:rPr lang="zh-CN" altLang="en-US" dirty="0"/>
              <a:t>的预测因子，其中截距</a:t>
            </a:r>
            <a:r>
              <a:rPr lang="en-US" altLang="zh-CN" dirty="0"/>
              <a:t>w1</a:t>
            </a:r>
            <a:r>
              <a:rPr lang="zh-CN" altLang="en-US" dirty="0"/>
              <a:t>和斜率</a:t>
            </a:r>
            <a:r>
              <a:rPr lang="en-US" altLang="zh-CN" dirty="0"/>
              <a:t>w2</a:t>
            </a:r>
            <a:r>
              <a:rPr lang="zh-CN" altLang="en-US" dirty="0"/>
              <a:t>可以是任意实数。</a:t>
            </a:r>
            <a:endParaRPr lang="en-US" altLang="zh-CN" dirty="0"/>
          </a:p>
          <a:p>
            <a:r>
              <a:rPr lang="en-US" altLang="zh-CN" dirty="0"/>
              <a:t>•</a:t>
            </a:r>
            <a:r>
              <a:rPr lang="zh-CN" altLang="en-US" dirty="0"/>
              <a:t>现在让我们用向量符号进一步推广。让我们将截距和斜率打包成一个向量，我们将其称为权重向量</a:t>
            </a:r>
            <a:r>
              <a:rPr lang="en-US" altLang="zh-CN" dirty="0"/>
              <a:t>(</a:t>
            </a:r>
            <a:r>
              <a:rPr lang="zh-CN" altLang="en-US" dirty="0"/>
              <a:t>更一般地称为模型的参数</a:t>
            </a:r>
            <a:r>
              <a:rPr lang="en-US" altLang="zh-CN" dirty="0"/>
              <a:t>)</a:t>
            </a:r>
            <a:r>
              <a:rPr lang="zh-CN" altLang="en-US" dirty="0"/>
              <a:t>。</a:t>
            </a:r>
            <a:endParaRPr lang="en-US" altLang="zh-CN" dirty="0"/>
          </a:p>
          <a:p>
            <a:r>
              <a:rPr lang="en-US" altLang="zh-CN" dirty="0"/>
              <a:t>•</a:t>
            </a:r>
            <a:r>
              <a:rPr lang="zh-CN" altLang="en-US" dirty="0"/>
              <a:t>类似地，我们将定义一个特征提取器</a:t>
            </a:r>
            <a:r>
              <a:rPr lang="en-US" altLang="zh-CN" dirty="0"/>
              <a:t>(</a:t>
            </a:r>
            <a:r>
              <a:rPr lang="zh-CN" altLang="en-US" dirty="0"/>
              <a:t>也称为特征映射</a:t>
            </a:r>
            <a:r>
              <a:rPr lang="en-US" altLang="zh-CN" dirty="0"/>
              <a:t>)φ</a:t>
            </a:r>
            <a:r>
              <a:rPr lang="zh-CN" altLang="en-US" dirty="0"/>
              <a:t>，它取</a:t>
            </a:r>
            <a:r>
              <a:rPr lang="en-US" altLang="zh-CN" dirty="0"/>
              <a:t>x</a:t>
            </a:r>
            <a:r>
              <a:rPr lang="zh-CN" altLang="en-US" dirty="0"/>
              <a:t>并将其转换为特征向量</a:t>
            </a:r>
            <a:r>
              <a:rPr lang="en-US" altLang="zh-CN" dirty="0"/>
              <a:t>[1,x]</a:t>
            </a:r>
            <a:r>
              <a:rPr lang="zh-CN" altLang="en-US" dirty="0"/>
              <a:t>。</a:t>
            </a:r>
            <a:endParaRPr lang="en-US" altLang="zh-CN" dirty="0"/>
          </a:p>
          <a:p>
            <a:r>
              <a:rPr lang="en-US" altLang="zh-CN" dirty="0"/>
              <a:t>•</a:t>
            </a:r>
            <a:r>
              <a:rPr lang="zh-CN" altLang="en-US" dirty="0"/>
              <a:t>现在我们可以简洁地将预测器</a:t>
            </a:r>
            <a:r>
              <a:rPr lang="en-US" altLang="zh-CN" dirty="0" err="1"/>
              <a:t>fw</a:t>
            </a:r>
            <a:r>
              <a:rPr lang="zh-CN" altLang="en-US" dirty="0"/>
              <a:t>写成权重向量和特征向量之间的点积，我们称之为分数。</a:t>
            </a:r>
            <a:endParaRPr lang="en-US" altLang="zh-CN" dirty="0"/>
          </a:p>
          <a:p>
            <a:r>
              <a:rPr lang="en-US" altLang="zh-CN" dirty="0"/>
              <a:t>•</a:t>
            </a:r>
            <a:r>
              <a:rPr lang="zh-CN" altLang="en-US" dirty="0"/>
              <a:t>为了看到这个预测器的作用，让我们将</a:t>
            </a:r>
            <a:r>
              <a:rPr lang="en-US" altLang="zh-CN" dirty="0"/>
              <a:t>x = 3</a:t>
            </a:r>
            <a:r>
              <a:rPr lang="zh-CN" altLang="en-US" dirty="0"/>
              <a:t>作为输入，并进行点积。</a:t>
            </a:r>
            <a:endParaRPr lang="en-US" altLang="zh-CN" dirty="0"/>
          </a:p>
          <a:p>
            <a:r>
              <a:rPr lang="en-US" altLang="zh-CN" dirty="0"/>
              <a:t>•</a:t>
            </a:r>
            <a:r>
              <a:rPr lang="zh-CN" altLang="en-US" dirty="0"/>
              <a:t>最后，将假设类</a:t>
            </a:r>
            <a:r>
              <a:rPr lang="en-US" altLang="zh-CN" dirty="0"/>
              <a:t>F</a:t>
            </a:r>
            <a:r>
              <a:rPr lang="zh-CN" altLang="en-US" dirty="0"/>
              <a:t>定义为所有可能的预测因子</a:t>
            </a:r>
            <a:r>
              <a:rPr lang="en-US" altLang="zh-CN" dirty="0" err="1"/>
              <a:t>fw</a:t>
            </a:r>
            <a:r>
              <a:rPr lang="zh-CN" altLang="en-US" dirty="0"/>
              <a:t>的集合，因为我们在所有可能的权重向量</a:t>
            </a:r>
            <a:r>
              <a:rPr lang="en-US" altLang="zh-CN" dirty="0"/>
              <a:t>w</a:t>
            </a:r>
            <a:r>
              <a:rPr lang="zh-CN" altLang="en-US" dirty="0"/>
              <a:t>范围内。这是我们希望我们的学习算法考虑的可能函数。</a:t>
            </a:r>
            <a:endParaRPr lang="en-SG" altLang="zh-CN"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但有时数据可能更复杂，不容易被线性预测器拟合。在这种情况下，我们能做什么呢</a:t>
            </a:r>
            <a:r>
              <a:rPr lang="en-US" altLang="zh-CN" dirty="0"/>
              <a:t>?</a:t>
            </a:r>
          </a:p>
          <a:p>
            <a:r>
              <a:rPr lang="en-US" altLang="zh-CN" dirty="0"/>
              <a:t>•</a:t>
            </a:r>
            <a:r>
              <a:rPr lang="zh-CN" altLang="en-US" dirty="0"/>
              <a:t>一个直接的反应可能是转向更花哨的东西，比如神经网络或决策树。</a:t>
            </a:r>
          </a:p>
          <a:p>
            <a:r>
              <a:rPr lang="en-US" altLang="zh-CN" dirty="0"/>
              <a:t>•</a:t>
            </a:r>
            <a:r>
              <a:rPr lang="zh-CN" altLang="en-US" dirty="0"/>
              <a:t>但让我们先看看线性预测器能走多远。</a:t>
            </a:r>
            <a:endParaRPr lang="en-US" altLang="zh-CN"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关键是特征提取器</a:t>
            </a:r>
            <a:r>
              <a:rPr lang="en-US" altLang="zh-CN" dirty="0"/>
              <a:t>φ</a:t>
            </a:r>
            <a:r>
              <a:rPr lang="zh-CN" altLang="en-US" dirty="0"/>
              <a:t>可以是任意的。让我们定义它包含一个</a:t>
            </a:r>
            <a:r>
              <a:rPr lang="en-US" altLang="zh-CN" dirty="0"/>
              <a:t>x2</a:t>
            </a:r>
            <a:r>
              <a:rPr lang="zh-CN" altLang="en-US" dirty="0"/>
              <a:t>项。</a:t>
            </a:r>
          </a:p>
          <a:p>
            <a:r>
              <a:rPr lang="en-US" altLang="zh-CN" dirty="0"/>
              <a:t>•</a:t>
            </a:r>
            <a:r>
              <a:rPr lang="zh-CN" altLang="en-US" dirty="0"/>
              <a:t>现在，通过适当地设置权重，我们可以定义一个非线性</a:t>
            </a:r>
            <a:r>
              <a:rPr lang="en-US" altLang="zh-CN" dirty="0"/>
              <a:t>(</a:t>
            </a:r>
            <a:r>
              <a:rPr lang="zh-CN" altLang="en-US" dirty="0"/>
              <a:t>特别是二次型</a:t>
            </a:r>
            <a:r>
              <a:rPr lang="en-US" altLang="zh-CN" dirty="0"/>
              <a:t>)</a:t>
            </a:r>
            <a:r>
              <a:rPr lang="zh-CN" altLang="en-US" dirty="0"/>
              <a:t>预测器。</a:t>
            </a:r>
          </a:p>
          <a:p>
            <a:r>
              <a:rPr lang="en-US" altLang="zh-CN" dirty="0"/>
              <a:t>•</a:t>
            </a:r>
            <a:r>
              <a:rPr lang="zh-CN" altLang="en-US" dirty="0"/>
              <a:t>前两个二次预测器的例子在截距、斜率和曲率上有所不同。</a:t>
            </a:r>
          </a:p>
          <a:p>
            <a:r>
              <a:rPr lang="en-US" altLang="zh-CN" dirty="0"/>
              <a:t>•</a:t>
            </a:r>
            <a:r>
              <a:rPr lang="zh-CN" altLang="en-US" dirty="0"/>
              <a:t>请注意，通过将特征</a:t>
            </a:r>
            <a:r>
              <a:rPr lang="en-US" altLang="zh-CN" dirty="0"/>
              <a:t>x2</a:t>
            </a:r>
            <a:r>
              <a:rPr lang="zh-CN" altLang="en-US" dirty="0"/>
              <a:t>的权重设置为零，我们可以恢复线性预测器。</a:t>
            </a:r>
          </a:p>
          <a:p>
            <a:r>
              <a:rPr lang="en-US" altLang="zh-CN" dirty="0"/>
              <a:t>•</a:t>
            </a:r>
            <a:r>
              <a:rPr lang="zh-CN" altLang="en-US" dirty="0"/>
              <a:t>同样，假设类是通过改变</a:t>
            </a:r>
            <a:r>
              <a:rPr lang="en-US" altLang="zh-CN" dirty="0"/>
              <a:t>w</a:t>
            </a:r>
            <a:r>
              <a:rPr lang="zh-CN" altLang="en-US" dirty="0"/>
              <a:t>得到的所有预测因子</a:t>
            </a:r>
            <a:r>
              <a:rPr lang="en-US" altLang="zh-CN" dirty="0" err="1"/>
              <a:t>fw</a:t>
            </a:r>
            <a:r>
              <a:rPr lang="zh-CN" altLang="en-US" dirty="0"/>
              <a:t>的集合。</a:t>
            </a:r>
          </a:p>
          <a:p>
            <a:r>
              <a:rPr lang="en-US" altLang="zh-CN" dirty="0"/>
              <a:t>•</a:t>
            </a:r>
            <a:r>
              <a:rPr lang="zh-CN" altLang="en-US" dirty="0"/>
              <a:t>请注意，二次预测器的假设类是线性预测器假设类的超集。</a:t>
            </a:r>
          </a:p>
          <a:p>
            <a:r>
              <a:rPr lang="en-US" altLang="zh-CN" dirty="0"/>
              <a:t>•</a:t>
            </a:r>
            <a:r>
              <a:rPr lang="zh-CN" altLang="en-US" dirty="0"/>
              <a:t>总之，我们已经看到了通过改变特征提取器</a:t>
            </a:r>
            <a:r>
              <a:rPr lang="en-US" altLang="zh-CN" dirty="0"/>
              <a:t>φ</a:t>
            </a:r>
            <a:r>
              <a:rPr lang="zh-CN" altLang="en-US" dirty="0"/>
              <a:t>来获得非线性预测器的第一个例子</a:t>
            </a:r>
            <a:r>
              <a:rPr lang="en-US" altLang="zh-CN" dirty="0"/>
              <a:t>!</a:t>
            </a:r>
          </a:p>
          <a:p>
            <a:r>
              <a:rPr lang="en-US" altLang="zh-CN" dirty="0"/>
              <a:t>•</a:t>
            </a:r>
            <a:r>
              <a:rPr lang="zh-CN" altLang="en-US" dirty="0"/>
              <a:t>高级</a:t>
            </a:r>
            <a:r>
              <a:rPr lang="en-US" altLang="zh-CN" dirty="0"/>
              <a:t>:</a:t>
            </a:r>
            <a:r>
              <a:rPr lang="zh-CN" altLang="en-US" dirty="0"/>
              <a:t>这里</a:t>
            </a:r>
            <a:r>
              <a:rPr lang="en-US" altLang="zh-CN" dirty="0" err="1"/>
              <a:t>x∈R</a:t>
            </a:r>
            <a:r>
              <a:rPr lang="zh-CN" altLang="en-US" dirty="0"/>
              <a:t>是一维的，所以</a:t>
            </a:r>
            <a:r>
              <a:rPr lang="en-US" altLang="zh-CN" dirty="0"/>
              <a:t>x2</a:t>
            </a:r>
            <a:r>
              <a:rPr lang="zh-CN" altLang="en-US" dirty="0"/>
              <a:t>只是一个额外的特征。如果</a:t>
            </a:r>
            <a:r>
              <a:rPr lang="en-US" altLang="zh-CN" dirty="0" err="1"/>
              <a:t>x∈Rd</a:t>
            </a:r>
            <a:r>
              <a:rPr lang="zh-CN" altLang="en-US" dirty="0"/>
              <a:t>是</a:t>
            </a:r>
            <a:r>
              <a:rPr lang="en-US" altLang="zh-CN" dirty="0"/>
              <a:t>d</a:t>
            </a:r>
            <a:r>
              <a:rPr lang="zh-CN" altLang="en-US" dirty="0"/>
              <a:t>维的，那么对于</a:t>
            </a:r>
            <a:r>
              <a:rPr lang="en-US" altLang="zh-CN" dirty="0" err="1"/>
              <a:t>i</a:t>
            </a:r>
            <a:r>
              <a:rPr lang="en-US" altLang="zh-CN" dirty="0"/>
              <a:t>, j∈{1</a:t>
            </a:r>
            <a:r>
              <a:rPr lang="zh-CN" altLang="en-US" dirty="0"/>
              <a:t>，</a:t>
            </a:r>
            <a:r>
              <a:rPr lang="en-US" altLang="zh-CN" dirty="0"/>
              <a:t>…</a:t>
            </a:r>
            <a:r>
              <a:rPr lang="zh-CN" altLang="en-US" dirty="0"/>
              <a:t>有</a:t>
            </a:r>
            <a:r>
              <a:rPr lang="en-US" altLang="zh-CN" dirty="0"/>
              <a:t>O(d2)</a:t>
            </a:r>
            <a:r>
              <a:rPr lang="zh-CN" altLang="en-US" dirty="0"/>
              <a:t>个</a:t>
            </a:r>
            <a:r>
              <a:rPr lang="en-US" altLang="zh-CN" dirty="0" err="1"/>
              <a:t>xixj</a:t>
            </a:r>
            <a:r>
              <a:rPr lang="zh-CN" altLang="en-US" dirty="0"/>
              <a:t>形式的二次特征。</a:t>
            </a:r>
            <a:r>
              <a:rPr lang="en-US" altLang="zh-CN" dirty="0"/>
              <a:t>d}</a:t>
            </a:r>
            <a:r>
              <a:rPr lang="zh-CN" altLang="en-US" dirty="0"/>
              <a:t>。当</a:t>
            </a:r>
            <a:r>
              <a:rPr lang="en-US" altLang="zh-CN" dirty="0"/>
              <a:t>d</a:t>
            </a:r>
            <a:r>
              <a:rPr lang="zh-CN" altLang="en-US" dirty="0"/>
              <a:t>很大时，那么</a:t>
            </a:r>
            <a:r>
              <a:rPr lang="en-US" altLang="zh-CN" dirty="0"/>
              <a:t>d2</a:t>
            </a:r>
            <a:r>
              <a:rPr lang="zh-CN" altLang="en-US" dirty="0"/>
              <a:t>可能会大得令人望而却步，这是使用线性预测器来增加表达性可能存在问题的原因之一。</a:t>
            </a:r>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关键是特征提取器</a:t>
            </a:r>
            <a:r>
              <a:rPr lang="en-US" altLang="zh-CN" dirty="0"/>
              <a:t>φ</a:t>
            </a:r>
            <a:r>
              <a:rPr lang="zh-CN" altLang="en-US" dirty="0"/>
              <a:t>可以是任意的。让我们定义它包含一个</a:t>
            </a:r>
            <a:r>
              <a:rPr lang="en-US" altLang="zh-CN" dirty="0"/>
              <a:t>x2</a:t>
            </a:r>
            <a:r>
              <a:rPr lang="zh-CN" altLang="en-US" dirty="0"/>
              <a:t>项。</a:t>
            </a:r>
          </a:p>
          <a:p>
            <a:r>
              <a:rPr lang="en-US" altLang="zh-CN" dirty="0"/>
              <a:t>•</a:t>
            </a:r>
            <a:r>
              <a:rPr lang="zh-CN" altLang="en-US" dirty="0"/>
              <a:t>现在，通过适当地设置权重，我们可以定义一个非线性</a:t>
            </a:r>
            <a:r>
              <a:rPr lang="en-US" altLang="zh-CN" dirty="0"/>
              <a:t>(</a:t>
            </a:r>
            <a:r>
              <a:rPr lang="zh-CN" altLang="en-US" dirty="0"/>
              <a:t>特别是二次型</a:t>
            </a:r>
            <a:r>
              <a:rPr lang="en-US" altLang="zh-CN" dirty="0"/>
              <a:t>)</a:t>
            </a:r>
            <a:r>
              <a:rPr lang="zh-CN" altLang="en-US" dirty="0"/>
              <a:t>预测器。</a:t>
            </a:r>
          </a:p>
          <a:p>
            <a:r>
              <a:rPr lang="en-US" altLang="zh-CN" dirty="0"/>
              <a:t>•</a:t>
            </a:r>
            <a:r>
              <a:rPr lang="zh-CN" altLang="en-US" dirty="0"/>
              <a:t>前两个二次预测器的例子在截距、斜率和曲率上有所不同。</a:t>
            </a:r>
          </a:p>
          <a:p>
            <a:r>
              <a:rPr lang="en-US" altLang="zh-CN" dirty="0"/>
              <a:t>•</a:t>
            </a:r>
            <a:r>
              <a:rPr lang="zh-CN" altLang="en-US" dirty="0"/>
              <a:t>请注意，通过将特征</a:t>
            </a:r>
            <a:r>
              <a:rPr lang="en-US" altLang="zh-CN" dirty="0"/>
              <a:t>x2</a:t>
            </a:r>
            <a:r>
              <a:rPr lang="zh-CN" altLang="en-US" dirty="0"/>
              <a:t>的权重设置为零，我们可以恢复线性预测器。</a:t>
            </a:r>
          </a:p>
          <a:p>
            <a:r>
              <a:rPr lang="en-US" altLang="zh-CN" dirty="0"/>
              <a:t>•</a:t>
            </a:r>
            <a:r>
              <a:rPr lang="zh-CN" altLang="en-US" dirty="0"/>
              <a:t>同样，假设类是通过改变</a:t>
            </a:r>
            <a:r>
              <a:rPr lang="en-US" altLang="zh-CN" dirty="0"/>
              <a:t>w</a:t>
            </a:r>
            <a:r>
              <a:rPr lang="zh-CN" altLang="en-US" dirty="0"/>
              <a:t>得到的所有预测因子</a:t>
            </a:r>
            <a:r>
              <a:rPr lang="en-US" altLang="zh-CN" dirty="0" err="1"/>
              <a:t>fw</a:t>
            </a:r>
            <a:r>
              <a:rPr lang="zh-CN" altLang="en-US" dirty="0"/>
              <a:t>的集合。</a:t>
            </a:r>
          </a:p>
          <a:p>
            <a:r>
              <a:rPr lang="en-US" altLang="zh-CN" dirty="0"/>
              <a:t>•</a:t>
            </a:r>
            <a:r>
              <a:rPr lang="zh-CN" altLang="en-US" dirty="0"/>
              <a:t>请注意，二次预测器的假设类是线性预测器假设类的超集。</a:t>
            </a:r>
          </a:p>
          <a:p>
            <a:r>
              <a:rPr lang="en-US" altLang="zh-CN" dirty="0"/>
              <a:t>•</a:t>
            </a:r>
            <a:r>
              <a:rPr lang="zh-CN" altLang="en-US" dirty="0"/>
              <a:t>总之，我们已经看到了通过改变特征提取器</a:t>
            </a:r>
            <a:r>
              <a:rPr lang="en-US" altLang="zh-CN" dirty="0"/>
              <a:t>φ</a:t>
            </a:r>
            <a:r>
              <a:rPr lang="zh-CN" altLang="en-US" dirty="0"/>
              <a:t>来获得非线性预测器的第一个例子</a:t>
            </a:r>
            <a:r>
              <a:rPr lang="en-US" altLang="zh-CN" dirty="0"/>
              <a:t>!</a:t>
            </a:r>
          </a:p>
          <a:p>
            <a:r>
              <a:rPr lang="en-US" altLang="zh-CN" dirty="0"/>
              <a:t>•</a:t>
            </a:r>
            <a:r>
              <a:rPr lang="zh-CN" altLang="en-US" dirty="0"/>
              <a:t>高级</a:t>
            </a:r>
            <a:r>
              <a:rPr lang="en-US" altLang="zh-CN" dirty="0"/>
              <a:t>:</a:t>
            </a:r>
            <a:r>
              <a:rPr lang="zh-CN" altLang="en-US" dirty="0"/>
              <a:t>这里</a:t>
            </a:r>
            <a:r>
              <a:rPr lang="en-US" altLang="zh-CN" dirty="0" err="1"/>
              <a:t>x∈R</a:t>
            </a:r>
            <a:r>
              <a:rPr lang="zh-CN" altLang="en-US" dirty="0"/>
              <a:t>是一维的，所以</a:t>
            </a:r>
            <a:r>
              <a:rPr lang="en-US" altLang="zh-CN" dirty="0"/>
              <a:t>x2</a:t>
            </a:r>
            <a:r>
              <a:rPr lang="zh-CN" altLang="en-US" dirty="0"/>
              <a:t>只是一个额外的特征。如果</a:t>
            </a:r>
            <a:r>
              <a:rPr lang="en-US" altLang="zh-CN" dirty="0" err="1"/>
              <a:t>x∈Rd</a:t>
            </a:r>
            <a:r>
              <a:rPr lang="zh-CN" altLang="en-US" dirty="0"/>
              <a:t>是</a:t>
            </a:r>
            <a:r>
              <a:rPr lang="en-US" altLang="zh-CN" dirty="0"/>
              <a:t>d</a:t>
            </a:r>
            <a:r>
              <a:rPr lang="zh-CN" altLang="en-US" dirty="0"/>
              <a:t>维的，那么对于</a:t>
            </a:r>
            <a:r>
              <a:rPr lang="en-US" altLang="zh-CN" dirty="0" err="1"/>
              <a:t>i</a:t>
            </a:r>
            <a:r>
              <a:rPr lang="en-US" altLang="zh-CN" dirty="0"/>
              <a:t>, j∈{1</a:t>
            </a:r>
            <a:r>
              <a:rPr lang="zh-CN" altLang="en-US" dirty="0"/>
              <a:t>，</a:t>
            </a:r>
            <a:r>
              <a:rPr lang="en-US" altLang="zh-CN" dirty="0"/>
              <a:t>…</a:t>
            </a:r>
            <a:r>
              <a:rPr lang="zh-CN" altLang="en-US" dirty="0"/>
              <a:t>有</a:t>
            </a:r>
            <a:r>
              <a:rPr lang="en-US" altLang="zh-CN" dirty="0"/>
              <a:t>O(d2)</a:t>
            </a:r>
            <a:r>
              <a:rPr lang="zh-CN" altLang="en-US" dirty="0"/>
              <a:t>个</a:t>
            </a:r>
            <a:r>
              <a:rPr lang="en-US" altLang="zh-CN" dirty="0" err="1"/>
              <a:t>xixj</a:t>
            </a:r>
            <a:r>
              <a:rPr lang="zh-CN" altLang="en-US" dirty="0"/>
              <a:t>形式的二次特征。</a:t>
            </a:r>
            <a:r>
              <a:rPr lang="en-US" altLang="zh-CN" dirty="0"/>
              <a:t>d}</a:t>
            </a:r>
            <a:r>
              <a:rPr lang="zh-CN" altLang="en-US" dirty="0"/>
              <a:t>。当</a:t>
            </a:r>
            <a:r>
              <a:rPr lang="en-US" altLang="zh-CN" dirty="0"/>
              <a:t>d</a:t>
            </a:r>
            <a:r>
              <a:rPr lang="zh-CN" altLang="en-US" dirty="0"/>
              <a:t>很大时，那么</a:t>
            </a:r>
            <a:r>
              <a:rPr lang="en-US" altLang="zh-CN" dirty="0"/>
              <a:t>d2</a:t>
            </a:r>
            <a:r>
              <a:rPr lang="zh-CN" altLang="en-US" dirty="0"/>
              <a:t>可能会大得令人望而却步，这是使用线性预测器来增加表达性可能存在问题的原因之一。</a:t>
            </a:r>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r>
              <a:rPr lang="en-US" altLang="zh-CN" dirty="0"/>
              <a:t>•</a:t>
            </a:r>
            <a:r>
              <a:rPr lang="zh-CN" altLang="en-US" dirty="0"/>
              <a:t>二次预测器和分段常数预测器只是无限大的可能特征提取器设计空间的两个例子。</a:t>
            </a:r>
          </a:p>
          <a:p>
            <a:r>
              <a:rPr lang="en-US" altLang="zh-CN" dirty="0"/>
              <a:t>•</a:t>
            </a:r>
            <a:r>
              <a:rPr lang="zh-CN" altLang="en-US" dirty="0"/>
              <a:t>一般来说，特征的选择是由我们希望解决的预测任务</a:t>
            </a:r>
            <a:r>
              <a:rPr lang="en-US" altLang="zh-CN" dirty="0"/>
              <a:t>(</a:t>
            </a:r>
            <a:r>
              <a:rPr lang="zh-CN" altLang="en-US" dirty="0"/>
              <a:t>先验知识或初步数据探索</a:t>
            </a:r>
            <a:r>
              <a:rPr lang="en-US" altLang="zh-CN" dirty="0"/>
              <a:t>)</a:t>
            </a:r>
            <a:r>
              <a:rPr lang="zh-CN" altLang="en-US" dirty="0"/>
              <a:t>决定的。</a:t>
            </a:r>
          </a:p>
          <a:p>
            <a:r>
              <a:rPr lang="en-US" altLang="zh-CN" dirty="0"/>
              <a:t>•</a:t>
            </a:r>
            <a:r>
              <a:rPr lang="zh-CN" altLang="en-US" dirty="0"/>
              <a:t>例如，如果</a:t>
            </a:r>
            <a:r>
              <a:rPr lang="en-US" altLang="zh-CN" dirty="0"/>
              <a:t>x</a:t>
            </a:r>
            <a:r>
              <a:rPr lang="zh-CN" altLang="en-US" dirty="0"/>
              <a:t>代表时间，并且我们相信真实的输出</a:t>
            </a:r>
            <a:r>
              <a:rPr lang="en-US" altLang="zh-CN" dirty="0"/>
              <a:t>y</a:t>
            </a:r>
            <a:r>
              <a:rPr lang="zh-CN" altLang="en-US" dirty="0"/>
              <a:t>会根据某些周期性结构变化</a:t>
            </a:r>
            <a:r>
              <a:rPr lang="en-US" altLang="zh-CN" dirty="0"/>
              <a:t>(</a:t>
            </a:r>
            <a:r>
              <a:rPr lang="zh-CN" altLang="en-US" dirty="0"/>
              <a:t>例如，流量模式每天重复，销售模式每年重复</a:t>
            </a:r>
            <a:r>
              <a:rPr lang="en-US" altLang="zh-CN" dirty="0"/>
              <a:t>)</a:t>
            </a:r>
            <a:r>
              <a:rPr lang="zh-CN" altLang="en-US" dirty="0"/>
              <a:t>，那么我们可能会使用周期性特征</a:t>
            </a:r>
            <a:r>
              <a:rPr lang="en-US" altLang="zh-CN" dirty="0"/>
              <a:t>(</a:t>
            </a:r>
            <a:r>
              <a:rPr lang="zh-CN" altLang="en-US" dirty="0"/>
              <a:t>如余弦</a:t>
            </a:r>
            <a:r>
              <a:rPr lang="en-US" altLang="zh-CN" dirty="0"/>
              <a:t>)</a:t>
            </a:r>
            <a:r>
              <a:rPr lang="zh-CN" altLang="en-US" dirty="0"/>
              <a:t>来捕捉这些趋势。</a:t>
            </a:r>
          </a:p>
          <a:p>
            <a:r>
              <a:rPr lang="en-US" altLang="zh-CN" dirty="0"/>
              <a:t>•</a:t>
            </a:r>
            <a:r>
              <a:rPr lang="zh-CN" altLang="en-US" dirty="0"/>
              <a:t>每个特征可能表示数据中的某种结构类型。如果我们有多种类型的结构，这些可以被“扔进”特征向量。</a:t>
            </a:r>
          </a:p>
          <a:p>
            <a:r>
              <a:rPr lang="en-US" altLang="zh-CN" dirty="0"/>
              <a:t>•</a:t>
            </a:r>
            <a:r>
              <a:rPr lang="zh-CN" altLang="en-US" dirty="0"/>
              <a:t>特征表示哪些属性可能对预测有用。如果一个特征没有用处，那么学习算法可以为该特征分配一个接近零的权重。当然，特征越多，学习就越困难。</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二次预测器仍然有一些限制</a:t>
            </a:r>
            <a:r>
              <a:rPr lang="en-US" altLang="zh-CN" dirty="0"/>
              <a:t>:</a:t>
            </a:r>
            <a:r>
              <a:rPr lang="zh-CN" altLang="en-US" dirty="0"/>
              <a:t>它们只能平稳地上升和下降</a:t>
            </a:r>
            <a:r>
              <a:rPr lang="en-US" altLang="zh-CN" dirty="0"/>
              <a:t>(</a:t>
            </a:r>
            <a:r>
              <a:rPr lang="zh-CN" altLang="en-US" dirty="0"/>
              <a:t>反之亦然</a:t>
            </a:r>
            <a:r>
              <a:rPr lang="en-US" altLang="zh-CN" dirty="0"/>
              <a:t>)</a:t>
            </a:r>
            <a:r>
              <a:rPr lang="zh-CN" altLang="en-US" dirty="0"/>
              <a:t>。</a:t>
            </a:r>
          </a:p>
          <a:p>
            <a:r>
              <a:rPr lang="en-US" altLang="zh-CN" dirty="0"/>
              <a:t>•</a:t>
            </a:r>
            <a:r>
              <a:rPr lang="zh-CN" altLang="en-US" dirty="0"/>
              <a:t>我们引入了另一种类型的特征提取器，它将输入空间划分为区域，并允许每个区域的预测值独立变化，从而产生分段常数预测器</a:t>
            </a:r>
            <a:r>
              <a:rPr lang="en-US" altLang="zh-CN" dirty="0"/>
              <a:t>(</a:t>
            </a:r>
            <a:r>
              <a:rPr lang="zh-CN" altLang="en-US" dirty="0"/>
              <a:t>见图</a:t>
            </a:r>
            <a:r>
              <a:rPr lang="en-US" altLang="zh-CN" dirty="0"/>
              <a:t>)</a:t>
            </a:r>
            <a:r>
              <a:rPr lang="zh-CN" altLang="en-US" dirty="0"/>
              <a:t>。</a:t>
            </a:r>
          </a:p>
          <a:p>
            <a:r>
              <a:rPr lang="en-US" altLang="zh-CN" dirty="0"/>
              <a:t>•</a:t>
            </a:r>
            <a:r>
              <a:rPr lang="zh-CN" altLang="en-US" dirty="0"/>
              <a:t>具体来说，特征向量的每个分量都对应于一个区域</a:t>
            </a:r>
            <a:r>
              <a:rPr lang="en-US" altLang="zh-CN" dirty="0"/>
              <a:t>(</a:t>
            </a:r>
            <a:r>
              <a:rPr lang="zh-CN" altLang="en-US" dirty="0"/>
              <a:t>例如，</a:t>
            </a:r>
            <a:r>
              <a:rPr lang="en-US" altLang="zh-CN" dirty="0"/>
              <a:t>[0,1))</a:t>
            </a:r>
            <a:r>
              <a:rPr lang="zh-CN" altLang="en-US" dirty="0"/>
              <a:t>，如果</a:t>
            </a:r>
            <a:r>
              <a:rPr lang="en-US" altLang="zh-CN" dirty="0"/>
              <a:t>x</a:t>
            </a:r>
            <a:r>
              <a:rPr lang="zh-CN" altLang="en-US" dirty="0"/>
              <a:t>位于该区域，则为</a:t>
            </a:r>
            <a:r>
              <a:rPr lang="en-US" altLang="zh-CN" dirty="0"/>
              <a:t>1</a:t>
            </a:r>
            <a:r>
              <a:rPr lang="zh-CN" altLang="en-US" dirty="0"/>
              <a:t>，否则为</a:t>
            </a:r>
            <a:r>
              <a:rPr lang="en-US" altLang="zh-CN" dirty="0"/>
              <a:t>0</a:t>
            </a:r>
            <a:r>
              <a:rPr lang="zh-CN" altLang="en-US" dirty="0"/>
              <a:t>。</a:t>
            </a:r>
          </a:p>
          <a:p>
            <a:r>
              <a:rPr lang="en-US" altLang="zh-CN" dirty="0"/>
              <a:t>•</a:t>
            </a:r>
            <a:r>
              <a:rPr lang="zh-CN" altLang="en-US" dirty="0"/>
              <a:t>假设区域是不相交的，与组件</a:t>
            </a:r>
            <a:r>
              <a:rPr lang="en-US" altLang="zh-CN" dirty="0"/>
              <a:t>/</a:t>
            </a:r>
            <a:r>
              <a:rPr lang="zh-CN" altLang="en-US" dirty="0"/>
              <a:t>区域相关的权重正好是预测值。</a:t>
            </a:r>
          </a:p>
          <a:p>
            <a:r>
              <a:rPr lang="en-US" altLang="zh-CN" dirty="0"/>
              <a:t>•</a:t>
            </a:r>
            <a:r>
              <a:rPr lang="zh-CN" altLang="en-US" dirty="0"/>
              <a:t>当你把区域变小时，你就有了更多的特征，你的假设类的表达能力就会增加。在极限情况下，你可以捕获任何你想要的预测器。</a:t>
            </a:r>
          </a:p>
          <a:p>
            <a:r>
              <a:rPr lang="en-US" altLang="zh-CN" dirty="0"/>
              <a:t>•</a:t>
            </a:r>
            <a:r>
              <a:rPr lang="zh-CN" altLang="en-US" dirty="0"/>
              <a:t>高级</a:t>
            </a:r>
            <a:r>
              <a:rPr lang="en-US" altLang="zh-CN" dirty="0"/>
              <a:t>:</a:t>
            </a:r>
            <a:r>
              <a:rPr lang="zh-CN" altLang="en-US" dirty="0"/>
              <a:t>如果</a:t>
            </a:r>
            <a:r>
              <a:rPr lang="en-US" altLang="zh-CN" dirty="0"/>
              <a:t>x</a:t>
            </a:r>
            <a:r>
              <a:rPr lang="zh-CN" altLang="en-US" dirty="0"/>
              <a:t>不是标量，而是</a:t>
            </a:r>
            <a:r>
              <a:rPr lang="en-US" altLang="zh-CN" dirty="0"/>
              <a:t>d</a:t>
            </a:r>
            <a:r>
              <a:rPr lang="zh-CN" altLang="en-US" dirty="0"/>
              <a:t>维向量会发生什么</a:t>
            </a:r>
            <a:r>
              <a:rPr lang="en-US" altLang="zh-CN" dirty="0"/>
              <a:t>?</a:t>
            </a:r>
            <a:r>
              <a:rPr lang="zh-CN" altLang="en-US" dirty="0"/>
              <a:t>然后，如果每个组件被分解为</a:t>
            </a:r>
            <a:r>
              <a:rPr lang="en-US" altLang="zh-CN" dirty="0"/>
              <a:t>B</a:t>
            </a:r>
            <a:r>
              <a:rPr lang="zh-CN" altLang="en-US" dirty="0"/>
              <a:t>个箱子，那么将会有</a:t>
            </a:r>
            <a:r>
              <a:rPr lang="en-US" altLang="zh-CN" dirty="0"/>
              <a:t>Bd</a:t>
            </a:r>
            <a:r>
              <a:rPr lang="zh-CN" altLang="en-US" dirty="0"/>
              <a:t>特征</a:t>
            </a:r>
            <a:r>
              <a:rPr lang="en-US" altLang="zh-CN" dirty="0"/>
              <a:t>!</a:t>
            </a:r>
            <a:r>
              <a:rPr lang="zh-CN" altLang="en-US" dirty="0"/>
              <a:t>对于每个特征，我们都需要匹配它的权重，通常情况下，样本太少，无法匹配所有的特征。</a:t>
            </a:r>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等一下</a:t>
            </a:r>
            <a:r>
              <a:rPr lang="en-US" altLang="zh-CN" dirty="0"/>
              <a:t>……</a:t>
            </a:r>
            <a:r>
              <a:rPr lang="zh-CN" altLang="en-US" dirty="0"/>
              <a:t>如果我们还在使用线性预测器，我们怎么能得到非线性预测器呢</a:t>
            </a:r>
            <a:r>
              <a:rPr lang="en-US" altLang="zh-CN" dirty="0"/>
              <a:t>?</a:t>
            </a:r>
            <a:r>
              <a:rPr lang="zh-CN" altLang="en-US" dirty="0"/>
              <a:t>这是一种语言上的花招，因为“线性”是模棱两可的。</a:t>
            </a:r>
          </a:p>
          <a:p>
            <a:r>
              <a:rPr lang="en-US" altLang="zh-CN" dirty="0"/>
              <a:t>•</a:t>
            </a:r>
            <a:r>
              <a:rPr lang="zh-CN" altLang="en-US" dirty="0"/>
              <a:t>分数</a:t>
            </a:r>
            <a:r>
              <a:rPr lang="en-US" altLang="zh-CN" dirty="0" err="1"/>
              <a:t>w·φ</a:t>
            </a:r>
            <a:r>
              <a:rPr lang="en-US" altLang="zh-CN" dirty="0"/>
              <a:t>(x)</a:t>
            </a:r>
            <a:r>
              <a:rPr lang="zh-CN" altLang="en-US" dirty="0"/>
              <a:t>与</a:t>
            </a:r>
            <a:r>
              <a:rPr lang="en-US" altLang="zh-CN" dirty="0"/>
              <a:t>w</a:t>
            </a:r>
            <a:r>
              <a:rPr lang="zh-CN" altLang="en-US" dirty="0"/>
              <a:t>和</a:t>
            </a:r>
            <a:r>
              <a:rPr lang="en-US" altLang="zh-CN" dirty="0"/>
              <a:t>φ(x)</a:t>
            </a:r>
            <a:r>
              <a:rPr lang="zh-CN" altLang="en-US" dirty="0"/>
              <a:t>呈线性关系。然而，分数在</a:t>
            </a:r>
            <a:r>
              <a:rPr lang="en-US" altLang="zh-CN" dirty="0"/>
              <a:t>x</a:t>
            </a:r>
            <a:r>
              <a:rPr lang="zh-CN" altLang="en-US" dirty="0"/>
              <a:t>上不是线性的</a:t>
            </a:r>
            <a:r>
              <a:rPr lang="en-US" altLang="zh-CN" dirty="0"/>
              <a:t>(</a:t>
            </a:r>
            <a:r>
              <a:rPr lang="zh-CN" altLang="en-US" dirty="0"/>
              <a:t>它甚至可能没有意义，因为</a:t>
            </a:r>
            <a:r>
              <a:rPr lang="en-US" altLang="zh-CN" dirty="0"/>
              <a:t>x</a:t>
            </a:r>
            <a:r>
              <a:rPr lang="zh-CN" altLang="en-US" dirty="0"/>
              <a:t>不一定是</a:t>
            </a:r>
            <a:r>
              <a:rPr lang="en-US" altLang="zh-CN" dirty="0"/>
              <a:t>a</a:t>
            </a:r>
          </a:p>
          <a:p>
            <a:r>
              <a:rPr lang="zh-CN" altLang="en-US" dirty="0"/>
              <a:t>矢量</a:t>
            </a:r>
            <a:r>
              <a:rPr lang="en-US" altLang="zh-CN" dirty="0"/>
              <a:t>-</a:t>
            </a:r>
            <a:r>
              <a:rPr lang="zh-CN" altLang="en-US" dirty="0"/>
              <a:t>它可以是一个字符串或</a:t>
            </a:r>
            <a:r>
              <a:rPr lang="en-US" altLang="zh-CN" dirty="0"/>
              <a:t>PDF</a:t>
            </a:r>
            <a:r>
              <a:rPr lang="zh-CN" altLang="en-US" dirty="0"/>
              <a:t>文件</a:t>
            </a:r>
            <a:r>
              <a:rPr lang="en-US" altLang="zh-CN" dirty="0"/>
              <a:t>)</a:t>
            </a:r>
            <a:r>
              <a:rPr lang="zh-CN" altLang="en-US" dirty="0"/>
              <a:t>。</a:t>
            </a:r>
          </a:p>
          <a:p>
            <a:r>
              <a:rPr lang="en-US" altLang="zh-CN" dirty="0"/>
              <a:t>•</a:t>
            </a:r>
            <a:r>
              <a:rPr lang="zh-CN" altLang="en-US" dirty="0"/>
              <a:t>其意义如下</a:t>
            </a:r>
            <a:r>
              <a:rPr lang="en-US" altLang="zh-CN" dirty="0"/>
              <a:t>:</a:t>
            </a:r>
            <a:r>
              <a:rPr lang="zh-CN" altLang="en-US" dirty="0"/>
              <a:t>从特征提取器的角度来看，我们可以定义在</a:t>
            </a:r>
            <a:r>
              <a:rPr lang="en-US" altLang="zh-CN" dirty="0"/>
              <a:t>x</a:t>
            </a:r>
            <a:r>
              <a:rPr lang="zh-CN" altLang="en-US" dirty="0"/>
              <a:t>中产生非常非线性函数的任意特征。</a:t>
            </a:r>
          </a:p>
          <a:p>
            <a:r>
              <a:rPr lang="en-US" altLang="zh-CN" dirty="0"/>
              <a:t>•</a:t>
            </a:r>
            <a:r>
              <a:rPr lang="zh-CN" altLang="en-US" dirty="0"/>
              <a:t>从学习算法的角度来看</a:t>
            </a:r>
            <a:r>
              <a:rPr lang="en-US" altLang="zh-CN" dirty="0"/>
              <a:t>(</a:t>
            </a:r>
            <a:r>
              <a:rPr lang="zh-CN" altLang="en-US" dirty="0"/>
              <a:t>只考虑</a:t>
            </a:r>
            <a:r>
              <a:rPr lang="en-US" altLang="zh-CN" dirty="0"/>
              <a:t>φ(x)</a:t>
            </a:r>
            <a:r>
              <a:rPr lang="zh-CN" altLang="en-US" dirty="0"/>
              <a:t>，而不是</a:t>
            </a:r>
            <a:r>
              <a:rPr lang="en-US" altLang="zh-CN" dirty="0"/>
              <a:t>x)</a:t>
            </a:r>
            <a:r>
              <a:rPr lang="zh-CN" altLang="en-US" dirty="0"/>
              <a:t>，线性可以有效地优化权重。</a:t>
            </a:r>
          </a:p>
          <a:p>
            <a:r>
              <a:rPr lang="en-US" altLang="zh-CN" dirty="0"/>
              <a:t>•</a:t>
            </a:r>
            <a:r>
              <a:rPr lang="zh-CN" altLang="en-US" dirty="0"/>
              <a:t>高级</a:t>
            </a:r>
            <a:r>
              <a:rPr lang="en-US" altLang="zh-CN" dirty="0"/>
              <a:t>:</a:t>
            </a:r>
            <a:r>
              <a:rPr lang="zh-CN" altLang="en-US" dirty="0"/>
              <a:t>如果分数在</a:t>
            </a:r>
            <a:r>
              <a:rPr lang="en-US" altLang="zh-CN" dirty="0"/>
              <a:t>w</a:t>
            </a:r>
            <a:r>
              <a:rPr lang="zh-CN" altLang="en-US" dirty="0"/>
              <a:t>中是线性的，损失函数</a:t>
            </a:r>
            <a:r>
              <a:rPr lang="en-US" altLang="zh-CN" dirty="0"/>
              <a:t>loss</a:t>
            </a:r>
            <a:r>
              <a:rPr lang="zh-CN" altLang="en-US" dirty="0"/>
              <a:t>是凸的</a:t>
            </a:r>
            <a:r>
              <a:rPr lang="en-US" altLang="zh-CN" dirty="0"/>
              <a:t>(</a:t>
            </a:r>
            <a:r>
              <a:rPr lang="zh-CN" altLang="en-US" dirty="0"/>
              <a:t>这适用于平方，铰链，逻辑损失，但不包括</a:t>
            </a:r>
            <a:r>
              <a:rPr lang="en-US" altLang="zh-CN" dirty="0"/>
              <a:t>0 - 1</a:t>
            </a:r>
            <a:r>
              <a:rPr lang="zh-CN" altLang="en-US" dirty="0"/>
              <a:t>损失</a:t>
            </a:r>
            <a:r>
              <a:rPr lang="en-US" altLang="zh-CN" dirty="0"/>
              <a:t>)</a:t>
            </a:r>
            <a:r>
              <a:rPr lang="zh-CN" altLang="en-US" dirty="0"/>
              <a:t>，然后最小化训练损失。</a:t>
            </a:r>
            <a:r>
              <a:rPr lang="en-US" altLang="zh-CN" dirty="0" err="1"/>
              <a:t>TrainLoss</a:t>
            </a:r>
            <a:r>
              <a:rPr lang="zh-CN" altLang="en-US" dirty="0"/>
              <a:t>是一个凸优化问题，适当步长梯度下降保证收敛到全局最小值。</a:t>
            </a:r>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总之，我们已经证明了术语“线性”是模糊的</a:t>
            </a:r>
            <a:r>
              <a:rPr lang="en-US" altLang="zh-CN" dirty="0"/>
              <a:t>:</a:t>
            </a:r>
            <a:r>
              <a:rPr lang="zh-CN" altLang="en-US" dirty="0"/>
              <a:t>回归中的预测器在输入</a:t>
            </a:r>
            <a:r>
              <a:rPr lang="en-US" altLang="zh-CN" dirty="0"/>
              <a:t>x</a:t>
            </a:r>
            <a:r>
              <a:rPr lang="zh-CN" altLang="en-US" dirty="0"/>
              <a:t>中是非线性的，但在特征向量</a:t>
            </a:r>
            <a:r>
              <a:rPr lang="en-US" altLang="zh-CN" dirty="0"/>
              <a:t>φ(x)</a:t>
            </a:r>
            <a:r>
              <a:rPr lang="zh-CN" altLang="en-US" dirty="0"/>
              <a:t>中是线性的。</a:t>
            </a:r>
          </a:p>
          <a:p>
            <a:r>
              <a:rPr lang="en-US" altLang="zh-CN" dirty="0"/>
              <a:t>•</a:t>
            </a:r>
            <a:r>
              <a:rPr lang="zh-CN" altLang="en-US" dirty="0"/>
              <a:t>分数也与权重</a:t>
            </a:r>
            <a:r>
              <a:rPr lang="en-US" altLang="zh-CN" dirty="0"/>
              <a:t>w</a:t>
            </a:r>
            <a:r>
              <a:rPr lang="zh-CN" altLang="en-US" dirty="0"/>
              <a:t>成线性关系，这对有效学习很重要。</a:t>
            </a:r>
          </a:p>
          <a:p>
            <a:r>
              <a:rPr lang="en-US" altLang="zh-CN" dirty="0"/>
              <a:t>•</a:t>
            </a:r>
            <a:r>
              <a:rPr lang="zh-CN" altLang="en-US" dirty="0"/>
              <a:t>分类是类似的，除了我们谈论</a:t>
            </a:r>
            <a:r>
              <a:rPr lang="en-US" altLang="zh-CN" dirty="0"/>
              <a:t>(</a:t>
            </a:r>
            <a:r>
              <a:rPr lang="zh-CN" altLang="en-US" dirty="0"/>
              <a:t>非线性</a:t>
            </a:r>
            <a:r>
              <a:rPr lang="en-US" altLang="zh-CN" dirty="0"/>
              <a:t>)</a:t>
            </a:r>
            <a:r>
              <a:rPr lang="zh-CN" altLang="en-US" dirty="0"/>
              <a:t>的决策边界。</a:t>
            </a:r>
          </a:p>
          <a:p>
            <a:r>
              <a:rPr lang="en-US" altLang="zh-CN" dirty="0"/>
              <a:t>•</a:t>
            </a:r>
            <a:r>
              <a:rPr lang="zh-CN" altLang="en-US" dirty="0"/>
              <a:t>我们还看到了许多类型的非线性预测器，您可以通过混合各种特征</a:t>
            </a:r>
            <a:r>
              <a:rPr lang="en-US" altLang="zh-CN" dirty="0"/>
              <a:t>(</a:t>
            </a:r>
            <a:r>
              <a:rPr lang="zh-CN" altLang="en-US" dirty="0"/>
              <a:t>二次预测器，分段常数预测器</a:t>
            </a:r>
            <a:r>
              <a:rPr lang="en-US" altLang="zh-CN" dirty="0"/>
              <a:t>)</a:t>
            </a:r>
            <a:r>
              <a:rPr lang="zh-CN" altLang="en-US" dirty="0"/>
              <a:t>来创建。</a:t>
            </a:r>
          </a:p>
          <a:p>
            <a:r>
              <a:rPr lang="en-US" altLang="zh-CN" dirty="0"/>
              <a:t>•</a:t>
            </a:r>
            <a:r>
              <a:rPr lang="zh-CN" altLang="en-US" dirty="0"/>
              <a:t>因此，下次有人在街上问你关于线性预测器的问题时，你应该先问他们“在什么方面线性</a:t>
            </a:r>
            <a:r>
              <a:rPr lang="en-US" altLang="zh-CN" dirty="0"/>
              <a:t>?”</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31EF4-62CA-2717-51A9-C6E7F3B5DFA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D615753-D00A-879B-E717-4EEF3EA65C3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E641BC9-B738-5087-788A-073162AAE87C}"/>
              </a:ext>
            </a:extLst>
          </p:cNvPr>
          <p:cNvSpPr>
            <a:spLocks noGrp="1"/>
          </p:cNvSpPr>
          <p:nvPr>
            <p:ph type="body" idx="1"/>
          </p:nvPr>
        </p:nvSpPr>
        <p:spPr/>
        <p:txBody>
          <a:bodyPr/>
          <a:lstStyle/>
          <a:p>
            <a:endParaRPr lang="en-US" altLang="zh-CN" b="1" dirty="0"/>
          </a:p>
        </p:txBody>
      </p:sp>
      <p:sp>
        <p:nvSpPr>
          <p:cNvPr id="4" name="灯片编号占位符 3">
            <a:extLst>
              <a:ext uri="{FF2B5EF4-FFF2-40B4-BE49-F238E27FC236}">
                <a16:creationId xmlns:a16="http://schemas.microsoft.com/office/drawing/2014/main" id="{C4C2645A-BEC3-43F6-35D3-FDBB29A66859}"/>
              </a:ext>
            </a:extLst>
          </p:cNvPr>
          <p:cNvSpPr>
            <a:spLocks noGrp="1"/>
          </p:cNvSpPr>
          <p:nvPr>
            <p:ph type="sldNum" sz="quarter" idx="5"/>
          </p:nvPr>
        </p:nvSpPr>
        <p:spPr/>
        <p:txBody>
          <a:bodyPr/>
          <a:lstStyle/>
          <a:p>
            <a:fld id="{2B735503-9D21-443F-BC18-5459550EB72F}" type="slidenum">
              <a:rPr lang="zh-CN" altLang="en-US" smtClean="0"/>
              <a:t>24</a:t>
            </a:fld>
            <a:endParaRPr lang="zh-CN" altLang="en-US"/>
          </a:p>
        </p:txBody>
      </p:sp>
    </p:spTree>
    <p:extLst>
      <p:ext uri="{BB962C8B-B14F-4D97-AF65-F5344CB8AC3E}">
        <p14:creationId xmlns:p14="http://schemas.microsoft.com/office/powerpoint/2010/main" val="23798750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下一个设计决策是如何判断许多可能的预测因素。</a:t>
            </a:r>
            <a:endParaRPr lang="en-US" altLang="zh-CN" dirty="0"/>
          </a:p>
          <a:p>
            <a:r>
              <a:rPr lang="en-US" altLang="zh-CN" dirty="0"/>
              <a:t>•</a:t>
            </a:r>
            <a:r>
              <a:rPr lang="zh-CN" altLang="en-US" dirty="0"/>
              <a:t>回到我们的跑步例子，让我们考虑由权重向量</a:t>
            </a:r>
            <a:r>
              <a:rPr lang="en-US" altLang="zh-CN" dirty="0"/>
              <a:t>[1,0.57]</a:t>
            </a:r>
            <a:r>
              <a:rPr lang="zh-CN" altLang="en-US" dirty="0"/>
              <a:t>定义的红色预测器，以及三个训练例子。</a:t>
            </a:r>
            <a:endParaRPr lang="en-US" altLang="zh-CN" dirty="0"/>
          </a:p>
          <a:p>
            <a:r>
              <a:rPr lang="en-US" altLang="zh-CN" dirty="0"/>
              <a:t>•</a:t>
            </a:r>
            <a:r>
              <a:rPr lang="zh-CN" altLang="en-US" dirty="0"/>
              <a:t>直观地说，如果一个预测器能拟合训练数据，那么它就是好的。</a:t>
            </a:r>
            <a:endParaRPr lang="en-US" altLang="zh-CN" dirty="0"/>
          </a:p>
          <a:p>
            <a:endParaRPr lang="en-US" altLang="zh-CN" dirty="0"/>
          </a:p>
          <a:p>
            <a:r>
              <a:rPr lang="zh-CN" altLang="en-US" dirty="0"/>
              <a:t>对于每个训练示例，让我们看看预测输出</a:t>
            </a:r>
            <a:r>
              <a:rPr lang="en-US" altLang="zh-CN" dirty="0" err="1"/>
              <a:t>fw</a:t>
            </a:r>
            <a:r>
              <a:rPr lang="en-US" altLang="zh-CN" dirty="0"/>
              <a:t>(x)</a:t>
            </a:r>
            <a:r>
              <a:rPr lang="zh-CN" altLang="en-US" dirty="0"/>
              <a:t>和实际输出</a:t>
            </a:r>
            <a:r>
              <a:rPr lang="en-US" altLang="zh-CN" dirty="0"/>
              <a:t>y</a:t>
            </a:r>
            <a:r>
              <a:rPr lang="zh-CN" altLang="en-US" dirty="0"/>
              <a:t>之间的差值，即残差。</a:t>
            </a:r>
            <a:endParaRPr lang="en-US" altLang="zh-CN" dirty="0"/>
          </a:p>
          <a:p>
            <a:endParaRPr lang="en-US" altLang="zh-CN" dirty="0"/>
          </a:p>
          <a:p>
            <a:r>
              <a:rPr lang="en-US" altLang="zh-CN" dirty="0"/>
              <a:t>•</a:t>
            </a:r>
            <a:r>
              <a:rPr lang="zh-CN" altLang="en-US" dirty="0"/>
              <a:t>现在定义给定例子中关于</a:t>
            </a:r>
            <a:r>
              <a:rPr lang="en-US" altLang="zh-CN" dirty="0"/>
              <a:t>w</a:t>
            </a:r>
            <a:r>
              <a:rPr lang="zh-CN" altLang="en-US" dirty="0"/>
              <a:t>的损失函数为残差平方</a:t>
            </a:r>
            <a:r>
              <a:rPr lang="en-US" altLang="zh-CN" dirty="0"/>
              <a:t>(</a:t>
            </a:r>
            <a:r>
              <a:rPr lang="zh-CN" altLang="en-US" dirty="0"/>
              <a:t>产生最小二乘术语</a:t>
            </a:r>
            <a:r>
              <a:rPr lang="en-US" altLang="zh-CN" dirty="0"/>
              <a:t>)</a:t>
            </a:r>
            <a:r>
              <a:rPr lang="zh-CN" altLang="en-US" dirty="0"/>
              <a:t>。这度量函数</a:t>
            </a:r>
            <a:r>
              <a:rPr lang="en-US" altLang="zh-CN" dirty="0"/>
              <a:t>f</a:t>
            </a:r>
            <a:r>
              <a:rPr lang="zh-CN" altLang="en-US" dirty="0"/>
              <a:t>在这个例子中有多糟糕。</a:t>
            </a:r>
            <a:endParaRPr lang="en-US" altLang="zh-CN" dirty="0"/>
          </a:p>
          <a:p>
            <a:endParaRPr lang="en-US" altLang="zh-CN" dirty="0"/>
          </a:p>
          <a:p>
            <a:r>
              <a:rPr lang="en-US" altLang="zh-CN" dirty="0"/>
              <a:t>•</a:t>
            </a:r>
            <a:r>
              <a:rPr lang="zh-CN" altLang="en-US" dirty="0"/>
              <a:t>题外话</a:t>
            </a:r>
            <a:r>
              <a:rPr lang="en-US" altLang="zh-CN" dirty="0"/>
              <a:t>:</a:t>
            </a:r>
            <a:r>
              <a:rPr lang="zh-CN" altLang="en-US" dirty="0"/>
              <a:t>你可能想知道为什么我们要取残差的平方，而不是取残差的绝对值</a:t>
            </a:r>
            <a:r>
              <a:rPr lang="en-US" altLang="zh-CN" dirty="0"/>
              <a:t>(</a:t>
            </a:r>
            <a:r>
              <a:rPr lang="zh-CN" altLang="en-US" dirty="0"/>
              <a:t>称为绝对偏差</a:t>
            </a:r>
            <a:r>
              <a:rPr lang="en-US" altLang="zh-CN" dirty="0"/>
              <a:t>):</a:t>
            </a:r>
            <a:r>
              <a:rPr lang="zh-CN" altLang="en-US" dirty="0"/>
              <a:t>目前的答案是数学和计算上的便利，尽管如果你的数据可能有异常值，使用绝对偏差是有益的。</a:t>
            </a:r>
            <a:endParaRPr lang="en-US" altLang="zh-CN" dirty="0"/>
          </a:p>
          <a:p>
            <a:endParaRPr lang="en-US" altLang="zh-CN" dirty="0"/>
          </a:p>
          <a:p>
            <a:r>
              <a:rPr lang="en-US" altLang="zh-CN" dirty="0"/>
              <a:t>•</a:t>
            </a:r>
            <a:r>
              <a:rPr lang="zh-CN" altLang="en-US" dirty="0"/>
              <a:t>对于每个例子，我们通过插入例子和权重向量来计算每个例子的损失。现在，将训练损失</a:t>
            </a:r>
            <a:r>
              <a:rPr lang="en-US" altLang="zh-CN" dirty="0"/>
              <a:t>(</a:t>
            </a:r>
            <a:r>
              <a:rPr lang="zh-CN" altLang="en-US" dirty="0"/>
              <a:t>也称为训练误差或经验风险</a:t>
            </a:r>
            <a:r>
              <a:rPr lang="en-US" altLang="zh-CN" dirty="0"/>
              <a:t>)</a:t>
            </a:r>
            <a:r>
              <a:rPr lang="zh-CN" altLang="en-US" dirty="0"/>
              <a:t>定义为训练示例的每个示例损失的平均值。</a:t>
            </a:r>
            <a:endParaRPr lang="en-US" altLang="zh-CN" dirty="0"/>
          </a:p>
          <a:p>
            <a:endParaRPr lang="en-US" altLang="zh-CN" dirty="0"/>
          </a:p>
          <a:p>
            <a:r>
              <a:rPr lang="en-US" altLang="zh-CN" dirty="0"/>
              <a:t>•</a:t>
            </a:r>
            <a:r>
              <a:rPr lang="zh-CN" altLang="en-US" dirty="0"/>
              <a:t>这个红色权重向量的训练损失为</a:t>
            </a:r>
            <a:r>
              <a:rPr lang="en-US" altLang="zh-CN" dirty="0"/>
              <a:t>0.38</a:t>
            </a:r>
            <a:r>
              <a:rPr lang="zh-CN" altLang="en-US" dirty="0"/>
              <a:t>。</a:t>
            </a:r>
            <a:endParaRPr lang="en-US" altLang="zh-CN" dirty="0"/>
          </a:p>
          <a:p>
            <a:endParaRPr lang="en-US" altLang="zh-CN" dirty="0"/>
          </a:p>
          <a:p>
            <a:r>
              <a:rPr lang="en-US" altLang="zh-CN" dirty="0"/>
              <a:t>•</a:t>
            </a:r>
            <a:r>
              <a:rPr lang="zh-CN" altLang="en-US" dirty="0"/>
              <a:t>如果你要插入紫色的权重向量或任何其他的权重向量，你会得到一些其他的训练损失。</a:t>
            </a:r>
            <a:endParaRPr lang="en-SG"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在这种情况下，我们可以可视化训练损失，因为权重向量</a:t>
            </a:r>
            <a:r>
              <a:rPr lang="en-US" altLang="zh-CN" dirty="0"/>
              <a:t>w</a:t>
            </a:r>
            <a:r>
              <a:rPr lang="zh-CN" altLang="en-US" dirty="0"/>
              <a:t>只是二维的。在这个图中，对于每一个</a:t>
            </a:r>
            <a:r>
              <a:rPr lang="en-US" altLang="zh-CN" dirty="0"/>
              <a:t>w1</a:t>
            </a:r>
            <a:r>
              <a:rPr lang="zh-CN" altLang="en-US" dirty="0"/>
              <a:t>和</a:t>
            </a:r>
            <a:r>
              <a:rPr lang="en-US" altLang="zh-CN" dirty="0"/>
              <a:t>w2</a:t>
            </a:r>
            <a:r>
              <a:rPr lang="zh-CN" altLang="en-US" dirty="0"/>
              <a:t>，我们都有训练损失。红色更高，蓝色更低。</a:t>
            </a:r>
            <a:endParaRPr lang="en-US" altLang="zh-CN" dirty="0"/>
          </a:p>
          <a:p>
            <a:r>
              <a:rPr lang="en-US" altLang="zh-CN" dirty="0"/>
              <a:t>•</a:t>
            </a:r>
            <a:r>
              <a:rPr lang="zh-CN" altLang="en-US" dirty="0"/>
              <a:t>现在很清楚，最好的预测器只是训练损失最低的预测器，即在蓝色区域的某个地方。形式上，我们希望解决优化问题。</a:t>
            </a:r>
            <a:endParaRPr lang="en-SG"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E76AA05-AB2B-4215-978B-A09B2D34874E}"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29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30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31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8D884-46CB-C178-BABF-3243A5DAD5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2445BBF-D225-926C-9BFB-EE1A3E88C55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CCD76A2-37F7-8A6C-152A-A96C2EBE0669}"/>
              </a:ext>
            </a:extLst>
          </p:cNvPr>
          <p:cNvSpPr>
            <a:spLocks noGrp="1"/>
          </p:cNvSpPr>
          <p:nvPr>
            <p:ph type="body" idx="1"/>
          </p:nvPr>
        </p:nvSpPr>
        <p:spPr/>
        <p:txBody>
          <a:bodyPr/>
          <a:lstStyle/>
          <a:p>
            <a:endParaRPr lang="en-US" altLang="zh-CN" b="1" dirty="0"/>
          </a:p>
        </p:txBody>
      </p:sp>
      <p:sp>
        <p:nvSpPr>
          <p:cNvPr id="4" name="灯片编号占位符 3">
            <a:extLst>
              <a:ext uri="{FF2B5EF4-FFF2-40B4-BE49-F238E27FC236}">
                <a16:creationId xmlns:a16="http://schemas.microsoft.com/office/drawing/2014/main" id="{C9F5401D-12E9-2952-31DC-C9CED0FC0849}"/>
              </a:ext>
            </a:extLst>
          </p:cNvPr>
          <p:cNvSpPr>
            <a:spLocks noGrp="1"/>
          </p:cNvSpPr>
          <p:nvPr>
            <p:ph type="sldNum" sz="quarter" idx="5"/>
          </p:nvPr>
        </p:nvSpPr>
        <p:spPr/>
        <p:txBody>
          <a:bodyPr/>
          <a:lstStyle/>
          <a:p>
            <a:fld id="{2B735503-9D21-443F-BC18-5459550EB72F}" type="slidenum">
              <a:rPr lang="zh-CN" altLang="en-US" smtClean="0"/>
              <a:t>32</a:t>
            </a:fld>
            <a:endParaRPr lang="zh-CN" altLang="en-US"/>
          </a:p>
        </p:txBody>
      </p:sp>
    </p:spTree>
    <p:extLst>
      <p:ext uri="{BB962C8B-B14F-4D97-AF65-F5344CB8AC3E}">
        <p14:creationId xmlns:p14="http://schemas.microsoft.com/office/powerpoint/2010/main" val="13677390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33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现在是第三个设计决策</a:t>
            </a:r>
            <a:r>
              <a:rPr lang="en-US" altLang="zh-CN" dirty="0"/>
              <a:t>:</a:t>
            </a:r>
            <a:r>
              <a:rPr lang="zh-CN" altLang="en-US" dirty="0"/>
              <a:t>我们如何计算最佳预测器，即优化问题的解决方案</a:t>
            </a:r>
            <a:r>
              <a:rPr lang="en-US" altLang="zh-CN" dirty="0"/>
              <a:t>?</a:t>
            </a:r>
          </a:p>
          <a:p>
            <a:r>
              <a:rPr lang="en-US" altLang="zh-CN" dirty="0"/>
              <a:t>•</a:t>
            </a:r>
            <a:r>
              <a:rPr lang="zh-CN" altLang="en-US" dirty="0"/>
              <a:t>为了回答这个问题，我们实际上可以忘记我们是在做线性回归或机器学习。我们有一个目标函数</a:t>
            </a:r>
            <a:r>
              <a:rPr lang="en-US" altLang="zh-CN" dirty="0" err="1"/>
              <a:t>TrainLoss</a:t>
            </a:r>
            <a:r>
              <a:rPr lang="en-US" altLang="zh-CN" dirty="0"/>
              <a:t>(w)</a:t>
            </a:r>
            <a:r>
              <a:rPr lang="zh-CN" altLang="en-US" dirty="0"/>
              <a:t>，我们希望最小化它。</a:t>
            </a:r>
            <a:endParaRPr lang="en-US" altLang="zh-CN" dirty="0"/>
          </a:p>
          <a:p>
            <a:r>
              <a:rPr lang="en-US" altLang="zh-CN" dirty="0"/>
              <a:t>•</a:t>
            </a:r>
            <a:r>
              <a:rPr lang="zh-CN" altLang="en-US" dirty="0"/>
              <a:t>我们将采用“</a:t>
            </a:r>
            <a:r>
              <a:rPr lang="en-US" altLang="zh-CN" dirty="0"/>
              <a:t>follow your nose</a:t>
            </a:r>
            <a:r>
              <a:rPr lang="zh-CN" altLang="en-US" dirty="0"/>
              <a:t>”策略，即迭代优化。我们从</a:t>
            </a:r>
            <a:r>
              <a:rPr lang="en-US" altLang="zh-CN" dirty="0"/>
              <a:t>w</a:t>
            </a:r>
            <a:r>
              <a:rPr lang="zh-CN" altLang="en-US" dirty="0"/>
              <a:t>开始，不断调整使目标函数减小。</a:t>
            </a:r>
            <a:endParaRPr lang="en-US" altLang="zh-CN" dirty="0"/>
          </a:p>
          <a:p>
            <a:r>
              <a:rPr lang="en-US" altLang="zh-CN" dirty="0"/>
              <a:t>•</a:t>
            </a:r>
            <a:r>
              <a:rPr lang="zh-CN" altLang="en-US" dirty="0"/>
              <a:t>要做到这一点，我们将依赖于函数的梯度，它告诉我们移动的方向，这将最大程度地降低目标函数。</a:t>
            </a:r>
            <a:endParaRPr lang="en-US" altLang="zh-CN" dirty="0"/>
          </a:p>
          <a:p>
            <a:r>
              <a:rPr lang="en-US" altLang="zh-CN" dirty="0"/>
              <a:t>•</a:t>
            </a:r>
            <a:r>
              <a:rPr lang="zh-CN" altLang="en-US" dirty="0"/>
              <a:t>形式上，这种迭代优化过程被称为梯度下降。我们首先将</a:t>
            </a:r>
            <a:r>
              <a:rPr lang="en-US" altLang="zh-CN" dirty="0"/>
              <a:t>w</a:t>
            </a:r>
            <a:r>
              <a:rPr lang="zh-CN" altLang="en-US" dirty="0"/>
              <a:t>初始化为某个值</a:t>
            </a:r>
            <a:r>
              <a:rPr lang="en-US" altLang="zh-CN" dirty="0"/>
              <a:t>(</a:t>
            </a:r>
            <a:r>
              <a:rPr lang="zh-CN" altLang="en-US" dirty="0"/>
              <a:t>比如全为</a:t>
            </a:r>
            <a:r>
              <a:rPr lang="en-US" altLang="zh-CN" dirty="0"/>
              <a:t>0)</a:t>
            </a:r>
            <a:r>
              <a:rPr lang="zh-CN" altLang="en-US" dirty="0"/>
              <a:t>。</a:t>
            </a:r>
            <a:endParaRPr lang="en-US" altLang="zh-CN" dirty="0"/>
          </a:p>
          <a:p>
            <a:r>
              <a:rPr lang="en-US" altLang="zh-CN" dirty="0"/>
              <a:t>•</a:t>
            </a:r>
            <a:r>
              <a:rPr lang="zh-CN" altLang="en-US" dirty="0"/>
              <a:t>然后执行以下更新</a:t>
            </a:r>
            <a:r>
              <a:rPr lang="en-US" altLang="zh-CN" dirty="0"/>
              <a:t>T</a:t>
            </a:r>
            <a:r>
              <a:rPr lang="zh-CN" altLang="en-US" dirty="0"/>
              <a:t>次，其中</a:t>
            </a:r>
            <a:r>
              <a:rPr lang="en-US" altLang="zh-CN" dirty="0"/>
              <a:t>T</a:t>
            </a:r>
            <a:r>
              <a:rPr lang="zh-CN" altLang="en-US" dirty="0"/>
              <a:t>是</a:t>
            </a:r>
            <a:r>
              <a:rPr lang="en-US" altLang="zh-CN" dirty="0"/>
              <a:t>epoch</a:t>
            </a:r>
            <a:r>
              <a:rPr lang="zh-CN" altLang="en-US" dirty="0"/>
              <a:t>的数量</a:t>
            </a:r>
            <a:r>
              <a:rPr lang="en-US" altLang="zh-CN" dirty="0"/>
              <a:t>:</a:t>
            </a:r>
            <a:r>
              <a:rPr lang="zh-CN" altLang="en-US" dirty="0"/>
              <a:t>取当前的权重向量</a:t>
            </a:r>
            <a:r>
              <a:rPr lang="en-US" altLang="zh-CN" dirty="0"/>
              <a:t>w</a:t>
            </a:r>
            <a:r>
              <a:rPr lang="zh-CN" altLang="en-US" dirty="0"/>
              <a:t>并减去一个正常数</a:t>
            </a:r>
            <a:r>
              <a:rPr lang="en-US" altLang="zh-CN" dirty="0"/>
              <a:t>η</a:t>
            </a:r>
            <a:r>
              <a:rPr lang="zh-CN" altLang="en-US" dirty="0"/>
              <a:t>乘以梯度。步长</a:t>
            </a:r>
            <a:r>
              <a:rPr lang="en-US" altLang="zh-CN" dirty="0"/>
              <a:t>η</a:t>
            </a:r>
            <a:r>
              <a:rPr lang="zh-CN" altLang="en-US" dirty="0"/>
              <a:t>指定了我们想要追求一个方向的积极程度。</a:t>
            </a:r>
            <a:endParaRPr lang="en-US" altLang="zh-CN" dirty="0"/>
          </a:p>
          <a:p>
            <a:r>
              <a:rPr lang="en-US" altLang="zh-CN" dirty="0"/>
              <a:t>•</a:t>
            </a:r>
            <a:r>
              <a:rPr lang="zh-CN" altLang="en-US" dirty="0"/>
              <a:t>步长</a:t>
            </a:r>
            <a:r>
              <a:rPr lang="en-US" altLang="zh-CN" dirty="0"/>
              <a:t>η</a:t>
            </a:r>
            <a:r>
              <a:rPr lang="zh-CN" altLang="en-US" dirty="0"/>
              <a:t>和</a:t>
            </a:r>
            <a:r>
              <a:rPr lang="en-US" altLang="zh-CN" dirty="0"/>
              <a:t>epoch</a:t>
            </a:r>
            <a:r>
              <a:rPr lang="zh-CN" altLang="en-US" dirty="0"/>
              <a:t>数</a:t>
            </a:r>
            <a:r>
              <a:rPr lang="en-US" altLang="zh-CN" dirty="0"/>
              <a:t>T</a:t>
            </a:r>
            <a:r>
              <a:rPr lang="zh-CN" altLang="en-US" dirty="0"/>
              <a:t>是优化算法的两个超参数，我们将在后面讨论。</a:t>
            </a:r>
            <a:endParaRPr lang="en-SG"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现在是第三个设计决策</a:t>
            </a:r>
            <a:r>
              <a:rPr lang="en-US" altLang="zh-CN" dirty="0"/>
              <a:t>:</a:t>
            </a:r>
            <a:r>
              <a:rPr lang="zh-CN" altLang="en-US" dirty="0"/>
              <a:t>我们如何计算最佳预测器，即优化问题的解决方案</a:t>
            </a:r>
            <a:r>
              <a:rPr lang="en-US" altLang="zh-CN" dirty="0"/>
              <a:t>?</a:t>
            </a:r>
          </a:p>
          <a:p>
            <a:r>
              <a:rPr lang="en-US" altLang="zh-CN" dirty="0"/>
              <a:t>•</a:t>
            </a:r>
            <a:r>
              <a:rPr lang="zh-CN" altLang="en-US" dirty="0"/>
              <a:t>为了回答这个问题，我们实际上可以忘记我们是在做线性回归或机器学习。我们有一个目标函数</a:t>
            </a:r>
            <a:r>
              <a:rPr lang="en-US" altLang="zh-CN" dirty="0" err="1"/>
              <a:t>TrainLoss</a:t>
            </a:r>
            <a:r>
              <a:rPr lang="en-US" altLang="zh-CN" dirty="0"/>
              <a:t>(w)</a:t>
            </a:r>
            <a:r>
              <a:rPr lang="zh-CN" altLang="en-US" dirty="0"/>
              <a:t>，我们希望最小化它。</a:t>
            </a:r>
            <a:endParaRPr lang="en-US" altLang="zh-CN" dirty="0"/>
          </a:p>
          <a:p>
            <a:r>
              <a:rPr lang="en-US" altLang="zh-CN" dirty="0"/>
              <a:t>•</a:t>
            </a:r>
            <a:r>
              <a:rPr lang="zh-CN" altLang="en-US" dirty="0"/>
              <a:t>我们将采用“</a:t>
            </a:r>
            <a:r>
              <a:rPr lang="en-US" altLang="zh-CN" dirty="0"/>
              <a:t>follow your nose</a:t>
            </a:r>
            <a:r>
              <a:rPr lang="zh-CN" altLang="en-US" dirty="0"/>
              <a:t>”策略，即迭代优化。我们从</a:t>
            </a:r>
            <a:r>
              <a:rPr lang="en-US" altLang="zh-CN" dirty="0"/>
              <a:t>w</a:t>
            </a:r>
            <a:r>
              <a:rPr lang="zh-CN" altLang="en-US" dirty="0"/>
              <a:t>开始，不断调整使目标函数减小。</a:t>
            </a:r>
            <a:endParaRPr lang="en-US" altLang="zh-CN" dirty="0"/>
          </a:p>
          <a:p>
            <a:r>
              <a:rPr lang="en-US" altLang="zh-CN" dirty="0"/>
              <a:t>•</a:t>
            </a:r>
            <a:r>
              <a:rPr lang="zh-CN" altLang="en-US" dirty="0"/>
              <a:t>要做到这一点，我们将依赖于函数的梯度，它告诉我们移动的方向，这将最大程度地降低目标函数。</a:t>
            </a:r>
            <a:endParaRPr lang="en-US" altLang="zh-CN" dirty="0"/>
          </a:p>
          <a:p>
            <a:r>
              <a:rPr lang="en-US" altLang="zh-CN" dirty="0"/>
              <a:t>•</a:t>
            </a:r>
            <a:r>
              <a:rPr lang="zh-CN" altLang="en-US" dirty="0"/>
              <a:t>形式上，这种迭代优化过程被称为梯度下降。我们首先将</a:t>
            </a:r>
            <a:r>
              <a:rPr lang="en-US" altLang="zh-CN" dirty="0"/>
              <a:t>w</a:t>
            </a:r>
            <a:r>
              <a:rPr lang="zh-CN" altLang="en-US" dirty="0"/>
              <a:t>初始化为某个值</a:t>
            </a:r>
            <a:r>
              <a:rPr lang="en-US" altLang="zh-CN" dirty="0"/>
              <a:t>(</a:t>
            </a:r>
            <a:r>
              <a:rPr lang="zh-CN" altLang="en-US" dirty="0"/>
              <a:t>比如全为</a:t>
            </a:r>
            <a:r>
              <a:rPr lang="en-US" altLang="zh-CN" dirty="0"/>
              <a:t>0)</a:t>
            </a:r>
            <a:r>
              <a:rPr lang="zh-CN" altLang="en-US" dirty="0"/>
              <a:t>。</a:t>
            </a:r>
            <a:endParaRPr lang="en-US" altLang="zh-CN" dirty="0"/>
          </a:p>
          <a:p>
            <a:r>
              <a:rPr lang="en-US" altLang="zh-CN" dirty="0"/>
              <a:t>•</a:t>
            </a:r>
            <a:r>
              <a:rPr lang="zh-CN" altLang="en-US" dirty="0"/>
              <a:t>然后执行以下更新</a:t>
            </a:r>
            <a:r>
              <a:rPr lang="en-US" altLang="zh-CN" dirty="0"/>
              <a:t>T</a:t>
            </a:r>
            <a:r>
              <a:rPr lang="zh-CN" altLang="en-US" dirty="0"/>
              <a:t>次，其中</a:t>
            </a:r>
            <a:r>
              <a:rPr lang="en-US" altLang="zh-CN" dirty="0"/>
              <a:t>T</a:t>
            </a:r>
            <a:r>
              <a:rPr lang="zh-CN" altLang="en-US" dirty="0"/>
              <a:t>是</a:t>
            </a:r>
            <a:r>
              <a:rPr lang="en-US" altLang="zh-CN" dirty="0"/>
              <a:t>epoch</a:t>
            </a:r>
            <a:r>
              <a:rPr lang="zh-CN" altLang="en-US" dirty="0"/>
              <a:t>的数量</a:t>
            </a:r>
            <a:r>
              <a:rPr lang="en-US" altLang="zh-CN" dirty="0"/>
              <a:t>:</a:t>
            </a:r>
            <a:r>
              <a:rPr lang="zh-CN" altLang="en-US" dirty="0"/>
              <a:t>取当前的权重向量</a:t>
            </a:r>
            <a:r>
              <a:rPr lang="en-US" altLang="zh-CN" dirty="0"/>
              <a:t>w</a:t>
            </a:r>
            <a:r>
              <a:rPr lang="zh-CN" altLang="en-US" dirty="0"/>
              <a:t>并减去一个正常数</a:t>
            </a:r>
            <a:r>
              <a:rPr lang="en-US" altLang="zh-CN" dirty="0"/>
              <a:t>η</a:t>
            </a:r>
            <a:r>
              <a:rPr lang="zh-CN" altLang="en-US" dirty="0"/>
              <a:t>乘以梯度。步长</a:t>
            </a:r>
            <a:r>
              <a:rPr lang="en-US" altLang="zh-CN" dirty="0"/>
              <a:t>η</a:t>
            </a:r>
            <a:r>
              <a:rPr lang="zh-CN" altLang="en-US" dirty="0"/>
              <a:t>指定了我们想要追求一个方向的积极程度。</a:t>
            </a:r>
            <a:endParaRPr lang="en-US" altLang="zh-CN" dirty="0"/>
          </a:p>
          <a:p>
            <a:r>
              <a:rPr lang="en-US" altLang="zh-CN" dirty="0"/>
              <a:t>•</a:t>
            </a:r>
            <a:r>
              <a:rPr lang="zh-CN" altLang="en-US" dirty="0"/>
              <a:t>步长</a:t>
            </a:r>
            <a:r>
              <a:rPr lang="en-US" altLang="zh-CN" dirty="0"/>
              <a:t>η</a:t>
            </a:r>
            <a:r>
              <a:rPr lang="zh-CN" altLang="en-US" dirty="0"/>
              <a:t>和</a:t>
            </a:r>
            <a:r>
              <a:rPr lang="en-US" altLang="zh-CN" dirty="0"/>
              <a:t>epoch</a:t>
            </a:r>
            <a:r>
              <a:rPr lang="zh-CN" altLang="en-US" dirty="0"/>
              <a:t>数</a:t>
            </a:r>
            <a:r>
              <a:rPr lang="en-US" altLang="zh-CN" dirty="0"/>
              <a:t>T</a:t>
            </a:r>
            <a:r>
              <a:rPr lang="zh-CN" altLang="en-US" dirty="0"/>
              <a:t>是优化算法的两个超参数，我们将在后面讨论。</a:t>
            </a:r>
            <a:endParaRPr lang="en-SG"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35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现在是第三个设计决策</a:t>
            </a:r>
            <a:r>
              <a:rPr lang="en-US" altLang="zh-CN" dirty="0"/>
              <a:t>:</a:t>
            </a:r>
            <a:r>
              <a:rPr lang="zh-CN" altLang="en-US" dirty="0"/>
              <a:t>我们如何计算最佳预测器，即优化问题的解决方案</a:t>
            </a:r>
            <a:r>
              <a:rPr lang="en-US" altLang="zh-CN" dirty="0"/>
              <a:t>?</a:t>
            </a:r>
          </a:p>
          <a:p>
            <a:r>
              <a:rPr lang="en-US" altLang="zh-CN" dirty="0"/>
              <a:t>•</a:t>
            </a:r>
            <a:r>
              <a:rPr lang="zh-CN" altLang="en-US" dirty="0"/>
              <a:t>为了回答这个问题，我们实际上可以忘记我们是在做线性回归或机器学习。我们有一个目标函数</a:t>
            </a:r>
            <a:r>
              <a:rPr lang="en-US" altLang="zh-CN" dirty="0" err="1"/>
              <a:t>TrainLoss</a:t>
            </a:r>
            <a:r>
              <a:rPr lang="en-US" altLang="zh-CN" dirty="0"/>
              <a:t>(w)</a:t>
            </a:r>
            <a:r>
              <a:rPr lang="zh-CN" altLang="en-US" dirty="0"/>
              <a:t>，我们希望最小化它。</a:t>
            </a:r>
            <a:endParaRPr lang="en-US" altLang="zh-CN" dirty="0"/>
          </a:p>
          <a:p>
            <a:r>
              <a:rPr lang="en-US" altLang="zh-CN" dirty="0"/>
              <a:t>•</a:t>
            </a:r>
            <a:r>
              <a:rPr lang="zh-CN" altLang="en-US" dirty="0"/>
              <a:t>我们将采用“</a:t>
            </a:r>
            <a:r>
              <a:rPr lang="en-US" altLang="zh-CN" dirty="0"/>
              <a:t>follow your nose</a:t>
            </a:r>
            <a:r>
              <a:rPr lang="zh-CN" altLang="en-US" dirty="0"/>
              <a:t>”策略，即迭代优化。我们从</a:t>
            </a:r>
            <a:r>
              <a:rPr lang="en-US" altLang="zh-CN" dirty="0"/>
              <a:t>w</a:t>
            </a:r>
            <a:r>
              <a:rPr lang="zh-CN" altLang="en-US" dirty="0"/>
              <a:t>开始，不断调整使目标函数减小。</a:t>
            </a:r>
            <a:endParaRPr lang="en-US" altLang="zh-CN" dirty="0"/>
          </a:p>
          <a:p>
            <a:r>
              <a:rPr lang="en-US" altLang="zh-CN" dirty="0"/>
              <a:t>•</a:t>
            </a:r>
            <a:r>
              <a:rPr lang="zh-CN" altLang="en-US" dirty="0"/>
              <a:t>要做到这一点，我们将依赖于函数的梯度，它告诉我们移动的方向，这将最大程度地降低目标函数。</a:t>
            </a:r>
            <a:endParaRPr lang="en-US" altLang="zh-CN" dirty="0"/>
          </a:p>
          <a:p>
            <a:r>
              <a:rPr lang="en-US" altLang="zh-CN" dirty="0"/>
              <a:t>•</a:t>
            </a:r>
            <a:r>
              <a:rPr lang="zh-CN" altLang="en-US" dirty="0"/>
              <a:t>形式上，这种迭代优化过程被称为梯度下降。我们首先将</a:t>
            </a:r>
            <a:r>
              <a:rPr lang="en-US" altLang="zh-CN" dirty="0"/>
              <a:t>w</a:t>
            </a:r>
            <a:r>
              <a:rPr lang="zh-CN" altLang="en-US" dirty="0"/>
              <a:t>初始化为某个值</a:t>
            </a:r>
            <a:r>
              <a:rPr lang="en-US" altLang="zh-CN" dirty="0"/>
              <a:t>(</a:t>
            </a:r>
            <a:r>
              <a:rPr lang="zh-CN" altLang="en-US" dirty="0"/>
              <a:t>比如全为</a:t>
            </a:r>
            <a:r>
              <a:rPr lang="en-US" altLang="zh-CN" dirty="0"/>
              <a:t>0)</a:t>
            </a:r>
            <a:r>
              <a:rPr lang="zh-CN" altLang="en-US" dirty="0"/>
              <a:t>。</a:t>
            </a:r>
            <a:endParaRPr lang="en-US" altLang="zh-CN" dirty="0"/>
          </a:p>
          <a:p>
            <a:r>
              <a:rPr lang="en-US" altLang="zh-CN" dirty="0"/>
              <a:t>•</a:t>
            </a:r>
            <a:r>
              <a:rPr lang="zh-CN" altLang="en-US" dirty="0"/>
              <a:t>然后执行以下更新</a:t>
            </a:r>
            <a:r>
              <a:rPr lang="en-US" altLang="zh-CN" dirty="0"/>
              <a:t>T</a:t>
            </a:r>
            <a:r>
              <a:rPr lang="zh-CN" altLang="en-US" dirty="0"/>
              <a:t>次，其中</a:t>
            </a:r>
            <a:r>
              <a:rPr lang="en-US" altLang="zh-CN" dirty="0"/>
              <a:t>T</a:t>
            </a:r>
            <a:r>
              <a:rPr lang="zh-CN" altLang="en-US" dirty="0"/>
              <a:t>是</a:t>
            </a:r>
            <a:r>
              <a:rPr lang="en-US" altLang="zh-CN" dirty="0"/>
              <a:t>epoch</a:t>
            </a:r>
            <a:r>
              <a:rPr lang="zh-CN" altLang="en-US" dirty="0"/>
              <a:t>的数量</a:t>
            </a:r>
            <a:r>
              <a:rPr lang="en-US" altLang="zh-CN" dirty="0"/>
              <a:t>:</a:t>
            </a:r>
            <a:r>
              <a:rPr lang="zh-CN" altLang="en-US" dirty="0"/>
              <a:t>取当前的权重向量</a:t>
            </a:r>
            <a:r>
              <a:rPr lang="en-US" altLang="zh-CN" dirty="0"/>
              <a:t>w</a:t>
            </a:r>
            <a:r>
              <a:rPr lang="zh-CN" altLang="en-US" dirty="0"/>
              <a:t>并减去一个正常数</a:t>
            </a:r>
            <a:r>
              <a:rPr lang="en-US" altLang="zh-CN" dirty="0"/>
              <a:t>η</a:t>
            </a:r>
            <a:r>
              <a:rPr lang="zh-CN" altLang="en-US" dirty="0"/>
              <a:t>乘以梯度。步长</a:t>
            </a:r>
            <a:r>
              <a:rPr lang="en-US" altLang="zh-CN" dirty="0"/>
              <a:t>η</a:t>
            </a:r>
            <a:r>
              <a:rPr lang="zh-CN" altLang="en-US" dirty="0"/>
              <a:t>指定了我们想要追求一个方向的积极程度。</a:t>
            </a:r>
            <a:endParaRPr lang="en-US" altLang="zh-CN" dirty="0"/>
          </a:p>
          <a:p>
            <a:r>
              <a:rPr lang="en-US" altLang="zh-CN" dirty="0"/>
              <a:t>•</a:t>
            </a:r>
            <a:r>
              <a:rPr lang="zh-CN" altLang="en-US" dirty="0"/>
              <a:t>步长</a:t>
            </a:r>
            <a:r>
              <a:rPr lang="en-US" altLang="zh-CN" dirty="0"/>
              <a:t>η</a:t>
            </a:r>
            <a:r>
              <a:rPr lang="zh-CN" altLang="en-US" dirty="0"/>
              <a:t>和</a:t>
            </a:r>
            <a:r>
              <a:rPr lang="en-US" altLang="zh-CN" dirty="0"/>
              <a:t>epoch</a:t>
            </a:r>
            <a:r>
              <a:rPr lang="zh-CN" altLang="en-US" dirty="0"/>
              <a:t>数</a:t>
            </a:r>
            <a:r>
              <a:rPr lang="en-US" altLang="zh-CN" dirty="0"/>
              <a:t>T</a:t>
            </a:r>
            <a:r>
              <a:rPr lang="zh-CN" altLang="en-US" dirty="0"/>
              <a:t>是优化算法的两个超参数，我们将在后面讨论。</a:t>
            </a:r>
            <a:endParaRPr lang="en-SG"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36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37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剩下的一个问题是步长选择，这在实践中是非常重要的。</a:t>
            </a:r>
          </a:p>
          <a:p>
            <a:r>
              <a:rPr lang="en-US" altLang="zh-CN" dirty="0"/>
              <a:t>•</a:t>
            </a:r>
            <a:r>
              <a:rPr lang="zh-CN" altLang="en-US" dirty="0"/>
              <a:t>一般来说，步长越大就像开得越快。你可以得到更快的收敛，但你也可能得到非常不稳定的结果和崩溃。</a:t>
            </a:r>
          </a:p>
          <a:p>
            <a:r>
              <a:rPr lang="en-US" altLang="zh-CN" dirty="0"/>
              <a:t>•</a:t>
            </a:r>
            <a:r>
              <a:rPr lang="zh-CN" altLang="en-US" dirty="0"/>
              <a:t>另一方面，步长越小，你就越稳定，但你可能会更慢地到达目的地。注意，当</a:t>
            </a:r>
            <a:r>
              <a:rPr lang="en-US" altLang="zh-CN" dirty="0"/>
              <a:t>η = 0</a:t>
            </a:r>
            <a:r>
              <a:rPr lang="zh-CN" altLang="en-US" dirty="0"/>
              <a:t>时，权重不变</a:t>
            </a:r>
          </a:p>
          <a:p>
            <a:r>
              <a:rPr lang="zh-CN" altLang="en-US" dirty="0"/>
              <a:t>建议的步长形式是将初始步长设置为</a:t>
            </a:r>
            <a:r>
              <a:rPr lang="en-US" altLang="zh-CN" dirty="0"/>
              <a:t>1</a:t>
            </a:r>
            <a:r>
              <a:rPr lang="zh-CN" altLang="en-US" dirty="0"/>
              <a:t>，并让步长减小为的平方根的倒数</a:t>
            </a:r>
          </a:p>
          <a:p>
            <a:r>
              <a:rPr lang="zh-CN" altLang="en-US" dirty="0"/>
              <a:t>到目前为止，我们已经更新的数量。</a:t>
            </a:r>
          </a:p>
          <a:p>
            <a:r>
              <a:rPr lang="en-US" altLang="zh-CN" dirty="0"/>
              <a:t>•</a:t>
            </a:r>
            <a:r>
              <a:rPr lang="zh-CN" altLang="en-US" dirty="0"/>
              <a:t>题外话</a:t>
            </a:r>
            <a:r>
              <a:rPr lang="en-US" altLang="zh-CN" dirty="0"/>
              <a:t>:</a:t>
            </a:r>
            <a:r>
              <a:rPr lang="zh-CN" altLang="en-US" dirty="0"/>
              <a:t>有更复杂的算法，比如</a:t>
            </a:r>
            <a:r>
              <a:rPr lang="en-US" altLang="zh-CN" dirty="0" err="1"/>
              <a:t>AdaGrad</a:t>
            </a:r>
            <a:r>
              <a:rPr lang="zh-CN" altLang="en-US" dirty="0"/>
              <a:t>和</a:t>
            </a:r>
            <a:r>
              <a:rPr lang="en-US" altLang="zh-CN" dirty="0"/>
              <a:t>Adam</a:t>
            </a:r>
            <a:r>
              <a:rPr lang="zh-CN" altLang="en-US" dirty="0"/>
              <a:t>，它们可以根据数据调整步长，这样你就不用太费心了。</a:t>
            </a:r>
          </a:p>
          <a:p>
            <a:r>
              <a:rPr lang="en-US" altLang="zh-CN" dirty="0"/>
              <a:t>•</a:t>
            </a:r>
            <a:r>
              <a:rPr lang="zh-CN" altLang="en-US" dirty="0"/>
              <a:t>题外话</a:t>
            </a:r>
            <a:r>
              <a:rPr lang="en-US" altLang="zh-CN" dirty="0"/>
              <a:t>:</a:t>
            </a:r>
            <a:r>
              <a:rPr lang="zh-CN" altLang="en-US" dirty="0"/>
              <a:t>有一些很好的理论结果表明，</a:t>
            </a:r>
            <a:r>
              <a:rPr lang="en-US" altLang="zh-CN" dirty="0"/>
              <a:t>SGD</a:t>
            </a:r>
            <a:r>
              <a:rPr lang="zh-CN" altLang="en-US" dirty="0"/>
              <a:t>在这种情况下是保证收敛的</a:t>
            </a:r>
            <a:r>
              <a:rPr lang="en-US" altLang="zh-CN" dirty="0"/>
              <a:t>(</a:t>
            </a:r>
            <a:r>
              <a:rPr lang="zh-CN" altLang="en-US" dirty="0"/>
              <a:t>前提是所有的梯度都是有界的</a:t>
            </a:r>
            <a:r>
              <a:rPr lang="en-US" altLang="zh-CN" dirty="0"/>
              <a:t>)</a:t>
            </a:r>
            <a:r>
              <a:rPr lang="zh-CN" altLang="en-US" dirty="0"/>
              <a:t>。</a:t>
            </a:r>
            <a:endParaRPr lang="en-US" altLang="zh-CN" dirty="0"/>
          </a:p>
          <a:p>
            <a:endParaRPr lang="en-US" altLang="zh-CN" dirty="0"/>
          </a:p>
          <a:p>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38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剩下的一个问题是步长选择，这在实践中是非常重要的。</a:t>
            </a:r>
          </a:p>
          <a:p>
            <a:r>
              <a:rPr lang="en-US" altLang="zh-CN" dirty="0"/>
              <a:t>•</a:t>
            </a:r>
            <a:r>
              <a:rPr lang="zh-CN" altLang="en-US" dirty="0"/>
              <a:t>一般来说，步长越大就像开得越快。你可以得到更快的收敛，但你也可能得到非常不稳定的结果和崩溃。</a:t>
            </a:r>
          </a:p>
          <a:p>
            <a:r>
              <a:rPr lang="en-US" altLang="zh-CN" dirty="0"/>
              <a:t>•</a:t>
            </a:r>
            <a:r>
              <a:rPr lang="zh-CN" altLang="en-US" dirty="0"/>
              <a:t>另一方面，步长越小，你就越稳定，但你可能会更慢地到达目的地。注意，当</a:t>
            </a:r>
            <a:r>
              <a:rPr lang="en-US" altLang="zh-CN" dirty="0"/>
              <a:t>η = 0</a:t>
            </a:r>
            <a:r>
              <a:rPr lang="zh-CN" altLang="en-US" dirty="0"/>
              <a:t>时，权重不变</a:t>
            </a:r>
          </a:p>
          <a:p>
            <a:r>
              <a:rPr lang="zh-CN" altLang="en-US" dirty="0"/>
              <a:t>建议的步长形式是将初始步长设置为</a:t>
            </a:r>
            <a:r>
              <a:rPr lang="en-US" altLang="zh-CN" dirty="0"/>
              <a:t>1</a:t>
            </a:r>
            <a:r>
              <a:rPr lang="zh-CN" altLang="en-US" dirty="0"/>
              <a:t>，并让步长减小为的平方根的倒数</a:t>
            </a:r>
          </a:p>
          <a:p>
            <a:r>
              <a:rPr lang="zh-CN" altLang="en-US" dirty="0"/>
              <a:t>到目前为止，我们已经更新的数量。</a:t>
            </a:r>
          </a:p>
          <a:p>
            <a:r>
              <a:rPr lang="en-US" altLang="zh-CN" dirty="0"/>
              <a:t>•</a:t>
            </a:r>
            <a:r>
              <a:rPr lang="zh-CN" altLang="en-US" dirty="0"/>
              <a:t>题外话</a:t>
            </a:r>
            <a:r>
              <a:rPr lang="en-US" altLang="zh-CN" dirty="0"/>
              <a:t>:</a:t>
            </a:r>
            <a:r>
              <a:rPr lang="zh-CN" altLang="en-US" dirty="0"/>
              <a:t>有更复杂的算法，比如</a:t>
            </a:r>
            <a:r>
              <a:rPr lang="en-US" altLang="zh-CN" dirty="0" err="1"/>
              <a:t>AdaGrad</a:t>
            </a:r>
            <a:r>
              <a:rPr lang="zh-CN" altLang="en-US" dirty="0"/>
              <a:t>和</a:t>
            </a:r>
            <a:r>
              <a:rPr lang="en-US" altLang="zh-CN" dirty="0"/>
              <a:t>Adam</a:t>
            </a:r>
            <a:r>
              <a:rPr lang="zh-CN" altLang="en-US" dirty="0"/>
              <a:t>，它们可以根据数据调整步长，这样你就不用太费心了。</a:t>
            </a:r>
          </a:p>
          <a:p>
            <a:r>
              <a:rPr lang="en-US" altLang="zh-CN" dirty="0"/>
              <a:t>•</a:t>
            </a:r>
            <a:r>
              <a:rPr lang="zh-CN" altLang="en-US" dirty="0"/>
              <a:t>题外话</a:t>
            </a:r>
            <a:r>
              <a:rPr lang="en-US" altLang="zh-CN" dirty="0"/>
              <a:t>:</a:t>
            </a:r>
            <a:r>
              <a:rPr lang="zh-CN" altLang="en-US" dirty="0"/>
              <a:t>有一些很好的理论结果表明，</a:t>
            </a:r>
            <a:r>
              <a:rPr lang="en-US" altLang="zh-CN" dirty="0"/>
              <a:t>SGD</a:t>
            </a:r>
            <a:r>
              <a:rPr lang="zh-CN" altLang="en-US" dirty="0"/>
              <a:t>在这种情况下是保证收敛的</a:t>
            </a:r>
            <a:r>
              <a:rPr lang="en-US" altLang="zh-CN" dirty="0"/>
              <a:t>(</a:t>
            </a:r>
            <a:r>
              <a:rPr lang="zh-CN" altLang="en-US" dirty="0"/>
              <a:t>前提是所有的梯度都是有界的</a:t>
            </a:r>
            <a:r>
              <a:rPr lang="en-US" altLang="zh-CN" dirty="0"/>
              <a:t>)</a:t>
            </a:r>
            <a:r>
              <a:rPr lang="zh-CN" altLang="en-US" dirty="0"/>
              <a:t>。</a:t>
            </a:r>
            <a:endParaRPr lang="en-US" altLang="zh-CN" dirty="0"/>
          </a:p>
          <a:p>
            <a:endParaRPr lang="en-US"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要应用梯度下降，我们需要计算目标函数</a:t>
            </a:r>
            <a:r>
              <a:rPr lang="en-US" altLang="zh-CN" dirty="0" err="1"/>
              <a:t>TrainLoss</a:t>
            </a:r>
            <a:r>
              <a:rPr lang="en-US" altLang="zh-CN" dirty="0"/>
              <a:t>(w)</a:t>
            </a:r>
            <a:r>
              <a:rPr lang="zh-CN" altLang="en-US" dirty="0"/>
              <a:t>的梯度。</a:t>
            </a:r>
            <a:endParaRPr lang="en-US" altLang="zh-CN" dirty="0"/>
          </a:p>
          <a:p>
            <a:endParaRPr lang="en-US" altLang="zh-CN" dirty="0"/>
          </a:p>
          <a:p>
            <a:r>
              <a:rPr lang="en-US" altLang="zh-CN" dirty="0"/>
              <a:t>•</a:t>
            </a:r>
            <a:r>
              <a:rPr lang="zh-CN" altLang="en-US" dirty="0"/>
              <a:t>你可以把它扔到</a:t>
            </a:r>
            <a:r>
              <a:rPr lang="en-US" altLang="zh-CN" dirty="0"/>
              <a:t>TensorFlow</a:t>
            </a:r>
            <a:r>
              <a:rPr lang="zh-CN" altLang="en-US" dirty="0"/>
              <a:t>或</a:t>
            </a:r>
            <a:r>
              <a:rPr lang="en-US" altLang="zh-CN" dirty="0" err="1"/>
              <a:t>PyTorch</a:t>
            </a:r>
            <a:r>
              <a:rPr lang="zh-CN" altLang="en-US" dirty="0"/>
              <a:t>中，但在教学上做微积分是有用的，这里可以手工完成。</a:t>
            </a:r>
            <a:endParaRPr lang="en-US" altLang="zh-CN" dirty="0"/>
          </a:p>
          <a:p>
            <a:endParaRPr lang="en-US" altLang="zh-CN" dirty="0"/>
          </a:p>
          <a:p>
            <a:r>
              <a:rPr lang="en-US" altLang="zh-CN" dirty="0"/>
              <a:t>•</a:t>
            </a:r>
            <a:r>
              <a:rPr lang="zh-CN" altLang="en-US" dirty="0"/>
              <a:t>这里最重要的是要记住，我们是在求关于</a:t>
            </a:r>
            <a:r>
              <a:rPr lang="en-US" altLang="zh-CN" dirty="0"/>
              <a:t>w</a:t>
            </a:r>
            <a:r>
              <a:rPr lang="zh-CN" altLang="en-US" dirty="0"/>
              <a:t>的梯度，所以其他的都是常数。</a:t>
            </a:r>
            <a:endParaRPr lang="en-US" altLang="zh-CN" dirty="0"/>
          </a:p>
          <a:p>
            <a:endParaRPr lang="en-US" altLang="zh-CN" dirty="0"/>
          </a:p>
          <a:p>
            <a:r>
              <a:rPr lang="en-US" altLang="zh-CN" dirty="0"/>
              <a:t>•</a:t>
            </a:r>
            <a:r>
              <a:rPr lang="zh-CN" altLang="en-US" dirty="0"/>
              <a:t>和的梯度是梯度的和，表达式的梯度的平方是该表达式乘以该表达式的梯度的两倍，点积</a:t>
            </a:r>
            <a:r>
              <a:rPr lang="en-US" altLang="zh-CN" dirty="0" err="1"/>
              <a:t>w·φ</a:t>
            </a:r>
            <a:r>
              <a:rPr lang="en-US" altLang="zh-CN" dirty="0"/>
              <a:t>(x)</a:t>
            </a:r>
            <a:r>
              <a:rPr lang="zh-CN" altLang="en-US" dirty="0"/>
              <a:t>的梯度就是</a:t>
            </a:r>
            <a:r>
              <a:rPr lang="en-US" altLang="zh-CN" dirty="0"/>
              <a:t>φ(x)</a:t>
            </a:r>
            <a:r>
              <a:rPr lang="zh-CN" altLang="en-US" dirty="0"/>
              <a:t>。</a:t>
            </a:r>
            <a:endParaRPr lang="en-US" altLang="zh-CN" dirty="0"/>
          </a:p>
          <a:p>
            <a:endParaRPr lang="en-US" altLang="zh-CN" dirty="0"/>
          </a:p>
          <a:p>
            <a:r>
              <a:rPr lang="en-US" altLang="zh-CN" dirty="0"/>
              <a:t>•</a:t>
            </a:r>
            <a:r>
              <a:rPr lang="zh-CN" altLang="en-US" dirty="0"/>
              <a:t>注意，渐变在这里有一个很好的解释。对于平方损失，它是残差</a:t>
            </a:r>
            <a:r>
              <a:rPr lang="en-US" altLang="zh-CN" dirty="0"/>
              <a:t>(</a:t>
            </a:r>
            <a:r>
              <a:rPr lang="zh-CN" altLang="en-US" dirty="0"/>
              <a:t>预测目标</a:t>
            </a:r>
            <a:r>
              <a:rPr lang="en-US" altLang="zh-CN" dirty="0"/>
              <a:t>)</a:t>
            </a:r>
            <a:r>
              <a:rPr lang="zh-CN" altLang="en-US" dirty="0"/>
              <a:t>乘以特征向量</a:t>
            </a:r>
            <a:r>
              <a:rPr lang="en-US" altLang="zh-CN" dirty="0"/>
              <a:t>φ(x)</a:t>
            </a:r>
            <a:r>
              <a:rPr lang="zh-CN" altLang="en-US" dirty="0"/>
              <a:t>。</a:t>
            </a:r>
            <a:endParaRPr lang="en-US" altLang="zh-CN" dirty="0"/>
          </a:p>
          <a:p>
            <a:endParaRPr lang="en-US" altLang="zh-CN" dirty="0"/>
          </a:p>
          <a:p>
            <a:r>
              <a:rPr lang="en-US" altLang="zh-CN" dirty="0"/>
              <a:t>•</a:t>
            </a:r>
            <a:r>
              <a:rPr lang="zh-CN" altLang="en-US" dirty="0"/>
              <a:t>题外话</a:t>
            </a:r>
            <a:r>
              <a:rPr lang="en-US" altLang="zh-CN" dirty="0"/>
              <a:t>:</a:t>
            </a:r>
            <a:r>
              <a:rPr lang="zh-CN" altLang="en-US" dirty="0"/>
              <a:t>无论损失函数是什么，梯度总是乘以</a:t>
            </a:r>
            <a:r>
              <a:rPr lang="en-US" altLang="zh-CN" dirty="0"/>
              <a:t>φ(x)</a:t>
            </a:r>
            <a:r>
              <a:rPr lang="zh-CN" altLang="en-US" dirty="0"/>
              <a:t>，因为</a:t>
            </a:r>
            <a:r>
              <a:rPr lang="en-US" altLang="zh-CN" dirty="0"/>
              <a:t>w</a:t>
            </a:r>
            <a:r>
              <a:rPr lang="zh-CN" altLang="en-US" dirty="0"/>
              <a:t>只通过</a:t>
            </a:r>
            <a:r>
              <a:rPr lang="en-US" altLang="zh-CN" dirty="0" err="1"/>
              <a:t>w·φ</a:t>
            </a:r>
            <a:r>
              <a:rPr lang="en-US" altLang="zh-CN" dirty="0"/>
              <a:t>(x)</a:t>
            </a:r>
            <a:r>
              <a:rPr lang="zh-CN" altLang="en-US" dirty="0"/>
              <a:t>影响损失。</a:t>
            </a:r>
            <a:endParaRPr lang="en-SG"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要应用梯度下降，我们需要计算目标函数</a:t>
            </a:r>
            <a:r>
              <a:rPr lang="en-US" altLang="zh-CN" dirty="0" err="1"/>
              <a:t>TrainLoss</a:t>
            </a:r>
            <a:r>
              <a:rPr lang="en-US" altLang="zh-CN" dirty="0"/>
              <a:t>(w)</a:t>
            </a:r>
            <a:r>
              <a:rPr lang="zh-CN" altLang="en-US" dirty="0"/>
              <a:t>的梯度。</a:t>
            </a:r>
            <a:endParaRPr lang="en-US" altLang="zh-CN" dirty="0"/>
          </a:p>
          <a:p>
            <a:r>
              <a:rPr lang="en-US" altLang="zh-CN" dirty="0"/>
              <a:t>•</a:t>
            </a:r>
            <a:r>
              <a:rPr lang="zh-CN" altLang="en-US" dirty="0"/>
              <a:t>你可以把它扔到</a:t>
            </a:r>
            <a:r>
              <a:rPr lang="en-US" altLang="zh-CN" dirty="0"/>
              <a:t>TensorFlow</a:t>
            </a:r>
            <a:r>
              <a:rPr lang="zh-CN" altLang="en-US" dirty="0"/>
              <a:t>或</a:t>
            </a:r>
            <a:r>
              <a:rPr lang="en-US" altLang="zh-CN" dirty="0" err="1"/>
              <a:t>PyTorch</a:t>
            </a:r>
            <a:r>
              <a:rPr lang="zh-CN" altLang="en-US" dirty="0"/>
              <a:t>中，但在教学上做微积分是有用的，这里可以手工完成。</a:t>
            </a:r>
            <a:endParaRPr lang="en-US" altLang="zh-CN" dirty="0"/>
          </a:p>
          <a:p>
            <a:r>
              <a:rPr lang="en-US" altLang="zh-CN" dirty="0"/>
              <a:t>•</a:t>
            </a:r>
            <a:r>
              <a:rPr lang="zh-CN" altLang="en-US" dirty="0"/>
              <a:t>这里最重要的是要记住，我们是在求关于</a:t>
            </a:r>
            <a:r>
              <a:rPr lang="en-US" altLang="zh-CN" dirty="0"/>
              <a:t>w</a:t>
            </a:r>
            <a:r>
              <a:rPr lang="zh-CN" altLang="en-US" dirty="0"/>
              <a:t>的梯度，所以其他的都是常数。</a:t>
            </a:r>
            <a:endParaRPr lang="en-US" altLang="zh-CN" dirty="0"/>
          </a:p>
          <a:p>
            <a:r>
              <a:rPr lang="en-US" altLang="zh-CN" dirty="0"/>
              <a:t>•</a:t>
            </a:r>
            <a:r>
              <a:rPr lang="zh-CN" altLang="en-US" dirty="0"/>
              <a:t>和的梯度是梯度的和，表达式的梯度的平方是该表达式乘以该表达式的梯度的两倍，点积</a:t>
            </a:r>
            <a:r>
              <a:rPr lang="en-US" altLang="zh-CN" dirty="0" err="1"/>
              <a:t>w·φ</a:t>
            </a:r>
            <a:r>
              <a:rPr lang="en-US" altLang="zh-CN" dirty="0"/>
              <a:t>(x)</a:t>
            </a:r>
            <a:r>
              <a:rPr lang="zh-CN" altLang="en-US" dirty="0"/>
              <a:t>的梯度就是</a:t>
            </a:r>
            <a:r>
              <a:rPr lang="en-US" altLang="zh-CN" dirty="0"/>
              <a:t>φ(x)</a:t>
            </a:r>
            <a:r>
              <a:rPr lang="zh-CN" altLang="en-US" dirty="0"/>
              <a:t>。</a:t>
            </a:r>
            <a:endParaRPr lang="en-US" altLang="zh-CN" dirty="0"/>
          </a:p>
          <a:p>
            <a:r>
              <a:rPr lang="en-US" altLang="zh-CN" dirty="0"/>
              <a:t>•</a:t>
            </a:r>
            <a:r>
              <a:rPr lang="zh-CN" altLang="en-US" dirty="0"/>
              <a:t>注意，渐变在这里有一个很好的解释。对于平方损失，它是残差</a:t>
            </a:r>
            <a:r>
              <a:rPr lang="en-US" altLang="zh-CN" dirty="0"/>
              <a:t>(</a:t>
            </a:r>
            <a:r>
              <a:rPr lang="zh-CN" altLang="en-US" dirty="0"/>
              <a:t>预测目标</a:t>
            </a:r>
            <a:r>
              <a:rPr lang="en-US" altLang="zh-CN" dirty="0"/>
              <a:t>)</a:t>
            </a:r>
            <a:r>
              <a:rPr lang="zh-CN" altLang="en-US" dirty="0"/>
              <a:t>乘以特征向量</a:t>
            </a:r>
            <a:r>
              <a:rPr lang="en-US" altLang="zh-CN" dirty="0"/>
              <a:t>φ(x)</a:t>
            </a:r>
            <a:r>
              <a:rPr lang="zh-CN" altLang="en-US" dirty="0"/>
              <a:t>。</a:t>
            </a:r>
            <a:endParaRPr lang="en-US" altLang="zh-CN" dirty="0"/>
          </a:p>
          <a:p>
            <a:r>
              <a:rPr lang="en-US" altLang="zh-CN" dirty="0"/>
              <a:t>•</a:t>
            </a:r>
            <a:r>
              <a:rPr lang="zh-CN" altLang="en-US" dirty="0"/>
              <a:t>题外话</a:t>
            </a:r>
            <a:r>
              <a:rPr lang="en-US" altLang="zh-CN" dirty="0"/>
              <a:t>:</a:t>
            </a:r>
            <a:r>
              <a:rPr lang="zh-CN" altLang="en-US" dirty="0"/>
              <a:t>无论损失函数是什么，梯度总是乘以</a:t>
            </a:r>
            <a:r>
              <a:rPr lang="en-US" altLang="zh-CN" dirty="0"/>
              <a:t>φ(x)</a:t>
            </a:r>
            <a:r>
              <a:rPr lang="zh-CN" altLang="en-US" dirty="0"/>
              <a:t>，因为</a:t>
            </a:r>
            <a:r>
              <a:rPr lang="en-US" altLang="zh-CN" dirty="0"/>
              <a:t>w</a:t>
            </a:r>
            <a:r>
              <a:rPr lang="zh-CN" altLang="en-US" dirty="0"/>
              <a:t>只通过</a:t>
            </a:r>
            <a:r>
              <a:rPr lang="en-US" altLang="zh-CN" dirty="0" err="1"/>
              <a:t>w·φ</a:t>
            </a:r>
            <a:r>
              <a:rPr lang="en-US" altLang="zh-CN" dirty="0"/>
              <a:t>(x)</a:t>
            </a:r>
            <a:r>
              <a:rPr lang="zh-CN" altLang="en-US" dirty="0"/>
              <a:t>影响损失。</a:t>
            </a:r>
            <a:endParaRPr lang="en-SG"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要应用梯度下降，我们需要计算目标函数</a:t>
            </a:r>
            <a:r>
              <a:rPr lang="en-US" altLang="zh-CN" dirty="0" err="1"/>
              <a:t>TrainLoss</a:t>
            </a:r>
            <a:r>
              <a:rPr lang="en-US" altLang="zh-CN" dirty="0"/>
              <a:t>(w)</a:t>
            </a:r>
            <a:r>
              <a:rPr lang="zh-CN" altLang="en-US" dirty="0"/>
              <a:t>的梯度。</a:t>
            </a:r>
            <a:endParaRPr lang="en-US" altLang="zh-CN" dirty="0"/>
          </a:p>
          <a:p>
            <a:r>
              <a:rPr lang="en-US" altLang="zh-CN" dirty="0"/>
              <a:t>•</a:t>
            </a:r>
            <a:r>
              <a:rPr lang="zh-CN" altLang="en-US" dirty="0"/>
              <a:t>你可以把它扔到</a:t>
            </a:r>
            <a:r>
              <a:rPr lang="en-US" altLang="zh-CN" dirty="0"/>
              <a:t>TensorFlow</a:t>
            </a:r>
            <a:r>
              <a:rPr lang="zh-CN" altLang="en-US" dirty="0"/>
              <a:t>或</a:t>
            </a:r>
            <a:r>
              <a:rPr lang="en-US" altLang="zh-CN" dirty="0" err="1"/>
              <a:t>PyTorch</a:t>
            </a:r>
            <a:r>
              <a:rPr lang="zh-CN" altLang="en-US" dirty="0"/>
              <a:t>中，但在教学上做微积分是有用的，这里可以手工完成。</a:t>
            </a:r>
            <a:endParaRPr lang="en-US" altLang="zh-CN" dirty="0"/>
          </a:p>
          <a:p>
            <a:r>
              <a:rPr lang="en-US" altLang="zh-CN" dirty="0"/>
              <a:t>•</a:t>
            </a:r>
            <a:r>
              <a:rPr lang="zh-CN" altLang="en-US" dirty="0"/>
              <a:t>这里最重要的是要记住，我们是在求关于</a:t>
            </a:r>
            <a:r>
              <a:rPr lang="en-US" altLang="zh-CN" dirty="0"/>
              <a:t>w</a:t>
            </a:r>
            <a:r>
              <a:rPr lang="zh-CN" altLang="en-US" dirty="0"/>
              <a:t>的梯度，所以其他的都是常数。</a:t>
            </a:r>
            <a:endParaRPr lang="en-US" altLang="zh-CN" dirty="0"/>
          </a:p>
          <a:p>
            <a:r>
              <a:rPr lang="en-US" altLang="zh-CN" dirty="0"/>
              <a:t>•</a:t>
            </a:r>
            <a:r>
              <a:rPr lang="zh-CN" altLang="en-US" dirty="0"/>
              <a:t>和的梯度是梯度的和，表达式的梯度的平方是该表达式乘以该表达式的梯度的两倍，点积</a:t>
            </a:r>
            <a:r>
              <a:rPr lang="en-US" altLang="zh-CN" dirty="0" err="1"/>
              <a:t>w·φ</a:t>
            </a:r>
            <a:r>
              <a:rPr lang="en-US" altLang="zh-CN" dirty="0"/>
              <a:t>(x)</a:t>
            </a:r>
            <a:r>
              <a:rPr lang="zh-CN" altLang="en-US" dirty="0"/>
              <a:t>的梯度就是</a:t>
            </a:r>
            <a:r>
              <a:rPr lang="en-US" altLang="zh-CN" dirty="0"/>
              <a:t>φ(x)</a:t>
            </a:r>
            <a:r>
              <a:rPr lang="zh-CN" altLang="en-US" dirty="0"/>
              <a:t>。</a:t>
            </a:r>
            <a:endParaRPr lang="en-US" altLang="zh-CN" dirty="0"/>
          </a:p>
          <a:p>
            <a:r>
              <a:rPr lang="en-US" altLang="zh-CN" dirty="0"/>
              <a:t>•</a:t>
            </a:r>
            <a:r>
              <a:rPr lang="zh-CN" altLang="en-US" dirty="0"/>
              <a:t>注意，渐变在这里有一个很好的解释。对于平方损失，它是残差</a:t>
            </a:r>
            <a:r>
              <a:rPr lang="en-US" altLang="zh-CN" dirty="0"/>
              <a:t>(</a:t>
            </a:r>
            <a:r>
              <a:rPr lang="zh-CN" altLang="en-US" dirty="0"/>
              <a:t>预测目标</a:t>
            </a:r>
            <a:r>
              <a:rPr lang="en-US" altLang="zh-CN" dirty="0"/>
              <a:t>)</a:t>
            </a:r>
            <a:r>
              <a:rPr lang="zh-CN" altLang="en-US" dirty="0"/>
              <a:t>乘以特征向量</a:t>
            </a:r>
            <a:r>
              <a:rPr lang="en-US" altLang="zh-CN" dirty="0"/>
              <a:t>φ(x)</a:t>
            </a:r>
            <a:r>
              <a:rPr lang="zh-CN" altLang="en-US" dirty="0"/>
              <a:t>。</a:t>
            </a:r>
            <a:endParaRPr lang="en-US" altLang="zh-CN" dirty="0"/>
          </a:p>
          <a:p>
            <a:r>
              <a:rPr lang="en-US" altLang="zh-CN" dirty="0"/>
              <a:t>•</a:t>
            </a:r>
            <a:r>
              <a:rPr lang="zh-CN" altLang="en-US" dirty="0"/>
              <a:t>题外话</a:t>
            </a:r>
            <a:r>
              <a:rPr lang="en-US" altLang="zh-CN" dirty="0"/>
              <a:t>:</a:t>
            </a:r>
            <a:r>
              <a:rPr lang="zh-CN" altLang="en-US" dirty="0"/>
              <a:t>无论损失函数是什么，梯度总是乘以</a:t>
            </a:r>
            <a:r>
              <a:rPr lang="en-US" altLang="zh-CN" dirty="0"/>
              <a:t>φ(x)</a:t>
            </a:r>
            <a:r>
              <a:rPr lang="zh-CN" altLang="en-US" dirty="0"/>
              <a:t>，因为</a:t>
            </a:r>
            <a:r>
              <a:rPr lang="en-US" altLang="zh-CN" dirty="0"/>
              <a:t>w</a:t>
            </a:r>
            <a:r>
              <a:rPr lang="zh-CN" altLang="en-US" dirty="0"/>
              <a:t>只通过</a:t>
            </a:r>
            <a:r>
              <a:rPr lang="en-US" altLang="zh-CN" dirty="0" err="1"/>
              <a:t>w·φ</a:t>
            </a:r>
            <a:r>
              <a:rPr lang="en-US" altLang="zh-CN" dirty="0"/>
              <a:t>(x)</a:t>
            </a:r>
            <a:r>
              <a:rPr lang="zh-CN" altLang="en-US" dirty="0"/>
              <a:t>影响损失。</a:t>
            </a:r>
            <a:endParaRPr lang="en-SG"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45</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让我们通过一个运行梯度下降的例子。</a:t>
            </a:r>
            <a:endParaRPr lang="en-US" altLang="zh-CN" dirty="0"/>
          </a:p>
          <a:p>
            <a:r>
              <a:rPr lang="en-US" altLang="zh-CN" dirty="0"/>
              <a:t>•</a:t>
            </a:r>
            <a:r>
              <a:rPr lang="zh-CN" altLang="en-US" dirty="0"/>
              <a:t>假设我们有与之前相同的数据集，我们刚刚计算的梯度表达式和梯度更新规则，其中我们取步长</a:t>
            </a:r>
            <a:r>
              <a:rPr lang="en-US" altLang="zh-CN" dirty="0"/>
              <a:t>η = 0.1</a:t>
            </a:r>
            <a:r>
              <a:rPr lang="zh-CN" altLang="en-US" dirty="0"/>
              <a:t>。</a:t>
            </a:r>
            <a:endParaRPr lang="en-US" altLang="zh-CN" dirty="0"/>
          </a:p>
          <a:p>
            <a:r>
              <a:rPr lang="en-US" altLang="zh-CN" dirty="0"/>
              <a:t>•</a:t>
            </a:r>
            <a:r>
              <a:rPr lang="zh-CN" altLang="en-US" dirty="0"/>
              <a:t>我们从权重向量</a:t>
            </a:r>
            <a:r>
              <a:rPr lang="en-US" altLang="zh-CN" dirty="0"/>
              <a:t>w =[0,0]</a:t>
            </a:r>
            <a:r>
              <a:rPr lang="zh-CN" altLang="en-US" dirty="0"/>
              <a:t>开始。然后，让我们把它代入梯度的表达式中，梯度是三个训练示例的平均值，每一项都是残差</a:t>
            </a:r>
            <a:r>
              <a:rPr lang="en-US" altLang="zh-CN" dirty="0"/>
              <a:t>(</a:t>
            </a:r>
            <a:r>
              <a:rPr lang="zh-CN" altLang="en-US" dirty="0"/>
              <a:t>预测目标</a:t>
            </a:r>
            <a:r>
              <a:rPr lang="en-US" altLang="zh-CN" dirty="0"/>
              <a:t>)</a:t>
            </a:r>
            <a:r>
              <a:rPr lang="zh-CN" altLang="en-US" dirty="0"/>
              <a:t>乘以特征向量。</a:t>
            </a:r>
            <a:endParaRPr lang="en-US" altLang="zh-CN" dirty="0"/>
          </a:p>
          <a:p>
            <a:r>
              <a:rPr lang="en-US" altLang="zh-CN" dirty="0"/>
              <a:t>•</a:t>
            </a:r>
            <a:r>
              <a:rPr lang="zh-CN" altLang="en-US" dirty="0"/>
              <a:t>该向量乘以步长</a:t>
            </a:r>
            <a:r>
              <a:rPr lang="en-US" altLang="zh-CN" dirty="0"/>
              <a:t>(</a:t>
            </a:r>
            <a:r>
              <a:rPr lang="zh-CN" altLang="en-US" dirty="0"/>
              <a:t>这里是</a:t>
            </a:r>
            <a:r>
              <a:rPr lang="en-US" altLang="zh-CN" dirty="0"/>
              <a:t>0.1)</a:t>
            </a:r>
            <a:r>
              <a:rPr lang="zh-CN" altLang="en-US" dirty="0"/>
              <a:t>，并从权重向量中减去。</a:t>
            </a:r>
            <a:endParaRPr lang="en-US" altLang="zh-CN" dirty="0"/>
          </a:p>
          <a:p>
            <a:r>
              <a:rPr lang="en-US" altLang="zh-CN" dirty="0"/>
              <a:t>•</a:t>
            </a:r>
            <a:r>
              <a:rPr lang="zh-CN" altLang="en-US" dirty="0"/>
              <a:t>然后我们将新的权重向量再次插入到梯度表达式中。这将产生另一个梯度，用于更新权重向量。</a:t>
            </a:r>
            <a:endParaRPr lang="en-US" altLang="zh-CN" dirty="0"/>
          </a:p>
          <a:p>
            <a:r>
              <a:rPr lang="en-US" altLang="zh-CN" dirty="0"/>
              <a:t>•</a:t>
            </a:r>
            <a:r>
              <a:rPr lang="zh-CN" altLang="en-US" dirty="0"/>
              <a:t>如果你运行这个过程足够长时间，你最终会得到最终的权重向量。注意，最后的梯度为零，这表明算法已经收敛，运行更长的时间不会改变任何东西。</a:t>
            </a:r>
            <a:endParaRPr lang="en-SG"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46</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在本模块中，我们已经学习了线性回归的基础知识。学习算法获取训练数据并产生一个预测器</a:t>
            </a:r>
            <a:r>
              <a:rPr lang="en-US" altLang="zh-CN" dirty="0"/>
              <a:t>f</a:t>
            </a:r>
            <a:r>
              <a:rPr lang="zh-CN" altLang="en-US" dirty="0"/>
              <a:t>，然后可以使用它对新的输入进行预测。</a:t>
            </a:r>
            <a:endParaRPr lang="en-US" altLang="zh-CN" dirty="0"/>
          </a:p>
          <a:p>
            <a:r>
              <a:rPr lang="en-US" altLang="zh-CN" dirty="0"/>
              <a:t>•</a:t>
            </a:r>
            <a:r>
              <a:rPr lang="zh-CN" altLang="en-US" dirty="0"/>
              <a:t>然后我们讨论了三个设计决策</a:t>
            </a:r>
            <a:r>
              <a:rPr lang="en-US" altLang="zh-CN" dirty="0"/>
              <a:t>:•</a:t>
            </a:r>
            <a:r>
              <a:rPr lang="zh-CN" altLang="en-US" dirty="0"/>
              <a:t>首先，什么是假设类</a:t>
            </a:r>
            <a:r>
              <a:rPr lang="en-US" altLang="zh-CN" dirty="0"/>
              <a:t>(</a:t>
            </a:r>
            <a:r>
              <a:rPr lang="zh-CN" altLang="en-US" dirty="0"/>
              <a:t>允许预测因子的空间</a:t>
            </a:r>
            <a:r>
              <a:rPr lang="en-US" altLang="zh-CN" dirty="0"/>
              <a:t>)?</a:t>
            </a:r>
            <a:r>
              <a:rPr lang="zh-CN" altLang="en-US" dirty="0"/>
              <a:t>我们关注的是线性函数，但我们稍后将看到如何将其推广到其他特征提取器以产生非线性函数，以及神经网络。</a:t>
            </a:r>
            <a:endParaRPr lang="en-US" altLang="zh-CN" dirty="0"/>
          </a:p>
          <a:p>
            <a:r>
              <a:rPr lang="en-US" altLang="zh-CN" dirty="0"/>
              <a:t>•</a:t>
            </a:r>
            <a:r>
              <a:rPr lang="zh-CN" altLang="en-US" dirty="0"/>
              <a:t>第二，我们如何评估给定的预测器相对于训练数据有多好</a:t>
            </a:r>
            <a:r>
              <a:rPr lang="en-US" altLang="zh-CN" dirty="0"/>
              <a:t>?</a:t>
            </a:r>
            <a:r>
              <a:rPr lang="zh-CN" altLang="en-US" dirty="0"/>
              <a:t>为此，我们使用了平方损失，这给了我们最小二乘回归。稍后我们将看到其他损失如何让我们处理分类等问题。</a:t>
            </a:r>
            <a:endParaRPr lang="en-US" altLang="zh-CN" dirty="0"/>
          </a:p>
          <a:p>
            <a:r>
              <a:rPr lang="en-US" altLang="zh-CN" dirty="0"/>
              <a:t>•</a:t>
            </a:r>
            <a:r>
              <a:rPr lang="zh-CN" altLang="en-US" dirty="0"/>
              <a:t>第三，我们如何计算最佳预测器</a:t>
            </a:r>
            <a:r>
              <a:rPr lang="en-US" altLang="zh-CN" dirty="0"/>
              <a:t>?</a:t>
            </a:r>
            <a:r>
              <a:rPr lang="zh-CN" altLang="en-US" dirty="0"/>
              <a:t>我们描述了最简单的程序，梯度下降。稍后，我们将看到随机梯度下降是如何提高计算效率的。</a:t>
            </a:r>
            <a:endParaRPr lang="en-US" altLang="zh-CN" dirty="0"/>
          </a:p>
          <a:p>
            <a:r>
              <a:rPr lang="en-US" altLang="zh-CN" dirty="0"/>
              <a:t>•</a:t>
            </a:r>
            <a:r>
              <a:rPr lang="zh-CN" altLang="en-US" dirty="0"/>
              <a:t>本模块到此结束</a:t>
            </a:r>
            <a:endParaRPr lang="en-SG"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47</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48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到目前为止，我们已经看到梯度下降作为一种通用算法来优化训练损失。</a:t>
            </a:r>
          </a:p>
          <a:p>
            <a:r>
              <a:rPr lang="en-US" altLang="zh-CN" dirty="0"/>
              <a:t>•</a:t>
            </a:r>
            <a:r>
              <a:rPr lang="zh-CN" altLang="en-US" dirty="0"/>
              <a:t>但梯度下降的一个问题是它很慢。</a:t>
            </a:r>
          </a:p>
          <a:p>
            <a:r>
              <a:rPr lang="en-US" altLang="zh-CN" dirty="0"/>
              <a:t>•</a:t>
            </a:r>
            <a:r>
              <a:rPr lang="zh-CN" altLang="en-US" dirty="0"/>
              <a:t>回想一下，训练损失是训练数据的总和。如果我们有一百万个训练样本，那么每次梯度计算都需要经过这一百万个样本，这必须在我们取得任何进展之前发生。</a:t>
            </a:r>
          </a:p>
          <a:p>
            <a:r>
              <a:rPr lang="en-US" altLang="zh-CN" dirty="0"/>
              <a:t>•</a:t>
            </a:r>
            <a:r>
              <a:rPr lang="zh-CN" altLang="en-US" dirty="0"/>
              <a:t>在看到所有数据之前，我们能取得进展吗</a:t>
            </a:r>
            <a:r>
              <a:rPr lang="en-US" altLang="zh-CN" dirty="0"/>
              <a:t>?</a:t>
            </a:r>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49</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答案是随机梯度下降</a:t>
            </a:r>
            <a:r>
              <a:rPr lang="en-US" altLang="zh-CN" dirty="0"/>
              <a:t>(SGD)</a:t>
            </a:r>
            <a:r>
              <a:rPr lang="zh-CN" altLang="en-US" dirty="0"/>
              <a:t>。</a:t>
            </a:r>
          </a:p>
          <a:p>
            <a:r>
              <a:rPr lang="en-US" altLang="zh-CN" dirty="0"/>
              <a:t>•SGD</a:t>
            </a:r>
            <a:r>
              <a:rPr lang="zh-CN" altLang="en-US" dirty="0"/>
              <a:t>不是循环遍历所有训练示例来计算单个梯度并进行一步，而是循环遍历示例</a:t>
            </a:r>
            <a:r>
              <a:rPr lang="en-US" altLang="zh-CN" dirty="0"/>
              <a:t>(x, y)</a:t>
            </a:r>
            <a:r>
              <a:rPr lang="zh-CN" altLang="en-US" dirty="0"/>
              <a:t>并根据每个示例更新权重</a:t>
            </a:r>
            <a:r>
              <a:rPr lang="en-US" altLang="zh-CN" dirty="0"/>
              <a:t>w</a:t>
            </a:r>
            <a:r>
              <a:rPr lang="zh-CN" altLang="en-US" dirty="0"/>
              <a:t>。</a:t>
            </a:r>
          </a:p>
          <a:p>
            <a:r>
              <a:rPr lang="en-US" altLang="zh-CN" dirty="0"/>
              <a:t>•</a:t>
            </a:r>
            <a:r>
              <a:rPr lang="zh-CN" altLang="en-US" dirty="0"/>
              <a:t>不是每次更新都很好，因为我们只看了一个例子，而不是所有的例子，但我们可以用这种方式进行更多的更新。</a:t>
            </a:r>
          </a:p>
          <a:p>
            <a:r>
              <a:rPr lang="en-US" altLang="zh-CN" dirty="0"/>
              <a:t>•</a:t>
            </a:r>
            <a:r>
              <a:rPr lang="zh-CN" altLang="en-US" dirty="0"/>
              <a:t>另外</a:t>
            </a:r>
            <a:r>
              <a:rPr lang="en-US" altLang="zh-CN" dirty="0"/>
              <a:t>:SGD</a:t>
            </a:r>
            <a:r>
              <a:rPr lang="zh-CN" altLang="en-US" dirty="0"/>
              <a:t>和</a:t>
            </a:r>
            <a:r>
              <a:rPr lang="en-US" altLang="zh-CN" dirty="0"/>
              <a:t>GD</a:t>
            </a:r>
            <a:r>
              <a:rPr lang="zh-CN" altLang="en-US" dirty="0"/>
              <a:t>之间有一个连续体，称为小批量</a:t>
            </a:r>
            <a:r>
              <a:rPr lang="en-US" altLang="zh-CN" dirty="0"/>
              <a:t>SGD</a:t>
            </a:r>
            <a:r>
              <a:rPr lang="zh-CN" altLang="en-US" dirty="0"/>
              <a:t>，其中每个更新由超过</a:t>
            </a:r>
            <a:r>
              <a:rPr lang="en-US" altLang="zh-CN" dirty="0"/>
              <a:t>B</a:t>
            </a:r>
            <a:r>
              <a:rPr lang="zh-CN" altLang="en-US" dirty="0"/>
              <a:t>个平均示例组成。</a:t>
            </a:r>
          </a:p>
          <a:p>
            <a:r>
              <a:rPr lang="en-US" altLang="zh-CN" dirty="0"/>
              <a:t>•</a:t>
            </a:r>
            <a:r>
              <a:rPr lang="zh-CN" altLang="en-US" dirty="0"/>
              <a:t>题外话</a:t>
            </a:r>
            <a:r>
              <a:rPr lang="en-US" altLang="zh-CN" dirty="0"/>
              <a:t>:SGD</a:t>
            </a:r>
            <a:r>
              <a:rPr lang="zh-CN" altLang="en-US" dirty="0"/>
              <a:t>还有其他变体。您可以在每次迭代中随机遍历训练数据的顺序。想想为什么这很重要，如果在你的训练数据中，你先有正样本，然后是负样本。</a:t>
            </a:r>
            <a:endParaRPr lang="en-US"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50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r>
              <a:rPr lang="en-US" altLang="zh-CN" dirty="0"/>
              <a:t>•</a:t>
            </a:r>
            <a:r>
              <a:rPr lang="zh-CN" altLang="en-US" dirty="0"/>
              <a:t>总之，我们已经展示了随机梯度下降如何比梯度下降更快。</a:t>
            </a:r>
          </a:p>
          <a:p>
            <a:r>
              <a:rPr lang="zh-CN" altLang="en-US" dirty="0"/>
              <a:t>梯度只是花了太多的时间来完善它的梯度</a:t>
            </a:r>
            <a:r>
              <a:rPr lang="en-US" altLang="zh-CN" dirty="0"/>
              <a:t>(</a:t>
            </a:r>
            <a:r>
              <a:rPr lang="zh-CN" altLang="en-US" dirty="0"/>
              <a:t>质量</a:t>
            </a:r>
            <a:r>
              <a:rPr lang="en-US" altLang="zh-CN" dirty="0"/>
              <a:t>)</a:t>
            </a:r>
            <a:r>
              <a:rPr lang="zh-CN" altLang="en-US" dirty="0"/>
              <a:t>，而你可以从一个样本中快速得到一个粗略的估计，并进行更多的更新</a:t>
            </a:r>
            <a:r>
              <a:rPr lang="en-US" altLang="zh-CN" dirty="0"/>
              <a:t>(</a:t>
            </a:r>
            <a:r>
              <a:rPr lang="zh-CN" altLang="en-US" dirty="0"/>
              <a:t>数量</a:t>
            </a:r>
            <a:r>
              <a:rPr lang="en-US" altLang="zh-CN" dirty="0"/>
              <a:t>)</a:t>
            </a:r>
            <a:r>
              <a:rPr lang="zh-CN" altLang="en-US" dirty="0"/>
              <a:t>。</a:t>
            </a:r>
          </a:p>
          <a:p>
            <a:r>
              <a:rPr lang="en-US" altLang="zh-CN" dirty="0"/>
              <a:t>•</a:t>
            </a:r>
            <a:r>
              <a:rPr lang="zh-CN" altLang="en-US" dirty="0"/>
              <a:t>当然，有时随机梯度下降是不稳定的，可以使用其他技术，如迷你批处理来稳定它</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51</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1"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52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40956720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t>53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5096436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EBBC6-EB75-6782-C54D-894BCEE21C3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E5A2DED-E4B5-2943-A599-5A5CB0CE89D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502A371-2207-596B-C539-C9A758312BF5}"/>
              </a:ext>
            </a:extLst>
          </p:cNvPr>
          <p:cNvSpPr>
            <a:spLocks noGrp="1"/>
          </p:cNvSpPr>
          <p:nvPr>
            <p:ph type="body" idx="1"/>
          </p:nvPr>
        </p:nvSpPr>
        <p:spPr/>
        <p:txBody>
          <a:bodyPr/>
          <a:lstStyle/>
          <a:p>
            <a:endParaRPr lang="en-US" altLang="zh-CN" b="1" dirty="0"/>
          </a:p>
        </p:txBody>
      </p:sp>
      <p:sp>
        <p:nvSpPr>
          <p:cNvPr id="4" name="灯片编号占位符 3">
            <a:extLst>
              <a:ext uri="{FF2B5EF4-FFF2-40B4-BE49-F238E27FC236}">
                <a16:creationId xmlns:a16="http://schemas.microsoft.com/office/drawing/2014/main" id="{E59DAB3A-D463-E3F3-159C-F354C8ACCC42}"/>
              </a:ext>
            </a:extLst>
          </p:cNvPr>
          <p:cNvSpPr>
            <a:spLocks noGrp="1"/>
          </p:cNvSpPr>
          <p:nvPr>
            <p:ph type="sldNum" sz="quarter" idx="5"/>
          </p:nvPr>
        </p:nvSpPr>
        <p:spPr/>
        <p:txBody>
          <a:bodyPr/>
          <a:lstStyle/>
          <a:p>
            <a:fld id="{2B735503-9D21-443F-BC18-5459550EB72F}" type="slidenum">
              <a:rPr lang="zh-CN" altLang="en-US" smtClean="0"/>
              <a:t>54</a:t>
            </a:fld>
            <a:endParaRPr lang="zh-CN" altLang="en-US"/>
          </a:p>
        </p:txBody>
      </p:sp>
    </p:spTree>
    <p:extLst>
      <p:ext uri="{BB962C8B-B14F-4D97-AF65-F5344CB8AC3E}">
        <p14:creationId xmlns:p14="http://schemas.microsoft.com/office/powerpoint/2010/main" val="10476514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是</a:t>
            </a:r>
            <a:r>
              <a:rPr lang="en-US" altLang="zh-CN" dirty="0"/>
              <a:t>Joy </a:t>
            </a:r>
            <a:r>
              <a:rPr lang="en-US" altLang="zh-CN" dirty="0" err="1"/>
              <a:t>Buolamwini</a:t>
            </a:r>
            <a:r>
              <a:rPr lang="zh-CN" altLang="en-US" dirty="0"/>
              <a:t>和</a:t>
            </a:r>
            <a:r>
              <a:rPr lang="en-US" altLang="zh-CN" dirty="0"/>
              <a:t>Timnit Gebru</a:t>
            </a:r>
            <a:r>
              <a:rPr lang="zh-CN" altLang="en-US" dirty="0"/>
              <a:t>的性别阴影项目</a:t>
            </a:r>
            <a:r>
              <a:rPr lang="en-US" altLang="zh-CN" dirty="0"/>
              <a:t>(</a:t>
            </a:r>
            <a:r>
              <a:rPr lang="zh-CN" altLang="en-US" dirty="0"/>
              <a:t>论文</a:t>
            </a:r>
            <a:r>
              <a:rPr lang="en-US" altLang="zh-CN" dirty="0"/>
              <a:t>)</a:t>
            </a:r>
            <a:r>
              <a:rPr lang="zh-CN" altLang="en-US" dirty="0"/>
              <a:t>。</a:t>
            </a:r>
          </a:p>
          <a:p>
            <a:r>
              <a:rPr lang="en-US" altLang="zh-CN" dirty="0"/>
              <a:t>•</a:t>
            </a:r>
            <a:r>
              <a:rPr lang="zh-CN" altLang="en-US" dirty="0"/>
              <a:t>在这个项目中，他们收集了面部图像的评估数据集，目的是在男性和女性中平衡地呈现浅色和深色肤色的面部。为此，他们收集了几个非洲和欧洲国家议会成员的公众面部图像。</a:t>
            </a:r>
          </a:p>
          <a:p>
            <a:r>
              <a:rPr lang="en-US" altLang="zh-CN" dirty="0"/>
              <a:t>•</a:t>
            </a:r>
            <a:r>
              <a:rPr lang="zh-CN" altLang="en-US" dirty="0"/>
              <a:t>然后，他们评估了来自微软、</a:t>
            </a:r>
            <a:r>
              <a:rPr lang="en-US" altLang="zh-CN" dirty="0"/>
              <a:t>face++</a:t>
            </a:r>
            <a:r>
              <a:rPr lang="zh-CN" altLang="en-US" dirty="0"/>
              <a:t>和</a:t>
            </a:r>
            <a:r>
              <a:rPr lang="en-US" altLang="zh-CN" dirty="0"/>
              <a:t>IBM</a:t>
            </a:r>
            <a:r>
              <a:rPr lang="zh-CN" altLang="en-US" dirty="0"/>
              <a:t>的三个商业系统的性别分类任务</a:t>
            </a:r>
            <a:r>
              <a:rPr lang="en-US" altLang="zh-CN" dirty="0"/>
              <a:t>(</a:t>
            </a:r>
            <a:r>
              <a:rPr lang="zh-CN" altLang="en-US" dirty="0"/>
              <a:t>这本身可能是一个可疑的任务，但这是这些公司提供的服务之一</a:t>
            </a:r>
            <a:r>
              <a:rPr lang="en-US" altLang="zh-CN" dirty="0"/>
              <a:t>)</a:t>
            </a:r>
            <a:r>
              <a:rPr lang="zh-CN" altLang="en-US" dirty="0"/>
              <a:t>。</a:t>
            </a:r>
          </a:p>
          <a:p>
            <a:r>
              <a:rPr lang="en-US" altLang="zh-CN" dirty="0"/>
              <a:t>•</a:t>
            </a:r>
            <a:r>
              <a:rPr lang="zh-CN" altLang="en-US" dirty="0"/>
              <a:t>结果令人震惊</a:t>
            </a:r>
            <a:r>
              <a:rPr lang="en-US" altLang="zh-CN" dirty="0"/>
              <a:t>:</a:t>
            </a:r>
            <a:r>
              <a:rPr lang="zh-CN" altLang="en-US" dirty="0"/>
              <a:t>这三个系统对浅肤色男性的准确率都接近</a:t>
            </a:r>
            <a:r>
              <a:rPr lang="en-US" altLang="zh-CN" dirty="0"/>
              <a:t>100%</a:t>
            </a:r>
            <a:r>
              <a:rPr lang="zh-CN" altLang="en-US" dirty="0"/>
              <a:t>，但对深肤色女性的准确率都要低得多。</a:t>
            </a:r>
          </a:p>
          <a:p>
            <a:r>
              <a:rPr lang="en-US" altLang="zh-CN" dirty="0"/>
              <a:t>•</a:t>
            </a:r>
            <a:r>
              <a:rPr lang="zh-CN" altLang="en-US" dirty="0"/>
              <a:t>性别阴影只是指向一个普遍和系统性问题的众多例子之一</a:t>
            </a:r>
            <a:r>
              <a:rPr lang="en-US" altLang="zh-CN" dirty="0"/>
              <a:t>:</a:t>
            </a:r>
            <a:r>
              <a:rPr lang="zh-CN" altLang="en-US" dirty="0"/>
              <a:t>机器学习模型通常被优化为最大限度地提高平均准确度，但对某些群体</a:t>
            </a:r>
            <a:r>
              <a:rPr lang="en-US" altLang="zh-CN" dirty="0"/>
              <a:t>(</a:t>
            </a:r>
            <a:r>
              <a:rPr lang="zh-CN" altLang="en-US" dirty="0"/>
              <a:t>亚群体</a:t>
            </a:r>
            <a:r>
              <a:rPr lang="en-US" altLang="zh-CN" dirty="0"/>
              <a:t>)</a:t>
            </a:r>
            <a:r>
              <a:rPr lang="zh-CN" altLang="en-US" dirty="0"/>
              <a:t>的准确度可能很差。</a:t>
            </a:r>
          </a:p>
          <a:p>
            <a:r>
              <a:rPr lang="en-US" altLang="zh-CN" dirty="0"/>
              <a:t>•</a:t>
            </a:r>
            <a:r>
              <a:rPr lang="zh-CN" altLang="en-US" dirty="0"/>
              <a:t>这些群体可以由种族和性别等歧视法规定的受保护阶层来定义，也可以由用户身份或位置来定义。</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55</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机器学习系统的准确性差可能会产生严重的现实后果。在一个生动的案例中，一个名叫罗伯特</a:t>
            </a:r>
            <a:r>
              <a:rPr lang="en-US" altLang="zh-CN" dirty="0"/>
              <a:t>·</a:t>
            </a:r>
            <a:r>
              <a:rPr lang="zh-CN" altLang="en-US" dirty="0"/>
              <a:t>朱利安</a:t>
            </a:r>
            <a:r>
              <a:rPr lang="en-US" altLang="zh-CN" dirty="0"/>
              <a:t>-</a:t>
            </a:r>
            <a:r>
              <a:rPr lang="zh-CN" altLang="en-US" dirty="0"/>
              <a:t>博尔恰克</a:t>
            </a:r>
            <a:r>
              <a:rPr lang="en-US" altLang="zh-CN" dirty="0"/>
              <a:t>·</a:t>
            </a:r>
            <a:r>
              <a:rPr lang="zh-CN" altLang="en-US" dirty="0"/>
              <a:t>威廉姆斯的黑人男子因为与监控视频中捕捉到的另一个黑人男子不匹配而被错误地逮捕，而这个错误是由面部识别系统造成的。</a:t>
            </a:r>
          </a:p>
          <a:p>
            <a:r>
              <a:rPr lang="en-US" altLang="zh-CN" dirty="0"/>
              <a:t>•</a:t>
            </a:r>
            <a:r>
              <a:rPr lang="zh-CN" altLang="en-US" dirty="0"/>
              <a:t>考虑到性别阴影项目，我们可以看到，某些群体的准确性较低甚至可能导致更多的逮捕，这加剧了我们当今社会中已经存在的不平等问题。</a:t>
            </a:r>
          </a:p>
          <a:p>
            <a:r>
              <a:rPr lang="en-US" altLang="zh-CN" dirty="0"/>
              <a:t>•</a:t>
            </a:r>
            <a:r>
              <a:rPr lang="zh-CN" altLang="en-US" dirty="0"/>
              <a:t>在本模块中，我们将只关注机器学习中的性能差异，以及如何减轻它们。</a:t>
            </a:r>
          </a:p>
          <a:p>
            <a:r>
              <a:rPr lang="en-US" altLang="zh-CN" dirty="0"/>
              <a:t>•</a:t>
            </a:r>
            <a:r>
              <a:rPr lang="zh-CN" altLang="en-US" dirty="0"/>
              <a:t>但即使面部识别对所有人群都同样有效，它是否应该用于执法</a:t>
            </a:r>
            <a:r>
              <a:rPr lang="en-US" altLang="zh-CN" dirty="0"/>
              <a:t>?</a:t>
            </a:r>
            <a:r>
              <a:rPr lang="zh-CN" altLang="en-US" dirty="0"/>
              <a:t>到底应该使用它吗</a:t>
            </a:r>
            <a:r>
              <a:rPr lang="en-US" altLang="zh-CN" dirty="0"/>
              <a:t>?</a:t>
            </a:r>
            <a:r>
              <a:rPr lang="zh-CN" altLang="en-US" dirty="0"/>
              <a:t>这些都是更大的道德问题，重要的是要记住，有时问题不在于解决方案，而在于问题本身的框架</a:t>
            </a:r>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56</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性别阴影是分类的一个例子，但为了让事情更简单，让我们考虑线性回归。</a:t>
            </a:r>
          </a:p>
          <a:p>
            <a:r>
              <a:rPr lang="en-US" altLang="zh-CN" dirty="0"/>
              <a:t>•</a:t>
            </a:r>
            <a:r>
              <a:rPr lang="zh-CN" altLang="en-US" dirty="0"/>
              <a:t>我们从训练数据开始，但这一次，每个示例不仅包括输入</a:t>
            </a:r>
            <a:r>
              <a:rPr lang="en-US" altLang="zh-CN" dirty="0"/>
              <a:t>x</a:t>
            </a:r>
            <a:r>
              <a:rPr lang="zh-CN" altLang="en-US" dirty="0"/>
              <a:t>和输出</a:t>
            </a:r>
            <a:r>
              <a:rPr lang="en-US" altLang="zh-CN" dirty="0"/>
              <a:t>y</a:t>
            </a:r>
            <a:r>
              <a:rPr lang="zh-CN" altLang="en-US" dirty="0"/>
              <a:t>，还包括一个组</a:t>
            </a:r>
            <a:r>
              <a:rPr lang="en-US" altLang="zh-CN" dirty="0"/>
              <a:t>g(</a:t>
            </a:r>
            <a:r>
              <a:rPr lang="zh-CN" altLang="en-US" dirty="0"/>
              <a:t>例如，性别</a:t>
            </a:r>
            <a:r>
              <a:rPr lang="en-US" altLang="zh-CN" dirty="0"/>
              <a:t>)</a:t>
            </a:r>
            <a:r>
              <a:rPr lang="zh-CN" altLang="en-US" dirty="0"/>
              <a:t>。</a:t>
            </a:r>
          </a:p>
          <a:p>
            <a:r>
              <a:rPr lang="en-US" altLang="zh-CN" dirty="0"/>
              <a:t>•</a:t>
            </a:r>
            <a:r>
              <a:rPr lang="zh-CN" altLang="en-US" dirty="0"/>
              <a:t>在这个例子中，我们将假设我们有两组，</a:t>
            </a:r>
            <a:r>
              <a:rPr lang="en-US" altLang="zh-CN" dirty="0"/>
              <a:t>A</a:t>
            </a:r>
            <a:r>
              <a:rPr lang="zh-CN" altLang="en-US" dirty="0"/>
              <a:t>和</a:t>
            </a:r>
            <a:r>
              <a:rPr lang="en-US" altLang="zh-CN" dirty="0"/>
              <a:t>B</a:t>
            </a:r>
            <a:r>
              <a:rPr lang="zh-CN" altLang="en-US" dirty="0"/>
              <a:t>，正如我们在图中看到的，</a:t>
            </a:r>
            <a:r>
              <a:rPr lang="en-US" altLang="zh-CN" dirty="0"/>
              <a:t>A</a:t>
            </a:r>
            <a:r>
              <a:rPr lang="zh-CN" altLang="en-US" dirty="0"/>
              <a:t>点快速上升，</a:t>
            </a:r>
            <a:r>
              <a:rPr lang="en-US" altLang="zh-CN" dirty="0"/>
              <a:t>B</a:t>
            </a:r>
            <a:r>
              <a:rPr lang="zh-CN" altLang="en-US" dirty="0"/>
              <a:t>点位于同一线上，所以它们的行为不同。</a:t>
            </a:r>
          </a:p>
          <a:p>
            <a:r>
              <a:rPr lang="en-US" altLang="zh-CN" dirty="0"/>
              <a:t>•</a:t>
            </a:r>
            <a:r>
              <a:rPr lang="zh-CN" altLang="en-US" dirty="0"/>
              <a:t>回想一下，回归的目标是产生一个可以接受新的输入并预测输出的预测器。</a:t>
            </a:r>
          </a:p>
          <a:p>
            <a:r>
              <a:rPr lang="en-US" altLang="zh-CN" dirty="0"/>
              <a:t>•</a:t>
            </a:r>
            <a:r>
              <a:rPr lang="zh-CN" altLang="en-US" dirty="0"/>
              <a:t>在线性回归中，每个预测器</a:t>
            </a:r>
            <a:r>
              <a:rPr lang="en-US" altLang="zh-CN" dirty="0" err="1"/>
              <a:t>fw</a:t>
            </a:r>
            <a:r>
              <a:rPr lang="zh-CN" altLang="en-US" dirty="0"/>
              <a:t>计算权重向量</a:t>
            </a:r>
            <a:r>
              <a:rPr lang="en-US" altLang="zh-CN" dirty="0"/>
              <a:t>w</a:t>
            </a:r>
            <a:r>
              <a:rPr lang="zh-CN" altLang="en-US" dirty="0"/>
              <a:t>和特征向量</a:t>
            </a:r>
            <a:r>
              <a:rPr lang="en-US" altLang="zh-CN" dirty="0"/>
              <a:t>φ(x)</a:t>
            </a:r>
            <a:r>
              <a:rPr lang="zh-CN" altLang="en-US" dirty="0"/>
              <a:t>的点积，对于这个例子，我们定义特征映射</a:t>
            </a:r>
            <a:r>
              <a:rPr lang="en-US" altLang="zh-CN" dirty="0"/>
              <a:t>φ(x)</a:t>
            </a:r>
            <a:r>
              <a:rPr lang="zh-CN" altLang="en-US" dirty="0"/>
              <a:t>作为身份映射，因此我们的假设类由经过原点的线组成。</a:t>
            </a:r>
          </a:p>
          <a:p>
            <a:r>
              <a:rPr lang="en-US" altLang="zh-CN" dirty="0"/>
              <a:t>•</a:t>
            </a:r>
            <a:r>
              <a:rPr lang="zh-CN" altLang="en-US" dirty="0"/>
              <a:t>展望一下未来，我们看到有一点紧张，对</a:t>
            </a:r>
            <a:r>
              <a:rPr lang="en-US" altLang="zh-CN" dirty="0"/>
              <a:t>a</a:t>
            </a:r>
            <a:r>
              <a:rPr lang="zh-CN" altLang="en-US" dirty="0"/>
              <a:t>组的最佳斜率</a:t>
            </a:r>
            <a:r>
              <a:rPr lang="en-US" altLang="zh-CN" dirty="0"/>
              <a:t>w</a:t>
            </a:r>
            <a:r>
              <a:rPr lang="zh-CN" altLang="en-US" dirty="0"/>
              <a:t>与对</a:t>
            </a:r>
            <a:r>
              <a:rPr lang="en-US" altLang="zh-CN" dirty="0"/>
              <a:t>b</a:t>
            </a:r>
            <a:r>
              <a:rPr lang="zh-CN" altLang="en-US" dirty="0"/>
              <a:t>组的最佳斜率</a:t>
            </a:r>
            <a:r>
              <a:rPr lang="en-US" altLang="zh-CN" dirty="0"/>
              <a:t>w</a:t>
            </a:r>
            <a:r>
              <a:rPr lang="zh-CN" altLang="en-US" dirty="0"/>
              <a:t>是不一样的。问题是我们如何妥协。</a:t>
            </a:r>
          </a:p>
          <a:p>
            <a:r>
              <a:rPr lang="en-US" altLang="zh-CN" dirty="0"/>
              <a:t>•</a:t>
            </a:r>
            <a:r>
              <a:rPr lang="zh-CN" altLang="en-US" dirty="0"/>
              <a:t>请注意，在此设置中，预测器</a:t>
            </a:r>
            <a:r>
              <a:rPr lang="en-US" altLang="zh-CN" dirty="0" err="1"/>
              <a:t>fw</a:t>
            </a:r>
            <a:r>
              <a:rPr lang="zh-CN" altLang="en-US" dirty="0"/>
              <a:t>不使用组信息</a:t>
            </a:r>
            <a:r>
              <a:rPr lang="en-US" altLang="zh-CN" dirty="0"/>
              <a:t>g</a:t>
            </a:r>
            <a:r>
              <a:rPr lang="zh-CN" altLang="en-US" dirty="0"/>
              <a:t>，因此它不能显式专门化到不同的组。组信息仅被学习算法使用，并用于评估不同组的性能。</a:t>
            </a:r>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57</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回想一下，在回归中，我们通常使用平方损失，它测量预测</a:t>
            </a:r>
            <a:r>
              <a:rPr lang="en-US" altLang="zh-CN" dirty="0" err="1"/>
              <a:t>fw</a:t>
            </a:r>
            <a:r>
              <a:rPr lang="en-US" altLang="zh-CN" dirty="0"/>
              <a:t>(x)</a:t>
            </a:r>
            <a:r>
              <a:rPr lang="zh-CN" altLang="en-US" dirty="0"/>
              <a:t>距离目标</a:t>
            </a:r>
            <a:r>
              <a:rPr lang="en-US" altLang="zh-CN" dirty="0"/>
              <a:t>y</a:t>
            </a:r>
            <a:r>
              <a:rPr lang="zh-CN" altLang="en-US" dirty="0"/>
              <a:t>的距离。</a:t>
            </a:r>
          </a:p>
          <a:p>
            <a:r>
              <a:rPr lang="en-US" altLang="zh-CN" dirty="0"/>
              <a:t>•</a:t>
            </a:r>
            <a:r>
              <a:rPr lang="zh-CN" altLang="en-US" dirty="0"/>
              <a:t>还记得我们将训练损失定义为每个示例损失的平均值。这给了我们每个</a:t>
            </a:r>
            <a:r>
              <a:rPr lang="en-US" altLang="zh-CN" dirty="0"/>
              <a:t>w</a:t>
            </a:r>
            <a:r>
              <a:rPr lang="zh-CN" altLang="en-US" dirty="0"/>
              <a:t>值的损失值</a:t>
            </a:r>
            <a:r>
              <a:rPr lang="en-US" altLang="zh-CN" dirty="0"/>
              <a:t>(</a:t>
            </a:r>
            <a:r>
              <a:rPr lang="zh-CN" altLang="en-US" dirty="0"/>
              <a:t>见图</a:t>
            </a:r>
            <a:r>
              <a:rPr lang="en-US" altLang="zh-CN" dirty="0"/>
              <a:t>)</a:t>
            </a:r>
            <a:r>
              <a:rPr lang="zh-CN" altLang="en-US" dirty="0"/>
              <a:t>。</a:t>
            </a:r>
          </a:p>
          <a:p>
            <a:r>
              <a:rPr lang="en-US" altLang="zh-CN" dirty="0"/>
              <a:t>•</a:t>
            </a:r>
            <a:r>
              <a:rPr lang="zh-CN" altLang="en-US" dirty="0"/>
              <a:t>因此，如果我们评估</a:t>
            </a:r>
            <a:r>
              <a:rPr lang="en-US" altLang="zh-CN" dirty="0"/>
              <a:t>w = 1</a:t>
            </a:r>
            <a:r>
              <a:rPr lang="zh-CN" altLang="en-US" dirty="0"/>
              <a:t>时的训练损失，我们对</a:t>
            </a:r>
            <a:r>
              <a:rPr lang="en-US" altLang="zh-CN" dirty="0"/>
              <a:t>6</a:t>
            </a:r>
            <a:r>
              <a:rPr lang="zh-CN" altLang="en-US" dirty="0"/>
              <a:t>个例子求平均值。对于每个例子，预测</a:t>
            </a:r>
            <a:r>
              <a:rPr lang="en-US" altLang="zh-CN" dirty="0" err="1"/>
              <a:t>fw</a:t>
            </a:r>
            <a:r>
              <a:rPr lang="en-US" altLang="zh-CN" dirty="0"/>
              <a:t>(x)</a:t>
            </a:r>
            <a:r>
              <a:rPr lang="zh-CN" altLang="en-US" dirty="0"/>
              <a:t>只是</a:t>
            </a:r>
            <a:r>
              <a:rPr lang="en-US" altLang="zh-CN" dirty="0"/>
              <a:t>x(</a:t>
            </a:r>
            <a:r>
              <a:rPr lang="zh-CN" altLang="en-US" dirty="0"/>
              <a:t>因为</a:t>
            </a:r>
            <a:r>
              <a:rPr lang="en-US" altLang="zh-CN" dirty="0" err="1"/>
              <a:t>w·φ</a:t>
            </a:r>
            <a:r>
              <a:rPr lang="en-US" altLang="zh-CN" dirty="0"/>
              <a:t>(x) =[1]·[x] = x</a:t>
            </a:r>
            <a:r>
              <a:rPr lang="zh-CN" altLang="en-US" dirty="0"/>
              <a:t>，所以我们可以平均</a:t>
            </a:r>
            <a:r>
              <a:rPr lang="en-US" altLang="zh-CN" dirty="0"/>
              <a:t>x</a:t>
            </a:r>
            <a:r>
              <a:rPr lang="zh-CN" altLang="en-US" dirty="0"/>
              <a:t>和</a:t>
            </a:r>
            <a:r>
              <a:rPr lang="en-US" altLang="zh-CN" dirty="0"/>
              <a:t>y</a:t>
            </a:r>
            <a:r>
              <a:rPr lang="zh-CN" altLang="en-US" dirty="0"/>
              <a:t>之间的平方差，得到最终答案为</a:t>
            </a:r>
            <a:r>
              <a:rPr lang="en-US" altLang="zh-CN" dirty="0"/>
              <a:t>7.5</a:t>
            </a:r>
            <a:r>
              <a:rPr lang="zh-CN" altLang="en-US" dirty="0"/>
              <a:t>。</a:t>
            </a:r>
          </a:p>
          <a:p>
            <a:r>
              <a:rPr lang="en-US" altLang="zh-CN" dirty="0"/>
              <a:t>•</a:t>
            </a:r>
            <a:r>
              <a:rPr lang="zh-CN" altLang="en-US" dirty="0"/>
              <a:t>如果你用不同的值来评估</a:t>
            </a:r>
            <a:r>
              <a:rPr lang="en-US" altLang="zh-CN" dirty="0"/>
              <a:t>w</a:t>
            </a:r>
            <a:r>
              <a:rPr lang="zh-CN" altLang="en-US" dirty="0"/>
              <a:t>，你会得到不同的训练损失。</a:t>
            </a:r>
          </a:p>
          <a:p>
            <a:r>
              <a:rPr lang="en-US" altLang="zh-CN" dirty="0"/>
              <a:t>•</a:t>
            </a:r>
            <a:r>
              <a:rPr lang="zh-CN" altLang="en-US" dirty="0"/>
              <a:t>如果我们最小化训练损失，那么我们可以找到这个点</a:t>
            </a:r>
            <a:r>
              <a:rPr lang="en-US" altLang="zh-CN" dirty="0"/>
              <a:t>w = 1.09</a:t>
            </a:r>
            <a:r>
              <a:rPr lang="zh-CN" altLang="en-US" dirty="0"/>
              <a:t>。</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58</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现在让我们仔细看看每个群体的损失。</a:t>
            </a:r>
          </a:p>
          <a:p>
            <a:r>
              <a:rPr lang="en-US" altLang="zh-CN" dirty="0"/>
              <a:t>•</a:t>
            </a:r>
            <a:r>
              <a:rPr lang="zh-CN" altLang="en-US" dirty="0"/>
              <a:t>首先，定义</a:t>
            </a:r>
            <a:r>
              <a:rPr lang="en-US" altLang="zh-CN" dirty="0" err="1"/>
              <a:t>Dtrain</a:t>
            </a:r>
            <a:r>
              <a:rPr lang="en-US" altLang="zh-CN" dirty="0"/>
              <a:t>(g)</a:t>
            </a:r>
            <a:r>
              <a:rPr lang="zh-CN" altLang="en-US" dirty="0"/>
              <a:t>为</a:t>
            </a:r>
            <a:r>
              <a:rPr lang="en-US" altLang="zh-CN" dirty="0"/>
              <a:t>g</a:t>
            </a:r>
            <a:r>
              <a:rPr lang="zh-CN" altLang="en-US" dirty="0"/>
              <a:t>组中的例子集合。例如，</a:t>
            </a:r>
            <a:r>
              <a:rPr lang="en-US" altLang="zh-CN" dirty="0" err="1"/>
              <a:t>Dtrain</a:t>
            </a:r>
            <a:r>
              <a:rPr lang="en-US" altLang="zh-CN" dirty="0"/>
              <a:t>(A) ={(1,4)</a:t>
            </a:r>
            <a:r>
              <a:rPr lang="zh-CN" altLang="en-US" dirty="0"/>
              <a:t>，</a:t>
            </a:r>
            <a:r>
              <a:rPr lang="en-US" altLang="zh-CN" dirty="0"/>
              <a:t>(2,8)}</a:t>
            </a:r>
            <a:r>
              <a:rPr lang="zh-CN" altLang="en-US" dirty="0"/>
              <a:t>。</a:t>
            </a:r>
          </a:p>
          <a:p>
            <a:r>
              <a:rPr lang="en-US" altLang="zh-CN" dirty="0"/>
              <a:t>•</a:t>
            </a:r>
            <a:r>
              <a:rPr lang="zh-CN" altLang="en-US" dirty="0"/>
              <a:t>然后定义权重向量</a:t>
            </a:r>
            <a:r>
              <a:rPr lang="en-US" altLang="zh-CN" dirty="0"/>
              <a:t>w</a:t>
            </a:r>
            <a:r>
              <a:rPr lang="zh-CN" altLang="en-US" dirty="0"/>
              <a:t>的每组损失</a:t>
            </a:r>
            <a:r>
              <a:rPr lang="en-US" altLang="zh-CN" dirty="0" err="1"/>
              <a:t>TrainLossg</a:t>
            </a:r>
            <a:r>
              <a:rPr lang="zh-CN" altLang="en-US" dirty="0"/>
              <a:t>为</a:t>
            </a:r>
            <a:r>
              <a:rPr lang="en-US" altLang="zh-CN" dirty="0"/>
              <a:t>g</a:t>
            </a:r>
            <a:r>
              <a:rPr lang="zh-CN" altLang="en-US" dirty="0"/>
              <a:t>组中各点的平均损失。</a:t>
            </a:r>
          </a:p>
          <a:p>
            <a:r>
              <a:rPr lang="en-US" altLang="zh-CN" dirty="0"/>
              <a:t>•</a:t>
            </a:r>
            <a:r>
              <a:rPr lang="zh-CN" altLang="en-US" dirty="0"/>
              <a:t>如果我们选择</a:t>
            </a:r>
            <a:r>
              <a:rPr lang="en-US" altLang="zh-CN" dirty="0"/>
              <a:t>w =[1]</a:t>
            </a:r>
            <a:r>
              <a:rPr lang="zh-CN" altLang="en-US" dirty="0"/>
              <a:t>作为我们的运行示例</a:t>
            </a:r>
            <a:r>
              <a:rPr lang="en-US" altLang="zh-CN" dirty="0"/>
              <a:t>(</a:t>
            </a:r>
            <a:r>
              <a:rPr lang="zh-CN" altLang="en-US" dirty="0"/>
              <a:t>因为它很容易计算</a:t>
            </a:r>
            <a:r>
              <a:rPr lang="en-US" altLang="zh-CN" dirty="0"/>
              <a:t>)</a:t>
            </a:r>
            <a:r>
              <a:rPr lang="zh-CN" altLang="en-US" dirty="0"/>
              <a:t>，我们可以看到</a:t>
            </a:r>
            <a:r>
              <a:rPr lang="en-US" altLang="zh-CN" dirty="0"/>
              <a:t>A</a:t>
            </a:r>
            <a:r>
              <a:rPr lang="zh-CN" altLang="en-US" dirty="0"/>
              <a:t>组的每组损失是</a:t>
            </a:r>
            <a:r>
              <a:rPr lang="en-US" altLang="zh-CN" dirty="0"/>
              <a:t>22.5</a:t>
            </a:r>
            <a:r>
              <a:rPr lang="zh-CN" altLang="en-US" dirty="0"/>
              <a:t>，而</a:t>
            </a:r>
            <a:r>
              <a:rPr lang="en-US" altLang="zh-CN" dirty="0"/>
              <a:t>B</a:t>
            </a:r>
            <a:r>
              <a:rPr lang="zh-CN" altLang="en-US" dirty="0"/>
              <a:t>组的每组损失是</a:t>
            </a:r>
            <a:r>
              <a:rPr lang="en-US" altLang="zh-CN" dirty="0"/>
              <a:t>0</a:t>
            </a:r>
            <a:r>
              <a:rPr lang="zh-CN" altLang="en-US" dirty="0"/>
              <a:t>。</a:t>
            </a:r>
          </a:p>
          <a:p>
            <a:r>
              <a:rPr lang="en-US" altLang="zh-CN" dirty="0"/>
              <a:t>•</a:t>
            </a:r>
            <a:r>
              <a:rPr lang="zh-CN" altLang="en-US" dirty="0"/>
              <a:t>因此请注意，即使平均损失只有</a:t>
            </a:r>
            <a:r>
              <a:rPr lang="en-US" altLang="zh-CN" dirty="0"/>
              <a:t>7.5</a:t>
            </a:r>
            <a:r>
              <a:rPr lang="zh-CN" altLang="en-US" dirty="0"/>
              <a:t>，但存在巨大的性能差异，</a:t>
            </a:r>
            <a:r>
              <a:rPr lang="en-US" altLang="zh-CN" dirty="0"/>
              <a:t>a</a:t>
            </a:r>
            <a:r>
              <a:rPr lang="zh-CN" altLang="en-US" dirty="0"/>
              <a:t>组的损失更大。</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59</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我们现在想以某种方式用一个数字来捕捉每个组的损失。为了做到这一点，我们看一下群的最差情况。</a:t>
            </a:r>
          </a:p>
          <a:p>
            <a:r>
              <a:rPr lang="en-US" altLang="zh-CN" dirty="0"/>
              <a:t>•</a:t>
            </a:r>
            <a:r>
              <a:rPr lang="zh-CN" altLang="en-US" dirty="0"/>
              <a:t>我们现在将最大组损失定义为所有组中最大的组。这个函数是每组损失的逐点最大值，你可以在图上看到，这是每组损失的两个上包络。</a:t>
            </a:r>
          </a:p>
          <a:p>
            <a:r>
              <a:rPr lang="en-US" altLang="zh-CN" dirty="0"/>
              <a:t>•</a:t>
            </a:r>
            <a:r>
              <a:rPr lang="zh-CN" altLang="en-US" dirty="0"/>
              <a:t>我们称这种方法为组分布式鲁棒优化</a:t>
            </a:r>
            <a:r>
              <a:rPr lang="en-US" altLang="zh-CN" dirty="0"/>
              <a:t>(</a:t>
            </a:r>
            <a:r>
              <a:rPr lang="zh-CN" altLang="en-US" dirty="0"/>
              <a:t>组</a:t>
            </a:r>
            <a:r>
              <a:rPr lang="en-US" altLang="zh-CN" dirty="0"/>
              <a:t>DRO)</a:t>
            </a:r>
            <a:r>
              <a:rPr lang="zh-CN" altLang="en-US" dirty="0"/>
              <a:t>，因为它是更广泛框架分布式鲁棒优化</a:t>
            </a:r>
            <a:r>
              <a:rPr lang="en-US" altLang="zh-CN" dirty="0"/>
              <a:t>(DRO)</a:t>
            </a:r>
            <a:r>
              <a:rPr lang="zh-CN" altLang="en-US" dirty="0"/>
              <a:t>的特殊情况。</a:t>
            </a:r>
          </a:p>
          <a:p>
            <a:r>
              <a:rPr lang="en-US" altLang="zh-CN" dirty="0"/>
              <a:t>•</a:t>
            </a:r>
            <a:r>
              <a:rPr lang="zh-CN" altLang="en-US" dirty="0"/>
              <a:t>回到</a:t>
            </a:r>
            <a:r>
              <a:rPr lang="en-US" altLang="zh-CN" dirty="0"/>
              <a:t>w =[1]</a:t>
            </a:r>
            <a:r>
              <a:rPr lang="zh-CN" altLang="en-US" dirty="0"/>
              <a:t>的运行示例，取</a:t>
            </a:r>
            <a:r>
              <a:rPr lang="en-US" altLang="zh-CN" dirty="0"/>
              <a:t>22.5</a:t>
            </a:r>
            <a:r>
              <a:rPr lang="zh-CN" altLang="en-US" dirty="0"/>
              <a:t>和</a:t>
            </a:r>
            <a:r>
              <a:rPr lang="en-US" altLang="zh-CN" dirty="0"/>
              <a:t>0</a:t>
            </a:r>
            <a:r>
              <a:rPr lang="zh-CN" altLang="en-US" dirty="0"/>
              <a:t>的最大值，即</a:t>
            </a:r>
            <a:r>
              <a:rPr lang="en-US" altLang="zh-CN" dirty="0"/>
              <a:t>22.5</a:t>
            </a:r>
            <a:r>
              <a:rPr lang="zh-CN" altLang="en-US" dirty="0"/>
              <a:t>。</a:t>
            </a:r>
          </a:p>
          <a:p>
            <a:r>
              <a:rPr lang="en-US" altLang="zh-CN" dirty="0"/>
              <a:t>•</a:t>
            </a:r>
            <a:r>
              <a:rPr lang="zh-CN" altLang="en-US" dirty="0"/>
              <a:t>请注意，这远远高于平均损失</a:t>
            </a:r>
            <a:r>
              <a:rPr lang="en-US" altLang="zh-CN" dirty="0"/>
              <a:t>(7.5)</a:t>
            </a:r>
            <a:r>
              <a:rPr lang="zh-CN" altLang="en-US" dirty="0"/>
              <a:t>，这表明一些群体远低于平均水平。</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60</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现在让我们比较旧的平均损失</a:t>
            </a:r>
            <a:r>
              <a:rPr lang="en-US" altLang="zh-CN" dirty="0"/>
              <a:t>(</a:t>
            </a:r>
            <a:r>
              <a:rPr lang="zh-CN" altLang="en-US" dirty="0"/>
              <a:t>标准训练损失</a:t>
            </a:r>
            <a:r>
              <a:rPr lang="en-US" altLang="zh-CN" dirty="0"/>
              <a:t>)</a:t>
            </a:r>
            <a:r>
              <a:rPr lang="en-US" altLang="zh-CN" dirty="0" err="1"/>
              <a:t>TrainLoss</a:t>
            </a:r>
            <a:r>
              <a:rPr lang="zh-CN" altLang="en-US" dirty="0"/>
              <a:t>和新的最大组损失</a:t>
            </a:r>
            <a:r>
              <a:rPr lang="en-US" altLang="zh-CN" dirty="0" err="1"/>
              <a:t>TrainLossmax</a:t>
            </a:r>
            <a:r>
              <a:rPr lang="zh-CN" altLang="en-US" dirty="0"/>
              <a:t>。</a:t>
            </a:r>
          </a:p>
          <a:p>
            <a:r>
              <a:rPr lang="en-US" altLang="zh-CN" dirty="0"/>
              <a:t>•</a:t>
            </a:r>
            <a:r>
              <a:rPr lang="zh-CN" altLang="en-US" dirty="0"/>
              <a:t>我们通过设置斜率</a:t>
            </a:r>
            <a:r>
              <a:rPr lang="en-US" altLang="zh-CN" dirty="0"/>
              <a:t>w =[1.09]</a:t>
            </a:r>
            <a:r>
              <a:rPr lang="zh-CN" altLang="en-US" dirty="0"/>
              <a:t>来最小化平均损失，从而产生平均损失</a:t>
            </a:r>
            <a:r>
              <a:rPr lang="en-US" altLang="zh-CN" dirty="0"/>
              <a:t>7.29</a:t>
            </a:r>
            <a:r>
              <a:rPr lang="zh-CN" altLang="en-US" dirty="0"/>
              <a:t>。然而，这个设置会得到更高的最大组损失</a:t>
            </a:r>
            <a:r>
              <a:rPr lang="en-US" altLang="zh-CN" dirty="0"/>
              <a:t>(</a:t>
            </a:r>
            <a:r>
              <a:rPr lang="zh-CN" altLang="en-US" dirty="0"/>
              <a:t>超过</a:t>
            </a:r>
            <a:r>
              <a:rPr lang="en-US" altLang="zh-CN" dirty="0"/>
              <a:t>20)</a:t>
            </a:r>
            <a:r>
              <a:rPr lang="zh-CN" altLang="en-US" dirty="0"/>
              <a:t>。从图上看，我们看到这个</a:t>
            </a:r>
            <a:r>
              <a:rPr lang="en-US" altLang="zh-CN" dirty="0"/>
              <a:t>w</a:t>
            </a:r>
            <a:r>
              <a:rPr lang="zh-CN" altLang="en-US" dirty="0"/>
              <a:t>非常倾向于多数群体</a:t>
            </a:r>
            <a:r>
              <a:rPr lang="en-US" altLang="zh-CN" dirty="0"/>
              <a:t>(B)</a:t>
            </a:r>
            <a:r>
              <a:rPr lang="zh-CN" altLang="en-US" dirty="0"/>
              <a:t>。</a:t>
            </a:r>
          </a:p>
          <a:p>
            <a:r>
              <a:rPr lang="en-US" altLang="zh-CN" dirty="0"/>
              <a:t>•</a:t>
            </a:r>
            <a:r>
              <a:rPr lang="zh-CN" altLang="en-US" dirty="0"/>
              <a:t>如果我们直接将最大组损失最小化，我们将选择</a:t>
            </a:r>
            <a:r>
              <a:rPr lang="en-US" altLang="zh-CN" dirty="0"/>
              <a:t>w = 1.58</a:t>
            </a:r>
            <a:r>
              <a:rPr lang="zh-CN" altLang="en-US" dirty="0"/>
              <a:t>，得到最大组损失</a:t>
            </a:r>
            <a:r>
              <a:rPr lang="en-US" altLang="zh-CN" dirty="0"/>
              <a:t>15.59</a:t>
            </a:r>
            <a:r>
              <a:rPr lang="zh-CN" altLang="en-US" dirty="0"/>
              <a:t>。从图中可以看出，该解更关注</a:t>
            </a:r>
            <a:r>
              <a:rPr lang="en-US" altLang="zh-CN" dirty="0"/>
              <a:t>(</a:t>
            </a:r>
            <a:r>
              <a:rPr lang="zh-CN" altLang="en-US" dirty="0"/>
              <a:t>更接近</a:t>
            </a:r>
            <a:r>
              <a:rPr lang="en-US" altLang="zh-CN" dirty="0"/>
              <a:t>)A</a:t>
            </a:r>
            <a:r>
              <a:rPr lang="zh-CN" altLang="en-US" dirty="0"/>
              <a:t>点。</a:t>
            </a:r>
          </a:p>
          <a:p>
            <a:r>
              <a:rPr lang="en-US" altLang="zh-CN" dirty="0"/>
              <a:t>•</a:t>
            </a:r>
            <a:r>
              <a:rPr lang="zh-CN" altLang="en-US" dirty="0"/>
              <a:t>从直观上看，平均损失对多数群体有利，而非少数群体，但最大群体损失让少数群体有了更强的话语权，正如我们在这里看到的，他们的影响力更大。</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61</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一般情况下，我们可以通过梯度下降找到最小化最大群损失。</a:t>
            </a:r>
          </a:p>
          <a:p>
            <a:r>
              <a:rPr lang="en-US" altLang="zh-CN" dirty="0"/>
              <a:t>•</a:t>
            </a:r>
            <a:r>
              <a:rPr lang="zh-CN" altLang="en-US" dirty="0"/>
              <a:t>我们只需要能够取</a:t>
            </a:r>
            <a:r>
              <a:rPr lang="en-US" altLang="zh-CN" dirty="0" err="1"/>
              <a:t>TrainLossmax</a:t>
            </a:r>
            <a:r>
              <a:rPr lang="zh-CN" altLang="en-US" dirty="0"/>
              <a:t>的梯度，即每组损失的最大值。</a:t>
            </a:r>
          </a:p>
          <a:p>
            <a:r>
              <a:rPr lang="zh-CN" altLang="en-US" dirty="0"/>
              <a:t>最大值的梯度就是达到最大值的项的梯度。</a:t>
            </a:r>
          </a:p>
          <a:p>
            <a:r>
              <a:rPr lang="en-US" altLang="zh-CN" dirty="0"/>
              <a:t>•</a:t>
            </a:r>
            <a:r>
              <a:rPr lang="zh-CN" altLang="en-US" dirty="0"/>
              <a:t>从算法上讲，这是非常直观的</a:t>
            </a:r>
            <a:r>
              <a:rPr lang="en-US" altLang="zh-CN" dirty="0"/>
              <a:t>:</a:t>
            </a:r>
            <a:r>
              <a:rPr lang="zh-CN" altLang="en-US" dirty="0"/>
              <a:t>你首先计算哪一组</a:t>
            </a:r>
            <a:r>
              <a:rPr lang="en-US" altLang="zh-CN" dirty="0"/>
              <a:t>(g *)</a:t>
            </a:r>
            <a:r>
              <a:rPr lang="zh-CN" altLang="en-US" dirty="0"/>
              <a:t>的损失最大，然后只计算该组每一组损失的梯度</a:t>
            </a:r>
            <a:r>
              <a:rPr lang="en-US" altLang="zh-CN" dirty="0"/>
              <a:t>(g *)</a:t>
            </a:r>
            <a:r>
              <a:rPr lang="zh-CN" altLang="en-US" dirty="0"/>
              <a:t>。</a:t>
            </a:r>
          </a:p>
        </p:txBody>
      </p:sp>
      <p:sp>
        <p:nvSpPr>
          <p:cNvPr id="4" name="灯片编号占位符 3"/>
          <p:cNvSpPr>
            <a:spLocks noGrp="1"/>
          </p:cNvSpPr>
          <p:nvPr>
            <p:ph type="sldNum" sz="quarter" idx="5"/>
          </p:nvPr>
        </p:nvSpPr>
        <p:spPr/>
        <p:txBody>
          <a:bodyPr/>
          <a:lstStyle/>
          <a:p>
            <a:fld id="{94675CAC-2AE5-4CA1-95C9-68C0ACE32F77}" type="slidenum">
              <a:rPr lang="zh-CN" altLang="en-US" smtClean="0"/>
              <a:t>62</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总结一下，我们已经介绍了示例与组关联的设置。我们看到，在默认情况下，平均表现良好并不等于在所有组中表现良好</a:t>
            </a:r>
            <a:r>
              <a:rPr lang="en-US" altLang="zh-CN" dirty="0"/>
              <a:t>(</a:t>
            </a:r>
            <a:r>
              <a:rPr lang="zh-CN" altLang="en-US" dirty="0"/>
              <a:t>换句话说，平均损失不等于最大组损失</a:t>
            </a:r>
            <a:r>
              <a:rPr lang="en-US" altLang="zh-CN" dirty="0"/>
              <a:t>)</a:t>
            </a:r>
            <a:r>
              <a:rPr lang="zh-CN" altLang="en-US" dirty="0"/>
              <a:t>，一个目标的最优解并不适合另一个目标。</a:t>
            </a:r>
          </a:p>
          <a:p>
            <a:r>
              <a:rPr lang="en-US" altLang="zh-CN" dirty="0"/>
              <a:t>•</a:t>
            </a:r>
            <a:r>
              <a:rPr lang="zh-CN" altLang="en-US" dirty="0"/>
              <a:t>我们提出了一种方法，即群体</a:t>
            </a:r>
            <a:r>
              <a:rPr lang="en-US" altLang="zh-CN" dirty="0"/>
              <a:t>DRO</a:t>
            </a:r>
            <a:r>
              <a:rPr lang="zh-CN" altLang="en-US" dirty="0"/>
              <a:t>，可以确保最贫困的群体过得很好。</a:t>
            </a:r>
          </a:p>
          <a:p>
            <a:r>
              <a:rPr lang="en-US" altLang="zh-CN" dirty="0"/>
              <a:t>•</a:t>
            </a:r>
            <a:r>
              <a:rPr lang="zh-CN" altLang="en-US" dirty="0"/>
              <a:t>最后要说的是，虽然</a:t>
            </a:r>
            <a:r>
              <a:rPr lang="en-US" altLang="zh-CN" dirty="0"/>
              <a:t>DRO</a:t>
            </a:r>
            <a:r>
              <a:rPr lang="zh-CN" altLang="en-US" dirty="0"/>
              <a:t>组提供了一个数学上干净的解决方案，但在将其应用于现实世界时，有许多微妙之处。交叉性是指由多个属性结合定义的群体</a:t>
            </a:r>
            <a:r>
              <a:rPr lang="en-US" altLang="zh-CN" dirty="0"/>
              <a:t>(</a:t>
            </a:r>
            <a:r>
              <a:rPr lang="zh-CN" altLang="en-US" dirty="0"/>
              <a:t>例如，白人女性</a:t>
            </a:r>
            <a:r>
              <a:rPr lang="en-US" altLang="zh-CN" dirty="0"/>
              <a:t>)</a:t>
            </a:r>
            <a:r>
              <a:rPr lang="zh-CN" altLang="en-US" dirty="0"/>
              <a:t>可能与由单个属性定义的群体表现不同。如果你连小组信息都没有呢</a:t>
            </a:r>
            <a:r>
              <a:rPr lang="en-US" altLang="zh-CN" dirty="0"/>
              <a:t>?</a:t>
            </a:r>
            <a:r>
              <a:rPr lang="zh-CN" altLang="en-US" dirty="0"/>
              <a:t>你如何处理过拟合</a:t>
            </a:r>
            <a:r>
              <a:rPr lang="en-US" altLang="zh-CN" dirty="0"/>
              <a:t>(</a:t>
            </a:r>
            <a:r>
              <a:rPr lang="zh-CN" altLang="en-US" dirty="0"/>
              <a:t>我们只看了训练损失</a:t>
            </a:r>
            <a:r>
              <a:rPr lang="en-US" altLang="zh-CN" dirty="0"/>
              <a:t>)?</a:t>
            </a:r>
          </a:p>
          <a:p>
            <a:r>
              <a:rPr lang="en-US" altLang="zh-CN" dirty="0"/>
              <a:t>•</a:t>
            </a:r>
            <a:r>
              <a:rPr lang="zh-CN" altLang="en-US" dirty="0"/>
              <a:t>这些问题超出了本模块的范围，但我希望这个简短的模块已经提出了作为一等公民思考不平等问题的需求，并激起了你学习更多的兴趣。</a:t>
            </a:r>
          </a:p>
          <a:p>
            <a:r>
              <a:rPr lang="en-US" altLang="zh-CN" dirty="0"/>
              <a:t>•</a:t>
            </a:r>
            <a:r>
              <a:rPr lang="zh-CN" altLang="en-US" dirty="0"/>
              <a:t>如需进一步阅读，请参阅</a:t>
            </a:r>
            <a:r>
              <a:rPr lang="en-US" altLang="zh-CN" dirty="0"/>
              <a:t>《</a:t>
            </a:r>
            <a:r>
              <a:rPr lang="zh-CN" altLang="en-US" dirty="0"/>
              <a:t>公平与机器学习</a:t>
            </a:r>
            <a:r>
              <a:rPr lang="en-US" altLang="zh-CN" dirty="0"/>
              <a:t>:</a:t>
            </a:r>
            <a:r>
              <a:rPr lang="zh-CN" altLang="en-US" dirty="0"/>
              <a:t>限制与机遇</a:t>
            </a:r>
            <a:r>
              <a:rPr lang="en-US" altLang="zh-CN" dirty="0"/>
              <a:t>》</a:t>
            </a:r>
            <a:r>
              <a:rPr lang="zh-CN" altLang="en-US" dirty="0"/>
              <a:t>一书，</a:t>
            </a:r>
            <a:endParaRPr lang="en-US" altLang="zh-CN" dirty="0"/>
          </a:p>
        </p:txBody>
      </p:sp>
      <p:sp>
        <p:nvSpPr>
          <p:cNvPr id="4" name="灯片编号占位符 3"/>
          <p:cNvSpPr>
            <a:spLocks noGrp="1"/>
          </p:cNvSpPr>
          <p:nvPr>
            <p:ph type="sldNum" sz="quarter" idx="5"/>
          </p:nvPr>
        </p:nvSpPr>
        <p:spPr/>
        <p:txBody>
          <a:bodyPr/>
          <a:lstStyle/>
          <a:p>
            <a:fld id="{94675CAC-2AE5-4CA1-95C9-68C0ACE32F77}" type="slidenum">
              <a:rPr lang="zh-CN" altLang="en-US" smtClean="0"/>
              <a:t>63</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5AFDC-0462-55A5-98E1-21BBBE38D5B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02826C6-0C43-DED3-D8CB-9D4CA8AE245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AE5B213-733E-B7BD-7C80-FA2AA9722D86}"/>
              </a:ext>
            </a:extLst>
          </p:cNvPr>
          <p:cNvSpPr>
            <a:spLocks noGrp="1"/>
          </p:cNvSpPr>
          <p:nvPr>
            <p:ph type="body" idx="1"/>
          </p:nvPr>
        </p:nvSpPr>
        <p:spPr/>
        <p:txBody>
          <a:bodyPr/>
          <a:lstStyle/>
          <a:p>
            <a:endParaRPr lang="en-US" altLang="zh-CN" dirty="0"/>
          </a:p>
        </p:txBody>
      </p:sp>
      <p:sp>
        <p:nvSpPr>
          <p:cNvPr id="4" name="灯片编号占位符 3">
            <a:extLst>
              <a:ext uri="{FF2B5EF4-FFF2-40B4-BE49-F238E27FC236}">
                <a16:creationId xmlns:a16="http://schemas.microsoft.com/office/drawing/2014/main" id="{C1852A63-E17E-C711-01A9-4CC0BED41276}"/>
              </a:ext>
            </a:extLst>
          </p:cNvPr>
          <p:cNvSpPr>
            <a:spLocks noGrp="1"/>
          </p:cNvSpPr>
          <p:nvPr>
            <p:ph type="sldNum" sz="quarter" idx="5"/>
          </p:nvPr>
        </p:nvSpPr>
        <p:spPr/>
        <p:txBody>
          <a:bodyPr/>
          <a:lstStyle/>
          <a:p>
            <a:fld id="{94675CAC-2AE5-4CA1-95C9-68C0ACE32F77}" type="slidenum">
              <a:rPr lang="zh-CN" altLang="en-US" smtClean="0"/>
              <a:t>64</a:t>
            </a:fld>
            <a:endParaRPr lang="zh-CN" altLang="en-US"/>
          </a:p>
        </p:txBody>
      </p:sp>
    </p:spTree>
    <p:extLst>
      <p:ext uri="{BB962C8B-B14F-4D97-AF65-F5344CB8AC3E}">
        <p14:creationId xmlns:p14="http://schemas.microsoft.com/office/powerpoint/2010/main" val="17104656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85DEE-650C-2E70-C992-23EE4616A22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AC2A6D5-BE46-7F2E-1BFF-AFEE877D6B5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4FB25CF-B561-D1DC-DC23-911E8891C7C8}"/>
              </a:ext>
            </a:extLst>
          </p:cNvPr>
          <p:cNvSpPr>
            <a:spLocks noGrp="1"/>
          </p:cNvSpPr>
          <p:nvPr>
            <p:ph type="body" idx="1"/>
          </p:nvPr>
        </p:nvSpPr>
        <p:spPr/>
        <p:txBody>
          <a:bodyPr/>
          <a:lstStyle/>
          <a:p>
            <a:endParaRPr kumimoji="1" lang="zh-CN" altLang="en-US" dirty="0"/>
          </a:p>
        </p:txBody>
      </p:sp>
      <p:sp>
        <p:nvSpPr>
          <p:cNvPr id="4" name="幻灯片编号占位符 3">
            <a:extLst>
              <a:ext uri="{FF2B5EF4-FFF2-40B4-BE49-F238E27FC236}">
                <a16:creationId xmlns:a16="http://schemas.microsoft.com/office/drawing/2014/main" id="{DC3361CE-A90C-BF4C-6B66-353BE642549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82B69B-4CDB-45EF-AF2E-DEBF6EE82A6D}" type="slidenum">
              <a:rPr kumimoji="0" lang="en-US" sz="1200" b="0" i="0" u="none" strike="noStrike" kern="1200" cap="none" spc="0" normalizeH="0" baseline="0" noProof="0" smtClean="0">
                <a:ln>
                  <a:noFill/>
                </a:ln>
                <a:solidFill>
                  <a:prstClr val="black"/>
                </a:solidFill>
                <a:effectLst/>
                <a:uLnTx/>
                <a:uFillTx/>
                <a:latin typeface="等线"/>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等线"/>
              <a:ea typeface="+mn-ea"/>
              <a:cs typeface="+mn-cs"/>
            </a:endParaRPr>
          </a:p>
        </p:txBody>
      </p:sp>
    </p:spTree>
    <p:extLst>
      <p:ext uri="{BB962C8B-B14F-4D97-AF65-F5344CB8AC3E}">
        <p14:creationId xmlns:p14="http://schemas.microsoft.com/office/powerpoint/2010/main" val="1894862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内容4">
    <p:bg>
      <p:bgPr>
        <a:solidFill>
          <a:schemeClr val="bg1"/>
        </a:solidFill>
        <a:effectLst/>
      </p:bgPr>
    </p:bg>
    <p:spTree>
      <p:nvGrpSpPr>
        <p:cNvPr id="1" name=""/>
        <p:cNvGrpSpPr/>
        <p:nvPr/>
      </p:nvGrpSpPr>
      <p:grpSpPr>
        <a:xfrm>
          <a:off x="0" y="0"/>
          <a:ext cx="0" cy="0"/>
          <a:chOff x="0" y="0"/>
          <a:chExt cx="0" cy="0"/>
        </a:xfrm>
      </p:grpSpPr>
      <p:sp>
        <p:nvSpPr>
          <p:cNvPr id="3" name="圆角矩形 2"/>
          <p:cNvSpPr/>
          <p:nvPr userDrawn="1"/>
        </p:nvSpPr>
        <p:spPr>
          <a:xfrm>
            <a:off x="344170" y="258445"/>
            <a:ext cx="360000" cy="107950"/>
          </a:xfrm>
          <a:prstGeom prst="roundRect">
            <a:avLst>
              <a:gd name="adj" fmla="val 27634"/>
            </a:avLst>
          </a:prstGeom>
          <a:solidFill>
            <a:srgbClr val="9F27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userDrawn="1"/>
        </p:nvSpPr>
        <p:spPr>
          <a:xfrm>
            <a:off x="344170" y="418465"/>
            <a:ext cx="252095" cy="179705"/>
          </a:xfrm>
          <a:prstGeom prst="roundRect">
            <a:avLst/>
          </a:prstGeom>
          <a:solidFill>
            <a:srgbClr val="7BC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BE6F7"/>
              </a:solidFill>
            </a:endParaRPr>
          </a:p>
        </p:txBody>
      </p:sp>
      <p:sp>
        <p:nvSpPr>
          <p:cNvPr id="66" name="标题 65"/>
          <p:cNvSpPr>
            <a:spLocks noGrp="1"/>
          </p:cNvSpPr>
          <p:nvPr>
            <p:ph type="title"/>
          </p:nvPr>
        </p:nvSpPr>
        <p:spPr>
          <a:xfrm>
            <a:off x="838200" y="199390"/>
            <a:ext cx="10515600" cy="507365"/>
          </a:xfrm>
        </p:spPr>
        <p:txBody>
          <a:bodyPr/>
          <a:lstStyle>
            <a:lvl1pPr>
              <a:defRPr sz="2400" b="1">
                <a:solidFill>
                  <a:srgbClr val="9B1F24"/>
                </a:solidFill>
                <a:latin typeface="Microsoft YaHei Semibold" panose="020B0502040204020203" charset="-122"/>
                <a:ea typeface="Microsoft YaHei Semibold" panose="020B0502040204020203" charset="-122"/>
              </a:defRPr>
            </a:lvl1pPr>
          </a:lstStyle>
          <a:p>
            <a:r>
              <a:rPr lang="zh-CN" altLang="en-US" dirty="0"/>
              <a:t>单击此处编辑母版标题样式</a:t>
            </a:r>
          </a:p>
        </p:txBody>
      </p:sp>
      <p:sp>
        <p:nvSpPr>
          <p:cNvPr id="7" name="圆角矩形 6"/>
          <p:cNvSpPr/>
          <p:nvPr userDrawn="1"/>
        </p:nvSpPr>
        <p:spPr>
          <a:xfrm>
            <a:off x="10511790" y="6602095"/>
            <a:ext cx="180000" cy="108000"/>
          </a:xfrm>
          <a:prstGeom prst="roundRect">
            <a:avLst>
              <a:gd name="adj" fmla="val 50000"/>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userDrawn="1"/>
        </p:nvSpPr>
        <p:spPr>
          <a:xfrm>
            <a:off x="10030460" y="6602095"/>
            <a:ext cx="360000" cy="108000"/>
          </a:xfrm>
          <a:prstGeom prst="roundRect">
            <a:avLst>
              <a:gd name="adj" fmla="val 50000"/>
            </a:avLst>
          </a:prstGeom>
          <a:solidFill>
            <a:srgbClr val="7BC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userDrawn="1"/>
        </p:nvSpPr>
        <p:spPr>
          <a:xfrm>
            <a:off x="10778490" y="6602095"/>
            <a:ext cx="108000" cy="108000"/>
          </a:xfrm>
          <a:prstGeom prst="roundRect">
            <a:avLst>
              <a:gd name="adj" fmla="val 50000"/>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OfficePLUS">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内容4">
    <p:bg>
      <p:bgPr>
        <a:solidFill>
          <a:schemeClr val="bg1"/>
        </a:solidFill>
        <a:effectLst/>
      </p:bgPr>
    </p:bg>
    <p:spTree>
      <p:nvGrpSpPr>
        <p:cNvPr id="1" name=""/>
        <p:cNvGrpSpPr/>
        <p:nvPr/>
      </p:nvGrpSpPr>
      <p:grpSpPr>
        <a:xfrm>
          <a:off x="0" y="0"/>
          <a:ext cx="0" cy="0"/>
          <a:chOff x="0" y="0"/>
          <a:chExt cx="0" cy="0"/>
        </a:xfrm>
      </p:grpSpPr>
      <p:sp>
        <p:nvSpPr>
          <p:cNvPr id="3" name="圆角矩形 2"/>
          <p:cNvSpPr/>
          <p:nvPr userDrawn="1"/>
        </p:nvSpPr>
        <p:spPr>
          <a:xfrm>
            <a:off x="344170" y="258445"/>
            <a:ext cx="360000" cy="107950"/>
          </a:xfrm>
          <a:prstGeom prst="roundRect">
            <a:avLst>
              <a:gd name="adj" fmla="val 27634"/>
            </a:avLst>
          </a:prstGeom>
          <a:solidFill>
            <a:srgbClr val="9F27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userDrawn="1"/>
        </p:nvSpPr>
        <p:spPr>
          <a:xfrm>
            <a:off x="344170" y="418465"/>
            <a:ext cx="252095" cy="179705"/>
          </a:xfrm>
          <a:prstGeom prst="roundRect">
            <a:avLst/>
          </a:prstGeom>
          <a:solidFill>
            <a:srgbClr val="7BC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BE6F7"/>
              </a:solidFill>
            </a:endParaRPr>
          </a:p>
        </p:txBody>
      </p:sp>
      <p:sp>
        <p:nvSpPr>
          <p:cNvPr id="66" name="标题 65"/>
          <p:cNvSpPr>
            <a:spLocks noGrp="1"/>
          </p:cNvSpPr>
          <p:nvPr>
            <p:ph type="title"/>
          </p:nvPr>
        </p:nvSpPr>
        <p:spPr>
          <a:xfrm>
            <a:off x="838200" y="199390"/>
            <a:ext cx="10515600" cy="507365"/>
          </a:xfrm>
        </p:spPr>
        <p:txBody>
          <a:bodyPr/>
          <a:lstStyle>
            <a:lvl1pPr>
              <a:defRPr sz="2400" b="1">
                <a:solidFill>
                  <a:srgbClr val="9B1F24"/>
                </a:solidFill>
                <a:latin typeface="Microsoft YaHei Semibold" panose="020B0502040204020203" charset="-122"/>
                <a:ea typeface="Microsoft YaHei Semibold" panose="020B0502040204020203" charset="-122"/>
              </a:defRPr>
            </a:lvl1pPr>
          </a:lstStyle>
          <a:p>
            <a:r>
              <a:rPr lang="zh-CN" altLang="en-US" dirty="0"/>
              <a:t>单击此处编辑母版标题样式</a:t>
            </a:r>
          </a:p>
        </p:txBody>
      </p:sp>
      <p:sp>
        <p:nvSpPr>
          <p:cNvPr id="7" name="圆角矩形 6"/>
          <p:cNvSpPr/>
          <p:nvPr userDrawn="1"/>
        </p:nvSpPr>
        <p:spPr>
          <a:xfrm>
            <a:off x="10511790" y="6602095"/>
            <a:ext cx="180000" cy="108000"/>
          </a:xfrm>
          <a:prstGeom prst="roundRect">
            <a:avLst>
              <a:gd name="adj" fmla="val 50000"/>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userDrawn="1"/>
        </p:nvSpPr>
        <p:spPr>
          <a:xfrm>
            <a:off x="10030460" y="6602095"/>
            <a:ext cx="360000" cy="108000"/>
          </a:xfrm>
          <a:prstGeom prst="roundRect">
            <a:avLst>
              <a:gd name="adj" fmla="val 50000"/>
            </a:avLst>
          </a:prstGeom>
          <a:solidFill>
            <a:srgbClr val="7BC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userDrawn="1"/>
        </p:nvSpPr>
        <p:spPr>
          <a:xfrm>
            <a:off x="10778490" y="6602095"/>
            <a:ext cx="108000" cy="108000"/>
          </a:xfrm>
          <a:prstGeom prst="roundRect">
            <a:avLst>
              <a:gd name="adj" fmla="val 50000"/>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Blank-OfficePLUS">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11B20-7BE2-4D3A-BBD1-988185DBD1E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ED6292-6C13-4F21-ABA9-7D7BEAFB5B41}" type="datetimeFigureOut">
              <a:rPr lang="zh-CN" altLang="en-US" smtClean="0"/>
              <a:t>2026/9/14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11B20-7BE2-4D3A-BBD1-988185DBD1E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4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6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8.xml"/><Relationship Id="rId1" Type="http://schemas.openxmlformats.org/officeDocument/2006/relationships/tags" Target="../tags/tag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16.xml"/><Relationship Id="rId6" Type="http://schemas.openxmlformats.org/officeDocument/2006/relationships/image" Target="../media/image47.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16.xml"/><Relationship Id="rId6" Type="http://schemas.openxmlformats.org/officeDocument/2006/relationships/image" Target="../media/image53.png"/><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5.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28.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3" Type="http://schemas.openxmlformats.org/officeDocument/2006/relationships/image" Target="../media/image75.png"/><Relationship Id="rId18" Type="http://schemas.openxmlformats.org/officeDocument/2006/relationships/image" Target="../media/image80.png"/><Relationship Id="rId26" Type="http://schemas.openxmlformats.org/officeDocument/2006/relationships/image" Target="../media/image88.png"/><Relationship Id="rId39" Type="http://schemas.openxmlformats.org/officeDocument/2006/relationships/image" Target="../media/image100.png"/><Relationship Id="rId21" Type="http://schemas.openxmlformats.org/officeDocument/2006/relationships/image" Target="../media/image83.png"/><Relationship Id="rId34" Type="http://schemas.openxmlformats.org/officeDocument/2006/relationships/image" Target="../media/image96.pn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png"/><Relationship Id="rId25" Type="http://schemas.openxmlformats.org/officeDocument/2006/relationships/image" Target="../media/image87.png"/><Relationship Id="rId33" Type="http://schemas.openxmlformats.org/officeDocument/2006/relationships/image" Target="../media/image95.png"/><Relationship Id="rId38" Type="http://schemas.openxmlformats.org/officeDocument/2006/relationships/image" Target="../media/image99.png"/><Relationship Id="rId2" Type="http://schemas.openxmlformats.org/officeDocument/2006/relationships/notesSlide" Target="../notesSlides/notesSlide30.xml"/><Relationship Id="rId16" Type="http://schemas.openxmlformats.org/officeDocument/2006/relationships/image" Target="../media/image78.png"/><Relationship Id="rId20" Type="http://schemas.openxmlformats.org/officeDocument/2006/relationships/image" Target="../media/image82.png"/><Relationship Id="rId29"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3.png"/><Relationship Id="rId24" Type="http://schemas.openxmlformats.org/officeDocument/2006/relationships/image" Target="../media/image86.png"/><Relationship Id="rId32" Type="http://schemas.openxmlformats.org/officeDocument/2006/relationships/image" Target="../media/image94.png"/><Relationship Id="rId37" Type="http://schemas.openxmlformats.org/officeDocument/2006/relationships/image" Target="../media/image19.png"/><Relationship Id="rId40" Type="http://schemas.openxmlformats.org/officeDocument/2006/relationships/image" Target="../media/image101.png"/><Relationship Id="rId5" Type="http://schemas.openxmlformats.org/officeDocument/2006/relationships/image" Target="../media/image67.png"/><Relationship Id="rId15" Type="http://schemas.openxmlformats.org/officeDocument/2006/relationships/image" Target="../media/image77.png"/><Relationship Id="rId23" Type="http://schemas.openxmlformats.org/officeDocument/2006/relationships/image" Target="../media/image85.png"/><Relationship Id="rId28" Type="http://schemas.openxmlformats.org/officeDocument/2006/relationships/image" Target="../media/image90.png"/><Relationship Id="rId36" Type="http://schemas.openxmlformats.org/officeDocument/2006/relationships/image" Target="../media/image98.png"/><Relationship Id="rId10" Type="http://schemas.openxmlformats.org/officeDocument/2006/relationships/image" Target="../media/image72.png"/><Relationship Id="rId19" Type="http://schemas.openxmlformats.org/officeDocument/2006/relationships/image" Target="../media/image81.png"/><Relationship Id="rId31" Type="http://schemas.openxmlformats.org/officeDocument/2006/relationships/image" Target="../media/image93.png"/><Relationship Id="rId4" Type="http://schemas.openxmlformats.org/officeDocument/2006/relationships/image" Target="../media/image57.png"/><Relationship Id="rId9" Type="http://schemas.openxmlformats.org/officeDocument/2006/relationships/image" Target="../media/image71.png"/><Relationship Id="rId14" Type="http://schemas.openxmlformats.org/officeDocument/2006/relationships/image" Target="../media/image76.png"/><Relationship Id="rId22" Type="http://schemas.openxmlformats.org/officeDocument/2006/relationships/image" Target="../media/image84.png"/><Relationship Id="rId27" Type="http://schemas.openxmlformats.org/officeDocument/2006/relationships/image" Target="../media/image89.png"/><Relationship Id="rId30" Type="http://schemas.openxmlformats.org/officeDocument/2006/relationships/image" Target="../media/image92.png"/><Relationship Id="rId35" Type="http://schemas.openxmlformats.org/officeDocument/2006/relationships/image" Target="../media/image97.png"/><Relationship Id="rId8" Type="http://schemas.openxmlformats.org/officeDocument/2006/relationships/image" Target="../media/image70.png"/><Relationship Id="rId3" Type="http://schemas.openxmlformats.org/officeDocument/2006/relationships/image" Target="../media/image56.png"/></Relationships>
</file>

<file path=ppt/slides/_rels/slide31.xml.rels><?xml version="1.0" encoding="UTF-8" standalone="yes"?>
<Relationships xmlns="http://schemas.openxmlformats.org/package/2006/relationships"><Relationship Id="rId3" Type="http://schemas.openxmlformats.org/officeDocument/2006/relationships/image" Target="../media/image98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990.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4.xml"/><Relationship Id="rId1" Type="http://schemas.openxmlformats.org/officeDocument/2006/relationships/tags" Target="../tags/tag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35.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9.png"/><Relationship Id="rId3" Type="http://schemas.openxmlformats.org/officeDocument/2006/relationships/image" Target="../media/image111.png"/><Relationship Id="rId7" Type="http://schemas.openxmlformats.org/officeDocument/2006/relationships/image" Target="../media/image113.png"/><Relationship Id="rId12" Type="http://schemas.openxmlformats.org/officeDocument/2006/relationships/image" Target="../media/image118.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09.png"/><Relationship Id="rId11" Type="http://schemas.openxmlformats.org/officeDocument/2006/relationships/image" Target="../media/image117.png"/><Relationship Id="rId5" Type="http://schemas.openxmlformats.org/officeDocument/2006/relationships/image" Target="../media/image108.png"/><Relationship Id="rId10" Type="http://schemas.openxmlformats.org/officeDocument/2006/relationships/image" Target="../media/image116.png"/><Relationship Id="rId4" Type="http://schemas.openxmlformats.org/officeDocument/2006/relationships/image" Target="../media/image105.png"/><Relationship Id="rId9" Type="http://schemas.openxmlformats.org/officeDocument/2006/relationships/image" Target="../media/image115.png"/><Relationship Id="rId14" Type="http://schemas.openxmlformats.org/officeDocument/2006/relationships/image" Target="../media/image120.png"/></Relationships>
</file>

<file path=ppt/slides/_rels/slide36.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1.png"/><Relationship Id="rId3" Type="http://schemas.openxmlformats.org/officeDocument/2006/relationships/image" Target="../media/image110.png"/><Relationship Id="rId7" Type="http://schemas.openxmlformats.org/officeDocument/2006/relationships/image" Target="../media/image105.png"/><Relationship Id="rId12" Type="http://schemas.openxmlformats.org/officeDocument/2006/relationships/image" Target="../media/image119.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14.png"/><Relationship Id="rId11" Type="http://schemas.openxmlformats.org/officeDocument/2006/relationships/image" Target="../media/image118.png"/><Relationship Id="rId5" Type="http://schemas.openxmlformats.org/officeDocument/2006/relationships/image" Target="../media/image113.png"/><Relationship Id="rId10" Type="http://schemas.openxmlformats.org/officeDocument/2006/relationships/image" Target="../media/image117.png"/><Relationship Id="rId4" Type="http://schemas.openxmlformats.org/officeDocument/2006/relationships/image" Target="../media/image109.png"/><Relationship Id="rId9" Type="http://schemas.openxmlformats.org/officeDocument/2006/relationships/image" Target="../media/image116.png"/></Relationships>
</file>

<file path=ppt/slides/_rels/slide3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07.png"/></Relationships>
</file>

<file path=ppt/slides/_rels/slide3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123.png"/></Relationships>
</file>

<file path=ppt/slides/_rels/slide3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image" Target="../media/image105.png"/></Relationships>
</file>

<file path=ppt/slides/_rels/slide4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1.xml"/><Relationship Id="rId1" Type="http://schemas.openxmlformats.org/officeDocument/2006/relationships/slideLayout" Target="../slideLayouts/slideLayout14.xml"/><Relationship Id="rId5" Type="http://schemas.openxmlformats.org/officeDocument/2006/relationships/image" Target="../media/image128.png"/><Relationship Id="rId4" Type="http://schemas.openxmlformats.org/officeDocument/2006/relationships/image" Target="../media/image131.png"/></Relationships>
</file>

<file path=ppt/slides/_rels/slide4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2.xml"/><Relationship Id="rId1" Type="http://schemas.openxmlformats.org/officeDocument/2006/relationships/slideLayout" Target="../slideLayouts/slideLayout14.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0.png"/></Relationships>
</file>

<file path=ppt/slides/_rels/slide4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43.xml"/><Relationship Id="rId1" Type="http://schemas.openxmlformats.org/officeDocument/2006/relationships/slideLayout" Target="../slideLayouts/slideLayout14.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44.xml.rels><?xml version="1.0" encoding="UTF-8" standalone="yes"?>
<Relationships xmlns="http://schemas.openxmlformats.org/package/2006/relationships"><Relationship Id="rId3" Type="http://schemas.openxmlformats.org/officeDocument/2006/relationships/image" Target="../media/image138.png"/><Relationship Id="rId7" Type="http://schemas.openxmlformats.org/officeDocument/2006/relationships/image" Target="../media/image140.png"/><Relationship Id="rId2" Type="http://schemas.openxmlformats.org/officeDocument/2006/relationships/notesSlide" Target="../notesSlides/notesSlide44.xml"/><Relationship Id="rId1" Type="http://schemas.openxmlformats.org/officeDocument/2006/relationships/slideLayout" Target="../slideLayouts/slideLayout14.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39.png"/></Relationships>
</file>

<file path=ppt/slides/_rels/slide4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47.xml"/><Relationship Id="rId1" Type="http://schemas.openxmlformats.org/officeDocument/2006/relationships/slideLayout" Target="../slideLayouts/slideLayout14.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51.xml"/><Relationship Id="rId1" Type="http://schemas.openxmlformats.org/officeDocument/2006/relationships/slideLayout" Target="../slideLayouts/slideLayout14.xml"/><Relationship Id="rId5" Type="http://schemas.openxmlformats.org/officeDocument/2006/relationships/image" Target="../media/image153.png"/><Relationship Id="rId4" Type="http://schemas.openxmlformats.org/officeDocument/2006/relationships/image" Target="../media/image152.png"/></Relationships>
</file>

<file path=ppt/slides/_rels/slide5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610.png"/></Relationships>
</file>

<file path=ppt/slides/_rels/slide53.xml.rels><?xml version="1.0" encoding="UTF-8" standalone="yes"?>
<Relationships xmlns="http://schemas.openxmlformats.org/package/2006/relationships"><Relationship Id="rId3" Type="http://schemas.openxmlformats.org/officeDocument/2006/relationships/image" Target="../media/image1610.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90.png"/><Relationship Id="rId4" Type="http://schemas.openxmlformats.org/officeDocument/2006/relationships/image" Target="../media/image180.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4.xml"/><Relationship Id="rId1" Type="http://schemas.openxmlformats.org/officeDocument/2006/relationships/tags" Target="../tags/tag7.xml"/></Relationships>
</file>

<file path=ppt/slides/_rels/slide5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57.xml"/><Relationship Id="rId1" Type="http://schemas.openxmlformats.org/officeDocument/2006/relationships/slideLayout" Target="../slideLayouts/slideLayout14.xml"/><Relationship Id="rId4" Type="http://schemas.openxmlformats.org/officeDocument/2006/relationships/image" Target="../media/image1580.png"/></Relationships>
</file>

<file path=ppt/slides/_rels/slide5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58.xml"/><Relationship Id="rId1" Type="http://schemas.openxmlformats.org/officeDocument/2006/relationships/slideLayout" Target="../slideLayouts/slideLayout14.xml"/><Relationship Id="rId4" Type="http://schemas.openxmlformats.org/officeDocument/2006/relationships/image" Target="../media/image159.png"/></Relationships>
</file>

<file path=ppt/slides/_rels/slide5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59.xml"/><Relationship Id="rId1" Type="http://schemas.openxmlformats.org/officeDocument/2006/relationships/slideLayout" Target="../slideLayouts/slideLayout14.xml"/><Relationship Id="rId4" Type="http://schemas.openxmlformats.org/officeDocument/2006/relationships/image" Target="../media/image161.png"/></Relationships>
</file>

<file path=ppt/slides/_rels/slide60.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60.xml"/><Relationship Id="rId1" Type="http://schemas.openxmlformats.org/officeDocument/2006/relationships/slideLayout" Target="../slideLayouts/slideLayout14.xml"/><Relationship Id="rId5" Type="http://schemas.openxmlformats.org/officeDocument/2006/relationships/image" Target="../media/image164.png"/><Relationship Id="rId4" Type="http://schemas.openxmlformats.org/officeDocument/2006/relationships/image" Target="../media/image163.png"/></Relationships>
</file>

<file path=ppt/slides/_rels/slide61.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61.xml"/><Relationship Id="rId1" Type="http://schemas.openxmlformats.org/officeDocument/2006/relationships/slideLayout" Target="../slideLayouts/slideLayout14.xml"/><Relationship Id="rId4" Type="http://schemas.openxmlformats.org/officeDocument/2006/relationships/image" Target="../media/image1660.png"/></Relationships>
</file>

<file path=ppt/slides/_rels/slide62.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63.xml"/><Relationship Id="rId1" Type="http://schemas.openxmlformats.org/officeDocument/2006/relationships/slideLayout" Target="../slideLayouts/slideLayout14.xml"/><Relationship Id="rId4" Type="http://schemas.openxmlformats.org/officeDocument/2006/relationships/image" Target="../media/image1690.png"/></Relationships>
</file>

<file path=ppt/slides/_rels/slide64.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64.xml"/><Relationship Id="rId1" Type="http://schemas.openxmlformats.org/officeDocument/2006/relationships/slideLayout" Target="../slideLayouts/slideLayout14.xml"/><Relationship Id="rId4" Type="http://schemas.openxmlformats.org/officeDocument/2006/relationships/image" Target="../media/image169.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solidFill>
            <a:srgbClr val="203864"/>
          </a:solidFill>
          <a:ln w="57150">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a:ea typeface="等线" panose="02010600030101010101" pitchFamily="2" charset="-122"/>
              <a:cs typeface="+mn-cs"/>
            </a:endParaRPr>
          </a:p>
        </p:txBody>
      </p:sp>
      <p:pic>
        <p:nvPicPr>
          <p:cNvPr id="3" name="图片 2"/>
          <p:cNvPicPr>
            <a:picLocks noChangeAspect="1"/>
          </p:cNvPicPr>
          <p:nvPr/>
        </p:nvPicPr>
        <p:blipFill>
          <a:blip r:embed="rId3" cstate="print">
            <a:duotone>
              <a:schemeClr val="bg2">
                <a:shade val="45000"/>
                <a:satMod val="135000"/>
              </a:schemeClr>
              <a:prstClr val="white"/>
            </a:duotone>
          </a:blip>
          <a:stretch>
            <a:fillRect/>
          </a:stretch>
        </p:blipFill>
        <p:spPr>
          <a:xfrm>
            <a:off x="8550616" y="376157"/>
            <a:ext cx="3400585" cy="569319"/>
          </a:xfrm>
          <a:prstGeom prst="rect">
            <a:avLst/>
          </a:prstGeom>
        </p:spPr>
      </p:pic>
      <p:grpSp>
        <p:nvGrpSpPr>
          <p:cNvPr id="7" name="组合 6"/>
          <p:cNvGrpSpPr/>
          <p:nvPr/>
        </p:nvGrpSpPr>
        <p:grpSpPr>
          <a:xfrm>
            <a:off x="167679" y="1321633"/>
            <a:ext cx="11856641" cy="2901395"/>
            <a:chOff x="167679" y="1321633"/>
            <a:chExt cx="11856641" cy="2901395"/>
          </a:xfrm>
        </p:grpSpPr>
        <p:sp>
          <p:nvSpPr>
            <p:cNvPr id="6" name="矩形 5"/>
            <p:cNvSpPr/>
            <p:nvPr/>
          </p:nvSpPr>
          <p:spPr>
            <a:xfrm>
              <a:off x="167679" y="1321633"/>
              <a:ext cx="11856641" cy="1414780"/>
            </a:xfrm>
            <a:prstGeom prst="rect">
              <a:avLst/>
            </a:prstGeom>
          </p:spPr>
          <p:txBody>
            <a:bodyPr wrap="square" lIns="87545" tIns="43772" rIns="87545" bIns="43772">
              <a:spAutoFit/>
            </a:bodyPr>
            <a:lstStyle/>
            <a:p>
              <a:pPr marL="0" marR="0" lvl="0" indent="0" algn="ctr" defTabSz="1750695" rtl="0" eaLnBrk="1" fontAlgn="auto" latinLnBrk="0" hangingPunct="1">
                <a:lnSpc>
                  <a:spcPct val="120000"/>
                </a:lnSpc>
                <a:spcBef>
                  <a:spcPts val="600"/>
                </a:spcBef>
                <a:spcAft>
                  <a:spcPts val="0"/>
                </a:spcAft>
                <a:buClrTx/>
                <a:buSzTx/>
                <a:buFontTx/>
                <a:buNone/>
                <a:defRPr/>
              </a:pPr>
              <a:r>
                <a:rPr kumimoji="0" lang="en-US" altLang="zh-CN"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人工智能数学原理与算法</a:t>
              </a:r>
              <a:r>
                <a:rPr kumimoji="0" lang="en-US" altLang="zh-CN"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br>
                <a:rPr kumimoji="0" lang="en-US" altLang="zh-CN"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br>
              <a:r>
                <a:rPr kumimoji="0" lang="zh-CN" altLang="en-US"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a:t>
              </a:r>
              <a:r>
                <a:rPr kumimoji="0" lang="en-US" altLang="zh-CN"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r>
                <a:rPr kumimoji="0" lang="zh-CN" altLang="en-US"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章：机器学习基础</a:t>
              </a:r>
              <a:endParaRPr kumimoji="0" lang="en-US" altLang="zh-CN"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167679" y="3221943"/>
              <a:ext cx="11856641" cy="1001085"/>
            </a:xfrm>
            <a:prstGeom prst="rect">
              <a:avLst/>
            </a:prstGeom>
          </p:spPr>
          <p:txBody>
            <a:bodyPr wrap="square" lIns="87545" tIns="43772" rIns="87545" bIns="43772">
              <a:spAutoFit/>
            </a:bodyPr>
            <a:lstStyle/>
            <a:p>
              <a:pPr marL="0" marR="0" lvl="0" indent="0" algn="ctr" defTabSz="1750695" rtl="0" eaLnBrk="1" fontAlgn="auto" latinLnBrk="0" hangingPunct="1">
                <a:lnSpc>
                  <a:spcPct val="120000"/>
                </a:lnSpc>
                <a:spcBef>
                  <a:spcPts val="600"/>
                </a:spcBef>
                <a:spcAft>
                  <a:spcPts val="0"/>
                </a:spcAft>
                <a:buClrTx/>
                <a:buSzTx/>
                <a:buFontTx/>
                <a:buNone/>
                <a:defRPr/>
              </a:pPr>
              <a:r>
                <a:rPr kumimoji="0" lang="en-US" altLang="zh-CN" sz="54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2.4 </a:t>
              </a:r>
              <a:r>
                <a:rPr kumimoji="0" lang="zh-CN" altLang="en-US" sz="54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线性回归</a:t>
              </a:r>
              <a:endParaRPr kumimoji="0" lang="en-US" altLang="zh-CN" sz="54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 name="矩形 1">
            <a:extLst>
              <a:ext uri="{FF2B5EF4-FFF2-40B4-BE49-F238E27FC236}">
                <a16:creationId xmlns:a16="http://schemas.microsoft.com/office/drawing/2014/main" id="{930B866F-76ED-96AD-48D1-CCB4F75DA9BC}"/>
              </a:ext>
            </a:extLst>
          </p:cNvPr>
          <p:cNvSpPr/>
          <p:nvPr/>
        </p:nvSpPr>
        <p:spPr>
          <a:xfrm>
            <a:off x="3627188" y="4463916"/>
            <a:ext cx="5404863" cy="1381060"/>
          </a:xfrm>
          <a:prstGeom prst="rect">
            <a:avLst/>
          </a:prstGeom>
        </p:spPr>
        <p:txBody>
          <a:bodyPr wrap="square" lIns="87545" tIns="43772" rIns="87545" bIns="43772">
            <a:spAutoFit/>
          </a:bodyPr>
          <a:lstStyle/>
          <a:p>
            <a:pPr marL="0" marR="0" lvl="0" indent="0" algn="ctr" defTabSz="1750695" rtl="0" eaLnBrk="1" fontAlgn="auto" latinLnBrk="0" hangingPunct="1">
              <a:lnSpc>
                <a:spcPct val="100000"/>
              </a:lnSpc>
              <a:spcBef>
                <a:spcPts val="0"/>
              </a:spcBef>
              <a:spcAft>
                <a:spcPts val="0"/>
              </a:spcAft>
              <a:buClrTx/>
              <a:buSzTx/>
              <a:buFontTx/>
              <a:buNone/>
              <a:tabLst/>
              <a:defRPr/>
            </a:pPr>
            <a:endPar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1750695" rtl="0" eaLnBrk="1" fontAlgn="auto" latinLnBrk="0" hangingPunct="1">
              <a:lnSpc>
                <a:spcPct val="100000"/>
              </a:lnSpc>
              <a:spcBef>
                <a:spcPts val="0"/>
              </a:spcBef>
              <a:spcAft>
                <a:spcPts val="0"/>
              </a:spcAft>
              <a:buClrTx/>
              <a:buSzTx/>
              <a:buFontTx/>
              <a:buNone/>
              <a:tabLst/>
              <a:defRPr/>
            </a:pPr>
            <a:r>
              <a:rPr lang="zh-CN" altLang="en-US" sz="28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康奇宇</a:t>
            </a:r>
            <a:endPar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1750695" rtl="0" eaLnBrk="1" fontAlgn="auto" latinLnBrk="0" hangingPunct="1">
              <a:lnSpc>
                <a:spcPct val="100000"/>
              </a:lnSpc>
              <a:spcBef>
                <a:spcPts val="0"/>
              </a:spcBef>
              <a:spcAft>
                <a:spcPts val="0"/>
              </a:spcAft>
              <a:buClrTx/>
              <a:buSzTx/>
              <a:buFontTx/>
              <a:buNone/>
              <a:tabLst/>
              <a:defRPr/>
            </a:pPr>
            <a:r>
              <a:rPr lang="en-US" altLang="zh-CN" sz="2800" b="1" dirty="0" err="1">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qiyukang@ustc.edu.cn</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advTm="1191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0" cy="6858000"/>
            <a:chOff x="0" y="0"/>
            <a:chExt cx="12192000" cy="6858000"/>
          </a:xfrm>
        </p:grpSpPr>
        <p:sp>
          <p:nvSpPr>
            <p:cNvPr id="38" name="任意多边形: 形状 37"/>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1" fmla="*/ 1819275 w 3638550"/>
                <a:gd name="connsiteY0-2" fmla="*/ 0 h 3638550"/>
                <a:gd name="connsiteX1-3" fmla="*/ 3638550 w 3638550"/>
                <a:gd name="connsiteY1-4" fmla="*/ 1819275 h 3638550"/>
                <a:gd name="connsiteX2-5" fmla="*/ 1819275 w 3638550"/>
                <a:gd name="connsiteY2-6" fmla="*/ 3638550 h 3638550"/>
                <a:gd name="connsiteX3-7" fmla="*/ 0 w 3638550"/>
                <a:gd name="connsiteY3-8" fmla="*/ 1819275 h 3638550"/>
                <a:gd name="connsiteX4-9" fmla="*/ 1910715 w 3638550"/>
                <a:gd name="connsiteY4-10" fmla="*/ 91440 h 3638550"/>
                <a:gd name="connsiteX0-11" fmla="*/ 1819275 w 3638550"/>
                <a:gd name="connsiteY0-12" fmla="*/ 0 h 3638550"/>
                <a:gd name="connsiteX1-13" fmla="*/ 3638550 w 3638550"/>
                <a:gd name="connsiteY1-14" fmla="*/ 1819275 h 3638550"/>
                <a:gd name="connsiteX2-15" fmla="*/ 1819275 w 3638550"/>
                <a:gd name="connsiteY2-16" fmla="*/ 3638550 h 3638550"/>
                <a:gd name="connsiteX3-17" fmla="*/ 0 w 3638550"/>
                <a:gd name="connsiteY3-18" fmla="*/ 1819275 h 3638550"/>
                <a:gd name="connsiteX0-19" fmla="*/ 3638550 w 3638550"/>
                <a:gd name="connsiteY0-20" fmla="*/ 0 h 1819275"/>
                <a:gd name="connsiteX1-21" fmla="*/ 1819275 w 3638550"/>
                <a:gd name="connsiteY1-22" fmla="*/ 1819275 h 1819275"/>
                <a:gd name="connsiteX2-23" fmla="*/ 0 w 3638550"/>
                <a:gd name="connsiteY2-24" fmla="*/ 0 h 1819275"/>
                <a:gd name="connsiteX0-25" fmla="*/ 1819275 w 1819275"/>
                <a:gd name="connsiteY0-26" fmla="*/ 0 h 1819275"/>
                <a:gd name="connsiteX1-27" fmla="*/ 0 w 1819275"/>
                <a:gd name="connsiteY1-28" fmla="*/ 1819275 h 1819275"/>
              </a:gdLst>
              <a:ahLst/>
              <a:cxnLst>
                <a:cxn ang="0">
                  <a:pos x="connsiteX0-1" y="connsiteY0-2"/>
                </a:cxn>
                <a:cxn ang="0">
                  <a:pos x="connsiteX1-3" y="connsiteY1-4"/>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1727455" y="1321568"/>
              <a:ext cx="5663945" cy="716782"/>
              <a:chOff x="1727455" y="1321568"/>
              <a:chExt cx="5663945" cy="716782"/>
            </a:xfrm>
          </p:grpSpPr>
          <p:sp>
            <p:nvSpPr>
              <p:cNvPr id="61" name="文本框 60"/>
              <p:cNvSpPr txBox="1"/>
              <p:nvPr/>
            </p:nvSpPr>
            <p:spPr>
              <a:xfrm>
                <a:off x="2573268" y="1524030"/>
                <a:ext cx="4818132" cy="398780"/>
              </a:xfrm>
              <a:prstGeom prst="rect">
                <a:avLst/>
              </a:prstGeom>
              <a:noFill/>
            </p:spPr>
            <p:txBody>
              <a:bodyPr wrap="square" rtlCol="0">
                <a:spAutoFit/>
              </a:bodyPr>
              <a:lstStyle/>
              <a:p>
                <a:pPr>
                  <a:buSzPct val="25000"/>
                </a:pPr>
                <a:r>
                  <a:rPr lang="zh-CN" altLang="en-US" sz="2000" b="1" dirty="0">
                    <a:latin typeface="Arial" panose="020B0604020202090204" pitchFamily="34" charset="0"/>
                    <a:ea typeface="微软雅黑" panose="020B0503020204020204" pitchFamily="34" charset="-122"/>
                  </a:rPr>
                  <a:t>简述</a:t>
                </a:r>
              </a:p>
            </p:txBody>
          </p:sp>
          <p:sp>
            <p:nvSpPr>
              <p:cNvPr id="63" name="椭圆 62"/>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90204" pitchFamily="34" charset="0"/>
                    <a:ea typeface="微软雅黑" panose="020B0503020204020204" pitchFamily="34" charset="-122"/>
                  </a:rPr>
                  <a:t>01</a:t>
                </a:r>
              </a:p>
            </p:txBody>
          </p:sp>
        </p:grpSp>
        <p:grpSp>
          <p:nvGrpSpPr>
            <p:cNvPr id="40" name="组合 39"/>
            <p:cNvGrpSpPr/>
            <p:nvPr/>
          </p:nvGrpSpPr>
          <p:grpSpPr>
            <a:xfrm>
              <a:off x="7540339" y="0"/>
              <a:ext cx="4651661" cy="6858000"/>
              <a:chOff x="7540339" y="0"/>
              <a:chExt cx="4651661" cy="6858000"/>
            </a:xfrm>
          </p:grpSpPr>
          <p:sp>
            <p:nvSpPr>
              <p:cNvPr id="60" name="任意多边形: 形状 59"/>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矩形 57"/>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90204" pitchFamily="34" charset="0"/>
                    <a:ea typeface="微软雅黑" panose="020B0503020204020204" pitchFamily="34" charset="-122"/>
                    <a:sym typeface="Arial" panose="020B0604020202090204" pitchFamily="34" charset="0"/>
                  </a:rPr>
                  <a:t>目录</a:t>
                </a:r>
                <a:endParaRPr kumimoji="1" lang="en-US" altLang="zh-CN" sz="6000" b="1" dirty="0">
                  <a:solidFill>
                    <a:schemeClr val="tx1"/>
                  </a:solidFill>
                  <a:latin typeface="Arial" panose="020B0604020202090204" pitchFamily="34" charset="0"/>
                  <a:ea typeface="微软雅黑" panose="020B0503020204020204" pitchFamily="34" charset="-122"/>
                  <a:sym typeface="Arial" panose="020B0604020202090204" pitchFamily="34" charset="0"/>
                </a:endParaRPr>
              </a:p>
            </p:txBody>
          </p:sp>
        </p:grpSp>
        <p:grpSp>
          <p:nvGrpSpPr>
            <p:cNvPr id="41" name="组合 40"/>
            <p:cNvGrpSpPr/>
            <p:nvPr/>
          </p:nvGrpSpPr>
          <p:grpSpPr>
            <a:xfrm>
              <a:off x="1727455" y="2333605"/>
              <a:ext cx="5661007" cy="716782"/>
              <a:chOff x="1727455" y="2419283"/>
              <a:chExt cx="5661007" cy="716782"/>
            </a:xfrm>
          </p:grpSpPr>
          <p:sp>
            <p:nvSpPr>
              <p:cNvPr id="54" name="文本框 53"/>
              <p:cNvSpPr txBox="1"/>
              <p:nvPr/>
            </p:nvSpPr>
            <p:spPr>
              <a:xfrm>
                <a:off x="2570330" y="2594254"/>
                <a:ext cx="4818132" cy="398780"/>
              </a:xfrm>
              <a:prstGeom prst="rect">
                <a:avLst/>
              </a:prstGeom>
              <a:noFill/>
            </p:spPr>
            <p:txBody>
              <a:bodyPr wrap="square" rtlCol="0">
                <a:spAutoFit/>
              </a:bodyPr>
              <a:lstStyle/>
              <a:p>
                <a:pPr>
                  <a:buSzPct val="25000"/>
                </a:pPr>
                <a:r>
                  <a:rPr lang="zh-CN" altLang="en-US" sz="2000" b="1" dirty="0">
                    <a:latin typeface="Arial" panose="020B0604020202090204" pitchFamily="34" charset="0"/>
                    <a:ea typeface="微软雅黑" panose="020B0503020204020204" pitchFamily="34" charset="-122"/>
                    <a:sym typeface="+mn-ea"/>
                  </a:rPr>
                  <a:t>假设类：线性回归</a:t>
                </a:r>
                <a:endParaRPr lang="zh-CN" altLang="en-US" sz="2000" b="1" dirty="0">
                  <a:latin typeface="Arial" panose="020B0604020202090204" pitchFamily="34" charset="0"/>
                  <a:ea typeface="微软雅黑" panose="020B0503020204020204" pitchFamily="34" charset="-122"/>
                </a:endParaRPr>
              </a:p>
            </p:txBody>
          </p:sp>
          <p:sp>
            <p:nvSpPr>
              <p:cNvPr id="56" name="椭圆 55"/>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02</a:t>
                </a:r>
              </a:p>
            </p:txBody>
          </p:sp>
        </p:grpSp>
        <p:grpSp>
          <p:nvGrpSpPr>
            <p:cNvPr id="42" name="组合 41"/>
            <p:cNvGrpSpPr/>
            <p:nvPr/>
          </p:nvGrpSpPr>
          <p:grpSpPr>
            <a:xfrm>
              <a:off x="1727455" y="3345642"/>
              <a:ext cx="3535045" cy="792302"/>
              <a:chOff x="1727455" y="3517777"/>
              <a:chExt cx="3535045" cy="792302"/>
            </a:xfrm>
          </p:grpSpPr>
          <p:sp>
            <p:nvSpPr>
              <p:cNvPr id="51" name="文本框 50"/>
              <p:cNvSpPr txBox="1"/>
              <p:nvPr/>
            </p:nvSpPr>
            <p:spPr>
              <a:xfrm>
                <a:off x="2570100" y="3729232"/>
                <a:ext cx="2692400" cy="580847"/>
              </a:xfrm>
              <a:prstGeom prst="rect">
                <a:avLst/>
              </a:prstGeom>
              <a:noFill/>
            </p:spPr>
            <p:txBody>
              <a:bodyPr wrap="square" rtlCol="0">
                <a:spAutoFit/>
              </a:bodyPr>
              <a:lstStyle/>
              <a:p>
                <a:pPr>
                  <a:buSzPct val="25000"/>
                </a:pPr>
                <a:r>
                  <a:rPr lang="zh-CN" altLang="en-US" sz="2000" b="1" dirty="0">
                    <a:latin typeface="Arial" panose="020B0604020202090204" pitchFamily="34" charset="0"/>
                    <a:ea typeface="微软雅黑" panose="020B0503020204020204" pitchFamily="34" charset="-122"/>
                    <a:sym typeface="+mn-ea"/>
                  </a:rPr>
                  <a:t>损失函数：平方损失</a:t>
                </a:r>
                <a:endParaRPr lang="zh-CN" altLang="en-US" sz="2000" b="1" dirty="0">
                  <a:latin typeface="Arial" panose="020B0604020202090204" pitchFamily="34" charset="0"/>
                  <a:ea typeface="微软雅黑" panose="020B0503020204020204" pitchFamily="34" charset="-122"/>
                </a:endParaRPr>
              </a:p>
            </p:txBody>
          </p:sp>
          <p:sp>
            <p:nvSpPr>
              <p:cNvPr id="53" name="椭圆 52"/>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03</a:t>
                </a:r>
              </a:p>
            </p:txBody>
          </p:sp>
        </p:grpSp>
        <p:grpSp>
          <p:nvGrpSpPr>
            <p:cNvPr id="43" name="组合 42"/>
            <p:cNvGrpSpPr/>
            <p:nvPr/>
          </p:nvGrpSpPr>
          <p:grpSpPr>
            <a:xfrm>
              <a:off x="1727455" y="4357679"/>
              <a:ext cx="5661007" cy="716782"/>
              <a:chOff x="1727455" y="4534690"/>
              <a:chExt cx="5661007" cy="716782"/>
            </a:xfrm>
          </p:grpSpPr>
          <p:sp>
            <p:nvSpPr>
              <p:cNvPr id="48" name="文本框 47"/>
              <p:cNvSpPr txBox="1"/>
              <p:nvPr/>
            </p:nvSpPr>
            <p:spPr>
              <a:xfrm>
                <a:off x="2570330" y="4732780"/>
                <a:ext cx="4818132" cy="398780"/>
              </a:xfrm>
              <a:prstGeom prst="rect">
                <a:avLst/>
              </a:prstGeom>
              <a:noFill/>
            </p:spPr>
            <p:txBody>
              <a:bodyPr wrap="square" rtlCol="0">
                <a:spAutoFit/>
              </a:bodyPr>
              <a:lstStyle/>
              <a:p>
                <a:pPr>
                  <a:buSzPct val="25000"/>
                </a:pPr>
                <a:r>
                  <a:rPr lang="zh-CN" altLang="en-US" sz="2000" b="1" dirty="0">
                    <a:latin typeface="Arial" panose="020B0604020202090204" pitchFamily="34" charset="0"/>
                    <a:ea typeface="微软雅黑" panose="020B0503020204020204" pitchFamily="34" charset="-122"/>
                    <a:sym typeface="+mn-ea"/>
                  </a:rPr>
                  <a:t>优化算法：梯度下降</a:t>
                </a:r>
                <a:endParaRPr lang="zh-CN" altLang="en-US" sz="2000" b="1" dirty="0">
                  <a:latin typeface="Arial" panose="020B0604020202090204" pitchFamily="34" charset="0"/>
                  <a:ea typeface="微软雅黑" panose="020B0503020204020204" pitchFamily="34" charset="-122"/>
                </a:endParaRPr>
              </a:p>
            </p:txBody>
          </p:sp>
          <p:sp>
            <p:nvSpPr>
              <p:cNvPr id="50" name="椭圆 49"/>
              <p:cNvSpPr/>
              <p:nvPr/>
            </p:nvSpPr>
            <p:spPr>
              <a:xfrm>
                <a:off x="1727455" y="4534690"/>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04</a:t>
                </a:r>
              </a:p>
            </p:txBody>
          </p:sp>
        </p:gr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D70D6-F677-2DD1-811D-EF75F7C1896F}"/>
            </a:ext>
          </a:extLst>
        </p:cNvPr>
        <p:cNvGrpSpPr/>
        <p:nvPr/>
      </p:nvGrpSpPr>
      <p:grpSpPr>
        <a:xfrm>
          <a:off x="0" y="0"/>
          <a:ext cx="0" cy="0"/>
          <a:chOff x="0" y="0"/>
          <a:chExt cx="0" cy="0"/>
        </a:xfrm>
      </p:grpSpPr>
      <p:grpSp>
        <p:nvGrpSpPr>
          <p:cNvPr id="2" name="组合 1">
            <a:extLst>
              <a:ext uri="{FF2B5EF4-FFF2-40B4-BE49-F238E27FC236}">
                <a16:creationId xmlns:a16="http://schemas.microsoft.com/office/drawing/2014/main" id="{7430F58B-3045-9AC7-752F-1A8654C37294}"/>
              </a:ext>
            </a:extLst>
          </p:cNvPr>
          <p:cNvGrpSpPr/>
          <p:nvPr/>
        </p:nvGrpSpPr>
        <p:grpSpPr>
          <a:xfrm>
            <a:off x="0" y="0"/>
            <a:ext cx="12192000" cy="6858000"/>
            <a:chOff x="0" y="0"/>
            <a:chExt cx="12192000" cy="6858000"/>
          </a:xfrm>
        </p:grpSpPr>
        <p:sp>
          <p:nvSpPr>
            <p:cNvPr id="38" name="任意多边形: 形状 37">
              <a:extLst>
                <a:ext uri="{FF2B5EF4-FFF2-40B4-BE49-F238E27FC236}">
                  <a16:creationId xmlns:a16="http://schemas.microsoft.com/office/drawing/2014/main" id="{0517EAC3-CB5E-DABD-DBF8-3134643E3D2F}"/>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1" fmla="*/ 1819275 w 3638550"/>
                <a:gd name="connsiteY0-2" fmla="*/ 0 h 3638550"/>
                <a:gd name="connsiteX1-3" fmla="*/ 3638550 w 3638550"/>
                <a:gd name="connsiteY1-4" fmla="*/ 1819275 h 3638550"/>
                <a:gd name="connsiteX2-5" fmla="*/ 1819275 w 3638550"/>
                <a:gd name="connsiteY2-6" fmla="*/ 3638550 h 3638550"/>
                <a:gd name="connsiteX3-7" fmla="*/ 0 w 3638550"/>
                <a:gd name="connsiteY3-8" fmla="*/ 1819275 h 3638550"/>
                <a:gd name="connsiteX4-9" fmla="*/ 1910715 w 3638550"/>
                <a:gd name="connsiteY4-10" fmla="*/ 91440 h 3638550"/>
                <a:gd name="connsiteX0-11" fmla="*/ 1819275 w 3638550"/>
                <a:gd name="connsiteY0-12" fmla="*/ 0 h 3638550"/>
                <a:gd name="connsiteX1-13" fmla="*/ 3638550 w 3638550"/>
                <a:gd name="connsiteY1-14" fmla="*/ 1819275 h 3638550"/>
                <a:gd name="connsiteX2-15" fmla="*/ 1819275 w 3638550"/>
                <a:gd name="connsiteY2-16" fmla="*/ 3638550 h 3638550"/>
                <a:gd name="connsiteX3-17" fmla="*/ 0 w 3638550"/>
                <a:gd name="connsiteY3-18" fmla="*/ 1819275 h 3638550"/>
                <a:gd name="connsiteX0-19" fmla="*/ 3638550 w 3638550"/>
                <a:gd name="connsiteY0-20" fmla="*/ 0 h 1819275"/>
                <a:gd name="connsiteX1-21" fmla="*/ 1819275 w 3638550"/>
                <a:gd name="connsiteY1-22" fmla="*/ 1819275 h 1819275"/>
                <a:gd name="connsiteX2-23" fmla="*/ 0 w 3638550"/>
                <a:gd name="connsiteY2-24" fmla="*/ 0 h 1819275"/>
                <a:gd name="connsiteX0-25" fmla="*/ 1819275 w 1819275"/>
                <a:gd name="connsiteY0-26" fmla="*/ 0 h 1819275"/>
                <a:gd name="connsiteX1-27" fmla="*/ 0 w 1819275"/>
                <a:gd name="connsiteY1-28" fmla="*/ 1819275 h 1819275"/>
              </a:gdLst>
              <a:ahLst/>
              <a:cxnLst>
                <a:cxn ang="0">
                  <a:pos x="connsiteX0-1" y="connsiteY0-2"/>
                </a:cxn>
                <a:cxn ang="0">
                  <a:pos x="connsiteX1-3" y="connsiteY1-4"/>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a:extLst>
                <a:ext uri="{FF2B5EF4-FFF2-40B4-BE49-F238E27FC236}">
                  <a16:creationId xmlns:a16="http://schemas.microsoft.com/office/drawing/2014/main" id="{F8FB8569-736D-B3BC-2E32-3E5E6C74BF2A}"/>
                </a:ext>
              </a:extLst>
            </p:cNvPr>
            <p:cNvGrpSpPr/>
            <p:nvPr/>
          </p:nvGrpSpPr>
          <p:grpSpPr>
            <a:xfrm>
              <a:off x="1727455" y="1321568"/>
              <a:ext cx="5663945" cy="716782"/>
              <a:chOff x="1727455" y="1321568"/>
              <a:chExt cx="5663945" cy="716782"/>
            </a:xfrm>
          </p:grpSpPr>
          <p:sp>
            <p:nvSpPr>
              <p:cNvPr id="61" name="文本框 60">
                <a:extLst>
                  <a:ext uri="{FF2B5EF4-FFF2-40B4-BE49-F238E27FC236}">
                    <a16:creationId xmlns:a16="http://schemas.microsoft.com/office/drawing/2014/main" id="{3B193F11-EE5B-4CC1-CC48-A89C99378DCD}"/>
                  </a:ext>
                </a:extLst>
              </p:cNvPr>
              <p:cNvSpPr txBox="1"/>
              <p:nvPr/>
            </p:nvSpPr>
            <p:spPr>
              <a:xfrm>
                <a:off x="2573268" y="1524030"/>
                <a:ext cx="4818132" cy="398780"/>
              </a:xfrm>
              <a:prstGeom prst="rect">
                <a:avLst/>
              </a:prstGeom>
              <a:noFill/>
            </p:spPr>
            <p:txBody>
              <a:bodyPr wrap="square" rtlCol="0">
                <a:spAutoFit/>
              </a:bodyPr>
              <a:lstStyle/>
              <a:p>
                <a:pPr>
                  <a:buSzPct val="25000"/>
                </a:pPr>
                <a:r>
                  <a:rPr lang="zh-CN" altLang="en-US" sz="2000" b="1" dirty="0">
                    <a:latin typeface="Arial" panose="020B0604020202090204" pitchFamily="34" charset="0"/>
                    <a:ea typeface="微软雅黑" panose="020B0503020204020204" pitchFamily="34" charset="-122"/>
                  </a:rPr>
                  <a:t>简述</a:t>
                </a:r>
              </a:p>
            </p:txBody>
          </p:sp>
          <p:sp>
            <p:nvSpPr>
              <p:cNvPr id="63" name="椭圆 62">
                <a:extLst>
                  <a:ext uri="{FF2B5EF4-FFF2-40B4-BE49-F238E27FC236}">
                    <a16:creationId xmlns:a16="http://schemas.microsoft.com/office/drawing/2014/main" id="{01266855-64BC-C408-9624-4217224D1FB7}"/>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90204" pitchFamily="34" charset="0"/>
                    <a:ea typeface="微软雅黑" panose="020B0503020204020204" pitchFamily="34" charset="-122"/>
                  </a:rPr>
                  <a:t>01</a:t>
                </a:r>
              </a:p>
            </p:txBody>
          </p:sp>
        </p:grpSp>
        <p:grpSp>
          <p:nvGrpSpPr>
            <p:cNvPr id="40" name="组合 39">
              <a:extLst>
                <a:ext uri="{FF2B5EF4-FFF2-40B4-BE49-F238E27FC236}">
                  <a16:creationId xmlns:a16="http://schemas.microsoft.com/office/drawing/2014/main" id="{0DC536B2-0836-D0F7-A088-D9601B35D2EB}"/>
                </a:ext>
              </a:extLst>
            </p:cNvPr>
            <p:cNvGrpSpPr/>
            <p:nvPr/>
          </p:nvGrpSpPr>
          <p:grpSpPr>
            <a:xfrm>
              <a:off x="7540339" y="0"/>
              <a:ext cx="4651661" cy="6858000"/>
              <a:chOff x="7540339" y="0"/>
              <a:chExt cx="4651661" cy="6858000"/>
            </a:xfrm>
          </p:grpSpPr>
          <p:sp>
            <p:nvSpPr>
              <p:cNvPr id="60" name="任意多边形: 形状 59">
                <a:extLst>
                  <a:ext uri="{FF2B5EF4-FFF2-40B4-BE49-F238E27FC236}">
                    <a16:creationId xmlns:a16="http://schemas.microsoft.com/office/drawing/2014/main" id="{A0535286-5126-56B6-B61A-277C3C6E6026}"/>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矩形 57">
                <a:extLst>
                  <a:ext uri="{FF2B5EF4-FFF2-40B4-BE49-F238E27FC236}">
                    <a16:creationId xmlns:a16="http://schemas.microsoft.com/office/drawing/2014/main" id="{81F49174-FE62-01A9-62A1-2D39FF7200E2}"/>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90204" pitchFamily="34" charset="0"/>
                    <a:ea typeface="微软雅黑" panose="020B0503020204020204" pitchFamily="34" charset="-122"/>
                    <a:sym typeface="Arial" panose="020B0604020202090204" pitchFamily="34" charset="0"/>
                  </a:rPr>
                  <a:t>目录</a:t>
                </a:r>
                <a:endParaRPr kumimoji="1" lang="en-US" altLang="zh-CN" sz="6000" b="1" dirty="0">
                  <a:solidFill>
                    <a:schemeClr val="tx1"/>
                  </a:solidFill>
                  <a:latin typeface="Arial" panose="020B0604020202090204" pitchFamily="34" charset="0"/>
                  <a:ea typeface="微软雅黑" panose="020B0503020204020204" pitchFamily="34" charset="-122"/>
                  <a:sym typeface="Arial" panose="020B0604020202090204" pitchFamily="34" charset="0"/>
                </a:endParaRPr>
              </a:p>
            </p:txBody>
          </p:sp>
        </p:grpSp>
        <p:grpSp>
          <p:nvGrpSpPr>
            <p:cNvPr id="41" name="组合 40">
              <a:extLst>
                <a:ext uri="{FF2B5EF4-FFF2-40B4-BE49-F238E27FC236}">
                  <a16:creationId xmlns:a16="http://schemas.microsoft.com/office/drawing/2014/main" id="{42C9FB7D-B589-D8B1-451F-0507FD4305E4}"/>
                </a:ext>
              </a:extLst>
            </p:cNvPr>
            <p:cNvGrpSpPr/>
            <p:nvPr/>
          </p:nvGrpSpPr>
          <p:grpSpPr>
            <a:xfrm>
              <a:off x="1727455" y="2333605"/>
              <a:ext cx="5661007" cy="716782"/>
              <a:chOff x="1727455" y="2419283"/>
              <a:chExt cx="5661007" cy="716782"/>
            </a:xfrm>
          </p:grpSpPr>
          <p:sp>
            <p:nvSpPr>
              <p:cNvPr id="54" name="文本框 53">
                <a:extLst>
                  <a:ext uri="{FF2B5EF4-FFF2-40B4-BE49-F238E27FC236}">
                    <a16:creationId xmlns:a16="http://schemas.microsoft.com/office/drawing/2014/main" id="{A3B7A7E1-41B4-5BC6-5B95-FFA29DDDFDCE}"/>
                  </a:ext>
                </a:extLst>
              </p:cNvPr>
              <p:cNvSpPr txBox="1"/>
              <p:nvPr/>
            </p:nvSpPr>
            <p:spPr>
              <a:xfrm>
                <a:off x="2570330" y="2594254"/>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假设类：线性回归</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6" name="椭圆 55">
                <a:extLst>
                  <a:ext uri="{FF2B5EF4-FFF2-40B4-BE49-F238E27FC236}">
                    <a16:creationId xmlns:a16="http://schemas.microsoft.com/office/drawing/2014/main" id="{5FB996DD-3CE6-C0AD-0C3F-BAC3F022F7D3}"/>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02</a:t>
                </a:r>
              </a:p>
            </p:txBody>
          </p:sp>
        </p:grpSp>
        <p:grpSp>
          <p:nvGrpSpPr>
            <p:cNvPr id="42" name="组合 41">
              <a:extLst>
                <a:ext uri="{FF2B5EF4-FFF2-40B4-BE49-F238E27FC236}">
                  <a16:creationId xmlns:a16="http://schemas.microsoft.com/office/drawing/2014/main" id="{101C0F23-BFAA-0EB0-2F17-FF35CBE8A9B1}"/>
                </a:ext>
              </a:extLst>
            </p:cNvPr>
            <p:cNvGrpSpPr/>
            <p:nvPr/>
          </p:nvGrpSpPr>
          <p:grpSpPr>
            <a:xfrm>
              <a:off x="1727455" y="3345642"/>
              <a:ext cx="3535045" cy="716782"/>
              <a:chOff x="1727455" y="3517777"/>
              <a:chExt cx="3535045" cy="716782"/>
            </a:xfrm>
          </p:grpSpPr>
          <p:sp>
            <p:nvSpPr>
              <p:cNvPr id="51" name="文本框 50">
                <a:extLst>
                  <a:ext uri="{FF2B5EF4-FFF2-40B4-BE49-F238E27FC236}">
                    <a16:creationId xmlns:a16="http://schemas.microsoft.com/office/drawing/2014/main" id="{90B6D354-AEA5-B7CF-777F-A0CC431E8908}"/>
                  </a:ext>
                </a:extLst>
              </p:cNvPr>
              <p:cNvSpPr txBox="1"/>
              <p:nvPr/>
            </p:nvSpPr>
            <p:spPr>
              <a:xfrm>
                <a:off x="2570100" y="3729232"/>
                <a:ext cx="2692400" cy="40011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损失函数：平方损失</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3" name="椭圆 52">
                <a:extLst>
                  <a:ext uri="{FF2B5EF4-FFF2-40B4-BE49-F238E27FC236}">
                    <a16:creationId xmlns:a16="http://schemas.microsoft.com/office/drawing/2014/main" id="{995633F4-5AFF-F1AF-FE02-F2A13D23C2AB}"/>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03</a:t>
                </a:r>
              </a:p>
            </p:txBody>
          </p:sp>
        </p:grpSp>
        <p:grpSp>
          <p:nvGrpSpPr>
            <p:cNvPr id="43" name="组合 42">
              <a:extLst>
                <a:ext uri="{FF2B5EF4-FFF2-40B4-BE49-F238E27FC236}">
                  <a16:creationId xmlns:a16="http://schemas.microsoft.com/office/drawing/2014/main" id="{1CC61C4A-E28D-18FF-E696-CC72BFF80EEE}"/>
                </a:ext>
              </a:extLst>
            </p:cNvPr>
            <p:cNvGrpSpPr/>
            <p:nvPr/>
          </p:nvGrpSpPr>
          <p:grpSpPr>
            <a:xfrm>
              <a:off x="1727455" y="4357679"/>
              <a:ext cx="5661007" cy="716782"/>
              <a:chOff x="1727455" y="4534690"/>
              <a:chExt cx="5661007" cy="716782"/>
            </a:xfrm>
          </p:grpSpPr>
          <p:sp>
            <p:nvSpPr>
              <p:cNvPr id="48" name="文本框 47">
                <a:extLst>
                  <a:ext uri="{FF2B5EF4-FFF2-40B4-BE49-F238E27FC236}">
                    <a16:creationId xmlns:a16="http://schemas.microsoft.com/office/drawing/2014/main" id="{C964113C-B93F-BC8F-BCE2-0A21D772FD4D}"/>
                  </a:ext>
                </a:extLst>
              </p:cNvPr>
              <p:cNvSpPr txBox="1"/>
              <p:nvPr/>
            </p:nvSpPr>
            <p:spPr>
              <a:xfrm>
                <a:off x="2570330" y="4732780"/>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优化算法：梯度下降</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0" name="椭圆 49">
                <a:extLst>
                  <a:ext uri="{FF2B5EF4-FFF2-40B4-BE49-F238E27FC236}">
                    <a16:creationId xmlns:a16="http://schemas.microsoft.com/office/drawing/2014/main" id="{8BD6A601-E86F-C558-DF6C-28848017CF78}"/>
                  </a:ext>
                </a:extLst>
              </p:cNvPr>
              <p:cNvSpPr/>
              <p:nvPr/>
            </p:nvSpPr>
            <p:spPr>
              <a:xfrm>
                <a:off x="1727455" y="4534690"/>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04</a:t>
                </a:r>
              </a:p>
            </p:txBody>
          </p:sp>
        </p:grpSp>
      </p:grpSp>
    </p:spTree>
    <p:custDataLst>
      <p:tags r:id="rId1"/>
    </p:custDataLst>
    <p:extLst>
      <p:ext uri="{BB962C8B-B14F-4D97-AF65-F5344CB8AC3E}">
        <p14:creationId xmlns:p14="http://schemas.microsoft.com/office/powerpoint/2010/main" val="2911729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23596"/>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539602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机器学习（</a:t>
            </a:r>
            <a:r>
              <a:rPr kumimoji="0" lang="en-US" altLang="zh-CN" sz="2800" b="1" i="0" u="none" strike="noStrike" kern="1200" cap="none" spc="0" normalizeH="0" baseline="0" noProof="0" dirty="0">
                <a:ln>
                  <a:noFill/>
                </a:ln>
                <a:solidFill>
                  <a:prstClr val="white"/>
                </a:solidFill>
                <a:effectLst/>
                <a:uLnTx/>
                <a:uFillTx/>
                <a:cs typeface="+mn-ea"/>
                <a:sym typeface="+mn-lt"/>
              </a:rPr>
              <a:t>Machine Learning</a:t>
            </a:r>
            <a:r>
              <a:rPr kumimoji="0" lang="zh-CN" altLang="en-US" sz="2800" b="1" i="0" u="none" strike="noStrike" kern="1200" cap="none" spc="0" normalizeH="0" baseline="0" noProof="0" dirty="0">
                <a:ln>
                  <a:noFill/>
                </a:ln>
                <a:solidFill>
                  <a:prstClr val="white"/>
                </a:solidFill>
                <a:effectLst/>
                <a:uLnTx/>
                <a:uFillTx/>
                <a:cs typeface="+mn-ea"/>
                <a:sym typeface="+mn-lt"/>
              </a:rPr>
              <a:t>）</a:t>
            </a:r>
          </a:p>
        </p:txBody>
      </p:sp>
      <p:sp>
        <p:nvSpPr>
          <p:cNvPr id="3" name="文本框 2">
            <a:extLst>
              <a:ext uri="{FF2B5EF4-FFF2-40B4-BE49-F238E27FC236}">
                <a16:creationId xmlns:a16="http://schemas.microsoft.com/office/drawing/2014/main" id="{4C9E5E22-8616-DE2F-EACF-DBC22D345B85}"/>
              </a:ext>
            </a:extLst>
          </p:cNvPr>
          <p:cNvSpPr txBox="1"/>
          <p:nvPr/>
        </p:nvSpPr>
        <p:spPr>
          <a:xfrm>
            <a:off x="1171473" y="1475932"/>
            <a:ext cx="8116529" cy="1015663"/>
          </a:xfrm>
          <a:prstGeom prst="rect">
            <a:avLst/>
          </a:prstGeom>
          <a:noFill/>
        </p:spPr>
        <p:txBody>
          <a:bodyPr wrap="square" rtlCol="0">
            <a:spAutoFit/>
          </a:bodyPr>
          <a:lstStyle/>
          <a:p>
            <a:pPr marL="342900" indent="-342900">
              <a:buFont typeface="Arial" panose="020B0604020202020204" pitchFamily="34" charset="0"/>
              <a:buChar char="•"/>
            </a:pPr>
            <a:r>
              <a:rPr lang="zh-CN" altLang="en-US" sz="2000" dirty="0"/>
              <a:t>将数据转化为模型的过程</a:t>
            </a:r>
            <a:endParaRPr lang="en-US" altLang="zh-CN" sz="2000" dirty="0"/>
          </a:p>
          <a:p>
            <a:pPr marL="342900" indent="-342900">
              <a:buFont typeface="Arial" panose="020B0604020202020204" pitchFamily="34" charset="0"/>
              <a:buChar char="•"/>
            </a:pPr>
            <a:endParaRPr lang="en-US" altLang="zh-CN" sz="2000" b="1" dirty="0"/>
          </a:p>
          <a:p>
            <a:pPr marL="342900" indent="-342900">
              <a:buFont typeface="Arial" panose="020B0604020202020204" pitchFamily="34" charset="0"/>
              <a:buChar char="•"/>
            </a:pPr>
            <a:r>
              <a:rPr lang="zh-CN" altLang="en-SG" sz="2000" dirty="0"/>
              <a:t>使用</a:t>
            </a:r>
            <a:r>
              <a:rPr lang="zh-CN" altLang="en-US" sz="2000" dirty="0"/>
              <a:t>该模型进行推断与预测</a:t>
            </a:r>
            <a:endParaRPr lang="en-US" altLang="zh-CN" sz="2000" dirty="0"/>
          </a:p>
        </p:txBody>
      </p:sp>
      <p:pic>
        <p:nvPicPr>
          <p:cNvPr id="4" name="Picture 1">
            <a:extLst>
              <a:ext uri="{FF2B5EF4-FFF2-40B4-BE49-F238E27FC236}">
                <a16:creationId xmlns:a16="http://schemas.microsoft.com/office/drawing/2014/main" id="{D9C939F0-EF9F-223E-6092-93A1CD2EF2AC}"/>
              </a:ext>
            </a:extLst>
          </p:cNvPr>
          <p:cNvPicPr>
            <a:picLocks noChangeAspect="1"/>
          </p:cNvPicPr>
          <p:nvPr/>
        </p:nvPicPr>
        <p:blipFill>
          <a:blip r:embed="rId3"/>
          <a:srcRect l="18756" r="27969" b="61866"/>
          <a:stretch/>
        </p:blipFill>
        <p:spPr>
          <a:xfrm>
            <a:off x="1749168" y="2792375"/>
            <a:ext cx="7994600" cy="1666477"/>
          </a:xfrm>
          <a:prstGeom prst="rect">
            <a:avLst/>
          </a:prstGeom>
        </p:spPr>
      </p:pic>
      <p:sp>
        <p:nvSpPr>
          <p:cNvPr id="8" name="文本框 7">
            <a:extLst>
              <a:ext uri="{FF2B5EF4-FFF2-40B4-BE49-F238E27FC236}">
                <a16:creationId xmlns:a16="http://schemas.microsoft.com/office/drawing/2014/main" id="{E21A4BA2-EC79-4943-77A3-C756C9D57207}"/>
              </a:ext>
            </a:extLst>
          </p:cNvPr>
          <p:cNvSpPr txBox="1"/>
          <p:nvPr/>
        </p:nvSpPr>
        <p:spPr>
          <a:xfrm>
            <a:off x="3540034" y="4508663"/>
            <a:ext cx="836023" cy="400110"/>
          </a:xfrm>
          <a:prstGeom prst="rect">
            <a:avLst/>
          </a:prstGeom>
          <a:noFill/>
        </p:spPr>
        <p:txBody>
          <a:bodyPr wrap="square" rtlCol="0">
            <a:spAutoFit/>
          </a:bodyPr>
          <a:lstStyle/>
          <a:p>
            <a:r>
              <a:rPr lang="zh-CN" altLang="en-US" sz="2000" dirty="0"/>
              <a:t>数据</a:t>
            </a:r>
          </a:p>
        </p:txBody>
      </p:sp>
      <p:sp>
        <p:nvSpPr>
          <p:cNvPr id="12" name="文本框 11">
            <a:extLst>
              <a:ext uri="{FF2B5EF4-FFF2-40B4-BE49-F238E27FC236}">
                <a16:creationId xmlns:a16="http://schemas.microsoft.com/office/drawing/2014/main" id="{02BE734F-D5BE-E249-5E21-3930E9086388}"/>
              </a:ext>
            </a:extLst>
          </p:cNvPr>
          <p:cNvSpPr txBox="1"/>
          <p:nvPr/>
        </p:nvSpPr>
        <p:spPr>
          <a:xfrm>
            <a:off x="7397933" y="4559577"/>
            <a:ext cx="836023" cy="400110"/>
          </a:xfrm>
          <a:prstGeom prst="rect">
            <a:avLst/>
          </a:prstGeom>
          <a:noFill/>
        </p:spPr>
        <p:txBody>
          <a:bodyPr wrap="square" rtlCol="0">
            <a:spAutoFit/>
          </a:bodyPr>
          <a:lstStyle/>
          <a:p>
            <a:r>
              <a:rPr lang="zh-CN" altLang="en-US" sz="2000" dirty="0"/>
              <a:t>模型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1E8C2-2F74-3F82-6888-CBC6CA8B6199}"/>
            </a:ext>
          </a:extLst>
        </p:cNvPr>
        <p:cNvGrpSpPr/>
        <p:nvPr/>
      </p:nvGrpSpPr>
      <p:grpSpPr>
        <a:xfrm>
          <a:off x="0" y="0"/>
          <a:ext cx="0" cy="0"/>
          <a:chOff x="0" y="0"/>
          <a:chExt cx="0" cy="0"/>
        </a:xfrm>
      </p:grpSpPr>
      <p:grpSp>
        <p:nvGrpSpPr>
          <p:cNvPr id="14" name="Group 9">
            <a:extLst>
              <a:ext uri="{FF2B5EF4-FFF2-40B4-BE49-F238E27FC236}">
                <a16:creationId xmlns:a16="http://schemas.microsoft.com/office/drawing/2014/main" id="{F068684B-6387-B67F-EF2F-89672FD75150}"/>
              </a:ext>
            </a:extLst>
          </p:cNvPr>
          <p:cNvGrpSpPr>
            <a:grpSpLocks noChangeAspect="1"/>
          </p:cNvGrpSpPr>
          <p:nvPr/>
        </p:nvGrpSpPr>
        <p:grpSpPr bwMode="auto">
          <a:xfrm>
            <a:off x="0" y="-123596"/>
            <a:ext cx="12191999" cy="767234"/>
            <a:chOff x="-1" y="-1"/>
            <a:chExt cx="7719" cy="568"/>
          </a:xfrm>
        </p:grpSpPr>
        <p:sp>
          <p:nvSpPr>
            <p:cNvPr id="17" name="Freeform 11">
              <a:extLst>
                <a:ext uri="{FF2B5EF4-FFF2-40B4-BE49-F238E27FC236}">
                  <a16:creationId xmlns:a16="http://schemas.microsoft.com/office/drawing/2014/main" id="{1B6DAA09-70A5-AEB3-1B92-1130D7713CFD}"/>
                </a:ext>
              </a:extLst>
            </p:cNvPr>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a:extLst>
                <a:ext uri="{FF2B5EF4-FFF2-40B4-BE49-F238E27FC236}">
                  <a16:creationId xmlns:a16="http://schemas.microsoft.com/office/drawing/2014/main" id="{50731170-0AAD-B8A5-A150-2AD7032562C9}"/>
                </a:ext>
              </a:extLst>
            </p:cNvPr>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a:extLst>
              <a:ext uri="{FF2B5EF4-FFF2-40B4-BE49-F238E27FC236}">
                <a16:creationId xmlns:a16="http://schemas.microsoft.com/office/drawing/2014/main" id="{66EAE1C8-30D8-F825-5467-493FCE97DE52}"/>
              </a:ext>
            </a:extLst>
          </p:cNvPr>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a:extLst>
              <a:ext uri="{FF2B5EF4-FFF2-40B4-BE49-F238E27FC236}">
                <a16:creationId xmlns:a16="http://schemas.microsoft.com/office/drawing/2014/main" id="{5C8AB824-5DFE-F9D2-8207-8BB77F9ECE83}"/>
              </a:ext>
            </a:extLst>
          </p:cNvPr>
          <p:cNvSpPr txBox="1"/>
          <p:nvPr/>
        </p:nvSpPr>
        <p:spPr>
          <a:xfrm>
            <a:off x="350439" y="120418"/>
            <a:ext cx="539602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机器学习（</a:t>
            </a:r>
            <a:r>
              <a:rPr kumimoji="0" lang="en-US" altLang="zh-CN" sz="2800" b="1" i="0" u="none" strike="noStrike" kern="1200" cap="none" spc="0" normalizeH="0" baseline="0" noProof="0" dirty="0">
                <a:ln>
                  <a:noFill/>
                </a:ln>
                <a:solidFill>
                  <a:prstClr val="white"/>
                </a:solidFill>
                <a:effectLst/>
                <a:uLnTx/>
                <a:uFillTx/>
                <a:cs typeface="+mn-ea"/>
                <a:sym typeface="+mn-lt"/>
              </a:rPr>
              <a:t>Machine Learning</a:t>
            </a:r>
            <a:r>
              <a:rPr kumimoji="0" lang="zh-CN" altLang="en-US" sz="2800" b="1" i="0" u="none" strike="noStrike" kern="1200" cap="none" spc="0" normalizeH="0" baseline="0" noProof="0" dirty="0">
                <a:ln>
                  <a:noFill/>
                </a:ln>
                <a:solidFill>
                  <a:prstClr val="white"/>
                </a:solidFill>
                <a:effectLst/>
                <a:uLnTx/>
                <a:uFillTx/>
                <a:cs typeface="+mn-ea"/>
                <a:sym typeface="+mn-lt"/>
              </a:rPr>
              <a:t>）</a:t>
            </a:r>
          </a:p>
        </p:txBody>
      </p:sp>
      <p:sp>
        <p:nvSpPr>
          <p:cNvPr id="2" name="文本框 1">
            <a:extLst>
              <a:ext uri="{FF2B5EF4-FFF2-40B4-BE49-F238E27FC236}">
                <a16:creationId xmlns:a16="http://schemas.microsoft.com/office/drawing/2014/main" id="{98877681-F5EE-A680-2484-15451C267B4F}"/>
              </a:ext>
            </a:extLst>
          </p:cNvPr>
          <p:cNvSpPr txBox="1"/>
          <p:nvPr/>
        </p:nvSpPr>
        <p:spPr>
          <a:xfrm>
            <a:off x="1428204" y="3579224"/>
            <a:ext cx="7293429" cy="1323439"/>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a:t>x:</a:t>
            </a:r>
            <a:r>
              <a:rPr lang="zh-CN" altLang="en-US" sz="2000" dirty="0"/>
              <a:t>通常为实向量（句子或图像写成向量表示）</a:t>
            </a:r>
            <a:endParaRPr lang="en-US" altLang="zh-CN" sz="2000" dirty="0"/>
          </a:p>
          <a:p>
            <a:pPr lvl="1"/>
            <a:endParaRPr lang="en-US" altLang="zh-CN" sz="2000" dirty="0"/>
          </a:p>
          <a:p>
            <a:pPr marL="342900" indent="-342900">
              <a:buFont typeface="Arial" panose="020B0604020202020204" pitchFamily="34" charset="0"/>
              <a:buChar char="•"/>
            </a:pPr>
            <a:r>
              <a:rPr lang="en-US" altLang="zh-CN" sz="2000" dirty="0"/>
              <a:t>y:</a:t>
            </a:r>
            <a:r>
              <a:rPr lang="zh-CN" altLang="en-US" sz="2000" dirty="0"/>
              <a:t>取决于任务类型</a:t>
            </a:r>
          </a:p>
          <a:p>
            <a:endParaRPr lang="en-US" altLang="zh-CN" sz="2000" dirty="0"/>
          </a:p>
        </p:txBody>
      </p:sp>
      <p:pic>
        <p:nvPicPr>
          <p:cNvPr id="5" name="图片 4">
            <a:extLst>
              <a:ext uri="{FF2B5EF4-FFF2-40B4-BE49-F238E27FC236}">
                <a16:creationId xmlns:a16="http://schemas.microsoft.com/office/drawing/2014/main" id="{40F8D4D3-951E-2EFD-A83A-0B0ACC664F01}"/>
              </a:ext>
            </a:extLst>
          </p:cNvPr>
          <p:cNvPicPr>
            <a:picLocks noChangeAspect="1"/>
          </p:cNvPicPr>
          <p:nvPr/>
        </p:nvPicPr>
        <p:blipFill rotWithShape="1">
          <a:blip r:embed="rId3"/>
          <a:srcRect l="34896" t="43762" r="37398" b="41707"/>
          <a:stretch/>
        </p:blipFill>
        <p:spPr>
          <a:xfrm>
            <a:off x="3579223" y="1933303"/>
            <a:ext cx="4114800" cy="1097280"/>
          </a:xfrm>
          <a:prstGeom prst="rect">
            <a:avLst/>
          </a:prstGeom>
        </p:spPr>
      </p:pic>
      <p:sp>
        <p:nvSpPr>
          <p:cNvPr id="6" name="文本框 5">
            <a:extLst>
              <a:ext uri="{FF2B5EF4-FFF2-40B4-BE49-F238E27FC236}">
                <a16:creationId xmlns:a16="http://schemas.microsoft.com/office/drawing/2014/main" id="{2A9CC8C3-4F6A-86AB-1D6B-9AC488A05109}"/>
              </a:ext>
            </a:extLst>
          </p:cNvPr>
          <p:cNvSpPr txBox="1"/>
          <p:nvPr/>
        </p:nvSpPr>
        <p:spPr>
          <a:xfrm>
            <a:off x="2805160" y="2112611"/>
            <a:ext cx="682623" cy="369332"/>
          </a:xfrm>
          <a:prstGeom prst="rect">
            <a:avLst/>
          </a:prstGeom>
          <a:noFill/>
        </p:spPr>
        <p:txBody>
          <a:bodyPr wrap="square" rtlCol="0">
            <a:spAutoFit/>
          </a:bodyPr>
          <a:lstStyle/>
          <a:p>
            <a:r>
              <a:rPr lang="zh-CN" altLang="en-US" dirty="0">
                <a:solidFill>
                  <a:srgbClr val="FF0000"/>
                </a:solidFill>
              </a:rPr>
              <a:t>输入</a:t>
            </a:r>
          </a:p>
        </p:txBody>
      </p:sp>
      <p:sp>
        <p:nvSpPr>
          <p:cNvPr id="7" name="文本框 6">
            <a:extLst>
              <a:ext uri="{FF2B5EF4-FFF2-40B4-BE49-F238E27FC236}">
                <a16:creationId xmlns:a16="http://schemas.microsoft.com/office/drawing/2014/main" id="{8C994821-AA5B-D636-2AD2-83CE6F2814CF}"/>
              </a:ext>
            </a:extLst>
          </p:cNvPr>
          <p:cNvSpPr txBox="1"/>
          <p:nvPr/>
        </p:nvSpPr>
        <p:spPr>
          <a:xfrm>
            <a:off x="7746275" y="2112611"/>
            <a:ext cx="682623" cy="369332"/>
          </a:xfrm>
          <a:prstGeom prst="rect">
            <a:avLst/>
          </a:prstGeom>
          <a:noFill/>
        </p:spPr>
        <p:txBody>
          <a:bodyPr wrap="square" rtlCol="0">
            <a:spAutoFit/>
          </a:bodyPr>
          <a:lstStyle/>
          <a:p>
            <a:r>
              <a:rPr lang="zh-CN" altLang="en-US" dirty="0">
                <a:solidFill>
                  <a:srgbClr val="FF0000"/>
                </a:solidFill>
              </a:rPr>
              <a:t>输出</a:t>
            </a:r>
          </a:p>
        </p:txBody>
      </p:sp>
      <p:sp>
        <p:nvSpPr>
          <p:cNvPr id="9" name="文本框 8">
            <a:extLst>
              <a:ext uri="{FF2B5EF4-FFF2-40B4-BE49-F238E27FC236}">
                <a16:creationId xmlns:a16="http://schemas.microsoft.com/office/drawing/2014/main" id="{B3208FD7-C2C9-73B4-54C5-E71F4AED8589}"/>
              </a:ext>
            </a:extLst>
          </p:cNvPr>
          <p:cNvSpPr txBox="1"/>
          <p:nvPr/>
        </p:nvSpPr>
        <p:spPr>
          <a:xfrm>
            <a:off x="5087598" y="1625279"/>
            <a:ext cx="1008402" cy="369332"/>
          </a:xfrm>
          <a:prstGeom prst="rect">
            <a:avLst/>
          </a:prstGeom>
          <a:noFill/>
        </p:spPr>
        <p:txBody>
          <a:bodyPr wrap="square" rtlCol="0">
            <a:spAutoFit/>
          </a:bodyPr>
          <a:lstStyle/>
          <a:p>
            <a:r>
              <a:rPr lang="zh-CN" altLang="en-US" dirty="0">
                <a:solidFill>
                  <a:srgbClr val="FF0000"/>
                </a:solidFill>
              </a:rPr>
              <a:t>预测器</a:t>
            </a:r>
          </a:p>
        </p:txBody>
      </p:sp>
    </p:spTree>
    <p:extLst>
      <p:ext uri="{BB962C8B-B14F-4D97-AF65-F5344CB8AC3E}">
        <p14:creationId xmlns:p14="http://schemas.microsoft.com/office/powerpoint/2010/main" val="1757753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62D2E-FDFB-0FE5-965B-2B57F4733B5E}"/>
            </a:ext>
          </a:extLst>
        </p:cNvPr>
        <p:cNvGrpSpPr/>
        <p:nvPr/>
      </p:nvGrpSpPr>
      <p:grpSpPr>
        <a:xfrm>
          <a:off x="0" y="0"/>
          <a:ext cx="0" cy="0"/>
          <a:chOff x="0" y="0"/>
          <a:chExt cx="0" cy="0"/>
        </a:xfrm>
      </p:grpSpPr>
      <p:grpSp>
        <p:nvGrpSpPr>
          <p:cNvPr id="14" name="Group 9">
            <a:extLst>
              <a:ext uri="{FF2B5EF4-FFF2-40B4-BE49-F238E27FC236}">
                <a16:creationId xmlns:a16="http://schemas.microsoft.com/office/drawing/2014/main" id="{60FBF9B1-05A7-2787-4E04-B4C62C5BC45E}"/>
              </a:ext>
            </a:extLst>
          </p:cNvPr>
          <p:cNvGrpSpPr>
            <a:grpSpLocks noChangeAspect="1"/>
          </p:cNvGrpSpPr>
          <p:nvPr/>
        </p:nvGrpSpPr>
        <p:grpSpPr bwMode="auto">
          <a:xfrm>
            <a:off x="0" y="-123596"/>
            <a:ext cx="12191999" cy="767234"/>
            <a:chOff x="-1" y="-1"/>
            <a:chExt cx="7719" cy="568"/>
          </a:xfrm>
        </p:grpSpPr>
        <p:sp>
          <p:nvSpPr>
            <p:cNvPr id="17" name="Freeform 11">
              <a:extLst>
                <a:ext uri="{FF2B5EF4-FFF2-40B4-BE49-F238E27FC236}">
                  <a16:creationId xmlns:a16="http://schemas.microsoft.com/office/drawing/2014/main" id="{2057D057-B26D-5134-8DC0-7DA7E92574C3}"/>
                </a:ext>
              </a:extLst>
            </p:cNvPr>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a:extLst>
                <a:ext uri="{FF2B5EF4-FFF2-40B4-BE49-F238E27FC236}">
                  <a16:creationId xmlns:a16="http://schemas.microsoft.com/office/drawing/2014/main" id="{687EC74D-032C-CF04-F9D0-273BABD128D6}"/>
                </a:ext>
              </a:extLst>
            </p:cNvPr>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a:extLst>
              <a:ext uri="{FF2B5EF4-FFF2-40B4-BE49-F238E27FC236}">
                <a16:creationId xmlns:a16="http://schemas.microsoft.com/office/drawing/2014/main" id="{40A66388-0119-493C-6A18-AE7C77EE28D0}"/>
              </a:ext>
            </a:extLst>
          </p:cNvPr>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a:extLst>
              <a:ext uri="{FF2B5EF4-FFF2-40B4-BE49-F238E27FC236}">
                <a16:creationId xmlns:a16="http://schemas.microsoft.com/office/drawing/2014/main" id="{8D36D25C-44E6-320C-7FA9-50E9C720247E}"/>
              </a:ext>
            </a:extLst>
          </p:cNvPr>
          <p:cNvSpPr txBox="1"/>
          <p:nvPr/>
        </p:nvSpPr>
        <p:spPr>
          <a:xfrm>
            <a:off x="350439" y="120418"/>
            <a:ext cx="429797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回归问题（</a:t>
            </a:r>
            <a:r>
              <a:rPr lang="en-US" altLang="zh-CN" sz="2800" b="1" dirty="0">
                <a:solidFill>
                  <a:prstClr val="white"/>
                </a:solidFill>
                <a:cs typeface="+mn-ea"/>
                <a:sym typeface="+mn-lt"/>
              </a:rPr>
              <a:t>Regression</a:t>
            </a:r>
            <a:r>
              <a:rPr lang="zh-CN" altLang="en-US" sz="2800" b="1" dirty="0">
                <a:solidFill>
                  <a:prstClr val="white"/>
                </a:solidFill>
                <a:cs typeface="+mn-ea"/>
                <a:sym typeface="+mn-lt"/>
              </a:rPr>
              <a:t>）</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2" name="图片 1">
            <a:extLst>
              <a:ext uri="{FF2B5EF4-FFF2-40B4-BE49-F238E27FC236}">
                <a16:creationId xmlns:a16="http://schemas.microsoft.com/office/drawing/2014/main" id="{7F9898C3-77A6-2251-E8E2-704DE137FA77}"/>
              </a:ext>
            </a:extLst>
          </p:cNvPr>
          <p:cNvPicPr>
            <a:picLocks noChangeAspect="1"/>
          </p:cNvPicPr>
          <p:nvPr/>
        </p:nvPicPr>
        <p:blipFill>
          <a:blip r:embed="rId3"/>
          <a:srcRect l="40" t="22723" r="87620" b="13289"/>
          <a:stretch>
            <a:fillRect/>
          </a:stretch>
        </p:blipFill>
        <p:spPr>
          <a:xfrm>
            <a:off x="511553" y="2551597"/>
            <a:ext cx="1617898" cy="4058567"/>
          </a:xfrm>
          <a:prstGeom prst="rect">
            <a:avLst/>
          </a:prstGeom>
        </p:spPr>
      </p:pic>
      <p:pic>
        <p:nvPicPr>
          <p:cNvPr id="5" name="图片 4">
            <a:extLst>
              <a:ext uri="{FF2B5EF4-FFF2-40B4-BE49-F238E27FC236}">
                <a16:creationId xmlns:a16="http://schemas.microsoft.com/office/drawing/2014/main" id="{43AA2D6D-58F6-8481-732A-EEA414C67694}"/>
              </a:ext>
            </a:extLst>
          </p:cNvPr>
          <p:cNvPicPr>
            <a:picLocks noChangeAspect="1"/>
          </p:cNvPicPr>
          <p:nvPr/>
        </p:nvPicPr>
        <p:blipFill>
          <a:blip r:embed="rId4"/>
          <a:srcRect r="21102"/>
          <a:stretch>
            <a:fillRect/>
          </a:stretch>
        </p:blipFill>
        <p:spPr>
          <a:xfrm>
            <a:off x="2995672" y="1071195"/>
            <a:ext cx="3983862" cy="1320047"/>
          </a:xfrm>
          <a:prstGeom prst="rect">
            <a:avLst/>
          </a:prstGeom>
        </p:spPr>
      </p:pic>
      <p:sp>
        <p:nvSpPr>
          <p:cNvPr id="9" name="文本框 8">
            <a:extLst>
              <a:ext uri="{FF2B5EF4-FFF2-40B4-BE49-F238E27FC236}">
                <a16:creationId xmlns:a16="http://schemas.microsoft.com/office/drawing/2014/main" id="{BA6109B0-1594-1669-AA76-2B6A5B0B5963}"/>
              </a:ext>
            </a:extLst>
          </p:cNvPr>
          <p:cNvSpPr txBox="1"/>
          <p:nvPr/>
        </p:nvSpPr>
        <p:spPr>
          <a:xfrm>
            <a:off x="2566430" y="4189470"/>
            <a:ext cx="1488621" cy="400110"/>
          </a:xfrm>
          <a:prstGeom prst="rect">
            <a:avLst/>
          </a:prstGeom>
          <a:noFill/>
        </p:spPr>
        <p:txBody>
          <a:bodyPr wrap="square" rtlCol="0">
            <a:spAutoFit/>
          </a:bodyPr>
          <a:lstStyle/>
          <a:p>
            <a:r>
              <a:rPr lang="zh-CN" altLang="en-US" sz="2000" dirty="0">
                <a:solidFill>
                  <a:srgbClr val="0070C0"/>
                </a:solidFill>
              </a:rPr>
              <a:t>房价估计：</a:t>
            </a:r>
          </a:p>
        </p:txBody>
      </p:sp>
      <p:sp>
        <p:nvSpPr>
          <p:cNvPr id="10" name="文本框 9">
            <a:extLst>
              <a:ext uri="{FF2B5EF4-FFF2-40B4-BE49-F238E27FC236}">
                <a16:creationId xmlns:a16="http://schemas.microsoft.com/office/drawing/2014/main" id="{24487D6B-4504-A1B2-074F-87A96C6C61D3}"/>
              </a:ext>
            </a:extLst>
          </p:cNvPr>
          <p:cNvSpPr txBox="1"/>
          <p:nvPr/>
        </p:nvSpPr>
        <p:spPr>
          <a:xfrm>
            <a:off x="2550165" y="5536638"/>
            <a:ext cx="1488621" cy="400110"/>
          </a:xfrm>
          <a:prstGeom prst="rect">
            <a:avLst/>
          </a:prstGeom>
          <a:noFill/>
        </p:spPr>
        <p:txBody>
          <a:bodyPr wrap="square" rtlCol="0">
            <a:spAutoFit/>
          </a:bodyPr>
          <a:lstStyle/>
          <a:p>
            <a:r>
              <a:rPr lang="zh-CN" altLang="en-US" sz="2000" dirty="0">
                <a:solidFill>
                  <a:srgbClr val="0070C0"/>
                </a:solidFill>
              </a:rPr>
              <a:t>到达时间：</a:t>
            </a:r>
          </a:p>
        </p:txBody>
      </p:sp>
      <p:grpSp>
        <p:nvGrpSpPr>
          <p:cNvPr id="25" name="组合 24">
            <a:extLst>
              <a:ext uri="{FF2B5EF4-FFF2-40B4-BE49-F238E27FC236}">
                <a16:creationId xmlns:a16="http://schemas.microsoft.com/office/drawing/2014/main" id="{E1B7FEA7-9DA4-BA64-E86E-7C8C430472F6}"/>
              </a:ext>
            </a:extLst>
          </p:cNvPr>
          <p:cNvGrpSpPr/>
          <p:nvPr/>
        </p:nvGrpSpPr>
        <p:grpSpPr>
          <a:xfrm>
            <a:off x="5420870" y="2812798"/>
            <a:ext cx="5160181" cy="400110"/>
            <a:chOff x="5420870" y="2812798"/>
            <a:chExt cx="5160181" cy="400110"/>
          </a:xfrm>
        </p:grpSpPr>
        <p:sp>
          <p:nvSpPr>
            <p:cNvPr id="11" name="文本框 10">
              <a:extLst>
                <a:ext uri="{FF2B5EF4-FFF2-40B4-BE49-F238E27FC236}">
                  <a16:creationId xmlns:a16="http://schemas.microsoft.com/office/drawing/2014/main" id="{0EF9687D-1FAE-6217-A1E3-DF53023BDC61}"/>
                </a:ext>
              </a:extLst>
            </p:cNvPr>
            <p:cNvSpPr txBox="1"/>
            <p:nvPr/>
          </p:nvSpPr>
          <p:spPr>
            <a:xfrm>
              <a:off x="5420870" y="2812798"/>
              <a:ext cx="1284208" cy="400110"/>
            </a:xfrm>
            <a:prstGeom prst="rect">
              <a:avLst/>
            </a:prstGeom>
            <a:noFill/>
          </p:spPr>
          <p:txBody>
            <a:bodyPr wrap="square" rtlCol="0">
              <a:spAutoFit/>
            </a:bodyPr>
            <a:lstStyle/>
            <a:p>
              <a:r>
                <a:rPr lang="zh-CN" altLang="en-US" sz="2000" dirty="0"/>
                <a:t>卫星图像</a:t>
              </a:r>
            </a:p>
          </p:txBody>
        </p:sp>
        <p:sp>
          <p:nvSpPr>
            <p:cNvPr id="27" name="文本框 26">
              <a:extLst>
                <a:ext uri="{FF2B5EF4-FFF2-40B4-BE49-F238E27FC236}">
                  <a16:creationId xmlns:a16="http://schemas.microsoft.com/office/drawing/2014/main" id="{0A6709B4-28AB-561E-56C3-B6DD963F7C0F}"/>
                </a:ext>
              </a:extLst>
            </p:cNvPr>
            <p:cNvSpPr txBox="1"/>
            <p:nvPr/>
          </p:nvSpPr>
          <p:spPr>
            <a:xfrm>
              <a:off x="8602328" y="2812798"/>
              <a:ext cx="1978723" cy="400110"/>
            </a:xfrm>
            <a:prstGeom prst="rect">
              <a:avLst/>
            </a:prstGeom>
            <a:noFill/>
          </p:spPr>
          <p:txBody>
            <a:bodyPr wrap="square" rtlCol="0">
              <a:spAutoFit/>
            </a:bodyPr>
            <a:lstStyle/>
            <a:p>
              <a:r>
                <a:rPr lang="zh-CN" altLang="en-US" sz="2000" dirty="0"/>
                <a:t>资产财富指数</a:t>
              </a:r>
            </a:p>
          </p:txBody>
        </p:sp>
        <p:cxnSp>
          <p:nvCxnSpPr>
            <p:cNvPr id="20" name="直接箭头连接符 19">
              <a:extLst>
                <a:ext uri="{FF2B5EF4-FFF2-40B4-BE49-F238E27FC236}">
                  <a16:creationId xmlns:a16="http://schemas.microsoft.com/office/drawing/2014/main" id="{B385BC40-57B2-89BA-BA64-3BD405F69C60}"/>
                </a:ext>
              </a:extLst>
            </p:cNvPr>
            <p:cNvCxnSpPr/>
            <p:nvPr/>
          </p:nvCxnSpPr>
          <p:spPr>
            <a:xfrm>
              <a:off x="7533676" y="3041482"/>
              <a:ext cx="779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6" name="组合 25">
            <a:extLst>
              <a:ext uri="{FF2B5EF4-FFF2-40B4-BE49-F238E27FC236}">
                <a16:creationId xmlns:a16="http://schemas.microsoft.com/office/drawing/2014/main" id="{420ABAC7-772D-6B2A-C642-D8400A111479}"/>
              </a:ext>
            </a:extLst>
          </p:cNvPr>
          <p:cNvGrpSpPr/>
          <p:nvPr/>
        </p:nvGrpSpPr>
        <p:grpSpPr>
          <a:xfrm>
            <a:off x="4553631" y="4180771"/>
            <a:ext cx="5831508" cy="400110"/>
            <a:chOff x="4553631" y="4180771"/>
            <a:chExt cx="5831508" cy="400110"/>
          </a:xfrm>
        </p:grpSpPr>
        <p:sp>
          <p:nvSpPr>
            <p:cNvPr id="28" name="文本框 27">
              <a:extLst>
                <a:ext uri="{FF2B5EF4-FFF2-40B4-BE49-F238E27FC236}">
                  <a16:creationId xmlns:a16="http://schemas.microsoft.com/office/drawing/2014/main" id="{9E7A83B0-F708-E574-7370-76F76B43BDEA}"/>
                </a:ext>
              </a:extLst>
            </p:cNvPr>
            <p:cNvSpPr txBox="1"/>
            <p:nvPr/>
          </p:nvSpPr>
          <p:spPr>
            <a:xfrm>
              <a:off x="4553631" y="4180771"/>
              <a:ext cx="3101577" cy="400110"/>
            </a:xfrm>
            <a:prstGeom prst="rect">
              <a:avLst/>
            </a:prstGeom>
            <a:noFill/>
          </p:spPr>
          <p:txBody>
            <a:bodyPr wrap="square" rtlCol="0">
              <a:spAutoFit/>
            </a:bodyPr>
            <a:lstStyle/>
            <a:p>
              <a:r>
                <a:rPr lang="zh-CN" altLang="en-US" sz="2000" dirty="0"/>
                <a:t>房屋信息（位置，面积）</a:t>
              </a:r>
            </a:p>
          </p:txBody>
        </p:sp>
        <p:sp>
          <p:nvSpPr>
            <p:cNvPr id="29" name="文本框 28">
              <a:extLst>
                <a:ext uri="{FF2B5EF4-FFF2-40B4-BE49-F238E27FC236}">
                  <a16:creationId xmlns:a16="http://schemas.microsoft.com/office/drawing/2014/main" id="{A2D9E31D-B469-8B9B-C6B2-CFF7AFBE5C45}"/>
                </a:ext>
              </a:extLst>
            </p:cNvPr>
            <p:cNvSpPr txBox="1"/>
            <p:nvPr/>
          </p:nvSpPr>
          <p:spPr>
            <a:xfrm>
              <a:off x="9100931" y="4180771"/>
              <a:ext cx="1284208" cy="400110"/>
            </a:xfrm>
            <a:prstGeom prst="rect">
              <a:avLst/>
            </a:prstGeom>
            <a:noFill/>
          </p:spPr>
          <p:txBody>
            <a:bodyPr wrap="square" rtlCol="0">
              <a:spAutoFit/>
            </a:bodyPr>
            <a:lstStyle/>
            <a:p>
              <a:r>
                <a:rPr lang="zh-CN" altLang="en-US" sz="2000" dirty="0"/>
                <a:t>房价</a:t>
              </a:r>
            </a:p>
          </p:txBody>
        </p:sp>
        <p:cxnSp>
          <p:nvCxnSpPr>
            <p:cNvPr id="21" name="直接箭头连接符 20">
              <a:extLst>
                <a:ext uri="{FF2B5EF4-FFF2-40B4-BE49-F238E27FC236}">
                  <a16:creationId xmlns:a16="http://schemas.microsoft.com/office/drawing/2014/main" id="{16D81D78-79A8-634B-8759-8E374BC930F0}"/>
                </a:ext>
              </a:extLst>
            </p:cNvPr>
            <p:cNvCxnSpPr/>
            <p:nvPr/>
          </p:nvCxnSpPr>
          <p:spPr>
            <a:xfrm>
              <a:off x="7533676" y="4407312"/>
              <a:ext cx="779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2" name="组合 31">
            <a:extLst>
              <a:ext uri="{FF2B5EF4-FFF2-40B4-BE49-F238E27FC236}">
                <a16:creationId xmlns:a16="http://schemas.microsoft.com/office/drawing/2014/main" id="{45F60571-82A5-754C-9124-29919CBE4AA6}"/>
              </a:ext>
            </a:extLst>
          </p:cNvPr>
          <p:cNvGrpSpPr/>
          <p:nvPr/>
        </p:nvGrpSpPr>
        <p:grpSpPr>
          <a:xfrm>
            <a:off x="4668391" y="5548745"/>
            <a:ext cx="5415473" cy="400110"/>
            <a:chOff x="4668391" y="5548745"/>
            <a:chExt cx="5415473" cy="400110"/>
          </a:xfrm>
        </p:grpSpPr>
        <p:sp>
          <p:nvSpPr>
            <p:cNvPr id="30" name="文本框 29">
              <a:extLst>
                <a:ext uri="{FF2B5EF4-FFF2-40B4-BE49-F238E27FC236}">
                  <a16:creationId xmlns:a16="http://schemas.microsoft.com/office/drawing/2014/main" id="{22567855-54C2-BC32-3FBE-A88AAD98FA1E}"/>
                </a:ext>
              </a:extLst>
            </p:cNvPr>
            <p:cNvSpPr txBox="1"/>
            <p:nvPr/>
          </p:nvSpPr>
          <p:spPr>
            <a:xfrm>
              <a:off x="4668391" y="5548745"/>
              <a:ext cx="2872055" cy="400110"/>
            </a:xfrm>
            <a:prstGeom prst="rect">
              <a:avLst/>
            </a:prstGeom>
            <a:noFill/>
          </p:spPr>
          <p:txBody>
            <a:bodyPr wrap="square" rtlCol="0">
              <a:spAutoFit/>
            </a:bodyPr>
            <a:lstStyle/>
            <a:p>
              <a:r>
                <a:rPr lang="zh-CN" altLang="en-US" sz="2000" dirty="0"/>
                <a:t>目的地，天气，时间</a:t>
              </a:r>
            </a:p>
          </p:txBody>
        </p:sp>
        <p:sp>
          <p:nvSpPr>
            <p:cNvPr id="31" name="文本框 30">
              <a:extLst>
                <a:ext uri="{FF2B5EF4-FFF2-40B4-BE49-F238E27FC236}">
                  <a16:creationId xmlns:a16="http://schemas.microsoft.com/office/drawing/2014/main" id="{2288FF00-0807-C04E-3EE3-051C89CAF328}"/>
                </a:ext>
              </a:extLst>
            </p:cNvPr>
            <p:cNvSpPr txBox="1"/>
            <p:nvPr/>
          </p:nvSpPr>
          <p:spPr>
            <a:xfrm>
              <a:off x="8799656" y="5548745"/>
              <a:ext cx="1284208" cy="400110"/>
            </a:xfrm>
            <a:prstGeom prst="rect">
              <a:avLst/>
            </a:prstGeom>
            <a:noFill/>
          </p:spPr>
          <p:txBody>
            <a:bodyPr wrap="square" rtlCol="0">
              <a:spAutoFit/>
            </a:bodyPr>
            <a:lstStyle/>
            <a:p>
              <a:r>
                <a:rPr lang="zh-CN" altLang="en-US" sz="2000" dirty="0"/>
                <a:t>到达时间</a:t>
              </a:r>
            </a:p>
          </p:txBody>
        </p:sp>
        <p:cxnSp>
          <p:nvCxnSpPr>
            <p:cNvPr id="22" name="直接箭头连接符 21">
              <a:extLst>
                <a:ext uri="{FF2B5EF4-FFF2-40B4-BE49-F238E27FC236}">
                  <a16:creationId xmlns:a16="http://schemas.microsoft.com/office/drawing/2014/main" id="{CD5DF910-A5D9-0D59-C48C-79AECA464F21}"/>
                </a:ext>
              </a:extLst>
            </p:cNvPr>
            <p:cNvCxnSpPr/>
            <p:nvPr/>
          </p:nvCxnSpPr>
          <p:spPr>
            <a:xfrm>
              <a:off x="7533676" y="5773143"/>
              <a:ext cx="779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7" name="文本框 6">
            <a:extLst>
              <a:ext uri="{FF2B5EF4-FFF2-40B4-BE49-F238E27FC236}">
                <a16:creationId xmlns:a16="http://schemas.microsoft.com/office/drawing/2014/main" id="{2C200661-70E0-A5C8-8FC4-B47F1F5730E3}"/>
              </a:ext>
            </a:extLst>
          </p:cNvPr>
          <p:cNvSpPr txBox="1"/>
          <p:nvPr/>
        </p:nvSpPr>
        <p:spPr>
          <a:xfrm>
            <a:off x="2567951" y="2828404"/>
            <a:ext cx="1488621" cy="400110"/>
          </a:xfrm>
          <a:prstGeom prst="rect">
            <a:avLst/>
          </a:prstGeom>
          <a:noFill/>
        </p:spPr>
        <p:txBody>
          <a:bodyPr wrap="square" rtlCol="0">
            <a:spAutoFit/>
          </a:bodyPr>
          <a:lstStyle/>
          <a:p>
            <a:r>
              <a:rPr lang="zh-CN" altLang="en-US" sz="2000" dirty="0">
                <a:solidFill>
                  <a:srgbClr val="0070C0"/>
                </a:solidFill>
              </a:rPr>
              <a:t>贫困地图：</a:t>
            </a:r>
          </a:p>
        </p:txBody>
      </p:sp>
      <p:sp>
        <p:nvSpPr>
          <p:cNvPr id="24" name="文本框 23">
            <a:extLst>
              <a:ext uri="{FF2B5EF4-FFF2-40B4-BE49-F238E27FC236}">
                <a16:creationId xmlns:a16="http://schemas.microsoft.com/office/drawing/2014/main" id="{9B5002B7-B7DD-F493-94C4-01E0837DEF90}"/>
              </a:ext>
            </a:extLst>
          </p:cNvPr>
          <p:cNvSpPr txBox="1"/>
          <p:nvPr/>
        </p:nvSpPr>
        <p:spPr>
          <a:xfrm>
            <a:off x="7256916" y="1563640"/>
            <a:ext cx="1748638" cy="338554"/>
          </a:xfrm>
          <a:prstGeom prst="rect">
            <a:avLst/>
          </a:prstGeom>
          <a:noFill/>
        </p:spPr>
        <p:txBody>
          <a:bodyPr wrap="square" rtlCol="0">
            <a:spAutoFit/>
          </a:bodyPr>
          <a:lstStyle/>
          <a:p>
            <a:r>
              <a:rPr lang="zh-CN" altLang="en-US" sz="1600" dirty="0">
                <a:solidFill>
                  <a:srgbClr val="FF0000"/>
                </a:solidFill>
              </a:rPr>
              <a:t>响应（</a:t>
            </a:r>
            <a:r>
              <a:rPr lang="en-US" altLang="zh-CN" sz="1600" dirty="0">
                <a:solidFill>
                  <a:srgbClr val="FF0000"/>
                </a:solidFill>
              </a:rPr>
              <a:t>response</a:t>
            </a:r>
            <a:r>
              <a:rPr lang="zh-CN" altLang="en-US" sz="1600" dirty="0">
                <a:solidFill>
                  <a:srgbClr val="FF0000"/>
                </a:solidFill>
              </a:rPr>
              <a:t>）</a:t>
            </a:r>
            <a:endParaRPr lang="zh-CN" altLang="en-US" dirty="0">
              <a:solidFill>
                <a:srgbClr val="FF0000"/>
              </a:solidFill>
            </a:endParaRPr>
          </a:p>
        </p:txBody>
      </p:sp>
    </p:spTree>
    <p:extLst>
      <p:ext uri="{BB962C8B-B14F-4D97-AF65-F5344CB8AC3E}">
        <p14:creationId xmlns:p14="http://schemas.microsoft.com/office/powerpoint/2010/main" val="1271114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625523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二分类问题（</a:t>
            </a:r>
            <a:r>
              <a:rPr kumimoji="0" lang="en-US" altLang="zh-CN" sz="2800" b="1" i="0" u="none" strike="noStrike" kern="1200" cap="none" spc="0" normalizeH="0" baseline="0" noProof="0" dirty="0">
                <a:ln>
                  <a:noFill/>
                </a:ln>
                <a:solidFill>
                  <a:prstClr val="white"/>
                </a:solidFill>
                <a:effectLst/>
                <a:uLnTx/>
                <a:uFillTx/>
                <a:cs typeface="+mn-ea"/>
                <a:sym typeface="+mn-lt"/>
              </a:rPr>
              <a:t>Binary Classification</a:t>
            </a:r>
            <a:r>
              <a:rPr kumimoji="0" lang="zh-CN" altLang="en-US" sz="2800" b="1" i="0" u="none" strike="noStrike" kern="1200" cap="none" spc="0" normalizeH="0" baseline="0" noProof="0" dirty="0">
                <a:ln>
                  <a:noFill/>
                </a:ln>
                <a:solidFill>
                  <a:prstClr val="white"/>
                </a:solidFill>
                <a:effectLst/>
                <a:uLnTx/>
                <a:uFillTx/>
                <a:cs typeface="+mn-ea"/>
                <a:sym typeface="+mn-lt"/>
              </a:rPr>
              <a:t>）</a:t>
            </a:r>
          </a:p>
        </p:txBody>
      </p:sp>
      <p:pic>
        <p:nvPicPr>
          <p:cNvPr id="4" name="图片 3"/>
          <p:cNvPicPr>
            <a:picLocks noChangeAspect="1"/>
          </p:cNvPicPr>
          <p:nvPr/>
        </p:nvPicPr>
        <p:blipFill>
          <a:blip r:embed="rId3"/>
          <a:srcRect t="24436" r="10673"/>
          <a:stretch>
            <a:fillRect/>
          </a:stretch>
        </p:blipFill>
        <p:spPr>
          <a:xfrm>
            <a:off x="2857500" y="1272892"/>
            <a:ext cx="5142958" cy="1024872"/>
          </a:xfrm>
          <a:prstGeom prst="rect">
            <a:avLst/>
          </a:prstGeom>
        </p:spPr>
      </p:pic>
      <p:pic>
        <p:nvPicPr>
          <p:cNvPr id="6" name="图片 5"/>
          <p:cNvPicPr>
            <a:picLocks noChangeAspect="1"/>
          </p:cNvPicPr>
          <p:nvPr/>
        </p:nvPicPr>
        <p:blipFill>
          <a:blip r:embed="rId4"/>
          <a:srcRect t="24795" r="87710" b="21552"/>
          <a:stretch>
            <a:fillRect/>
          </a:stretch>
        </p:blipFill>
        <p:spPr>
          <a:xfrm>
            <a:off x="269677" y="2106592"/>
            <a:ext cx="1432096" cy="2951545"/>
          </a:xfrm>
          <a:prstGeom prst="rect">
            <a:avLst/>
          </a:prstGeom>
        </p:spPr>
      </p:pic>
      <p:sp>
        <p:nvSpPr>
          <p:cNvPr id="7" name="文本框 3"/>
          <p:cNvSpPr txBox="1"/>
          <p:nvPr/>
        </p:nvSpPr>
        <p:spPr>
          <a:xfrm>
            <a:off x="1492930" y="5688691"/>
            <a:ext cx="6621236" cy="954107"/>
          </a:xfrm>
          <a:prstGeom prst="rect">
            <a:avLst/>
          </a:prstGeom>
          <a:noFill/>
        </p:spPr>
        <p:txBody>
          <a:bodyPr wrap="square" rtlCol="0">
            <a:spAutoFit/>
          </a:bodyPr>
          <a:lstStyle/>
          <a:p>
            <a:r>
              <a:rPr lang="zh-CN" altLang="en-US" sz="2000" dirty="0"/>
              <a:t>问：分类和回归之间的关键区别是什么？</a:t>
            </a:r>
            <a:endParaRPr lang="en-SG" altLang="zh-CN" sz="2000" dirty="0"/>
          </a:p>
          <a:p>
            <a:pPr marL="285750" indent="-285750">
              <a:buFont typeface="Arial" panose="020B0604020202090204" pitchFamily="34" charset="0"/>
              <a:buChar char="•"/>
            </a:pPr>
            <a:r>
              <a:rPr lang="zh-CN" altLang="en-US" dirty="0"/>
              <a:t>分类有</a:t>
            </a:r>
            <a:r>
              <a:rPr lang="zh-CN" altLang="en-US" b="1" dirty="0">
                <a:solidFill>
                  <a:srgbClr val="C00000"/>
                </a:solidFill>
              </a:rPr>
              <a:t>离散的输出</a:t>
            </a:r>
            <a:endParaRPr lang="en-US" altLang="zh-CN" b="1" dirty="0">
              <a:solidFill>
                <a:srgbClr val="C00000"/>
              </a:solidFill>
            </a:endParaRPr>
          </a:p>
          <a:p>
            <a:pPr marL="285750" indent="-285750">
              <a:buFont typeface="Arial" panose="020B0604020202090204" pitchFamily="34" charset="0"/>
              <a:buChar char="•"/>
            </a:pPr>
            <a:r>
              <a:rPr lang="zh-CN" altLang="en-US" dirty="0"/>
              <a:t>回归有</a:t>
            </a:r>
            <a:r>
              <a:rPr lang="zh-CN" altLang="en-US" b="1" dirty="0">
                <a:solidFill>
                  <a:srgbClr val="C00000"/>
                </a:solidFill>
              </a:rPr>
              <a:t>连续的输出</a:t>
            </a:r>
            <a:endParaRPr lang="en-US" altLang="zh-CN" dirty="0">
              <a:solidFill>
                <a:srgbClr val="C00000"/>
              </a:solidFill>
            </a:endParaRPr>
          </a:p>
        </p:txBody>
      </p:sp>
      <p:grpSp>
        <p:nvGrpSpPr>
          <p:cNvPr id="29" name="组合 28"/>
          <p:cNvGrpSpPr/>
          <p:nvPr/>
        </p:nvGrpSpPr>
        <p:grpSpPr>
          <a:xfrm>
            <a:off x="7416043" y="5585108"/>
            <a:ext cx="4150396" cy="475024"/>
            <a:chOff x="7273818" y="5279958"/>
            <a:chExt cx="4150396" cy="475024"/>
          </a:xfrm>
        </p:grpSpPr>
        <p:pic>
          <p:nvPicPr>
            <p:cNvPr id="3" name="图片 2"/>
            <p:cNvPicPr>
              <a:picLocks noChangeAspect="1"/>
            </p:cNvPicPr>
            <p:nvPr/>
          </p:nvPicPr>
          <p:blipFill>
            <a:blip r:embed="rId5"/>
            <a:stretch>
              <a:fillRect/>
            </a:stretch>
          </p:blipFill>
          <p:spPr>
            <a:xfrm>
              <a:off x="9378972" y="5279958"/>
              <a:ext cx="2045242" cy="475024"/>
            </a:xfrm>
            <a:prstGeom prst="rect">
              <a:avLst/>
            </a:prstGeom>
          </p:spPr>
        </p:pic>
        <p:sp>
          <p:nvSpPr>
            <p:cNvPr id="5" name="文本框 4"/>
            <p:cNvSpPr txBox="1"/>
            <p:nvPr/>
          </p:nvSpPr>
          <p:spPr>
            <a:xfrm>
              <a:off x="7273818" y="5354872"/>
              <a:ext cx="2217423" cy="400110"/>
            </a:xfrm>
            <a:prstGeom prst="rect">
              <a:avLst/>
            </a:prstGeom>
            <a:noFill/>
          </p:spPr>
          <p:txBody>
            <a:bodyPr wrap="square" rtlCol="0">
              <a:spAutoFit/>
            </a:bodyPr>
            <a:lstStyle/>
            <a:p>
              <a:r>
                <a:rPr lang="zh-CN" altLang="en-US" sz="2000" dirty="0"/>
                <a:t>扩展：多分类问题</a:t>
              </a:r>
            </a:p>
          </p:txBody>
        </p:sp>
      </p:grpSp>
      <p:sp>
        <p:nvSpPr>
          <p:cNvPr id="8" name="文本框 7"/>
          <p:cNvSpPr txBox="1"/>
          <p:nvPr/>
        </p:nvSpPr>
        <p:spPr>
          <a:xfrm>
            <a:off x="3983619" y="2399487"/>
            <a:ext cx="2149033" cy="400110"/>
          </a:xfrm>
          <a:prstGeom prst="rect">
            <a:avLst/>
          </a:prstGeom>
          <a:noFill/>
        </p:spPr>
        <p:txBody>
          <a:bodyPr wrap="square" rtlCol="0">
            <a:spAutoFit/>
          </a:bodyPr>
          <a:lstStyle/>
          <a:p>
            <a:r>
              <a:rPr lang="zh-CN" altLang="en-US" sz="2000" dirty="0"/>
              <a:t>信用卡交易信息</a:t>
            </a:r>
          </a:p>
        </p:txBody>
      </p:sp>
      <p:sp>
        <p:nvSpPr>
          <p:cNvPr id="10" name="文本框 9"/>
          <p:cNvSpPr txBox="1"/>
          <p:nvPr/>
        </p:nvSpPr>
        <p:spPr>
          <a:xfrm>
            <a:off x="8580311" y="2422636"/>
            <a:ext cx="1247824" cy="400110"/>
          </a:xfrm>
          <a:prstGeom prst="rect">
            <a:avLst/>
          </a:prstGeom>
          <a:noFill/>
        </p:spPr>
        <p:txBody>
          <a:bodyPr wrap="square" rtlCol="0">
            <a:spAutoFit/>
          </a:bodyPr>
          <a:lstStyle/>
          <a:p>
            <a:r>
              <a:rPr lang="zh-CN" altLang="en-US" sz="2000" dirty="0"/>
              <a:t>是否欺诈</a:t>
            </a:r>
          </a:p>
        </p:txBody>
      </p:sp>
      <p:sp>
        <p:nvSpPr>
          <p:cNvPr id="11" name="文本框 10"/>
          <p:cNvSpPr txBox="1"/>
          <p:nvPr/>
        </p:nvSpPr>
        <p:spPr>
          <a:xfrm>
            <a:off x="4359575" y="3353737"/>
            <a:ext cx="1250067" cy="400110"/>
          </a:xfrm>
          <a:prstGeom prst="rect">
            <a:avLst/>
          </a:prstGeom>
          <a:noFill/>
        </p:spPr>
        <p:txBody>
          <a:bodyPr wrap="square" rtlCol="0">
            <a:spAutoFit/>
          </a:bodyPr>
          <a:lstStyle/>
          <a:p>
            <a:r>
              <a:rPr lang="zh-CN" altLang="en-US" sz="2000" dirty="0"/>
              <a:t>评论信息</a:t>
            </a:r>
          </a:p>
        </p:txBody>
      </p:sp>
      <p:sp>
        <p:nvSpPr>
          <p:cNvPr id="12" name="文本框 11"/>
          <p:cNvSpPr txBox="1"/>
          <p:nvPr/>
        </p:nvSpPr>
        <p:spPr>
          <a:xfrm>
            <a:off x="8580311" y="3510001"/>
            <a:ext cx="1247824" cy="400110"/>
          </a:xfrm>
          <a:prstGeom prst="rect">
            <a:avLst/>
          </a:prstGeom>
          <a:noFill/>
        </p:spPr>
        <p:txBody>
          <a:bodyPr wrap="square" rtlCol="0">
            <a:spAutoFit/>
          </a:bodyPr>
          <a:lstStyle/>
          <a:p>
            <a:r>
              <a:rPr lang="zh-CN" altLang="en-US" sz="2000" dirty="0"/>
              <a:t>是否有害</a:t>
            </a:r>
          </a:p>
        </p:txBody>
      </p:sp>
      <p:sp>
        <p:nvSpPr>
          <p:cNvPr id="16" name="文本框 15"/>
          <p:cNvSpPr txBox="1"/>
          <p:nvPr/>
        </p:nvSpPr>
        <p:spPr>
          <a:xfrm>
            <a:off x="3874053" y="4429178"/>
            <a:ext cx="2731625" cy="400110"/>
          </a:xfrm>
          <a:prstGeom prst="rect">
            <a:avLst/>
          </a:prstGeom>
          <a:noFill/>
        </p:spPr>
        <p:txBody>
          <a:bodyPr wrap="square" rtlCol="0">
            <a:spAutoFit/>
          </a:bodyPr>
          <a:lstStyle/>
          <a:p>
            <a:r>
              <a:rPr lang="zh-CN" altLang="en-US" sz="2000" dirty="0"/>
              <a:t>测量到的粒子对撞信息</a:t>
            </a:r>
          </a:p>
        </p:txBody>
      </p:sp>
      <p:sp>
        <p:nvSpPr>
          <p:cNvPr id="18" name="文本框 9"/>
          <p:cNvSpPr txBox="1"/>
          <p:nvPr/>
        </p:nvSpPr>
        <p:spPr>
          <a:xfrm>
            <a:off x="8000457" y="4450147"/>
            <a:ext cx="2981568"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t>粒子衰变还是背景噪音</a:t>
            </a:r>
          </a:p>
        </p:txBody>
      </p:sp>
      <p:cxnSp>
        <p:nvCxnSpPr>
          <p:cNvPr id="20" name="直接箭头连接符 19"/>
          <p:cNvCxnSpPr/>
          <p:nvPr/>
        </p:nvCxnSpPr>
        <p:spPr>
          <a:xfrm>
            <a:off x="6883895" y="2610281"/>
            <a:ext cx="779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6883895" y="3617296"/>
            <a:ext cx="779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a:off x="6883895" y="4624311"/>
            <a:ext cx="779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3800352" y="805152"/>
            <a:ext cx="1628627" cy="615553"/>
          </a:xfrm>
          <a:prstGeom prst="rect">
            <a:avLst/>
          </a:prstGeom>
          <a:noFill/>
        </p:spPr>
        <p:txBody>
          <a:bodyPr wrap="square" rtlCol="0">
            <a:spAutoFit/>
          </a:bodyPr>
          <a:lstStyle/>
          <a:p>
            <a:pPr algn="ctr"/>
            <a:r>
              <a:rPr lang="zh-CN" altLang="en-US" sz="1600" dirty="0">
                <a:solidFill>
                  <a:srgbClr val="FF0000"/>
                </a:solidFill>
              </a:rPr>
              <a:t>分类器</a:t>
            </a:r>
            <a:endParaRPr lang="en-US" altLang="zh-CN" sz="1600" dirty="0">
              <a:solidFill>
                <a:srgbClr val="FF0000"/>
              </a:solidFill>
            </a:endParaRPr>
          </a:p>
          <a:p>
            <a:pPr algn="ctr"/>
            <a:r>
              <a:rPr lang="zh-CN" altLang="en-US" sz="1600" dirty="0">
                <a:solidFill>
                  <a:srgbClr val="FF0000"/>
                </a:solidFill>
              </a:rPr>
              <a:t>（</a:t>
            </a:r>
            <a:r>
              <a:rPr lang="en-US" altLang="zh-CN" sz="1600" dirty="0">
                <a:solidFill>
                  <a:srgbClr val="FF0000"/>
                </a:solidFill>
              </a:rPr>
              <a:t>classifier</a:t>
            </a:r>
            <a:r>
              <a:rPr lang="zh-CN" altLang="en-US" dirty="0">
                <a:solidFill>
                  <a:srgbClr val="FF0000"/>
                </a:solidFill>
              </a:rPr>
              <a:t>）</a:t>
            </a:r>
          </a:p>
        </p:txBody>
      </p:sp>
      <p:sp>
        <p:nvSpPr>
          <p:cNvPr id="31" name="文本框 30"/>
          <p:cNvSpPr txBox="1"/>
          <p:nvPr/>
        </p:nvSpPr>
        <p:spPr>
          <a:xfrm>
            <a:off x="8131046" y="1406149"/>
            <a:ext cx="1748638" cy="338554"/>
          </a:xfrm>
          <a:prstGeom prst="rect">
            <a:avLst/>
          </a:prstGeom>
          <a:noFill/>
        </p:spPr>
        <p:txBody>
          <a:bodyPr wrap="square" rtlCol="0">
            <a:spAutoFit/>
          </a:bodyPr>
          <a:lstStyle/>
          <a:p>
            <a:r>
              <a:rPr lang="zh-CN" altLang="en-US" sz="1600" dirty="0">
                <a:solidFill>
                  <a:srgbClr val="FF0000"/>
                </a:solidFill>
              </a:rPr>
              <a:t>标签（</a:t>
            </a:r>
            <a:r>
              <a:rPr lang="en-US" altLang="zh-CN" sz="1600" dirty="0">
                <a:solidFill>
                  <a:srgbClr val="FF0000"/>
                </a:solidFill>
              </a:rPr>
              <a:t>label</a:t>
            </a:r>
            <a:r>
              <a:rPr lang="zh-CN" altLang="en-US" sz="1600" dirty="0">
                <a:solidFill>
                  <a:srgbClr val="FF0000"/>
                </a:solidFill>
              </a:rPr>
              <a:t>）</a:t>
            </a:r>
            <a:endParaRPr lang="zh-CN" altLang="en-US" dirty="0">
              <a:solidFill>
                <a:srgbClr val="FF0000"/>
              </a:solidFill>
            </a:endParaRPr>
          </a:p>
        </p:txBody>
      </p:sp>
      <p:sp>
        <p:nvSpPr>
          <p:cNvPr id="32" name="文本框 31"/>
          <p:cNvSpPr txBox="1"/>
          <p:nvPr/>
        </p:nvSpPr>
        <p:spPr>
          <a:xfrm>
            <a:off x="2139468" y="2398628"/>
            <a:ext cx="1247824" cy="400110"/>
          </a:xfrm>
          <a:prstGeom prst="rect">
            <a:avLst/>
          </a:prstGeom>
          <a:noFill/>
        </p:spPr>
        <p:txBody>
          <a:bodyPr wrap="square" rtlCol="0">
            <a:spAutoFit/>
          </a:bodyPr>
          <a:lstStyle/>
          <a:p>
            <a:r>
              <a:rPr lang="zh-CN" altLang="en-US" sz="2000" dirty="0">
                <a:solidFill>
                  <a:srgbClr val="0070C0"/>
                </a:solidFill>
              </a:rPr>
              <a:t>欺诈检测</a:t>
            </a:r>
            <a:r>
              <a:rPr lang="en-US" altLang="zh-CN" sz="2000" dirty="0">
                <a:solidFill>
                  <a:srgbClr val="0070C0"/>
                </a:solidFill>
              </a:rPr>
              <a:t>:</a:t>
            </a:r>
            <a:endParaRPr lang="zh-CN" altLang="en-US" sz="2000" dirty="0">
              <a:solidFill>
                <a:srgbClr val="0070C0"/>
              </a:solidFill>
            </a:endParaRPr>
          </a:p>
        </p:txBody>
      </p:sp>
      <p:sp>
        <p:nvSpPr>
          <p:cNvPr id="33" name="文本框 32"/>
          <p:cNvSpPr txBox="1"/>
          <p:nvPr/>
        </p:nvSpPr>
        <p:spPr>
          <a:xfrm>
            <a:off x="2135378" y="3370243"/>
            <a:ext cx="1247824" cy="400110"/>
          </a:xfrm>
          <a:prstGeom prst="rect">
            <a:avLst/>
          </a:prstGeom>
          <a:noFill/>
        </p:spPr>
        <p:txBody>
          <a:bodyPr wrap="square" rtlCol="0">
            <a:spAutoFit/>
          </a:bodyPr>
          <a:lstStyle/>
          <a:p>
            <a:r>
              <a:rPr lang="zh-CN" altLang="en-US" sz="2000" dirty="0">
                <a:solidFill>
                  <a:srgbClr val="0070C0"/>
                </a:solidFill>
              </a:rPr>
              <a:t>评论检测</a:t>
            </a:r>
            <a:r>
              <a:rPr lang="en-US" altLang="zh-CN" sz="2000" dirty="0">
                <a:solidFill>
                  <a:srgbClr val="0070C0"/>
                </a:solidFill>
              </a:rPr>
              <a:t>:</a:t>
            </a:r>
            <a:endParaRPr lang="zh-CN" altLang="en-US" sz="2000" dirty="0">
              <a:solidFill>
                <a:srgbClr val="0070C0"/>
              </a:solidFill>
            </a:endParaRPr>
          </a:p>
        </p:txBody>
      </p:sp>
      <p:sp>
        <p:nvSpPr>
          <p:cNvPr id="34" name="文本框 33"/>
          <p:cNvSpPr txBox="1"/>
          <p:nvPr/>
        </p:nvSpPr>
        <p:spPr>
          <a:xfrm>
            <a:off x="2134624" y="4424256"/>
            <a:ext cx="1247824" cy="400110"/>
          </a:xfrm>
          <a:prstGeom prst="rect">
            <a:avLst/>
          </a:prstGeom>
          <a:noFill/>
        </p:spPr>
        <p:txBody>
          <a:bodyPr wrap="square" rtlCol="0">
            <a:spAutoFit/>
          </a:bodyPr>
          <a:lstStyle/>
          <a:p>
            <a:r>
              <a:rPr lang="zh-CN" altLang="en-US" sz="2000" dirty="0">
                <a:solidFill>
                  <a:srgbClr val="0070C0"/>
                </a:solidFill>
              </a:rPr>
              <a:t>粒子对撞</a:t>
            </a:r>
            <a:r>
              <a:rPr lang="en-US" altLang="zh-CN" sz="2000" dirty="0">
                <a:solidFill>
                  <a:srgbClr val="0070C0"/>
                </a:solidFill>
              </a:rPr>
              <a:t>:</a:t>
            </a:r>
            <a:endParaRPr lang="zh-CN" altLang="en-US" sz="2000" dirty="0">
              <a:solidFill>
                <a:srgbClr val="0070C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63722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结构化预测（</a:t>
            </a:r>
            <a:r>
              <a:rPr lang="en-US" altLang="zh-CN" sz="2800" b="1" dirty="0">
                <a:solidFill>
                  <a:prstClr val="white"/>
                </a:solidFill>
                <a:cs typeface="+mn-ea"/>
                <a:sym typeface="+mn-lt"/>
              </a:rPr>
              <a:t>Structured Prediction</a:t>
            </a:r>
            <a:r>
              <a:rPr lang="zh-CN" altLang="en-US" sz="2800" b="1" dirty="0">
                <a:solidFill>
                  <a:prstClr val="white"/>
                </a:solidFill>
                <a:cs typeface="+mn-ea"/>
                <a:sym typeface="+mn-lt"/>
              </a:rPr>
              <a:t>）</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7" name="图片 6"/>
          <p:cNvPicPr>
            <a:picLocks noChangeAspect="1"/>
          </p:cNvPicPr>
          <p:nvPr/>
        </p:nvPicPr>
        <p:blipFill>
          <a:blip r:embed="rId3"/>
          <a:srcRect t="48094" r="88178"/>
          <a:stretch>
            <a:fillRect/>
          </a:stretch>
        </p:blipFill>
        <p:spPr>
          <a:xfrm>
            <a:off x="662150" y="3702173"/>
            <a:ext cx="1448026" cy="3088919"/>
          </a:xfrm>
          <a:prstGeom prst="rect">
            <a:avLst/>
          </a:prstGeom>
        </p:spPr>
      </p:pic>
      <p:pic>
        <p:nvPicPr>
          <p:cNvPr id="9" name="图片 8"/>
          <p:cNvPicPr>
            <a:picLocks noChangeAspect="1"/>
          </p:cNvPicPr>
          <p:nvPr/>
        </p:nvPicPr>
        <p:blipFill>
          <a:blip r:embed="rId4"/>
          <a:srcRect l="-1" r="46513"/>
          <a:stretch/>
        </p:blipFill>
        <p:spPr>
          <a:xfrm>
            <a:off x="2606505" y="818157"/>
            <a:ext cx="3489495" cy="1352381"/>
          </a:xfrm>
          <a:prstGeom prst="rect">
            <a:avLst/>
          </a:prstGeom>
        </p:spPr>
      </p:pic>
      <p:grpSp>
        <p:nvGrpSpPr>
          <p:cNvPr id="26" name="组合 25"/>
          <p:cNvGrpSpPr/>
          <p:nvPr/>
        </p:nvGrpSpPr>
        <p:grpSpPr>
          <a:xfrm>
            <a:off x="2769251" y="2611999"/>
            <a:ext cx="6388899" cy="422625"/>
            <a:chOff x="2769251" y="2658299"/>
            <a:chExt cx="6388899" cy="422625"/>
          </a:xfrm>
        </p:grpSpPr>
        <p:sp>
          <p:nvSpPr>
            <p:cNvPr id="2" name="文本框 1"/>
            <p:cNvSpPr txBox="1"/>
            <p:nvPr/>
          </p:nvSpPr>
          <p:spPr>
            <a:xfrm>
              <a:off x="4777840" y="2665361"/>
              <a:ext cx="894716" cy="400110"/>
            </a:xfrm>
            <a:prstGeom prst="rect">
              <a:avLst/>
            </a:prstGeom>
            <a:noFill/>
          </p:spPr>
          <p:txBody>
            <a:bodyPr wrap="square" rtlCol="0">
              <a:spAutoFit/>
            </a:bodyPr>
            <a:lstStyle/>
            <a:p>
              <a:r>
                <a:rPr lang="zh-CN" altLang="en-US" sz="2000" dirty="0"/>
                <a:t>英文</a:t>
              </a:r>
            </a:p>
          </p:txBody>
        </p:sp>
        <p:sp>
          <p:nvSpPr>
            <p:cNvPr id="3" name="文本框 2"/>
            <p:cNvSpPr txBox="1"/>
            <p:nvPr/>
          </p:nvSpPr>
          <p:spPr>
            <a:xfrm>
              <a:off x="7910326" y="2680814"/>
              <a:ext cx="1247824" cy="400110"/>
            </a:xfrm>
            <a:prstGeom prst="rect">
              <a:avLst/>
            </a:prstGeom>
            <a:noFill/>
          </p:spPr>
          <p:txBody>
            <a:bodyPr wrap="square" rtlCol="0">
              <a:spAutoFit/>
            </a:bodyPr>
            <a:lstStyle/>
            <a:p>
              <a:r>
                <a:rPr lang="zh-CN" altLang="en-US" sz="2000" dirty="0"/>
                <a:t>其他语言</a:t>
              </a:r>
            </a:p>
          </p:txBody>
        </p:sp>
        <p:cxnSp>
          <p:nvCxnSpPr>
            <p:cNvPr id="10" name="直接箭头连接符 9"/>
            <p:cNvCxnSpPr/>
            <p:nvPr/>
          </p:nvCxnSpPr>
          <p:spPr>
            <a:xfrm>
              <a:off x="6177839" y="2880869"/>
              <a:ext cx="779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769251" y="2658299"/>
              <a:ext cx="1247824" cy="400110"/>
            </a:xfrm>
            <a:prstGeom prst="rect">
              <a:avLst/>
            </a:prstGeom>
            <a:noFill/>
          </p:spPr>
          <p:txBody>
            <a:bodyPr wrap="square" rtlCol="0">
              <a:spAutoFit/>
            </a:bodyPr>
            <a:lstStyle/>
            <a:p>
              <a:r>
                <a:rPr lang="zh-CN" altLang="en-US" sz="2000" dirty="0">
                  <a:solidFill>
                    <a:srgbClr val="0070C0"/>
                  </a:solidFill>
                </a:rPr>
                <a:t>机器翻译</a:t>
              </a:r>
              <a:r>
                <a:rPr lang="en-US" altLang="zh-CN" sz="2000" dirty="0">
                  <a:solidFill>
                    <a:srgbClr val="0070C0"/>
                  </a:solidFill>
                </a:rPr>
                <a:t>:</a:t>
              </a:r>
              <a:endParaRPr lang="zh-CN" altLang="en-US" sz="2000" dirty="0">
                <a:solidFill>
                  <a:srgbClr val="0070C0"/>
                </a:solidFill>
              </a:endParaRPr>
            </a:p>
          </p:txBody>
        </p:sp>
      </p:grpSp>
      <p:grpSp>
        <p:nvGrpSpPr>
          <p:cNvPr id="27" name="组合 26"/>
          <p:cNvGrpSpPr/>
          <p:nvPr/>
        </p:nvGrpSpPr>
        <p:grpSpPr>
          <a:xfrm>
            <a:off x="2806710" y="3702174"/>
            <a:ext cx="6351440" cy="416560"/>
            <a:chOff x="2806710" y="3987523"/>
            <a:chExt cx="6351440" cy="416560"/>
          </a:xfrm>
        </p:grpSpPr>
        <p:sp>
          <p:nvSpPr>
            <p:cNvPr id="4" name="文本框 3"/>
            <p:cNvSpPr txBox="1"/>
            <p:nvPr/>
          </p:nvSpPr>
          <p:spPr>
            <a:xfrm>
              <a:off x="4232254" y="4003973"/>
              <a:ext cx="2029650" cy="400110"/>
            </a:xfrm>
            <a:prstGeom prst="rect">
              <a:avLst/>
            </a:prstGeom>
            <a:noFill/>
          </p:spPr>
          <p:txBody>
            <a:bodyPr wrap="square" rtlCol="0">
              <a:spAutoFit/>
            </a:bodyPr>
            <a:lstStyle/>
            <a:p>
              <a:r>
                <a:rPr lang="zh-CN" altLang="en-US" sz="2000" dirty="0"/>
                <a:t>历史对话记录</a:t>
              </a:r>
            </a:p>
          </p:txBody>
        </p:sp>
        <p:sp>
          <p:nvSpPr>
            <p:cNvPr id="5" name="文本框 4"/>
            <p:cNvSpPr txBox="1"/>
            <p:nvPr/>
          </p:nvSpPr>
          <p:spPr>
            <a:xfrm>
              <a:off x="7910326" y="3987523"/>
              <a:ext cx="1247824" cy="400110"/>
            </a:xfrm>
            <a:prstGeom prst="rect">
              <a:avLst/>
            </a:prstGeom>
            <a:noFill/>
          </p:spPr>
          <p:txBody>
            <a:bodyPr wrap="square" rtlCol="0">
              <a:spAutoFit/>
            </a:bodyPr>
            <a:lstStyle/>
            <a:p>
              <a:r>
                <a:rPr lang="zh-CN" altLang="en-US" sz="2000" dirty="0"/>
                <a:t>下一句话</a:t>
              </a:r>
            </a:p>
          </p:txBody>
        </p:sp>
        <p:cxnSp>
          <p:nvCxnSpPr>
            <p:cNvPr id="11" name="直接箭头连接符 10"/>
            <p:cNvCxnSpPr/>
            <p:nvPr/>
          </p:nvCxnSpPr>
          <p:spPr>
            <a:xfrm>
              <a:off x="6177839" y="4196068"/>
              <a:ext cx="779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2806710" y="3999646"/>
              <a:ext cx="1247824" cy="400110"/>
            </a:xfrm>
            <a:prstGeom prst="rect">
              <a:avLst/>
            </a:prstGeom>
            <a:noFill/>
          </p:spPr>
          <p:txBody>
            <a:bodyPr wrap="square" rtlCol="0">
              <a:spAutoFit/>
            </a:bodyPr>
            <a:lstStyle/>
            <a:p>
              <a:r>
                <a:rPr lang="zh-CN" altLang="en-US" sz="2000" dirty="0">
                  <a:solidFill>
                    <a:srgbClr val="0070C0"/>
                  </a:solidFill>
                </a:rPr>
                <a:t>机器对话</a:t>
              </a:r>
              <a:r>
                <a:rPr lang="en-US" altLang="zh-CN" sz="2000" dirty="0">
                  <a:solidFill>
                    <a:srgbClr val="0070C0"/>
                  </a:solidFill>
                </a:rPr>
                <a:t>:</a:t>
              </a:r>
              <a:endParaRPr lang="zh-CN" altLang="en-US" sz="2000" dirty="0">
                <a:solidFill>
                  <a:srgbClr val="0070C0"/>
                </a:solidFill>
              </a:endParaRPr>
            </a:p>
          </p:txBody>
        </p:sp>
      </p:grpSp>
      <p:grpSp>
        <p:nvGrpSpPr>
          <p:cNvPr id="28" name="组合 27"/>
          <p:cNvGrpSpPr/>
          <p:nvPr/>
        </p:nvGrpSpPr>
        <p:grpSpPr>
          <a:xfrm>
            <a:off x="2805956" y="4786284"/>
            <a:ext cx="7023416" cy="460531"/>
            <a:chOff x="2805956" y="5019129"/>
            <a:chExt cx="7023416" cy="460531"/>
          </a:xfrm>
        </p:grpSpPr>
        <p:sp>
          <p:nvSpPr>
            <p:cNvPr id="6" name="文本框 5"/>
            <p:cNvSpPr txBox="1"/>
            <p:nvPr/>
          </p:nvSpPr>
          <p:spPr>
            <a:xfrm>
              <a:off x="4738107" y="5019129"/>
              <a:ext cx="894716" cy="400110"/>
            </a:xfrm>
            <a:prstGeom prst="rect">
              <a:avLst/>
            </a:prstGeom>
            <a:noFill/>
          </p:spPr>
          <p:txBody>
            <a:bodyPr wrap="square" rtlCol="0">
              <a:spAutoFit/>
            </a:bodyPr>
            <a:lstStyle/>
            <a:p>
              <a:r>
                <a:rPr lang="zh-CN" altLang="en-US" sz="2000" dirty="0"/>
                <a:t>图像</a:t>
              </a:r>
            </a:p>
          </p:txBody>
        </p:sp>
        <p:sp>
          <p:nvSpPr>
            <p:cNvPr id="8" name="文本框 9"/>
            <p:cNvSpPr txBox="1"/>
            <p:nvPr/>
          </p:nvSpPr>
          <p:spPr>
            <a:xfrm>
              <a:off x="7910326" y="5079550"/>
              <a:ext cx="191904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t>描述图像内容</a:t>
              </a:r>
            </a:p>
          </p:txBody>
        </p:sp>
        <p:cxnSp>
          <p:nvCxnSpPr>
            <p:cNvPr id="12" name="直接箭头连接符 11"/>
            <p:cNvCxnSpPr/>
            <p:nvPr/>
          </p:nvCxnSpPr>
          <p:spPr>
            <a:xfrm>
              <a:off x="6177839" y="5253714"/>
              <a:ext cx="779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2805956" y="5053659"/>
              <a:ext cx="1247824" cy="400110"/>
            </a:xfrm>
            <a:prstGeom prst="rect">
              <a:avLst/>
            </a:prstGeom>
            <a:noFill/>
          </p:spPr>
          <p:txBody>
            <a:bodyPr wrap="square" rtlCol="0">
              <a:spAutoFit/>
            </a:bodyPr>
            <a:lstStyle/>
            <a:p>
              <a:r>
                <a:rPr lang="zh-CN" altLang="en-US" sz="2000" dirty="0">
                  <a:solidFill>
                    <a:srgbClr val="0070C0"/>
                  </a:solidFill>
                </a:rPr>
                <a:t>图像字幕</a:t>
              </a:r>
              <a:r>
                <a:rPr lang="en-US" altLang="zh-CN" sz="2000" dirty="0">
                  <a:solidFill>
                    <a:srgbClr val="0070C0"/>
                  </a:solidFill>
                </a:rPr>
                <a:t>:</a:t>
              </a:r>
              <a:endParaRPr lang="zh-CN" altLang="en-US" sz="2000" dirty="0">
                <a:solidFill>
                  <a:srgbClr val="0070C0"/>
                </a:solidFill>
              </a:endParaRPr>
            </a:p>
          </p:txBody>
        </p:sp>
      </p:grpSp>
      <p:grpSp>
        <p:nvGrpSpPr>
          <p:cNvPr id="29" name="组合 28"/>
          <p:cNvGrpSpPr/>
          <p:nvPr/>
        </p:nvGrpSpPr>
        <p:grpSpPr>
          <a:xfrm>
            <a:off x="2805956" y="5914365"/>
            <a:ext cx="7023416" cy="447791"/>
            <a:chOff x="2805956" y="5960665"/>
            <a:chExt cx="7023416" cy="447791"/>
          </a:xfrm>
        </p:grpSpPr>
        <p:sp>
          <p:nvSpPr>
            <p:cNvPr id="21" name="文本框 20"/>
            <p:cNvSpPr txBox="1"/>
            <p:nvPr/>
          </p:nvSpPr>
          <p:spPr>
            <a:xfrm>
              <a:off x="2805956" y="5960665"/>
              <a:ext cx="1247824" cy="400110"/>
            </a:xfrm>
            <a:prstGeom prst="rect">
              <a:avLst/>
            </a:prstGeom>
            <a:noFill/>
          </p:spPr>
          <p:txBody>
            <a:bodyPr wrap="square" rtlCol="0">
              <a:spAutoFit/>
            </a:bodyPr>
            <a:lstStyle/>
            <a:p>
              <a:r>
                <a:rPr lang="zh-CN" altLang="en-US" sz="2000" dirty="0">
                  <a:solidFill>
                    <a:srgbClr val="0070C0"/>
                  </a:solidFill>
                </a:rPr>
                <a:t>图像分割</a:t>
              </a:r>
              <a:r>
                <a:rPr lang="en-US" altLang="zh-CN" sz="2000" dirty="0">
                  <a:solidFill>
                    <a:srgbClr val="0070C0"/>
                  </a:solidFill>
                </a:rPr>
                <a:t>:</a:t>
              </a:r>
              <a:endParaRPr lang="zh-CN" altLang="en-US" sz="2000" dirty="0">
                <a:solidFill>
                  <a:srgbClr val="0070C0"/>
                </a:solidFill>
              </a:endParaRPr>
            </a:p>
          </p:txBody>
        </p:sp>
        <p:sp>
          <p:nvSpPr>
            <p:cNvPr id="23" name="文本框 22"/>
            <p:cNvSpPr txBox="1"/>
            <p:nvPr/>
          </p:nvSpPr>
          <p:spPr>
            <a:xfrm>
              <a:off x="4696664" y="6008346"/>
              <a:ext cx="894716" cy="400110"/>
            </a:xfrm>
            <a:prstGeom prst="rect">
              <a:avLst/>
            </a:prstGeom>
            <a:noFill/>
          </p:spPr>
          <p:txBody>
            <a:bodyPr wrap="square" rtlCol="0">
              <a:spAutoFit/>
            </a:bodyPr>
            <a:lstStyle/>
            <a:p>
              <a:r>
                <a:rPr lang="zh-CN" altLang="en-US" sz="2000" dirty="0"/>
                <a:t>图像</a:t>
              </a:r>
            </a:p>
          </p:txBody>
        </p:sp>
        <p:cxnSp>
          <p:nvCxnSpPr>
            <p:cNvPr id="24" name="直接箭头连接符 23"/>
            <p:cNvCxnSpPr/>
            <p:nvPr/>
          </p:nvCxnSpPr>
          <p:spPr>
            <a:xfrm>
              <a:off x="6177839" y="6215224"/>
              <a:ext cx="7798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文本框 9"/>
            <p:cNvSpPr txBox="1"/>
            <p:nvPr/>
          </p:nvSpPr>
          <p:spPr>
            <a:xfrm>
              <a:off x="7910326" y="5981322"/>
              <a:ext cx="191904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t>分割图</a:t>
              </a:r>
            </a:p>
          </p:txBody>
        </p:sp>
      </p:grpSp>
      <p:sp>
        <p:nvSpPr>
          <p:cNvPr id="22" name="文本框 21">
            <a:extLst>
              <a:ext uri="{FF2B5EF4-FFF2-40B4-BE49-F238E27FC236}">
                <a16:creationId xmlns:a16="http://schemas.microsoft.com/office/drawing/2014/main" id="{BDA30143-9852-D6F8-150B-E4388BEC1D7A}"/>
              </a:ext>
            </a:extLst>
          </p:cNvPr>
          <p:cNvSpPr txBox="1"/>
          <p:nvPr/>
        </p:nvSpPr>
        <p:spPr>
          <a:xfrm>
            <a:off x="6261904" y="1216429"/>
            <a:ext cx="2714828" cy="400110"/>
          </a:xfrm>
          <a:prstGeom prst="rect">
            <a:avLst/>
          </a:prstGeom>
          <a:noFill/>
        </p:spPr>
        <p:txBody>
          <a:bodyPr wrap="square" rtlCol="0">
            <a:spAutoFit/>
          </a:bodyPr>
          <a:lstStyle/>
          <a:p>
            <a:r>
              <a:rPr lang="zh-CN" altLang="en-US" sz="2000" dirty="0">
                <a:latin typeface="等线" panose="02010600030101010101" pitchFamily="2" charset="-122"/>
                <a:ea typeface="等线" panose="02010600030101010101" pitchFamily="2" charset="-122"/>
              </a:rPr>
              <a:t>输出为</a:t>
            </a:r>
            <a:r>
              <a:rPr lang="zh-CN" altLang="en-US" sz="2000" dirty="0">
                <a:solidFill>
                  <a:srgbClr val="FFAF49"/>
                </a:solidFill>
                <a:latin typeface="等线" panose="02010600030101010101" pitchFamily="2" charset="-122"/>
                <a:ea typeface="等线" panose="02010600030101010101" pitchFamily="2" charset="-122"/>
              </a:rPr>
              <a:t>复杂对象</a:t>
            </a:r>
            <a:endParaRPr lang="zh-CN" altLang="en-US" sz="2000" dirty="0">
              <a:solidFill>
                <a:srgbClr val="FFAF49"/>
              </a:solidFill>
            </a:endParaRPr>
          </a:p>
        </p:txBody>
      </p:sp>
      <p:pic>
        <p:nvPicPr>
          <p:cNvPr id="30" name="Picture 2" descr="A Must-Read NLP Tutorial on Neural Machine Translation — The Technique  Powering Google Translate | by Prateek Joshi | Analytics Vidhya | Medium">
            <a:extLst>
              <a:ext uri="{FF2B5EF4-FFF2-40B4-BE49-F238E27FC236}">
                <a16:creationId xmlns:a16="http://schemas.microsoft.com/office/drawing/2014/main" id="{60D9B0EB-43EE-8961-7B61-9883E6E5C7A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407" t="13157" r="12198" b="14532"/>
          <a:stretch>
            <a:fillRect/>
          </a:stretch>
        </p:blipFill>
        <p:spPr bwMode="auto">
          <a:xfrm>
            <a:off x="662150" y="2507402"/>
            <a:ext cx="1247824" cy="9333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谷神星的发现历程</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3" name="Picture 2" descr="Ceres Neutron Counts Reflect Hydrogen Abundance | NAS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53869" y="3164560"/>
            <a:ext cx="3548743" cy="1997400"/>
          </a:xfrm>
          <a:prstGeom prst="rect">
            <a:avLst/>
          </a:prstGeom>
          <a:noFill/>
          <a:extLst>
            <a:ext uri="{909E8E84-426E-40DD-AFC4-6F175D3DCCD1}">
              <a14:hiddenFill xmlns:a14="http://schemas.microsoft.com/office/drawing/2010/main">
                <a:solidFill>
                  <a:srgbClr val="FFFFFF"/>
                </a:solidFill>
              </a14:hiddenFill>
            </a:ext>
          </a:extLst>
        </p:spPr>
      </p:pic>
      <p:pic>
        <p:nvPicPr>
          <p:cNvPr id="16" name="图片 15"/>
          <p:cNvPicPr>
            <a:picLocks noChangeAspect="1"/>
          </p:cNvPicPr>
          <p:nvPr/>
        </p:nvPicPr>
        <p:blipFill>
          <a:blip r:embed="rId4"/>
          <a:stretch>
            <a:fillRect/>
          </a:stretch>
        </p:blipFill>
        <p:spPr>
          <a:xfrm>
            <a:off x="350439" y="1115005"/>
            <a:ext cx="1561905" cy="1914286"/>
          </a:xfrm>
          <a:prstGeom prst="rect">
            <a:avLst/>
          </a:prstGeom>
        </p:spPr>
      </p:pic>
      <p:pic>
        <p:nvPicPr>
          <p:cNvPr id="20" name="图片 19"/>
          <p:cNvPicPr>
            <a:picLocks noChangeAspect="1"/>
          </p:cNvPicPr>
          <p:nvPr/>
        </p:nvPicPr>
        <p:blipFill>
          <a:blip r:embed="rId5"/>
          <a:stretch>
            <a:fillRect/>
          </a:stretch>
        </p:blipFill>
        <p:spPr>
          <a:xfrm>
            <a:off x="1047392" y="3010454"/>
            <a:ext cx="6209524" cy="2180952"/>
          </a:xfrm>
          <a:prstGeom prst="rect">
            <a:avLst/>
          </a:prstGeom>
        </p:spPr>
      </p:pic>
      <p:sp>
        <p:nvSpPr>
          <p:cNvPr id="22" name="文本框 21"/>
          <p:cNvSpPr txBox="1"/>
          <p:nvPr/>
        </p:nvSpPr>
        <p:spPr>
          <a:xfrm>
            <a:off x="2095500" y="1416677"/>
            <a:ext cx="9407112" cy="707886"/>
          </a:xfrm>
          <a:prstGeom prst="rect">
            <a:avLst/>
          </a:prstGeom>
          <a:noFill/>
        </p:spPr>
        <p:txBody>
          <a:bodyPr wrap="square">
            <a:spAutoFit/>
          </a:bodyPr>
          <a:lstStyle/>
          <a:p>
            <a:r>
              <a:rPr lang="en-US" altLang="zh-CN" sz="2000" b="0" i="0" dirty="0">
                <a:effectLst/>
                <a:latin typeface="Inter"/>
              </a:rPr>
              <a:t>1801 </a:t>
            </a:r>
            <a:r>
              <a:rPr lang="zh-CN" altLang="en-US" sz="2000" b="0" i="0" dirty="0">
                <a:effectLst/>
                <a:latin typeface="Inter"/>
              </a:rPr>
              <a:t>年天文学家皮亚齐发现谷神星并在它被太阳强光遮蔽之前进行了 </a:t>
            </a:r>
            <a:r>
              <a:rPr lang="en-US" altLang="zh-CN" sz="2000" b="0" i="0" dirty="0">
                <a:effectLst/>
                <a:latin typeface="Inter"/>
              </a:rPr>
              <a:t>19 </a:t>
            </a:r>
            <a:r>
              <a:rPr lang="zh-CN" altLang="en-US" sz="2000" b="0" i="0" dirty="0">
                <a:effectLst/>
                <a:latin typeface="Inter"/>
              </a:rPr>
              <a:t>次位置观测</a:t>
            </a:r>
            <a:r>
              <a:rPr lang="zh-CN" altLang="en-US" sz="2000" dirty="0">
                <a:latin typeface="Inter"/>
              </a:rPr>
              <a:t>，</a:t>
            </a:r>
            <a:r>
              <a:rPr lang="zh-CN" altLang="en-US" sz="2000" b="0" dirty="0"/>
              <a:t>每个数据点都包含一个时间戳，以及赤经和赤纬。</a:t>
            </a:r>
            <a:endParaRPr lang="zh-CN" altLang="en-US" sz="2000" dirty="0"/>
          </a:p>
        </p:txBody>
      </p:sp>
      <p:sp>
        <p:nvSpPr>
          <p:cNvPr id="27" name="矩形 26"/>
          <p:cNvSpPr/>
          <p:nvPr/>
        </p:nvSpPr>
        <p:spPr>
          <a:xfrm>
            <a:off x="2967601" y="5514975"/>
            <a:ext cx="5924550" cy="895350"/>
          </a:xfrm>
          <a:prstGeom prst="rect">
            <a:avLst/>
          </a:prstGeom>
          <a:solidFill>
            <a:srgbClr val="F3E8B6"/>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0" dirty="0">
                <a:solidFill>
                  <a:schemeClr val="tx1"/>
                </a:solidFill>
              </a:rPr>
              <a:t>谷神星何时何地会再次出现</a:t>
            </a:r>
            <a:r>
              <a:rPr lang="en-US" altLang="zh-CN" sz="2400" b="0" dirty="0">
                <a:solidFill>
                  <a:schemeClr val="tx1"/>
                </a:solidFill>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198002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高斯的胜利</a:t>
            </a:r>
          </a:p>
        </p:txBody>
      </p:sp>
      <p:pic>
        <p:nvPicPr>
          <p:cNvPr id="4" name="图片 3"/>
          <p:cNvPicPr>
            <a:picLocks noChangeAspect="1"/>
          </p:cNvPicPr>
          <p:nvPr/>
        </p:nvPicPr>
        <p:blipFill>
          <a:blip r:embed="rId3"/>
          <a:srcRect r="6696"/>
          <a:stretch>
            <a:fillRect/>
          </a:stretch>
        </p:blipFill>
        <p:spPr>
          <a:xfrm>
            <a:off x="350439" y="924401"/>
            <a:ext cx="1592661" cy="2137689"/>
          </a:xfrm>
          <a:prstGeom prst="rect">
            <a:avLst/>
          </a:prstGeom>
        </p:spPr>
      </p:pic>
      <p:sp>
        <p:nvSpPr>
          <p:cNvPr id="6" name="文本框 5"/>
          <p:cNvSpPr txBox="1"/>
          <p:nvPr/>
        </p:nvSpPr>
        <p:spPr>
          <a:xfrm>
            <a:off x="2321834" y="1394849"/>
            <a:ext cx="9127216" cy="707886"/>
          </a:xfrm>
          <a:prstGeom prst="rect">
            <a:avLst/>
          </a:prstGeom>
          <a:noFill/>
        </p:spPr>
        <p:txBody>
          <a:bodyPr wrap="square">
            <a:spAutoFit/>
          </a:bodyPr>
          <a:lstStyle/>
          <a:p>
            <a:r>
              <a:rPr lang="en-US" altLang="zh-CN" sz="2000" dirty="0"/>
              <a:t>1801</a:t>
            </a:r>
            <a:r>
              <a:rPr lang="zh-CN" altLang="en-US" sz="2000" dirty="0"/>
              <a:t>年</a:t>
            </a:r>
            <a:r>
              <a:rPr lang="en-US" altLang="zh-CN" sz="2000" dirty="0"/>
              <a:t>9</a:t>
            </a:r>
            <a:r>
              <a:rPr lang="zh-CN" altLang="en-US" sz="2000" dirty="0"/>
              <a:t>月：德国著名数学家高斯利用皮亚齐观测的数据，建立了谷神星轨道的模型，并用它来计算预测谷神星的出现位置。</a:t>
            </a:r>
            <a:endParaRPr lang="en-US" altLang="zh-CN" sz="2000" dirty="0"/>
          </a:p>
        </p:txBody>
      </p:sp>
      <p:pic>
        <p:nvPicPr>
          <p:cNvPr id="8" name="图片 7"/>
          <p:cNvPicPr>
            <a:picLocks noChangeAspect="1"/>
          </p:cNvPicPr>
          <p:nvPr/>
        </p:nvPicPr>
        <p:blipFill>
          <a:blip r:embed="rId4"/>
          <a:stretch>
            <a:fillRect/>
          </a:stretch>
        </p:blipFill>
        <p:spPr>
          <a:xfrm>
            <a:off x="5010732" y="2355943"/>
            <a:ext cx="2513103" cy="2276212"/>
          </a:xfrm>
          <a:prstGeom prst="rect">
            <a:avLst/>
          </a:prstGeom>
        </p:spPr>
      </p:pic>
      <p:sp>
        <p:nvSpPr>
          <p:cNvPr id="9" name="矩形 8"/>
          <p:cNvSpPr/>
          <p:nvPr/>
        </p:nvSpPr>
        <p:spPr>
          <a:xfrm>
            <a:off x="2321834" y="5528499"/>
            <a:ext cx="7890900" cy="895350"/>
          </a:xfrm>
          <a:prstGeom prst="rect">
            <a:avLst/>
          </a:prstGeom>
          <a:solidFill>
            <a:srgbClr val="F3E8B6"/>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0" dirty="0">
                <a:solidFill>
                  <a:schemeClr val="tx1"/>
                </a:solidFill>
              </a:rPr>
              <a:t>方法：最小二乘线性回归</a:t>
            </a:r>
            <a:endParaRPr lang="en-US" altLang="zh-CN" sz="2400" b="0" dirty="0">
              <a:solidFill>
                <a:schemeClr val="tx1"/>
              </a:solidFill>
            </a:endParaRPr>
          </a:p>
          <a:p>
            <a:pPr algn="ctr"/>
            <a:r>
              <a:rPr lang="zh-CN" altLang="en-US" sz="2400" b="0" dirty="0">
                <a:solidFill>
                  <a:schemeClr val="tx1"/>
                </a:solidFill>
              </a:rPr>
              <a:t>（</a:t>
            </a:r>
            <a:r>
              <a:rPr lang="en-US" altLang="zh-CN" sz="2400" b="0" dirty="0">
                <a:solidFill>
                  <a:schemeClr val="tx1"/>
                </a:solidFill>
              </a:rPr>
              <a:t>least squares linear regression</a:t>
            </a:r>
            <a:r>
              <a:rPr lang="zh-CN" altLang="en-US" sz="2400" b="0" dirty="0">
                <a:solidFill>
                  <a:schemeClr val="tx1"/>
                </a:solidFill>
              </a:rPr>
              <a:t>）</a:t>
            </a:r>
            <a:endParaRPr lang="en-US" altLang="zh-CN" sz="2400" b="0" dirty="0">
              <a:solidFill>
                <a:schemeClr val="tx1"/>
              </a:solidFill>
            </a:endParaRPr>
          </a:p>
        </p:txBody>
      </p:sp>
      <p:sp>
        <p:nvSpPr>
          <p:cNvPr id="11" name="文本框 10"/>
          <p:cNvSpPr txBox="1"/>
          <p:nvPr/>
        </p:nvSpPr>
        <p:spPr>
          <a:xfrm>
            <a:off x="713660" y="4762252"/>
            <a:ext cx="11107245" cy="400110"/>
          </a:xfrm>
          <a:prstGeom prst="rect">
            <a:avLst/>
          </a:prstGeom>
          <a:noFill/>
        </p:spPr>
        <p:txBody>
          <a:bodyPr wrap="square">
            <a:spAutoFit/>
          </a:bodyPr>
          <a:lstStyle/>
          <a:p>
            <a:r>
              <a:rPr lang="en-US" altLang="zh-CN" sz="2000" dirty="0">
                <a:latin typeface="Inter"/>
              </a:rPr>
              <a:t>1801</a:t>
            </a:r>
            <a:r>
              <a:rPr lang="zh-CN" altLang="en-US" sz="2000" dirty="0">
                <a:latin typeface="Inter"/>
              </a:rPr>
              <a:t>年</a:t>
            </a:r>
            <a:r>
              <a:rPr lang="en-US" altLang="zh-CN" sz="2000" b="0" i="0" dirty="0">
                <a:effectLst/>
                <a:latin typeface="Inter"/>
              </a:rPr>
              <a:t>12 </a:t>
            </a:r>
            <a:r>
              <a:rPr lang="zh-CN" altLang="en-US" sz="2000" b="0" i="0" dirty="0">
                <a:effectLst/>
                <a:latin typeface="Inter"/>
              </a:rPr>
              <a:t>月 </a:t>
            </a:r>
            <a:r>
              <a:rPr lang="en-US" altLang="zh-CN" sz="2000" b="0" i="0" dirty="0">
                <a:effectLst/>
                <a:latin typeface="Inter"/>
              </a:rPr>
              <a:t>7 </a:t>
            </a:r>
            <a:r>
              <a:rPr lang="zh-CN" altLang="en-US" sz="2000" b="0" i="0" dirty="0">
                <a:effectLst/>
                <a:latin typeface="Inter"/>
              </a:rPr>
              <a:t>日，谷神星出现在高斯预测的半度范围内，比其他天文学家更准确。</a:t>
            </a:r>
            <a:endParaRPr lang="zh-CN" alt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2320290" cy="52197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线性回归框架</a:t>
            </a:r>
          </a:p>
        </p:txBody>
      </p:sp>
      <p:pic>
        <p:nvPicPr>
          <p:cNvPr id="3" name="图片 2"/>
          <p:cNvPicPr>
            <a:picLocks noChangeAspect="1"/>
          </p:cNvPicPr>
          <p:nvPr/>
        </p:nvPicPr>
        <p:blipFill>
          <a:blip r:embed="rId3"/>
          <a:srcRect b="45807"/>
          <a:stretch>
            <a:fillRect/>
          </a:stretch>
        </p:blipFill>
        <p:spPr>
          <a:xfrm>
            <a:off x="531187" y="1417207"/>
            <a:ext cx="11120148" cy="2857738"/>
          </a:xfrm>
          <a:prstGeom prst="rect">
            <a:avLst/>
          </a:prstGeom>
        </p:spPr>
      </p:pic>
      <p:sp>
        <p:nvSpPr>
          <p:cNvPr id="5" name="文本框 2"/>
          <p:cNvSpPr txBox="1"/>
          <p:nvPr/>
        </p:nvSpPr>
        <p:spPr>
          <a:xfrm>
            <a:off x="1217679" y="5439390"/>
            <a:ext cx="2607743" cy="400110"/>
          </a:xfrm>
          <a:prstGeom prst="rect">
            <a:avLst/>
          </a:prstGeom>
          <a:noFill/>
        </p:spPr>
        <p:txBody>
          <a:bodyPr wrap="square" rtlCol="0">
            <a:spAutoFit/>
          </a:bodyPr>
          <a:lstStyle/>
          <a:p>
            <a:r>
              <a:rPr lang="zh-CN" altLang="en-US" sz="2000" b="1" dirty="0">
                <a:solidFill>
                  <a:srgbClr val="C00000"/>
                </a:solidFill>
              </a:rPr>
              <a:t>怎么求解最优的模型？</a:t>
            </a:r>
          </a:p>
        </p:txBody>
      </p:sp>
      <p:sp>
        <p:nvSpPr>
          <p:cNvPr id="26" name="文本框 2"/>
          <p:cNvSpPr txBox="1"/>
          <p:nvPr/>
        </p:nvSpPr>
        <p:spPr>
          <a:xfrm>
            <a:off x="1217679" y="4205266"/>
            <a:ext cx="1981148" cy="400110"/>
          </a:xfrm>
          <a:prstGeom prst="rect">
            <a:avLst/>
          </a:prstGeom>
          <a:noFill/>
        </p:spPr>
        <p:txBody>
          <a:bodyPr wrap="square" rtlCol="0">
            <a:spAutoFit/>
          </a:bodyPr>
          <a:lstStyle/>
          <a:p>
            <a:r>
              <a:rPr lang="zh-CN" altLang="en-US" sz="2000" b="1" dirty="0">
                <a:solidFill>
                  <a:srgbClr val="C00000"/>
                </a:solidFill>
              </a:rPr>
              <a:t>使用什么模型？</a:t>
            </a:r>
          </a:p>
        </p:txBody>
      </p:sp>
      <p:sp>
        <p:nvSpPr>
          <p:cNvPr id="29" name="文本框 2"/>
          <p:cNvSpPr txBox="1"/>
          <p:nvPr/>
        </p:nvSpPr>
        <p:spPr>
          <a:xfrm>
            <a:off x="1205925" y="4800288"/>
            <a:ext cx="3372412" cy="400110"/>
          </a:xfrm>
          <a:prstGeom prst="rect">
            <a:avLst/>
          </a:prstGeom>
          <a:noFill/>
        </p:spPr>
        <p:txBody>
          <a:bodyPr wrap="square" rtlCol="0">
            <a:spAutoFit/>
          </a:bodyPr>
          <a:lstStyle/>
          <a:p>
            <a:r>
              <a:rPr lang="zh-CN" altLang="en-US" sz="2000" b="1" dirty="0">
                <a:solidFill>
                  <a:srgbClr val="C00000"/>
                </a:solidFill>
              </a:rPr>
              <a:t>怎么确定一个模型的好坏？</a:t>
            </a:r>
          </a:p>
        </p:txBody>
      </p:sp>
      <p:sp>
        <p:nvSpPr>
          <p:cNvPr id="2" name="文本框 1"/>
          <p:cNvSpPr txBox="1"/>
          <p:nvPr/>
        </p:nvSpPr>
        <p:spPr>
          <a:xfrm>
            <a:off x="4768770" y="4236044"/>
            <a:ext cx="3372412" cy="369332"/>
          </a:xfrm>
          <a:prstGeom prst="rect">
            <a:avLst/>
          </a:prstGeom>
          <a:noFill/>
        </p:spPr>
        <p:txBody>
          <a:bodyPr wrap="square" rtlCol="0">
            <a:spAutoFit/>
          </a:bodyPr>
          <a:lstStyle/>
          <a:p>
            <a:r>
              <a:rPr lang="zh-CN" altLang="en-US" dirty="0"/>
              <a:t>假设类（</a:t>
            </a:r>
            <a:r>
              <a:rPr lang="en-US" altLang="zh-CN" dirty="0"/>
              <a:t>Hypothesis Class</a:t>
            </a:r>
            <a:r>
              <a:rPr lang="zh-CN" altLang="en-US" dirty="0"/>
              <a:t>）</a:t>
            </a:r>
          </a:p>
        </p:txBody>
      </p:sp>
      <p:sp>
        <p:nvSpPr>
          <p:cNvPr id="4" name="文本框 3"/>
          <p:cNvSpPr txBox="1"/>
          <p:nvPr/>
        </p:nvSpPr>
        <p:spPr>
          <a:xfrm>
            <a:off x="4768770" y="4815677"/>
            <a:ext cx="3372412" cy="369332"/>
          </a:xfrm>
          <a:prstGeom prst="rect">
            <a:avLst/>
          </a:prstGeom>
          <a:noFill/>
        </p:spPr>
        <p:txBody>
          <a:bodyPr wrap="square" rtlCol="0">
            <a:spAutoFit/>
          </a:bodyPr>
          <a:lstStyle/>
          <a:p>
            <a:r>
              <a:rPr lang="zh-CN" altLang="en-US" dirty="0"/>
              <a:t>损失函数（</a:t>
            </a:r>
            <a:r>
              <a:rPr lang="en-US" altLang="zh-CN" dirty="0"/>
              <a:t>Loss Function</a:t>
            </a:r>
            <a:r>
              <a:rPr lang="zh-CN" altLang="en-US" dirty="0"/>
              <a:t>）</a:t>
            </a:r>
          </a:p>
        </p:txBody>
      </p:sp>
      <p:sp>
        <p:nvSpPr>
          <p:cNvPr id="6" name="文本框 5"/>
          <p:cNvSpPr txBox="1"/>
          <p:nvPr/>
        </p:nvSpPr>
        <p:spPr>
          <a:xfrm>
            <a:off x="4768769" y="5439390"/>
            <a:ext cx="4328931" cy="369332"/>
          </a:xfrm>
          <a:prstGeom prst="rect">
            <a:avLst/>
          </a:prstGeom>
          <a:noFill/>
        </p:spPr>
        <p:txBody>
          <a:bodyPr wrap="square" rtlCol="0">
            <a:spAutoFit/>
          </a:bodyPr>
          <a:lstStyle/>
          <a:p>
            <a:r>
              <a:rPr lang="zh-CN" altLang="en-US" dirty="0"/>
              <a:t>优化算法（</a:t>
            </a:r>
            <a:r>
              <a:rPr lang="en-US" altLang="zh-CN" dirty="0"/>
              <a:t>Optimization Algorithm</a:t>
            </a:r>
            <a:r>
              <a:rPr lang="zh-CN" altLang="en-US" dirty="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92302-288A-3A52-5E31-ED134E211D82}"/>
            </a:ext>
          </a:extLst>
        </p:cNvPr>
        <p:cNvGrpSpPr/>
        <p:nvPr/>
      </p:nvGrpSpPr>
      <p:grpSpPr>
        <a:xfrm>
          <a:off x="0" y="0"/>
          <a:ext cx="0" cy="0"/>
          <a:chOff x="0" y="0"/>
          <a:chExt cx="0" cy="0"/>
        </a:xfrm>
      </p:grpSpPr>
      <p:grpSp>
        <p:nvGrpSpPr>
          <p:cNvPr id="2" name="组合 1">
            <a:extLst>
              <a:ext uri="{FF2B5EF4-FFF2-40B4-BE49-F238E27FC236}">
                <a16:creationId xmlns:a16="http://schemas.microsoft.com/office/drawing/2014/main" id="{F85791C6-637E-7DC3-9CD0-B1756F236797}"/>
              </a:ext>
            </a:extLst>
          </p:cNvPr>
          <p:cNvGrpSpPr/>
          <p:nvPr/>
        </p:nvGrpSpPr>
        <p:grpSpPr>
          <a:xfrm>
            <a:off x="0" y="0"/>
            <a:ext cx="12192000" cy="6858000"/>
            <a:chOff x="0" y="0"/>
            <a:chExt cx="12192000" cy="6858000"/>
          </a:xfrm>
        </p:grpSpPr>
        <p:sp>
          <p:nvSpPr>
            <p:cNvPr id="38" name="任意多边形: 形状 37">
              <a:extLst>
                <a:ext uri="{FF2B5EF4-FFF2-40B4-BE49-F238E27FC236}">
                  <a16:creationId xmlns:a16="http://schemas.microsoft.com/office/drawing/2014/main" id="{2E53D8C1-3CC6-6B27-ABA3-67C829651F89}"/>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1" fmla="*/ 1819275 w 3638550"/>
                <a:gd name="connsiteY0-2" fmla="*/ 0 h 3638550"/>
                <a:gd name="connsiteX1-3" fmla="*/ 3638550 w 3638550"/>
                <a:gd name="connsiteY1-4" fmla="*/ 1819275 h 3638550"/>
                <a:gd name="connsiteX2-5" fmla="*/ 1819275 w 3638550"/>
                <a:gd name="connsiteY2-6" fmla="*/ 3638550 h 3638550"/>
                <a:gd name="connsiteX3-7" fmla="*/ 0 w 3638550"/>
                <a:gd name="connsiteY3-8" fmla="*/ 1819275 h 3638550"/>
                <a:gd name="connsiteX4-9" fmla="*/ 1910715 w 3638550"/>
                <a:gd name="connsiteY4-10" fmla="*/ 91440 h 3638550"/>
                <a:gd name="connsiteX0-11" fmla="*/ 1819275 w 3638550"/>
                <a:gd name="connsiteY0-12" fmla="*/ 0 h 3638550"/>
                <a:gd name="connsiteX1-13" fmla="*/ 3638550 w 3638550"/>
                <a:gd name="connsiteY1-14" fmla="*/ 1819275 h 3638550"/>
                <a:gd name="connsiteX2-15" fmla="*/ 1819275 w 3638550"/>
                <a:gd name="connsiteY2-16" fmla="*/ 3638550 h 3638550"/>
                <a:gd name="connsiteX3-17" fmla="*/ 0 w 3638550"/>
                <a:gd name="connsiteY3-18" fmla="*/ 1819275 h 3638550"/>
                <a:gd name="connsiteX0-19" fmla="*/ 3638550 w 3638550"/>
                <a:gd name="connsiteY0-20" fmla="*/ 0 h 1819275"/>
                <a:gd name="connsiteX1-21" fmla="*/ 1819275 w 3638550"/>
                <a:gd name="connsiteY1-22" fmla="*/ 1819275 h 1819275"/>
                <a:gd name="connsiteX2-23" fmla="*/ 0 w 3638550"/>
                <a:gd name="connsiteY2-24" fmla="*/ 0 h 1819275"/>
                <a:gd name="connsiteX0-25" fmla="*/ 1819275 w 1819275"/>
                <a:gd name="connsiteY0-26" fmla="*/ 0 h 1819275"/>
                <a:gd name="connsiteX1-27" fmla="*/ 0 w 1819275"/>
                <a:gd name="connsiteY1-28" fmla="*/ 1819275 h 1819275"/>
              </a:gdLst>
              <a:ahLst/>
              <a:cxnLst>
                <a:cxn ang="0">
                  <a:pos x="connsiteX0-1" y="connsiteY0-2"/>
                </a:cxn>
                <a:cxn ang="0">
                  <a:pos x="connsiteX1-3" y="connsiteY1-4"/>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a:extLst>
                <a:ext uri="{FF2B5EF4-FFF2-40B4-BE49-F238E27FC236}">
                  <a16:creationId xmlns:a16="http://schemas.microsoft.com/office/drawing/2014/main" id="{6CE22426-2923-584A-FA83-DC286261DE0D}"/>
                </a:ext>
              </a:extLst>
            </p:cNvPr>
            <p:cNvGrpSpPr/>
            <p:nvPr/>
          </p:nvGrpSpPr>
          <p:grpSpPr>
            <a:xfrm>
              <a:off x="1727455" y="1321568"/>
              <a:ext cx="5663945" cy="716782"/>
              <a:chOff x="1727455" y="1321568"/>
              <a:chExt cx="5663945" cy="716782"/>
            </a:xfrm>
          </p:grpSpPr>
          <p:sp>
            <p:nvSpPr>
              <p:cNvPr id="61" name="文本框 60">
                <a:extLst>
                  <a:ext uri="{FF2B5EF4-FFF2-40B4-BE49-F238E27FC236}">
                    <a16:creationId xmlns:a16="http://schemas.microsoft.com/office/drawing/2014/main" id="{850FEF11-D465-53B4-0C6F-8D0F5C1163B8}"/>
                  </a:ext>
                </a:extLst>
              </p:cNvPr>
              <p:cNvSpPr txBox="1"/>
              <p:nvPr/>
            </p:nvSpPr>
            <p:spPr>
              <a:xfrm>
                <a:off x="2573268" y="1524030"/>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rPr>
                  <a:t>简述</a:t>
                </a:r>
              </a:p>
            </p:txBody>
          </p:sp>
          <p:sp>
            <p:nvSpPr>
              <p:cNvPr id="63" name="椭圆 62">
                <a:extLst>
                  <a:ext uri="{FF2B5EF4-FFF2-40B4-BE49-F238E27FC236}">
                    <a16:creationId xmlns:a16="http://schemas.microsoft.com/office/drawing/2014/main" id="{5D67B1C4-FBA6-C459-7443-BECE99B02D9D}"/>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90204" pitchFamily="34" charset="0"/>
                    <a:ea typeface="微软雅黑" panose="020B0503020204020204" pitchFamily="34" charset="-122"/>
                  </a:rPr>
                  <a:t>01</a:t>
                </a:r>
              </a:p>
            </p:txBody>
          </p:sp>
        </p:grpSp>
        <p:grpSp>
          <p:nvGrpSpPr>
            <p:cNvPr id="40" name="组合 39">
              <a:extLst>
                <a:ext uri="{FF2B5EF4-FFF2-40B4-BE49-F238E27FC236}">
                  <a16:creationId xmlns:a16="http://schemas.microsoft.com/office/drawing/2014/main" id="{C36E8C20-54D3-BC90-CD9A-399CDB0A785D}"/>
                </a:ext>
              </a:extLst>
            </p:cNvPr>
            <p:cNvGrpSpPr/>
            <p:nvPr/>
          </p:nvGrpSpPr>
          <p:grpSpPr>
            <a:xfrm>
              <a:off x="7540339" y="0"/>
              <a:ext cx="4651661" cy="6858000"/>
              <a:chOff x="7540339" y="0"/>
              <a:chExt cx="4651661" cy="6858000"/>
            </a:xfrm>
          </p:grpSpPr>
          <p:sp>
            <p:nvSpPr>
              <p:cNvPr id="60" name="任意多边形: 形状 59">
                <a:extLst>
                  <a:ext uri="{FF2B5EF4-FFF2-40B4-BE49-F238E27FC236}">
                    <a16:creationId xmlns:a16="http://schemas.microsoft.com/office/drawing/2014/main" id="{EB33F354-CB5F-12CD-7E26-1D8FB5038CCD}"/>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矩形 57">
                <a:extLst>
                  <a:ext uri="{FF2B5EF4-FFF2-40B4-BE49-F238E27FC236}">
                    <a16:creationId xmlns:a16="http://schemas.microsoft.com/office/drawing/2014/main" id="{F7BA901F-06C4-28D2-2D0F-F14D1D822E15}"/>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90204" pitchFamily="34" charset="0"/>
                    <a:ea typeface="微软雅黑" panose="020B0503020204020204" pitchFamily="34" charset="-122"/>
                    <a:sym typeface="Arial" panose="020B0604020202090204" pitchFamily="34" charset="0"/>
                  </a:rPr>
                  <a:t>目录</a:t>
                </a:r>
                <a:endParaRPr kumimoji="1" lang="en-US" altLang="zh-CN" sz="6000" b="1" dirty="0">
                  <a:solidFill>
                    <a:schemeClr val="tx1"/>
                  </a:solidFill>
                  <a:latin typeface="Arial" panose="020B0604020202090204" pitchFamily="34" charset="0"/>
                  <a:ea typeface="微软雅黑" panose="020B0503020204020204" pitchFamily="34" charset="-122"/>
                  <a:sym typeface="Arial" panose="020B0604020202090204" pitchFamily="34" charset="0"/>
                </a:endParaRPr>
              </a:p>
            </p:txBody>
          </p:sp>
        </p:grpSp>
        <p:grpSp>
          <p:nvGrpSpPr>
            <p:cNvPr id="41" name="组合 40">
              <a:extLst>
                <a:ext uri="{FF2B5EF4-FFF2-40B4-BE49-F238E27FC236}">
                  <a16:creationId xmlns:a16="http://schemas.microsoft.com/office/drawing/2014/main" id="{B4BA2612-45B5-AA17-9956-BCE8EE342875}"/>
                </a:ext>
              </a:extLst>
            </p:cNvPr>
            <p:cNvGrpSpPr/>
            <p:nvPr/>
          </p:nvGrpSpPr>
          <p:grpSpPr>
            <a:xfrm>
              <a:off x="1727455" y="2333605"/>
              <a:ext cx="5661007" cy="716782"/>
              <a:chOff x="1727455" y="2419283"/>
              <a:chExt cx="5661007" cy="716782"/>
            </a:xfrm>
          </p:grpSpPr>
          <p:sp>
            <p:nvSpPr>
              <p:cNvPr id="54" name="文本框 53">
                <a:extLst>
                  <a:ext uri="{FF2B5EF4-FFF2-40B4-BE49-F238E27FC236}">
                    <a16:creationId xmlns:a16="http://schemas.microsoft.com/office/drawing/2014/main" id="{EBEC8519-AC52-CE7E-BFB3-A7E782AC6FEF}"/>
                  </a:ext>
                </a:extLst>
              </p:cNvPr>
              <p:cNvSpPr txBox="1"/>
              <p:nvPr/>
            </p:nvSpPr>
            <p:spPr>
              <a:xfrm>
                <a:off x="2570330" y="2594254"/>
                <a:ext cx="4818132" cy="398780"/>
              </a:xfrm>
              <a:prstGeom prst="rect">
                <a:avLst/>
              </a:prstGeom>
              <a:noFill/>
            </p:spPr>
            <p:txBody>
              <a:bodyPr wrap="square" rtlCol="0">
                <a:spAutoFit/>
              </a:bodyPr>
              <a:lstStyle/>
              <a:p>
                <a:pPr>
                  <a:buSzPct val="25000"/>
                </a:pPr>
                <a:r>
                  <a:rPr lang="zh-CN" altLang="en-US" sz="2000" b="1" dirty="0">
                    <a:latin typeface="Arial" panose="020B0604020202090204" pitchFamily="34" charset="0"/>
                    <a:ea typeface="微软雅黑" panose="020B0503020204020204" pitchFamily="34" charset="-122"/>
                    <a:sym typeface="+mn-ea"/>
                  </a:rPr>
                  <a:t>假设类：线性回归</a:t>
                </a:r>
                <a:endParaRPr lang="zh-CN" altLang="en-US" sz="2000" b="1" dirty="0">
                  <a:latin typeface="Arial" panose="020B0604020202090204" pitchFamily="34" charset="0"/>
                  <a:ea typeface="微软雅黑" panose="020B0503020204020204" pitchFamily="34" charset="-122"/>
                </a:endParaRPr>
              </a:p>
            </p:txBody>
          </p:sp>
          <p:sp>
            <p:nvSpPr>
              <p:cNvPr id="56" name="椭圆 55">
                <a:extLst>
                  <a:ext uri="{FF2B5EF4-FFF2-40B4-BE49-F238E27FC236}">
                    <a16:creationId xmlns:a16="http://schemas.microsoft.com/office/drawing/2014/main" id="{7639D20E-0D8F-D06E-4D9D-FADFB413D1CC}"/>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02</a:t>
                </a:r>
              </a:p>
            </p:txBody>
          </p:sp>
        </p:grpSp>
        <p:grpSp>
          <p:nvGrpSpPr>
            <p:cNvPr id="42" name="组合 41">
              <a:extLst>
                <a:ext uri="{FF2B5EF4-FFF2-40B4-BE49-F238E27FC236}">
                  <a16:creationId xmlns:a16="http://schemas.microsoft.com/office/drawing/2014/main" id="{C49C26D1-A8A0-6F76-E341-CD6A1DC2E98A}"/>
                </a:ext>
              </a:extLst>
            </p:cNvPr>
            <p:cNvGrpSpPr/>
            <p:nvPr/>
          </p:nvGrpSpPr>
          <p:grpSpPr>
            <a:xfrm>
              <a:off x="1727455" y="3345642"/>
              <a:ext cx="3535045" cy="716782"/>
              <a:chOff x="1727455" y="3517777"/>
              <a:chExt cx="3535045" cy="716782"/>
            </a:xfrm>
          </p:grpSpPr>
          <p:sp>
            <p:nvSpPr>
              <p:cNvPr id="51" name="文本框 50">
                <a:extLst>
                  <a:ext uri="{FF2B5EF4-FFF2-40B4-BE49-F238E27FC236}">
                    <a16:creationId xmlns:a16="http://schemas.microsoft.com/office/drawing/2014/main" id="{AA8D3567-E974-8BD4-F4C3-4BF3E3B2FB24}"/>
                  </a:ext>
                </a:extLst>
              </p:cNvPr>
              <p:cNvSpPr txBox="1"/>
              <p:nvPr/>
            </p:nvSpPr>
            <p:spPr>
              <a:xfrm>
                <a:off x="2570100" y="3729232"/>
                <a:ext cx="2692400" cy="40011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损失函数：平方损失</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3" name="椭圆 52">
                <a:extLst>
                  <a:ext uri="{FF2B5EF4-FFF2-40B4-BE49-F238E27FC236}">
                    <a16:creationId xmlns:a16="http://schemas.microsoft.com/office/drawing/2014/main" id="{F1B4D4E5-8257-B2A0-5B55-81DAB0884C8E}"/>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03</a:t>
                </a:r>
              </a:p>
            </p:txBody>
          </p:sp>
        </p:grpSp>
        <p:grpSp>
          <p:nvGrpSpPr>
            <p:cNvPr id="43" name="组合 42">
              <a:extLst>
                <a:ext uri="{FF2B5EF4-FFF2-40B4-BE49-F238E27FC236}">
                  <a16:creationId xmlns:a16="http://schemas.microsoft.com/office/drawing/2014/main" id="{DCF3022E-1E6E-E344-7F7E-FB7F92D0F6C8}"/>
                </a:ext>
              </a:extLst>
            </p:cNvPr>
            <p:cNvGrpSpPr/>
            <p:nvPr/>
          </p:nvGrpSpPr>
          <p:grpSpPr>
            <a:xfrm>
              <a:off x="1727455" y="4357679"/>
              <a:ext cx="5661007" cy="716782"/>
              <a:chOff x="1727455" y="4534690"/>
              <a:chExt cx="5661007" cy="716782"/>
            </a:xfrm>
          </p:grpSpPr>
          <p:sp>
            <p:nvSpPr>
              <p:cNvPr id="48" name="文本框 47">
                <a:extLst>
                  <a:ext uri="{FF2B5EF4-FFF2-40B4-BE49-F238E27FC236}">
                    <a16:creationId xmlns:a16="http://schemas.microsoft.com/office/drawing/2014/main" id="{E98E9C32-0456-4F2C-3B77-6D0C00F7EE15}"/>
                  </a:ext>
                </a:extLst>
              </p:cNvPr>
              <p:cNvSpPr txBox="1"/>
              <p:nvPr/>
            </p:nvSpPr>
            <p:spPr>
              <a:xfrm>
                <a:off x="2570330" y="4732780"/>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优化算法：梯度下降</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0" name="椭圆 49">
                <a:extLst>
                  <a:ext uri="{FF2B5EF4-FFF2-40B4-BE49-F238E27FC236}">
                    <a16:creationId xmlns:a16="http://schemas.microsoft.com/office/drawing/2014/main" id="{49147CB8-2490-C3FE-5D06-66AE9F7F5106}"/>
                  </a:ext>
                </a:extLst>
              </p:cNvPr>
              <p:cNvSpPr/>
              <p:nvPr/>
            </p:nvSpPr>
            <p:spPr>
              <a:xfrm>
                <a:off x="1727455" y="4534690"/>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04</a:t>
                </a:r>
              </a:p>
            </p:txBody>
          </p:sp>
        </p:grpSp>
      </p:grpSp>
    </p:spTree>
    <p:custDataLst>
      <p:tags r:id="rId1"/>
    </p:custDataLst>
    <p:extLst>
      <p:ext uri="{BB962C8B-B14F-4D97-AF65-F5344CB8AC3E}">
        <p14:creationId xmlns:p14="http://schemas.microsoft.com/office/powerpoint/2010/main" val="3659407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bg1"/>
                </a:solidFill>
                <a:effectLst/>
                <a:uLnTx/>
                <a:uFillTx/>
                <a:cs typeface="+mn-ea"/>
                <a:sym typeface="+mn-lt"/>
              </a:rPr>
              <a:t>课程安排</a:t>
            </a:r>
          </a:p>
        </p:txBody>
      </p:sp>
      <p:grpSp>
        <p:nvGrpSpPr>
          <p:cNvPr id="26" name="组合 25"/>
          <p:cNvGrpSpPr/>
          <p:nvPr/>
        </p:nvGrpSpPr>
        <p:grpSpPr>
          <a:xfrm>
            <a:off x="1094248" y="1409700"/>
            <a:ext cx="9753598" cy="4359377"/>
            <a:chOff x="628652" y="1710813"/>
            <a:chExt cx="7954909" cy="3829664"/>
          </a:xfrm>
        </p:grpSpPr>
        <p:sp>
          <p:nvSpPr>
            <p:cNvPr id="5" name="Rectangle 6"/>
            <p:cNvSpPr/>
            <p:nvPr/>
          </p:nvSpPr>
          <p:spPr>
            <a:xfrm>
              <a:off x="628652"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假设类</a:t>
              </a:r>
              <a:endParaRPr lang="en-US" sz="2400" b="1" dirty="0">
                <a:solidFill>
                  <a:schemeClr val="tx1"/>
                </a:solidFill>
              </a:endParaRPr>
            </a:p>
          </p:txBody>
        </p:sp>
        <p:sp>
          <p:nvSpPr>
            <p:cNvPr id="6" name="Rectangle 9"/>
            <p:cNvSpPr/>
            <p:nvPr/>
          </p:nvSpPr>
          <p:spPr>
            <a:xfrm>
              <a:off x="3419735"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损失函数</a:t>
              </a:r>
              <a:endParaRPr lang="en-US" sz="2400" b="1" dirty="0">
                <a:solidFill>
                  <a:schemeClr val="tx1"/>
                </a:solidFill>
              </a:endParaRPr>
            </a:p>
          </p:txBody>
        </p:sp>
        <p:sp>
          <p:nvSpPr>
            <p:cNvPr id="7" name="Rectangle 10"/>
            <p:cNvSpPr/>
            <p:nvPr/>
          </p:nvSpPr>
          <p:spPr>
            <a:xfrm>
              <a:off x="6255726"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优化算法</a:t>
              </a:r>
              <a:endParaRPr lang="en-US" sz="2400" b="1" dirty="0">
                <a:solidFill>
                  <a:schemeClr val="tx1"/>
                </a:solidFill>
              </a:endParaRPr>
            </a:p>
          </p:txBody>
        </p:sp>
        <p:sp>
          <p:nvSpPr>
            <p:cNvPr id="8" name="Rectangle 12"/>
            <p:cNvSpPr/>
            <p:nvPr/>
          </p:nvSpPr>
          <p:spPr>
            <a:xfrm>
              <a:off x="628652"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C00000"/>
                  </a:solidFill>
                </a:rPr>
                <a:t>线性回归</a:t>
              </a:r>
              <a:endParaRPr lang="en-US" sz="2400" b="1" dirty="0">
                <a:solidFill>
                  <a:srgbClr val="C00000"/>
                </a:solidFill>
              </a:endParaRPr>
            </a:p>
          </p:txBody>
        </p:sp>
        <p:sp>
          <p:nvSpPr>
            <p:cNvPr id="9" name="Rectangle 13"/>
            <p:cNvSpPr/>
            <p:nvPr/>
          </p:nvSpPr>
          <p:spPr>
            <a:xfrm>
              <a:off x="3419735"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平方损失</a:t>
              </a:r>
              <a:endParaRPr lang="en-US" sz="2400" b="1" dirty="0">
                <a:solidFill>
                  <a:schemeClr val="tx1"/>
                </a:solidFill>
              </a:endParaRPr>
            </a:p>
          </p:txBody>
        </p:sp>
        <p:sp>
          <p:nvSpPr>
            <p:cNvPr id="10" name="Rectangle 14"/>
            <p:cNvSpPr/>
            <p:nvPr/>
          </p:nvSpPr>
          <p:spPr>
            <a:xfrm>
              <a:off x="6255726"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梯度下降</a:t>
              </a:r>
              <a:endParaRPr lang="en-US" sz="2400" b="1" dirty="0">
                <a:solidFill>
                  <a:schemeClr val="tx1"/>
                </a:solidFill>
              </a:endParaRPr>
            </a:p>
          </p:txBody>
        </p:sp>
        <p:sp>
          <p:nvSpPr>
            <p:cNvPr id="11" name="Rectangle 15"/>
            <p:cNvSpPr/>
            <p:nvPr/>
          </p:nvSpPr>
          <p:spPr>
            <a:xfrm>
              <a:off x="628652" y="4783393"/>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多项式回归</a:t>
              </a:r>
              <a:endParaRPr lang="en-US" sz="2400" b="1" dirty="0">
                <a:solidFill>
                  <a:schemeClr val="tx1"/>
                </a:solidFill>
              </a:endParaRPr>
            </a:p>
          </p:txBody>
        </p:sp>
        <p:sp>
          <p:nvSpPr>
            <p:cNvPr id="12" name="Rectangle 17"/>
            <p:cNvSpPr/>
            <p:nvPr/>
          </p:nvSpPr>
          <p:spPr>
            <a:xfrm>
              <a:off x="3751250" y="4783393"/>
              <a:ext cx="1816538"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为什么使用平方损失</a:t>
              </a:r>
              <a:endParaRPr lang="en-US" sz="2400" b="1" dirty="0">
                <a:solidFill>
                  <a:schemeClr val="tx1"/>
                </a:solidFill>
              </a:endParaRPr>
            </a:p>
          </p:txBody>
        </p:sp>
        <p:sp>
          <p:nvSpPr>
            <p:cNvPr id="16" name="Rectangle 18"/>
            <p:cNvSpPr/>
            <p:nvPr/>
          </p:nvSpPr>
          <p:spPr>
            <a:xfrm>
              <a:off x="6112491" y="4783393"/>
              <a:ext cx="2471070"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随机梯度下降</a:t>
              </a:r>
              <a:endParaRPr lang="en-US" sz="2400" b="1" dirty="0">
                <a:solidFill>
                  <a:schemeClr val="tx1"/>
                </a:solidFill>
              </a:endParaRPr>
            </a:p>
          </p:txBody>
        </p:sp>
        <p:sp>
          <p:nvSpPr>
            <p:cNvPr id="18" name="Down Arrow 19"/>
            <p:cNvSpPr/>
            <p:nvPr/>
          </p:nvSpPr>
          <p:spPr>
            <a:xfrm>
              <a:off x="1573468"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19" name="Down Arrow 20"/>
            <p:cNvSpPr/>
            <p:nvPr/>
          </p:nvSpPr>
          <p:spPr>
            <a:xfrm>
              <a:off x="1573468"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0" name="Down Arrow 21"/>
            <p:cNvSpPr/>
            <p:nvPr/>
          </p:nvSpPr>
          <p:spPr>
            <a:xfrm>
              <a:off x="4364551"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1" name="Down Arrow 22"/>
            <p:cNvSpPr/>
            <p:nvPr/>
          </p:nvSpPr>
          <p:spPr>
            <a:xfrm>
              <a:off x="4364551"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2" name="Down Arrow 23"/>
            <p:cNvSpPr/>
            <p:nvPr/>
          </p:nvSpPr>
          <p:spPr>
            <a:xfrm>
              <a:off x="7200542"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3" name="Down Arrow 24"/>
            <p:cNvSpPr/>
            <p:nvPr/>
          </p:nvSpPr>
          <p:spPr>
            <a:xfrm>
              <a:off x="7200542"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4" name="Plus 25"/>
            <p:cNvSpPr/>
            <p:nvPr/>
          </p:nvSpPr>
          <p:spPr>
            <a:xfrm>
              <a:off x="2942303"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5" name="Plus 26"/>
            <p:cNvSpPr/>
            <p:nvPr/>
          </p:nvSpPr>
          <p:spPr>
            <a:xfrm>
              <a:off x="5719201"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Arial" panose="020B0604020202090204"/>
                <a:ea typeface="微软雅黑"/>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Arial" panose="020B0604020202090204"/>
              <a:ea typeface="微软雅黑"/>
              <a:cs typeface="+mn-ea"/>
              <a:sym typeface="+mn-lt"/>
            </a:endParaRPr>
          </a:p>
        </p:txBody>
      </p:sp>
      <p:sp>
        <p:nvSpPr>
          <p:cNvPr id="4" name="文本框 3"/>
          <p:cNvSpPr txBox="1"/>
          <p:nvPr/>
        </p:nvSpPr>
        <p:spPr>
          <a:xfrm>
            <a:off x="350439" y="120418"/>
            <a:ext cx="4979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rPr>
              <a:t>假设类（</a:t>
            </a:r>
            <a:r>
              <a:rPr kumimoji="0" lang="en-US" altLang="zh-CN"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rPr>
              <a:t>Hypothesis Class</a:t>
            </a:r>
            <a:r>
              <a:rPr kumimoji="0" lang="zh-CN" altLang="en-US"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rPr>
              <a:t>）</a:t>
            </a:r>
          </a:p>
        </p:txBody>
      </p:sp>
      <p:sp>
        <p:nvSpPr>
          <p:cNvPr id="3" name="文本框 2"/>
          <p:cNvSpPr txBox="1"/>
          <p:nvPr/>
        </p:nvSpPr>
        <p:spPr>
          <a:xfrm>
            <a:off x="647700" y="1238250"/>
            <a:ext cx="5886450" cy="1323439"/>
          </a:xfrm>
          <a:prstGeom prst="rect">
            <a:avLst/>
          </a:prstGeom>
          <a:noFill/>
        </p:spPr>
        <p:txBody>
          <a:bodyPr wrap="square" rtlCol="0">
            <a:spAutoFit/>
          </a:bodyPr>
          <a:lstStyle/>
          <a:p>
            <a:pPr marL="285750" indent="-285750">
              <a:buFont typeface="Wingdings" panose="05000000000000000000" pitchFamily="2" charset="2"/>
              <a:buChar char="l"/>
            </a:pPr>
            <a:r>
              <a:rPr lang="zh-CN" altLang="en-US" sz="2000" dirty="0">
                <a:latin typeface="+mn-ea"/>
              </a:rPr>
              <a:t>模型：我们对于世界如何运行的假设</a:t>
            </a:r>
            <a:endParaRPr lang="en-US" altLang="zh-CN" sz="2000" dirty="0">
              <a:latin typeface="+mn-ea"/>
            </a:endParaRPr>
          </a:p>
          <a:p>
            <a:endParaRPr lang="en-US" altLang="zh-CN" sz="2000" dirty="0">
              <a:latin typeface="+mn-ea"/>
            </a:endParaRPr>
          </a:p>
          <a:p>
            <a:pPr marL="285750" indent="-285750">
              <a:buFont typeface="Wingdings" panose="05000000000000000000" pitchFamily="2" charset="2"/>
              <a:buChar char="l"/>
            </a:pPr>
            <a:r>
              <a:rPr lang="zh-CN" altLang="en-US" sz="2000" dirty="0">
                <a:latin typeface="+mn-ea"/>
              </a:rPr>
              <a:t>假设：输入</a:t>
            </a:r>
            <a:r>
              <a:rPr lang="en-US" altLang="zh-CN" sz="2000" dirty="0">
                <a:latin typeface="+mn-ea"/>
              </a:rPr>
              <a:t>x</a:t>
            </a:r>
            <a:r>
              <a:rPr lang="zh-CN" altLang="en-US" sz="2000" dirty="0">
                <a:latin typeface="+mn-ea"/>
              </a:rPr>
              <a:t>和输出</a:t>
            </a:r>
            <a:r>
              <a:rPr lang="en-US" altLang="zh-CN" sz="2000" dirty="0">
                <a:latin typeface="+mn-ea"/>
              </a:rPr>
              <a:t>y</a:t>
            </a:r>
            <a:r>
              <a:rPr lang="zh-CN" altLang="en-US" sz="2000" dirty="0">
                <a:latin typeface="+mn-ea"/>
              </a:rPr>
              <a:t>之间的关系</a:t>
            </a:r>
            <a:endParaRPr lang="en-US" altLang="zh-CN" sz="2000" dirty="0">
              <a:latin typeface="+mn-ea"/>
            </a:endParaRPr>
          </a:p>
          <a:p>
            <a:endParaRPr lang="en-US" altLang="zh-CN" sz="2000" dirty="0">
              <a:latin typeface="+mn-ea"/>
            </a:endParaRPr>
          </a:p>
        </p:txBody>
      </p:sp>
      <p:pic>
        <p:nvPicPr>
          <p:cNvPr id="6" name="Picture 4"/>
          <p:cNvPicPr>
            <a:picLocks noChangeAspect="1"/>
          </p:cNvPicPr>
          <p:nvPr/>
        </p:nvPicPr>
        <p:blipFill>
          <a:blip r:embed="rId3"/>
          <a:srcRect l="58611" b="22149"/>
          <a:stretch>
            <a:fillRect/>
          </a:stretch>
        </p:blipFill>
        <p:spPr>
          <a:xfrm>
            <a:off x="7206875" y="985269"/>
            <a:ext cx="4229100" cy="3176648"/>
          </a:xfrm>
          <a:prstGeom prst="rect">
            <a:avLst/>
          </a:prstGeom>
        </p:spPr>
      </p:pic>
      <p:pic>
        <p:nvPicPr>
          <p:cNvPr id="7" name="object 44"/>
          <p:cNvPicPr/>
          <p:nvPr/>
        </p:nvPicPr>
        <p:blipFill>
          <a:blip r:embed="rId4" cstate="print"/>
          <a:stretch>
            <a:fillRect/>
          </a:stretch>
        </p:blipFill>
        <p:spPr>
          <a:xfrm>
            <a:off x="7948876" y="1656010"/>
            <a:ext cx="2399517" cy="1237606"/>
          </a:xfrm>
          <a:prstGeom prst="rect">
            <a:avLst/>
          </a:prstGeom>
        </p:spPr>
      </p:pic>
      <mc:AlternateContent xmlns:mc="http://schemas.openxmlformats.org/markup-compatibility/2006">
        <mc:Choice xmlns:a14="http://schemas.microsoft.com/office/drawing/2010/main" Requires="a14">
          <p:sp>
            <p:nvSpPr>
              <p:cNvPr id="8" name="矩形 6"/>
              <p:cNvSpPr/>
              <p:nvPr/>
            </p:nvSpPr>
            <p:spPr>
              <a:xfrm>
                <a:off x="1593499" y="2550502"/>
                <a:ext cx="4400885" cy="375424"/>
              </a:xfrm>
              <a:prstGeom prst="rect">
                <a:avLst/>
              </a:prstGeom>
            </p:spPr>
            <p:txBody>
              <a:bodyPr wrap="none">
                <a:spAutoFit/>
              </a:bodyPr>
              <a:lstStyle/>
              <a:p>
                <a14:m>
                  <m:oMath xmlns:m="http://schemas.openxmlformats.org/officeDocument/2006/math">
                    <m:r>
                      <a:rPr lang="en-US" altLang="zh-CN" i="1" smtClean="0">
                        <a:latin typeface="Cambria Math" panose="02040503050406030204" pitchFamily="18" charset="0"/>
                      </a:rPr>
                      <m:t>𝑦</m:t>
                    </m:r>
                    <m:r>
                      <a:rPr lang="en-US" altLang="zh-CN" i="1" smtClean="0">
                        <a:latin typeface="Cambria Math" panose="02040503050406030204" pitchFamily="18" charset="0"/>
                      </a:rPr>
                      <m:t>=</m:t>
                    </m:r>
                    <m:r>
                      <a:rPr lang="zh-CN" altLang="en-US" i="1" smtClean="0">
                        <a:solidFill>
                          <a:srgbClr val="0000FF"/>
                        </a:solidFill>
                        <a:latin typeface="Cambria Math" panose="02040503050406030204" pitchFamily="18" charset="0"/>
                      </a:rPr>
                      <m:t>未知的</m:t>
                    </m:r>
                    <m:r>
                      <a:rPr lang="zh-CN" altLang="en-US" i="1">
                        <a:solidFill>
                          <a:srgbClr val="0000FF"/>
                        </a:solidFill>
                        <a:latin typeface="Cambria Math" panose="02040503050406030204" pitchFamily="18" charset="0"/>
                      </a:rPr>
                      <m:t>映射关系</m:t>
                    </m:r>
                    <m:d>
                      <m:dPr>
                        <m:ctrlPr>
                          <a:rPr lang="en-US" altLang="zh-CN" i="1">
                            <a:latin typeface="Cambria Math" panose="02040503050406030204" pitchFamily="18" charset="0"/>
                          </a:rPr>
                        </m:ctrlPr>
                      </m:dPr>
                      <m:e>
                        <m:r>
                          <a:rPr lang="en-US" altLang="zh-CN" i="1">
                            <a:latin typeface="Cambria Math" panose="02040503050406030204" pitchFamily="18" charset="0"/>
                          </a:rPr>
                          <m:t>𝑥</m:t>
                        </m:r>
                      </m:e>
                    </m:d>
                    <m:r>
                      <a:rPr lang="en-US" altLang="zh-CN" i="1">
                        <a:latin typeface="Cambria Math" panose="02040503050406030204" pitchFamily="18" charset="0"/>
                      </a:rPr>
                      <m:t>+</m:t>
                    </m:r>
                    <m:r>
                      <a:rPr lang="zh-CN" altLang="en-US" i="1">
                        <a:latin typeface="Cambria Math" panose="02040503050406030204" pitchFamily="18" charset="0"/>
                      </a:rPr>
                      <m:t> </m:t>
                    </m:r>
                    <m:r>
                      <a:rPr lang="zh-CN" altLang="en-US" i="1">
                        <a:latin typeface="Cambria Math" panose="02040503050406030204" pitchFamily="18" charset="0"/>
                      </a:rPr>
                      <m:t>𝜖</m:t>
                    </m:r>
                  </m:oMath>
                </a14:m>
                <a:r>
                  <a:rPr lang="en-US" altLang="zh-CN" dirty="0"/>
                  <a:t>,</a:t>
                </a:r>
                <a:r>
                  <a:rPr lang="zh-CN" altLang="en-US" dirty="0"/>
                  <a:t>     </a:t>
                </a:r>
                <a14:m>
                  <m:oMath xmlns:m="http://schemas.openxmlformats.org/officeDocument/2006/math">
                    <m:r>
                      <m:rPr>
                        <m:sty m:val="p"/>
                      </m:rPr>
                      <a:rPr lang="en-US" altLang="zh-CN">
                        <a:latin typeface="Cambria Math" panose="02040503050406030204" pitchFamily="18" charset="0"/>
                      </a:rPr>
                      <m:t>E</m:t>
                    </m:r>
                    <m:d>
                      <m:dPr>
                        <m:ctrlPr>
                          <a:rPr lang="en-US" altLang="zh-CN" i="1">
                            <a:latin typeface="Cambria Math" panose="02040503050406030204" pitchFamily="18" charset="0"/>
                          </a:rPr>
                        </m:ctrlPr>
                      </m:dPr>
                      <m:e>
                        <m:r>
                          <a:rPr lang="zh-CN" altLang="en-US" i="1">
                            <a:latin typeface="Cambria Math" panose="02040503050406030204" pitchFamily="18" charset="0"/>
                          </a:rPr>
                          <m:t>𝜖</m:t>
                        </m:r>
                      </m:e>
                    </m:d>
                    <m:r>
                      <a:rPr lang="en-US" altLang="zh-CN" i="1">
                        <a:latin typeface="Cambria Math" panose="02040503050406030204" pitchFamily="18" charset="0"/>
                      </a:rPr>
                      <m:t>=0</m:t>
                    </m:r>
                  </m:oMath>
                </a14:m>
                <a:endParaRPr lang="en-US" altLang="zh-CN" dirty="0"/>
              </a:p>
            </p:txBody>
          </p:sp>
        </mc:Choice>
        <mc:Fallback>
          <p:sp>
            <p:nvSpPr>
              <p:cNvPr id="8" name="矩形 6"/>
              <p:cNvSpPr>
                <a:spLocks noRot="1" noChangeAspect="1" noMove="1" noResize="1" noEditPoints="1" noAdjustHandles="1" noChangeArrowheads="1" noChangeShapeType="1" noTextEdit="1"/>
              </p:cNvSpPr>
              <p:nvPr/>
            </p:nvSpPr>
            <p:spPr>
              <a:xfrm>
                <a:off x="1593499" y="2550502"/>
                <a:ext cx="4400885" cy="375424"/>
              </a:xfrm>
              <a:prstGeom prst="rect">
                <a:avLst/>
              </a:prstGeom>
              <a:blipFill>
                <a:blip r:embed="rId5"/>
                <a:stretch>
                  <a:fillRect t="-6452" b="-2258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文本框 2"/>
              <p:cNvSpPr txBox="1"/>
              <p:nvPr/>
            </p:nvSpPr>
            <p:spPr>
              <a:xfrm>
                <a:off x="1593499" y="3778957"/>
                <a:ext cx="7052755" cy="1341521"/>
              </a:xfrm>
              <a:prstGeom prst="rect">
                <a:avLst/>
              </a:prstGeom>
              <a:noFill/>
            </p:spPr>
            <p:txBody>
              <a:bodyPr wrap="square" rtlCol="0">
                <a:spAutoFit/>
              </a:bodyPr>
              <a:lstStyle/>
              <a:p>
                <a:endParaRPr lang="en-SG" altLang="zh-CN" sz="2000" dirty="0">
                  <a:solidFill>
                    <a:srgbClr val="C00000"/>
                  </a:solidFill>
                  <a:latin typeface="+mn-ea"/>
                </a:endParaRPr>
              </a:p>
              <a:p>
                <a14:m>
                  <m:oMath xmlns:m="http://schemas.openxmlformats.org/officeDocument/2006/math">
                    <m:acc>
                      <m:accPr>
                        <m:chr m:val="̂"/>
                        <m:ctrlPr>
                          <a:rPr lang="zh-CN" altLang="en-US" sz="2000" i="1">
                            <a:solidFill>
                              <a:srgbClr val="C00000"/>
                            </a:solidFill>
                            <a:latin typeface="Cambria Math" panose="02040503050406030204" pitchFamily="18" charset="0"/>
                          </a:rPr>
                        </m:ctrlPr>
                      </m:accPr>
                      <m:e>
                        <m:r>
                          <a:rPr lang="zh-CN" altLang="en-US" sz="2000" i="1">
                            <a:solidFill>
                              <a:srgbClr val="C00000"/>
                            </a:solidFill>
                            <a:latin typeface="Cambria Math" panose="02040503050406030204" pitchFamily="18" charset="0"/>
                          </a:rPr>
                          <m:t>𝑦</m:t>
                        </m:r>
                      </m:e>
                    </m:acc>
                    <m:r>
                      <a:rPr lang="en-US" altLang="zh-CN" sz="2000" i="1">
                        <a:solidFill>
                          <a:srgbClr val="C00000"/>
                        </a:solidFill>
                        <a:latin typeface="Cambria Math" panose="02040503050406030204" pitchFamily="18" charset="0"/>
                      </a:rPr>
                      <m:t>=</m:t>
                    </m:r>
                    <m:sSub>
                      <m:sSubPr>
                        <m:ctrlPr>
                          <a:rPr lang="en-US" altLang="zh-CN" sz="2000" b="0" i="1" smtClean="0">
                            <a:solidFill>
                              <a:srgbClr val="C00000"/>
                            </a:solidFill>
                            <a:latin typeface="Cambria Math" panose="02040503050406030204" pitchFamily="18" charset="0"/>
                          </a:rPr>
                        </m:ctrlPr>
                      </m:sSubPr>
                      <m:e>
                        <m:r>
                          <a:rPr lang="en-US" altLang="zh-CN" sz="2000" i="1" smtClean="0">
                            <a:solidFill>
                              <a:srgbClr val="C00000"/>
                            </a:solidFill>
                            <a:latin typeface="Cambria Math" panose="02040503050406030204" pitchFamily="18" charset="0"/>
                          </a:rPr>
                          <m:t>𝑓</m:t>
                        </m:r>
                      </m:e>
                      <m:sub>
                        <m:r>
                          <a:rPr lang="en-US" altLang="zh-CN" sz="2000" i="1">
                            <a:solidFill>
                              <a:srgbClr val="C00000"/>
                            </a:solidFill>
                            <a:latin typeface="Cambria Math" panose="02040503050406030204" pitchFamily="18" charset="0"/>
                          </a:rPr>
                          <m:t>𝜃</m:t>
                        </m:r>
                      </m:sub>
                    </m:sSub>
                    <m:d>
                      <m:dPr>
                        <m:ctrlPr>
                          <a:rPr lang="en-US" altLang="zh-CN" sz="2000" i="1">
                            <a:solidFill>
                              <a:srgbClr val="C00000"/>
                            </a:solidFill>
                            <a:latin typeface="Cambria Math" panose="02040503050406030204" pitchFamily="18" charset="0"/>
                          </a:rPr>
                        </m:ctrlPr>
                      </m:dPr>
                      <m:e>
                        <m:r>
                          <a:rPr lang="en-US" altLang="zh-CN" sz="2000" i="1">
                            <a:solidFill>
                              <a:srgbClr val="C00000"/>
                            </a:solidFill>
                            <a:latin typeface="Cambria Math" panose="02040503050406030204" pitchFamily="18" charset="0"/>
                          </a:rPr>
                          <m:t>𝑥</m:t>
                        </m:r>
                      </m:e>
                    </m:d>
                  </m:oMath>
                </a14:m>
                <a:r>
                  <a:rPr lang="en-US" altLang="zh-CN" sz="2000" dirty="0">
                    <a:solidFill>
                      <a:srgbClr val="C00000"/>
                    </a:solidFill>
                    <a:latin typeface="+mn-ea"/>
                  </a:rPr>
                  <a:t>:</a:t>
                </a:r>
                <a:r>
                  <a:rPr lang="zh-CN" altLang="en-US" sz="2000" dirty="0">
                    <a:solidFill>
                      <a:srgbClr val="C00000"/>
                    </a:solidFill>
                    <a:latin typeface="+mn-ea"/>
                  </a:rPr>
                  <a:t> 预测值</a:t>
                </a:r>
                <a:r>
                  <a:rPr lang="en-US" altLang="zh-CN" sz="2000" dirty="0">
                    <a:solidFill>
                      <a:srgbClr val="C00000"/>
                    </a:solidFill>
                    <a:latin typeface="+mn-ea"/>
                  </a:rPr>
                  <a:t> </a:t>
                </a:r>
                <a:r>
                  <a:rPr lang="zh-CN" altLang="en-US" sz="2000" dirty="0">
                    <a:solidFill>
                      <a:srgbClr val="C00000"/>
                    </a:solidFill>
                    <a:latin typeface="+mn-ea"/>
                  </a:rPr>
                  <a:t>（</a:t>
                </a:r>
                <a:r>
                  <a:rPr lang="en-US" altLang="zh-CN" sz="2000" dirty="0">
                    <a:solidFill>
                      <a:srgbClr val="C00000"/>
                    </a:solidFill>
                    <a:latin typeface="+mn-ea"/>
                  </a:rPr>
                  <a:t>prediction</a:t>
                </a:r>
                <a:r>
                  <a:rPr lang="zh-CN" altLang="en-US" sz="2000" dirty="0">
                    <a:solidFill>
                      <a:srgbClr val="C00000"/>
                    </a:solidFill>
                    <a:latin typeface="+mn-ea"/>
                  </a:rPr>
                  <a:t> </a:t>
                </a:r>
                <a:r>
                  <a:rPr lang="en-US" altLang="zh-CN" sz="2000" dirty="0">
                    <a:solidFill>
                      <a:srgbClr val="C00000"/>
                    </a:solidFill>
                    <a:latin typeface="+mn-ea"/>
                  </a:rPr>
                  <a:t>or</a:t>
                </a:r>
                <a:r>
                  <a:rPr lang="zh-CN" altLang="en-US" sz="2000" dirty="0">
                    <a:solidFill>
                      <a:srgbClr val="C00000"/>
                    </a:solidFill>
                    <a:latin typeface="+mn-ea"/>
                  </a:rPr>
                  <a:t> </a:t>
                </a:r>
                <a:r>
                  <a:rPr lang="en-US" altLang="zh-CN" sz="2000" dirty="0">
                    <a:solidFill>
                      <a:srgbClr val="C00000"/>
                    </a:solidFill>
                    <a:latin typeface="+mn-ea"/>
                  </a:rPr>
                  <a:t>estimation</a:t>
                </a:r>
                <a:r>
                  <a:rPr lang="zh-CN" altLang="en-US" sz="2000" dirty="0">
                    <a:solidFill>
                      <a:srgbClr val="C00000"/>
                    </a:solidFill>
                    <a:latin typeface="+mn-ea"/>
                  </a:rPr>
                  <a:t>）</a:t>
                </a:r>
                <a:endParaRPr lang="en-US" altLang="zh-CN" sz="2000" dirty="0">
                  <a:solidFill>
                    <a:srgbClr val="C00000"/>
                  </a:solidFill>
                  <a:latin typeface="+mn-ea"/>
                </a:endParaRPr>
              </a:p>
              <a:p>
                <a:endParaRPr lang="en-US" altLang="zh-CN" sz="2000" i="1" dirty="0">
                  <a:solidFill>
                    <a:srgbClr val="C00000"/>
                  </a:solidFill>
                  <a:latin typeface="+mn-ea"/>
                </a:endParaRPr>
              </a:p>
              <a:p>
                <a14:m>
                  <m:oMath xmlns:m="http://schemas.openxmlformats.org/officeDocument/2006/math">
                    <m:r>
                      <a:rPr lang="en-US" altLang="zh-CN" sz="2000" i="1" smtClean="0">
                        <a:solidFill>
                          <a:schemeClr val="tx1">
                            <a:lumMod val="95000"/>
                            <a:lumOff val="5000"/>
                          </a:schemeClr>
                        </a:solidFill>
                        <a:latin typeface="Cambria Math" panose="02040503050406030204" pitchFamily="18" charset="0"/>
                      </a:rPr>
                      <m:t>ℓ</m:t>
                    </m:r>
                    <m:r>
                      <a:rPr lang="en-US" altLang="zh-CN" sz="2000" b="0" i="1" smtClean="0">
                        <a:solidFill>
                          <a:schemeClr val="tx1">
                            <a:lumMod val="95000"/>
                            <a:lumOff val="5000"/>
                          </a:schemeClr>
                        </a:solidFill>
                        <a:latin typeface="Cambria Math" panose="02040503050406030204" pitchFamily="18" charset="0"/>
                      </a:rPr>
                      <m:t>(</m:t>
                    </m:r>
                    <m:r>
                      <a:rPr lang="en-US" altLang="zh-CN" sz="2000" i="1">
                        <a:solidFill>
                          <a:schemeClr val="tx1">
                            <a:lumMod val="95000"/>
                            <a:lumOff val="5000"/>
                          </a:schemeClr>
                        </a:solidFill>
                        <a:latin typeface="Cambria Math" panose="02040503050406030204" pitchFamily="18" charset="0"/>
                      </a:rPr>
                      <m:t>𝑦</m:t>
                    </m:r>
                    <m:r>
                      <a:rPr lang="en-US" altLang="zh-CN" sz="2000" b="0" i="1" smtClean="0">
                        <a:solidFill>
                          <a:schemeClr val="tx1">
                            <a:lumMod val="95000"/>
                            <a:lumOff val="5000"/>
                          </a:schemeClr>
                        </a:solidFill>
                        <a:latin typeface="Cambria Math" panose="02040503050406030204" pitchFamily="18" charset="0"/>
                      </a:rPr>
                      <m:t>,</m:t>
                    </m:r>
                    <m:acc>
                      <m:accPr>
                        <m:chr m:val="̂"/>
                        <m:ctrlPr>
                          <a:rPr lang="zh-CN" altLang="en-US" sz="2000" i="1">
                            <a:solidFill>
                              <a:schemeClr val="tx1">
                                <a:lumMod val="95000"/>
                                <a:lumOff val="5000"/>
                              </a:schemeClr>
                            </a:solidFill>
                            <a:latin typeface="Cambria Math" panose="02040503050406030204" pitchFamily="18" charset="0"/>
                          </a:rPr>
                        </m:ctrlPr>
                      </m:accPr>
                      <m:e>
                        <m:r>
                          <a:rPr lang="en-US" altLang="zh-CN" sz="2000" i="1">
                            <a:solidFill>
                              <a:schemeClr val="tx1">
                                <a:lumMod val="95000"/>
                                <a:lumOff val="5000"/>
                              </a:schemeClr>
                            </a:solidFill>
                            <a:latin typeface="Cambria Math" panose="02040503050406030204" pitchFamily="18" charset="0"/>
                          </a:rPr>
                          <m:t>𝑦</m:t>
                        </m:r>
                        <m:r>
                          <a:rPr lang="en-US" altLang="zh-CN" sz="2000" b="0" i="1" smtClean="0">
                            <a:solidFill>
                              <a:schemeClr val="tx1">
                                <a:lumMod val="95000"/>
                                <a:lumOff val="5000"/>
                              </a:schemeClr>
                            </a:solidFill>
                            <a:latin typeface="Cambria Math" panose="02040503050406030204" pitchFamily="18" charset="0"/>
                          </a:rPr>
                          <m:t>)</m:t>
                        </m:r>
                      </m:e>
                    </m:acc>
                  </m:oMath>
                </a14:m>
                <a:r>
                  <a:rPr lang="zh-CN" altLang="en-US" sz="2000" dirty="0">
                    <a:solidFill>
                      <a:schemeClr val="tx1">
                        <a:lumMod val="95000"/>
                        <a:lumOff val="5000"/>
                      </a:schemeClr>
                    </a:solidFill>
                    <a:latin typeface="+mn-ea"/>
                  </a:rPr>
                  <a:t> </a:t>
                </a:r>
                <a:r>
                  <a:rPr lang="en-US" altLang="zh-CN" sz="2000" dirty="0">
                    <a:solidFill>
                      <a:schemeClr val="tx1">
                        <a:lumMod val="95000"/>
                        <a:lumOff val="5000"/>
                      </a:schemeClr>
                    </a:solidFill>
                    <a:latin typeface="+mn-ea"/>
                  </a:rPr>
                  <a:t>:</a:t>
                </a:r>
                <a:r>
                  <a:rPr lang="zh-CN" altLang="en-US" sz="2000" dirty="0">
                    <a:solidFill>
                      <a:schemeClr val="tx1">
                        <a:lumMod val="95000"/>
                        <a:lumOff val="5000"/>
                      </a:schemeClr>
                    </a:solidFill>
                    <a:latin typeface="+mn-ea"/>
                  </a:rPr>
                  <a:t> 误差 、损失、风险</a:t>
                </a:r>
              </a:p>
            </p:txBody>
          </p:sp>
        </mc:Choice>
        <mc:Fallback>
          <p:sp>
            <p:nvSpPr>
              <p:cNvPr id="9" name="文本框 2"/>
              <p:cNvSpPr txBox="1">
                <a:spLocks noRot="1" noChangeAspect="1" noMove="1" noResize="1" noEditPoints="1" noAdjustHandles="1" noChangeArrowheads="1" noChangeShapeType="1" noTextEdit="1"/>
              </p:cNvSpPr>
              <p:nvPr/>
            </p:nvSpPr>
            <p:spPr>
              <a:xfrm>
                <a:off x="1593499" y="3778957"/>
                <a:ext cx="7052755" cy="1341521"/>
              </a:xfrm>
              <a:prstGeom prst="rect">
                <a:avLst/>
              </a:prstGeom>
              <a:blipFill>
                <a:blip r:embed="rId6"/>
                <a:stretch>
                  <a:fillRect b="-7477"/>
                </a:stretch>
              </a:blipFill>
            </p:spPr>
            <p:txBody>
              <a:bodyPr/>
              <a:lstStyle/>
              <a:p>
                <a:r>
                  <a:rPr lang="en-US">
                    <a:noFill/>
                  </a:rPr>
                  <a:t> </a:t>
                </a:r>
              </a:p>
            </p:txBody>
          </p:sp>
        </mc:Fallback>
      </mc:AlternateContent>
      <p:sp>
        <p:nvSpPr>
          <p:cNvPr id="10" name="文本框 9"/>
          <p:cNvSpPr txBox="1"/>
          <p:nvPr/>
        </p:nvSpPr>
        <p:spPr>
          <a:xfrm>
            <a:off x="1006018" y="5352595"/>
            <a:ext cx="4959927" cy="369332"/>
          </a:xfrm>
          <a:prstGeom prst="rect">
            <a:avLst/>
          </a:prstGeom>
          <a:noFill/>
        </p:spPr>
        <p:txBody>
          <a:bodyPr wrap="square" rtlCol="0">
            <a:spAutoFit/>
          </a:bodyPr>
          <a:lstStyle/>
          <a:p>
            <a:pPr marL="285750" indent="-285750">
              <a:buFont typeface="Arial" panose="020B0604020202090204" pitchFamily="34" charset="0"/>
              <a:buChar char="•"/>
            </a:pPr>
            <a:r>
              <a:rPr lang="zh-CN" altLang="en-US" dirty="0"/>
              <a:t>注意：我们假设的模型不一定必须是线性</a:t>
            </a:r>
          </a:p>
        </p:txBody>
      </p:sp>
      <p:sp>
        <p:nvSpPr>
          <p:cNvPr id="5" name="TextBox 4">
            <a:extLst>
              <a:ext uri="{FF2B5EF4-FFF2-40B4-BE49-F238E27FC236}">
                <a16:creationId xmlns:a16="http://schemas.microsoft.com/office/drawing/2014/main" id="{5BCA13A9-389D-AA7C-D050-293577507257}"/>
              </a:ext>
            </a:extLst>
          </p:cNvPr>
          <p:cNvSpPr txBox="1"/>
          <p:nvPr/>
        </p:nvSpPr>
        <p:spPr>
          <a:xfrm>
            <a:off x="647700" y="3607853"/>
            <a:ext cx="6098058" cy="369332"/>
          </a:xfrm>
          <a:prstGeom prst="rect">
            <a:avLst/>
          </a:prstGeom>
          <a:noFill/>
        </p:spPr>
        <p:txBody>
          <a:bodyPr wrap="square">
            <a:spAutoFit/>
          </a:bodyPr>
          <a:lstStyle/>
          <a:p>
            <a:pPr marL="285750" indent="-285750">
              <a:buFont typeface="Wingdings" panose="05000000000000000000" pitchFamily="2" charset="2"/>
              <a:buChar char="l"/>
            </a:pPr>
            <a:r>
              <a:rPr lang="zh-CN" altLang="en-US" sz="1800" dirty="0">
                <a:latin typeface="+mn-ea"/>
              </a:rPr>
              <a:t>模型</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D415C5EE-9731-962F-1CC7-FFC315BF750F}"/>
                  </a:ext>
                </a:extLst>
              </p:cNvPr>
              <p:cNvSpPr txBox="1"/>
              <p:nvPr/>
            </p:nvSpPr>
            <p:spPr>
              <a:xfrm>
                <a:off x="1593499" y="3132699"/>
                <a:ext cx="6098058" cy="369332"/>
              </a:xfrm>
              <a:prstGeom prst="rect">
                <a:avLst/>
              </a:prstGeom>
              <a:noFill/>
            </p:spPr>
            <p:txBody>
              <a:bodyPr wrap="square">
                <a:spAutoFit/>
              </a:bodyPr>
              <a:lstStyle/>
              <a:p>
                <a14:m>
                  <m:oMath xmlns:m="http://schemas.openxmlformats.org/officeDocument/2006/math">
                    <m:r>
                      <a:rPr lang="en-US" altLang="zh-CN" sz="1800" i="1" smtClean="0">
                        <a:solidFill>
                          <a:srgbClr val="C00000"/>
                        </a:solidFill>
                        <a:latin typeface="Cambria Math" panose="02040503050406030204" pitchFamily="18" charset="0"/>
                      </a:rPr>
                      <m:t>𝑦</m:t>
                    </m:r>
                  </m:oMath>
                </a14:m>
                <a:r>
                  <a:rPr lang="en-US" altLang="zh-CN" sz="1800" dirty="0">
                    <a:solidFill>
                      <a:srgbClr val="C00000"/>
                    </a:solidFill>
                    <a:latin typeface="+mn-ea"/>
                  </a:rPr>
                  <a:t>:</a:t>
                </a:r>
                <a:r>
                  <a:rPr lang="zh-CN" altLang="en-US" sz="1800" dirty="0">
                    <a:solidFill>
                      <a:srgbClr val="C00000"/>
                    </a:solidFill>
                    <a:latin typeface="+mn-ea"/>
                  </a:rPr>
                  <a:t> 真实值 （</a:t>
                </a:r>
                <a:r>
                  <a:rPr lang="en-US" altLang="zh-CN" sz="1800" dirty="0">
                    <a:solidFill>
                      <a:srgbClr val="C00000"/>
                    </a:solidFill>
                    <a:latin typeface="+mn-ea"/>
                  </a:rPr>
                  <a:t>target or</a:t>
                </a:r>
                <a:r>
                  <a:rPr lang="zh-CN" altLang="en-US" sz="1800" dirty="0">
                    <a:solidFill>
                      <a:srgbClr val="C00000"/>
                    </a:solidFill>
                    <a:latin typeface="+mn-ea"/>
                  </a:rPr>
                  <a:t> </a:t>
                </a:r>
                <a:r>
                  <a:rPr lang="en-US" altLang="zh-CN" sz="1800" dirty="0">
                    <a:solidFill>
                      <a:srgbClr val="C00000"/>
                    </a:solidFill>
                    <a:latin typeface="+mn-ea"/>
                  </a:rPr>
                  <a:t>ground-truth</a:t>
                </a:r>
                <a:r>
                  <a:rPr lang="zh-CN" altLang="en-US" sz="1800" dirty="0">
                    <a:solidFill>
                      <a:srgbClr val="C00000"/>
                    </a:solidFill>
                    <a:latin typeface="+mn-ea"/>
                  </a:rPr>
                  <a:t> </a:t>
                </a:r>
                <a:r>
                  <a:rPr lang="en-US" altLang="zh-CN" sz="1800" dirty="0">
                    <a:solidFill>
                      <a:srgbClr val="C00000"/>
                    </a:solidFill>
                    <a:latin typeface="+mn-ea"/>
                  </a:rPr>
                  <a:t>to</a:t>
                </a:r>
                <a:r>
                  <a:rPr lang="zh-CN" altLang="en-US" sz="1800" dirty="0">
                    <a:solidFill>
                      <a:srgbClr val="C00000"/>
                    </a:solidFill>
                    <a:latin typeface="+mn-ea"/>
                  </a:rPr>
                  <a:t> </a:t>
                </a:r>
                <a:r>
                  <a:rPr lang="en-US" altLang="zh-CN" sz="1800" dirty="0">
                    <a:solidFill>
                      <a:srgbClr val="C00000"/>
                    </a:solidFill>
                    <a:latin typeface="+mn-ea"/>
                  </a:rPr>
                  <a:t>be</a:t>
                </a:r>
                <a:r>
                  <a:rPr lang="zh-CN" altLang="en-US" sz="1800" dirty="0">
                    <a:solidFill>
                      <a:srgbClr val="C00000"/>
                    </a:solidFill>
                    <a:latin typeface="+mn-ea"/>
                  </a:rPr>
                  <a:t> </a:t>
                </a:r>
                <a:r>
                  <a:rPr lang="en-US" altLang="zh-CN" sz="1800" dirty="0">
                    <a:solidFill>
                      <a:srgbClr val="C00000"/>
                    </a:solidFill>
                    <a:latin typeface="+mn-ea"/>
                  </a:rPr>
                  <a:t>predicted</a:t>
                </a:r>
                <a:r>
                  <a:rPr lang="zh-CN" altLang="en-US" sz="1800" dirty="0">
                    <a:solidFill>
                      <a:srgbClr val="C00000"/>
                    </a:solidFill>
                    <a:latin typeface="+mn-ea"/>
                  </a:rPr>
                  <a:t>）</a:t>
                </a:r>
                <a:endParaRPr lang="en-US" altLang="zh-CN" sz="1800" dirty="0">
                  <a:solidFill>
                    <a:srgbClr val="C00000"/>
                  </a:solidFill>
                  <a:latin typeface="+mn-ea"/>
                </a:endParaRPr>
              </a:p>
            </p:txBody>
          </p:sp>
        </mc:Choice>
        <mc:Fallback>
          <p:sp>
            <p:nvSpPr>
              <p:cNvPr id="12" name="TextBox 11">
                <a:extLst>
                  <a:ext uri="{FF2B5EF4-FFF2-40B4-BE49-F238E27FC236}">
                    <a16:creationId xmlns:a16="http://schemas.microsoft.com/office/drawing/2014/main" id="{D415C5EE-9731-962F-1CC7-FFC315BF750F}"/>
                  </a:ext>
                </a:extLst>
              </p:cNvPr>
              <p:cNvSpPr txBox="1">
                <a:spLocks noRot="1" noChangeAspect="1" noMove="1" noResize="1" noEditPoints="1" noAdjustHandles="1" noChangeArrowheads="1" noChangeShapeType="1" noTextEdit="1"/>
              </p:cNvSpPr>
              <p:nvPr/>
            </p:nvSpPr>
            <p:spPr>
              <a:xfrm>
                <a:off x="1593499" y="3132699"/>
                <a:ext cx="6098058" cy="369332"/>
              </a:xfrm>
              <a:prstGeom prst="rect">
                <a:avLst/>
              </a:prstGeom>
              <a:blipFill>
                <a:blip r:embed="rId7"/>
                <a:stretch>
                  <a:fillRect t="-6667" b="-23333"/>
                </a:stretch>
              </a:blipFill>
            </p:spPr>
            <p:txBody>
              <a:bodyPr/>
              <a:lstStyle/>
              <a:p>
                <a:r>
                  <a:rPr lang="en-US">
                    <a:noFill/>
                  </a:rPr>
                  <a:t> </a:t>
                </a:r>
              </a:p>
            </p:txBody>
          </p:sp>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Arial" panose="020B0604020202090204"/>
                <a:ea typeface="微软雅黑"/>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Arial" panose="020B0604020202090204"/>
              <a:ea typeface="微软雅黑"/>
              <a:cs typeface="+mn-ea"/>
              <a:sym typeface="+mn-lt"/>
            </a:endParaRPr>
          </a:p>
        </p:txBody>
      </p:sp>
      <p:sp>
        <p:nvSpPr>
          <p:cNvPr id="19" name="文本框 18"/>
          <p:cNvSpPr txBox="1"/>
          <p:nvPr/>
        </p:nvSpPr>
        <p:spPr>
          <a:xfrm>
            <a:off x="350439" y="120418"/>
            <a:ext cx="87687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rPr>
              <a:t>假设类：线性回归模型（</a:t>
            </a:r>
            <a:r>
              <a:rPr kumimoji="0" lang="en-US" altLang="zh-CN"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rPr>
              <a:t>Linear Regression Model</a:t>
            </a:r>
            <a:r>
              <a:rPr kumimoji="0" lang="zh-CN" altLang="en-US"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rPr>
              <a:t>）</a:t>
            </a:r>
          </a:p>
        </p:txBody>
      </p:sp>
      <p:pic>
        <p:nvPicPr>
          <p:cNvPr id="2" name="图片 1"/>
          <p:cNvPicPr>
            <a:picLocks noChangeAspect="1"/>
          </p:cNvPicPr>
          <p:nvPr/>
        </p:nvPicPr>
        <p:blipFill>
          <a:blip r:embed="rId3"/>
          <a:srcRect b="52749"/>
          <a:stretch>
            <a:fillRect/>
          </a:stretch>
        </p:blipFill>
        <p:spPr>
          <a:xfrm>
            <a:off x="533322" y="886300"/>
            <a:ext cx="11397235" cy="2564255"/>
          </a:xfrm>
          <a:prstGeom prst="rect">
            <a:avLst/>
          </a:prstGeom>
        </p:spPr>
      </p:pic>
      <p:sp>
        <p:nvSpPr>
          <p:cNvPr id="3" name="文本框 2"/>
          <p:cNvSpPr txBox="1"/>
          <p:nvPr/>
        </p:nvSpPr>
        <p:spPr>
          <a:xfrm>
            <a:off x="2903998" y="3840002"/>
            <a:ext cx="2325775" cy="400110"/>
          </a:xfrm>
          <a:prstGeom prst="rect">
            <a:avLst/>
          </a:prstGeom>
          <a:noFill/>
        </p:spPr>
        <p:txBody>
          <a:bodyPr wrap="square" rtlCol="0">
            <a:spAutoFit/>
          </a:bodyPr>
          <a:lstStyle/>
          <a:p>
            <a:r>
              <a:rPr lang="zh-CN" altLang="en-US" sz="2000" dirty="0">
                <a:solidFill>
                  <a:srgbClr val="FF0000"/>
                </a:solidFill>
              </a:rPr>
              <a:t>参数向量</a:t>
            </a:r>
            <a:r>
              <a:rPr lang="en-US" altLang="zh-CN" sz="2000" dirty="0">
                <a:solidFill>
                  <a:srgbClr val="FF0000"/>
                </a:solidFill>
              </a:rPr>
              <a:t>/</a:t>
            </a:r>
            <a:r>
              <a:rPr lang="zh-CN" altLang="en-US" sz="2000" dirty="0">
                <a:solidFill>
                  <a:srgbClr val="FF0000"/>
                </a:solidFill>
              </a:rPr>
              <a:t>模型参数</a:t>
            </a:r>
          </a:p>
        </p:txBody>
      </p:sp>
      <p:sp>
        <p:nvSpPr>
          <p:cNvPr id="4" name="文本框 2"/>
          <p:cNvSpPr txBox="1"/>
          <p:nvPr/>
        </p:nvSpPr>
        <p:spPr>
          <a:xfrm>
            <a:off x="6504224" y="3854719"/>
            <a:ext cx="1473442" cy="400110"/>
          </a:xfrm>
          <a:prstGeom prst="rect">
            <a:avLst/>
          </a:prstGeom>
          <a:noFill/>
        </p:spPr>
        <p:txBody>
          <a:bodyPr wrap="square" rtlCol="0">
            <a:spAutoFit/>
          </a:bodyPr>
          <a:lstStyle/>
          <a:p>
            <a:r>
              <a:rPr lang="zh-CN" altLang="en-US" sz="2000" dirty="0">
                <a:solidFill>
                  <a:srgbClr val="FF0000"/>
                </a:solidFill>
              </a:rPr>
              <a:t>特征提取器</a:t>
            </a:r>
            <a:endParaRPr lang="en-SG" altLang="zh-CN" sz="2000" dirty="0">
              <a:solidFill>
                <a:srgbClr val="FF0000"/>
              </a:solidFill>
            </a:endParaRPr>
          </a:p>
        </p:txBody>
      </p:sp>
      <p:sp>
        <p:nvSpPr>
          <p:cNvPr id="7" name="文本框 2"/>
          <p:cNvSpPr txBox="1"/>
          <p:nvPr/>
        </p:nvSpPr>
        <p:spPr>
          <a:xfrm>
            <a:off x="8259408" y="3870783"/>
            <a:ext cx="1263891" cy="400110"/>
          </a:xfrm>
          <a:prstGeom prst="rect">
            <a:avLst/>
          </a:prstGeom>
          <a:noFill/>
        </p:spPr>
        <p:txBody>
          <a:bodyPr wrap="square" rtlCol="0">
            <a:spAutoFit/>
          </a:bodyPr>
          <a:lstStyle/>
          <a:p>
            <a:r>
              <a:rPr lang="zh-CN" altLang="en-US" sz="2000" dirty="0">
                <a:solidFill>
                  <a:srgbClr val="FF0000"/>
                </a:solidFill>
              </a:rPr>
              <a:t>特征向量</a:t>
            </a:r>
          </a:p>
        </p:txBody>
      </p:sp>
      <mc:AlternateContent xmlns:mc="http://schemas.openxmlformats.org/markup-compatibility/2006" xmlns:a14="http://schemas.microsoft.com/office/drawing/2010/main">
        <mc:Choice Requires="a14">
          <p:sp>
            <p:nvSpPr>
              <p:cNvPr id="24" name="文本框 23"/>
              <p:cNvSpPr txBox="1"/>
              <p:nvPr/>
            </p:nvSpPr>
            <p:spPr>
              <a:xfrm>
                <a:off x="807809" y="6069555"/>
                <a:ext cx="1945885" cy="369332"/>
              </a:xfrm>
              <a:prstGeom prst="rect">
                <a:avLst/>
              </a:prstGeom>
              <a:noFill/>
            </p:spPr>
            <p:txBody>
              <a:bodyPr wrap="square" rtlCol="0">
                <a:spAutoFit/>
              </a:bodyPr>
              <a:lstStyle/>
              <a:p>
                <a:r>
                  <a:rPr lang="zh-CN" altLang="en-US" dirty="0"/>
                  <a:t>（预测器</a:t>
                </a:r>
                <a14:m>
                  <m:oMath xmlns:m="http://schemas.openxmlformats.org/officeDocument/2006/math">
                    <m:r>
                      <a:rPr lang="en-US" altLang="zh-CN" i="1" smtClean="0">
                        <a:latin typeface="Cambria Math" panose="02040503050406030204" pitchFamily="18" charset="0"/>
                      </a:rPr>
                      <m:t>𝑓</m:t>
                    </m:r>
                  </m:oMath>
                </a14:m>
                <a:r>
                  <a:rPr lang="zh-CN" altLang="en-US" dirty="0"/>
                  <a:t>的集合）</a:t>
                </a:r>
              </a:p>
            </p:txBody>
          </p:sp>
        </mc:Choice>
        <mc:Fallback xmlns="">
          <p:sp>
            <p:nvSpPr>
              <p:cNvPr id="24" name="文本框 23"/>
              <p:cNvSpPr txBox="1">
                <a:spLocks noRot="1" noChangeAspect="1" noMove="1" noResize="1" noEditPoints="1" noAdjustHandles="1" noChangeArrowheads="1" noChangeShapeType="1" noTextEdit="1"/>
              </p:cNvSpPr>
              <p:nvPr/>
            </p:nvSpPr>
            <p:spPr>
              <a:xfrm>
                <a:off x="807809" y="6069555"/>
                <a:ext cx="1945885" cy="369332"/>
              </a:xfrm>
              <a:prstGeom prst="rect">
                <a:avLst/>
              </a:prstGeom>
              <a:blipFill rotWithShape="1">
                <a:blip r:embed="rId4"/>
                <a:stretch>
                  <a:fillRect l="-5" t="-61" r="-5139" b="168"/>
                </a:stretch>
              </a:blipFill>
            </p:spPr>
            <p:txBody>
              <a:bodyPr/>
              <a:lstStyle/>
              <a:p>
                <a:r>
                  <a:rPr lang="zh-CN" altLang="en-US">
                    <a:noFill/>
                  </a:rPr>
                  <a:t> </a:t>
                </a:r>
              </a:p>
            </p:txBody>
          </p:sp>
        </mc:Fallback>
      </mc:AlternateContent>
      <p:pic>
        <p:nvPicPr>
          <p:cNvPr id="6" name="图片 5"/>
          <p:cNvPicPr>
            <a:picLocks noChangeAspect="1"/>
          </p:cNvPicPr>
          <p:nvPr/>
        </p:nvPicPr>
        <p:blipFill>
          <a:blip r:embed="rId5"/>
          <a:stretch>
            <a:fillRect/>
          </a:stretch>
        </p:blipFill>
        <p:spPr>
          <a:xfrm>
            <a:off x="7350654" y="4310800"/>
            <a:ext cx="1470787" cy="350550"/>
          </a:xfrm>
          <a:prstGeom prst="rect">
            <a:avLst/>
          </a:prstGeom>
        </p:spPr>
      </p:pic>
      <p:sp>
        <p:nvSpPr>
          <p:cNvPr id="8" name="文本框 7"/>
          <p:cNvSpPr txBox="1"/>
          <p:nvPr/>
        </p:nvSpPr>
        <p:spPr>
          <a:xfrm>
            <a:off x="1184034" y="3809228"/>
            <a:ext cx="1723549" cy="461665"/>
          </a:xfrm>
          <a:prstGeom prst="rect">
            <a:avLst/>
          </a:prstGeom>
          <a:noFill/>
        </p:spPr>
        <p:txBody>
          <a:bodyPr wrap="none" rtlCol="0">
            <a:spAutoFit/>
          </a:bodyPr>
          <a:lstStyle/>
          <a:p>
            <a:r>
              <a:rPr lang="zh-CN" altLang="en-US" sz="2400" dirty="0">
                <a:solidFill>
                  <a:srgbClr val="0070C0"/>
                </a:solidFill>
              </a:rPr>
              <a:t>向量表示：</a:t>
            </a:r>
          </a:p>
        </p:txBody>
      </p:sp>
      <p:pic>
        <p:nvPicPr>
          <p:cNvPr id="12" name="图片 11"/>
          <p:cNvPicPr>
            <a:picLocks noChangeAspect="1"/>
          </p:cNvPicPr>
          <p:nvPr/>
        </p:nvPicPr>
        <p:blipFill>
          <a:blip r:embed="rId6"/>
          <a:stretch>
            <a:fillRect/>
          </a:stretch>
        </p:blipFill>
        <p:spPr>
          <a:xfrm>
            <a:off x="3297198" y="4308806"/>
            <a:ext cx="1539373" cy="304826"/>
          </a:xfrm>
          <a:prstGeom prst="rect">
            <a:avLst/>
          </a:prstGeom>
        </p:spPr>
      </p:pic>
      <p:pic>
        <p:nvPicPr>
          <p:cNvPr id="18" name="图片 17"/>
          <p:cNvPicPr>
            <a:picLocks noChangeAspect="1"/>
          </p:cNvPicPr>
          <p:nvPr/>
        </p:nvPicPr>
        <p:blipFill>
          <a:blip r:embed="rId7"/>
          <a:stretch>
            <a:fillRect/>
          </a:stretch>
        </p:blipFill>
        <p:spPr>
          <a:xfrm>
            <a:off x="4790112" y="4695463"/>
            <a:ext cx="2560542" cy="518205"/>
          </a:xfrm>
          <a:prstGeom prst="rect">
            <a:avLst/>
          </a:prstGeom>
        </p:spPr>
      </p:pic>
      <p:pic>
        <p:nvPicPr>
          <p:cNvPr id="21" name="图片 20"/>
          <p:cNvPicPr>
            <a:picLocks noChangeAspect="1"/>
          </p:cNvPicPr>
          <p:nvPr/>
        </p:nvPicPr>
        <p:blipFill>
          <a:blip r:embed="rId8"/>
          <a:stretch>
            <a:fillRect/>
          </a:stretch>
        </p:blipFill>
        <p:spPr>
          <a:xfrm>
            <a:off x="2994770" y="5507195"/>
            <a:ext cx="2514600" cy="663054"/>
          </a:xfrm>
          <a:prstGeom prst="rect">
            <a:avLst/>
          </a:prstGeom>
        </p:spPr>
      </p:pic>
      <p:sp>
        <p:nvSpPr>
          <p:cNvPr id="22" name="文本框 21"/>
          <p:cNvSpPr txBox="1"/>
          <p:nvPr/>
        </p:nvSpPr>
        <p:spPr>
          <a:xfrm>
            <a:off x="1337922" y="5607890"/>
            <a:ext cx="1415772" cy="461665"/>
          </a:xfrm>
          <a:prstGeom prst="rect">
            <a:avLst/>
          </a:prstGeom>
          <a:noFill/>
        </p:spPr>
        <p:txBody>
          <a:bodyPr wrap="none" rtlCol="0">
            <a:spAutoFit/>
          </a:bodyPr>
          <a:lstStyle/>
          <a:p>
            <a:r>
              <a:rPr lang="zh-CN" altLang="en-US" sz="2400" dirty="0">
                <a:solidFill>
                  <a:srgbClr val="0070C0"/>
                </a:solidFill>
              </a:rPr>
              <a:t>假设类：</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bg1"/>
                </a:solidFill>
                <a:effectLst/>
                <a:uLnTx/>
                <a:uFillTx/>
                <a:cs typeface="+mn-ea"/>
                <a:sym typeface="+mn-lt"/>
              </a:rPr>
              <a:t>课程安排</a:t>
            </a:r>
          </a:p>
        </p:txBody>
      </p:sp>
      <p:grpSp>
        <p:nvGrpSpPr>
          <p:cNvPr id="26" name="组合 25"/>
          <p:cNvGrpSpPr/>
          <p:nvPr/>
        </p:nvGrpSpPr>
        <p:grpSpPr>
          <a:xfrm>
            <a:off x="1094248" y="1409700"/>
            <a:ext cx="9753598" cy="4359377"/>
            <a:chOff x="628652" y="1710813"/>
            <a:chExt cx="7954909" cy="3829664"/>
          </a:xfrm>
        </p:grpSpPr>
        <p:sp>
          <p:nvSpPr>
            <p:cNvPr id="5" name="Rectangle 6"/>
            <p:cNvSpPr/>
            <p:nvPr/>
          </p:nvSpPr>
          <p:spPr>
            <a:xfrm>
              <a:off x="628652"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假设类</a:t>
              </a:r>
              <a:endParaRPr lang="en-US" sz="2400" b="1" dirty="0">
                <a:solidFill>
                  <a:schemeClr val="tx1"/>
                </a:solidFill>
              </a:endParaRPr>
            </a:p>
          </p:txBody>
        </p:sp>
        <p:sp>
          <p:nvSpPr>
            <p:cNvPr id="6" name="Rectangle 9"/>
            <p:cNvSpPr/>
            <p:nvPr/>
          </p:nvSpPr>
          <p:spPr>
            <a:xfrm>
              <a:off x="3419735"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损失函数</a:t>
              </a:r>
              <a:endParaRPr lang="en-US" sz="2400" b="1" dirty="0">
                <a:solidFill>
                  <a:schemeClr val="tx1"/>
                </a:solidFill>
              </a:endParaRPr>
            </a:p>
          </p:txBody>
        </p:sp>
        <p:sp>
          <p:nvSpPr>
            <p:cNvPr id="7" name="Rectangle 10"/>
            <p:cNvSpPr/>
            <p:nvPr/>
          </p:nvSpPr>
          <p:spPr>
            <a:xfrm>
              <a:off x="6255726"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优化算法</a:t>
              </a:r>
              <a:endParaRPr lang="en-US" sz="2400" b="1" dirty="0">
                <a:solidFill>
                  <a:schemeClr val="tx1"/>
                </a:solidFill>
              </a:endParaRPr>
            </a:p>
          </p:txBody>
        </p:sp>
        <p:sp>
          <p:nvSpPr>
            <p:cNvPr id="8" name="Rectangle 12"/>
            <p:cNvSpPr/>
            <p:nvPr/>
          </p:nvSpPr>
          <p:spPr>
            <a:xfrm>
              <a:off x="628652"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线性回归</a:t>
              </a:r>
              <a:endParaRPr lang="en-US" sz="2400" b="1" dirty="0">
                <a:solidFill>
                  <a:srgbClr val="FF0000"/>
                </a:solidFill>
              </a:endParaRPr>
            </a:p>
          </p:txBody>
        </p:sp>
        <p:sp>
          <p:nvSpPr>
            <p:cNvPr id="9" name="Rectangle 13"/>
            <p:cNvSpPr/>
            <p:nvPr/>
          </p:nvSpPr>
          <p:spPr>
            <a:xfrm>
              <a:off x="3419735"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平方损失</a:t>
              </a:r>
              <a:endParaRPr lang="en-US" sz="2400" b="1" dirty="0">
                <a:solidFill>
                  <a:schemeClr val="tx1"/>
                </a:solidFill>
              </a:endParaRPr>
            </a:p>
          </p:txBody>
        </p:sp>
        <p:sp>
          <p:nvSpPr>
            <p:cNvPr id="10" name="Rectangle 14"/>
            <p:cNvSpPr/>
            <p:nvPr/>
          </p:nvSpPr>
          <p:spPr>
            <a:xfrm>
              <a:off x="6255726"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梯度下降</a:t>
              </a:r>
              <a:endParaRPr lang="en-US" sz="2400" b="1" dirty="0">
                <a:solidFill>
                  <a:schemeClr val="tx1"/>
                </a:solidFill>
              </a:endParaRPr>
            </a:p>
          </p:txBody>
        </p:sp>
        <p:sp>
          <p:nvSpPr>
            <p:cNvPr id="11" name="Rectangle 15"/>
            <p:cNvSpPr/>
            <p:nvPr/>
          </p:nvSpPr>
          <p:spPr>
            <a:xfrm>
              <a:off x="628652" y="4783393"/>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多项式回归</a:t>
              </a:r>
              <a:endParaRPr lang="en-US" sz="2400" b="1" dirty="0">
                <a:solidFill>
                  <a:srgbClr val="FF0000"/>
                </a:solidFill>
              </a:endParaRPr>
            </a:p>
          </p:txBody>
        </p:sp>
        <p:sp>
          <p:nvSpPr>
            <p:cNvPr id="12" name="Rectangle 17"/>
            <p:cNvSpPr/>
            <p:nvPr/>
          </p:nvSpPr>
          <p:spPr>
            <a:xfrm>
              <a:off x="3751250" y="4783393"/>
              <a:ext cx="1816538"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为什么使用平方损失</a:t>
              </a:r>
              <a:endParaRPr lang="en-US" sz="2400" b="1" dirty="0">
                <a:solidFill>
                  <a:schemeClr val="tx1"/>
                </a:solidFill>
              </a:endParaRPr>
            </a:p>
          </p:txBody>
        </p:sp>
        <p:sp>
          <p:nvSpPr>
            <p:cNvPr id="16" name="Rectangle 18"/>
            <p:cNvSpPr/>
            <p:nvPr/>
          </p:nvSpPr>
          <p:spPr>
            <a:xfrm>
              <a:off x="6112491" y="4783393"/>
              <a:ext cx="2471070"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随机梯度下降</a:t>
              </a:r>
              <a:endParaRPr lang="en-US" sz="2400" b="1" dirty="0">
                <a:solidFill>
                  <a:schemeClr val="tx1"/>
                </a:solidFill>
              </a:endParaRPr>
            </a:p>
          </p:txBody>
        </p:sp>
        <p:sp>
          <p:nvSpPr>
            <p:cNvPr id="18" name="Down Arrow 19"/>
            <p:cNvSpPr/>
            <p:nvPr/>
          </p:nvSpPr>
          <p:spPr>
            <a:xfrm>
              <a:off x="1573468"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19" name="Down Arrow 20"/>
            <p:cNvSpPr/>
            <p:nvPr/>
          </p:nvSpPr>
          <p:spPr>
            <a:xfrm>
              <a:off x="1573468"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0" name="Down Arrow 21"/>
            <p:cNvSpPr/>
            <p:nvPr/>
          </p:nvSpPr>
          <p:spPr>
            <a:xfrm>
              <a:off x="4364551"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1" name="Down Arrow 22"/>
            <p:cNvSpPr/>
            <p:nvPr/>
          </p:nvSpPr>
          <p:spPr>
            <a:xfrm>
              <a:off x="4364551"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2" name="Down Arrow 23"/>
            <p:cNvSpPr/>
            <p:nvPr/>
          </p:nvSpPr>
          <p:spPr>
            <a:xfrm>
              <a:off x="7200542"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3" name="Down Arrow 24"/>
            <p:cNvSpPr/>
            <p:nvPr/>
          </p:nvSpPr>
          <p:spPr>
            <a:xfrm>
              <a:off x="7200542"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4" name="Plus 25"/>
            <p:cNvSpPr/>
            <p:nvPr/>
          </p:nvSpPr>
          <p:spPr>
            <a:xfrm>
              <a:off x="2942303"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5" name="Plus 26"/>
            <p:cNvSpPr/>
            <p:nvPr/>
          </p:nvSpPr>
          <p:spPr>
            <a:xfrm>
              <a:off x="5719201"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Arial" panose="020B0604020202090204"/>
                <a:ea typeface="微软雅黑"/>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Arial" panose="020B0604020202090204"/>
              <a:ea typeface="微软雅黑"/>
              <a:cs typeface="+mn-ea"/>
              <a:sym typeface="+mn-lt"/>
            </a:endParaRPr>
          </a:p>
        </p:txBody>
      </p:sp>
      <p:sp>
        <p:nvSpPr>
          <p:cNvPr id="19" name="文本框 18"/>
          <p:cNvSpPr txBox="1"/>
          <p:nvPr/>
        </p:nvSpPr>
        <p:spPr>
          <a:xfrm>
            <a:off x="350439" y="120418"/>
            <a:ext cx="198002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rPr>
              <a:t>非线性特征</a:t>
            </a:r>
          </a:p>
        </p:txBody>
      </p:sp>
      <p:pic>
        <p:nvPicPr>
          <p:cNvPr id="2" name="Picture 2"/>
          <p:cNvPicPr>
            <a:picLocks noChangeAspect="1"/>
          </p:cNvPicPr>
          <p:nvPr/>
        </p:nvPicPr>
        <p:blipFill>
          <a:blip r:embed="rId3"/>
          <a:srcRect r="47229" b="35010"/>
          <a:stretch>
            <a:fillRect/>
          </a:stretch>
        </p:blipFill>
        <p:spPr>
          <a:xfrm>
            <a:off x="129073" y="3269865"/>
            <a:ext cx="4614298" cy="2268445"/>
          </a:xfrm>
          <a:prstGeom prst="rect">
            <a:avLst/>
          </a:prstGeom>
        </p:spPr>
      </p:pic>
      <p:pic>
        <p:nvPicPr>
          <p:cNvPr id="6" name="图片 5"/>
          <p:cNvPicPr>
            <a:picLocks noChangeAspect="1"/>
          </p:cNvPicPr>
          <p:nvPr/>
        </p:nvPicPr>
        <p:blipFill>
          <a:blip r:embed="rId4"/>
          <a:stretch>
            <a:fillRect/>
          </a:stretch>
        </p:blipFill>
        <p:spPr>
          <a:xfrm>
            <a:off x="5940822" y="2568626"/>
            <a:ext cx="5334462" cy="3749365"/>
          </a:xfrm>
          <a:prstGeom prst="rect">
            <a:avLst/>
          </a:prstGeom>
        </p:spPr>
      </p:pic>
      <p:sp>
        <p:nvSpPr>
          <p:cNvPr id="7" name="文本框 6"/>
          <p:cNvSpPr txBox="1"/>
          <p:nvPr/>
        </p:nvSpPr>
        <p:spPr>
          <a:xfrm>
            <a:off x="350439" y="1113813"/>
            <a:ext cx="6416121" cy="707886"/>
          </a:xfrm>
          <a:prstGeom prst="rect">
            <a:avLst/>
          </a:prstGeom>
          <a:noFill/>
        </p:spPr>
        <p:txBody>
          <a:bodyPr wrap="square" rtlCol="0">
            <a:spAutoFit/>
          </a:bodyPr>
          <a:lstStyle/>
          <a:p>
            <a:r>
              <a:rPr lang="zh-CN" altLang="en-US" sz="2000" dirty="0"/>
              <a:t>当面对更复杂的数据时，简单的线性模型可能难以拟合数据，这时我们可以考虑使用非线性特征。</a:t>
            </a:r>
          </a:p>
        </p:txBody>
      </p:sp>
      <p:sp>
        <p:nvSpPr>
          <p:cNvPr id="11" name="文本框 10"/>
          <p:cNvSpPr txBox="1"/>
          <p:nvPr/>
        </p:nvSpPr>
        <p:spPr>
          <a:xfrm>
            <a:off x="350439" y="2168516"/>
            <a:ext cx="609414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dirty="0">
                <a:latin typeface="Arial" panose="020B0604020202090204"/>
                <a:ea typeface="微软雅黑"/>
                <a:cs typeface="+mn-ea"/>
                <a:sym typeface="+mn-lt"/>
              </a:rPr>
              <a:t>线性回归 </a:t>
            </a:r>
            <a:r>
              <a:rPr lang="en-US" altLang="zh-CN" sz="2000" dirty="0">
                <a:latin typeface="Arial" panose="020B0604020202090204"/>
                <a:ea typeface="微软雅黑"/>
                <a:cs typeface="+mn-ea"/>
                <a:sym typeface="+mn-lt"/>
              </a:rPr>
              <a:t>vs </a:t>
            </a:r>
            <a:r>
              <a:rPr lang="zh-CN" altLang="en-US" sz="2000" dirty="0">
                <a:latin typeface="Arial" panose="020B0604020202090204"/>
                <a:ea typeface="微软雅黑"/>
                <a:cs typeface="+mn-ea"/>
                <a:sym typeface="+mn-lt"/>
              </a:rPr>
              <a:t>多项式回归</a:t>
            </a:r>
            <a:endParaRPr kumimoji="0" lang="zh-CN" altLang="en-US" sz="2000" i="0" u="none" strike="noStrike" kern="1200" cap="none" spc="0" normalizeH="0" baseline="0" noProof="0" dirty="0">
              <a:ln>
                <a:noFill/>
              </a:ln>
              <a:effectLst/>
              <a:uLnTx/>
              <a:uFillTx/>
              <a:latin typeface="Arial" panose="020B0604020202090204"/>
              <a:ea typeface="微软雅黑"/>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等线"/>
              <a:ea typeface="等线" panose="02010600030101010101" pitchFamily="2" charset="-122"/>
              <a:cs typeface="+mn-cs"/>
            </a:endParaRPr>
          </a:p>
        </p:txBody>
      </p:sp>
      <p:sp>
        <p:nvSpPr>
          <p:cNvPr id="19" name="文本框 18"/>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latin typeface="微软雅黑" panose="020B0503020204020204" pitchFamily="34" charset="-122"/>
                <a:ea typeface="微软雅黑" panose="020B0503020204020204" pitchFamily="34" charset="-122"/>
              </a:rPr>
              <a:t>二阶</a:t>
            </a: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特征</a:t>
            </a:r>
          </a:p>
        </p:txBody>
      </p:sp>
      <p:pic>
        <p:nvPicPr>
          <p:cNvPr id="3" name="图片 2"/>
          <p:cNvPicPr>
            <a:picLocks noChangeAspect="1"/>
          </p:cNvPicPr>
          <p:nvPr/>
        </p:nvPicPr>
        <p:blipFill>
          <a:blip r:embed="rId3"/>
          <a:srcRect l="12049" t="7643" r="12840" b="23281"/>
          <a:stretch>
            <a:fillRect/>
          </a:stretch>
        </p:blipFill>
        <p:spPr>
          <a:xfrm>
            <a:off x="1278116" y="1006807"/>
            <a:ext cx="9635768" cy="4398334"/>
          </a:xfrm>
          <a:prstGeom prst="rect">
            <a:avLst/>
          </a:prstGeom>
        </p:spPr>
      </p:pic>
      <mc:AlternateContent xmlns:mc="http://schemas.openxmlformats.org/markup-compatibility/2006" xmlns:a14="http://schemas.microsoft.com/office/drawing/2010/main">
        <mc:Choice Requires="a14">
          <p:sp>
            <p:nvSpPr>
              <p:cNvPr id="2" name="矩形 1"/>
              <p:cNvSpPr/>
              <p:nvPr/>
            </p:nvSpPr>
            <p:spPr>
              <a:xfrm>
                <a:off x="2321834" y="5435665"/>
                <a:ext cx="7890900" cy="895350"/>
              </a:xfrm>
              <a:prstGeom prst="rect">
                <a:avLst/>
              </a:prstGeom>
              <a:solidFill>
                <a:srgbClr val="F3E8B6"/>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rPr>
                  <a:t>改变特征提取器</a:t>
                </a:r>
                <a14:m>
                  <m:oMath xmlns:m="http://schemas.openxmlformats.org/officeDocument/2006/math">
                    <m:r>
                      <a:rPr lang="en-US" altLang="zh-CN" sz="2400" b="0" i="1" dirty="0" smtClean="0">
                        <a:solidFill>
                          <a:schemeClr val="tx1"/>
                        </a:solidFill>
                        <a:latin typeface="Cambria Math" panose="02040503050406030204" pitchFamily="18" charset="0"/>
                      </a:rPr>
                      <m:t>𝜙</m:t>
                    </m:r>
                    <m:d>
                      <m:dPr>
                        <m:ctrlPr>
                          <a:rPr lang="en-US" altLang="zh-CN" sz="2400" b="0" i="1" dirty="0">
                            <a:solidFill>
                              <a:schemeClr val="tx1"/>
                            </a:solidFill>
                            <a:latin typeface="Cambria Math" panose="02040503050406030204" pitchFamily="18" charset="0"/>
                          </a:rPr>
                        </m:ctrlPr>
                      </m:dPr>
                      <m:e>
                        <m:r>
                          <a:rPr lang="en-US" altLang="zh-CN" sz="2400" b="0" i="1" dirty="0">
                            <a:solidFill>
                              <a:schemeClr val="tx1"/>
                            </a:solidFill>
                            <a:latin typeface="Cambria Math" panose="02040503050406030204" pitchFamily="18" charset="0"/>
                          </a:rPr>
                          <m:t>𝑥</m:t>
                        </m:r>
                      </m:e>
                    </m:d>
                  </m:oMath>
                </a14:m>
                <a:r>
                  <a:rPr lang="zh-CN" altLang="en-US" sz="2400" b="0" dirty="0">
                    <a:solidFill>
                      <a:schemeClr val="tx1"/>
                    </a:solidFill>
                  </a:rPr>
                  <a:t>获取非线性特征</a:t>
                </a:r>
                <a:endParaRPr lang="en-US" altLang="zh-CN" sz="2400" b="0" dirty="0">
                  <a:solidFill>
                    <a:schemeClr val="tx1"/>
                  </a:solidFill>
                </a:endParaRPr>
              </a:p>
            </p:txBody>
          </p:sp>
        </mc:Choice>
        <mc:Fallback xmlns="">
          <p:sp>
            <p:nvSpPr>
              <p:cNvPr id="2" name="矩形 1"/>
              <p:cNvSpPr>
                <a:spLocks noRot="1" noChangeAspect="1" noMove="1" noResize="1" noEditPoints="1" noAdjustHandles="1" noChangeArrowheads="1" noChangeShapeType="1" noTextEdit="1"/>
              </p:cNvSpPr>
              <p:nvPr/>
            </p:nvSpPr>
            <p:spPr>
              <a:xfrm>
                <a:off x="2321834" y="5435665"/>
                <a:ext cx="7890900" cy="895350"/>
              </a:xfrm>
              <a:prstGeom prst="rect">
                <a:avLst/>
              </a:prstGeom>
              <a:blipFill rotWithShape="1">
                <a:blip r:embed="rId4"/>
                <a:stretch>
                  <a:fillRect l="-189" t="-1638" r="-177" b="-1553"/>
                </a:stretch>
              </a:blipFill>
              <a:ln w="28575"/>
            </p:spPr>
            <p:style>
              <a:lnRef idx="2">
                <a:schemeClr val="accent1">
                  <a:shade val="15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Arial" panose="020B0604020202090204"/>
                <a:ea typeface="微软雅黑"/>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Arial" panose="020B0604020202090204"/>
              <a:ea typeface="微软雅黑"/>
              <a:cs typeface="+mn-ea"/>
              <a:sym typeface="+mn-lt"/>
            </a:endParaRPr>
          </a:p>
        </p:txBody>
      </p:sp>
      <p:sp>
        <p:nvSpPr>
          <p:cNvPr id="19" name="文本框 18"/>
          <p:cNvSpPr txBox="1"/>
          <p:nvPr/>
        </p:nvSpPr>
        <p:spPr>
          <a:xfrm>
            <a:off x="350439" y="120418"/>
            <a:ext cx="667201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rPr>
              <a:t>多项式回归（</a:t>
            </a:r>
            <a:r>
              <a:rPr kumimoji="0" lang="en-US" altLang="zh-CN"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rPr>
              <a:t>Polynomial Regression</a:t>
            </a:r>
            <a:r>
              <a:rPr kumimoji="0" lang="zh-CN" altLang="en-US"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rPr>
              <a:t>）</a:t>
            </a:r>
          </a:p>
        </p:txBody>
      </p:sp>
      <p:pic>
        <p:nvPicPr>
          <p:cNvPr id="3" name="Picture 1"/>
          <p:cNvPicPr>
            <a:picLocks noChangeAspect="1"/>
          </p:cNvPicPr>
          <p:nvPr/>
        </p:nvPicPr>
        <p:blipFill>
          <a:blip r:embed="rId3"/>
          <a:stretch>
            <a:fillRect/>
          </a:stretch>
        </p:blipFill>
        <p:spPr>
          <a:xfrm>
            <a:off x="1542287" y="1268911"/>
            <a:ext cx="3925063" cy="1001022"/>
          </a:xfrm>
          <a:prstGeom prst="rect">
            <a:avLst/>
          </a:prstGeom>
        </p:spPr>
      </p:pic>
      <mc:AlternateContent xmlns:mc="http://schemas.openxmlformats.org/markup-compatibility/2006" xmlns:a14="http://schemas.microsoft.com/office/drawing/2010/main">
        <mc:Choice Requires="a14">
          <p:sp>
            <p:nvSpPr>
              <p:cNvPr id="4" name="文本框 7"/>
              <p:cNvSpPr txBox="1"/>
              <p:nvPr/>
            </p:nvSpPr>
            <p:spPr>
              <a:xfrm>
                <a:off x="1542287" y="2771848"/>
                <a:ext cx="5258563" cy="400110"/>
              </a:xfrm>
              <a:prstGeom prst="rect">
                <a:avLst/>
              </a:prstGeom>
              <a:noFill/>
            </p:spPr>
            <p:txBody>
              <a:bodyPr wrap="square">
                <a:spAutoFit/>
              </a:bodyPr>
              <a:lstStyle/>
              <a:p>
                <a:r>
                  <a:rPr lang="zh-CN" altLang="en-US" sz="2000" dirty="0"/>
                  <a:t>将</a:t>
                </a:r>
                <a14:m>
                  <m:oMath xmlns:m="http://schemas.openxmlformats.org/officeDocument/2006/math">
                    <m:r>
                      <a:rPr lang="en-US" altLang="zh-CN" sz="2000" i="1" dirty="0" smtClean="0">
                        <a:latin typeface="Cambria Math" panose="02040503050406030204" pitchFamily="18" charset="0"/>
                      </a:rPr>
                      <m:t>𝜙</m:t>
                    </m:r>
                    <m:d>
                      <m:dPr>
                        <m:ctrlPr>
                          <a:rPr lang="en-US" altLang="zh-CN" sz="2000" i="1" dirty="0">
                            <a:solidFill>
                              <a:srgbClr val="836967"/>
                            </a:solidFill>
                            <a:latin typeface="Cambria Math" panose="02040503050406030204" pitchFamily="18" charset="0"/>
                          </a:rPr>
                        </m:ctrlPr>
                      </m:dPr>
                      <m:e>
                        <m:r>
                          <a:rPr lang="en-US" altLang="zh-CN" sz="2000" i="1" dirty="0">
                            <a:latin typeface="Cambria Math" panose="02040503050406030204" pitchFamily="18" charset="0"/>
                          </a:rPr>
                          <m:t>𝑥</m:t>
                        </m:r>
                      </m:e>
                    </m:d>
                  </m:oMath>
                </a14:m>
                <a:r>
                  <a:rPr lang="zh-CN" altLang="en-US" sz="2000" dirty="0"/>
                  <a:t>不同维度的值</a:t>
                </a:r>
                <a:r>
                  <a:rPr lang="zh-CN" altLang="en-US" sz="2000" dirty="0">
                    <a:solidFill>
                      <a:srgbClr val="C00000"/>
                    </a:solidFill>
                  </a:rPr>
                  <a:t>当做不同的特征</a:t>
                </a:r>
              </a:p>
            </p:txBody>
          </p:sp>
        </mc:Choice>
        <mc:Fallback xmlns="">
          <p:sp>
            <p:nvSpPr>
              <p:cNvPr id="4" name="文本框 7"/>
              <p:cNvSpPr txBox="1">
                <a:spLocks noRot="1" noChangeAspect="1" noMove="1" noResize="1" noEditPoints="1" noAdjustHandles="1" noChangeArrowheads="1" noChangeShapeType="1" noTextEdit="1"/>
              </p:cNvSpPr>
              <p:nvPr/>
            </p:nvSpPr>
            <p:spPr>
              <a:xfrm>
                <a:off x="1542287" y="2771848"/>
                <a:ext cx="5258563" cy="400110"/>
              </a:xfrm>
              <a:prstGeom prst="rect">
                <a:avLst/>
              </a:prstGeom>
              <a:blipFill>
                <a:blip r:embed="rId4"/>
                <a:stretch>
                  <a:fillRect l="-1159" t="-9231" b="-27692"/>
                </a:stretch>
              </a:blipFill>
            </p:spPr>
            <p:txBody>
              <a:bodyPr/>
              <a:lstStyle/>
              <a:p>
                <a:r>
                  <a:rPr lang="zh-CN" altLang="en-US">
                    <a:noFill/>
                  </a:rPr>
                  <a:t> </a:t>
                </a:r>
              </a:p>
            </p:txBody>
          </p:sp>
        </mc:Fallback>
      </mc:AlternateContent>
      <p:pic>
        <p:nvPicPr>
          <p:cNvPr id="5" name="Picture 3"/>
          <p:cNvPicPr>
            <a:picLocks noChangeAspect="1"/>
          </p:cNvPicPr>
          <p:nvPr/>
        </p:nvPicPr>
        <p:blipFill>
          <a:blip r:embed="rId5"/>
          <a:stretch>
            <a:fillRect/>
          </a:stretch>
        </p:blipFill>
        <p:spPr>
          <a:xfrm>
            <a:off x="1542287" y="3624488"/>
            <a:ext cx="2925453" cy="250203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Arial" panose="020B0604020202090204"/>
                <a:ea typeface="微软雅黑"/>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Arial" panose="020B0604020202090204"/>
              <a:ea typeface="微软雅黑"/>
              <a:cs typeface="+mn-ea"/>
              <a:sym typeface="+mn-lt"/>
            </a:endParaRPr>
          </a:p>
        </p:txBody>
      </p:sp>
      <p:sp>
        <p:nvSpPr>
          <p:cNvPr id="19" name="文本框 18"/>
          <p:cNvSpPr txBox="1"/>
          <p:nvPr/>
        </p:nvSpPr>
        <p:spPr>
          <a:xfrm>
            <a:off x="350439" y="120418"/>
            <a:ext cx="377539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latin typeface="Arial" panose="020B0604020202090204"/>
                <a:ea typeface="微软雅黑"/>
                <a:cs typeface="+mn-ea"/>
                <a:sym typeface="+mn-lt"/>
              </a:rPr>
              <a:t>具有周期性结构的特征</a:t>
            </a:r>
            <a:endParaRPr kumimoji="0" lang="zh-CN" altLang="en-US"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endParaRPr>
          </a:p>
        </p:txBody>
      </p:sp>
      <p:pic>
        <p:nvPicPr>
          <p:cNvPr id="4" name="图片 3"/>
          <p:cNvPicPr>
            <a:picLocks noChangeAspect="1"/>
          </p:cNvPicPr>
          <p:nvPr/>
        </p:nvPicPr>
        <p:blipFill>
          <a:blip r:embed="rId3"/>
          <a:srcRect l="10885" r="12925" b="29170"/>
          <a:stretch>
            <a:fillRect/>
          </a:stretch>
        </p:blipFill>
        <p:spPr>
          <a:xfrm>
            <a:off x="1195411" y="886301"/>
            <a:ext cx="9791700" cy="4565375"/>
          </a:xfrm>
          <a:prstGeom prst="rect">
            <a:avLst/>
          </a:prstGeom>
        </p:spPr>
      </p:pic>
      <p:sp>
        <p:nvSpPr>
          <p:cNvPr id="2" name="矩形 1"/>
          <p:cNvSpPr/>
          <p:nvPr/>
        </p:nvSpPr>
        <p:spPr>
          <a:xfrm>
            <a:off x="3252914" y="5551649"/>
            <a:ext cx="6035088" cy="791278"/>
          </a:xfrm>
          <a:prstGeom prst="rect">
            <a:avLst/>
          </a:prstGeom>
          <a:solidFill>
            <a:srgbClr val="F3E8B6"/>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0" dirty="0">
                <a:solidFill>
                  <a:schemeClr val="tx1"/>
                </a:solidFill>
              </a:rPr>
              <a:t>使用任何你希望的特征</a:t>
            </a:r>
            <a:endParaRPr lang="en-US" altLang="zh-CN" sz="2400" b="0"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Arial" panose="020B0604020202090204"/>
                <a:ea typeface="微软雅黑"/>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Arial" panose="020B0604020202090204"/>
              <a:ea typeface="微软雅黑"/>
              <a:cs typeface="+mn-ea"/>
              <a:sym typeface="+mn-lt"/>
            </a:endParaRPr>
          </a:p>
        </p:txBody>
      </p:sp>
      <p:sp>
        <p:nvSpPr>
          <p:cNvPr id="19" name="文本框 18"/>
          <p:cNvSpPr txBox="1"/>
          <p:nvPr/>
        </p:nvSpPr>
        <p:spPr>
          <a:xfrm>
            <a:off x="350439" y="120418"/>
            <a:ext cx="233910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latin typeface="Arial" panose="020B0604020202090204"/>
                <a:ea typeface="微软雅黑"/>
                <a:cs typeface="+mn-ea"/>
                <a:sym typeface="+mn-lt"/>
              </a:rPr>
              <a:t>分段常数特征</a:t>
            </a:r>
            <a:endParaRPr kumimoji="0" lang="zh-CN" altLang="en-US" sz="2800" b="1" i="0" u="none" strike="noStrike" kern="1200" cap="none" spc="0" normalizeH="0" baseline="0" noProof="0" dirty="0">
              <a:ln>
                <a:noFill/>
              </a:ln>
              <a:solidFill>
                <a:prstClr val="white"/>
              </a:solidFill>
              <a:effectLst/>
              <a:uLnTx/>
              <a:uFillTx/>
              <a:latin typeface="Arial" panose="020B0604020202090204"/>
              <a:ea typeface="微软雅黑"/>
              <a:cs typeface="+mn-ea"/>
              <a:sym typeface="+mn-lt"/>
            </a:endParaRPr>
          </a:p>
        </p:txBody>
      </p:sp>
      <p:pic>
        <p:nvPicPr>
          <p:cNvPr id="4" name="图片 3"/>
          <p:cNvPicPr>
            <a:picLocks noChangeAspect="1"/>
          </p:cNvPicPr>
          <p:nvPr/>
        </p:nvPicPr>
        <p:blipFill>
          <a:blip r:embed="rId3"/>
          <a:srcRect l="14180" t="7112" r="14921" b="31764"/>
          <a:stretch>
            <a:fillRect/>
          </a:stretch>
        </p:blipFill>
        <p:spPr>
          <a:xfrm>
            <a:off x="933449" y="1123950"/>
            <a:ext cx="10315649" cy="4304577"/>
          </a:xfrm>
          <a:prstGeom prst="rect">
            <a:avLst/>
          </a:prstGeom>
        </p:spPr>
      </p:pic>
      <p:sp>
        <p:nvSpPr>
          <p:cNvPr id="2" name="矩形 1"/>
          <p:cNvSpPr/>
          <p:nvPr/>
        </p:nvSpPr>
        <p:spPr>
          <a:xfrm>
            <a:off x="3252914" y="5551649"/>
            <a:ext cx="6035088" cy="791278"/>
          </a:xfrm>
          <a:prstGeom prst="rect">
            <a:avLst/>
          </a:prstGeom>
          <a:solidFill>
            <a:srgbClr val="F3E8B6"/>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0" dirty="0">
                <a:solidFill>
                  <a:schemeClr val="tx1"/>
                </a:solidFill>
              </a:rPr>
              <a:t>划分输入空间获得分段常数特征</a:t>
            </a:r>
            <a:endParaRPr lang="en-US" altLang="zh-CN" sz="2400" b="0" dirty="0">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34163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“线性”体现在哪？</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grpSp>
        <p:nvGrpSpPr>
          <p:cNvPr id="18" name="组合 17"/>
          <p:cNvGrpSpPr/>
          <p:nvPr/>
        </p:nvGrpSpPr>
        <p:grpSpPr>
          <a:xfrm>
            <a:off x="530952" y="4292016"/>
            <a:ext cx="11120618" cy="2445566"/>
            <a:chOff x="535691" y="4026950"/>
            <a:chExt cx="11120618" cy="2445566"/>
          </a:xfrm>
        </p:grpSpPr>
        <p:pic>
          <p:nvPicPr>
            <p:cNvPr id="2" name="图片 1"/>
            <p:cNvPicPr>
              <a:picLocks noChangeAspect="1"/>
            </p:cNvPicPr>
            <p:nvPr/>
          </p:nvPicPr>
          <p:blipFill>
            <a:blip r:embed="rId3"/>
            <a:srcRect t="52118"/>
            <a:stretch>
              <a:fillRect/>
            </a:stretch>
          </p:blipFill>
          <p:spPr>
            <a:xfrm>
              <a:off x="535691" y="4026950"/>
              <a:ext cx="11120618" cy="2445566"/>
            </a:xfrm>
            <a:prstGeom prst="rect">
              <a:avLst/>
            </a:prstGeom>
          </p:spPr>
        </p:pic>
        <mc:AlternateContent xmlns:mc="http://schemas.openxmlformats.org/markup-compatibility/2006" xmlns:a14="http://schemas.microsoft.com/office/drawing/2010/main">
          <mc:Choice Requires="a14">
            <p:sp>
              <p:nvSpPr>
                <p:cNvPr id="3" name="矩形 2"/>
                <p:cNvSpPr/>
                <p:nvPr/>
              </p:nvSpPr>
              <p:spPr>
                <a:xfrm>
                  <a:off x="1516712" y="4701699"/>
                  <a:ext cx="7910187" cy="791278"/>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l"/>
                  </a:pPr>
                  <a:r>
                    <a:rPr lang="zh-CN" altLang="en-US" sz="2400" b="0" dirty="0">
                      <a:solidFill>
                        <a:schemeClr val="tx1"/>
                      </a:solidFill>
                    </a:rPr>
                    <a:t>表达能力</a:t>
                  </a:r>
                  <a14:m>
                    <m:oMath xmlns:m="http://schemas.openxmlformats.org/officeDocument/2006/math">
                      <m:r>
                        <a:rPr lang="zh-CN" altLang="en-US" sz="2400" i="1" dirty="0">
                          <a:solidFill>
                            <a:schemeClr val="tx1"/>
                          </a:solidFill>
                          <a:latin typeface="Cambria Math" panose="02040503050406030204" pitchFamily="18" charset="0"/>
                        </a:rPr>
                        <m:t>：</m:t>
                      </m:r>
                      <m:r>
                        <a:rPr lang="zh-CN" altLang="en-US" sz="2400" b="0" i="1" dirty="0" smtClean="0">
                          <a:solidFill>
                            <a:schemeClr val="tx1"/>
                          </a:solidFill>
                          <a:latin typeface="Cambria Math" panose="02040503050406030204" pitchFamily="18" charset="0"/>
                        </a:rPr>
                        <m:t>𝑤</m:t>
                      </m:r>
                      <m:r>
                        <a:rPr lang="zh-CN" altLang="en-US" sz="2400" b="0" i="0" dirty="0" smtClean="0">
                          <a:solidFill>
                            <a:schemeClr val="tx1"/>
                          </a:solidFill>
                          <a:latin typeface="Cambria Math" panose="02040503050406030204" pitchFamily="18" charset="0"/>
                        </a:rPr>
                        <m:t>⋅</m:t>
                      </m:r>
                      <m:r>
                        <a:rPr lang="zh-CN" altLang="en-US" sz="2400" b="0" i="1" dirty="0" smtClean="0">
                          <a:solidFill>
                            <a:schemeClr val="tx1"/>
                          </a:solidFill>
                          <a:latin typeface="Cambria Math" panose="02040503050406030204" pitchFamily="18" charset="0"/>
                        </a:rPr>
                        <m:t>𝜙</m:t>
                      </m:r>
                      <m:d>
                        <m:dPr>
                          <m:ctrlPr>
                            <a:rPr lang="zh-CN" altLang="en-US" sz="2400" b="0" i="1" dirty="0" smtClean="0">
                              <a:solidFill>
                                <a:schemeClr val="tx1"/>
                              </a:solidFill>
                              <a:latin typeface="Cambria Math" panose="02040503050406030204" pitchFamily="18" charset="0"/>
                            </a:rPr>
                          </m:ctrlPr>
                        </m:dPr>
                        <m:e>
                          <m:r>
                            <a:rPr lang="zh-CN" altLang="en-US" sz="2400" b="0" i="1" dirty="0" smtClean="0">
                              <a:solidFill>
                                <a:schemeClr val="tx1"/>
                              </a:solidFill>
                              <a:latin typeface="Cambria Math" panose="02040503050406030204" pitchFamily="18" charset="0"/>
                            </a:rPr>
                            <m:t>𝑥</m:t>
                          </m:r>
                        </m:e>
                      </m:d>
                    </m:oMath>
                  </a14:m>
                  <a:r>
                    <a:rPr lang="zh-CN" altLang="en-US" sz="2400" b="0" dirty="0">
                      <a:solidFill>
                        <a:schemeClr val="tx1"/>
                      </a:solidFill>
                    </a:rPr>
                    <a:t>是</a:t>
                  </a:r>
                  <a14:m>
                    <m:oMath xmlns:m="http://schemas.openxmlformats.org/officeDocument/2006/math">
                      <m:r>
                        <a:rPr lang="en-US" altLang="zh-CN" sz="2400" b="0" i="1" dirty="0" smtClean="0">
                          <a:solidFill>
                            <a:schemeClr val="tx1"/>
                          </a:solidFill>
                          <a:latin typeface="Cambria Math" panose="02040503050406030204" pitchFamily="18" charset="0"/>
                        </a:rPr>
                        <m:t>𝑥</m:t>
                      </m:r>
                    </m:oMath>
                  </a14:m>
                  <a:r>
                    <a:rPr lang="zh-CN" altLang="en-US" sz="2400" b="0" dirty="0">
                      <a:solidFill>
                        <a:schemeClr val="tx1"/>
                      </a:solidFill>
                    </a:rPr>
                    <a:t>的</a:t>
                  </a:r>
                  <a:r>
                    <a:rPr lang="zh-CN" altLang="en-US" sz="2400" b="0" dirty="0">
                      <a:solidFill>
                        <a:srgbClr val="FF0000"/>
                      </a:solidFill>
                    </a:rPr>
                    <a:t>非线性</a:t>
                  </a:r>
                  <a:r>
                    <a:rPr lang="zh-CN" altLang="en-US" sz="2400" b="0" dirty="0">
                      <a:solidFill>
                        <a:schemeClr val="tx1"/>
                      </a:solidFill>
                    </a:rPr>
                    <a:t>函数</a:t>
                  </a:r>
                  <a:endParaRPr lang="en-US" altLang="zh-CN" sz="2400" b="0" dirty="0">
                    <a:solidFill>
                      <a:schemeClr val="tx1"/>
                    </a:solidFill>
                  </a:endParaRPr>
                </a:p>
                <a:p>
                  <a:pPr marL="342900" indent="-342900">
                    <a:buFont typeface="Wingdings" panose="05000000000000000000" pitchFamily="2" charset="2"/>
                    <a:buChar char="l"/>
                  </a:pPr>
                  <a:r>
                    <a:rPr lang="zh-CN" altLang="en-US" sz="2400" b="0" dirty="0">
                      <a:solidFill>
                        <a:schemeClr val="tx1"/>
                      </a:solidFill>
                    </a:rPr>
                    <a:t>效率</a:t>
                  </a:r>
                  <a14:m>
                    <m:oMath xmlns:m="http://schemas.openxmlformats.org/officeDocument/2006/math">
                      <m:r>
                        <a:rPr lang="zh-CN" altLang="en-US" sz="2400" i="1" dirty="0">
                          <a:solidFill>
                            <a:schemeClr val="tx1"/>
                          </a:solidFill>
                          <a:latin typeface="Cambria Math" panose="02040503050406030204" pitchFamily="18" charset="0"/>
                        </a:rPr>
                        <m:t>：</m:t>
                      </m:r>
                      <m:r>
                        <a:rPr lang="zh-CN" altLang="en-US" sz="2400" b="0" i="1" dirty="0" smtClean="0">
                          <a:solidFill>
                            <a:schemeClr val="tx1"/>
                          </a:solidFill>
                          <a:latin typeface="Cambria Math" panose="02040503050406030204" pitchFamily="18" charset="0"/>
                        </a:rPr>
                        <m:t>𝑤</m:t>
                      </m:r>
                      <m:r>
                        <a:rPr lang="zh-CN" altLang="en-US" sz="2400" b="0" i="0" dirty="0" smtClean="0">
                          <a:solidFill>
                            <a:schemeClr val="tx1"/>
                          </a:solidFill>
                          <a:latin typeface="Cambria Math" panose="02040503050406030204" pitchFamily="18" charset="0"/>
                        </a:rPr>
                        <m:t>⋅</m:t>
                      </m:r>
                      <m:r>
                        <a:rPr lang="zh-CN" altLang="en-US" sz="2400" b="0" i="1" dirty="0" smtClean="0">
                          <a:solidFill>
                            <a:schemeClr val="tx1"/>
                          </a:solidFill>
                          <a:latin typeface="Cambria Math" panose="02040503050406030204" pitchFamily="18" charset="0"/>
                        </a:rPr>
                        <m:t>𝜙</m:t>
                      </m:r>
                      <m:d>
                        <m:dPr>
                          <m:ctrlPr>
                            <a:rPr lang="zh-CN" altLang="en-US" sz="2400" b="0" i="1" dirty="0" smtClean="0">
                              <a:solidFill>
                                <a:schemeClr val="tx1"/>
                              </a:solidFill>
                              <a:latin typeface="Cambria Math" panose="02040503050406030204" pitchFamily="18" charset="0"/>
                            </a:rPr>
                          </m:ctrlPr>
                        </m:dPr>
                        <m:e>
                          <m:r>
                            <a:rPr lang="zh-CN" altLang="en-US" sz="2400" b="0" i="1" dirty="0" smtClean="0">
                              <a:solidFill>
                                <a:schemeClr val="tx1"/>
                              </a:solidFill>
                              <a:latin typeface="Cambria Math" panose="02040503050406030204" pitchFamily="18" charset="0"/>
                            </a:rPr>
                            <m:t>𝑥</m:t>
                          </m:r>
                        </m:e>
                      </m:d>
                    </m:oMath>
                  </a14:m>
                  <a:r>
                    <a:rPr lang="zh-CN" altLang="en-US" sz="2400" b="0" dirty="0">
                      <a:solidFill>
                        <a:schemeClr val="tx1"/>
                      </a:solidFill>
                    </a:rPr>
                    <a:t>是</a:t>
                  </a:r>
                  <a14:m>
                    <m:oMath xmlns:m="http://schemas.openxmlformats.org/officeDocument/2006/math">
                      <m:r>
                        <a:rPr lang="en-US" altLang="zh-CN" sz="2400" b="0" i="1" dirty="0" smtClean="0">
                          <a:solidFill>
                            <a:schemeClr val="tx1"/>
                          </a:solidFill>
                          <a:latin typeface="Cambria Math" panose="02040503050406030204" pitchFamily="18" charset="0"/>
                        </a:rPr>
                        <m:t>𝑤</m:t>
                      </m:r>
                      <m:r>
                        <a:rPr lang="zh-CN" altLang="en-US" sz="2400" i="1" dirty="0">
                          <a:solidFill>
                            <a:schemeClr val="tx1"/>
                          </a:solidFill>
                          <a:latin typeface="Cambria Math" panose="02040503050406030204" pitchFamily="18" charset="0"/>
                        </a:rPr>
                        <m:t>的</m:t>
                      </m:r>
                    </m:oMath>
                  </a14:m>
                  <a:r>
                    <a:rPr lang="zh-CN" altLang="en-US" sz="2400" b="0" dirty="0">
                      <a:solidFill>
                        <a:srgbClr val="0000FF"/>
                      </a:solidFill>
                    </a:rPr>
                    <a:t>线性</a:t>
                  </a:r>
                  <a:r>
                    <a:rPr lang="zh-CN" altLang="en-US" sz="2400" b="0" dirty="0">
                      <a:solidFill>
                        <a:schemeClr val="tx1"/>
                      </a:solidFill>
                    </a:rPr>
                    <a:t>函数</a:t>
                  </a:r>
                  <a:endParaRPr lang="en-US" altLang="zh-CN" sz="2400" b="0" dirty="0">
                    <a:solidFill>
                      <a:schemeClr val="tx1"/>
                    </a:solidFill>
                  </a:endParaRPr>
                </a:p>
              </p:txBody>
            </p:sp>
          </mc:Choice>
          <mc:Fallback xmlns="">
            <p:sp>
              <p:nvSpPr>
                <p:cNvPr id="3" name="矩形 2"/>
                <p:cNvSpPr>
                  <a:spLocks noRot="1" noChangeAspect="1" noMove="1" noResize="1" noEditPoints="1" noAdjustHandles="1" noChangeArrowheads="1" noChangeShapeType="1" noTextEdit="1"/>
                </p:cNvSpPr>
                <p:nvPr/>
              </p:nvSpPr>
              <p:spPr>
                <a:xfrm>
                  <a:off x="1516712" y="4701699"/>
                  <a:ext cx="7910187" cy="791278"/>
                </a:xfrm>
                <a:prstGeom prst="rect">
                  <a:avLst/>
                </a:prstGeom>
                <a:blipFill rotWithShape="1">
                  <a:blip r:embed="rId4"/>
                </a:blipFill>
                <a:ln w="28575">
                  <a:noFill/>
                </a:ln>
              </p:spPr>
              <p:style>
                <a:lnRef idx="2">
                  <a:schemeClr val="accent1">
                    <a:shade val="15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grpSp>
      <p:sp>
        <p:nvSpPr>
          <p:cNvPr id="10" name="文本框 9"/>
          <p:cNvSpPr txBox="1"/>
          <p:nvPr/>
        </p:nvSpPr>
        <p:spPr>
          <a:xfrm>
            <a:off x="1226917" y="1568981"/>
            <a:ext cx="1898248" cy="461665"/>
          </a:xfrm>
          <a:prstGeom prst="rect">
            <a:avLst/>
          </a:prstGeom>
          <a:noFill/>
        </p:spPr>
        <p:txBody>
          <a:bodyPr wrap="square" rtlCol="0">
            <a:spAutoFit/>
          </a:bodyPr>
          <a:lstStyle/>
          <a:p>
            <a:r>
              <a:rPr lang="zh-CN" altLang="en-US" sz="2400" dirty="0"/>
              <a:t>预测值</a:t>
            </a:r>
            <a:r>
              <a:rPr lang="en-US" altLang="zh-CN" sz="2400" dirty="0"/>
              <a:t>:</a:t>
            </a:r>
            <a:endParaRPr lang="zh-CN" altLang="en-US" sz="2400" dirty="0"/>
          </a:p>
        </p:txBody>
      </p:sp>
      <mc:AlternateContent xmlns:mc="http://schemas.openxmlformats.org/markup-compatibility/2006" xmlns:a14="http://schemas.microsoft.com/office/drawing/2010/main">
        <mc:Choice Requires="a14">
          <p:sp>
            <p:nvSpPr>
              <p:cNvPr id="11" name="文本框 10"/>
              <p:cNvSpPr txBox="1"/>
              <p:nvPr/>
            </p:nvSpPr>
            <p:spPr>
              <a:xfrm>
                <a:off x="1226917" y="2520293"/>
                <a:ext cx="2303361" cy="1424429"/>
              </a:xfrm>
              <a:prstGeom prst="rect">
                <a:avLst/>
              </a:prstGeom>
              <a:noFill/>
            </p:spPr>
            <p:txBody>
              <a:bodyPr wrap="square" rtlCol="0">
                <a:spAutoFit/>
              </a:bodyPr>
              <a:lstStyle/>
              <a:p>
                <a:pPr>
                  <a:lnSpc>
                    <a:spcPct val="150000"/>
                  </a:lnSpc>
                </a:pPr>
                <a:r>
                  <a:rPr lang="zh-CN" altLang="en-US" sz="2000" dirty="0"/>
                  <a:t>关于</a:t>
                </a:r>
                <a14:m>
                  <m:oMath xmlns:m="http://schemas.openxmlformats.org/officeDocument/2006/math">
                    <m:r>
                      <a:rPr lang="en-US" altLang="zh-CN" sz="2000" b="0" i="1" dirty="0" smtClean="0">
                        <a:solidFill>
                          <a:schemeClr val="tx1"/>
                        </a:solidFill>
                        <a:latin typeface="Cambria Math" panose="02040503050406030204" pitchFamily="18" charset="0"/>
                      </a:rPr>
                      <m:t>𝑤</m:t>
                    </m:r>
                  </m:oMath>
                </a14:m>
                <a:r>
                  <a:rPr lang="zh-CN" altLang="en-US" sz="2000" dirty="0"/>
                  <a:t>线性吗？</a:t>
                </a:r>
                <a:endParaRPr lang="en-SG" altLang="zh-CN" sz="2000" dirty="0"/>
              </a:p>
              <a:p>
                <a:pPr>
                  <a:lnSpc>
                    <a:spcPct val="150000"/>
                  </a:lnSpc>
                </a:pPr>
                <a:r>
                  <a:rPr lang="zh-CN" altLang="en-US" sz="2000" dirty="0"/>
                  <a:t>关于</a:t>
                </a:r>
                <a14:m>
                  <m:oMath xmlns:m="http://schemas.openxmlformats.org/officeDocument/2006/math">
                    <m:r>
                      <a:rPr lang="zh-CN" altLang="en-US" sz="2000" i="1" dirty="0" smtClean="0">
                        <a:latin typeface="Cambria Math" panose="02040503050406030204" pitchFamily="18" charset="0"/>
                      </a:rPr>
                      <m:t>𝜙</m:t>
                    </m:r>
                    <m:d>
                      <m:dPr>
                        <m:ctrlPr>
                          <a:rPr lang="zh-CN" altLang="en-US" sz="2000" i="1" dirty="0">
                            <a:solidFill>
                              <a:srgbClr val="836967"/>
                            </a:solidFill>
                            <a:latin typeface="Cambria Math" panose="02040503050406030204" pitchFamily="18" charset="0"/>
                          </a:rPr>
                        </m:ctrlPr>
                      </m:dPr>
                      <m:e>
                        <m:r>
                          <a:rPr lang="zh-CN" altLang="en-US" sz="2000" i="1" dirty="0">
                            <a:latin typeface="Cambria Math" panose="02040503050406030204" pitchFamily="18" charset="0"/>
                          </a:rPr>
                          <m:t>𝑥</m:t>
                        </m:r>
                      </m:e>
                    </m:d>
                    <m:r>
                      <a:rPr lang="zh-CN" altLang="en-US" sz="2000" i="1" dirty="0" smtClean="0">
                        <a:latin typeface="Cambria Math" panose="02040503050406030204" pitchFamily="18" charset="0"/>
                      </a:rPr>
                      <m:t>线性</m:t>
                    </m:r>
                    <m:r>
                      <a:rPr lang="zh-CN" altLang="en-US" sz="2000" i="1" dirty="0">
                        <a:latin typeface="Cambria Math" panose="02040503050406030204" pitchFamily="18" charset="0"/>
                      </a:rPr>
                      <m:t>吗</m:t>
                    </m:r>
                  </m:oMath>
                </a14:m>
                <a:r>
                  <a:rPr lang="zh-CN" altLang="en-US" sz="2000" dirty="0"/>
                  <a:t>？</a:t>
                </a:r>
                <a:endParaRPr lang="en-US" altLang="zh-CN" sz="2000" dirty="0"/>
              </a:p>
              <a:p>
                <a:pPr>
                  <a:lnSpc>
                    <a:spcPct val="150000"/>
                  </a:lnSpc>
                </a:pPr>
                <a:r>
                  <a:rPr lang="zh-CN" altLang="en-US" sz="2000" dirty="0"/>
                  <a:t>关于</a:t>
                </a:r>
                <a14:m>
                  <m:oMath xmlns:m="http://schemas.openxmlformats.org/officeDocument/2006/math">
                    <m:r>
                      <a:rPr lang="en-US" altLang="zh-CN" sz="2000" b="0" i="1" dirty="0" smtClean="0">
                        <a:solidFill>
                          <a:schemeClr val="tx1"/>
                        </a:solidFill>
                        <a:latin typeface="Cambria Math" panose="02040503050406030204" pitchFamily="18" charset="0"/>
                      </a:rPr>
                      <m:t>𝑥</m:t>
                    </m:r>
                  </m:oMath>
                </a14:m>
                <a:r>
                  <a:rPr lang="zh-CN" altLang="en-US" sz="2000" dirty="0"/>
                  <a:t>线性吗？</a:t>
                </a:r>
                <a:endParaRPr lang="en-US" altLang="zh-CN" sz="2000" dirty="0"/>
              </a:p>
            </p:txBody>
          </p:sp>
        </mc:Choice>
        <mc:Fallback xmlns="">
          <p:sp>
            <p:nvSpPr>
              <p:cNvPr id="11" name="文本框 10"/>
              <p:cNvSpPr txBox="1">
                <a:spLocks noRot="1" noChangeAspect="1" noMove="1" noResize="1" noEditPoints="1" noAdjustHandles="1" noChangeArrowheads="1" noChangeShapeType="1" noTextEdit="1"/>
              </p:cNvSpPr>
              <p:nvPr/>
            </p:nvSpPr>
            <p:spPr>
              <a:xfrm>
                <a:off x="1226917" y="2520293"/>
                <a:ext cx="2303361" cy="1424429"/>
              </a:xfrm>
              <a:prstGeom prst="rect">
                <a:avLst/>
              </a:prstGeom>
              <a:blipFill>
                <a:blip r:embed="rId5"/>
                <a:stretch>
                  <a:fillRect l="-2747" b="-7080"/>
                </a:stretch>
              </a:blipFill>
            </p:spPr>
            <p:txBody>
              <a:bodyPr/>
              <a:lstStyle/>
              <a:p>
                <a:r>
                  <a:rPr lang="en-US">
                    <a:noFill/>
                  </a:rPr>
                  <a:t> </a:t>
                </a:r>
              </a:p>
            </p:txBody>
          </p:sp>
        </mc:Fallback>
      </mc:AlternateContent>
      <p:pic>
        <p:nvPicPr>
          <p:cNvPr id="21" name="图片 20"/>
          <p:cNvPicPr>
            <a:picLocks noChangeAspect="1"/>
          </p:cNvPicPr>
          <p:nvPr/>
        </p:nvPicPr>
        <p:blipFill>
          <a:blip r:embed="rId6"/>
          <a:stretch>
            <a:fillRect/>
          </a:stretch>
        </p:blipFill>
        <p:spPr>
          <a:xfrm>
            <a:off x="3909654" y="2607357"/>
            <a:ext cx="734347" cy="1378511"/>
          </a:xfrm>
          <a:prstGeom prst="rect">
            <a:avLst/>
          </a:prstGeom>
        </p:spPr>
      </p:pic>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5F9A258B-53C1-FC0E-248D-3D22D82B604B}"/>
                  </a:ext>
                </a:extLst>
              </p:cNvPr>
              <p:cNvSpPr txBox="1"/>
              <p:nvPr/>
            </p:nvSpPr>
            <p:spPr>
              <a:xfrm>
                <a:off x="5032169" y="1615147"/>
                <a:ext cx="2929802"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zh-CN" altLang="en-US" sz="2400" i="1" smtClean="0">
                              <a:solidFill>
                                <a:srgbClr val="836967"/>
                              </a:solidFill>
                              <a:latin typeface="Cambria Math" panose="02040503050406030204" pitchFamily="18" charset="0"/>
                            </a:rPr>
                          </m:ctrlPr>
                        </m:sSubPr>
                        <m:e>
                          <m:r>
                            <a:rPr lang="zh-CN" altLang="en-US" sz="2400" i="1" smtClean="0">
                              <a:latin typeface="Cambria Math" panose="02040503050406030204" pitchFamily="18" charset="0"/>
                            </a:rPr>
                            <m:t>𝑓</m:t>
                          </m:r>
                        </m:e>
                        <m:sub>
                          <m:r>
                            <a:rPr lang="zh-CN" altLang="en-US" sz="2400" i="1" smtClean="0">
                              <a:latin typeface="Cambria Math" panose="02040503050406030204" pitchFamily="18" charset="0"/>
                            </a:rPr>
                            <m:t>𝑤</m:t>
                          </m:r>
                        </m:sub>
                      </m:sSub>
                      <m:d>
                        <m:dPr>
                          <m:ctrlPr>
                            <a:rPr lang="zh-CN" altLang="en-US" sz="2400" i="1" smtClean="0">
                              <a:solidFill>
                                <a:srgbClr val="836967"/>
                              </a:solidFill>
                              <a:latin typeface="Cambria Math" panose="02040503050406030204" pitchFamily="18" charset="0"/>
                            </a:rPr>
                          </m:ctrlPr>
                        </m:dPr>
                        <m:e>
                          <m:r>
                            <a:rPr lang="zh-CN" altLang="en-US" sz="2400" i="1" smtClean="0">
                              <a:latin typeface="Cambria Math" panose="02040503050406030204" pitchFamily="18" charset="0"/>
                            </a:rPr>
                            <m:t>𝑥</m:t>
                          </m:r>
                        </m:e>
                      </m:d>
                      <m:r>
                        <a:rPr lang="zh-CN" altLang="en-US" sz="2400" i="1" smtClean="0">
                          <a:latin typeface="Cambria Math" panose="02040503050406030204" pitchFamily="18" charset="0"/>
                        </a:rPr>
                        <m:t>=</m:t>
                      </m:r>
                      <m:r>
                        <a:rPr lang="zh-CN" altLang="en-US" sz="2400" i="1" smtClean="0">
                          <a:latin typeface="Cambria Math" panose="02040503050406030204" pitchFamily="18" charset="0"/>
                        </a:rPr>
                        <m:t>𝑤</m:t>
                      </m:r>
                      <m:r>
                        <a:rPr lang="zh-CN" altLang="en-US" sz="2400" i="1" smtClean="0">
                          <a:latin typeface="Cambria Math" panose="02040503050406030204" pitchFamily="18" charset="0"/>
                        </a:rPr>
                        <m:t>⋅</m:t>
                      </m:r>
                      <m:r>
                        <a:rPr lang="zh-CN" altLang="en-US" sz="2400" i="1" smtClean="0">
                          <a:latin typeface="Cambria Math" panose="02040503050406030204" pitchFamily="18" charset="0"/>
                        </a:rPr>
                        <m:t>𝜙</m:t>
                      </m:r>
                      <m:d>
                        <m:dPr>
                          <m:ctrlPr>
                            <a:rPr lang="zh-CN" altLang="en-US" sz="2400" i="1" smtClean="0">
                              <a:solidFill>
                                <a:srgbClr val="836967"/>
                              </a:solidFill>
                              <a:latin typeface="Cambria Math" panose="02040503050406030204" pitchFamily="18" charset="0"/>
                            </a:rPr>
                          </m:ctrlPr>
                        </m:dPr>
                        <m:e>
                          <m:r>
                            <a:rPr lang="zh-CN" altLang="en-US" sz="2400" i="1" smtClean="0">
                              <a:latin typeface="Cambria Math" panose="02040503050406030204" pitchFamily="18" charset="0"/>
                            </a:rPr>
                            <m:t>𝑥</m:t>
                          </m:r>
                        </m:e>
                      </m:d>
                    </m:oMath>
                  </m:oMathPara>
                </a14:m>
                <a:endParaRPr lang="zh-CN" altLang="en-US" dirty="0"/>
              </a:p>
            </p:txBody>
          </p:sp>
        </mc:Choice>
        <mc:Fallback xmlns="">
          <p:sp>
            <p:nvSpPr>
              <p:cNvPr id="4" name="文本框 3">
                <a:extLst>
                  <a:ext uri="{FF2B5EF4-FFF2-40B4-BE49-F238E27FC236}">
                    <a16:creationId xmlns:a16="http://schemas.microsoft.com/office/drawing/2014/main" id="{5F9A258B-53C1-FC0E-248D-3D22D82B604B}"/>
                  </a:ext>
                </a:extLst>
              </p:cNvPr>
              <p:cNvSpPr txBox="1">
                <a:spLocks noRot="1" noChangeAspect="1" noMove="1" noResize="1" noEditPoints="1" noAdjustHandles="1" noChangeArrowheads="1" noChangeShapeType="1" noTextEdit="1"/>
              </p:cNvSpPr>
              <p:nvPr/>
            </p:nvSpPr>
            <p:spPr>
              <a:xfrm>
                <a:off x="5032169" y="1615147"/>
                <a:ext cx="2929802" cy="369332"/>
              </a:xfrm>
              <a:prstGeom prst="rect">
                <a:avLst/>
              </a:prstGeom>
              <a:blipFill>
                <a:blip r:embed="rId7"/>
                <a:stretch>
                  <a:fillRect b="-36066"/>
                </a:stretch>
              </a:blipFill>
            </p:spPr>
            <p:txBody>
              <a:bodyPr/>
              <a:lstStyle/>
              <a:p>
                <a:r>
                  <a:rPr lang="zh-CN" altLang="en-US">
                    <a:noFill/>
                  </a:rPr>
                  <a:t> </a:t>
                </a:r>
              </a:p>
            </p:txBody>
          </p:sp>
        </mc:Fallback>
      </mc:AlternateContent>
      <p:sp>
        <p:nvSpPr>
          <p:cNvPr id="5" name="矩形 4">
            <a:extLst>
              <a:ext uri="{FF2B5EF4-FFF2-40B4-BE49-F238E27FC236}">
                <a16:creationId xmlns:a16="http://schemas.microsoft.com/office/drawing/2014/main" id="{107B5E4C-A8E3-8920-3F4D-4E512945AD4D}"/>
              </a:ext>
            </a:extLst>
          </p:cNvPr>
          <p:cNvSpPr/>
          <p:nvPr/>
        </p:nvSpPr>
        <p:spPr>
          <a:xfrm>
            <a:off x="1706585" y="4290665"/>
            <a:ext cx="3087484" cy="4833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FF0000"/>
                </a:solidFill>
              </a:rPr>
              <a:t>关键点：非线性</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等线"/>
              <a:ea typeface="等线" panose="02010600030101010101" pitchFamily="2" charset="-122"/>
              <a:cs typeface="+mn-cs"/>
            </a:endParaRPr>
          </a:p>
        </p:txBody>
      </p:sp>
      <p:sp>
        <p:nvSpPr>
          <p:cNvPr id="19" name="文本框 18"/>
          <p:cNvSpPr txBox="1"/>
          <p:nvPr/>
        </p:nvSpPr>
        <p:spPr>
          <a:xfrm>
            <a:off x="350439" y="120418"/>
            <a:ext cx="90281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小结</a:t>
            </a:r>
          </a:p>
        </p:txBody>
      </p:sp>
      <p:pic>
        <p:nvPicPr>
          <p:cNvPr id="2" name="图片 1"/>
          <p:cNvPicPr>
            <a:picLocks noChangeAspect="1"/>
          </p:cNvPicPr>
          <p:nvPr/>
        </p:nvPicPr>
        <p:blipFill>
          <a:blip r:embed="rId3"/>
          <a:srcRect b="51416"/>
          <a:stretch>
            <a:fillRect/>
          </a:stretch>
        </p:blipFill>
        <p:spPr>
          <a:xfrm>
            <a:off x="402447" y="981847"/>
            <a:ext cx="11377628" cy="268732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E6D6E-0788-5D5B-6FC6-514543342076}"/>
            </a:ext>
          </a:extLst>
        </p:cNvPr>
        <p:cNvGrpSpPr/>
        <p:nvPr/>
      </p:nvGrpSpPr>
      <p:grpSpPr>
        <a:xfrm>
          <a:off x="0" y="0"/>
          <a:ext cx="0" cy="0"/>
          <a:chOff x="0" y="0"/>
          <a:chExt cx="0" cy="0"/>
        </a:xfrm>
      </p:grpSpPr>
      <p:grpSp>
        <p:nvGrpSpPr>
          <p:cNvPr id="2" name="组合 1">
            <a:extLst>
              <a:ext uri="{FF2B5EF4-FFF2-40B4-BE49-F238E27FC236}">
                <a16:creationId xmlns:a16="http://schemas.microsoft.com/office/drawing/2014/main" id="{1F5AC546-F7C0-C31E-F656-91439E99519E}"/>
              </a:ext>
            </a:extLst>
          </p:cNvPr>
          <p:cNvGrpSpPr/>
          <p:nvPr/>
        </p:nvGrpSpPr>
        <p:grpSpPr>
          <a:xfrm>
            <a:off x="0" y="0"/>
            <a:ext cx="12192000" cy="6858000"/>
            <a:chOff x="0" y="0"/>
            <a:chExt cx="12192000" cy="6858000"/>
          </a:xfrm>
        </p:grpSpPr>
        <p:sp>
          <p:nvSpPr>
            <p:cNvPr id="38" name="任意多边形: 形状 37">
              <a:extLst>
                <a:ext uri="{FF2B5EF4-FFF2-40B4-BE49-F238E27FC236}">
                  <a16:creationId xmlns:a16="http://schemas.microsoft.com/office/drawing/2014/main" id="{37CEE514-0782-47A1-8435-1B4B55C1DAD4}"/>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1" fmla="*/ 1819275 w 3638550"/>
                <a:gd name="connsiteY0-2" fmla="*/ 0 h 3638550"/>
                <a:gd name="connsiteX1-3" fmla="*/ 3638550 w 3638550"/>
                <a:gd name="connsiteY1-4" fmla="*/ 1819275 h 3638550"/>
                <a:gd name="connsiteX2-5" fmla="*/ 1819275 w 3638550"/>
                <a:gd name="connsiteY2-6" fmla="*/ 3638550 h 3638550"/>
                <a:gd name="connsiteX3-7" fmla="*/ 0 w 3638550"/>
                <a:gd name="connsiteY3-8" fmla="*/ 1819275 h 3638550"/>
                <a:gd name="connsiteX4-9" fmla="*/ 1910715 w 3638550"/>
                <a:gd name="connsiteY4-10" fmla="*/ 91440 h 3638550"/>
                <a:gd name="connsiteX0-11" fmla="*/ 1819275 w 3638550"/>
                <a:gd name="connsiteY0-12" fmla="*/ 0 h 3638550"/>
                <a:gd name="connsiteX1-13" fmla="*/ 3638550 w 3638550"/>
                <a:gd name="connsiteY1-14" fmla="*/ 1819275 h 3638550"/>
                <a:gd name="connsiteX2-15" fmla="*/ 1819275 w 3638550"/>
                <a:gd name="connsiteY2-16" fmla="*/ 3638550 h 3638550"/>
                <a:gd name="connsiteX3-17" fmla="*/ 0 w 3638550"/>
                <a:gd name="connsiteY3-18" fmla="*/ 1819275 h 3638550"/>
                <a:gd name="connsiteX0-19" fmla="*/ 3638550 w 3638550"/>
                <a:gd name="connsiteY0-20" fmla="*/ 0 h 1819275"/>
                <a:gd name="connsiteX1-21" fmla="*/ 1819275 w 3638550"/>
                <a:gd name="connsiteY1-22" fmla="*/ 1819275 h 1819275"/>
                <a:gd name="connsiteX2-23" fmla="*/ 0 w 3638550"/>
                <a:gd name="connsiteY2-24" fmla="*/ 0 h 1819275"/>
                <a:gd name="connsiteX0-25" fmla="*/ 1819275 w 1819275"/>
                <a:gd name="connsiteY0-26" fmla="*/ 0 h 1819275"/>
                <a:gd name="connsiteX1-27" fmla="*/ 0 w 1819275"/>
                <a:gd name="connsiteY1-28" fmla="*/ 1819275 h 1819275"/>
              </a:gdLst>
              <a:ahLst/>
              <a:cxnLst>
                <a:cxn ang="0">
                  <a:pos x="connsiteX0-1" y="connsiteY0-2"/>
                </a:cxn>
                <a:cxn ang="0">
                  <a:pos x="connsiteX1-3" y="connsiteY1-4"/>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a:extLst>
                <a:ext uri="{FF2B5EF4-FFF2-40B4-BE49-F238E27FC236}">
                  <a16:creationId xmlns:a16="http://schemas.microsoft.com/office/drawing/2014/main" id="{7575D48F-C036-3602-5809-63FC69DF0F15}"/>
                </a:ext>
              </a:extLst>
            </p:cNvPr>
            <p:cNvGrpSpPr/>
            <p:nvPr/>
          </p:nvGrpSpPr>
          <p:grpSpPr>
            <a:xfrm>
              <a:off x="1727455" y="1321568"/>
              <a:ext cx="5663945" cy="716782"/>
              <a:chOff x="1727455" y="1321568"/>
              <a:chExt cx="5663945" cy="716782"/>
            </a:xfrm>
          </p:grpSpPr>
          <p:sp>
            <p:nvSpPr>
              <p:cNvPr id="61" name="文本框 60">
                <a:extLst>
                  <a:ext uri="{FF2B5EF4-FFF2-40B4-BE49-F238E27FC236}">
                    <a16:creationId xmlns:a16="http://schemas.microsoft.com/office/drawing/2014/main" id="{E4B3AB90-DACE-A1A7-3033-5D0791388624}"/>
                  </a:ext>
                </a:extLst>
              </p:cNvPr>
              <p:cNvSpPr txBox="1"/>
              <p:nvPr/>
            </p:nvSpPr>
            <p:spPr>
              <a:xfrm>
                <a:off x="2573268" y="1524030"/>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rPr>
                  <a:t>简述</a:t>
                </a:r>
              </a:p>
            </p:txBody>
          </p:sp>
          <p:sp>
            <p:nvSpPr>
              <p:cNvPr id="63" name="椭圆 62">
                <a:extLst>
                  <a:ext uri="{FF2B5EF4-FFF2-40B4-BE49-F238E27FC236}">
                    <a16:creationId xmlns:a16="http://schemas.microsoft.com/office/drawing/2014/main" id="{F0E34D73-50EF-C118-BCAA-124A1BF94E13}"/>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90204" pitchFamily="34" charset="0"/>
                    <a:ea typeface="微软雅黑" panose="020B0503020204020204" pitchFamily="34" charset="-122"/>
                  </a:rPr>
                  <a:t>01</a:t>
                </a:r>
              </a:p>
            </p:txBody>
          </p:sp>
        </p:grpSp>
        <p:grpSp>
          <p:nvGrpSpPr>
            <p:cNvPr id="40" name="组合 39">
              <a:extLst>
                <a:ext uri="{FF2B5EF4-FFF2-40B4-BE49-F238E27FC236}">
                  <a16:creationId xmlns:a16="http://schemas.microsoft.com/office/drawing/2014/main" id="{25DCBC65-D3C2-FD01-302D-A232A69B0975}"/>
                </a:ext>
              </a:extLst>
            </p:cNvPr>
            <p:cNvGrpSpPr/>
            <p:nvPr/>
          </p:nvGrpSpPr>
          <p:grpSpPr>
            <a:xfrm>
              <a:off x="7540339" y="0"/>
              <a:ext cx="4651661" cy="6858000"/>
              <a:chOff x="7540339" y="0"/>
              <a:chExt cx="4651661" cy="6858000"/>
            </a:xfrm>
          </p:grpSpPr>
          <p:sp>
            <p:nvSpPr>
              <p:cNvPr id="60" name="任意多边形: 形状 59">
                <a:extLst>
                  <a:ext uri="{FF2B5EF4-FFF2-40B4-BE49-F238E27FC236}">
                    <a16:creationId xmlns:a16="http://schemas.microsoft.com/office/drawing/2014/main" id="{D5EC4B08-6DBB-EFEC-A2C2-3778D066E03E}"/>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矩形 57">
                <a:extLst>
                  <a:ext uri="{FF2B5EF4-FFF2-40B4-BE49-F238E27FC236}">
                    <a16:creationId xmlns:a16="http://schemas.microsoft.com/office/drawing/2014/main" id="{209C5EE2-0983-7642-6C55-BD6B7803E146}"/>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90204" pitchFamily="34" charset="0"/>
                    <a:ea typeface="微软雅黑" panose="020B0503020204020204" pitchFamily="34" charset="-122"/>
                    <a:sym typeface="Arial" panose="020B0604020202090204" pitchFamily="34" charset="0"/>
                  </a:rPr>
                  <a:t>目录</a:t>
                </a:r>
                <a:endParaRPr kumimoji="1" lang="en-US" altLang="zh-CN" sz="6000" b="1" dirty="0">
                  <a:solidFill>
                    <a:schemeClr val="tx1"/>
                  </a:solidFill>
                  <a:latin typeface="Arial" panose="020B0604020202090204" pitchFamily="34" charset="0"/>
                  <a:ea typeface="微软雅黑" panose="020B0503020204020204" pitchFamily="34" charset="-122"/>
                  <a:sym typeface="Arial" panose="020B0604020202090204" pitchFamily="34" charset="0"/>
                </a:endParaRPr>
              </a:p>
            </p:txBody>
          </p:sp>
        </p:grpSp>
        <p:grpSp>
          <p:nvGrpSpPr>
            <p:cNvPr id="41" name="组合 40">
              <a:extLst>
                <a:ext uri="{FF2B5EF4-FFF2-40B4-BE49-F238E27FC236}">
                  <a16:creationId xmlns:a16="http://schemas.microsoft.com/office/drawing/2014/main" id="{B9A6A52B-58B5-5654-D0CF-12E78C1B8943}"/>
                </a:ext>
              </a:extLst>
            </p:cNvPr>
            <p:cNvGrpSpPr/>
            <p:nvPr/>
          </p:nvGrpSpPr>
          <p:grpSpPr>
            <a:xfrm>
              <a:off x="1727455" y="2333605"/>
              <a:ext cx="5661007" cy="716782"/>
              <a:chOff x="1727455" y="2419283"/>
              <a:chExt cx="5661007" cy="716782"/>
            </a:xfrm>
          </p:grpSpPr>
          <p:sp>
            <p:nvSpPr>
              <p:cNvPr id="54" name="文本框 53">
                <a:extLst>
                  <a:ext uri="{FF2B5EF4-FFF2-40B4-BE49-F238E27FC236}">
                    <a16:creationId xmlns:a16="http://schemas.microsoft.com/office/drawing/2014/main" id="{D93CBA12-2C4E-80CC-D171-5C703AAAB06E}"/>
                  </a:ext>
                </a:extLst>
              </p:cNvPr>
              <p:cNvSpPr txBox="1"/>
              <p:nvPr/>
            </p:nvSpPr>
            <p:spPr>
              <a:xfrm>
                <a:off x="2570330" y="2594254"/>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假设类：线性回归</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6" name="椭圆 55">
                <a:extLst>
                  <a:ext uri="{FF2B5EF4-FFF2-40B4-BE49-F238E27FC236}">
                    <a16:creationId xmlns:a16="http://schemas.microsoft.com/office/drawing/2014/main" id="{88EAA240-9A97-FF2D-B9B0-3ADF3A58234B}"/>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02</a:t>
                </a:r>
              </a:p>
            </p:txBody>
          </p:sp>
        </p:grpSp>
        <p:grpSp>
          <p:nvGrpSpPr>
            <p:cNvPr id="42" name="组合 41">
              <a:extLst>
                <a:ext uri="{FF2B5EF4-FFF2-40B4-BE49-F238E27FC236}">
                  <a16:creationId xmlns:a16="http://schemas.microsoft.com/office/drawing/2014/main" id="{4ED964D0-292B-038B-BC8F-A8F891A1FAED}"/>
                </a:ext>
              </a:extLst>
            </p:cNvPr>
            <p:cNvGrpSpPr/>
            <p:nvPr/>
          </p:nvGrpSpPr>
          <p:grpSpPr>
            <a:xfrm>
              <a:off x="1727455" y="3345642"/>
              <a:ext cx="3535045" cy="792302"/>
              <a:chOff x="1727455" y="3517777"/>
              <a:chExt cx="3535045" cy="792302"/>
            </a:xfrm>
          </p:grpSpPr>
          <p:sp>
            <p:nvSpPr>
              <p:cNvPr id="51" name="文本框 50">
                <a:extLst>
                  <a:ext uri="{FF2B5EF4-FFF2-40B4-BE49-F238E27FC236}">
                    <a16:creationId xmlns:a16="http://schemas.microsoft.com/office/drawing/2014/main" id="{BC9ACC75-DE21-1584-E9EE-C79F20BCFCB1}"/>
                  </a:ext>
                </a:extLst>
              </p:cNvPr>
              <p:cNvSpPr txBox="1"/>
              <p:nvPr/>
            </p:nvSpPr>
            <p:spPr>
              <a:xfrm>
                <a:off x="2570100" y="3729232"/>
                <a:ext cx="2692400" cy="580847"/>
              </a:xfrm>
              <a:prstGeom prst="rect">
                <a:avLst/>
              </a:prstGeom>
              <a:noFill/>
            </p:spPr>
            <p:txBody>
              <a:bodyPr wrap="square" rtlCol="0">
                <a:spAutoFit/>
              </a:bodyPr>
              <a:lstStyle/>
              <a:p>
                <a:pPr>
                  <a:buSzPct val="25000"/>
                </a:pPr>
                <a:r>
                  <a:rPr lang="zh-CN" altLang="en-US" sz="2000" b="1" dirty="0">
                    <a:latin typeface="Arial" panose="020B0604020202090204" pitchFamily="34" charset="0"/>
                    <a:ea typeface="微软雅黑" panose="020B0503020204020204" pitchFamily="34" charset="-122"/>
                    <a:sym typeface="+mn-ea"/>
                  </a:rPr>
                  <a:t>损失函数：平方损失</a:t>
                </a:r>
                <a:endParaRPr lang="zh-CN" altLang="en-US" sz="2000" b="1" dirty="0">
                  <a:latin typeface="Arial" panose="020B0604020202090204" pitchFamily="34" charset="0"/>
                  <a:ea typeface="微软雅黑" panose="020B0503020204020204" pitchFamily="34" charset="-122"/>
                </a:endParaRPr>
              </a:p>
            </p:txBody>
          </p:sp>
          <p:sp>
            <p:nvSpPr>
              <p:cNvPr id="53" name="椭圆 52">
                <a:extLst>
                  <a:ext uri="{FF2B5EF4-FFF2-40B4-BE49-F238E27FC236}">
                    <a16:creationId xmlns:a16="http://schemas.microsoft.com/office/drawing/2014/main" id="{0532B301-E9D0-780C-6D6E-2AB660FED98D}"/>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03</a:t>
                </a:r>
              </a:p>
            </p:txBody>
          </p:sp>
        </p:grpSp>
        <p:grpSp>
          <p:nvGrpSpPr>
            <p:cNvPr id="43" name="组合 42">
              <a:extLst>
                <a:ext uri="{FF2B5EF4-FFF2-40B4-BE49-F238E27FC236}">
                  <a16:creationId xmlns:a16="http://schemas.microsoft.com/office/drawing/2014/main" id="{CA577576-B028-AC17-79F5-811B059DDDD8}"/>
                </a:ext>
              </a:extLst>
            </p:cNvPr>
            <p:cNvGrpSpPr/>
            <p:nvPr/>
          </p:nvGrpSpPr>
          <p:grpSpPr>
            <a:xfrm>
              <a:off x="1727455" y="4357679"/>
              <a:ext cx="5661007" cy="716782"/>
              <a:chOff x="1727455" y="4534690"/>
              <a:chExt cx="5661007" cy="716782"/>
            </a:xfrm>
          </p:grpSpPr>
          <p:sp>
            <p:nvSpPr>
              <p:cNvPr id="48" name="文本框 47">
                <a:extLst>
                  <a:ext uri="{FF2B5EF4-FFF2-40B4-BE49-F238E27FC236}">
                    <a16:creationId xmlns:a16="http://schemas.microsoft.com/office/drawing/2014/main" id="{FEBC3B8A-01C6-05EA-4A92-473C42664224}"/>
                  </a:ext>
                </a:extLst>
              </p:cNvPr>
              <p:cNvSpPr txBox="1"/>
              <p:nvPr/>
            </p:nvSpPr>
            <p:spPr>
              <a:xfrm>
                <a:off x="2570330" y="4732780"/>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优化算法：梯度下降</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0" name="椭圆 49">
                <a:extLst>
                  <a:ext uri="{FF2B5EF4-FFF2-40B4-BE49-F238E27FC236}">
                    <a16:creationId xmlns:a16="http://schemas.microsoft.com/office/drawing/2014/main" id="{932F0807-9547-ACD4-95F6-B2DBCD2DD3C7}"/>
                  </a:ext>
                </a:extLst>
              </p:cNvPr>
              <p:cNvSpPr/>
              <p:nvPr/>
            </p:nvSpPr>
            <p:spPr>
              <a:xfrm>
                <a:off x="1727455" y="4534690"/>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04</a:t>
                </a:r>
              </a:p>
            </p:txBody>
          </p:sp>
        </p:grpSp>
      </p:grpSp>
    </p:spTree>
    <p:custDataLst>
      <p:tags r:id="rId1"/>
    </p:custDataLst>
    <p:extLst>
      <p:ext uri="{BB962C8B-B14F-4D97-AF65-F5344CB8AC3E}">
        <p14:creationId xmlns:p14="http://schemas.microsoft.com/office/powerpoint/2010/main" val="2329186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bg1"/>
                </a:solidFill>
                <a:effectLst/>
                <a:uLnTx/>
                <a:uFillTx/>
                <a:cs typeface="+mn-ea"/>
                <a:sym typeface="+mn-lt"/>
              </a:rPr>
              <a:t>课程安排</a:t>
            </a:r>
          </a:p>
        </p:txBody>
      </p:sp>
      <p:grpSp>
        <p:nvGrpSpPr>
          <p:cNvPr id="26" name="组合 25"/>
          <p:cNvGrpSpPr/>
          <p:nvPr/>
        </p:nvGrpSpPr>
        <p:grpSpPr>
          <a:xfrm>
            <a:off x="1094248" y="1409700"/>
            <a:ext cx="9753598" cy="4359377"/>
            <a:chOff x="628652" y="1710813"/>
            <a:chExt cx="7954909" cy="3829664"/>
          </a:xfrm>
        </p:grpSpPr>
        <p:sp>
          <p:nvSpPr>
            <p:cNvPr id="5" name="Rectangle 6"/>
            <p:cNvSpPr/>
            <p:nvPr/>
          </p:nvSpPr>
          <p:spPr>
            <a:xfrm>
              <a:off x="628652"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假设类</a:t>
              </a:r>
              <a:endParaRPr lang="en-US" sz="2400" b="1" dirty="0">
                <a:solidFill>
                  <a:schemeClr val="tx1"/>
                </a:solidFill>
              </a:endParaRPr>
            </a:p>
          </p:txBody>
        </p:sp>
        <p:sp>
          <p:nvSpPr>
            <p:cNvPr id="6" name="Rectangle 9"/>
            <p:cNvSpPr/>
            <p:nvPr/>
          </p:nvSpPr>
          <p:spPr>
            <a:xfrm>
              <a:off x="3419735"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损失函数</a:t>
              </a:r>
              <a:endParaRPr lang="en-US" sz="2400" b="1" dirty="0">
                <a:solidFill>
                  <a:schemeClr val="tx1"/>
                </a:solidFill>
              </a:endParaRPr>
            </a:p>
          </p:txBody>
        </p:sp>
        <p:sp>
          <p:nvSpPr>
            <p:cNvPr id="7" name="Rectangle 10"/>
            <p:cNvSpPr/>
            <p:nvPr/>
          </p:nvSpPr>
          <p:spPr>
            <a:xfrm>
              <a:off x="6255726"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优化算法</a:t>
              </a:r>
              <a:endParaRPr lang="en-US" sz="2400" b="1" dirty="0">
                <a:solidFill>
                  <a:schemeClr val="tx1"/>
                </a:solidFill>
              </a:endParaRPr>
            </a:p>
          </p:txBody>
        </p:sp>
        <p:sp>
          <p:nvSpPr>
            <p:cNvPr id="8" name="Rectangle 12"/>
            <p:cNvSpPr/>
            <p:nvPr/>
          </p:nvSpPr>
          <p:spPr>
            <a:xfrm>
              <a:off x="628652"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线性回归</a:t>
              </a:r>
              <a:endParaRPr lang="en-US" sz="2400" b="1" dirty="0">
                <a:solidFill>
                  <a:srgbClr val="FF0000"/>
                </a:solidFill>
              </a:endParaRPr>
            </a:p>
          </p:txBody>
        </p:sp>
        <p:sp>
          <p:nvSpPr>
            <p:cNvPr id="9" name="Rectangle 13"/>
            <p:cNvSpPr/>
            <p:nvPr/>
          </p:nvSpPr>
          <p:spPr>
            <a:xfrm>
              <a:off x="3419735"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平方损失</a:t>
              </a:r>
              <a:endParaRPr lang="en-US" sz="2400" b="1" dirty="0">
                <a:solidFill>
                  <a:srgbClr val="FF0000"/>
                </a:solidFill>
              </a:endParaRPr>
            </a:p>
          </p:txBody>
        </p:sp>
        <p:sp>
          <p:nvSpPr>
            <p:cNvPr id="10" name="Rectangle 14"/>
            <p:cNvSpPr/>
            <p:nvPr/>
          </p:nvSpPr>
          <p:spPr>
            <a:xfrm>
              <a:off x="6255726"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梯度下降</a:t>
              </a:r>
              <a:endParaRPr lang="en-US" sz="2400" b="1" dirty="0">
                <a:solidFill>
                  <a:schemeClr val="tx1"/>
                </a:solidFill>
              </a:endParaRPr>
            </a:p>
          </p:txBody>
        </p:sp>
        <p:sp>
          <p:nvSpPr>
            <p:cNvPr id="11" name="Rectangle 15"/>
            <p:cNvSpPr/>
            <p:nvPr/>
          </p:nvSpPr>
          <p:spPr>
            <a:xfrm>
              <a:off x="628652" y="4783393"/>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多项式回归</a:t>
              </a:r>
              <a:endParaRPr lang="en-US" sz="2400" b="1" dirty="0">
                <a:solidFill>
                  <a:srgbClr val="FF0000"/>
                </a:solidFill>
              </a:endParaRPr>
            </a:p>
          </p:txBody>
        </p:sp>
        <p:sp>
          <p:nvSpPr>
            <p:cNvPr id="12" name="Rectangle 17"/>
            <p:cNvSpPr/>
            <p:nvPr/>
          </p:nvSpPr>
          <p:spPr>
            <a:xfrm>
              <a:off x="3751250" y="4783393"/>
              <a:ext cx="1816538"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为什么使用平方损失</a:t>
              </a:r>
              <a:endParaRPr lang="en-US" sz="2400" b="1" dirty="0">
                <a:solidFill>
                  <a:schemeClr val="tx1"/>
                </a:solidFill>
              </a:endParaRPr>
            </a:p>
          </p:txBody>
        </p:sp>
        <p:sp>
          <p:nvSpPr>
            <p:cNvPr id="16" name="Rectangle 18"/>
            <p:cNvSpPr/>
            <p:nvPr/>
          </p:nvSpPr>
          <p:spPr>
            <a:xfrm>
              <a:off x="6112491" y="4783393"/>
              <a:ext cx="2471070"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随机梯度下降</a:t>
              </a:r>
              <a:endParaRPr lang="en-US" sz="2400" b="1" dirty="0">
                <a:solidFill>
                  <a:schemeClr val="tx1"/>
                </a:solidFill>
              </a:endParaRPr>
            </a:p>
          </p:txBody>
        </p:sp>
        <p:sp>
          <p:nvSpPr>
            <p:cNvPr id="18" name="Down Arrow 19"/>
            <p:cNvSpPr/>
            <p:nvPr/>
          </p:nvSpPr>
          <p:spPr>
            <a:xfrm>
              <a:off x="1573468"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19" name="Down Arrow 20"/>
            <p:cNvSpPr/>
            <p:nvPr/>
          </p:nvSpPr>
          <p:spPr>
            <a:xfrm>
              <a:off x="1573468"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0" name="Down Arrow 21"/>
            <p:cNvSpPr/>
            <p:nvPr/>
          </p:nvSpPr>
          <p:spPr>
            <a:xfrm>
              <a:off x="4364551"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1" name="Down Arrow 22"/>
            <p:cNvSpPr/>
            <p:nvPr/>
          </p:nvSpPr>
          <p:spPr>
            <a:xfrm>
              <a:off x="4364551"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2" name="Down Arrow 23"/>
            <p:cNvSpPr/>
            <p:nvPr/>
          </p:nvSpPr>
          <p:spPr>
            <a:xfrm>
              <a:off x="7200542"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3" name="Down Arrow 24"/>
            <p:cNvSpPr/>
            <p:nvPr/>
          </p:nvSpPr>
          <p:spPr>
            <a:xfrm>
              <a:off x="7200542"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4" name="Plus 25"/>
            <p:cNvSpPr/>
            <p:nvPr/>
          </p:nvSpPr>
          <p:spPr>
            <a:xfrm>
              <a:off x="2942303"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5" name="Plus 26"/>
            <p:cNvSpPr/>
            <p:nvPr/>
          </p:nvSpPr>
          <p:spPr>
            <a:xfrm>
              <a:off x="5719201"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等线"/>
              <a:ea typeface="等线" panose="02010600030101010101" pitchFamily="2" charset="-122"/>
              <a:cs typeface="+mn-cs"/>
            </a:endParaRPr>
          </a:p>
        </p:txBody>
      </p:sp>
      <p:sp>
        <p:nvSpPr>
          <p:cNvPr id="19" name="文本框 18"/>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latin typeface="微软雅黑" panose="020B0503020204020204" pitchFamily="34" charset="-122"/>
                <a:ea typeface="微软雅黑" panose="020B0503020204020204" pitchFamily="34" charset="-122"/>
              </a:rPr>
              <a:t>损失函数</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714258" y="6062319"/>
            <a:ext cx="6031689" cy="400110"/>
          </a:xfrm>
          <a:prstGeom prst="rect">
            <a:avLst/>
          </a:prstGeom>
          <a:noFill/>
        </p:spPr>
        <p:txBody>
          <a:bodyPr wrap="square" rtlCol="0">
            <a:spAutoFit/>
          </a:bodyPr>
          <a:lstStyle/>
          <a:p>
            <a:pPr marL="342900" indent="-342900">
              <a:buFont typeface="Arial" panose="020B0604020202090204" pitchFamily="34" charset="0"/>
              <a:buChar char="•"/>
            </a:pPr>
            <a:r>
              <a:rPr lang="zh-CN" altLang="en-US" sz="2000" dirty="0"/>
              <a:t>问题：</a:t>
            </a:r>
            <a:r>
              <a:rPr lang="en-US" altLang="zh-CN" sz="2000" dirty="0"/>
              <a:t> </a:t>
            </a:r>
            <a:r>
              <a:rPr lang="zh-CN" altLang="en-US" sz="2000" dirty="0"/>
              <a:t>为什么使用平方损失而不是绝对值损失？</a:t>
            </a:r>
          </a:p>
        </p:txBody>
      </p:sp>
      <p:pic>
        <p:nvPicPr>
          <p:cNvPr id="5" name="图片 4"/>
          <p:cNvPicPr>
            <a:picLocks noChangeAspect="1"/>
          </p:cNvPicPr>
          <p:nvPr/>
        </p:nvPicPr>
        <p:blipFill>
          <a:blip r:embed="rId3"/>
          <a:stretch>
            <a:fillRect/>
          </a:stretch>
        </p:blipFill>
        <p:spPr>
          <a:xfrm>
            <a:off x="1046990" y="1407271"/>
            <a:ext cx="2783559" cy="1800478"/>
          </a:xfrm>
          <a:prstGeom prst="rect">
            <a:avLst/>
          </a:prstGeom>
        </p:spPr>
      </p:pic>
      <p:pic>
        <p:nvPicPr>
          <p:cNvPr id="7" name="图片 6"/>
          <p:cNvPicPr>
            <a:picLocks noChangeAspect="1"/>
          </p:cNvPicPr>
          <p:nvPr/>
        </p:nvPicPr>
        <p:blipFill>
          <a:blip r:embed="rId4"/>
          <a:stretch>
            <a:fillRect/>
          </a:stretch>
        </p:blipFill>
        <p:spPr>
          <a:xfrm>
            <a:off x="4205377" y="1503615"/>
            <a:ext cx="1044030" cy="1707028"/>
          </a:xfrm>
          <a:prstGeom prst="rect">
            <a:avLst/>
          </a:prstGeom>
        </p:spPr>
      </p:pic>
      <p:pic>
        <p:nvPicPr>
          <p:cNvPr id="9" name="图片 8"/>
          <p:cNvPicPr>
            <a:picLocks noChangeAspect="1"/>
          </p:cNvPicPr>
          <p:nvPr/>
        </p:nvPicPr>
        <p:blipFill>
          <a:blip r:embed="rId5"/>
          <a:stretch>
            <a:fillRect/>
          </a:stretch>
        </p:blipFill>
        <p:spPr>
          <a:xfrm>
            <a:off x="6096000" y="1407271"/>
            <a:ext cx="3697605" cy="2477621"/>
          </a:xfrm>
          <a:prstGeom prst="rect">
            <a:avLst/>
          </a:prstGeom>
        </p:spPr>
      </p:pic>
      <mc:AlternateContent xmlns:mc="http://schemas.openxmlformats.org/markup-compatibility/2006" xmlns:a14="http://schemas.microsoft.com/office/drawing/2010/main">
        <mc:Choice Requires="a14">
          <p:sp>
            <p:nvSpPr>
              <p:cNvPr id="10" name="文本框 9"/>
              <p:cNvSpPr txBox="1"/>
              <p:nvPr/>
            </p:nvSpPr>
            <p:spPr>
              <a:xfrm>
                <a:off x="3946967" y="1134283"/>
                <a:ext cx="1875099" cy="369332"/>
              </a:xfrm>
              <a:prstGeom prst="rect">
                <a:avLst/>
              </a:prstGeom>
              <a:noFill/>
            </p:spPr>
            <p:txBody>
              <a:bodyPr wrap="square" rtlCol="0">
                <a:spAutoFit/>
              </a:bodyPr>
              <a:lstStyle/>
              <a:p>
                <a:r>
                  <a:rPr lang="zh-CN" altLang="en-US" dirty="0">
                    <a:solidFill>
                      <a:srgbClr val="FF0000"/>
                    </a:solidFill>
                  </a:rPr>
                  <a:t>训练数据</a:t>
                </a:r>
                <a14:m>
                  <m:oMath xmlns:m="http://schemas.openxmlformats.org/officeDocument/2006/math">
                    <m:r>
                      <a:rPr lang="zh-CN" altLang="en-US" i="1" smtClean="0">
                        <a:solidFill>
                          <a:srgbClr val="FF0000"/>
                        </a:solidFill>
                        <a:latin typeface="Cambria Math" panose="02040503050406030204" pitchFamily="18" charset="0"/>
                      </a:rPr>
                      <m:t>𝒟</m:t>
                    </m:r>
                  </m:oMath>
                </a14:m>
                <a:r>
                  <a:rPr lang="en-US" altLang="zh-CN" baseline="-25000" dirty="0">
                    <a:solidFill>
                      <a:srgbClr val="FF0000"/>
                    </a:solidFill>
                  </a:rPr>
                  <a:t>train</a:t>
                </a:r>
                <a:endParaRPr lang="zh-CN" altLang="en-US" dirty="0">
                  <a:solidFill>
                    <a:srgbClr val="FF0000"/>
                  </a:solidFill>
                </a:endParaRPr>
              </a:p>
            </p:txBody>
          </p:sp>
        </mc:Choice>
        <mc:Fallback xmlns="">
          <p:sp>
            <p:nvSpPr>
              <p:cNvPr id="10" name="文本框 9"/>
              <p:cNvSpPr txBox="1">
                <a:spLocks noRot="1" noChangeAspect="1" noMove="1" noResize="1" noEditPoints="1" noAdjustHandles="1" noChangeArrowheads="1" noChangeShapeType="1" noTextEdit="1"/>
              </p:cNvSpPr>
              <p:nvPr/>
            </p:nvSpPr>
            <p:spPr>
              <a:xfrm>
                <a:off x="3946967" y="1134283"/>
                <a:ext cx="1875099" cy="369332"/>
              </a:xfrm>
              <a:prstGeom prst="rect">
                <a:avLst/>
              </a:prstGeom>
              <a:blipFill rotWithShape="1">
                <a:blip r:embed="rId6"/>
                <a:stretch>
                  <a:fillRect l="-24" t="-47" r="21" b="-11537"/>
                </a:stretch>
              </a:blipFill>
            </p:spPr>
            <p:txBody>
              <a:bodyPr/>
              <a:lstStyle/>
              <a:p>
                <a:r>
                  <a:rPr lang="zh-CN" altLang="en-US">
                    <a:noFill/>
                  </a:rPr>
                  <a:t> </a:t>
                </a:r>
              </a:p>
            </p:txBody>
          </p:sp>
        </mc:Fallback>
      </mc:AlternateContent>
      <p:pic>
        <p:nvPicPr>
          <p:cNvPr id="12" name="图片 11"/>
          <p:cNvPicPr>
            <a:picLocks noChangeAspect="1"/>
          </p:cNvPicPr>
          <p:nvPr/>
        </p:nvPicPr>
        <p:blipFill>
          <a:blip r:embed="rId7"/>
          <a:stretch>
            <a:fillRect/>
          </a:stretch>
        </p:blipFill>
        <p:spPr>
          <a:xfrm>
            <a:off x="9793605" y="5344287"/>
            <a:ext cx="2372810" cy="616663"/>
          </a:xfrm>
          <a:prstGeom prst="rect">
            <a:avLst/>
          </a:prstGeom>
        </p:spPr>
      </p:pic>
      <p:pic>
        <p:nvPicPr>
          <p:cNvPr id="18" name="图片 17"/>
          <p:cNvPicPr>
            <a:picLocks noChangeAspect="1"/>
          </p:cNvPicPr>
          <p:nvPr/>
        </p:nvPicPr>
        <p:blipFill>
          <a:blip r:embed="rId8"/>
          <a:stretch>
            <a:fillRect/>
          </a:stretch>
        </p:blipFill>
        <p:spPr>
          <a:xfrm>
            <a:off x="3517425" y="5295479"/>
            <a:ext cx="6031689" cy="620485"/>
          </a:xfrm>
          <a:prstGeom prst="rect">
            <a:avLst/>
          </a:prstGeom>
        </p:spPr>
      </p:pic>
      <p:pic>
        <p:nvPicPr>
          <p:cNvPr id="21" name="图片 20"/>
          <p:cNvPicPr>
            <a:picLocks noChangeAspect="1"/>
          </p:cNvPicPr>
          <p:nvPr/>
        </p:nvPicPr>
        <p:blipFill>
          <a:blip r:embed="rId9"/>
          <a:stretch>
            <a:fillRect/>
          </a:stretch>
        </p:blipFill>
        <p:spPr>
          <a:xfrm>
            <a:off x="3517425" y="3577081"/>
            <a:ext cx="3917019" cy="594412"/>
          </a:xfrm>
          <a:prstGeom prst="rect">
            <a:avLst/>
          </a:prstGeom>
        </p:spPr>
      </p:pic>
      <p:pic>
        <p:nvPicPr>
          <p:cNvPr id="23" name="图片 22"/>
          <p:cNvPicPr>
            <a:picLocks noChangeAspect="1"/>
          </p:cNvPicPr>
          <p:nvPr/>
        </p:nvPicPr>
        <p:blipFill>
          <a:blip r:embed="rId10"/>
          <a:stretch>
            <a:fillRect/>
          </a:stretch>
        </p:blipFill>
        <p:spPr>
          <a:xfrm>
            <a:off x="3699855" y="4134666"/>
            <a:ext cx="4107536" cy="1150720"/>
          </a:xfrm>
          <a:prstGeom prst="rect">
            <a:avLst/>
          </a:prstGeom>
        </p:spPr>
      </p:pic>
      <p:sp>
        <p:nvSpPr>
          <p:cNvPr id="24" name="文本框 23"/>
          <p:cNvSpPr txBox="1"/>
          <p:nvPr/>
        </p:nvSpPr>
        <p:spPr>
          <a:xfrm>
            <a:off x="714258" y="3650252"/>
            <a:ext cx="2985597" cy="369332"/>
          </a:xfrm>
          <a:prstGeom prst="rect">
            <a:avLst/>
          </a:prstGeom>
          <a:noFill/>
        </p:spPr>
        <p:txBody>
          <a:bodyPr wrap="square" rtlCol="0">
            <a:spAutoFit/>
          </a:bodyPr>
          <a:lstStyle/>
          <a:p>
            <a:r>
              <a:rPr lang="zh-CN" altLang="en-US" dirty="0">
                <a:solidFill>
                  <a:srgbClr val="FF0000"/>
                </a:solidFill>
              </a:rPr>
              <a:t>平方损失（</a:t>
            </a:r>
            <a:r>
              <a:rPr lang="en-US" altLang="zh-CN" dirty="0">
                <a:solidFill>
                  <a:srgbClr val="FF0000"/>
                </a:solidFill>
              </a:rPr>
              <a:t>squared loss</a:t>
            </a:r>
            <a:r>
              <a:rPr lang="zh-CN" altLang="en-US" dirty="0">
                <a:solidFill>
                  <a:srgbClr val="FF0000"/>
                </a:solidFill>
              </a:rPr>
              <a:t>）</a:t>
            </a:r>
          </a:p>
        </p:txBody>
      </p:sp>
      <p:sp>
        <p:nvSpPr>
          <p:cNvPr id="26" name="文本框 25"/>
          <p:cNvSpPr txBox="1"/>
          <p:nvPr/>
        </p:nvSpPr>
        <p:spPr>
          <a:xfrm>
            <a:off x="680813" y="5350952"/>
            <a:ext cx="2592121" cy="646331"/>
          </a:xfrm>
          <a:prstGeom prst="rect">
            <a:avLst/>
          </a:prstGeom>
          <a:noFill/>
        </p:spPr>
        <p:txBody>
          <a:bodyPr wrap="square" rtlCol="0">
            <a:spAutoFit/>
          </a:bodyPr>
          <a:lstStyle/>
          <a:p>
            <a:r>
              <a:rPr lang="zh-CN" altLang="en-US" dirty="0">
                <a:solidFill>
                  <a:srgbClr val="FF0000"/>
                </a:solidFill>
              </a:rPr>
              <a:t>均方误差（</a:t>
            </a:r>
            <a:r>
              <a:rPr lang="en-US" altLang="zh-CN" dirty="0">
                <a:solidFill>
                  <a:srgbClr val="FF0000"/>
                </a:solidFill>
              </a:rPr>
              <a:t>MSE, mean squared error</a:t>
            </a:r>
            <a:r>
              <a:rPr lang="zh-CN" altLang="en-US" dirty="0">
                <a:solidFill>
                  <a:srgbClr val="FF0000"/>
                </a:solidFill>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等线"/>
              <a:ea typeface="等线" panose="02010600030101010101" pitchFamily="2" charset="-122"/>
              <a:cs typeface="+mn-cs"/>
            </a:endParaRPr>
          </a:p>
        </p:txBody>
      </p:sp>
      <p:sp>
        <p:nvSpPr>
          <p:cNvPr id="19" name="文本框 18"/>
          <p:cNvSpPr txBox="1"/>
          <p:nvPr/>
        </p:nvSpPr>
        <p:spPr>
          <a:xfrm>
            <a:off x="350439" y="120418"/>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latin typeface="微软雅黑" panose="020B0503020204020204" pitchFamily="34" charset="-122"/>
                <a:ea typeface="微软雅黑" panose="020B0503020204020204" pitchFamily="34" charset="-122"/>
              </a:rPr>
              <a:t>损失函数的可视化</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mc:AlternateContent xmlns:mc="http://schemas.openxmlformats.org/markup-compatibility/2006" xmlns:a14="http://schemas.microsoft.com/office/drawing/2010/main">
        <mc:Choice Requires="a14">
          <p:sp>
            <p:nvSpPr>
              <p:cNvPr id="3" name="文本框 4"/>
              <p:cNvSpPr txBox="1"/>
              <p:nvPr/>
            </p:nvSpPr>
            <p:spPr>
              <a:xfrm>
                <a:off x="1006489" y="6256136"/>
                <a:ext cx="3111033" cy="369332"/>
              </a:xfrm>
              <a:prstGeom prst="rect">
                <a:avLst/>
              </a:prstGeom>
              <a:noFill/>
            </p:spPr>
            <p:txBody>
              <a:bodyPr wrap="square" rtlCol="0">
                <a:spAutoFit/>
              </a:bodyPr>
              <a:lstStyle/>
              <a:p>
                <a:r>
                  <a:rPr lang="zh-CN" altLang="en-US" b="1" dirty="0">
                    <a:solidFill>
                      <a:srgbClr val="A5292D"/>
                    </a:solidFill>
                  </a:rPr>
                  <a:t>寻找参数</a:t>
                </a:r>
                <a14:m>
                  <m:oMath xmlns:m="http://schemas.openxmlformats.org/officeDocument/2006/math">
                    <m:r>
                      <a:rPr lang="zh-CN" altLang="en-US" b="1" i="1" smtClean="0">
                        <a:solidFill>
                          <a:srgbClr val="A5292D"/>
                        </a:solidFill>
                        <a:latin typeface="Cambria Math" panose="02040503050406030204" pitchFamily="18" charset="0"/>
                      </a:rPr>
                      <m:t>𝑤</m:t>
                    </m:r>
                  </m:oMath>
                </a14:m>
                <a:r>
                  <a:rPr lang="zh-CN" altLang="en-US" b="1" dirty="0">
                    <a:solidFill>
                      <a:srgbClr val="A5292D"/>
                    </a:solidFill>
                  </a:rPr>
                  <a:t>最小化损失函数 </a:t>
                </a:r>
              </a:p>
            </p:txBody>
          </p:sp>
        </mc:Choice>
        <mc:Fallback xmlns="">
          <p:sp>
            <p:nvSpPr>
              <p:cNvPr id="3" name="文本框 4"/>
              <p:cNvSpPr txBox="1">
                <a:spLocks noRot="1" noChangeAspect="1" noMove="1" noResize="1" noEditPoints="1" noAdjustHandles="1" noChangeArrowheads="1" noChangeShapeType="1" noTextEdit="1"/>
              </p:cNvSpPr>
              <p:nvPr/>
            </p:nvSpPr>
            <p:spPr>
              <a:xfrm>
                <a:off x="1006489" y="6256136"/>
                <a:ext cx="3111033" cy="369332"/>
              </a:xfrm>
              <a:prstGeom prst="rect">
                <a:avLst/>
              </a:prstGeom>
              <a:blipFill rotWithShape="1">
                <a:blip r:embed="rId3"/>
                <a:stretch>
                  <a:fillRect t="-31" r="6" b="139"/>
                </a:stretch>
              </a:blipFill>
            </p:spPr>
            <p:txBody>
              <a:bodyPr/>
              <a:lstStyle/>
              <a:p>
                <a:r>
                  <a:rPr lang="zh-CN" altLang="en-US">
                    <a:noFill/>
                  </a:rPr>
                  <a:t> </a:t>
                </a:r>
              </a:p>
            </p:txBody>
          </p:sp>
        </mc:Fallback>
      </mc:AlternateContent>
      <p:pic>
        <p:nvPicPr>
          <p:cNvPr id="5" name="图片 4"/>
          <p:cNvPicPr>
            <a:picLocks noChangeAspect="1"/>
          </p:cNvPicPr>
          <p:nvPr/>
        </p:nvPicPr>
        <p:blipFill>
          <a:blip r:embed="rId4"/>
          <a:stretch>
            <a:fillRect/>
          </a:stretch>
        </p:blipFill>
        <p:spPr>
          <a:xfrm>
            <a:off x="1709680" y="2852709"/>
            <a:ext cx="5249234" cy="3227569"/>
          </a:xfrm>
          <a:prstGeom prst="rect">
            <a:avLst/>
          </a:prstGeom>
        </p:spPr>
      </p:pic>
      <p:pic>
        <p:nvPicPr>
          <p:cNvPr id="7" name="图片 6"/>
          <p:cNvPicPr>
            <a:picLocks noChangeAspect="1"/>
          </p:cNvPicPr>
          <p:nvPr/>
        </p:nvPicPr>
        <p:blipFill>
          <a:blip r:embed="rId5"/>
          <a:stretch>
            <a:fillRect/>
          </a:stretch>
        </p:blipFill>
        <p:spPr>
          <a:xfrm>
            <a:off x="7064478" y="3147549"/>
            <a:ext cx="1249788" cy="2720576"/>
          </a:xfrm>
          <a:prstGeom prst="rect">
            <a:avLst/>
          </a:prstGeom>
        </p:spPr>
      </p:pic>
      <p:pic>
        <p:nvPicPr>
          <p:cNvPr id="9" name="图片 8"/>
          <p:cNvPicPr>
            <a:picLocks noChangeAspect="1"/>
          </p:cNvPicPr>
          <p:nvPr/>
        </p:nvPicPr>
        <p:blipFill>
          <a:blip r:embed="rId6"/>
          <a:stretch>
            <a:fillRect/>
          </a:stretch>
        </p:blipFill>
        <p:spPr>
          <a:xfrm>
            <a:off x="2766425" y="1140346"/>
            <a:ext cx="4922947" cy="1112616"/>
          </a:xfrm>
          <a:prstGeom prst="rect">
            <a:avLst/>
          </a:prstGeom>
        </p:spPr>
      </p:pic>
      <p:pic>
        <p:nvPicPr>
          <p:cNvPr id="11" name="图片 10"/>
          <p:cNvPicPr>
            <a:picLocks noChangeAspect="1"/>
          </p:cNvPicPr>
          <p:nvPr/>
        </p:nvPicPr>
        <p:blipFill>
          <a:blip r:embed="rId7"/>
          <a:stretch>
            <a:fillRect/>
          </a:stretch>
        </p:blipFill>
        <p:spPr>
          <a:xfrm>
            <a:off x="3880072" y="2319107"/>
            <a:ext cx="2418241" cy="704814"/>
          </a:xfrm>
          <a:prstGeom prst="rect">
            <a:avLst/>
          </a:prstGeom>
        </p:spPr>
      </p:pic>
      <p:sp>
        <p:nvSpPr>
          <p:cNvPr id="12" name="文本框 11"/>
          <p:cNvSpPr txBox="1"/>
          <p:nvPr/>
        </p:nvSpPr>
        <p:spPr>
          <a:xfrm>
            <a:off x="1196118" y="1511988"/>
            <a:ext cx="1365888" cy="369332"/>
          </a:xfrm>
          <a:prstGeom prst="rect">
            <a:avLst/>
          </a:prstGeom>
          <a:noFill/>
        </p:spPr>
        <p:txBody>
          <a:bodyPr wrap="square" rtlCol="0">
            <a:spAutoFit/>
          </a:bodyPr>
          <a:lstStyle/>
          <a:p>
            <a:r>
              <a:rPr lang="zh-CN" altLang="en-US" dirty="0"/>
              <a:t>优化目标：</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9"/>
          <p:cNvGrpSpPr>
            <a:grpSpLocks noChangeAspect="1"/>
          </p:cNvGrpSpPr>
          <p:nvPr/>
        </p:nvGrpSpPr>
        <p:grpSpPr bwMode="auto">
          <a:xfrm>
            <a:off x="0" y="-1589"/>
            <a:ext cx="12191999" cy="767234"/>
            <a:chOff x="-1" y="-1"/>
            <a:chExt cx="7719" cy="568"/>
          </a:xfrm>
        </p:grpSpPr>
        <p:sp>
          <p:nvSpPr>
            <p:cNvPr id="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sp>
          <p:nvSpPr>
            <p:cNvPr id="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9" name="任意多边形: 形状 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latin typeface="等线"/>
              <a:ea typeface="等线" panose="02010600030101010101" pitchFamily="2" charset="-122"/>
              <a:cs typeface="+mn-cs"/>
            </a:endParaRPr>
          </a:p>
        </p:txBody>
      </p:sp>
      <p:sp>
        <p:nvSpPr>
          <p:cNvPr id="10" name="文本框 9"/>
          <p:cNvSpPr txBox="1"/>
          <p:nvPr/>
        </p:nvSpPr>
        <p:spPr>
          <a:xfrm>
            <a:off x="350439" y="120418"/>
            <a:ext cx="34163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latin typeface="微软雅黑" panose="020B0503020204020204" pitchFamily="34" charset="-122"/>
                <a:ea typeface="微软雅黑" panose="020B0503020204020204" pitchFamily="34" charset="-122"/>
              </a:rPr>
              <a:t>损失函数的矩阵形式</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5" name="Picture 33"/>
          <p:cNvPicPr>
            <a:picLocks noChangeAspect="1"/>
          </p:cNvPicPr>
          <p:nvPr/>
        </p:nvPicPr>
        <p:blipFill>
          <a:blip r:embed="rId3"/>
          <a:stretch>
            <a:fillRect/>
          </a:stretch>
        </p:blipFill>
        <p:spPr>
          <a:xfrm>
            <a:off x="3503485" y="886301"/>
            <a:ext cx="4409802" cy="1970337"/>
          </a:xfrm>
          <a:prstGeom prst="rect">
            <a:avLst/>
          </a:prstGeom>
        </p:spPr>
      </p:pic>
      <p:graphicFrame>
        <p:nvGraphicFramePr>
          <p:cNvPr id="11" name="Table 8"/>
          <p:cNvGraphicFramePr>
            <a:graphicFrameLocks noGrp="1"/>
          </p:cNvGraphicFramePr>
          <p:nvPr/>
        </p:nvGraphicFramePr>
        <p:xfrm>
          <a:off x="3505957" y="3746659"/>
          <a:ext cx="368788" cy="2225040"/>
        </p:xfrm>
        <a:graphic>
          <a:graphicData uri="http://schemas.openxmlformats.org/drawingml/2006/table">
            <a:tbl>
              <a:tblPr bandRow="1">
                <a:tableStyleId>{5C22544A-7EE6-4342-B048-85BDC9FD1C3A}</a:tableStyleId>
              </a:tblPr>
              <a:tblGrid>
                <a:gridCol w="368788">
                  <a:extLst>
                    <a:ext uri="{9D8B030D-6E8A-4147-A177-3AD203B41FA5}">
                      <a16:colId xmlns:a16="http://schemas.microsoft.com/office/drawing/2014/main" val="20000"/>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EC"/>
                    </a:solidFill>
                  </a:tcPr>
                </a:tc>
                <a:extLst>
                  <a:ext uri="{0D108BD9-81ED-4DB2-BD59-A6C34878D82A}">
                    <a16:rowId xmlns:a16="http://schemas.microsoft.com/office/drawing/2014/main" val="1000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EC"/>
                    </a:solidFill>
                  </a:tcPr>
                </a:tc>
                <a:extLst>
                  <a:ext uri="{0D108BD9-81ED-4DB2-BD59-A6C34878D82A}">
                    <a16:rowId xmlns:a16="http://schemas.microsoft.com/office/drawing/2014/main" val="10001"/>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EC"/>
                    </a:solidFill>
                  </a:tcPr>
                </a:tc>
                <a:extLst>
                  <a:ext uri="{0D108BD9-81ED-4DB2-BD59-A6C34878D82A}">
                    <a16:rowId xmlns:a16="http://schemas.microsoft.com/office/drawing/2014/main" val="10002"/>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EC"/>
                    </a:solidFill>
                  </a:tcPr>
                </a:tc>
                <a:extLst>
                  <a:ext uri="{0D108BD9-81ED-4DB2-BD59-A6C34878D82A}">
                    <a16:rowId xmlns:a16="http://schemas.microsoft.com/office/drawing/2014/main" val="10003"/>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EC"/>
                    </a:solidFill>
                  </a:tcPr>
                </a:tc>
                <a:extLst>
                  <a:ext uri="{0D108BD9-81ED-4DB2-BD59-A6C34878D82A}">
                    <a16:rowId xmlns:a16="http://schemas.microsoft.com/office/drawing/2014/main" val="10004"/>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BDEC"/>
                    </a:solidFill>
                  </a:tcPr>
                </a:tc>
                <a:extLst>
                  <a:ext uri="{0D108BD9-81ED-4DB2-BD59-A6C34878D82A}">
                    <a16:rowId xmlns:a16="http://schemas.microsoft.com/office/drawing/2014/main" val="10005"/>
                  </a:ext>
                </a:extLst>
              </a:tr>
            </a:tbl>
          </a:graphicData>
        </a:graphic>
      </p:graphicFrame>
      <p:graphicFrame>
        <p:nvGraphicFramePr>
          <p:cNvPr id="12" name="Table 10"/>
          <p:cNvGraphicFramePr>
            <a:graphicFrameLocks noGrp="1"/>
          </p:cNvGraphicFramePr>
          <p:nvPr/>
        </p:nvGraphicFramePr>
        <p:xfrm>
          <a:off x="5708386" y="3746659"/>
          <a:ext cx="1144842" cy="2225040"/>
        </p:xfrm>
        <a:graphic>
          <a:graphicData uri="http://schemas.openxmlformats.org/drawingml/2006/table">
            <a:tbl>
              <a:tblPr bandRow="1">
                <a:tableStyleId>{5C22544A-7EE6-4342-B048-85BDC9FD1C3A}</a:tableStyleId>
              </a:tblPr>
              <a:tblGrid>
                <a:gridCol w="381614">
                  <a:extLst>
                    <a:ext uri="{9D8B030D-6E8A-4147-A177-3AD203B41FA5}">
                      <a16:colId xmlns:a16="http://schemas.microsoft.com/office/drawing/2014/main" val="20000"/>
                    </a:ext>
                  </a:extLst>
                </a:gridCol>
                <a:gridCol w="381614">
                  <a:extLst>
                    <a:ext uri="{9D8B030D-6E8A-4147-A177-3AD203B41FA5}">
                      <a16:colId xmlns:a16="http://schemas.microsoft.com/office/drawing/2014/main" val="20001"/>
                    </a:ext>
                  </a:extLst>
                </a:gridCol>
                <a:gridCol w="381614">
                  <a:extLst>
                    <a:ext uri="{9D8B030D-6E8A-4147-A177-3AD203B41FA5}">
                      <a16:colId xmlns:a16="http://schemas.microsoft.com/office/drawing/2014/main" val="20002"/>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1"/>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2"/>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3"/>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4"/>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5"/>
                  </a:ext>
                </a:extLst>
              </a:tr>
            </a:tbl>
          </a:graphicData>
        </a:graphic>
      </p:graphicFrame>
      <p:graphicFrame>
        <p:nvGraphicFramePr>
          <p:cNvPr id="13" name="Table 12"/>
          <p:cNvGraphicFramePr>
            <a:graphicFrameLocks noGrp="1"/>
          </p:cNvGraphicFramePr>
          <p:nvPr/>
        </p:nvGraphicFramePr>
        <p:xfrm>
          <a:off x="7551190" y="4302470"/>
          <a:ext cx="368788" cy="1112520"/>
        </p:xfrm>
        <a:graphic>
          <a:graphicData uri="http://schemas.openxmlformats.org/drawingml/2006/table">
            <a:tbl>
              <a:tblPr bandRow="1">
                <a:tableStyleId>{5C22544A-7EE6-4342-B048-85BDC9FD1C3A}</a:tableStyleId>
              </a:tblPr>
              <a:tblGrid>
                <a:gridCol w="368788">
                  <a:extLst>
                    <a:ext uri="{9D8B030D-6E8A-4147-A177-3AD203B41FA5}">
                      <a16:colId xmlns:a16="http://schemas.microsoft.com/office/drawing/2014/main" val="20000"/>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10001"/>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10002"/>
                  </a:ext>
                </a:extLst>
              </a:tr>
            </a:tbl>
          </a:graphicData>
        </a:graphic>
      </p:graphicFrame>
      <p:graphicFrame>
        <p:nvGraphicFramePr>
          <p:cNvPr id="14" name="Table 13"/>
          <p:cNvGraphicFramePr>
            <a:graphicFrameLocks noGrp="1"/>
          </p:cNvGraphicFramePr>
          <p:nvPr/>
        </p:nvGraphicFramePr>
        <p:xfrm>
          <a:off x="4760710" y="3746659"/>
          <a:ext cx="368788" cy="2225040"/>
        </p:xfrm>
        <a:graphic>
          <a:graphicData uri="http://schemas.openxmlformats.org/drawingml/2006/table">
            <a:tbl>
              <a:tblPr bandRow="1">
                <a:tableStyleId>{5C22544A-7EE6-4342-B048-85BDC9FD1C3A}</a:tableStyleId>
              </a:tblPr>
              <a:tblGrid>
                <a:gridCol w="368788">
                  <a:extLst>
                    <a:ext uri="{9D8B030D-6E8A-4147-A177-3AD203B41FA5}">
                      <a16:colId xmlns:a16="http://schemas.microsoft.com/office/drawing/2014/main" val="20000"/>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1"/>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2"/>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3"/>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4"/>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5"/>
                  </a:ext>
                </a:extLst>
              </a:tr>
            </a:tbl>
          </a:graphicData>
        </a:graphic>
      </p:graphicFrame>
      <mc:AlternateContent xmlns:mc="http://schemas.openxmlformats.org/markup-compatibility/2006" xmlns:a14="http://schemas.microsoft.com/office/drawing/2010/main">
        <mc:Choice Requires="a14">
          <p:sp>
            <p:nvSpPr>
              <p:cNvPr id="15" name="文本框 2"/>
              <p:cNvSpPr txBox="1"/>
              <p:nvPr/>
            </p:nvSpPr>
            <p:spPr>
              <a:xfrm>
                <a:off x="3021238" y="3263733"/>
                <a:ext cx="1416521" cy="400110"/>
              </a:xfrm>
              <a:prstGeom prst="rect">
                <a:avLst/>
              </a:prstGeom>
              <a:noFill/>
            </p:spPr>
            <p:txBody>
              <a:bodyPr wrap="square" rtlCol="0">
                <a:spAutoFit/>
              </a:bodyPr>
              <a:lstStyle/>
              <a:p>
                <a:r>
                  <a:rPr lang="en-US" altLang="zh-CN" sz="2000" dirty="0">
                    <a:solidFill>
                      <a:srgbClr val="C00000"/>
                    </a:solidFill>
                  </a:rPr>
                  <a:t> </a:t>
                </a:r>
                <a14:m>
                  <m:oMath xmlns:m="http://schemas.openxmlformats.org/officeDocument/2006/math">
                    <m:r>
                      <a:rPr lang="en-US" altLang="zh-CN" sz="2000" b="1" i="1">
                        <a:solidFill>
                          <a:srgbClr val="C00000"/>
                        </a:solidFill>
                        <a:latin typeface="Cambria Math" panose="02040503050406030204" pitchFamily="18" charset="0"/>
                      </a:rPr>
                      <m:t>𝒚</m:t>
                    </m:r>
                    <m:r>
                      <a:rPr lang="en-US" altLang="zh-CN" sz="2000" b="1" i="1">
                        <a:solidFill>
                          <a:srgbClr val="C00000"/>
                        </a:solidFill>
                        <a:latin typeface="Cambria Math" panose="02040503050406030204" pitchFamily="18" charset="0"/>
                      </a:rPr>
                      <m:t>:</m:t>
                    </m:r>
                    <m:r>
                      <a:rPr lang="en-US" altLang="zh-CN" sz="2000" b="1" i="1">
                        <a:solidFill>
                          <a:srgbClr val="C00000"/>
                        </a:solidFill>
                        <a:latin typeface="Cambria Math" panose="02040503050406030204" pitchFamily="18" charset="0"/>
                      </a:rPr>
                      <m:t>𝑵</m:t>
                    </m:r>
                    <m:r>
                      <a:rPr lang="en-US" altLang="zh-CN" sz="2000" b="1" i="1">
                        <a:solidFill>
                          <a:srgbClr val="C00000"/>
                        </a:solidFill>
                        <a:latin typeface="Cambria Math" panose="02040503050406030204" pitchFamily="18" charset="0"/>
                        <a:ea typeface="Cambria Math" panose="02040503050406030204" pitchFamily="18" charset="0"/>
                      </a:rPr>
                      <m:t>×</m:t>
                    </m:r>
                    <m:r>
                      <a:rPr lang="en-US" altLang="zh-CN" sz="2000" b="1" i="1">
                        <a:solidFill>
                          <a:srgbClr val="C00000"/>
                        </a:solidFill>
                        <a:latin typeface="Cambria Math" panose="02040503050406030204" pitchFamily="18" charset="0"/>
                        <a:ea typeface="Cambria Math" panose="02040503050406030204" pitchFamily="18" charset="0"/>
                      </a:rPr>
                      <m:t>𝟏</m:t>
                    </m:r>
                  </m:oMath>
                </a14:m>
                <a:endParaRPr lang="zh-CN" altLang="en-US" sz="2000" dirty="0">
                  <a:solidFill>
                    <a:srgbClr val="C00000"/>
                  </a:solidFill>
                </a:endParaRPr>
              </a:p>
            </p:txBody>
          </p:sp>
        </mc:Choice>
        <mc:Fallback xmlns="">
          <p:sp>
            <p:nvSpPr>
              <p:cNvPr id="15" name="文本框 2"/>
              <p:cNvSpPr txBox="1">
                <a:spLocks noRot="1" noChangeAspect="1" noMove="1" noResize="1" noEditPoints="1" noAdjustHandles="1" noChangeArrowheads="1" noChangeShapeType="1" noTextEdit="1"/>
              </p:cNvSpPr>
              <p:nvPr/>
            </p:nvSpPr>
            <p:spPr>
              <a:xfrm>
                <a:off x="3021238" y="3263733"/>
                <a:ext cx="1416521" cy="400110"/>
              </a:xfrm>
              <a:prstGeom prst="rect">
                <a:avLst/>
              </a:prstGeom>
              <a:blipFill rotWithShape="1">
                <a:blip r:embed="rId4"/>
                <a:stretch>
                  <a:fillRect l="-38" t="-117" r="27" b="-5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2"/>
              <p:cNvSpPr txBox="1"/>
              <p:nvPr/>
            </p:nvSpPr>
            <p:spPr>
              <a:xfrm>
                <a:off x="5708388" y="3283645"/>
                <a:ext cx="1354116" cy="400110"/>
              </a:xfrm>
              <a:prstGeom prst="rect">
                <a:avLst/>
              </a:prstGeom>
              <a:noFill/>
            </p:spPr>
            <p:txBody>
              <a:bodyPr wrap="square" rtlCol="0">
                <a:spAutoFit/>
              </a:bodyPr>
              <a:lstStyle/>
              <a:p>
                <a:r>
                  <a:rPr lang="en-US" altLang="zh-CN" sz="2000" dirty="0">
                    <a:solidFill>
                      <a:srgbClr val="C00000"/>
                    </a:solidFill>
                  </a:rPr>
                  <a:t> </a:t>
                </a:r>
                <a14:m>
                  <m:oMath xmlns:m="http://schemas.openxmlformats.org/officeDocument/2006/math">
                    <m:r>
                      <a:rPr lang="en-US" altLang="zh-CN" sz="2000" b="1" i="1">
                        <a:solidFill>
                          <a:srgbClr val="C00000"/>
                        </a:solidFill>
                        <a:latin typeface="Cambria Math" panose="02040503050406030204" pitchFamily="18" charset="0"/>
                        <a:ea typeface="Cambria Math" panose="02040503050406030204" pitchFamily="18" charset="0"/>
                      </a:rPr>
                      <m:t>𝚽</m:t>
                    </m:r>
                    <m:r>
                      <a:rPr lang="en-US" altLang="zh-CN" sz="2000" b="1" i="1">
                        <a:solidFill>
                          <a:srgbClr val="C00000"/>
                        </a:solidFill>
                        <a:latin typeface="Cambria Math" panose="02040503050406030204" pitchFamily="18" charset="0"/>
                        <a:ea typeface="Cambria Math" panose="02040503050406030204" pitchFamily="18" charset="0"/>
                      </a:rPr>
                      <m:t>:</m:t>
                    </m:r>
                    <m:r>
                      <a:rPr lang="en-US" altLang="zh-CN" sz="2000" b="1" i="1">
                        <a:solidFill>
                          <a:srgbClr val="C00000"/>
                        </a:solidFill>
                        <a:latin typeface="Cambria Math" panose="02040503050406030204" pitchFamily="18" charset="0"/>
                      </a:rPr>
                      <m:t>𝑵</m:t>
                    </m:r>
                    <m:r>
                      <a:rPr lang="en-US" altLang="zh-CN" sz="2000" b="1" i="1">
                        <a:solidFill>
                          <a:srgbClr val="C00000"/>
                        </a:solidFill>
                        <a:latin typeface="Cambria Math" panose="02040503050406030204" pitchFamily="18" charset="0"/>
                        <a:ea typeface="Cambria Math" panose="02040503050406030204" pitchFamily="18" charset="0"/>
                      </a:rPr>
                      <m:t>×</m:t>
                    </m:r>
                    <m:r>
                      <a:rPr lang="en-US" altLang="zh-CN" sz="2000" b="1" i="1">
                        <a:solidFill>
                          <a:srgbClr val="C00000"/>
                        </a:solidFill>
                        <a:latin typeface="Cambria Math" panose="02040503050406030204" pitchFamily="18" charset="0"/>
                        <a:ea typeface="Cambria Math" panose="02040503050406030204" pitchFamily="18" charset="0"/>
                      </a:rPr>
                      <m:t>𝒅</m:t>
                    </m:r>
                  </m:oMath>
                </a14:m>
                <a:endParaRPr lang="zh-CN" altLang="en-US" sz="2000" dirty="0">
                  <a:solidFill>
                    <a:srgbClr val="C00000"/>
                  </a:solidFill>
                </a:endParaRPr>
              </a:p>
            </p:txBody>
          </p:sp>
        </mc:Choice>
        <mc:Fallback xmlns="">
          <p:sp>
            <p:nvSpPr>
              <p:cNvPr id="20" name="文本框 2"/>
              <p:cNvSpPr txBox="1">
                <a:spLocks noRot="1" noChangeAspect="1" noMove="1" noResize="1" noEditPoints="1" noAdjustHandles="1" noChangeArrowheads="1" noChangeShapeType="1" noTextEdit="1"/>
              </p:cNvSpPr>
              <p:nvPr/>
            </p:nvSpPr>
            <p:spPr>
              <a:xfrm>
                <a:off x="5708388" y="3283645"/>
                <a:ext cx="1354116" cy="400110"/>
              </a:xfrm>
              <a:prstGeom prst="rect">
                <a:avLst/>
              </a:prstGeom>
              <a:blipFill rotWithShape="1">
                <a:blip r:embed="rId5"/>
                <a:stretch>
                  <a:fillRect l="-28" t="-15" r="3" b="-6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
              <p:cNvSpPr txBox="1"/>
              <p:nvPr/>
            </p:nvSpPr>
            <p:spPr>
              <a:xfrm>
                <a:off x="7008813" y="3282864"/>
                <a:ext cx="1308444" cy="400110"/>
              </a:xfrm>
              <a:prstGeom prst="rect">
                <a:avLst/>
              </a:prstGeom>
              <a:noFill/>
            </p:spPr>
            <p:txBody>
              <a:bodyPr wrap="square" rtlCol="0">
                <a:spAutoFit/>
              </a:bodyPr>
              <a:lstStyle/>
              <a:p>
                <a:r>
                  <a:rPr lang="en-US" altLang="zh-CN" sz="2000" dirty="0">
                    <a:solidFill>
                      <a:srgbClr val="C00000"/>
                    </a:solidFill>
                  </a:rPr>
                  <a:t> </a:t>
                </a:r>
                <a14:m>
                  <m:oMath xmlns:m="http://schemas.openxmlformats.org/officeDocument/2006/math">
                    <m:r>
                      <a:rPr lang="en-US" altLang="zh-CN" sz="2000" b="1" i="1">
                        <a:solidFill>
                          <a:srgbClr val="C00000"/>
                        </a:solidFill>
                        <a:latin typeface="Cambria Math" panose="02040503050406030204" pitchFamily="18" charset="0"/>
                        <a:ea typeface="Cambria Math" panose="02040503050406030204" pitchFamily="18" charset="0"/>
                      </a:rPr>
                      <m:t>𝒘</m:t>
                    </m:r>
                    <m:r>
                      <a:rPr lang="en-US" altLang="zh-CN" sz="2000" b="1" i="1">
                        <a:solidFill>
                          <a:srgbClr val="C00000"/>
                        </a:solidFill>
                        <a:latin typeface="Cambria Math" panose="02040503050406030204" pitchFamily="18" charset="0"/>
                        <a:ea typeface="Cambria Math" panose="02040503050406030204" pitchFamily="18" charset="0"/>
                      </a:rPr>
                      <m:t>:</m:t>
                    </m:r>
                    <m:r>
                      <a:rPr lang="en-US" altLang="zh-CN" sz="2000" b="1" i="1">
                        <a:solidFill>
                          <a:srgbClr val="C00000"/>
                        </a:solidFill>
                        <a:latin typeface="Cambria Math" panose="02040503050406030204" pitchFamily="18" charset="0"/>
                        <a:ea typeface="Cambria Math" panose="02040503050406030204" pitchFamily="18" charset="0"/>
                      </a:rPr>
                      <m:t>𝒅</m:t>
                    </m:r>
                    <m:r>
                      <a:rPr lang="en-US" altLang="zh-CN" sz="2000" b="1" i="1">
                        <a:solidFill>
                          <a:srgbClr val="C00000"/>
                        </a:solidFill>
                        <a:latin typeface="Cambria Math" panose="02040503050406030204" pitchFamily="18" charset="0"/>
                        <a:ea typeface="Cambria Math" panose="02040503050406030204" pitchFamily="18" charset="0"/>
                      </a:rPr>
                      <m:t>×</m:t>
                    </m:r>
                    <m:r>
                      <a:rPr lang="en-US" altLang="zh-CN" sz="2000" b="1" i="1">
                        <a:solidFill>
                          <a:srgbClr val="C00000"/>
                        </a:solidFill>
                        <a:latin typeface="Cambria Math" panose="02040503050406030204" pitchFamily="18" charset="0"/>
                        <a:ea typeface="Cambria Math" panose="02040503050406030204" pitchFamily="18" charset="0"/>
                      </a:rPr>
                      <m:t>𝟏</m:t>
                    </m:r>
                  </m:oMath>
                </a14:m>
                <a:endParaRPr lang="zh-CN" altLang="en-US" sz="2000" dirty="0">
                  <a:solidFill>
                    <a:srgbClr val="C00000"/>
                  </a:solidFill>
                </a:endParaRPr>
              </a:p>
            </p:txBody>
          </p:sp>
        </mc:Choice>
        <mc:Fallback xmlns="">
          <p:sp>
            <p:nvSpPr>
              <p:cNvPr id="22" name="文本框 2"/>
              <p:cNvSpPr txBox="1">
                <a:spLocks noRot="1" noChangeAspect="1" noMove="1" noResize="1" noEditPoints="1" noAdjustHandles="1" noChangeArrowheads="1" noChangeShapeType="1" noTextEdit="1"/>
              </p:cNvSpPr>
              <p:nvPr/>
            </p:nvSpPr>
            <p:spPr>
              <a:xfrm>
                <a:off x="7008813" y="3282864"/>
                <a:ext cx="1308444" cy="400110"/>
              </a:xfrm>
              <a:prstGeom prst="rect">
                <a:avLst/>
              </a:prstGeom>
              <a:blipFill rotWithShape="1">
                <a:blip r:embed="rId6"/>
                <a:stretch>
                  <a:fillRect l="-24" t="-137" r="2" b="-48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
              <p:cNvSpPr txBox="1"/>
              <p:nvPr/>
            </p:nvSpPr>
            <p:spPr>
              <a:xfrm>
                <a:off x="4437759" y="3282866"/>
                <a:ext cx="115568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altLang="zh-CN" sz="2000" b="1" i="1">
                              <a:solidFill>
                                <a:srgbClr val="C00000"/>
                              </a:solidFill>
                              <a:latin typeface="Cambria Math" panose="02040503050406030204" pitchFamily="18" charset="0"/>
                            </a:rPr>
                          </m:ctrlPr>
                        </m:accPr>
                        <m:e>
                          <m:r>
                            <a:rPr lang="en-US" altLang="zh-CN" sz="2000" b="1" i="1">
                              <a:solidFill>
                                <a:srgbClr val="C00000"/>
                              </a:solidFill>
                              <a:latin typeface="Cambria Math" panose="02040503050406030204" pitchFamily="18" charset="0"/>
                            </a:rPr>
                            <m:t>𝒚</m:t>
                          </m:r>
                        </m:e>
                      </m:acc>
                      <m:r>
                        <a:rPr lang="en-US" altLang="zh-CN" sz="2000" b="1" i="1">
                          <a:solidFill>
                            <a:srgbClr val="C00000"/>
                          </a:solidFill>
                          <a:latin typeface="Cambria Math" panose="02040503050406030204" pitchFamily="18" charset="0"/>
                          <a:ea typeface="Cambria Math" panose="02040503050406030204" pitchFamily="18" charset="0"/>
                        </a:rPr>
                        <m:t>:</m:t>
                      </m:r>
                      <m:r>
                        <a:rPr lang="en-US" altLang="zh-CN" sz="2000" b="1" i="1">
                          <a:solidFill>
                            <a:srgbClr val="C00000"/>
                          </a:solidFill>
                          <a:latin typeface="Cambria Math" panose="02040503050406030204" pitchFamily="18" charset="0"/>
                        </a:rPr>
                        <m:t>𝑵</m:t>
                      </m:r>
                      <m:r>
                        <a:rPr lang="en-US" altLang="zh-CN" sz="2000" b="1" i="1">
                          <a:solidFill>
                            <a:srgbClr val="C00000"/>
                          </a:solidFill>
                          <a:latin typeface="Cambria Math" panose="02040503050406030204" pitchFamily="18" charset="0"/>
                          <a:ea typeface="Cambria Math" panose="02040503050406030204" pitchFamily="18" charset="0"/>
                        </a:rPr>
                        <m:t>×</m:t>
                      </m:r>
                      <m:r>
                        <a:rPr lang="en-US" altLang="zh-CN" sz="2000" b="1" i="1">
                          <a:solidFill>
                            <a:srgbClr val="C00000"/>
                          </a:solidFill>
                          <a:latin typeface="Cambria Math" panose="02040503050406030204" pitchFamily="18" charset="0"/>
                          <a:ea typeface="Cambria Math" panose="02040503050406030204" pitchFamily="18" charset="0"/>
                        </a:rPr>
                        <m:t>𝟏</m:t>
                      </m:r>
                    </m:oMath>
                  </m:oMathPara>
                </a14:m>
                <a:endParaRPr lang="zh-CN" altLang="en-US" sz="2000" dirty="0">
                  <a:solidFill>
                    <a:srgbClr val="C00000"/>
                  </a:solidFill>
                </a:endParaRPr>
              </a:p>
            </p:txBody>
          </p:sp>
        </mc:Choice>
        <mc:Fallback xmlns="">
          <p:sp>
            <p:nvSpPr>
              <p:cNvPr id="23" name="文本框 2"/>
              <p:cNvSpPr txBox="1">
                <a:spLocks noRot="1" noChangeAspect="1" noMove="1" noResize="1" noEditPoints="1" noAdjustHandles="1" noChangeArrowheads="1" noChangeShapeType="1" noTextEdit="1"/>
              </p:cNvSpPr>
              <p:nvPr/>
            </p:nvSpPr>
            <p:spPr>
              <a:xfrm>
                <a:off x="4437759" y="3282866"/>
                <a:ext cx="1155680" cy="400110"/>
              </a:xfrm>
              <a:prstGeom prst="rect">
                <a:avLst/>
              </a:prstGeom>
              <a:blipFill rotWithShape="1">
                <a:blip r:embed="rId7"/>
                <a:stretch>
                  <a:fillRect l="-33" t="-138" r="31" b="-482"/>
                </a:stretch>
              </a:blipFill>
            </p:spPr>
            <p:txBody>
              <a:bodyPr/>
              <a:lstStyle/>
              <a:p>
                <a:r>
                  <a:rPr lang="zh-CN" altLang="en-US">
                    <a:noFill/>
                  </a:rPr>
                  <a:t> </a:t>
                </a:r>
              </a:p>
            </p:txBody>
          </p:sp>
        </mc:Fallback>
      </mc:AlternateContent>
      <p:sp>
        <p:nvSpPr>
          <p:cNvPr id="24" name="Rectangle 2"/>
          <p:cNvSpPr/>
          <p:nvPr/>
        </p:nvSpPr>
        <p:spPr>
          <a:xfrm>
            <a:off x="3448484" y="4800018"/>
            <a:ext cx="483737" cy="458716"/>
          </a:xfrm>
          <a:prstGeom prst="rect">
            <a:avLst/>
          </a:prstGeom>
          <a:noFill/>
          <a:ln w="25400">
            <a:solidFill>
              <a:srgbClr val="C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3"/>
          <p:cNvSpPr/>
          <p:nvPr/>
        </p:nvSpPr>
        <p:spPr>
          <a:xfrm>
            <a:off x="5650913" y="4800018"/>
            <a:ext cx="1271142" cy="458716"/>
          </a:xfrm>
          <a:prstGeom prst="rect">
            <a:avLst/>
          </a:prstGeom>
          <a:noFill/>
          <a:ln w="25400">
            <a:solidFill>
              <a:srgbClr val="C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7"/>
          <p:cNvSpPr/>
          <p:nvPr/>
        </p:nvSpPr>
        <p:spPr>
          <a:xfrm>
            <a:off x="4703237" y="4800018"/>
            <a:ext cx="483737" cy="458716"/>
          </a:xfrm>
          <a:prstGeom prst="rect">
            <a:avLst/>
          </a:prstGeom>
          <a:noFill/>
          <a:ln w="25400">
            <a:solidFill>
              <a:srgbClr val="C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7" name="文本框 2"/>
              <p:cNvSpPr txBox="1"/>
              <p:nvPr/>
            </p:nvSpPr>
            <p:spPr>
              <a:xfrm>
                <a:off x="3460254" y="4800018"/>
                <a:ext cx="471966" cy="400110"/>
              </a:xfrm>
              <a:prstGeom prst="rect">
                <a:avLst/>
              </a:prstGeom>
              <a:noFill/>
            </p:spPr>
            <p:txBody>
              <a:bodyPr wrap="square" rtlCol="0">
                <a:spAutoFit/>
              </a:bodyPr>
              <a:lstStyle/>
              <a:p>
                <a:r>
                  <a:rPr lang="en-US" altLang="zh-CN" sz="2000" dirty="0">
                    <a:solidFill>
                      <a:srgbClr val="C00000"/>
                    </a:solidFill>
                  </a:rPr>
                  <a:t> </a:t>
                </a:r>
                <a14:m>
                  <m:oMath xmlns:m="http://schemas.openxmlformats.org/officeDocument/2006/math">
                    <m:r>
                      <a:rPr lang="en-US" altLang="zh-CN" sz="2000" i="1">
                        <a:solidFill>
                          <a:srgbClr val="C00000"/>
                        </a:solidFill>
                        <a:latin typeface="Cambria Math" panose="02040503050406030204" pitchFamily="18" charset="0"/>
                      </a:rPr>
                      <m:t>𝑦</m:t>
                    </m:r>
                  </m:oMath>
                </a14:m>
                <a:endParaRPr lang="zh-CN" altLang="en-US" sz="2000" dirty="0">
                  <a:solidFill>
                    <a:srgbClr val="C00000"/>
                  </a:solidFill>
                </a:endParaRPr>
              </a:p>
            </p:txBody>
          </p:sp>
        </mc:Choice>
        <mc:Fallback xmlns="">
          <p:sp>
            <p:nvSpPr>
              <p:cNvPr id="27" name="文本框 2"/>
              <p:cNvSpPr txBox="1">
                <a:spLocks noRot="1" noChangeAspect="1" noMove="1" noResize="1" noEditPoints="1" noAdjustHandles="1" noChangeArrowheads="1" noChangeShapeType="1" noTextEdit="1"/>
              </p:cNvSpPr>
              <p:nvPr/>
            </p:nvSpPr>
            <p:spPr>
              <a:xfrm>
                <a:off x="3460254" y="4800018"/>
                <a:ext cx="471966" cy="400110"/>
              </a:xfrm>
              <a:prstGeom prst="rect">
                <a:avLst/>
              </a:prstGeom>
              <a:blipFill rotWithShape="1">
                <a:blip r:embed="rId8"/>
                <a:stretch>
                  <a:fillRect l="-29" t="-13" r="64" b="-60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
              <p:cNvSpPr txBox="1"/>
              <p:nvPr/>
            </p:nvSpPr>
            <p:spPr>
              <a:xfrm>
                <a:off x="5916793" y="4829321"/>
                <a:ext cx="934705" cy="400110"/>
              </a:xfrm>
              <a:prstGeom prst="rect">
                <a:avLst/>
              </a:prstGeom>
              <a:noFill/>
            </p:spPr>
            <p:txBody>
              <a:bodyPr wrap="square" rtlCol="0">
                <a:spAutoFit/>
              </a:bodyPr>
              <a:lstStyle/>
              <a:p>
                <a:r>
                  <a:rPr lang="en-US" altLang="zh-CN" sz="2000" dirty="0">
                    <a:solidFill>
                      <a:srgbClr val="C00000"/>
                    </a:solidFill>
                  </a:rPr>
                  <a:t> </a:t>
                </a:r>
                <a14:m>
                  <m:oMath xmlns:m="http://schemas.openxmlformats.org/officeDocument/2006/math">
                    <m:r>
                      <a:rPr lang="en-US" altLang="zh-CN" sz="2000" i="1">
                        <a:solidFill>
                          <a:srgbClr val="C00000"/>
                        </a:solidFill>
                        <a:latin typeface="Cambria Math" panose="02040503050406030204" pitchFamily="18" charset="0"/>
                        <a:ea typeface="Cambria Math" panose="02040503050406030204" pitchFamily="18" charset="0"/>
                      </a:rPr>
                      <m:t>𝜙</m:t>
                    </m:r>
                    <m:r>
                      <a:rPr lang="en-US" altLang="zh-CN" sz="2000" i="1">
                        <a:solidFill>
                          <a:srgbClr val="C00000"/>
                        </a:solidFill>
                        <a:latin typeface="Cambria Math" panose="02040503050406030204" pitchFamily="18" charset="0"/>
                        <a:ea typeface="Cambria Math" panose="02040503050406030204" pitchFamily="18" charset="0"/>
                      </a:rPr>
                      <m:t>(</m:t>
                    </m:r>
                    <m:r>
                      <a:rPr lang="en-US" altLang="zh-CN" sz="2000" i="1">
                        <a:solidFill>
                          <a:srgbClr val="C00000"/>
                        </a:solidFill>
                        <a:latin typeface="Cambria Math" panose="02040503050406030204" pitchFamily="18" charset="0"/>
                        <a:ea typeface="Cambria Math" panose="02040503050406030204" pitchFamily="18" charset="0"/>
                      </a:rPr>
                      <m:t>𝑥</m:t>
                    </m:r>
                    <m:r>
                      <a:rPr lang="en-US" altLang="zh-CN" sz="2000" i="1">
                        <a:solidFill>
                          <a:srgbClr val="C00000"/>
                        </a:solidFill>
                        <a:latin typeface="Cambria Math" panose="02040503050406030204" pitchFamily="18" charset="0"/>
                        <a:ea typeface="Cambria Math" panose="02040503050406030204" pitchFamily="18" charset="0"/>
                      </a:rPr>
                      <m:t>)</m:t>
                    </m:r>
                  </m:oMath>
                </a14:m>
                <a:endParaRPr lang="zh-CN" altLang="en-US" sz="2000" dirty="0">
                  <a:solidFill>
                    <a:srgbClr val="C00000"/>
                  </a:solidFill>
                </a:endParaRPr>
              </a:p>
            </p:txBody>
          </p:sp>
        </mc:Choice>
        <mc:Fallback xmlns="">
          <p:sp>
            <p:nvSpPr>
              <p:cNvPr id="28" name="文本框 2"/>
              <p:cNvSpPr txBox="1">
                <a:spLocks noRot="1" noChangeAspect="1" noMove="1" noResize="1" noEditPoints="1" noAdjustHandles="1" noChangeArrowheads="1" noChangeShapeType="1" noTextEdit="1"/>
              </p:cNvSpPr>
              <p:nvPr/>
            </p:nvSpPr>
            <p:spPr>
              <a:xfrm>
                <a:off x="5916793" y="4829321"/>
                <a:ext cx="934705" cy="400110"/>
              </a:xfrm>
              <a:prstGeom prst="rect">
                <a:avLst/>
              </a:prstGeom>
              <a:blipFill rotWithShape="1">
                <a:blip r:embed="rId9"/>
                <a:stretch>
                  <a:fillRect l="-53" t="-36" r="52" b="-58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文本框 2"/>
              <p:cNvSpPr txBox="1"/>
              <p:nvPr/>
            </p:nvSpPr>
            <p:spPr>
              <a:xfrm>
                <a:off x="4727941" y="4799851"/>
                <a:ext cx="471966"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altLang="zh-CN" sz="2000" i="1">
                              <a:solidFill>
                                <a:srgbClr val="C00000"/>
                              </a:solidFill>
                              <a:latin typeface="Cambria Math" panose="02040503050406030204" pitchFamily="18" charset="0"/>
                            </a:rPr>
                          </m:ctrlPr>
                        </m:accPr>
                        <m:e>
                          <m:r>
                            <a:rPr lang="en-US" altLang="zh-CN" sz="2000" i="1">
                              <a:solidFill>
                                <a:srgbClr val="C00000"/>
                              </a:solidFill>
                              <a:latin typeface="Cambria Math" panose="02040503050406030204" pitchFamily="18" charset="0"/>
                            </a:rPr>
                            <m:t>𝑦</m:t>
                          </m:r>
                        </m:e>
                      </m:acc>
                    </m:oMath>
                  </m:oMathPara>
                </a14:m>
                <a:endParaRPr lang="zh-CN" altLang="en-US" sz="2000" dirty="0">
                  <a:solidFill>
                    <a:srgbClr val="C00000"/>
                  </a:solidFill>
                </a:endParaRPr>
              </a:p>
            </p:txBody>
          </p:sp>
        </mc:Choice>
        <mc:Fallback xmlns="">
          <p:sp>
            <p:nvSpPr>
              <p:cNvPr id="29" name="文本框 2"/>
              <p:cNvSpPr txBox="1">
                <a:spLocks noRot="1" noChangeAspect="1" noMove="1" noResize="1" noEditPoints="1" noAdjustHandles="1" noChangeArrowheads="1" noChangeShapeType="1" noTextEdit="1"/>
              </p:cNvSpPr>
              <p:nvPr/>
            </p:nvSpPr>
            <p:spPr>
              <a:xfrm>
                <a:off x="4727941" y="4799851"/>
                <a:ext cx="471966" cy="400110"/>
              </a:xfrm>
              <a:prstGeom prst="rect">
                <a:avLst/>
              </a:prstGeom>
              <a:blipFill rotWithShape="1">
                <a:blip r:embed="rId10"/>
                <a:stretch>
                  <a:fillRect l="-78" t="-130" r="112" b="-490"/>
                </a:stretch>
              </a:blipFill>
            </p:spPr>
            <p:txBody>
              <a:bodyPr/>
              <a:lstStyle/>
              <a:p>
                <a:r>
                  <a:rPr lang="zh-CN" altLang="en-US">
                    <a:noFill/>
                  </a:rPr>
                  <a:t> </a:t>
                </a:r>
              </a:p>
            </p:txBody>
          </p:sp>
        </mc:Fallback>
      </mc:AlternateContent>
      <p:sp>
        <p:nvSpPr>
          <p:cNvPr id="30" name="Multiply 27"/>
          <p:cNvSpPr/>
          <p:nvPr/>
        </p:nvSpPr>
        <p:spPr>
          <a:xfrm>
            <a:off x="6992357" y="4649106"/>
            <a:ext cx="350800" cy="350800"/>
          </a:xfrm>
          <a:prstGeom prst="mathMultiply">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Left Brace 29"/>
          <p:cNvSpPr/>
          <p:nvPr/>
        </p:nvSpPr>
        <p:spPr>
          <a:xfrm>
            <a:off x="3177791" y="3746659"/>
            <a:ext cx="282465" cy="2225040"/>
          </a:xfrm>
          <a:prstGeom prst="leftBrace">
            <a:avLst>
              <a:gd name="adj1" fmla="val 84912"/>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2" name="文本框 2"/>
              <p:cNvSpPr txBox="1"/>
              <p:nvPr/>
            </p:nvSpPr>
            <p:spPr>
              <a:xfrm>
                <a:off x="1761258" y="4474969"/>
                <a:ext cx="1573262" cy="707886"/>
              </a:xfrm>
              <a:prstGeom prst="rect">
                <a:avLst/>
              </a:prstGeom>
              <a:noFill/>
            </p:spPr>
            <p:txBody>
              <a:bodyPr wrap="square" rtlCol="0">
                <a:spAutoFit/>
              </a:bodyPr>
              <a:lstStyle/>
              <a:p>
                <a:pPr algn="ctr"/>
                <a:r>
                  <a:rPr lang="zh-CN" altLang="en-US" sz="2000" dirty="0">
                    <a:solidFill>
                      <a:srgbClr val="C00000"/>
                    </a:solidFill>
                  </a:rPr>
                  <a:t>所有样本</a:t>
                </a:r>
                <a:endParaRPr lang="en-US" altLang="zh-CN" sz="2000" dirty="0">
                  <a:solidFill>
                    <a:srgbClr val="C00000"/>
                  </a:solidFill>
                </a:endParaRPr>
              </a:p>
              <a:p>
                <a:pPr algn="ctr"/>
                <a:r>
                  <a:rPr lang="en-US" altLang="zh-CN" sz="2000" dirty="0">
                    <a:solidFill>
                      <a:srgbClr val="C00000"/>
                    </a:solidFill>
                  </a:rPr>
                  <a:t>(#</a:t>
                </a:r>
                <a:r>
                  <a:rPr lang="zh-CN" altLang="en-US" sz="2000" dirty="0">
                    <a:solidFill>
                      <a:srgbClr val="C00000"/>
                    </a:solidFill>
                  </a:rPr>
                  <a:t> </a:t>
                </a:r>
                <a:r>
                  <a:rPr lang="en-US" altLang="zh-CN" sz="2000" dirty="0">
                    <a:solidFill>
                      <a:srgbClr val="C00000"/>
                    </a:solidFill>
                  </a:rPr>
                  <a:t>=</a:t>
                </a:r>
                <a:r>
                  <a:rPr lang="zh-CN" altLang="en-US" sz="2000" dirty="0">
                    <a:solidFill>
                      <a:srgbClr val="C00000"/>
                    </a:solidFill>
                  </a:rPr>
                  <a:t> </a:t>
                </a:r>
                <a14:m>
                  <m:oMath xmlns:m="http://schemas.openxmlformats.org/officeDocument/2006/math">
                    <m:r>
                      <a:rPr lang="en-US" altLang="zh-CN" sz="2000" b="1" i="1">
                        <a:solidFill>
                          <a:srgbClr val="C00000"/>
                        </a:solidFill>
                        <a:latin typeface="Cambria Math" panose="02040503050406030204" pitchFamily="18" charset="0"/>
                      </a:rPr>
                      <m:t>𝑵</m:t>
                    </m:r>
                  </m:oMath>
                </a14:m>
                <a:r>
                  <a:rPr lang="en-US" altLang="zh-CN" sz="2000" dirty="0">
                    <a:solidFill>
                      <a:srgbClr val="C00000"/>
                    </a:solidFill>
                  </a:rPr>
                  <a:t>)</a:t>
                </a:r>
                <a:endParaRPr lang="zh-CN" altLang="en-US" sz="2000" dirty="0">
                  <a:solidFill>
                    <a:srgbClr val="C00000"/>
                  </a:solidFill>
                </a:endParaRPr>
              </a:p>
            </p:txBody>
          </p:sp>
        </mc:Choice>
        <mc:Fallback xmlns="">
          <p:sp>
            <p:nvSpPr>
              <p:cNvPr id="32" name="文本框 2"/>
              <p:cNvSpPr txBox="1">
                <a:spLocks noRot="1" noChangeAspect="1" noMove="1" noResize="1" noEditPoints="1" noAdjustHandles="1" noChangeArrowheads="1" noChangeShapeType="1" noTextEdit="1"/>
              </p:cNvSpPr>
              <p:nvPr/>
            </p:nvSpPr>
            <p:spPr>
              <a:xfrm>
                <a:off x="1761258" y="4474969"/>
                <a:ext cx="1573262" cy="707886"/>
              </a:xfrm>
              <a:prstGeom prst="rect">
                <a:avLst/>
              </a:prstGeom>
              <a:blipFill rotWithShape="1">
                <a:blip r:embed="rId11"/>
                <a:stretch>
                  <a:fillRect l="-26" t="-18" r="9" b="88"/>
                </a:stretch>
              </a:blipFill>
            </p:spPr>
            <p:txBody>
              <a:bodyPr/>
              <a:lstStyle/>
              <a:p>
                <a:r>
                  <a:rPr lang="zh-CN" altLang="en-US">
                    <a:noFill/>
                  </a:rPr>
                  <a:t> </a:t>
                </a:r>
              </a:p>
            </p:txBody>
          </p:sp>
        </mc:Fallback>
      </mc:AlternateContent>
      <p:sp>
        <p:nvSpPr>
          <p:cNvPr id="33" name="Left Brace 31"/>
          <p:cNvSpPr/>
          <p:nvPr/>
        </p:nvSpPr>
        <p:spPr>
          <a:xfrm rot="16200000">
            <a:off x="6138712" y="5574424"/>
            <a:ext cx="282465" cy="1143111"/>
          </a:xfrm>
          <a:prstGeom prst="leftBrace">
            <a:avLst>
              <a:gd name="adj1" fmla="val 84912"/>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4" name="文本框 2"/>
              <p:cNvSpPr txBox="1"/>
              <p:nvPr/>
            </p:nvSpPr>
            <p:spPr>
              <a:xfrm>
                <a:off x="5102397" y="6219810"/>
                <a:ext cx="2355093" cy="400110"/>
              </a:xfrm>
              <a:prstGeom prst="rect">
                <a:avLst/>
              </a:prstGeom>
              <a:noFill/>
            </p:spPr>
            <p:txBody>
              <a:bodyPr wrap="square" rtlCol="0">
                <a:spAutoFit/>
              </a:bodyPr>
              <a:lstStyle/>
              <a:p>
                <a:pPr algn="ctr"/>
                <a:r>
                  <a:rPr lang="zh-CN" altLang="en-US" sz="2000" dirty="0">
                    <a:solidFill>
                      <a:srgbClr val="C00000"/>
                    </a:solidFill>
                  </a:rPr>
                  <a:t>所有特征</a:t>
                </a:r>
                <a:r>
                  <a:rPr lang="en-US" altLang="zh-CN" sz="2000" dirty="0">
                    <a:solidFill>
                      <a:srgbClr val="C00000"/>
                    </a:solidFill>
                  </a:rPr>
                  <a:t>(#</a:t>
                </a:r>
                <a:r>
                  <a:rPr lang="zh-CN" altLang="en-US" sz="2000" dirty="0">
                    <a:solidFill>
                      <a:srgbClr val="C00000"/>
                    </a:solidFill>
                  </a:rPr>
                  <a:t> </a:t>
                </a:r>
                <a:r>
                  <a:rPr lang="en-US" altLang="zh-CN" sz="2000" dirty="0">
                    <a:solidFill>
                      <a:srgbClr val="C00000"/>
                    </a:solidFill>
                  </a:rPr>
                  <a:t>=</a:t>
                </a:r>
                <a:r>
                  <a:rPr lang="zh-CN" altLang="en-US" sz="2000" dirty="0">
                    <a:solidFill>
                      <a:srgbClr val="C00000"/>
                    </a:solidFill>
                  </a:rPr>
                  <a:t> </a:t>
                </a:r>
                <a14:m>
                  <m:oMath xmlns:m="http://schemas.openxmlformats.org/officeDocument/2006/math">
                    <m:r>
                      <a:rPr lang="en-US" altLang="zh-CN" sz="2000" i="1">
                        <a:solidFill>
                          <a:srgbClr val="C00000"/>
                        </a:solidFill>
                        <a:latin typeface="Cambria Math" panose="02040503050406030204" pitchFamily="18" charset="0"/>
                      </a:rPr>
                      <m:t>𝑑</m:t>
                    </m:r>
                  </m:oMath>
                </a14:m>
                <a:r>
                  <a:rPr lang="en-US" altLang="zh-CN" sz="2000" dirty="0">
                    <a:solidFill>
                      <a:srgbClr val="C00000"/>
                    </a:solidFill>
                  </a:rPr>
                  <a:t>)</a:t>
                </a:r>
                <a:endParaRPr lang="zh-CN" altLang="en-US" sz="2000" dirty="0">
                  <a:solidFill>
                    <a:srgbClr val="C00000"/>
                  </a:solidFill>
                </a:endParaRPr>
              </a:p>
            </p:txBody>
          </p:sp>
        </mc:Choice>
        <mc:Fallback xmlns="">
          <p:sp>
            <p:nvSpPr>
              <p:cNvPr id="34" name="文本框 2"/>
              <p:cNvSpPr txBox="1">
                <a:spLocks noRot="1" noChangeAspect="1" noMove="1" noResize="1" noEditPoints="1" noAdjustHandles="1" noChangeArrowheads="1" noChangeShapeType="1" noTextEdit="1"/>
              </p:cNvSpPr>
              <p:nvPr/>
            </p:nvSpPr>
            <p:spPr>
              <a:xfrm>
                <a:off x="5102397" y="6219810"/>
                <a:ext cx="2355093" cy="400110"/>
              </a:xfrm>
              <a:prstGeom prst="rect">
                <a:avLst/>
              </a:prstGeom>
              <a:blipFill rotWithShape="1">
                <a:blip r:embed="rId12"/>
                <a:stretch>
                  <a:fillRect l="-7" t="-155" r="2" b="-465"/>
                </a:stretch>
              </a:blipFill>
            </p:spPr>
            <p:txBody>
              <a:bodyPr/>
              <a:lstStyle/>
              <a:p>
                <a:r>
                  <a:rPr lang="zh-CN" altLang="en-US">
                    <a:noFill/>
                  </a:rPr>
                  <a:t> </a:t>
                </a:r>
              </a:p>
            </p:txBody>
          </p:sp>
        </mc:Fallback>
      </mc:AlternateContent>
      <p:sp>
        <p:nvSpPr>
          <p:cNvPr id="35" name="Equals 34"/>
          <p:cNvSpPr/>
          <p:nvPr/>
        </p:nvSpPr>
        <p:spPr>
          <a:xfrm>
            <a:off x="5224859" y="4663879"/>
            <a:ext cx="368580" cy="271947"/>
          </a:xfrm>
          <a:prstGeom prst="mathEqual">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bg1"/>
                </a:solidFill>
                <a:effectLst/>
                <a:uLnTx/>
                <a:uFillTx/>
                <a:cs typeface="+mn-ea"/>
                <a:sym typeface="+mn-lt"/>
              </a:rPr>
              <a:t>课程安排</a:t>
            </a:r>
          </a:p>
        </p:txBody>
      </p:sp>
      <p:grpSp>
        <p:nvGrpSpPr>
          <p:cNvPr id="26" name="组合 25"/>
          <p:cNvGrpSpPr/>
          <p:nvPr/>
        </p:nvGrpSpPr>
        <p:grpSpPr>
          <a:xfrm>
            <a:off x="1094248" y="1409700"/>
            <a:ext cx="9753598" cy="4574528"/>
            <a:chOff x="628652" y="1710813"/>
            <a:chExt cx="7954909" cy="4018673"/>
          </a:xfrm>
        </p:grpSpPr>
        <p:sp>
          <p:nvSpPr>
            <p:cNvPr id="5" name="Rectangle 6"/>
            <p:cNvSpPr/>
            <p:nvPr/>
          </p:nvSpPr>
          <p:spPr>
            <a:xfrm>
              <a:off x="628652"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假设类</a:t>
              </a:r>
              <a:endParaRPr lang="en-US" sz="2400" b="1" dirty="0">
                <a:solidFill>
                  <a:schemeClr val="tx1"/>
                </a:solidFill>
              </a:endParaRPr>
            </a:p>
          </p:txBody>
        </p:sp>
        <p:sp>
          <p:nvSpPr>
            <p:cNvPr id="6" name="Rectangle 9"/>
            <p:cNvSpPr/>
            <p:nvPr/>
          </p:nvSpPr>
          <p:spPr>
            <a:xfrm>
              <a:off x="3419735"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损失函数</a:t>
              </a:r>
              <a:endParaRPr lang="en-US" sz="2400" b="1" dirty="0">
                <a:solidFill>
                  <a:schemeClr val="tx1"/>
                </a:solidFill>
              </a:endParaRPr>
            </a:p>
          </p:txBody>
        </p:sp>
        <p:sp>
          <p:nvSpPr>
            <p:cNvPr id="7" name="Rectangle 10"/>
            <p:cNvSpPr/>
            <p:nvPr/>
          </p:nvSpPr>
          <p:spPr>
            <a:xfrm>
              <a:off x="6255726"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优化算法</a:t>
              </a:r>
              <a:endParaRPr lang="en-US" sz="2400" b="1" dirty="0">
                <a:solidFill>
                  <a:schemeClr val="tx1"/>
                </a:solidFill>
              </a:endParaRPr>
            </a:p>
          </p:txBody>
        </p:sp>
        <p:sp>
          <p:nvSpPr>
            <p:cNvPr id="8" name="Rectangle 12"/>
            <p:cNvSpPr/>
            <p:nvPr/>
          </p:nvSpPr>
          <p:spPr>
            <a:xfrm>
              <a:off x="628652"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线性回归</a:t>
              </a:r>
              <a:endParaRPr lang="en-US" sz="2400" b="1" dirty="0">
                <a:solidFill>
                  <a:srgbClr val="FF0000"/>
                </a:solidFill>
              </a:endParaRPr>
            </a:p>
          </p:txBody>
        </p:sp>
        <p:sp>
          <p:nvSpPr>
            <p:cNvPr id="9" name="Rectangle 13"/>
            <p:cNvSpPr/>
            <p:nvPr/>
          </p:nvSpPr>
          <p:spPr>
            <a:xfrm>
              <a:off x="3419735"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平方损失</a:t>
              </a:r>
              <a:endParaRPr lang="en-US" sz="2400" b="1" dirty="0">
                <a:solidFill>
                  <a:srgbClr val="FF0000"/>
                </a:solidFill>
              </a:endParaRPr>
            </a:p>
          </p:txBody>
        </p:sp>
        <p:sp>
          <p:nvSpPr>
            <p:cNvPr id="10" name="Rectangle 14"/>
            <p:cNvSpPr/>
            <p:nvPr/>
          </p:nvSpPr>
          <p:spPr>
            <a:xfrm>
              <a:off x="6255726"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梯度下降</a:t>
              </a:r>
              <a:endParaRPr lang="en-US" sz="2400" b="1" dirty="0">
                <a:solidFill>
                  <a:schemeClr val="tx1"/>
                </a:solidFill>
              </a:endParaRPr>
            </a:p>
          </p:txBody>
        </p:sp>
        <p:sp>
          <p:nvSpPr>
            <p:cNvPr id="11" name="Rectangle 15"/>
            <p:cNvSpPr/>
            <p:nvPr/>
          </p:nvSpPr>
          <p:spPr>
            <a:xfrm>
              <a:off x="628652" y="4783393"/>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多项式回归</a:t>
              </a:r>
              <a:endParaRPr lang="en-US" sz="2400" b="1" dirty="0">
                <a:solidFill>
                  <a:srgbClr val="FF0000"/>
                </a:solidFill>
              </a:endParaRPr>
            </a:p>
          </p:txBody>
        </p:sp>
        <p:sp>
          <p:nvSpPr>
            <p:cNvPr id="12" name="Rectangle 17"/>
            <p:cNvSpPr/>
            <p:nvPr/>
          </p:nvSpPr>
          <p:spPr>
            <a:xfrm>
              <a:off x="3603765" y="4972402"/>
              <a:ext cx="1816538"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为什么使用平方损失？</a:t>
              </a:r>
              <a:endParaRPr lang="en-US" sz="2400" b="1" dirty="0">
                <a:solidFill>
                  <a:srgbClr val="FF0000"/>
                </a:solidFill>
              </a:endParaRPr>
            </a:p>
          </p:txBody>
        </p:sp>
        <p:sp>
          <p:nvSpPr>
            <p:cNvPr id="16" name="Rectangle 18"/>
            <p:cNvSpPr/>
            <p:nvPr/>
          </p:nvSpPr>
          <p:spPr>
            <a:xfrm>
              <a:off x="6112491" y="4783393"/>
              <a:ext cx="2471070"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随机梯度下降</a:t>
              </a:r>
              <a:endParaRPr lang="en-US" sz="2400" b="1" dirty="0">
                <a:solidFill>
                  <a:schemeClr val="tx1"/>
                </a:solidFill>
              </a:endParaRPr>
            </a:p>
          </p:txBody>
        </p:sp>
        <p:sp>
          <p:nvSpPr>
            <p:cNvPr id="18" name="Down Arrow 19"/>
            <p:cNvSpPr/>
            <p:nvPr/>
          </p:nvSpPr>
          <p:spPr>
            <a:xfrm>
              <a:off x="1573468"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19" name="Down Arrow 20"/>
            <p:cNvSpPr/>
            <p:nvPr/>
          </p:nvSpPr>
          <p:spPr>
            <a:xfrm>
              <a:off x="1573468"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0" name="Down Arrow 21"/>
            <p:cNvSpPr/>
            <p:nvPr/>
          </p:nvSpPr>
          <p:spPr>
            <a:xfrm>
              <a:off x="4364551"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1" name="Down Arrow 22"/>
            <p:cNvSpPr/>
            <p:nvPr/>
          </p:nvSpPr>
          <p:spPr>
            <a:xfrm>
              <a:off x="4364551"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2" name="Down Arrow 23"/>
            <p:cNvSpPr/>
            <p:nvPr/>
          </p:nvSpPr>
          <p:spPr>
            <a:xfrm>
              <a:off x="7200542"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3" name="Down Arrow 24"/>
            <p:cNvSpPr/>
            <p:nvPr/>
          </p:nvSpPr>
          <p:spPr>
            <a:xfrm>
              <a:off x="7200542"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4" name="Plus 25"/>
            <p:cNvSpPr/>
            <p:nvPr/>
          </p:nvSpPr>
          <p:spPr>
            <a:xfrm>
              <a:off x="2942303"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5" name="Plus 26"/>
            <p:cNvSpPr/>
            <p:nvPr/>
          </p:nvSpPr>
          <p:spPr>
            <a:xfrm>
              <a:off x="5719201"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4412"/>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386516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最小化平方误差</a:t>
            </a:r>
            <a:r>
              <a:rPr kumimoji="0" lang="en-US" altLang="zh-CN" sz="2800" b="1" i="0" u="none" strike="noStrike" kern="1200" cap="none" spc="0" normalizeH="0" baseline="0" noProof="0" dirty="0">
                <a:ln>
                  <a:noFill/>
                </a:ln>
                <a:solidFill>
                  <a:prstClr val="white"/>
                </a:solidFill>
                <a:effectLst/>
                <a:uLnTx/>
                <a:uFillTx/>
                <a:cs typeface="+mn-ea"/>
                <a:sym typeface="+mn-lt"/>
              </a:rPr>
              <a:t> = MLE</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grpSp>
        <p:nvGrpSpPr>
          <p:cNvPr id="67" name="Group 81"/>
          <p:cNvGrpSpPr/>
          <p:nvPr/>
        </p:nvGrpSpPr>
        <p:grpSpPr>
          <a:xfrm>
            <a:off x="5715333" y="2529934"/>
            <a:ext cx="4703603" cy="1117815"/>
            <a:chOff x="4545916" y="1399177"/>
            <a:chExt cx="4703603" cy="1117815"/>
          </a:xfrm>
        </p:grpSpPr>
        <p:pic>
          <p:nvPicPr>
            <p:cNvPr id="68" name="Picture 4"/>
            <p:cNvPicPr>
              <a:picLocks noChangeAspect="1"/>
            </p:cNvPicPr>
            <p:nvPr/>
          </p:nvPicPr>
          <p:blipFill>
            <a:blip r:embed="rId3"/>
            <a:stretch>
              <a:fillRect/>
            </a:stretch>
          </p:blipFill>
          <p:spPr>
            <a:xfrm>
              <a:off x="4545916" y="1590585"/>
              <a:ext cx="2423447" cy="493529"/>
            </a:xfrm>
            <a:prstGeom prst="rect">
              <a:avLst/>
            </a:prstGeom>
          </p:spPr>
        </p:pic>
        <p:grpSp>
          <p:nvGrpSpPr>
            <p:cNvPr id="69" name="object 46"/>
            <p:cNvGrpSpPr/>
            <p:nvPr/>
          </p:nvGrpSpPr>
          <p:grpSpPr>
            <a:xfrm>
              <a:off x="7094329" y="1399177"/>
              <a:ext cx="2155190" cy="1085850"/>
              <a:chOff x="8454393" y="834824"/>
              <a:chExt cx="2155190" cy="1085850"/>
            </a:xfrm>
          </p:grpSpPr>
          <p:pic>
            <p:nvPicPr>
              <p:cNvPr id="76" name="object 47"/>
              <p:cNvPicPr/>
              <p:nvPr/>
            </p:nvPicPr>
            <p:blipFill>
              <a:blip r:embed="rId4" cstate="print"/>
              <a:stretch>
                <a:fillRect/>
              </a:stretch>
            </p:blipFill>
            <p:spPr>
              <a:xfrm>
                <a:off x="8454393" y="1630455"/>
                <a:ext cx="2155079" cy="289799"/>
              </a:xfrm>
              <a:prstGeom prst="rect">
                <a:avLst/>
              </a:prstGeom>
            </p:spPr>
          </p:pic>
          <p:sp>
            <p:nvSpPr>
              <p:cNvPr id="77" name="object 48"/>
              <p:cNvSpPr/>
              <p:nvPr/>
            </p:nvSpPr>
            <p:spPr>
              <a:xfrm>
                <a:off x="8490749" y="1700955"/>
                <a:ext cx="2030095" cy="114935"/>
              </a:xfrm>
              <a:custGeom>
                <a:avLst/>
                <a:gdLst/>
                <a:ahLst/>
                <a:cxnLst/>
                <a:rect l="l" t="t" r="r" b="b"/>
                <a:pathLst>
                  <a:path w="2030095" h="114935">
                    <a:moveTo>
                      <a:pt x="1980630" y="57309"/>
                    </a:moveTo>
                    <a:lnTo>
                      <a:pt x="1918892" y="93315"/>
                    </a:lnTo>
                    <a:lnTo>
                      <a:pt x="1916943" y="100850"/>
                    </a:lnTo>
                    <a:lnTo>
                      <a:pt x="1923792" y="112652"/>
                    </a:lnTo>
                    <a:lnTo>
                      <a:pt x="1931380" y="114655"/>
                    </a:lnTo>
                    <a:lnTo>
                      <a:pt x="1937229" y="111177"/>
                    </a:lnTo>
                    <a:lnTo>
                      <a:pt x="2008510" y="69644"/>
                    </a:lnTo>
                    <a:lnTo>
                      <a:pt x="2005110" y="69644"/>
                    </a:lnTo>
                    <a:lnTo>
                      <a:pt x="2005110" y="67971"/>
                    </a:lnTo>
                    <a:lnTo>
                      <a:pt x="1998929" y="67971"/>
                    </a:lnTo>
                    <a:lnTo>
                      <a:pt x="1980630" y="57309"/>
                    </a:lnTo>
                    <a:close/>
                  </a:path>
                  <a:path w="2030095" h="114935">
                    <a:moveTo>
                      <a:pt x="1959408" y="44945"/>
                    </a:moveTo>
                    <a:lnTo>
                      <a:pt x="0" y="44945"/>
                    </a:lnTo>
                    <a:lnTo>
                      <a:pt x="0" y="69644"/>
                    </a:lnTo>
                    <a:lnTo>
                      <a:pt x="1959491" y="69644"/>
                    </a:lnTo>
                    <a:lnTo>
                      <a:pt x="1980630" y="57309"/>
                    </a:lnTo>
                    <a:lnTo>
                      <a:pt x="1959408" y="44945"/>
                    </a:lnTo>
                    <a:close/>
                  </a:path>
                  <a:path w="2030095" h="114935">
                    <a:moveTo>
                      <a:pt x="2008418" y="44945"/>
                    </a:moveTo>
                    <a:lnTo>
                      <a:pt x="2005110" y="44945"/>
                    </a:lnTo>
                    <a:lnTo>
                      <a:pt x="2005110" y="69644"/>
                    </a:lnTo>
                    <a:lnTo>
                      <a:pt x="2008510" y="69644"/>
                    </a:lnTo>
                    <a:lnTo>
                      <a:pt x="2029648" y="57327"/>
                    </a:lnTo>
                    <a:lnTo>
                      <a:pt x="2008418" y="44945"/>
                    </a:lnTo>
                    <a:close/>
                  </a:path>
                  <a:path w="2030095" h="114935">
                    <a:moveTo>
                      <a:pt x="1998929" y="46631"/>
                    </a:moveTo>
                    <a:lnTo>
                      <a:pt x="1980630" y="57309"/>
                    </a:lnTo>
                    <a:lnTo>
                      <a:pt x="1998929" y="67971"/>
                    </a:lnTo>
                    <a:lnTo>
                      <a:pt x="1998929" y="46631"/>
                    </a:lnTo>
                    <a:close/>
                  </a:path>
                  <a:path w="2030095" h="114935">
                    <a:moveTo>
                      <a:pt x="2005110" y="46631"/>
                    </a:moveTo>
                    <a:lnTo>
                      <a:pt x="1998929" y="46631"/>
                    </a:lnTo>
                    <a:lnTo>
                      <a:pt x="1998929" y="67971"/>
                    </a:lnTo>
                    <a:lnTo>
                      <a:pt x="2005110" y="67971"/>
                    </a:lnTo>
                    <a:lnTo>
                      <a:pt x="2005110" y="46631"/>
                    </a:lnTo>
                    <a:close/>
                  </a:path>
                  <a:path w="2030095" h="114935">
                    <a:moveTo>
                      <a:pt x="1931380" y="0"/>
                    </a:moveTo>
                    <a:lnTo>
                      <a:pt x="1923792" y="1949"/>
                    </a:lnTo>
                    <a:lnTo>
                      <a:pt x="1916943" y="13752"/>
                    </a:lnTo>
                    <a:lnTo>
                      <a:pt x="1918892" y="21339"/>
                    </a:lnTo>
                    <a:lnTo>
                      <a:pt x="1980630" y="57309"/>
                    </a:lnTo>
                    <a:lnTo>
                      <a:pt x="1998929" y="46631"/>
                    </a:lnTo>
                    <a:lnTo>
                      <a:pt x="2005110" y="46631"/>
                    </a:lnTo>
                    <a:lnTo>
                      <a:pt x="2005110" y="44945"/>
                    </a:lnTo>
                    <a:lnTo>
                      <a:pt x="2008418" y="44945"/>
                    </a:lnTo>
                    <a:lnTo>
                      <a:pt x="1931380" y="0"/>
                    </a:lnTo>
                    <a:close/>
                  </a:path>
                </a:pathLst>
              </a:custGeom>
              <a:solidFill>
                <a:srgbClr val="B0007E"/>
              </a:solidFill>
            </p:spPr>
            <p:txBody>
              <a:bodyPr wrap="square" lIns="0" tIns="0" rIns="0" bIns="0" rtlCol="0"/>
              <a:lstStyle/>
              <a:p>
                <a:endParaRPr/>
              </a:p>
            </p:txBody>
          </p:sp>
          <p:pic>
            <p:nvPicPr>
              <p:cNvPr id="78" name="object 49"/>
              <p:cNvPicPr/>
              <p:nvPr/>
            </p:nvPicPr>
            <p:blipFill>
              <a:blip r:embed="rId5" cstate="print"/>
              <a:stretch>
                <a:fillRect/>
              </a:stretch>
            </p:blipFill>
            <p:spPr>
              <a:xfrm>
                <a:off x="9055068" y="1208929"/>
                <a:ext cx="843052" cy="295068"/>
              </a:xfrm>
              <a:prstGeom prst="rect">
                <a:avLst/>
              </a:prstGeom>
            </p:spPr>
          </p:pic>
          <p:sp>
            <p:nvSpPr>
              <p:cNvPr id="79" name="object 50"/>
              <p:cNvSpPr/>
              <p:nvPr/>
            </p:nvSpPr>
            <p:spPr>
              <a:xfrm>
                <a:off x="9200336" y="1280272"/>
                <a:ext cx="548640" cy="114935"/>
              </a:xfrm>
              <a:custGeom>
                <a:avLst/>
                <a:gdLst/>
                <a:ahLst/>
                <a:cxnLst/>
                <a:rect l="l" t="t" r="r" b="b"/>
                <a:pathLst>
                  <a:path w="548640" h="114934">
                    <a:moveTo>
                      <a:pt x="98268" y="0"/>
                    </a:moveTo>
                    <a:lnTo>
                      <a:pt x="0" y="57327"/>
                    </a:lnTo>
                    <a:lnTo>
                      <a:pt x="98268" y="114655"/>
                    </a:lnTo>
                    <a:lnTo>
                      <a:pt x="105803" y="112705"/>
                    </a:lnTo>
                    <a:lnTo>
                      <a:pt x="112705" y="100902"/>
                    </a:lnTo>
                    <a:lnTo>
                      <a:pt x="110703" y="93315"/>
                    </a:lnTo>
                    <a:lnTo>
                      <a:pt x="70177" y="69696"/>
                    </a:lnTo>
                    <a:lnTo>
                      <a:pt x="24501" y="69696"/>
                    </a:lnTo>
                    <a:lnTo>
                      <a:pt x="24501" y="44997"/>
                    </a:lnTo>
                    <a:lnTo>
                      <a:pt x="70109" y="44997"/>
                    </a:lnTo>
                    <a:lnTo>
                      <a:pt x="110703" y="21339"/>
                    </a:lnTo>
                    <a:lnTo>
                      <a:pt x="112705" y="13804"/>
                    </a:lnTo>
                    <a:lnTo>
                      <a:pt x="109280" y="7903"/>
                    </a:lnTo>
                    <a:lnTo>
                      <a:pt x="105803" y="2002"/>
                    </a:lnTo>
                    <a:lnTo>
                      <a:pt x="98268" y="0"/>
                    </a:lnTo>
                    <a:close/>
                  </a:path>
                  <a:path w="548640" h="114934">
                    <a:moveTo>
                      <a:pt x="499226" y="57327"/>
                    </a:moveTo>
                    <a:lnTo>
                      <a:pt x="437491" y="93315"/>
                    </a:lnTo>
                    <a:lnTo>
                      <a:pt x="435489" y="100902"/>
                    </a:lnTo>
                    <a:lnTo>
                      <a:pt x="438966" y="106751"/>
                    </a:lnTo>
                    <a:lnTo>
                      <a:pt x="442391" y="112705"/>
                    </a:lnTo>
                    <a:lnTo>
                      <a:pt x="449979" y="114655"/>
                    </a:lnTo>
                    <a:lnTo>
                      <a:pt x="526999" y="69696"/>
                    </a:lnTo>
                    <a:lnTo>
                      <a:pt x="523746" y="69696"/>
                    </a:lnTo>
                    <a:lnTo>
                      <a:pt x="523746" y="67971"/>
                    </a:lnTo>
                    <a:lnTo>
                      <a:pt x="517476" y="67971"/>
                    </a:lnTo>
                    <a:lnTo>
                      <a:pt x="499226" y="57327"/>
                    </a:lnTo>
                    <a:close/>
                  </a:path>
                  <a:path w="548640" h="114934">
                    <a:moveTo>
                      <a:pt x="70109" y="44997"/>
                    </a:moveTo>
                    <a:lnTo>
                      <a:pt x="24501" y="44997"/>
                    </a:lnTo>
                    <a:lnTo>
                      <a:pt x="24501" y="69696"/>
                    </a:lnTo>
                    <a:lnTo>
                      <a:pt x="70177" y="69696"/>
                    </a:lnTo>
                    <a:lnTo>
                      <a:pt x="67218" y="67971"/>
                    </a:lnTo>
                    <a:lnTo>
                      <a:pt x="30718" y="67971"/>
                    </a:lnTo>
                    <a:lnTo>
                      <a:pt x="30718" y="46684"/>
                    </a:lnTo>
                    <a:lnTo>
                      <a:pt x="67218" y="46684"/>
                    </a:lnTo>
                    <a:lnTo>
                      <a:pt x="70109" y="44997"/>
                    </a:lnTo>
                    <a:close/>
                  </a:path>
                  <a:path w="548640" h="114934">
                    <a:moveTo>
                      <a:pt x="478085" y="44997"/>
                    </a:moveTo>
                    <a:lnTo>
                      <a:pt x="70109" y="44997"/>
                    </a:lnTo>
                    <a:lnTo>
                      <a:pt x="48968" y="57327"/>
                    </a:lnTo>
                    <a:lnTo>
                      <a:pt x="70177" y="69696"/>
                    </a:lnTo>
                    <a:lnTo>
                      <a:pt x="478017" y="69696"/>
                    </a:lnTo>
                    <a:lnTo>
                      <a:pt x="499226" y="57327"/>
                    </a:lnTo>
                    <a:lnTo>
                      <a:pt x="478085" y="44997"/>
                    </a:lnTo>
                    <a:close/>
                  </a:path>
                  <a:path w="548640" h="114934">
                    <a:moveTo>
                      <a:pt x="527071" y="44997"/>
                    </a:moveTo>
                    <a:lnTo>
                      <a:pt x="523746" y="44997"/>
                    </a:lnTo>
                    <a:lnTo>
                      <a:pt x="523746" y="69696"/>
                    </a:lnTo>
                    <a:lnTo>
                      <a:pt x="526999" y="69696"/>
                    </a:lnTo>
                    <a:lnTo>
                      <a:pt x="548194" y="57327"/>
                    </a:lnTo>
                    <a:lnTo>
                      <a:pt x="527071" y="44997"/>
                    </a:lnTo>
                    <a:close/>
                  </a:path>
                  <a:path w="548640" h="114934">
                    <a:moveTo>
                      <a:pt x="30718" y="46684"/>
                    </a:moveTo>
                    <a:lnTo>
                      <a:pt x="30718" y="67971"/>
                    </a:lnTo>
                    <a:lnTo>
                      <a:pt x="48968" y="57327"/>
                    </a:lnTo>
                    <a:lnTo>
                      <a:pt x="30718" y="46684"/>
                    </a:lnTo>
                    <a:close/>
                  </a:path>
                  <a:path w="548640" h="114934">
                    <a:moveTo>
                      <a:pt x="48968" y="57327"/>
                    </a:moveTo>
                    <a:lnTo>
                      <a:pt x="30718" y="67971"/>
                    </a:lnTo>
                    <a:lnTo>
                      <a:pt x="67218" y="67971"/>
                    </a:lnTo>
                    <a:lnTo>
                      <a:pt x="48968" y="57327"/>
                    </a:lnTo>
                    <a:close/>
                  </a:path>
                  <a:path w="548640" h="114934">
                    <a:moveTo>
                      <a:pt x="517476" y="46684"/>
                    </a:moveTo>
                    <a:lnTo>
                      <a:pt x="499226" y="57327"/>
                    </a:lnTo>
                    <a:lnTo>
                      <a:pt x="517476" y="67971"/>
                    </a:lnTo>
                    <a:lnTo>
                      <a:pt x="517476" y="46684"/>
                    </a:lnTo>
                    <a:close/>
                  </a:path>
                  <a:path w="548640" h="114934">
                    <a:moveTo>
                      <a:pt x="523746" y="46684"/>
                    </a:moveTo>
                    <a:lnTo>
                      <a:pt x="517476" y="46684"/>
                    </a:lnTo>
                    <a:lnTo>
                      <a:pt x="517476" y="67971"/>
                    </a:lnTo>
                    <a:lnTo>
                      <a:pt x="523746" y="67971"/>
                    </a:lnTo>
                    <a:lnTo>
                      <a:pt x="523746" y="46684"/>
                    </a:lnTo>
                    <a:close/>
                  </a:path>
                  <a:path w="548640" h="114934">
                    <a:moveTo>
                      <a:pt x="67218" y="46684"/>
                    </a:moveTo>
                    <a:lnTo>
                      <a:pt x="30718" y="46684"/>
                    </a:lnTo>
                    <a:lnTo>
                      <a:pt x="48968" y="57327"/>
                    </a:lnTo>
                    <a:lnTo>
                      <a:pt x="67218" y="46684"/>
                    </a:lnTo>
                    <a:close/>
                  </a:path>
                  <a:path w="548640" h="114934">
                    <a:moveTo>
                      <a:pt x="449979" y="0"/>
                    </a:moveTo>
                    <a:lnTo>
                      <a:pt x="442391" y="2002"/>
                    </a:lnTo>
                    <a:lnTo>
                      <a:pt x="438966" y="7903"/>
                    </a:lnTo>
                    <a:lnTo>
                      <a:pt x="435489" y="13804"/>
                    </a:lnTo>
                    <a:lnTo>
                      <a:pt x="437491" y="21339"/>
                    </a:lnTo>
                    <a:lnTo>
                      <a:pt x="499226" y="57327"/>
                    </a:lnTo>
                    <a:lnTo>
                      <a:pt x="517476" y="46684"/>
                    </a:lnTo>
                    <a:lnTo>
                      <a:pt x="523746" y="46684"/>
                    </a:lnTo>
                    <a:lnTo>
                      <a:pt x="523746" y="44997"/>
                    </a:lnTo>
                    <a:lnTo>
                      <a:pt x="527071" y="44997"/>
                    </a:lnTo>
                    <a:lnTo>
                      <a:pt x="449979" y="0"/>
                    </a:lnTo>
                    <a:close/>
                  </a:path>
                </a:pathLst>
              </a:custGeom>
              <a:solidFill>
                <a:srgbClr val="5D5555"/>
              </a:solidFill>
            </p:spPr>
            <p:txBody>
              <a:bodyPr wrap="square" lIns="0" tIns="0" rIns="0" bIns="0" rtlCol="0"/>
              <a:lstStyle/>
              <a:p>
                <a:endParaRPr/>
              </a:p>
            </p:txBody>
          </p:sp>
          <p:pic>
            <p:nvPicPr>
              <p:cNvPr id="80" name="object 51"/>
              <p:cNvPicPr/>
              <p:nvPr/>
            </p:nvPicPr>
            <p:blipFill>
              <a:blip r:embed="rId6" cstate="print"/>
              <a:stretch>
                <a:fillRect/>
              </a:stretch>
            </p:blipFill>
            <p:spPr>
              <a:xfrm>
                <a:off x="9429172" y="834824"/>
                <a:ext cx="100112" cy="969510"/>
              </a:xfrm>
              <a:prstGeom prst="rect">
                <a:avLst/>
              </a:prstGeom>
            </p:spPr>
          </p:pic>
        </p:grpSp>
        <p:sp>
          <p:nvSpPr>
            <p:cNvPr id="70" name="object 52"/>
            <p:cNvSpPr txBox="1"/>
            <p:nvPr/>
          </p:nvSpPr>
          <p:spPr>
            <a:xfrm>
              <a:off x="8072811" y="2324367"/>
              <a:ext cx="106045" cy="171201"/>
            </a:xfrm>
            <a:prstGeom prst="rect">
              <a:avLst/>
            </a:prstGeom>
          </p:spPr>
          <p:txBody>
            <a:bodyPr vert="horz" wrap="square" lIns="0" tIns="17145" rIns="0" bIns="0" rtlCol="0">
              <a:spAutoFit/>
            </a:bodyPr>
            <a:lstStyle/>
            <a:p>
              <a:pPr marL="12700">
                <a:spcBef>
                  <a:spcPts val="135"/>
                </a:spcBef>
              </a:pPr>
              <a:r>
                <a:rPr sz="1000" spc="15" dirty="0">
                  <a:latin typeface="Tahoma" panose="020B0604030504040204"/>
                  <a:cs typeface="Tahoma" panose="020B0604030504040204"/>
                </a:rPr>
                <a:t>µ</a:t>
              </a:r>
              <a:endParaRPr sz="1000">
                <a:latin typeface="Tahoma" panose="020B0604030504040204"/>
                <a:cs typeface="Tahoma" panose="020B0604030504040204"/>
              </a:endParaRPr>
            </a:p>
          </p:txBody>
        </p:sp>
        <p:sp>
          <p:nvSpPr>
            <p:cNvPr id="71" name="object 53"/>
            <p:cNvSpPr txBox="1"/>
            <p:nvPr/>
          </p:nvSpPr>
          <p:spPr>
            <a:xfrm>
              <a:off x="8119636" y="1734230"/>
              <a:ext cx="198755" cy="171201"/>
            </a:xfrm>
            <a:prstGeom prst="rect">
              <a:avLst/>
            </a:prstGeom>
          </p:spPr>
          <p:txBody>
            <a:bodyPr vert="horz" wrap="square" lIns="0" tIns="17145" rIns="0" bIns="0" rtlCol="0">
              <a:spAutoFit/>
            </a:bodyPr>
            <a:lstStyle/>
            <a:p>
              <a:pPr marL="12700">
                <a:spcBef>
                  <a:spcPts val="135"/>
                </a:spcBef>
              </a:pPr>
              <a:r>
                <a:rPr sz="1000" spc="75" dirty="0">
                  <a:latin typeface="Trebuchet MS" panose="020B0703020202090204"/>
                  <a:cs typeface="Trebuchet MS" panose="020B0703020202090204"/>
                </a:rPr>
                <a:t>2</a:t>
              </a:r>
              <a:r>
                <a:rPr sz="1000" spc="75" dirty="0">
                  <a:latin typeface="Verdana" panose="020B0804030504040204"/>
                  <a:cs typeface="Verdana" panose="020B0804030504040204"/>
                </a:rPr>
                <a:t>σ</a:t>
              </a:r>
              <a:endParaRPr sz="1000">
                <a:latin typeface="Verdana" panose="020B0804030504040204"/>
                <a:cs typeface="Verdana" panose="020B0804030504040204"/>
              </a:endParaRPr>
            </a:p>
          </p:txBody>
        </p:sp>
        <p:grpSp>
          <p:nvGrpSpPr>
            <p:cNvPr id="72" name="object 54"/>
            <p:cNvGrpSpPr/>
            <p:nvPr/>
          </p:nvGrpSpPr>
          <p:grpSpPr>
            <a:xfrm>
              <a:off x="7094329" y="1415049"/>
              <a:ext cx="2049671" cy="952932"/>
              <a:chOff x="8454393" y="850696"/>
              <a:chExt cx="2049671" cy="952932"/>
            </a:xfrm>
          </p:grpSpPr>
          <p:pic>
            <p:nvPicPr>
              <p:cNvPr id="74" name="object 55"/>
              <p:cNvPicPr/>
              <p:nvPr/>
            </p:nvPicPr>
            <p:blipFill>
              <a:blip r:embed="rId7" cstate="print"/>
              <a:stretch>
                <a:fillRect/>
              </a:stretch>
            </p:blipFill>
            <p:spPr>
              <a:xfrm>
                <a:off x="8454393" y="850696"/>
                <a:ext cx="2049671" cy="952932"/>
              </a:xfrm>
              <a:prstGeom prst="rect">
                <a:avLst/>
              </a:prstGeom>
            </p:spPr>
          </p:pic>
          <p:sp>
            <p:nvSpPr>
              <p:cNvPr id="75" name="object 56"/>
              <p:cNvSpPr/>
              <p:nvPr/>
            </p:nvSpPr>
            <p:spPr>
              <a:xfrm>
                <a:off x="8490749" y="925452"/>
                <a:ext cx="1976120" cy="803275"/>
              </a:xfrm>
              <a:custGeom>
                <a:avLst/>
                <a:gdLst/>
                <a:ahLst/>
                <a:cxnLst/>
                <a:rect l="l" t="t" r="r" b="b"/>
                <a:pathLst>
                  <a:path w="1976120" h="803275">
                    <a:moveTo>
                      <a:pt x="0" y="800952"/>
                    </a:moveTo>
                    <a:lnTo>
                      <a:pt x="42086" y="801979"/>
                    </a:lnTo>
                    <a:lnTo>
                      <a:pt x="92042" y="802199"/>
                    </a:lnTo>
                    <a:lnTo>
                      <a:pt x="146989" y="800981"/>
                    </a:lnTo>
                    <a:lnTo>
                      <a:pt x="204046" y="797692"/>
                    </a:lnTo>
                    <a:lnTo>
                      <a:pt x="260334" y="791699"/>
                    </a:lnTo>
                    <a:lnTo>
                      <a:pt x="312974" y="782370"/>
                    </a:lnTo>
                    <a:lnTo>
                      <a:pt x="359087" y="769074"/>
                    </a:lnTo>
                    <a:lnTo>
                      <a:pt x="404279" y="750355"/>
                    </a:lnTo>
                    <a:lnTo>
                      <a:pt x="443591" y="729162"/>
                    </a:lnTo>
                    <a:lnTo>
                      <a:pt x="479242" y="703724"/>
                    </a:lnTo>
                    <a:lnTo>
                      <a:pt x="513448" y="672271"/>
                    </a:lnTo>
                    <a:lnTo>
                      <a:pt x="548426" y="633032"/>
                    </a:lnTo>
                    <a:lnTo>
                      <a:pt x="586395" y="584235"/>
                    </a:lnTo>
                    <a:lnTo>
                      <a:pt x="608972" y="551176"/>
                    </a:lnTo>
                    <a:lnTo>
                      <a:pt x="632632" y="512031"/>
                    </a:lnTo>
                    <a:lnTo>
                      <a:pt x="657053" y="468213"/>
                    </a:lnTo>
                    <a:lnTo>
                      <a:pt x="681915" y="421135"/>
                    </a:lnTo>
                    <a:lnTo>
                      <a:pt x="706898" y="372209"/>
                    </a:lnTo>
                    <a:lnTo>
                      <a:pt x="731680" y="322849"/>
                    </a:lnTo>
                    <a:lnTo>
                      <a:pt x="755942" y="274467"/>
                    </a:lnTo>
                    <a:lnTo>
                      <a:pt x="779362" y="228476"/>
                    </a:lnTo>
                    <a:lnTo>
                      <a:pt x="801619" y="186288"/>
                    </a:lnTo>
                    <a:lnTo>
                      <a:pt x="822394" y="149317"/>
                    </a:lnTo>
                    <a:lnTo>
                      <a:pt x="885280" y="59403"/>
                    </a:lnTo>
                    <a:lnTo>
                      <a:pt x="920758" y="23230"/>
                    </a:lnTo>
                    <a:lnTo>
                      <a:pt x="981576" y="0"/>
                    </a:lnTo>
                    <a:lnTo>
                      <a:pt x="1010709" y="2874"/>
                    </a:lnTo>
                    <a:lnTo>
                      <a:pt x="1072196" y="47688"/>
                    </a:lnTo>
                    <a:lnTo>
                      <a:pt x="1113303" y="101956"/>
                    </a:lnTo>
                    <a:lnTo>
                      <a:pt x="1155606" y="172539"/>
                    </a:lnTo>
                    <a:lnTo>
                      <a:pt x="1179692" y="217324"/>
                    </a:lnTo>
                    <a:lnTo>
                      <a:pt x="1205056" y="266093"/>
                    </a:lnTo>
                    <a:lnTo>
                      <a:pt x="1231185" y="317086"/>
                    </a:lnTo>
                    <a:lnTo>
                      <a:pt x="1257571" y="368546"/>
                    </a:lnTo>
                    <a:lnTo>
                      <a:pt x="1283703" y="418713"/>
                    </a:lnTo>
                    <a:lnTo>
                      <a:pt x="1309070" y="465829"/>
                    </a:lnTo>
                    <a:lnTo>
                      <a:pt x="1333162" y="508136"/>
                    </a:lnTo>
                    <a:lnTo>
                      <a:pt x="1355470" y="543874"/>
                    </a:lnTo>
                    <a:lnTo>
                      <a:pt x="1395228" y="600912"/>
                    </a:lnTo>
                    <a:lnTo>
                      <a:pt x="1431028" y="646326"/>
                    </a:lnTo>
                    <a:lnTo>
                      <a:pt x="1465222" y="682770"/>
                    </a:lnTo>
                    <a:lnTo>
                      <a:pt x="1500163" y="712896"/>
                    </a:lnTo>
                    <a:lnTo>
                      <a:pt x="1538201" y="739356"/>
                    </a:lnTo>
                    <a:lnTo>
                      <a:pt x="1580015" y="760900"/>
                    </a:lnTo>
                    <a:lnTo>
                      <a:pt x="1624035" y="775786"/>
                    </a:lnTo>
                    <a:lnTo>
                      <a:pt x="1669241" y="785845"/>
                    </a:lnTo>
                    <a:lnTo>
                      <a:pt x="1714613" y="792904"/>
                    </a:lnTo>
                    <a:lnTo>
                      <a:pt x="1759134" y="798792"/>
                    </a:lnTo>
                    <a:lnTo>
                      <a:pt x="1823783" y="802993"/>
                    </a:lnTo>
                    <a:lnTo>
                      <a:pt x="1894859" y="802526"/>
                    </a:lnTo>
                    <a:lnTo>
                      <a:pt x="1952251" y="800192"/>
                    </a:lnTo>
                    <a:lnTo>
                      <a:pt x="1975851" y="798792"/>
                    </a:lnTo>
                  </a:path>
                </a:pathLst>
              </a:custGeom>
              <a:ln w="24698">
                <a:solidFill>
                  <a:srgbClr val="4F81BD"/>
                </a:solidFill>
              </a:ln>
            </p:spPr>
            <p:txBody>
              <a:bodyPr wrap="square" lIns="0" tIns="0" rIns="0" bIns="0" rtlCol="0"/>
              <a:lstStyle/>
              <a:p>
                <a:endParaRPr/>
              </a:p>
            </p:txBody>
          </p:sp>
        </p:grpSp>
        <p:sp>
          <p:nvSpPr>
            <p:cNvPr id="73" name="object 57"/>
            <p:cNvSpPr txBox="1"/>
            <p:nvPr/>
          </p:nvSpPr>
          <p:spPr>
            <a:xfrm>
              <a:off x="8996964" y="2318220"/>
              <a:ext cx="100965" cy="198772"/>
            </a:xfrm>
            <a:prstGeom prst="rect">
              <a:avLst/>
            </a:prstGeom>
          </p:spPr>
          <p:txBody>
            <a:bodyPr vert="horz" wrap="square" lIns="0" tIns="13970" rIns="0" bIns="0" rtlCol="0">
              <a:spAutoFit/>
            </a:bodyPr>
            <a:lstStyle/>
            <a:p>
              <a:pPr marL="12700">
                <a:spcBef>
                  <a:spcPts val="110"/>
                </a:spcBef>
              </a:pPr>
              <a:r>
                <a:rPr sz="1200" spc="-50" dirty="0">
                  <a:latin typeface="Microsoft Sans Serif" panose="020B0604020202020204"/>
                  <a:cs typeface="Microsoft Sans Serif" panose="020B0604020202020204"/>
                </a:rPr>
                <a:t>x</a:t>
              </a:r>
              <a:endParaRPr sz="1200">
                <a:latin typeface="Microsoft Sans Serif" panose="020B0604020202020204"/>
                <a:cs typeface="Microsoft Sans Serif" panose="020B0604020202020204"/>
              </a:endParaRPr>
            </a:p>
          </p:txBody>
        </p:sp>
      </p:grpSp>
      <p:grpSp>
        <p:nvGrpSpPr>
          <p:cNvPr id="81" name="Group 78"/>
          <p:cNvGrpSpPr/>
          <p:nvPr/>
        </p:nvGrpSpPr>
        <p:grpSpPr>
          <a:xfrm>
            <a:off x="180817" y="2840781"/>
            <a:ext cx="3201352" cy="2233437"/>
            <a:chOff x="868191" y="2380414"/>
            <a:chExt cx="5038094" cy="3514849"/>
          </a:xfrm>
        </p:grpSpPr>
        <p:grpSp>
          <p:nvGrpSpPr>
            <p:cNvPr id="82" name="object 4"/>
            <p:cNvGrpSpPr/>
            <p:nvPr/>
          </p:nvGrpSpPr>
          <p:grpSpPr>
            <a:xfrm>
              <a:off x="1046085" y="2380414"/>
              <a:ext cx="4757394" cy="3144345"/>
              <a:chOff x="1046085" y="1714760"/>
              <a:chExt cx="5764530" cy="3810000"/>
            </a:xfrm>
          </p:grpSpPr>
          <p:pic>
            <p:nvPicPr>
              <p:cNvPr id="116" name="object 5"/>
              <p:cNvPicPr/>
              <p:nvPr/>
            </p:nvPicPr>
            <p:blipFill>
              <a:blip r:embed="rId8" cstate="print"/>
              <a:stretch>
                <a:fillRect/>
              </a:stretch>
            </p:blipFill>
            <p:spPr>
              <a:xfrm>
                <a:off x="1046085" y="1714760"/>
                <a:ext cx="368835" cy="3662008"/>
              </a:xfrm>
              <a:prstGeom prst="rect">
                <a:avLst/>
              </a:prstGeom>
            </p:spPr>
          </p:pic>
          <p:sp>
            <p:nvSpPr>
              <p:cNvPr id="117" name="object 6"/>
              <p:cNvSpPr/>
              <p:nvPr/>
            </p:nvSpPr>
            <p:spPr>
              <a:xfrm>
                <a:off x="1154921" y="1880736"/>
                <a:ext cx="147955" cy="3442970"/>
              </a:xfrm>
              <a:custGeom>
                <a:avLst/>
                <a:gdLst/>
                <a:ahLst/>
                <a:cxnLst/>
                <a:rect l="l" t="t" r="r" b="b"/>
                <a:pathLst>
                  <a:path w="147955" h="3442970">
                    <a:moveTo>
                      <a:pt x="73967" y="65376"/>
                    </a:moveTo>
                    <a:lnTo>
                      <a:pt x="57503" y="93597"/>
                    </a:lnTo>
                    <a:lnTo>
                      <a:pt x="57503" y="3442957"/>
                    </a:lnTo>
                    <a:lnTo>
                      <a:pt x="90435" y="3442957"/>
                    </a:lnTo>
                    <a:lnTo>
                      <a:pt x="90430" y="93597"/>
                    </a:lnTo>
                    <a:lnTo>
                      <a:pt x="73967" y="65376"/>
                    </a:lnTo>
                    <a:close/>
                  </a:path>
                  <a:path w="147955" h="3442970">
                    <a:moveTo>
                      <a:pt x="73969" y="0"/>
                    </a:moveTo>
                    <a:lnTo>
                      <a:pt x="2115" y="123191"/>
                    </a:lnTo>
                    <a:lnTo>
                      <a:pt x="0" y="129373"/>
                    </a:lnTo>
                    <a:lnTo>
                      <a:pt x="410" y="135665"/>
                    </a:lnTo>
                    <a:lnTo>
                      <a:pt x="3155" y="141344"/>
                    </a:lnTo>
                    <a:lnTo>
                      <a:pt x="8043" y="145689"/>
                    </a:lnTo>
                    <a:lnTo>
                      <a:pt x="14223" y="147805"/>
                    </a:lnTo>
                    <a:lnTo>
                      <a:pt x="20519" y="147402"/>
                    </a:lnTo>
                    <a:lnTo>
                      <a:pt x="26206" y="144667"/>
                    </a:lnTo>
                    <a:lnTo>
                      <a:pt x="30557" y="139788"/>
                    </a:lnTo>
                    <a:lnTo>
                      <a:pt x="57498" y="93606"/>
                    </a:lnTo>
                    <a:lnTo>
                      <a:pt x="57503" y="32668"/>
                    </a:lnTo>
                    <a:lnTo>
                      <a:pt x="93023" y="32668"/>
                    </a:lnTo>
                    <a:lnTo>
                      <a:pt x="73969" y="0"/>
                    </a:lnTo>
                    <a:close/>
                  </a:path>
                  <a:path w="147955" h="3442970">
                    <a:moveTo>
                      <a:pt x="93023" y="32668"/>
                    </a:moveTo>
                    <a:lnTo>
                      <a:pt x="90435" y="32668"/>
                    </a:lnTo>
                    <a:lnTo>
                      <a:pt x="90435" y="93606"/>
                    </a:lnTo>
                    <a:lnTo>
                      <a:pt x="117376" y="139788"/>
                    </a:lnTo>
                    <a:lnTo>
                      <a:pt x="121716" y="144667"/>
                    </a:lnTo>
                    <a:lnTo>
                      <a:pt x="127398" y="147402"/>
                    </a:lnTo>
                    <a:lnTo>
                      <a:pt x="133699" y="147805"/>
                    </a:lnTo>
                    <a:lnTo>
                      <a:pt x="139891" y="145689"/>
                    </a:lnTo>
                    <a:lnTo>
                      <a:pt x="144769" y="141344"/>
                    </a:lnTo>
                    <a:lnTo>
                      <a:pt x="147510" y="135665"/>
                    </a:lnTo>
                    <a:lnTo>
                      <a:pt x="147923" y="129373"/>
                    </a:lnTo>
                    <a:lnTo>
                      <a:pt x="145819" y="123191"/>
                    </a:lnTo>
                    <a:lnTo>
                      <a:pt x="93023" y="32668"/>
                    </a:lnTo>
                    <a:close/>
                  </a:path>
                  <a:path w="147955" h="3442970">
                    <a:moveTo>
                      <a:pt x="90435" y="40993"/>
                    </a:moveTo>
                    <a:lnTo>
                      <a:pt x="88191" y="40993"/>
                    </a:lnTo>
                    <a:lnTo>
                      <a:pt x="73967" y="65376"/>
                    </a:lnTo>
                    <a:lnTo>
                      <a:pt x="90435" y="93606"/>
                    </a:lnTo>
                    <a:lnTo>
                      <a:pt x="90435" y="40993"/>
                    </a:lnTo>
                    <a:close/>
                  </a:path>
                  <a:path w="147955" h="3442970">
                    <a:moveTo>
                      <a:pt x="90435" y="32668"/>
                    </a:moveTo>
                    <a:lnTo>
                      <a:pt x="57503" y="32668"/>
                    </a:lnTo>
                    <a:lnTo>
                      <a:pt x="57503" y="93597"/>
                    </a:lnTo>
                    <a:lnTo>
                      <a:pt x="73967" y="65376"/>
                    </a:lnTo>
                    <a:lnTo>
                      <a:pt x="59743" y="40993"/>
                    </a:lnTo>
                    <a:lnTo>
                      <a:pt x="90435" y="40993"/>
                    </a:lnTo>
                    <a:lnTo>
                      <a:pt x="90435" y="32668"/>
                    </a:lnTo>
                    <a:close/>
                  </a:path>
                  <a:path w="147955" h="3442970">
                    <a:moveTo>
                      <a:pt x="88191" y="40993"/>
                    </a:moveTo>
                    <a:lnTo>
                      <a:pt x="59743" y="40993"/>
                    </a:lnTo>
                    <a:lnTo>
                      <a:pt x="73967" y="65376"/>
                    </a:lnTo>
                    <a:lnTo>
                      <a:pt x="88191" y="40993"/>
                    </a:lnTo>
                    <a:close/>
                  </a:path>
                </a:pathLst>
              </a:custGeom>
              <a:solidFill>
                <a:srgbClr val="B0007E"/>
              </a:solidFill>
            </p:spPr>
            <p:txBody>
              <a:bodyPr wrap="square" lIns="0" tIns="0" rIns="0" bIns="0" rtlCol="0"/>
              <a:lstStyle/>
              <a:p>
                <a:endParaRPr/>
              </a:p>
            </p:txBody>
          </p:sp>
          <p:pic>
            <p:nvPicPr>
              <p:cNvPr id="118" name="object 7"/>
              <p:cNvPicPr/>
              <p:nvPr/>
            </p:nvPicPr>
            <p:blipFill>
              <a:blip r:embed="rId9" cstate="print"/>
              <a:stretch>
                <a:fillRect/>
              </a:stretch>
            </p:blipFill>
            <p:spPr>
              <a:xfrm>
                <a:off x="1183081" y="5160737"/>
                <a:ext cx="5627374" cy="363566"/>
              </a:xfrm>
              <a:prstGeom prst="rect">
                <a:avLst/>
              </a:prstGeom>
            </p:spPr>
          </p:pic>
          <p:sp>
            <p:nvSpPr>
              <p:cNvPr id="119" name="object 8"/>
              <p:cNvSpPr/>
              <p:nvPr/>
            </p:nvSpPr>
            <p:spPr>
              <a:xfrm>
                <a:off x="1218906" y="5251725"/>
                <a:ext cx="5407025" cy="147955"/>
              </a:xfrm>
              <a:custGeom>
                <a:avLst/>
                <a:gdLst/>
                <a:ahLst/>
                <a:cxnLst/>
                <a:rect l="l" t="t" r="r" b="b"/>
                <a:pathLst>
                  <a:path w="5407025" h="147954">
                    <a:moveTo>
                      <a:pt x="5341360" y="73939"/>
                    </a:moveTo>
                    <a:lnTo>
                      <a:pt x="5266959" y="117350"/>
                    </a:lnTo>
                    <a:lnTo>
                      <a:pt x="5262079" y="121696"/>
                    </a:lnTo>
                    <a:lnTo>
                      <a:pt x="5259338" y="127381"/>
                    </a:lnTo>
                    <a:lnTo>
                      <a:pt x="5258919" y="133688"/>
                    </a:lnTo>
                    <a:lnTo>
                      <a:pt x="5261005" y="139902"/>
                    </a:lnTo>
                    <a:lnTo>
                      <a:pt x="5265381" y="144781"/>
                    </a:lnTo>
                    <a:lnTo>
                      <a:pt x="5271075" y="147516"/>
                    </a:lnTo>
                    <a:lnTo>
                      <a:pt x="5277373" y="147919"/>
                    </a:lnTo>
                    <a:lnTo>
                      <a:pt x="5283556" y="145803"/>
                    </a:lnTo>
                    <a:lnTo>
                      <a:pt x="5378479" y="90425"/>
                    </a:lnTo>
                    <a:lnTo>
                      <a:pt x="5374090" y="90425"/>
                    </a:lnTo>
                    <a:lnTo>
                      <a:pt x="5374090" y="88159"/>
                    </a:lnTo>
                    <a:lnTo>
                      <a:pt x="5365754" y="88159"/>
                    </a:lnTo>
                    <a:lnTo>
                      <a:pt x="5341360" y="73939"/>
                    </a:lnTo>
                    <a:close/>
                  </a:path>
                  <a:path w="5407025" h="147954">
                    <a:moveTo>
                      <a:pt x="5313148" y="57493"/>
                    </a:moveTo>
                    <a:lnTo>
                      <a:pt x="0" y="57493"/>
                    </a:lnTo>
                    <a:lnTo>
                      <a:pt x="0" y="90425"/>
                    </a:lnTo>
                    <a:lnTo>
                      <a:pt x="5313105" y="90425"/>
                    </a:lnTo>
                    <a:lnTo>
                      <a:pt x="5341360" y="73939"/>
                    </a:lnTo>
                    <a:lnTo>
                      <a:pt x="5313148" y="57493"/>
                    </a:lnTo>
                    <a:close/>
                  </a:path>
                  <a:path w="5407025" h="147954">
                    <a:moveTo>
                      <a:pt x="5378548" y="57493"/>
                    </a:moveTo>
                    <a:lnTo>
                      <a:pt x="5374090" y="57493"/>
                    </a:lnTo>
                    <a:lnTo>
                      <a:pt x="5374090" y="90425"/>
                    </a:lnTo>
                    <a:lnTo>
                      <a:pt x="5378479" y="90425"/>
                    </a:lnTo>
                    <a:lnTo>
                      <a:pt x="5406747" y="73933"/>
                    </a:lnTo>
                    <a:lnTo>
                      <a:pt x="5378548" y="57493"/>
                    </a:lnTo>
                    <a:close/>
                  </a:path>
                  <a:path w="5407025" h="147954">
                    <a:moveTo>
                      <a:pt x="5365754" y="59706"/>
                    </a:moveTo>
                    <a:lnTo>
                      <a:pt x="5341360" y="73939"/>
                    </a:lnTo>
                    <a:lnTo>
                      <a:pt x="5365754" y="88159"/>
                    </a:lnTo>
                    <a:lnTo>
                      <a:pt x="5365754" y="59706"/>
                    </a:lnTo>
                    <a:close/>
                  </a:path>
                  <a:path w="5407025" h="147954">
                    <a:moveTo>
                      <a:pt x="5374090" y="59706"/>
                    </a:moveTo>
                    <a:lnTo>
                      <a:pt x="5365754" y="59706"/>
                    </a:lnTo>
                    <a:lnTo>
                      <a:pt x="5365754" y="88159"/>
                    </a:lnTo>
                    <a:lnTo>
                      <a:pt x="5374090" y="88159"/>
                    </a:lnTo>
                    <a:lnTo>
                      <a:pt x="5374090" y="59706"/>
                    </a:lnTo>
                    <a:close/>
                  </a:path>
                  <a:path w="5407025" h="147954">
                    <a:moveTo>
                      <a:pt x="5277373" y="0"/>
                    </a:moveTo>
                    <a:lnTo>
                      <a:pt x="5271075" y="403"/>
                    </a:lnTo>
                    <a:lnTo>
                      <a:pt x="5265381" y="3138"/>
                    </a:lnTo>
                    <a:lnTo>
                      <a:pt x="5261005" y="8017"/>
                    </a:lnTo>
                    <a:lnTo>
                      <a:pt x="5258919" y="14200"/>
                    </a:lnTo>
                    <a:lnTo>
                      <a:pt x="5259338" y="20498"/>
                    </a:lnTo>
                    <a:lnTo>
                      <a:pt x="5262079" y="26193"/>
                    </a:lnTo>
                    <a:lnTo>
                      <a:pt x="5266959" y="30568"/>
                    </a:lnTo>
                    <a:lnTo>
                      <a:pt x="5341371" y="73933"/>
                    </a:lnTo>
                    <a:lnTo>
                      <a:pt x="5365754" y="59706"/>
                    </a:lnTo>
                    <a:lnTo>
                      <a:pt x="5374090" y="59706"/>
                    </a:lnTo>
                    <a:lnTo>
                      <a:pt x="5374090" y="57493"/>
                    </a:lnTo>
                    <a:lnTo>
                      <a:pt x="5378548" y="57493"/>
                    </a:lnTo>
                    <a:lnTo>
                      <a:pt x="5283556" y="2115"/>
                    </a:lnTo>
                    <a:lnTo>
                      <a:pt x="5277373" y="0"/>
                    </a:lnTo>
                    <a:close/>
                  </a:path>
                </a:pathLst>
              </a:custGeom>
              <a:solidFill>
                <a:srgbClr val="B0007E"/>
              </a:solidFill>
            </p:spPr>
            <p:txBody>
              <a:bodyPr wrap="square" lIns="0" tIns="0" rIns="0" bIns="0" rtlCol="0"/>
              <a:lstStyle/>
              <a:p>
                <a:endParaRPr/>
              </a:p>
            </p:txBody>
          </p:sp>
        </p:grpSp>
        <p:sp>
          <p:nvSpPr>
            <p:cNvPr id="83" name="object 11"/>
            <p:cNvSpPr txBox="1"/>
            <p:nvPr/>
          </p:nvSpPr>
          <p:spPr>
            <a:xfrm>
              <a:off x="5689325" y="5196977"/>
              <a:ext cx="216960" cy="698286"/>
            </a:xfrm>
            <a:prstGeom prst="rect">
              <a:avLst/>
            </a:prstGeom>
          </p:spPr>
          <p:txBody>
            <a:bodyPr vert="horz" wrap="square" lIns="0" tIns="12700" rIns="0" bIns="0" rtlCol="0">
              <a:spAutoFit/>
            </a:bodyPr>
            <a:lstStyle/>
            <a:p>
              <a:pPr marL="12700">
                <a:spcBef>
                  <a:spcPts val="100"/>
                </a:spcBef>
              </a:pPr>
              <a:r>
                <a:rPr sz="2800" spc="-50" dirty="0">
                  <a:latin typeface="Microsoft Sans Serif" panose="020B0604020202020204"/>
                  <a:cs typeface="Microsoft Sans Serif" panose="020B0604020202020204"/>
                </a:rPr>
                <a:t>x</a:t>
              </a:r>
              <a:endParaRPr sz="2800" dirty="0">
                <a:latin typeface="Microsoft Sans Serif" panose="020B0604020202020204"/>
                <a:cs typeface="Microsoft Sans Serif" panose="020B0604020202020204"/>
              </a:endParaRPr>
            </a:p>
          </p:txBody>
        </p:sp>
        <p:grpSp>
          <p:nvGrpSpPr>
            <p:cNvPr id="84" name="object 13"/>
            <p:cNvGrpSpPr/>
            <p:nvPr/>
          </p:nvGrpSpPr>
          <p:grpSpPr>
            <a:xfrm>
              <a:off x="1172543" y="2881344"/>
              <a:ext cx="4305133" cy="2374505"/>
              <a:chOff x="1172543" y="2378664"/>
              <a:chExt cx="5216525" cy="2877185"/>
            </a:xfrm>
          </p:grpSpPr>
          <p:pic>
            <p:nvPicPr>
              <p:cNvPr id="86" name="object 14"/>
              <p:cNvPicPr/>
              <p:nvPr/>
            </p:nvPicPr>
            <p:blipFill>
              <a:blip r:embed="rId10" cstate="print"/>
              <a:stretch>
                <a:fillRect/>
              </a:stretch>
            </p:blipFill>
            <p:spPr>
              <a:xfrm>
                <a:off x="1646760" y="4033154"/>
                <a:ext cx="200224" cy="205494"/>
              </a:xfrm>
              <a:prstGeom prst="rect">
                <a:avLst/>
              </a:prstGeom>
            </p:spPr>
          </p:pic>
          <p:pic>
            <p:nvPicPr>
              <p:cNvPr id="87" name="object 15"/>
              <p:cNvPicPr/>
              <p:nvPr/>
            </p:nvPicPr>
            <p:blipFill>
              <a:blip r:embed="rId11" cstate="print"/>
              <a:stretch>
                <a:fillRect/>
              </a:stretch>
            </p:blipFill>
            <p:spPr>
              <a:xfrm>
                <a:off x="1683800" y="4052169"/>
                <a:ext cx="127977" cy="127999"/>
              </a:xfrm>
              <a:prstGeom prst="rect">
                <a:avLst/>
              </a:prstGeom>
            </p:spPr>
          </p:pic>
          <p:pic>
            <p:nvPicPr>
              <p:cNvPr id="88" name="object 16"/>
              <p:cNvPicPr/>
              <p:nvPr/>
            </p:nvPicPr>
            <p:blipFill>
              <a:blip r:embed="rId12" cstate="print"/>
              <a:stretch>
                <a:fillRect/>
              </a:stretch>
            </p:blipFill>
            <p:spPr>
              <a:xfrm>
                <a:off x="5129621" y="2378664"/>
                <a:ext cx="205494" cy="205494"/>
              </a:xfrm>
              <a:prstGeom prst="rect">
                <a:avLst/>
              </a:prstGeom>
            </p:spPr>
          </p:pic>
          <p:pic>
            <p:nvPicPr>
              <p:cNvPr id="89" name="object 17"/>
              <p:cNvPicPr/>
              <p:nvPr/>
            </p:nvPicPr>
            <p:blipFill>
              <a:blip r:embed="rId13" cstate="print"/>
              <a:stretch>
                <a:fillRect/>
              </a:stretch>
            </p:blipFill>
            <p:spPr>
              <a:xfrm>
                <a:off x="5168489" y="2397626"/>
                <a:ext cx="127993" cy="127946"/>
              </a:xfrm>
              <a:prstGeom prst="rect">
                <a:avLst/>
              </a:prstGeom>
            </p:spPr>
          </p:pic>
          <p:pic>
            <p:nvPicPr>
              <p:cNvPr id="90" name="object 18"/>
              <p:cNvPicPr/>
              <p:nvPr/>
            </p:nvPicPr>
            <p:blipFill>
              <a:blip r:embed="rId14" cstate="print"/>
              <a:stretch>
                <a:fillRect/>
              </a:stretch>
            </p:blipFill>
            <p:spPr>
              <a:xfrm>
                <a:off x="5340368" y="2968801"/>
                <a:ext cx="200224" cy="205494"/>
              </a:xfrm>
              <a:prstGeom prst="rect">
                <a:avLst/>
              </a:prstGeom>
            </p:spPr>
          </p:pic>
          <p:pic>
            <p:nvPicPr>
              <p:cNvPr id="91" name="object 19"/>
              <p:cNvPicPr/>
              <p:nvPr/>
            </p:nvPicPr>
            <p:blipFill>
              <a:blip r:embed="rId15" cstate="print"/>
              <a:stretch>
                <a:fillRect/>
              </a:stretch>
            </p:blipFill>
            <p:spPr>
              <a:xfrm>
                <a:off x="5376085" y="2988395"/>
                <a:ext cx="127946" cy="127999"/>
              </a:xfrm>
              <a:prstGeom prst="rect">
                <a:avLst/>
              </a:prstGeom>
            </p:spPr>
          </p:pic>
          <p:pic>
            <p:nvPicPr>
              <p:cNvPr id="92" name="object 20"/>
              <p:cNvPicPr/>
              <p:nvPr/>
            </p:nvPicPr>
            <p:blipFill>
              <a:blip r:embed="rId16" cstate="print"/>
              <a:stretch>
                <a:fillRect/>
              </a:stretch>
            </p:blipFill>
            <p:spPr>
              <a:xfrm>
                <a:off x="4507869" y="2852881"/>
                <a:ext cx="200224" cy="200224"/>
              </a:xfrm>
              <a:prstGeom prst="rect">
                <a:avLst/>
              </a:prstGeom>
            </p:spPr>
          </p:pic>
          <p:pic>
            <p:nvPicPr>
              <p:cNvPr id="93" name="object 21"/>
              <p:cNvPicPr/>
              <p:nvPr/>
            </p:nvPicPr>
            <p:blipFill>
              <a:blip r:embed="rId17" cstate="print"/>
              <a:stretch>
                <a:fillRect/>
              </a:stretch>
            </p:blipFill>
            <p:spPr>
              <a:xfrm>
                <a:off x="4543819" y="2868629"/>
                <a:ext cx="127977" cy="127999"/>
              </a:xfrm>
              <a:prstGeom prst="rect">
                <a:avLst/>
              </a:prstGeom>
            </p:spPr>
          </p:pic>
          <p:pic>
            <p:nvPicPr>
              <p:cNvPr id="94" name="object 22"/>
              <p:cNvPicPr/>
              <p:nvPr/>
            </p:nvPicPr>
            <p:blipFill>
              <a:blip r:embed="rId18" cstate="print"/>
              <a:stretch>
                <a:fillRect/>
              </a:stretch>
            </p:blipFill>
            <p:spPr>
              <a:xfrm>
                <a:off x="3153716" y="3385058"/>
                <a:ext cx="200224" cy="200224"/>
              </a:xfrm>
              <a:prstGeom prst="rect">
                <a:avLst/>
              </a:prstGeom>
            </p:spPr>
          </p:pic>
          <p:pic>
            <p:nvPicPr>
              <p:cNvPr id="95" name="object 23"/>
              <p:cNvPicPr/>
              <p:nvPr/>
            </p:nvPicPr>
            <p:blipFill>
              <a:blip r:embed="rId19" cstate="print"/>
              <a:stretch>
                <a:fillRect/>
              </a:stretch>
            </p:blipFill>
            <p:spPr>
              <a:xfrm>
                <a:off x="3188654" y="3401543"/>
                <a:ext cx="127983" cy="127999"/>
              </a:xfrm>
              <a:prstGeom prst="rect">
                <a:avLst/>
              </a:prstGeom>
            </p:spPr>
          </p:pic>
          <p:pic>
            <p:nvPicPr>
              <p:cNvPr id="96" name="object 24"/>
              <p:cNvPicPr/>
              <p:nvPr/>
            </p:nvPicPr>
            <p:blipFill>
              <a:blip r:embed="rId20" cstate="print"/>
              <a:stretch>
                <a:fillRect/>
              </a:stretch>
            </p:blipFill>
            <p:spPr>
              <a:xfrm>
                <a:off x="4676480" y="3089989"/>
                <a:ext cx="200224" cy="205494"/>
              </a:xfrm>
              <a:prstGeom prst="rect">
                <a:avLst/>
              </a:prstGeom>
            </p:spPr>
          </p:pic>
          <p:pic>
            <p:nvPicPr>
              <p:cNvPr id="97" name="object 25"/>
              <p:cNvPicPr/>
              <p:nvPr/>
            </p:nvPicPr>
            <p:blipFill>
              <a:blip r:embed="rId21" cstate="print"/>
              <a:stretch>
                <a:fillRect/>
              </a:stretch>
            </p:blipFill>
            <p:spPr>
              <a:xfrm>
                <a:off x="4713478" y="3108161"/>
                <a:ext cx="127983" cy="127999"/>
              </a:xfrm>
              <a:prstGeom prst="rect">
                <a:avLst/>
              </a:prstGeom>
            </p:spPr>
          </p:pic>
          <p:pic>
            <p:nvPicPr>
              <p:cNvPr id="98" name="object 26"/>
              <p:cNvPicPr/>
              <p:nvPr/>
            </p:nvPicPr>
            <p:blipFill>
              <a:blip r:embed="rId22" cstate="print"/>
              <a:stretch>
                <a:fillRect/>
              </a:stretch>
            </p:blipFill>
            <p:spPr>
              <a:xfrm>
                <a:off x="3854504" y="3606359"/>
                <a:ext cx="200224" cy="205494"/>
              </a:xfrm>
              <a:prstGeom prst="rect">
                <a:avLst/>
              </a:prstGeom>
            </p:spPr>
          </p:pic>
          <p:pic>
            <p:nvPicPr>
              <p:cNvPr id="99" name="object 27"/>
              <p:cNvPicPr/>
              <p:nvPr/>
            </p:nvPicPr>
            <p:blipFill>
              <a:blip r:embed="rId23" cstate="print"/>
              <a:stretch>
                <a:fillRect/>
              </a:stretch>
            </p:blipFill>
            <p:spPr>
              <a:xfrm>
                <a:off x="3891191" y="3625110"/>
                <a:ext cx="127983" cy="127946"/>
              </a:xfrm>
              <a:prstGeom prst="rect">
                <a:avLst/>
              </a:prstGeom>
            </p:spPr>
          </p:pic>
          <p:pic>
            <p:nvPicPr>
              <p:cNvPr id="100" name="object 28"/>
              <p:cNvPicPr/>
              <p:nvPr/>
            </p:nvPicPr>
            <p:blipFill>
              <a:blip r:embed="rId24" cstate="print"/>
              <a:stretch>
                <a:fillRect/>
              </a:stretch>
            </p:blipFill>
            <p:spPr>
              <a:xfrm>
                <a:off x="3569973" y="3727548"/>
                <a:ext cx="200224" cy="200224"/>
              </a:xfrm>
              <a:prstGeom prst="rect">
                <a:avLst/>
              </a:prstGeom>
            </p:spPr>
          </p:pic>
          <p:pic>
            <p:nvPicPr>
              <p:cNvPr id="101" name="object 29"/>
              <p:cNvPicPr/>
              <p:nvPr/>
            </p:nvPicPr>
            <p:blipFill>
              <a:blip r:embed="rId25" cstate="print"/>
              <a:stretch>
                <a:fillRect/>
              </a:stretch>
            </p:blipFill>
            <p:spPr>
              <a:xfrm>
                <a:off x="3606908" y="3744824"/>
                <a:ext cx="127983" cy="127999"/>
              </a:xfrm>
              <a:prstGeom prst="rect">
                <a:avLst/>
              </a:prstGeom>
            </p:spPr>
          </p:pic>
          <p:pic>
            <p:nvPicPr>
              <p:cNvPr id="102" name="object 30"/>
              <p:cNvPicPr/>
              <p:nvPr/>
            </p:nvPicPr>
            <p:blipFill>
              <a:blip r:embed="rId26" cstate="print"/>
              <a:stretch>
                <a:fillRect/>
              </a:stretch>
            </p:blipFill>
            <p:spPr>
              <a:xfrm>
                <a:off x="6109653" y="3896158"/>
                <a:ext cx="200224" cy="200224"/>
              </a:xfrm>
              <a:prstGeom prst="rect">
                <a:avLst/>
              </a:prstGeom>
            </p:spPr>
          </p:pic>
          <p:pic>
            <p:nvPicPr>
              <p:cNvPr id="103" name="object 31"/>
              <p:cNvPicPr/>
              <p:nvPr/>
            </p:nvPicPr>
            <p:blipFill>
              <a:blip r:embed="rId27" cstate="print"/>
              <a:stretch>
                <a:fillRect/>
              </a:stretch>
            </p:blipFill>
            <p:spPr>
              <a:xfrm>
                <a:off x="6146793" y="3912486"/>
                <a:ext cx="127999" cy="127946"/>
              </a:xfrm>
              <a:prstGeom prst="rect">
                <a:avLst/>
              </a:prstGeom>
            </p:spPr>
          </p:pic>
          <p:pic>
            <p:nvPicPr>
              <p:cNvPr id="104" name="object 32"/>
              <p:cNvPicPr/>
              <p:nvPr/>
            </p:nvPicPr>
            <p:blipFill>
              <a:blip r:embed="rId28" cstate="print"/>
              <a:stretch>
                <a:fillRect/>
              </a:stretch>
            </p:blipFill>
            <p:spPr>
              <a:xfrm>
                <a:off x="3201138" y="3785507"/>
                <a:ext cx="200224" cy="200224"/>
              </a:xfrm>
              <a:prstGeom prst="rect">
                <a:avLst/>
              </a:prstGeom>
            </p:spPr>
          </p:pic>
          <p:pic>
            <p:nvPicPr>
              <p:cNvPr id="105" name="object 33"/>
              <p:cNvPicPr/>
              <p:nvPr/>
            </p:nvPicPr>
            <p:blipFill>
              <a:blip r:embed="rId29" cstate="print"/>
              <a:stretch>
                <a:fillRect/>
              </a:stretch>
            </p:blipFill>
            <p:spPr>
              <a:xfrm>
                <a:off x="3237520" y="3801677"/>
                <a:ext cx="127977" cy="128051"/>
              </a:xfrm>
              <a:prstGeom prst="rect">
                <a:avLst/>
              </a:prstGeom>
            </p:spPr>
          </p:pic>
          <p:pic>
            <p:nvPicPr>
              <p:cNvPr id="106" name="object 34"/>
              <p:cNvPicPr/>
              <p:nvPr/>
            </p:nvPicPr>
            <p:blipFill>
              <a:blip r:embed="rId30" cstate="print"/>
              <a:stretch>
                <a:fillRect/>
              </a:stretch>
            </p:blipFill>
            <p:spPr>
              <a:xfrm>
                <a:off x="1846985" y="4317684"/>
                <a:ext cx="200224" cy="200224"/>
              </a:xfrm>
              <a:prstGeom prst="rect">
                <a:avLst/>
              </a:prstGeom>
            </p:spPr>
          </p:pic>
          <p:pic>
            <p:nvPicPr>
              <p:cNvPr id="107" name="object 35"/>
              <p:cNvPicPr/>
              <p:nvPr/>
            </p:nvPicPr>
            <p:blipFill>
              <a:blip r:embed="rId31" cstate="print"/>
              <a:stretch>
                <a:fillRect/>
              </a:stretch>
            </p:blipFill>
            <p:spPr>
              <a:xfrm>
                <a:off x="1882355" y="4334592"/>
                <a:ext cx="128004" cy="127999"/>
              </a:xfrm>
              <a:prstGeom prst="rect">
                <a:avLst/>
              </a:prstGeom>
            </p:spPr>
          </p:pic>
          <p:pic>
            <p:nvPicPr>
              <p:cNvPr id="108" name="object 36"/>
              <p:cNvPicPr/>
              <p:nvPr/>
            </p:nvPicPr>
            <p:blipFill>
              <a:blip r:embed="rId32" cstate="print"/>
              <a:stretch>
                <a:fillRect/>
              </a:stretch>
            </p:blipFill>
            <p:spPr>
              <a:xfrm>
                <a:off x="3369749" y="4022616"/>
                <a:ext cx="200224" cy="205494"/>
              </a:xfrm>
              <a:prstGeom prst="rect">
                <a:avLst/>
              </a:prstGeom>
            </p:spPr>
          </p:pic>
          <p:pic>
            <p:nvPicPr>
              <p:cNvPr id="109" name="object 37"/>
              <p:cNvPicPr/>
              <p:nvPr/>
            </p:nvPicPr>
            <p:blipFill>
              <a:blip r:embed="rId25" cstate="print"/>
              <a:stretch>
                <a:fillRect/>
              </a:stretch>
            </p:blipFill>
            <p:spPr>
              <a:xfrm>
                <a:off x="3407179" y="4041209"/>
                <a:ext cx="127983" cy="127999"/>
              </a:xfrm>
              <a:prstGeom prst="rect">
                <a:avLst/>
              </a:prstGeom>
            </p:spPr>
          </p:pic>
          <p:pic>
            <p:nvPicPr>
              <p:cNvPr id="110" name="object 38"/>
              <p:cNvPicPr/>
              <p:nvPr/>
            </p:nvPicPr>
            <p:blipFill>
              <a:blip r:embed="rId33" cstate="print"/>
              <a:stretch>
                <a:fillRect/>
              </a:stretch>
            </p:blipFill>
            <p:spPr>
              <a:xfrm>
                <a:off x="2547772" y="4538986"/>
                <a:ext cx="200224" cy="205494"/>
              </a:xfrm>
              <a:prstGeom prst="rect">
                <a:avLst/>
              </a:prstGeom>
            </p:spPr>
          </p:pic>
          <p:pic>
            <p:nvPicPr>
              <p:cNvPr id="111" name="object 39"/>
              <p:cNvPicPr/>
              <p:nvPr/>
            </p:nvPicPr>
            <p:blipFill>
              <a:blip r:embed="rId34" cstate="print"/>
              <a:stretch>
                <a:fillRect/>
              </a:stretch>
            </p:blipFill>
            <p:spPr>
              <a:xfrm>
                <a:off x="2584892" y="4558159"/>
                <a:ext cx="127983" cy="127946"/>
              </a:xfrm>
              <a:prstGeom prst="rect">
                <a:avLst/>
              </a:prstGeom>
            </p:spPr>
          </p:pic>
          <p:pic>
            <p:nvPicPr>
              <p:cNvPr id="112" name="object 40"/>
              <p:cNvPicPr/>
              <p:nvPr/>
            </p:nvPicPr>
            <p:blipFill>
              <a:blip r:embed="rId35" cstate="print"/>
              <a:stretch>
                <a:fillRect/>
              </a:stretch>
            </p:blipFill>
            <p:spPr>
              <a:xfrm>
                <a:off x="2321202" y="4085845"/>
                <a:ext cx="205494" cy="200224"/>
              </a:xfrm>
              <a:prstGeom prst="rect">
                <a:avLst/>
              </a:prstGeom>
            </p:spPr>
          </p:pic>
          <p:pic>
            <p:nvPicPr>
              <p:cNvPr id="113" name="object 41"/>
              <p:cNvPicPr/>
              <p:nvPr/>
            </p:nvPicPr>
            <p:blipFill>
              <a:blip r:embed="rId36" cstate="print"/>
              <a:stretch>
                <a:fillRect/>
              </a:stretch>
            </p:blipFill>
            <p:spPr>
              <a:xfrm>
                <a:off x="2360503" y="4101119"/>
                <a:ext cx="127983" cy="127946"/>
              </a:xfrm>
              <a:prstGeom prst="rect">
                <a:avLst/>
              </a:prstGeom>
            </p:spPr>
          </p:pic>
          <p:pic>
            <p:nvPicPr>
              <p:cNvPr id="114" name="object 42"/>
              <p:cNvPicPr/>
              <p:nvPr/>
            </p:nvPicPr>
            <p:blipFill>
              <a:blip r:embed="rId37" cstate="print"/>
              <a:stretch>
                <a:fillRect/>
              </a:stretch>
            </p:blipFill>
            <p:spPr>
              <a:xfrm>
                <a:off x="1172543" y="2726423"/>
                <a:ext cx="5216386" cy="2529157"/>
              </a:xfrm>
              <a:prstGeom prst="rect">
                <a:avLst/>
              </a:prstGeom>
            </p:spPr>
          </p:pic>
          <p:sp>
            <p:nvSpPr>
              <p:cNvPr id="115" name="object 43"/>
              <p:cNvSpPr/>
              <p:nvPr/>
            </p:nvSpPr>
            <p:spPr>
              <a:xfrm>
                <a:off x="1218906" y="2761989"/>
                <a:ext cx="5118100" cy="2422525"/>
              </a:xfrm>
              <a:custGeom>
                <a:avLst/>
                <a:gdLst/>
                <a:ahLst/>
                <a:cxnLst/>
                <a:rect l="l" t="t" r="r" b="b"/>
                <a:pathLst>
                  <a:path w="5118100" h="2422525">
                    <a:moveTo>
                      <a:pt x="0" y="2421984"/>
                    </a:moveTo>
                    <a:lnTo>
                      <a:pt x="41144" y="2388645"/>
                    </a:lnTo>
                    <a:lnTo>
                      <a:pt x="82288" y="2355316"/>
                    </a:lnTo>
                    <a:lnTo>
                      <a:pt x="123430" y="2322005"/>
                    </a:lnTo>
                    <a:lnTo>
                      <a:pt x="164570" y="2288720"/>
                    </a:lnTo>
                    <a:lnTo>
                      <a:pt x="205707" y="2255471"/>
                    </a:lnTo>
                    <a:lnTo>
                      <a:pt x="246839" y="2222266"/>
                    </a:lnTo>
                    <a:lnTo>
                      <a:pt x="287968" y="2189115"/>
                    </a:lnTo>
                    <a:lnTo>
                      <a:pt x="329090" y="2156025"/>
                    </a:lnTo>
                    <a:lnTo>
                      <a:pt x="370207" y="2123007"/>
                    </a:lnTo>
                    <a:lnTo>
                      <a:pt x="411317" y="2090068"/>
                    </a:lnTo>
                    <a:lnTo>
                      <a:pt x="452418" y="2057218"/>
                    </a:lnTo>
                    <a:lnTo>
                      <a:pt x="493511" y="2024466"/>
                    </a:lnTo>
                    <a:lnTo>
                      <a:pt x="534595" y="1991820"/>
                    </a:lnTo>
                    <a:lnTo>
                      <a:pt x="575669" y="1959289"/>
                    </a:lnTo>
                    <a:lnTo>
                      <a:pt x="616731" y="1926882"/>
                    </a:lnTo>
                    <a:lnTo>
                      <a:pt x="657782" y="1894608"/>
                    </a:lnTo>
                    <a:lnTo>
                      <a:pt x="698820" y="1862476"/>
                    </a:lnTo>
                    <a:lnTo>
                      <a:pt x="739845" y="1830494"/>
                    </a:lnTo>
                    <a:lnTo>
                      <a:pt x="780856" y="1798672"/>
                    </a:lnTo>
                    <a:lnTo>
                      <a:pt x="821852" y="1767019"/>
                    </a:lnTo>
                    <a:lnTo>
                      <a:pt x="862832" y="1735542"/>
                    </a:lnTo>
                    <a:lnTo>
                      <a:pt x="903796" y="1704252"/>
                    </a:lnTo>
                    <a:lnTo>
                      <a:pt x="944742" y="1673156"/>
                    </a:lnTo>
                    <a:lnTo>
                      <a:pt x="985671" y="1642264"/>
                    </a:lnTo>
                    <a:lnTo>
                      <a:pt x="1026580" y="1611585"/>
                    </a:lnTo>
                    <a:lnTo>
                      <a:pt x="1067470" y="1581127"/>
                    </a:lnTo>
                    <a:lnTo>
                      <a:pt x="1108340" y="1550900"/>
                    </a:lnTo>
                    <a:lnTo>
                      <a:pt x="1149188" y="1520911"/>
                    </a:lnTo>
                    <a:lnTo>
                      <a:pt x="1190015" y="1491171"/>
                    </a:lnTo>
                    <a:lnTo>
                      <a:pt x="1230818" y="1461687"/>
                    </a:lnTo>
                    <a:lnTo>
                      <a:pt x="1271598" y="1432470"/>
                    </a:lnTo>
                    <a:lnTo>
                      <a:pt x="1312354" y="1403526"/>
                    </a:lnTo>
                    <a:lnTo>
                      <a:pt x="1353084" y="1374866"/>
                    </a:lnTo>
                    <a:lnTo>
                      <a:pt x="1393789" y="1346499"/>
                    </a:lnTo>
                    <a:lnTo>
                      <a:pt x="1434467" y="1318432"/>
                    </a:lnTo>
                    <a:lnTo>
                      <a:pt x="1475117" y="1290676"/>
                    </a:lnTo>
                    <a:lnTo>
                      <a:pt x="1515739" y="1263238"/>
                    </a:lnTo>
                    <a:lnTo>
                      <a:pt x="1556332" y="1236128"/>
                    </a:lnTo>
                    <a:lnTo>
                      <a:pt x="1596895" y="1209354"/>
                    </a:lnTo>
                    <a:lnTo>
                      <a:pt x="1637428" y="1182926"/>
                    </a:lnTo>
                    <a:lnTo>
                      <a:pt x="1677929" y="1156852"/>
                    </a:lnTo>
                    <a:lnTo>
                      <a:pt x="1718397" y="1131141"/>
                    </a:lnTo>
                    <a:lnTo>
                      <a:pt x="1758833" y="1105802"/>
                    </a:lnTo>
                    <a:lnTo>
                      <a:pt x="1799235" y="1080844"/>
                    </a:lnTo>
                    <a:lnTo>
                      <a:pt x="1839603" y="1056276"/>
                    </a:lnTo>
                    <a:lnTo>
                      <a:pt x="1879935" y="1032106"/>
                    </a:lnTo>
                    <a:lnTo>
                      <a:pt x="1920231" y="1008343"/>
                    </a:lnTo>
                    <a:lnTo>
                      <a:pt x="1967687" y="980862"/>
                    </a:lnTo>
                    <a:lnTo>
                      <a:pt x="2015387" y="953775"/>
                    </a:lnTo>
                    <a:lnTo>
                      <a:pt x="2063308" y="927082"/>
                    </a:lnTo>
                    <a:lnTo>
                      <a:pt x="2111428" y="900782"/>
                    </a:lnTo>
                    <a:lnTo>
                      <a:pt x="2159724" y="874873"/>
                    </a:lnTo>
                    <a:lnTo>
                      <a:pt x="2208173" y="849355"/>
                    </a:lnTo>
                    <a:lnTo>
                      <a:pt x="2256754" y="824227"/>
                    </a:lnTo>
                    <a:lnTo>
                      <a:pt x="2305443" y="799488"/>
                    </a:lnTo>
                    <a:lnTo>
                      <a:pt x="2354218" y="775137"/>
                    </a:lnTo>
                    <a:lnTo>
                      <a:pt x="2403056" y="751172"/>
                    </a:lnTo>
                    <a:lnTo>
                      <a:pt x="2451936" y="727594"/>
                    </a:lnTo>
                    <a:lnTo>
                      <a:pt x="2500834" y="704401"/>
                    </a:lnTo>
                    <a:lnTo>
                      <a:pt x="2549728" y="681592"/>
                    </a:lnTo>
                    <a:lnTo>
                      <a:pt x="2598596" y="659167"/>
                    </a:lnTo>
                    <a:lnTo>
                      <a:pt x="2647414" y="637124"/>
                    </a:lnTo>
                    <a:lnTo>
                      <a:pt x="2696162" y="615462"/>
                    </a:lnTo>
                    <a:lnTo>
                      <a:pt x="2744815" y="594181"/>
                    </a:lnTo>
                    <a:lnTo>
                      <a:pt x="2793352" y="573279"/>
                    </a:lnTo>
                    <a:lnTo>
                      <a:pt x="2841749" y="552756"/>
                    </a:lnTo>
                    <a:lnTo>
                      <a:pt x="2889986" y="532611"/>
                    </a:lnTo>
                    <a:lnTo>
                      <a:pt x="2938038" y="512843"/>
                    </a:lnTo>
                    <a:lnTo>
                      <a:pt x="2985884" y="493450"/>
                    </a:lnTo>
                    <a:lnTo>
                      <a:pt x="3033501" y="474433"/>
                    </a:lnTo>
                    <a:lnTo>
                      <a:pt x="3080866" y="455789"/>
                    </a:lnTo>
                    <a:lnTo>
                      <a:pt x="3127957" y="437519"/>
                    </a:lnTo>
                    <a:lnTo>
                      <a:pt x="3174752" y="419620"/>
                    </a:lnTo>
                    <a:lnTo>
                      <a:pt x="3221228" y="402093"/>
                    </a:lnTo>
                    <a:lnTo>
                      <a:pt x="3267362" y="384936"/>
                    </a:lnTo>
                    <a:lnTo>
                      <a:pt x="3313132" y="368149"/>
                    </a:lnTo>
                    <a:lnTo>
                      <a:pt x="3358516" y="351730"/>
                    </a:lnTo>
                    <a:lnTo>
                      <a:pt x="3403490" y="335679"/>
                    </a:lnTo>
                    <a:lnTo>
                      <a:pt x="3448034" y="319994"/>
                    </a:lnTo>
                    <a:lnTo>
                      <a:pt x="3492123" y="304675"/>
                    </a:lnTo>
                    <a:lnTo>
                      <a:pt x="3535735" y="289720"/>
                    </a:lnTo>
                    <a:lnTo>
                      <a:pt x="3578849" y="275130"/>
                    </a:lnTo>
                    <a:lnTo>
                      <a:pt x="3621440" y="260902"/>
                    </a:lnTo>
                    <a:lnTo>
                      <a:pt x="3663488" y="247036"/>
                    </a:lnTo>
                    <a:lnTo>
                      <a:pt x="3704970" y="233531"/>
                    </a:lnTo>
                    <a:lnTo>
                      <a:pt x="3745862" y="220387"/>
                    </a:lnTo>
                    <a:lnTo>
                      <a:pt x="3786143" y="207601"/>
                    </a:lnTo>
                    <a:lnTo>
                      <a:pt x="4219009" y="104275"/>
                    </a:lnTo>
                    <a:lnTo>
                      <a:pt x="4651729" y="40789"/>
                    </a:lnTo>
                    <a:lnTo>
                      <a:pt x="4984528" y="8808"/>
                    </a:lnTo>
                    <a:lnTo>
                      <a:pt x="5117633" y="0"/>
                    </a:lnTo>
                  </a:path>
                </a:pathLst>
              </a:custGeom>
              <a:ln w="32931">
                <a:solidFill>
                  <a:srgbClr val="85BD05"/>
                </a:solidFill>
              </a:ln>
            </p:spPr>
            <p:txBody>
              <a:bodyPr wrap="square" lIns="0" tIns="0" rIns="0" bIns="0" rtlCol="0"/>
              <a:lstStyle/>
              <a:p>
                <a:endParaRPr/>
              </a:p>
            </p:txBody>
          </p:sp>
        </p:grpSp>
        <p:sp>
          <p:nvSpPr>
            <p:cNvPr id="85" name="object 11"/>
            <p:cNvSpPr txBox="1"/>
            <p:nvPr/>
          </p:nvSpPr>
          <p:spPr>
            <a:xfrm>
              <a:off x="868191" y="2421655"/>
              <a:ext cx="216960" cy="698286"/>
            </a:xfrm>
            <a:prstGeom prst="rect">
              <a:avLst/>
            </a:prstGeom>
          </p:spPr>
          <p:txBody>
            <a:bodyPr vert="horz" wrap="square" lIns="0" tIns="12700" rIns="0" bIns="0" rtlCol="0">
              <a:spAutoFit/>
            </a:bodyPr>
            <a:lstStyle/>
            <a:p>
              <a:pPr marL="12700">
                <a:spcBef>
                  <a:spcPts val="100"/>
                </a:spcBef>
              </a:pPr>
              <a:r>
                <a:rPr lang="en-SG" sz="2800" spc="-50" dirty="0">
                  <a:latin typeface="Microsoft Sans Serif" panose="020B0604020202020204"/>
                  <a:cs typeface="Microsoft Sans Serif" panose="020B0604020202020204"/>
                </a:rPr>
                <a:t>y</a:t>
              </a:r>
              <a:endParaRPr sz="2800" dirty="0">
                <a:latin typeface="Microsoft Sans Serif" panose="020B0604020202020204"/>
                <a:cs typeface="Microsoft Sans Serif" panose="020B0604020202020204"/>
              </a:endParaRPr>
            </a:p>
          </p:txBody>
        </p:sp>
      </p:grpSp>
      <mc:AlternateContent xmlns:mc="http://schemas.openxmlformats.org/markup-compatibility/2006">
        <mc:Choice xmlns:a14="http://schemas.microsoft.com/office/drawing/2010/main" Requires="a14">
          <p:sp>
            <p:nvSpPr>
              <p:cNvPr id="120" name="TextBox 82"/>
              <p:cNvSpPr txBox="1"/>
              <p:nvPr/>
            </p:nvSpPr>
            <p:spPr>
              <a:xfrm>
                <a:off x="5647276" y="1440565"/>
                <a:ext cx="6020233" cy="4096827"/>
              </a:xfrm>
              <a:prstGeom prst="rect">
                <a:avLst/>
              </a:prstGeom>
              <a:noFill/>
            </p:spPr>
            <p:txBody>
              <a:bodyPr wrap="square">
                <a:spAutoFit/>
              </a:bodyPr>
              <a:lstStyle/>
              <a:p>
                <a:r>
                  <a:rPr lang="zh-CN" altLang="en-US" sz="2000" dirty="0"/>
                  <a:t>对于</a:t>
                </a:r>
                <a14:m>
                  <m:oMath xmlns:m="http://schemas.openxmlformats.org/officeDocument/2006/math">
                    <m:r>
                      <a:rPr lang="zh-CN" altLang="en-US" sz="2000" i="1" dirty="0" smtClean="0">
                        <a:latin typeface="Cambria Math" panose="02040503050406030204" pitchFamily="18" charset="0"/>
                      </a:rPr>
                      <m:t>噪声</m:t>
                    </m:r>
                    <m:r>
                      <a:rPr lang="en-US" altLang="zh-CN" sz="2000" b="0" i="1" dirty="0" smtClean="0">
                        <a:latin typeface="Cambria Math" panose="02040503050406030204" pitchFamily="18" charset="0"/>
                      </a:rPr>
                      <m:t>\</m:t>
                    </m:r>
                    <m:r>
                      <a:rPr lang="zh-CN" altLang="en-US" sz="2000" i="1" dirty="0">
                        <a:latin typeface="Cambria Math" panose="02040503050406030204" pitchFamily="18" charset="0"/>
                      </a:rPr>
                      <m:t>偏差</m:t>
                    </m:r>
                    <m:r>
                      <a:rPr lang="en-US" altLang="zh-CN" sz="2000" b="0" i="1" dirty="0" smtClean="0">
                        <a:latin typeface="Cambria Math" panose="02040503050406030204" pitchFamily="18" charset="0"/>
                      </a:rPr>
                      <m:t> </m:t>
                    </m:r>
                    <m:r>
                      <a:rPr lang="zh-CN" altLang="en-US" sz="2000" i="1">
                        <a:latin typeface="Cambria Math" panose="02040503050406030204" pitchFamily="18" charset="0"/>
                      </a:rPr>
                      <m:t>𝜖</m:t>
                    </m:r>
                  </m:oMath>
                </a14:m>
                <a:r>
                  <a:rPr lang="en-US" altLang="zh-CN" sz="2000" dirty="0"/>
                  <a:t>:</a:t>
                </a:r>
              </a:p>
              <a:p>
                <a:pPr marL="342900" indent="-342900">
                  <a:buFont typeface="Arial" panose="020B0604020202090204" pitchFamily="34" charset="0"/>
                  <a:buChar char="•"/>
                </a:pPr>
                <a:r>
                  <a:rPr lang="zh-CN" altLang="en-US" sz="2000" dirty="0"/>
                  <a:t>我们已经有</a:t>
                </a:r>
                <a:r>
                  <a:rPr lang="en-US" altLang="zh-CN" sz="2000" dirty="0"/>
                  <a:t>:</a:t>
                </a:r>
                <a:r>
                  <a:rPr lang="zh-CN" altLang="en-US" sz="2000" dirty="0"/>
                  <a:t> </a:t>
                </a:r>
                <a14:m>
                  <m:oMath xmlns:m="http://schemas.openxmlformats.org/officeDocument/2006/math">
                    <m:r>
                      <a:rPr lang="en-US" altLang="zh-CN" sz="2000" i="1">
                        <a:latin typeface="Cambria Math" panose="02040503050406030204" pitchFamily="18" charset="0"/>
                      </a:rPr>
                      <m:t>𝐸</m:t>
                    </m:r>
                    <m:d>
                      <m:dPr>
                        <m:ctrlPr>
                          <a:rPr lang="en-US" altLang="zh-CN" sz="2000" i="1">
                            <a:latin typeface="Cambria Math" panose="02040503050406030204" pitchFamily="18" charset="0"/>
                          </a:rPr>
                        </m:ctrlPr>
                      </m:dPr>
                      <m:e>
                        <m:r>
                          <a:rPr lang="zh-CN" altLang="en-US" sz="2000" i="1">
                            <a:latin typeface="Cambria Math" panose="02040503050406030204" pitchFamily="18" charset="0"/>
                          </a:rPr>
                          <m:t>𝜖</m:t>
                        </m:r>
                      </m:e>
                    </m:d>
                    <m:r>
                      <a:rPr lang="en-US" altLang="zh-CN" sz="2000" i="1">
                        <a:latin typeface="Cambria Math" panose="02040503050406030204" pitchFamily="18" charset="0"/>
                      </a:rPr>
                      <m:t>=0</m:t>
                    </m:r>
                  </m:oMath>
                </a14:m>
                <a:endParaRPr lang="en-US" sz="2000" dirty="0"/>
              </a:p>
              <a:p>
                <a:pPr marL="342900" indent="-342900">
                  <a:buFont typeface="Arial" panose="020B0604020202090204" pitchFamily="34" charset="0"/>
                  <a:buChar char="•"/>
                </a:pPr>
                <a:r>
                  <a:rPr lang="zh-CN" altLang="en-US" sz="2000" dirty="0"/>
                  <a:t>进一步我们假设其服从高斯分布，即</a:t>
                </a:r>
                <a14:m>
                  <m:oMath xmlns:m="http://schemas.openxmlformats.org/officeDocument/2006/math">
                    <m:r>
                      <a:rPr lang="zh-CN" altLang="en-US" sz="2000" i="1">
                        <a:latin typeface="Cambria Math" panose="02040503050406030204" pitchFamily="18" charset="0"/>
                      </a:rPr>
                      <m:t>𝜖</m:t>
                    </m:r>
                    <m:r>
                      <a:rPr lang="zh-CN" altLang="en-US" sz="2000" i="1">
                        <a:latin typeface="Cambria Math" panose="02040503050406030204" pitchFamily="18" charset="0"/>
                      </a:rPr>
                      <m:t> ~</m:t>
                    </m:r>
                    <m:r>
                      <a:rPr lang="en-US" altLang="zh-CN" sz="2000" i="1">
                        <a:latin typeface="Cambria Math" panose="02040503050406030204" pitchFamily="18" charset="0"/>
                        <a:ea typeface="Cambria Math" panose="02040503050406030204" pitchFamily="18" charset="0"/>
                      </a:rPr>
                      <m:t>𝑁</m:t>
                    </m:r>
                    <m:r>
                      <a:rPr lang="en-US" altLang="zh-CN" sz="2000" i="1">
                        <a:latin typeface="Cambria Math" panose="02040503050406030204" pitchFamily="18" charset="0"/>
                        <a:ea typeface="Cambria Math" panose="02040503050406030204" pitchFamily="18" charset="0"/>
                      </a:rPr>
                      <m:t>(</m:t>
                    </m:r>
                    <m:r>
                      <a:rPr lang="en-US" altLang="zh-CN" sz="2000" i="1">
                        <a:latin typeface="Cambria Math" panose="02040503050406030204" pitchFamily="18" charset="0"/>
                        <a:ea typeface="Cambria Math" panose="02040503050406030204" pitchFamily="18" charset="0"/>
                      </a:rPr>
                      <m:t>𝜇</m:t>
                    </m:r>
                    <m:r>
                      <a:rPr lang="en-US" altLang="zh-CN" sz="2000" i="1">
                        <a:latin typeface="Cambria Math" panose="02040503050406030204" pitchFamily="18" charset="0"/>
                        <a:ea typeface="Cambria Math" panose="02040503050406030204" pitchFamily="18" charset="0"/>
                      </a:rPr>
                      <m:t>,</m:t>
                    </m:r>
                    <m:sSup>
                      <m:sSupPr>
                        <m:ctrlPr>
                          <a:rPr lang="en-US" altLang="zh-CN" sz="2000" i="1">
                            <a:latin typeface="Cambria Math" panose="02040503050406030204" pitchFamily="18" charset="0"/>
                            <a:ea typeface="Cambria Math" panose="02040503050406030204" pitchFamily="18" charset="0"/>
                          </a:rPr>
                        </m:ctrlPr>
                      </m:sSupPr>
                      <m:e>
                        <m:r>
                          <a:rPr lang="en-US" altLang="zh-CN" sz="2000" i="1">
                            <a:latin typeface="Cambria Math" panose="02040503050406030204" pitchFamily="18" charset="0"/>
                            <a:ea typeface="Cambria Math" panose="02040503050406030204" pitchFamily="18" charset="0"/>
                          </a:rPr>
                          <m:t>𝜎</m:t>
                        </m:r>
                      </m:e>
                      <m:sup>
                        <m:r>
                          <a:rPr lang="en-US" altLang="zh-CN" sz="2000" i="1">
                            <a:latin typeface="Cambria Math" panose="02040503050406030204" pitchFamily="18" charset="0"/>
                            <a:ea typeface="Cambria Math" panose="02040503050406030204" pitchFamily="18" charset="0"/>
                          </a:rPr>
                          <m:t>2</m:t>
                        </m:r>
                      </m:sup>
                    </m:sSup>
                    <m:r>
                      <a:rPr lang="en-US" altLang="zh-CN" sz="2000" i="1">
                        <a:latin typeface="Cambria Math" panose="02040503050406030204" pitchFamily="18" charset="0"/>
                        <a:ea typeface="Cambria Math" panose="02040503050406030204" pitchFamily="18" charset="0"/>
                      </a:rPr>
                      <m:t>)</m:t>
                    </m:r>
                  </m:oMath>
                </a14:m>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r>
                  <a:rPr lang="zh-CN" altLang="en-US" sz="2000" dirty="0">
                    <a:solidFill>
                      <a:srgbClr val="FF0000"/>
                    </a:solidFill>
                  </a:rPr>
                  <a:t>若使用线性回归，我们得到</a:t>
                </a:r>
                <a14:m>
                  <m:oMath xmlns:m="http://schemas.openxmlformats.org/officeDocument/2006/math">
                    <m:r>
                      <a:rPr lang="en-US" altLang="zh-CN" sz="2000" i="1" smtClean="0">
                        <a:solidFill>
                          <a:srgbClr val="FF0000"/>
                        </a:solidFill>
                        <a:latin typeface="Cambria Math" panose="02040503050406030204" pitchFamily="18" charset="0"/>
                      </a:rPr>
                      <m:t>𝑦</m:t>
                    </m:r>
                    <m:r>
                      <a:rPr lang="zh-CN" altLang="en-US" sz="2000" i="1">
                        <a:solidFill>
                          <a:srgbClr val="FF0000"/>
                        </a:solidFill>
                        <a:latin typeface="Cambria Math" panose="02040503050406030204" pitchFamily="18" charset="0"/>
                      </a:rPr>
                      <m:t>的</m:t>
                    </m:r>
                  </m:oMath>
                </a14:m>
                <a:r>
                  <a:rPr lang="zh-CN" altLang="en-US" sz="2000" dirty="0">
                    <a:solidFill>
                      <a:srgbClr val="FF0000"/>
                    </a:solidFill>
                  </a:rPr>
                  <a:t>分布如下</a:t>
                </a:r>
                <a:r>
                  <a:rPr lang="en-US" altLang="zh-CN" sz="2000" dirty="0">
                    <a:solidFill>
                      <a:srgbClr val="FF0000"/>
                    </a:solidFill>
                  </a:rPr>
                  <a:t>:</a:t>
                </a:r>
              </a:p>
              <a:p>
                <a:pPr marL="342900" indent="-342900">
                  <a:buFont typeface="Arial" panose="020B0604020202090204" pitchFamily="34" charset="0"/>
                  <a:buChar char="•"/>
                </a:pPr>
                <a14:m>
                  <m:oMath xmlns:m="http://schemas.openxmlformats.org/officeDocument/2006/math">
                    <m:r>
                      <a:rPr lang="en-US" altLang="zh-CN" sz="2000" i="1">
                        <a:solidFill>
                          <a:srgbClr val="FF0000"/>
                        </a:solidFill>
                        <a:latin typeface="Cambria Math" panose="02040503050406030204" pitchFamily="18" charset="0"/>
                      </a:rPr>
                      <m:t>𝑦</m:t>
                    </m:r>
                    <m:r>
                      <a:rPr lang="en-US" altLang="zh-CN" sz="2000" i="1">
                        <a:solidFill>
                          <a:srgbClr val="FF0000"/>
                        </a:solidFill>
                        <a:latin typeface="Cambria Math" panose="02040503050406030204" pitchFamily="18" charset="0"/>
                      </a:rPr>
                      <m:t>=</m:t>
                    </m:r>
                    <m:r>
                      <a:rPr lang="en-US" altLang="zh-CN" sz="2000" i="1">
                        <a:solidFill>
                          <a:srgbClr val="FF0000"/>
                        </a:solidFill>
                        <a:latin typeface="Cambria Math" panose="02040503050406030204" pitchFamily="18" charset="0"/>
                        <a:ea typeface="Cambria Math" panose="02040503050406030204" pitchFamily="18" charset="0"/>
                      </a:rPr>
                      <m:t>𝜙</m:t>
                    </m:r>
                    <m:d>
                      <m:dPr>
                        <m:ctrlPr>
                          <a:rPr lang="en-US" altLang="zh-CN" sz="2000" i="1">
                            <a:solidFill>
                              <a:srgbClr val="FF0000"/>
                            </a:solidFill>
                            <a:latin typeface="Cambria Math" panose="02040503050406030204" pitchFamily="18" charset="0"/>
                            <a:ea typeface="Cambria Math" panose="02040503050406030204" pitchFamily="18" charset="0"/>
                          </a:rPr>
                        </m:ctrlPr>
                      </m:dPr>
                      <m:e>
                        <m:r>
                          <a:rPr lang="en-US" altLang="zh-CN" sz="2000" i="1">
                            <a:solidFill>
                              <a:srgbClr val="FF0000"/>
                            </a:solidFill>
                            <a:latin typeface="Cambria Math" panose="02040503050406030204" pitchFamily="18" charset="0"/>
                            <a:ea typeface="Cambria Math" panose="02040503050406030204" pitchFamily="18" charset="0"/>
                          </a:rPr>
                          <m:t>𝑥</m:t>
                        </m:r>
                      </m:e>
                    </m:d>
                    <m:r>
                      <a:rPr lang="en-US" altLang="zh-CN" sz="2000" i="1">
                        <a:solidFill>
                          <a:srgbClr val="FF0000"/>
                        </a:solidFill>
                        <a:latin typeface="Cambria Math" panose="02040503050406030204" pitchFamily="18" charset="0"/>
                        <a:ea typeface="Cambria Math" panose="02040503050406030204" pitchFamily="18" charset="0"/>
                      </a:rPr>
                      <m:t>𝑤</m:t>
                    </m:r>
                    <m:r>
                      <a:rPr lang="en-US" altLang="zh-CN" sz="2000" i="1">
                        <a:solidFill>
                          <a:srgbClr val="FF0000"/>
                        </a:solidFill>
                        <a:latin typeface="Cambria Math" panose="02040503050406030204" pitchFamily="18" charset="0"/>
                        <a:ea typeface="Cambria Math" panose="02040503050406030204" pitchFamily="18" charset="0"/>
                      </a:rPr>
                      <m:t>+</m:t>
                    </m:r>
                    <m:r>
                      <a:rPr lang="zh-CN" altLang="en-US" sz="2000" i="1">
                        <a:solidFill>
                          <a:srgbClr val="FF0000"/>
                        </a:solidFill>
                        <a:latin typeface="Cambria Math" panose="02040503050406030204" pitchFamily="18" charset="0"/>
                      </a:rPr>
                      <m:t>𝜖</m:t>
                    </m:r>
                  </m:oMath>
                </a14:m>
                <a:endParaRPr lang="en-US" sz="2000" dirty="0">
                  <a:solidFill>
                    <a:srgbClr val="FF0000"/>
                  </a:solidFill>
                </a:endParaRPr>
              </a:p>
              <a:p>
                <a:pPr marL="342900" indent="-342900">
                  <a:buFont typeface="Arial" panose="020B0604020202090204" pitchFamily="34" charset="0"/>
                  <a:buChar char="•"/>
                </a:pPr>
                <a14:m>
                  <m:oMath xmlns:m="http://schemas.openxmlformats.org/officeDocument/2006/math">
                    <m:r>
                      <a:rPr lang="en-US" altLang="zh-CN" sz="2000" i="1">
                        <a:solidFill>
                          <a:srgbClr val="FF0000"/>
                        </a:solidFill>
                        <a:latin typeface="Cambria Math" panose="02040503050406030204" pitchFamily="18" charset="0"/>
                      </a:rPr>
                      <m:t>𝑦</m:t>
                    </m:r>
                    <m:r>
                      <a:rPr lang="en-US" altLang="zh-CN" sz="2000" i="1">
                        <a:solidFill>
                          <a:srgbClr val="FF0000"/>
                        </a:solidFill>
                        <a:latin typeface="Cambria Math" panose="02040503050406030204" pitchFamily="18" charset="0"/>
                      </a:rPr>
                      <m:t>|</m:t>
                    </m:r>
                    <m:r>
                      <a:rPr lang="en-US" altLang="zh-CN" sz="2000" i="1">
                        <a:solidFill>
                          <a:srgbClr val="FF0000"/>
                        </a:solidFill>
                        <a:latin typeface="Cambria Math" panose="02040503050406030204" pitchFamily="18" charset="0"/>
                        <a:ea typeface="Cambria Math" panose="02040503050406030204" pitchFamily="18" charset="0"/>
                      </a:rPr>
                      <m:t>𝑥</m:t>
                    </m:r>
                    <m:r>
                      <a:rPr lang="en-US" altLang="zh-CN" sz="2000" i="1">
                        <a:solidFill>
                          <a:srgbClr val="FF0000"/>
                        </a:solidFill>
                        <a:latin typeface="Cambria Math" panose="02040503050406030204" pitchFamily="18" charset="0"/>
                        <a:ea typeface="Cambria Math" panose="02040503050406030204" pitchFamily="18" charset="0"/>
                      </a:rPr>
                      <m:t>;</m:t>
                    </m:r>
                    <m:r>
                      <a:rPr lang="en-US" altLang="zh-CN" sz="2000" i="1">
                        <a:solidFill>
                          <a:srgbClr val="FF0000"/>
                        </a:solidFill>
                        <a:latin typeface="Cambria Math" panose="02040503050406030204" pitchFamily="18" charset="0"/>
                        <a:ea typeface="Cambria Math" panose="02040503050406030204" pitchFamily="18" charset="0"/>
                      </a:rPr>
                      <m:t>𝑤</m:t>
                    </m:r>
                    <m:r>
                      <a:rPr lang="zh-CN" altLang="en-US" sz="2000" i="1">
                        <a:solidFill>
                          <a:srgbClr val="FF0000"/>
                        </a:solidFill>
                        <a:latin typeface="Cambria Math" panose="02040503050406030204" pitchFamily="18" charset="0"/>
                        <a:ea typeface="Cambria Math" panose="02040503050406030204" pitchFamily="18" charset="0"/>
                      </a:rPr>
                      <m:t> </m:t>
                    </m:r>
                    <m:r>
                      <a:rPr lang="en-US" altLang="zh-CN" sz="2000" i="1">
                        <a:solidFill>
                          <a:srgbClr val="FF0000"/>
                        </a:solidFill>
                        <a:latin typeface="Cambria Math" panose="02040503050406030204" pitchFamily="18" charset="0"/>
                        <a:ea typeface="Cambria Math" panose="02040503050406030204" pitchFamily="18" charset="0"/>
                      </a:rPr>
                      <m:t>~</m:t>
                    </m:r>
                    <m:r>
                      <a:rPr lang="en-US" altLang="zh-CN" sz="2000" i="1">
                        <a:solidFill>
                          <a:srgbClr val="FF0000"/>
                        </a:solidFill>
                        <a:latin typeface="Cambria Math" panose="02040503050406030204" pitchFamily="18" charset="0"/>
                        <a:ea typeface="Cambria Math" panose="02040503050406030204" pitchFamily="18" charset="0"/>
                      </a:rPr>
                      <m:t>𝑁</m:t>
                    </m:r>
                    <m:r>
                      <a:rPr lang="en-US" altLang="zh-CN" sz="2000" i="1">
                        <a:solidFill>
                          <a:srgbClr val="FF0000"/>
                        </a:solidFill>
                        <a:latin typeface="Cambria Math" panose="02040503050406030204" pitchFamily="18" charset="0"/>
                        <a:ea typeface="Cambria Math" panose="02040503050406030204" pitchFamily="18" charset="0"/>
                      </a:rPr>
                      <m:t>(</m:t>
                    </m:r>
                    <m:r>
                      <a:rPr lang="en-US" altLang="zh-CN" sz="2000" i="1">
                        <a:solidFill>
                          <a:srgbClr val="FF0000"/>
                        </a:solidFill>
                        <a:latin typeface="Cambria Math" panose="02040503050406030204" pitchFamily="18" charset="0"/>
                        <a:ea typeface="Cambria Math" panose="02040503050406030204" pitchFamily="18" charset="0"/>
                      </a:rPr>
                      <m:t>𝜙</m:t>
                    </m:r>
                    <m:d>
                      <m:dPr>
                        <m:ctrlPr>
                          <a:rPr lang="en-US" altLang="zh-CN" sz="2000" i="1">
                            <a:solidFill>
                              <a:srgbClr val="FF0000"/>
                            </a:solidFill>
                            <a:latin typeface="Cambria Math" panose="02040503050406030204" pitchFamily="18" charset="0"/>
                            <a:ea typeface="Cambria Math" panose="02040503050406030204" pitchFamily="18" charset="0"/>
                          </a:rPr>
                        </m:ctrlPr>
                      </m:dPr>
                      <m:e>
                        <m:r>
                          <a:rPr lang="en-US" altLang="zh-CN" sz="2000" i="1">
                            <a:solidFill>
                              <a:srgbClr val="FF0000"/>
                            </a:solidFill>
                            <a:latin typeface="Cambria Math" panose="02040503050406030204" pitchFamily="18" charset="0"/>
                            <a:ea typeface="Cambria Math" panose="02040503050406030204" pitchFamily="18" charset="0"/>
                          </a:rPr>
                          <m:t>𝑥</m:t>
                        </m:r>
                      </m:e>
                    </m:d>
                    <m:r>
                      <a:rPr lang="en-US" altLang="zh-CN" sz="2000" i="1">
                        <a:solidFill>
                          <a:srgbClr val="FF0000"/>
                        </a:solidFill>
                        <a:latin typeface="Cambria Math" panose="02040503050406030204" pitchFamily="18" charset="0"/>
                        <a:ea typeface="Cambria Math" panose="02040503050406030204" pitchFamily="18" charset="0"/>
                      </a:rPr>
                      <m:t>𝑤</m:t>
                    </m:r>
                    <m:r>
                      <a:rPr lang="en-US" altLang="zh-CN" sz="2000" i="1">
                        <a:solidFill>
                          <a:srgbClr val="FF0000"/>
                        </a:solidFill>
                        <a:latin typeface="Cambria Math" panose="02040503050406030204" pitchFamily="18" charset="0"/>
                        <a:ea typeface="Cambria Math" panose="02040503050406030204" pitchFamily="18" charset="0"/>
                      </a:rPr>
                      <m:t>,</m:t>
                    </m:r>
                    <m:sSup>
                      <m:sSupPr>
                        <m:ctrlPr>
                          <a:rPr lang="en-US" altLang="zh-CN" sz="2000" i="1">
                            <a:solidFill>
                              <a:srgbClr val="FF0000"/>
                            </a:solidFill>
                            <a:latin typeface="Cambria Math" panose="02040503050406030204" pitchFamily="18" charset="0"/>
                            <a:ea typeface="Cambria Math" panose="02040503050406030204" pitchFamily="18" charset="0"/>
                          </a:rPr>
                        </m:ctrlPr>
                      </m:sSupPr>
                      <m:e>
                        <m:r>
                          <a:rPr lang="en-US" altLang="zh-CN" sz="2000" i="1">
                            <a:solidFill>
                              <a:srgbClr val="FF0000"/>
                            </a:solidFill>
                            <a:latin typeface="Cambria Math" panose="02040503050406030204" pitchFamily="18" charset="0"/>
                            <a:ea typeface="Cambria Math" panose="02040503050406030204" pitchFamily="18" charset="0"/>
                          </a:rPr>
                          <m:t>𝜎</m:t>
                        </m:r>
                      </m:e>
                      <m:sup>
                        <m:r>
                          <a:rPr lang="en-US" altLang="zh-CN" sz="2000" i="1">
                            <a:solidFill>
                              <a:srgbClr val="FF0000"/>
                            </a:solidFill>
                            <a:latin typeface="Cambria Math" panose="02040503050406030204" pitchFamily="18" charset="0"/>
                            <a:ea typeface="Cambria Math" panose="02040503050406030204" pitchFamily="18" charset="0"/>
                          </a:rPr>
                          <m:t>2</m:t>
                        </m:r>
                      </m:sup>
                    </m:sSup>
                    <m:r>
                      <a:rPr lang="en-US" altLang="zh-CN" sz="2000" i="1">
                        <a:solidFill>
                          <a:srgbClr val="FF0000"/>
                        </a:solidFill>
                        <a:latin typeface="Cambria Math" panose="02040503050406030204" pitchFamily="18" charset="0"/>
                        <a:ea typeface="Cambria Math" panose="02040503050406030204" pitchFamily="18" charset="0"/>
                      </a:rPr>
                      <m:t>)</m:t>
                    </m:r>
                  </m:oMath>
                </a14:m>
                <a:endParaRPr lang="en-US" sz="2000" dirty="0">
                  <a:solidFill>
                    <a:srgbClr val="FF0000"/>
                  </a:solidFill>
                </a:endParaRPr>
              </a:p>
            </p:txBody>
          </p:sp>
        </mc:Choice>
        <mc:Fallback>
          <p:sp>
            <p:nvSpPr>
              <p:cNvPr id="120" name="TextBox 82"/>
              <p:cNvSpPr txBox="1">
                <a:spLocks noRot="1" noChangeAspect="1" noMove="1" noResize="1" noEditPoints="1" noAdjustHandles="1" noChangeArrowheads="1" noChangeShapeType="1" noTextEdit="1"/>
              </p:cNvSpPr>
              <p:nvPr/>
            </p:nvSpPr>
            <p:spPr>
              <a:xfrm>
                <a:off x="5647276" y="1440565"/>
                <a:ext cx="6020233" cy="4096827"/>
              </a:xfrm>
              <a:prstGeom prst="rect">
                <a:avLst/>
              </a:prstGeom>
              <a:blipFill>
                <a:blip r:embed="rId38"/>
                <a:stretch>
                  <a:fillRect l="-1053" t="-619" b="-154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1" name="文本框 2"/>
              <p:cNvSpPr txBox="1"/>
              <p:nvPr/>
            </p:nvSpPr>
            <p:spPr>
              <a:xfrm>
                <a:off x="197246" y="1474862"/>
                <a:ext cx="3793647" cy="400110"/>
              </a:xfrm>
              <a:prstGeom prst="rect">
                <a:avLst/>
              </a:prstGeom>
              <a:noFill/>
            </p:spPr>
            <p:txBody>
              <a:bodyPr wrap="square" rtlCol="0">
                <a:spAutoFit/>
              </a:bodyPr>
              <a:lstStyle/>
              <a:p>
                <a14:m>
                  <m:oMath xmlns:m="http://schemas.openxmlformats.org/officeDocument/2006/math">
                    <m:r>
                      <a:rPr lang="zh-CN" altLang="en-US" sz="2000" i="1" dirty="0">
                        <a:latin typeface="Cambria Math" panose="02040503050406030204" pitchFamily="18" charset="0"/>
                      </a:rPr>
                      <m:t>输入</m:t>
                    </m:r>
                    <m:r>
                      <a:rPr lang="en-US" altLang="zh-CN" sz="2000" i="1" dirty="0">
                        <a:latin typeface="Cambria Math" panose="02040503050406030204" pitchFamily="18" charset="0"/>
                      </a:rPr>
                      <m:t>𝑥</m:t>
                    </m:r>
                    <m:r>
                      <a:rPr lang="en-US" altLang="zh-CN" sz="2000" i="1" dirty="0">
                        <a:latin typeface="Cambria Math" panose="02040503050406030204" pitchFamily="18" charset="0"/>
                      </a:rPr>
                      <m:t> </m:t>
                    </m:r>
                    <m:r>
                      <a:rPr lang="zh-CN" altLang="en-US" sz="2000" i="1" dirty="0">
                        <a:latin typeface="Cambria Math" panose="02040503050406030204" pitchFamily="18" charset="0"/>
                      </a:rPr>
                      <m:t>和</m:t>
                    </m:r>
                  </m:oMath>
                </a14:m>
                <a:r>
                  <a:rPr lang="zh-CN" altLang="en-US" sz="2000" dirty="0"/>
                  <a:t>输出 </a:t>
                </a:r>
                <a14:m>
                  <m:oMath xmlns:m="http://schemas.openxmlformats.org/officeDocument/2006/math">
                    <m:r>
                      <a:rPr lang="en-US" altLang="zh-CN" sz="2000" i="1" dirty="0">
                        <a:latin typeface="Cambria Math" panose="02040503050406030204" pitchFamily="18" charset="0"/>
                      </a:rPr>
                      <m:t>𝑦</m:t>
                    </m:r>
                    <m:r>
                      <a:rPr lang="zh-CN" altLang="en-US" sz="2000" i="1" dirty="0">
                        <a:latin typeface="Cambria Math" panose="02040503050406030204" pitchFamily="18" charset="0"/>
                      </a:rPr>
                      <m:t>的</m:t>
                    </m:r>
                  </m:oMath>
                </a14:m>
                <a:r>
                  <a:rPr lang="zh-CN" altLang="en-US" sz="2000" dirty="0"/>
                  <a:t>关系</a:t>
                </a:r>
              </a:p>
            </p:txBody>
          </p:sp>
        </mc:Choice>
        <mc:Fallback>
          <p:sp>
            <p:nvSpPr>
              <p:cNvPr id="121" name="文本框 2"/>
              <p:cNvSpPr txBox="1">
                <a:spLocks noRot="1" noChangeAspect="1" noMove="1" noResize="1" noEditPoints="1" noAdjustHandles="1" noChangeArrowheads="1" noChangeShapeType="1" noTextEdit="1"/>
              </p:cNvSpPr>
              <p:nvPr/>
            </p:nvSpPr>
            <p:spPr>
              <a:xfrm>
                <a:off x="197246" y="1474862"/>
                <a:ext cx="3793647" cy="400110"/>
              </a:xfrm>
              <a:prstGeom prst="rect">
                <a:avLst/>
              </a:prstGeom>
              <a:blipFill>
                <a:blip r:embed="rId39"/>
                <a:stretch>
                  <a:fillRect l="-1000" t="-9375" b="-25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 name="矩形 6"/>
              <p:cNvSpPr/>
              <p:nvPr/>
            </p:nvSpPr>
            <p:spPr>
              <a:xfrm>
                <a:off x="191272" y="1891293"/>
                <a:ext cx="3805594" cy="339837"/>
              </a:xfrm>
              <a:prstGeom prst="rect">
                <a:avLst/>
              </a:prstGeom>
            </p:spPr>
            <p:txBody>
              <a:bodyPr wrap="none">
                <a:spAutoFit/>
              </a:bodyPr>
              <a:lstStyle/>
              <a:p>
                <a14:m>
                  <m:oMath xmlns:m="http://schemas.openxmlformats.org/officeDocument/2006/math">
                    <m:r>
                      <a:rPr lang="en-US" altLang="zh-CN" sz="1600" i="1">
                        <a:latin typeface="Cambria Math" panose="02040503050406030204" pitchFamily="18" charset="0"/>
                      </a:rPr>
                      <m:t>𝑦</m:t>
                    </m:r>
                    <m:r>
                      <a:rPr lang="en-US" altLang="zh-CN" sz="1600" i="1">
                        <a:latin typeface="Cambria Math" panose="02040503050406030204" pitchFamily="18" charset="0"/>
                      </a:rPr>
                      <m:t>=</m:t>
                    </m:r>
                    <m:r>
                      <a:rPr lang="zh-CN" altLang="en-US" sz="1600" i="1">
                        <a:latin typeface="Cambria Math" panose="02040503050406030204" pitchFamily="18" charset="0"/>
                      </a:rPr>
                      <m:t>未知的映射关系</m:t>
                    </m:r>
                    <m:d>
                      <m:dPr>
                        <m:ctrlPr>
                          <a:rPr lang="en-US" altLang="zh-CN" sz="1600" i="1">
                            <a:latin typeface="Cambria Math" panose="02040503050406030204" pitchFamily="18" charset="0"/>
                          </a:rPr>
                        </m:ctrlPr>
                      </m:dPr>
                      <m:e>
                        <m:r>
                          <a:rPr lang="en-US" altLang="zh-CN" sz="1600" i="1">
                            <a:latin typeface="Cambria Math" panose="02040503050406030204" pitchFamily="18" charset="0"/>
                          </a:rPr>
                          <m:t>𝑥</m:t>
                        </m:r>
                      </m:e>
                    </m:d>
                    <m:r>
                      <a:rPr lang="en-US" altLang="zh-CN" sz="1600" i="1">
                        <a:latin typeface="Cambria Math" panose="02040503050406030204" pitchFamily="18" charset="0"/>
                      </a:rPr>
                      <m:t>+</m:t>
                    </m:r>
                    <m:r>
                      <a:rPr lang="zh-CN" altLang="en-US" sz="1600" i="1">
                        <a:latin typeface="Cambria Math" panose="02040503050406030204" pitchFamily="18" charset="0"/>
                      </a:rPr>
                      <m:t> </m:t>
                    </m:r>
                    <m:r>
                      <a:rPr lang="zh-CN" altLang="en-US" sz="1600" i="1">
                        <a:latin typeface="Cambria Math" panose="02040503050406030204" pitchFamily="18" charset="0"/>
                      </a:rPr>
                      <m:t>𝜖</m:t>
                    </m:r>
                  </m:oMath>
                </a14:m>
                <a:r>
                  <a:rPr lang="en-US" altLang="zh-CN" sz="1600" dirty="0"/>
                  <a:t>,</a:t>
                </a:r>
                <a:r>
                  <a:rPr lang="zh-CN" altLang="en-US" sz="1600" dirty="0"/>
                  <a:t>     </a:t>
                </a:r>
                <a14:m>
                  <m:oMath xmlns:m="http://schemas.openxmlformats.org/officeDocument/2006/math">
                    <m:r>
                      <m:rPr>
                        <m:sty m:val="p"/>
                      </m:rPr>
                      <a:rPr lang="en-US" altLang="zh-CN" sz="1600">
                        <a:latin typeface="Cambria Math" panose="02040503050406030204" pitchFamily="18" charset="0"/>
                      </a:rPr>
                      <m:t>E</m:t>
                    </m:r>
                    <m:d>
                      <m:dPr>
                        <m:ctrlPr>
                          <a:rPr lang="en-US" altLang="zh-CN" sz="1600" i="1">
                            <a:latin typeface="Cambria Math" panose="02040503050406030204" pitchFamily="18" charset="0"/>
                          </a:rPr>
                        </m:ctrlPr>
                      </m:dPr>
                      <m:e>
                        <m:r>
                          <a:rPr lang="zh-CN" altLang="en-US" sz="1600" i="1">
                            <a:latin typeface="Cambria Math" panose="02040503050406030204" pitchFamily="18" charset="0"/>
                          </a:rPr>
                          <m:t>𝜖</m:t>
                        </m:r>
                      </m:e>
                    </m:d>
                    <m:r>
                      <a:rPr lang="en-US" altLang="zh-CN" sz="1600" i="1">
                        <a:latin typeface="Cambria Math" panose="02040503050406030204" pitchFamily="18" charset="0"/>
                      </a:rPr>
                      <m:t>=0</m:t>
                    </m:r>
                  </m:oMath>
                </a14:m>
                <a:endParaRPr lang="en-US" altLang="zh-CN" sz="1600" dirty="0"/>
              </a:p>
            </p:txBody>
          </p:sp>
        </mc:Choice>
        <mc:Fallback>
          <p:sp>
            <p:nvSpPr>
              <p:cNvPr id="122" name="矩形 6"/>
              <p:cNvSpPr>
                <a:spLocks noRot="1" noChangeAspect="1" noMove="1" noResize="1" noEditPoints="1" noAdjustHandles="1" noChangeArrowheads="1" noChangeShapeType="1" noTextEdit="1"/>
              </p:cNvSpPr>
              <p:nvPr/>
            </p:nvSpPr>
            <p:spPr>
              <a:xfrm>
                <a:off x="191272" y="1891293"/>
                <a:ext cx="3805594" cy="339837"/>
              </a:xfrm>
              <a:prstGeom prst="rect">
                <a:avLst/>
              </a:prstGeom>
              <a:blipFill>
                <a:blip r:embed="rId40"/>
                <a:stretch>
                  <a:fillRect t="-3571" b="-25000"/>
                </a:stretch>
              </a:blipFill>
            </p:spPr>
            <p:txBody>
              <a:bodyPr/>
              <a:lstStyle/>
              <a:p>
                <a:r>
                  <a:rPr lang="en-US">
                    <a:noFill/>
                  </a:rPr>
                  <a:t> </a:t>
                </a:r>
              </a:p>
            </p:txBody>
          </p:sp>
        </mc:Fallback>
      </mc:AlternateContent>
      <p:sp>
        <p:nvSpPr>
          <p:cNvPr id="123" name="Right Arrow 85"/>
          <p:cNvSpPr/>
          <p:nvPr/>
        </p:nvSpPr>
        <p:spPr>
          <a:xfrm>
            <a:off x="4398592" y="3199107"/>
            <a:ext cx="501445" cy="36933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ight Arrow 86"/>
          <p:cNvSpPr/>
          <p:nvPr/>
        </p:nvSpPr>
        <p:spPr>
          <a:xfrm rot="5400000">
            <a:off x="7341611" y="3752493"/>
            <a:ext cx="501445" cy="36933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386516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最小化平方误差</a:t>
            </a:r>
            <a:r>
              <a:rPr kumimoji="0" lang="en-US" altLang="zh-CN" sz="2800" b="1" i="0" u="none" strike="noStrike" kern="1200" cap="none" spc="0" normalizeH="0" baseline="0" noProof="0" dirty="0">
                <a:ln>
                  <a:noFill/>
                </a:ln>
                <a:solidFill>
                  <a:prstClr val="white"/>
                </a:solidFill>
                <a:effectLst/>
                <a:uLnTx/>
                <a:uFillTx/>
                <a:cs typeface="+mn-ea"/>
                <a:sym typeface="+mn-lt"/>
              </a:rPr>
              <a:t> = MLE</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mc:AlternateContent xmlns:mc="http://schemas.openxmlformats.org/markup-compatibility/2006" xmlns:a14="http://schemas.microsoft.com/office/drawing/2010/main">
        <mc:Choice Requires="a14">
          <p:sp>
            <p:nvSpPr>
              <p:cNvPr id="4" name="TextBox 3"/>
              <p:cNvSpPr txBox="1"/>
              <p:nvPr/>
            </p:nvSpPr>
            <p:spPr>
              <a:xfrm>
                <a:off x="578624" y="922264"/>
                <a:ext cx="4699593" cy="400110"/>
              </a:xfrm>
              <a:prstGeom prst="rect">
                <a:avLst/>
              </a:prstGeom>
              <a:noFill/>
            </p:spPr>
            <p:txBody>
              <a:bodyPr wrap="square">
                <a:spAutoFit/>
              </a:bodyPr>
              <a:lstStyle/>
              <a:p>
                <a:r>
                  <a:rPr lang="en-US" altLang="zh-CN" sz="2000" dirty="0"/>
                  <a:t>Maximum likelihood estimate w.r.t.</a:t>
                </a:r>
                <a:r>
                  <a:rPr lang="zh-CN" altLang="en-US" sz="2000" dirty="0"/>
                  <a:t> </a:t>
                </a:r>
                <a14:m>
                  <m:oMath xmlns:m="http://schemas.openxmlformats.org/officeDocument/2006/math">
                    <m:r>
                      <a:rPr lang="en-US" altLang="zh-CN" sz="2000" i="1">
                        <a:latin typeface="Cambria Math" panose="02040503050406030204" pitchFamily="18" charset="0"/>
                      </a:rPr>
                      <m:t>𝑤</m:t>
                    </m:r>
                  </m:oMath>
                </a14:m>
                <a:r>
                  <a:rPr lang="en-US" altLang="zh-CN" sz="2000" dirty="0"/>
                  <a:t>:</a:t>
                </a:r>
                <a:endParaRPr lang="en-US" sz="2000" dirty="0"/>
              </a:p>
            </p:txBody>
          </p:sp>
        </mc:Choice>
        <mc:Fallback xmlns="">
          <p:sp>
            <p:nvSpPr>
              <p:cNvPr id="4" name="TextBox 3"/>
              <p:cNvSpPr txBox="1">
                <a:spLocks noRot="1" noChangeAspect="1" noMove="1" noResize="1" noEditPoints="1" noAdjustHandles="1" noChangeArrowheads="1" noChangeShapeType="1" noTextEdit="1"/>
              </p:cNvSpPr>
              <p:nvPr/>
            </p:nvSpPr>
            <p:spPr>
              <a:xfrm>
                <a:off x="578624" y="922264"/>
                <a:ext cx="4699593" cy="400110"/>
              </a:xfrm>
              <a:prstGeom prst="rect">
                <a:avLst/>
              </a:prstGeom>
              <a:blipFill>
                <a:blip r:embed="rId3"/>
                <a:stretch>
                  <a:fillRect l="-1348" t="-6061" b="-242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7"/>
              <p:cNvSpPr txBox="1"/>
              <p:nvPr/>
            </p:nvSpPr>
            <p:spPr>
              <a:xfrm>
                <a:off x="578624" y="2936973"/>
                <a:ext cx="4699593" cy="400110"/>
              </a:xfrm>
              <a:prstGeom prst="rect">
                <a:avLst/>
              </a:prstGeom>
              <a:noFill/>
            </p:spPr>
            <p:txBody>
              <a:bodyPr wrap="square">
                <a:spAutoFit/>
              </a:bodyPr>
              <a:lstStyle/>
              <a:p>
                <a:r>
                  <a:rPr lang="en-US" altLang="zh-CN" sz="2000" dirty="0"/>
                  <a:t>Maximize log-likelihood estimate</a:t>
                </a:r>
                <a:r>
                  <a:rPr lang="zh-CN" altLang="en-US" sz="2000" dirty="0"/>
                  <a:t> </a:t>
                </a:r>
                <a:r>
                  <a:rPr lang="en-US" altLang="zh-CN" sz="2000" dirty="0" err="1"/>
                  <a:t>w.r.t.</a:t>
                </a:r>
                <a:r>
                  <a:rPr lang="zh-CN" altLang="en-US" sz="2000" dirty="0"/>
                  <a:t> </a:t>
                </a:r>
                <a14:m>
                  <m:oMath xmlns:m="http://schemas.openxmlformats.org/officeDocument/2006/math">
                    <m:r>
                      <a:rPr lang="en-US" altLang="zh-CN" sz="2000" i="1">
                        <a:latin typeface="Cambria Math" panose="02040503050406030204" pitchFamily="18" charset="0"/>
                      </a:rPr>
                      <m:t>𝑤</m:t>
                    </m:r>
                  </m:oMath>
                </a14:m>
                <a:r>
                  <a:rPr lang="en-US" altLang="zh-CN" sz="2000" dirty="0"/>
                  <a:t>:</a:t>
                </a:r>
                <a:endParaRPr lang="en-US" sz="2000" dirty="0"/>
              </a:p>
            </p:txBody>
          </p:sp>
        </mc:Choice>
        <mc:Fallback xmlns="">
          <p:sp>
            <p:nvSpPr>
              <p:cNvPr id="5" name="TextBox 7"/>
              <p:cNvSpPr txBox="1">
                <a:spLocks noRot="1" noChangeAspect="1" noMove="1" noResize="1" noEditPoints="1" noAdjustHandles="1" noChangeArrowheads="1" noChangeShapeType="1" noTextEdit="1"/>
              </p:cNvSpPr>
              <p:nvPr/>
            </p:nvSpPr>
            <p:spPr>
              <a:xfrm>
                <a:off x="578624" y="2936973"/>
                <a:ext cx="4699593" cy="400110"/>
              </a:xfrm>
              <a:prstGeom prst="rect">
                <a:avLst/>
              </a:prstGeom>
              <a:blipFill>
                <a:blip r:embed="rId4"/>
                <a:stretch>
                  <a:fillRect l="-1348" t="-9375" r="-2965" b="-28125"/>
                </a:stretch>
              </a:blipFill>
            </p:spPr>
            <p:txBody>
              <a:bodyPr/>
              <a:lstStyle/>
              <a:p>
                <a:r>
                  <a:rPr lang="en-US">
                    <a:noFill/>
                  </a:rPr>
                  <a:t> </a:t>
                </a:r>
              </a:p>
            </p:txBody>
          </p:sp>
        </mc:Fallback>
      </mc:AlternateContent>
      <p:pic>
        <p:nvPicPr>
          <p:cNvPr id="6" name="Picture 8"/>
          <p:cNvPicPr>
            <a:picLocks noChangeAspect="1"/>
          </p:cNvPicPr>
          <p:nvPr/>
        </p:nvPicPr>
        <p:blipFill>
          <a:blip r:embed="rId5"/>
          <a:stretch>
            <a:fillRect/>
          </a:stretch>
        </p:blipFill>
        <p:spPr>
          <a:xfrm>
            <a:off x="1273260" y="3487206"/>
            <a:ext cx="6441462" cy="2016866"/>
          </a:xfrm>
          <a:prstGeom prst="rect">
            <a:avLst/>
          </a:prstGeom>
        </p:spPr>
      </p:pic>
      <p:sp>
        <p:nvSpPr>
          <p:cNvPr id="9" name="TextBox 13"/>
          <p:cNvSpPr txBox="1"/>
          <p:nvPr/>
        </p:nvSpPr>
        <p:spPr>
          <a:xfrm>
            <a:off x="4917636" y="947778"/>
            <a:ext cx="1827563" cy="400110"/>
          </a:xfrm>
          <a:prstGeom prst="rect">
            <a:avLst/>
          </a:prstGeom>
          <a:noFill/>
        </p:spPr>
        <p:txBody>
          <a:bodyPr wrap="square">
            <a:spAutoFit/>
          </a:bodyPr>
          <a:lstStyle/>
          <a:p>
            <a:r>
              <a:rPr lang="zh-CN" altLang="en-US" sz="2000" dirty="0">
                <a:solidFill>
                  <a:srgbClr val="C00000"/>
                </a:solidFill>
              </a:rPr>
              <a:t>最大似然估计</a:t>
            </a:r>
            <a:endParaRPr lang="en-US" sz="2000" dirty="0">
              <a:solidFill>
                <a:srgbClr val="C00000"/>
              </a:solidFill>
            </a:endParaRPr>
          </a:p>
        </p:txBody>
      </p:sp>
      <p:sp>
        <p:nvSpPr>
          <p:cNvPr id="10" name="TextBox 14"/>
          <p:cNvSpPr txBox="1"/>
          <p:nvPr/>
        </p:nvSpPr>
        <p:spPr>
          <a:xfrm>
            <a:off x="5278217" y="2920112"/>
            <a:ext cx="1245123" cy="400110"/>
          </a:xfrm>
          <a:prstGeom prst="rect">
            <a:avLst/>
          </a:prstGeom>
          <a:noFill/>
        </p:spPr>
        <p:txBody>
          <a:bodyPr wrap="square">
            <a:spAutoFit/>
          </a:bodyPr>
          <a:lstStyle/>
          <a:p>
            <a:r>
              <a:rPr lang="zh-CN" altLang="en-US" sz="2000" dirty="0">
                <a:solidFill>
                  <a:srgbClr val="C00000"/>
                </a:solidFill>
              </a:rPr>
              <a:t>对数似然</a:t>
            </a:r>
            <a:endParaRPr lang="en-US" sz="2000" dirty="0">
              <a:solidFill>
                <a:srgbClr val="C00000"/>
              </a:solidFill>
            </a:endParaRPr>
          </a:p>
        </p:txBody>
      </p:sp>
      <p:sp>
        <p:nvSpPr>
          <p:cNvPr id="11" name="TextBox 17"/>
          <p:cNvSpPr txBox="1"/>
          <p:nvPr/>
        </p:nvSpPr>
        <p:spPr>
          <a:xfrm>
            <a:off x="7714722" y="4295584"/>
            <a:ext cx="1521461" cy="400110"/>
          </a:xfrm>
          <a:prstGeom prst="rect">
            <a:avLst/>
          </a:prstGeom>
          <a:noFill/>
        </p:spPr>
        <p:txBody>
          <a:bodyPr wrap="square">
            <a:spAutoFit/>
          </a:bodyPr>
          <a:lstStyle/>
          <a:p>
            <a:r>
              <a:rPr lang="zh-CN" altLang="en-US" sz="2000" dirty="0">
                <a:solidFill>
                  <a:srgbClr val="C00000"/>
                </a:solidFill>
              </a:rPr>
              <a:t>密度函数</a:t>
            </a:r>
            <a:endParaRPr lang="en-US" sz="2000" dirty="0">
              <a:solidFill>
                <a:srgbClr val="C00000"/>
              </a:solidFill>
            </a:endParaRPr>
          </a:p>
        </p:txBody>
      </p:sp>
      <p:sp>
        <p:nvSpPr>
          <p:cNvPr id="2" name="矩形 1"/>
          <p:cNvSpPr/>
          <p:nvPr/>
        </p:nvSpPr>
        <p:spPr>
          <a:xfrm>
            <a:off x="1408191" y="5742341"/>
            <a:ext cx="7601332" cy="400111"/>
          </a:xfrm>
          <a:prstGeom prst="rect">
            <a:avLst/>
          </a:prstGeom>
          <a:solidFill>
            <a:srgbClr val="F3E8B6"/>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0" dirty="0">
                <a:solidFill>
                  <a:srgbClr val="FF0000"/>
                </a:solidFill>
              </a:rPr>
              <a:t>高斯假设下的最大似然估计 </a:t>
            </a:r>
            <a:r>
              <a:rPr lang="en-US" altLang="zh-CN" sz="2400" b="0" dirty="0">
                <a:solidFill>
                  <a:srgbClr val="FF0000"/>
                </a:solidFill>
              </a:rPr>
              <a:t>= </a:t>
            </a:r>
            <a:r>
              <a:rPr lang="zh-CN" altLang="en-US" sz="2400" b="0" dirty="0">
                <a:solidFill>
                  <a:srgbClr val="FF0000"/>
                </a:solidFill>
              </a:rPr>
              <a:t>最小化平方误差</a:t>
            </a:r>
            <a:endParaRPr lang="en-US" altLang="zh-CN" sz="2400" b="0" dirty="0">
              <a:solidFill>
                <a:srgbClr val="FF0000"/>
              </a:solidFill>
            </a:endParaRPr>
          </a:p>
        </p:txBody>
      </p:sp>
      <p:pic>
        <p:nvPicPr>
          <p:cNvPr id="3" name="Picture 2">
            <a:extLst>
              <a:ext uri="{FF2B5EF4-FFF2-40B4-BE49-F238E27FC236}">
                <a16:creationId xmlns:a16="http://schemas.microsoft.com/office/drawing/2014/main" id="{F6949CAD-DAB5-13A5-C4F5-0BB863CC1259}"/>
              </a:ext>
            </a:extLst>
          </p:cNvPr>
          <p:cNvPicPr>
            <a:picLocks noChangeAspect="1"/>
          </p:cNvPicPr>
          <p:nvPr/>
        </p:nvPicPr>
        <p:blipFill>
          <a:blip r:embed="rId6"/>
          <a:stretch>
            <a:fillRect/>
          </a:stretch>
        </p:blipFill>
        <p:spPr>
          <a:xfrm>
            <a:off x="1189056" y="1528671"/>
            <a:ext cx="4414127" cy="6242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31002-AAC4-225F-978B-D7B4CCBA9168}"/>
            </a:ext>
          </a:extLst>
        </p:cNvPr>
        <p:cNvGrpSpPr/>
        <p:nvPr/>
      </p:nvGrpSpPr>
      <p:grpSpPr>
        <a:xfrm>
          <a:off x="0" y="0"/>
          <a:ext cx="0" cy="0"/>
          <a:chOff x="0" y="0"/>
          <a:chExt cx="0" cy="0"/>
        </a:xfrm>
      </p:grpSpPr>
      <p:grpSp>
        <p:nvGrpSpPr>
          <p:cNvPr id="2" name="组合 1">
            <a:extLst>
              <a:ext uri="{FF2B5EF4-FFF2-40B4-BE49-F238E27FC236}">
                <a16:creationId xmlns:a16="http://schemas.microsoft.com/office/drawing/2014/main" id="{13097268-6837-29AC-351F-9B7543ECD5E5}"/>
              </a:ext>
            </a:extLst>
          </p:cNvPr>
          <p:cNvGrpSpPr/>
          <p:nvPr/>
        </p:nvGrpSpPr>
        <p:grpSpPr>
          <a:xfrm>
            <a:off x="0" y="0"/>
            <a:ext cx="12192000" cy="6858000"/>
            <a:chOff x="0" y="0"/>
            <a:chExt cx="12192000" cy="6858000"/>
          </a:xfrm>
        </p:grpSpPr>
        <p:sp>
          <p:nvSpPr>
            <p:cNvPr id="38" name="任意多边形: 形状 37">
              <a:extLst>
                <a:ext uri="{FF2B5EF4-FFF2-40B4-BE49-F238E27FC236}">
                  <a16:creationId xmlns:a16="http://schemas.microsoft.com/office/drawing/2014/main" id="{EB6D671A-B2DF-104F-1077-EF3793C3688C}"/>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1" fmla="*/ 1819275 w 3638550"/>
                <a:gd name="connsiteY0-2" fmla="*/ 0 h 3638550"/>
                <a:gd name="connsiteX1-3" fmla="*/ 3638550 w 3638550"/>
                <a:gd name="connsiteY1-4" fmla="*/ 1819275 h 3638550"/>
                <a:gd name="connsiteX2-5" fmla="*/ 1819275 w 3638550"/>
                <a:gd name="connsiteY2-6" fmla="*/ 3638550 h 3638550"/>
                <a:gd name="connsiteX3-7" fmla="*/ 0 w 3638550"/>
                <a:gd name="connsiteY3-8" fmla="*/ 1819275 h 3638550"/>
                <a:gd name="connsiteX4-9" fmla="*/ 1910715 w 3638550"/>
                <a:gd name="connsiteY4-10" fmla="*/ 91440 h 3638550"/>
                <a:gd name="connsiteX0-11" fmla="*/ 1819275 w 3638550"/>
                <a:gd name="connsiteY0-12" fmla="*/ 0 h 3638550"/>
                <a:gd name="connsiteX1-13" fmla="*/ 3638550 w 3638550"/>
                <a:gd name="connsiteY1-14" fmla="*/ 1819275 h 3638550"/>
                <a:gd name="connsiteX2-15" fmla="*/ 1819275 w 3638550"/>
                <a:gd name="connsiteY2-16" fmla="*/ 3638550 h 3638550"/>
                <a:gd name="connsiteX3-17" fmla="*/ 0 w 3638550"/>
                <a:gd name="connsiteY3-18" fmla="*/ 1819275 h 3638550"/>
                <a:gd name="connsiteX0-19" fmla="*/ 3638550 w 3638550"/>
                <a:gd name="connsiteY0-20" fmla="*/ 0 h 1819275"/>
                <a:gd name="connsiteX1-21" fmla="*/ 1819275 w 3638550"/>
                <a:gd name="connsiteY1-22" fmla="*/ 1819275 h 1819275"/>
                <a:gd name="connsiteX2-23" fmla="*/ 0 w 3638550"/>
                <a:gd name="connsiteY2-24" fmla="*/ 0 h 1819275"/>
                <a:gd name="connsiteX0-25" fmla="*/ 1819275 w 1819275"/>
                <a:gd name="connsiteY0-26" fmla="*/ 0 h 1819275"/>
                <a:gd name="connsiteX1-27" fmla="*/ 0 w 1819275"/>
                <a:gd name="connsiteY1-28" fmla="*/ 1819275 h 1819275"/>
              </a:gdLst>
              <a:ahLst/>
              <a:cxnLst>
                <a:cxn ang="0">
                  <a:pos x="connsiteX0-1" y="connsiteY0-2"/>
                </a:cxn>
                <a:cxn ang="0">
                  <a:pos x="connsiteX1-3" y="connsiteY1-4"/>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a:extLst>
                <a:ext uri="{FF2B5EF4-FFF2-40B4-BE49-F238E27FC236}">
                  <a16:creationId xmlns:a16="http://schemas.microsoft.com/office/drawing/2014/main" id="{94807886-BE26-DECE-C919-86A846613BDF}"/>
                </a:ext>
              </a:extLst>
            </p:cNvPr>
            <p:cNvGrpSpPr/>
            <p:nvPr/>
          </p:nvGrpSpPr>
          <p:grpSpPr>
            <a:xfrm>
              <a:off x="1727455" y="1321568"/>
              <a:ext cx="5663945" cy="716782"/>
              <a:chOff x="1727455" y="1321568"/>
              <a:chExt cx="5663945" cy="716782"/>
            </a:xfrm>
          </p:grpSpPr>
          <p:sp>
            <p:nvSpPr>
              <p:cNvPr id="61" name="文本框 60">
                <a:extLst>
                  <a:ext uri="{FF2B5EF4-FFF2-40B4-BE49-F238E27FC236}">
                    <a16:creationId xmlns:a16="http://schemas.microsoft.com/office/drawing/2014/main" id="{2808716C-EBC6-4576-A49E-4A6AF59BE1C1}"/>
                  </a:ext>
                </a:extLst>
              </p:cNvPr>
              <p:cNvSpPr txBox="1"/>
              <p:nvPr/>
            </p:nvSpPr>
            <p:spPr>
              <a:xfrm>
                <a:off x="2573268" y="1524030"/>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rPr>
                  <a:t>简述</a:t>
                </a:r>
              </a:p>
            </p:txBody>
          </p:sp>
          <p:sp>
            <p:nvSpPr>
              <p:cNvPr id="63" name="椭圆 62">
                <a:extLst>
                  <a:ext uri="{FF2B5EF4-FFF2-40B4-BE49-F238E27FC236}">
                    <a16:creationId xmlns:a16="http://schemas.microsoft.com/office/drawing/2014/main" id="{C48D9B9C-2329-63AE-3872-F783D03D2AED}"/>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90204" pitchFamily="34" charset="0"/>
                    <a:ea typeface="微软雅黑" panose="020B0503020204020204" pitchFamily="34" charset="-122"/>
                  </a:rPr>
                  <a:t>01</a:t>
                </a:r>
              </a:p>
            </p:txBody>
          </p:sp>
        </p:grpSp>
        <p:grpSp>
          <p:nvGrpSpPr>
            <p:cNvPr id="40" name="组合 39">
              <a:extLst>
                <a:ext uri="{FF2B5EF4-FFF2-40B4-BE49-F238E27FC236}">
                  <a16:creationId xmlns:a16="http://schemas.microsoft.com/office/drawing/2014/main" id="{56225DF1-1399-9555-C166-0F9068BC6886}"/>
                </a:ext>
              </a:extLst>
            </p:cNvPr>
            <p:cNvGrpSpPr/>
            <p:nvPr/>
          </p:nvGrpSpPr>
          <p:grpSpPr>
            <a:xfrm>
              <a:off x="7540339" y="0"/>
              <a:ext cx="4651661" cy="6858000"/>
              <a:chOff x="7540339" y="0"/>
              <a:chExt cx="4651661" cy="6858000"/>
            </a:xfrm>
          </p:grpSpPr>
          <p:sp>
            <p:nvSpPr>
              <p:cNvPr id="60" name="任意多边形: 形状 59">
                <a:extLst>
                  <a:ext uri="{FF2B5EF4-FFF2-40B4-BE49-F238E27FC236}">
                    <a16:creationId xmlns:a16="http://schemas.microsoft.com/office/drawing/2014/main" id="{BA5D71CD-90AA-4FB9-4FF0-5DF4C055D108}"/>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矩形 57">
                <a:extLst>
                  <a:ext uri="{FF2B5EF4-FFF2-40B4-BE49-F238E27FC236}">
                    <a16:creationId xmlns:a16="http://schemas.microsoft.com/office/drawing/2014/main" id="{45053B7E-B35A-FC5A-EAD7-87EA367EAC00}"/>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90204" pitchFamily="34" charset="0"/>
                    <a:ea typeface="微软雅黑" panose="020B0503020204020204" pitchFamily="34" charset="-122"/>
                    <a:sym typeface="Arial" panose="020B0604020202090204" pitchFamily="34" charset="0"/>
                  </a:rPr>
                  <a:t>目录</a:t>
                </a:r>
                <a:endParaRPr kumimoji="1" lang="en-US" altLang="zh-CN" sz="6000" b="1" dirty="0">
                  <a:solidFill>
                    <a:schemeClr val="tx1"/>
                  </a:solidFill>
                  <a:latin typeface="Arial" panose="020B0604020202090204" pitchFamily="34" charset="0"/>
                  <a:ea typeface="微软雅黑" panose="020B0503020204020204" pitchFamily="34" charset="-122"/>
                  <a:sym typeface="Arial" panose="020B0604020202090204" pitchFamily="34" charset="0"/>
                </a:endParaRPr>
              </a:p>
            </p:txBody>
          </p:sp>
        </p:grpSp>
        <p:grpSp>
          <p:nvGrpSpPr>
            <p:cNvPr id="41" name="组合 40">
              <a:extLst>
                <a:ext uri="{FF2B5EF4-FFF2-40B4-BE49-F238E27FC236}">
                  <a16:creationId xmlns:a16="http://schemas.microsoft.com/office/drawing/2014/main" id="{40019223-D9D4-B851-FBF2-4AA5F6F21068}"/>
                </a:ext>
              </a:extLst>
            </p:cNvPr>
            <p:cNvGrpSpPr/>
            <p:nvPr/>
          </p:nvGrpSpPr>
          <p:grpSpPr>
            <a:xfrm>
              <a:off x="1727455" y="2333605"/>
              <a:ext cx="5661007" cy="716782"/>
              <a:chOff x="1727455" y="2419283"/>
              <a:chExt cx="5661007" cy="716782"/>
            </a:xfrm>
          </p:grpSpPr>
          <p:sp>
            <p:nvSpPr>
              <p:cNvPr id="54" name="文本框 53">
                <a:extLst>
                  <a:ext uri="{FF2B5EF4-FFF2-40B4-BE49-F238E27FC236}">
                    <a16:creationId xmlns:a16="http://schemas.microsoft.com/office/drawing/2014/main" id="{04A6B8A2-2885-2F5F-F1B7-B10B0F64F6F0}"/>
                  </a:ext>
                </a:extLst>
              </p:cNvPr>
              <p:cNvSpPr txBox="1"/>
              <p:nvPr/>
            </p:nvSpPr>
            <p:spPr>
              <a:xfrm>
                <a:off x="2570330" y="2594254"/>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假设类：线性回归</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6" name="椭圆 55">
                <a:extLst>
                  <a:ext uri="{FF2B5EF4-FFF2-40B4-BE49-F238E27FC236}">
                    <a16:creationId xmlns:a16="http://schemas.microsoft.com/office/drawing/2014/main" id="{DC57F399-9DAC-764A-C6D6-78B03BEF4C6F}"/>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02</a:t>
                </a:r>
              </a:p>
            </p:txBody>
          </p:sp>
        </p:grpSp>
        <p:grpSp>
          <p:nvGrpSpPr>
            <p:cNvPr id="42" name="组合 41">
              <a:extLst>
                <a:ext uri="{FF2B5EF4-FFF2-40B4-BE49-F238E27FC236}">
                  <a16:creationId xmlns:a16="http://schemas.microsoft.com/office/drawing/2014/main" id="{A2B138FA-DFFD-E3E9-A233-388C0C9E078F}"/>
                </a:ext>
              </a:extLst>
            </p:cNvPr>
            <p:cNvGrpSpPr/>
            <p:nvPr/>
          </p:nvGrpSpPr>
          <p:grpSpPr>
            <a:xfrm>
              <a:off x="1727455" y="3345642"/>
              <a:ext cx="3535045" cy="716782"/>
              <a:chOff x="1727455" y="3517777"/>
              <a:chExt cx="3535045" cy="716782"/>
            </a:xfrm>
          </p:grpSpPr>
          <p:sp>
            <p:nvSpPr>
              <p:cNvPr id="51" name="文本框 50">
                <a:extLst>
                  <a:ext uri="{FF2B5EF4-FFF2-40B4-BE49-F238E27FC236}">
                    <a16:creationId xmlns:a16="http://schemas.microsoft.com/office/drawing/2014/main" id="{DF0EF43C-6C1E-0E8C-05DE-53D352500780}"/>
                  </a:ext>
                </a:extLst>
              </p:cNvPr>
              <p:cNvSpPr txBox="1"/>
              <p:nvPr/>
            </p:nvSpPr>
            <p:spPr>
              <a:xfrm>
                <a:off x="2570100" y="3729232"/>
                <a:ext cx="2692400" cy="40011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损失函数：平方损失</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3" name="椭圆 52">
                <a:extLst>
                  <a:ext uri="{FF2B5EF4-FFF2-40B4-BE49-F238E27FC236}">
                    <a16:creationId xmlns:a16="http://schemas.microsoft.com/office/drawing/2014/main" id="{8E23A35D-5E28-1BD7-B933-05F1D7ADD8B6}"/>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03</a:t>
                </a:r>
              </a:p>
            </p:txBody>
          </p:sp>
        </p:grpSp>
        <p:grpSp>
          <p:nvGrpSpPr>
            <p:cNvPr id="43" name="组合 42">
              <a:extLst>
                <a:ext uri="{FF2B5EF4-FFF2-40B4-BE49-F238E27FC236}">
                  <a16:creationId xmlns:a16="http://schemas.microsoft.com/office/drawing/2014/main" id="{22A8B474-1F18-6F93-DE68-B76C902286BA}"/>
                </a:ext>
              </a:extLst>
            </p:cNvPr>
            <p:cNvGrpSpPr/>
            <p:nvPr/>
          </p:nvGrpSpPr>
          <p:grpSpPr>
            <a:xfrm>
              <a:off x="1727455" y="4357679"/>
              <a:ext cx="5661007" cy="716782"/>
              <a:chOff x="1727455" y="4534690"/>
              <a:chExt cx="5661007" cy="716782"/>
            </a:xfrm>
          </p:grpSpPr>
          <p:sp>
            <p:nvSpPr>
              <p:cNvPr id="48" name="文本框 47">
                <a:extLst>
                  <a:ext uri="{FF2B5EF4-FFF2-40B4-BE49-F238E27FC236}">
                    <a16:creationId xmlns:a16="http://schemas.microsoft.com/office/drawing/2014/main" id="{8F4D252D-62E4-8AED-9A28-63866CA7B364}"/>
                  </a:ext>
                </a:extLst>
              </p:cNvPr>
              <p:cNvSpPr txBox="1"/>
              <p:nvPr/>
            </p:nvSpPr>
            <p:spPr>
              <a:xfrm>
                <a:off x="2570330" y="4732780"/>
                <a:ext cx="4818132" cy="398780"/>
              </a:xfrm>
              <a:prstGeom prst="rect">
                <a:avLst/>
              </a:prstGeom>
              <a:noFill/>
            </p:spPr>
            <p:txBody>
              <a:bodyPr wrap="square" rtlCol="0">
                <a:spAutoFit/>
              </a:bodyPr>
              <a:lstStyle/>
              <a:p>
                <a:pPr>
                  <a:buSzPct val="25000"/>
                </a:pPr>
                <a:r>
                  <a:rPr lang="zh-CN" altLang="en-US" sz="2000" b="1" dirty="0">
                    <a:latin typeface="Arial" panose="020B0604020202090204" pitchFamily="34" charset="0"/>
                    <a:ea typeface="微软雅黑" panose="020B0503020204020204" pitchFamily="34" charset="-122"/>
                    <a:sym typeface="+mn-ea"/>
                  </a:rPr>
                  <a:t>优化算法：梯度下降</a:t>
                </a:r>
                <a:endParaRPr lang="zh-CN" altLang="en-US" sz="2000" b="1" dirty="0">
                  <a:latin typeface="Arial" panose="020B0604020202090204" pitchFamily="34" charset="0"/>
                  <a:ea typeface="微软雅黑" panose="020B0503020204020204" pitchFamily="34" charset="-122"/>
                </a:endParaRPr>
              </a:p>
            </p:txBody>
          </p:sp>
          <p:sp>
            <p:nvSpPr>
              <p:cNvPr id="50" name="椭圆 49">
                <a:extLst>
                  <a:ext uri="{FF2B5EF4-FFF2-40B4-BE49-F238E27FC236}">
                    <a16:creationId xmlns:a16="http://schemas.microsoft.com/office/drawing/2014/main" id="{21139CEF-F3E3-BEBD-B104-1056590E113F}"/>
                  </a:ext>
                </a:extLst>
              </p:cNvPr>
              <p:cNvSpPr/>
              <p:nvPr/>
            </p:nvSpPr>
            <p:spPr>
              <a:xfrm>
                <a:off x="1727455" y="4534690"/>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04</a:t>
                </a:r>
              </a:p>
            </p:txBody>
          </p:sp>
        </p:grpSp>
      </p:grpSp>
    </p:spTree>
    <p:custDataLst>
      <p:tags r:id="rId1"/>
    </p:custDataLst>
    <p:extLst>
      <p:ext uri="{BB962C8B-B14F-4D97-AF65-F5344CB8AC3E}">
        <p14:creationId xmlns:p14="http://schemas.microsoft.com/office/powerpoint/2010/main" val="362985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bg1"/>
                </a:solidFill>
                <a:effectLst/>
                <a:uLnTx/>
                <a:uFillTx/>
                <a:cs typeface="+mn-ea"/>
                <a:sym typeface="+mn-lt"/>
              </a:rPr>
              <a:t>课程安排</a:t>
            </a:r>
          </a:p>
        </p:txBody>
      </p:sp>
      <p:grpSp>
        <p:nvGrpSpPr>
          <p:cNvPr id="26" name="组合 25"/>
          <p:cNvGrpSpPr/>
          <p:nvPr/>
        </p:nvGrpSpPr>
        <p:grpSpPr>
          <a:xfrm>
            <a:off x="1094248" y="1409700"/>
            <a:ext cx="9753598" cy="4574528"/>
            <a:chOff x="628652" y="1710813"/>
            <a:chExt cx="7954909" cy="4018673"/>
          </a:xfrm>
        </p:grpSpPr>
        <p:sp>
          <p:nvSpPr>
            <p:cNvPr id="5" name="Rectangle 6"/>
            <p:cNvSpPr/>
            <p:nvPr/>
          </p:nvSpPr>
          <p:spPr>
            <a:xfrm>
              <a:off x="628652"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假设类</a:t>
              </a:r>
              <a:endParaRPr lang="en-US" sz="2400" b="1" dirty="0">
                <a:solidFill>
                  <a:schemeClr val="tx1"/>
                </a:solidFill>
              </a:endParaRPr>
            </a:p>
          </p:txBody>
        </p:sp>
        <p:sp>
          <p:nvSpPr>
            <p:cNvPr id="6" name="Rectangle 9"/>
            <p:cNvSpPr/>
            <p:nvPr/>
          </p:nvSpPr>
          <p:spPr>
            <a:xfrm>
              <a:off x="3419735"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损失函数</a:t>
              </a:r>
              <a:endParaRPr lang="en-US" sz="2400" b="1" dirty="0">
                <a:solidFill>
                  <a:schemeClr val="tx1"/>
                </a:solidFill>
              </a:endParaRPr>
            </a:p>
          </p:txBody>
        </p:sp>
        <p:sp>
          <p:nvSpPr>
            <p:cNvPr id="7" name="Rectangle 10"/>
            <p:cNvSpPr/>
            <p:nvPr/>
          </p:nvSpPr>
          <p:spPr>
            <a:xfrm>
              <a:off x="6255726"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优化算法</a:t>
              </a:r>
              <a:endParaRPr lang="en-US" sz="2400" b="1" dirty="0">
                <a:solidFill>
                  <a:schemeClr val="tx1"/>
                </a:solidFill>
              </a:endParaRPr>
            </a:p>
          </p:txBody>
        </p:sp>
        <p:sp>
          <p:nvSpPr>
            <p:cNvPr id="8" name="Rectangle 12"/>
            <p:cNvSpPr/>
            <p:nvPr/>
          </p:nvSpPr>
          <p:spPr>
            <a:xfrm>
              <a:off x="628652"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线性回归</a:t>
              </a:r>
              <a:endParaRPr lang="en-US" sz="2400" b="1" dirty="0">
                <a:solidFill>
                  <a:srgbClr val="FF0000"/>
                </a:solidFill>
              </a:endParaRPr>
            </a:p>
          </p:txBody>
        </p:sp>
        <p:sp>
          <p:nvSpPr>
            <p:cNvPr id="9" name="Rectangle 13"/>
            <p:cNvSpPr/>
            <p:nvPr/>
          </p:nvSpPr>
          <p:spPr>
            <a:xfrm>
              <a:off x="3419735"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平方损失</a:t>
              </a:r>
              <a:endParaRPr lang="en-US" sz="2400" b="1" dirty="0">
                <a:solidFill>
                  <a:srgbClr val="FF0000"/>
                </a:solidFill>
              </a:endParaRPr>
            </a:p>
          </p:txBody>
        </p:sp>
        <p:sp>
          <p:nvSpPr>
            <p:cNvPr id="10" name="Rectangle 14"/>
            <p:cNvSpPr/>
            <p:nvPr/>
          </p:nvSpPr>
          <p:spPr>
            <a:xfrm>
              <a:off x="6255726"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梯度下降</a:t>
              </a:r>
              <a:endParaRPr lang="en-US" sz="2400" b="1" dirty="0">
                <a:solidFill>
                  <a:srgbClr val="FF0000"/>
                </a:solidFill>
              </a:endParaRPr>
            </a:p>
          </p:txBody>
        </p:sp>
        <p:sp>
          <p:nvSpPr>
            <p:cNvPr id="11" name="Rectangle 15"/>
            <p:cNvSpPr/>
            <p:nvPr/>
          </p:nvSpPr>
          <p:spPr>
            <a:xfrm>
              <a:off x="628652" y="4783393"/>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多项式回归</a:t>
              </a:r>
              <a:endParaRPr lang="en-US" sz="2400" b="1" dirty="0">
                <a:solidFill>
                  <a:srgbClr val="FF0000"/>
                </a:solidFill>
              </a:endParaRPr>
            </a:p>
          </p:txBody>
        </p:sp>
        <p:sp>
          <p:nvSpPr>
            <p:cNvPr id="12" name="Rectangle 17"/>
            <p:cNvSpPr/>
            <p:nvPr/>
          </p:nvSpPr>
          <p:spPr>
            <a:xfrm>
              <a:off x="3603765" y="4972402"/>
              <a:ext cx="1816538"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为什么使用平方损失？</a:t>
              </a:r>
              <a:endParaRPr lang="en-US" sz="2400" b="1" dirty="0">
                <a:solidFill>
                  <a:srgbClr val="FF0000"/>
                </a:solidFill>
              </a:endParaRPr>
            </a:p>
          </p:txBody>
        </p:sp>
        <p:sp>
          <p:nvSpPr>
            <p:cNvPr id="16" name="Rectangle 18"/>
            <p:cNvSpPr/>
            <p:nvPr/>
          </p:nvSpPr>
          <p:spPr>
            <a:xfrm>
              <a:off x="6112491" y="4783393"/>
              <a:ext cx="2471070"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随机梯度下降</a:t>
              </a:r>
              <a:endParaRPr lang="en-US" sz="2400" b="1" dirty="0">
                <a:solidFill>
                  <a:schemeClr val="tx1"/>
                </a:solidFill>
              </a:endParaRPr>
            </a:p>
          </p:txBody>
        </p:sp>
        <p:sp>
          <p:nvSpPr>
            <p:cNvPr id="18" name="Down Arrow 19"/>
            <p:cNvSpPr/>
            <p:nvPr/>
          </p:nvSpPr>
          <p:spPr>
            <a:xfrm>
              <a:off x="1573468"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19" name="Down Arrow 20"/>
            <p:cNvSpPr/>
            <p:nvPr/>
          </p:nvSpPr>
          <p:spPr>
            <a:xfrm>
              <a:off x="1573468"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0" name="Down Arrow 21"/>
            <p:cNvSpPr/>
            <p:nvPr/>
          </p:nvSpPr>
          <p:spPr>
            <a:xfrm>
              <a:off x="4364551"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1" name="Down Arrow 22"/>
            <p:cNvSpPr/>
            <p:nvPr/>
          </p:nvSpPr>
          <p:spPr>
            <a:xfrm>
              <a:off x="4364551"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2" name="Down Arrow 23"/>
            <p:cNvSpPr/>
            <p:nvPr/>
          </p:nvSpPr>
          <p:spPr>
            <a:xfrm>
              <a:off x="7200542"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3" name="Down Arrow 24"/>
            <p:cNvSpPr/>
            <p:nvPr/>
          </p:nvSpPr>
          <p:spPr>
            <a:xfrm>
              <a:off x="7200542"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4" name="Plus 25"/>
            <p:cNvSpPr/>
            <p:nvPr/>
          </p:nvSpPr>
          <p:spPr>
            <a:xfrm>
              <a:off x="2942303"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5" name="Plus 26"/>
            <p:cNvSpPr/>
            <p:nvPr/>
          </p:nvSpPr>
          <p:spPr>
            <a:xfrm>
              <a:off x="5719201"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9"/>
          <p:cNvGrpSpPr>
            <a:grpSpLocks noChangeAspect="1"/>
          </p:cNvGrpSpPr>
          <p:nvPr/>
        </p:nvGrpSpPr>
        <p:grpSpPr bwMode="auto">
          <a:xfrm>
            <a:off x="0" y="-1589"/>
            <a:ext cx="12191999" cy="767234"/>
            <a:chOff x="-1" y="-1"/>
            <a:chExt cx="7719" cy="568"/>
          </a:xfrm>
        </p:grpSpPr>
        <p:sp>
          <p:nvSpPr>
            <p:cNvPr id="8"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9"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0" name="任意多边形: 形状 9"/>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1" name="文本框 10"/>
          <p:cNvSpPr txBox="1"/>
          <p:nvPr/>
        </p:nvSpPr>
        <p:spPr>
          <a:xfrm>
            <a:off x="350439" y="120418"/>
            <a:ext cx="279756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回顾：凸</a:t>
            </a:r>
            <a:r>
              <a:rPr kumimoji="0" lang="en-US" altLang="zh-CN" sz="2800" b="1" i="0" u="none" strike="noStrike" kern="1200" cap="none" spc="0" normalizeH="0" baseline="0" noProof="0" dirty="0">
                <a:ln>
                  <a:noFill/>
                </a:ln>
                <a:solidFill>
                  <a:prstClr val="white"/>
                </a:solidFill>
                <a:effectLst/>
                <a:uLnTx/>
                <a:uFillTx/>
                <a:cs typeface="+mn-ea"/>
                <a:sym typeface="+mn-lt"/>
              </a:rPr>
              <a:t>/</a:t>
            </a:r>
            <a:r>
              <a:rPr kumimoji="0" lang="zh-CN" altLang="en-US" sz="2800" b="1" i="0" u="none" strike="noStrike" kern="1200" cap="none" spc="0" normalizeH="0" baseline="0" noProof="0" dirty="0">
                <a:ln>
                  <a:noFill/>
                </a:ln>
                <a:solidFill>
                  <a:prstClr val="white"/>
                </a:solidFill>
                <a:effectLst/>
                <a:uLnTx/>
                <a:uFillTx/>
                <a:cs typeface="+mn-ea"/>
                <a:sym typeface="+mn-lt"/>
              </a:rPr>
              <a:t>凹函数</a:t>
            </a:r>
          </a:p>
        </p:txBody>
      </p:sp>
      <p:pic>
        <p:nvPicPr>
          <p:cNvPr id="18" name="Picture 6"/>
          <p:cNvPicPr>
            <a:picLocks noChangeAspect="1"/>
          </p:cNvPicPr>
          <p:nvPr/>
        </p:nvPicPr>
        <p:blipFill>
          <a:blip r:embed="rId3"/>
          <a:srcRect l="15086" r="14797"/>
          <a:stretch>
            <a:fillRect/>
          </a:stretch>
        </p:blipFill>
        <p:spPr>
          <a:xfrm>
            <a:off x="1140789" y="1255081"/>
            <a:ext cx="9288002" cy="5203591"/>
          </a:xfrm>
          <a:prstGeom prst="rect">
            <a:avLst/>
          </a:prstGeom>
        </p:spPr>
      </p:pic>
      <p:grpSp>
        <p:nvGrpSpPr>
          <p:cNvPr id="14" name="组合 13"/>
          <p:cNvGrpSpPr/>
          <p:nvPr/>
        </p:nvGrpSpPr>
        <p:grpSpPr>
          <a:xfrm>
            <a:off x="2814725" y="3818555"/>
            <a:ext cx="1096775" cy="507763"/>
            <a:chOff x="5064486" y="2931141"/>
            <a:chExt cx="1096775" cy="507763"/>
          </a:xfrm>
        </p:grpSpPr>
        <mc:AlternateContent xmlns:mc="http://schemas.openxmlformats.org/markup-compatibility/2006" xmlns:a14="http://schemas.microsoft.com/office/drawing/2010/main">
          <mc:Choice Requires="a14">
            <p:sp>
              <p:nvSpPr>
                <p:cNvPr id="12" name="文本框 11"/>
                <p:cNvSpPr txBox="1"/>
                <p:nvPr/>
              </p:nvSpPr>
              <p:spPr>
                <a:xfrm>
                  <a:off x="5064486" y="2931141"/>
                  <a:ext cx="10967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smtClean="0">
                            <a:latin typeface="Cambria Math" panose="02040503050406030204" pitchFamily="18" charset="0"/>
                          </a:rPr>
                          <m:t>max</m:t>
                        </m:r>
                        <m:r>
                          <a:rPr lang="en-US" altLang="zh-CN" b="0" i="1" smtClean="0">
                            <a:latin typeface="Cambria Math" panose="02040503050406030204" pitchFamily="18" charset="0"/>
                          </a:rPr>
                          <m:t>  </m:t>
                        </m:r>
                        <m:r>
                          <a:rPr lang="zh-CN" altLang="en-US" i="1" smtClean="0">
                            <a:latin typeface="Cambria Math" panose="02040503050406030204" pitchFamily="18" charset="0"/>
                          </a:rPr>
                          <m:t>𝑔</m:t>
                        </m:r>
                        <m:d>
                          <m:dPr>
                            <m:ctrlPr>
                              <a:rPr lang="zh-CN" altLang="en-US" i="1">
                                <a:solidFill>
                                  <a:srgbClr val="836967"/>
                                </a:solidFill>
                                <a:latin typeface="Cambria Math" panose="02040503050406030204" pitchFamily="18" charset="0"/>
                              </a:rPr>
                            </m:ctrlPr>
                          </m:dPr>
                          <m:e>
                            <m:r>
                              <a:rPr lang="zh-CN" altLang="en-US" i="1">
                                <a:latin typeface="Cambria Math" panose="02040503050406030204" pitchFamily="18" charset="0"/>
                              </a:rPr>
                              <m:t>𝑤</m:t>
                            </m:r>
                          </m:e>
                        </m:d>
                      </m:oMath>
                    </m:oMathPara>
                  </a14:m>
                  <a:endParaRPr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5064486" y="2931141"/>
                  <a:ext cx="1096775" cy="276999"/>
                </a:xfrm>
                <a:prstGeom prst="rect">
                  <a:avLst/>
                </a:prstGeom>
                <a:blipFill rotWithShape="1">
                  <a:blip r:embed="rId4"/>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5230192" y="3161905"/>
                  <a:ext cx="2407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𝑤</m:t>
                        </m:r>
                      </m:oMath>
                    </m:oMathPara>
                  </a14:m>
                  <a:endParaRPr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5230192" y="3161905"/>
                  <a:ext cx="240772" cy="276999"/>
                </a:xfrm>
                <a:prstGeom prst="rect">
                  <a:avLst/>
                </a:prstGeom>
                <a:blipFill rotWithShape="1">
                  <a:blip r:embed="rId5"/>
                </a:blipFill>
              </p:spPr>
              <p:txBody>
                <a:bodyPr/>
                <a:lstStyle/>
                <a:p>
                  <a:r>
                    <a:rPr lang="zh-CN" altLang="en-US">
                      <a:noFill/>
                    </a:rPr>
                    <a:t> </a:t>
                  </a:r>
                </a:p>
              </p:txBody>
            </p:sp>
          </mc:Fallback>
        </mc:AlternateContent>
      </p:grpSp>
      <p:grpSp>
        <p:nvGrpSpPr>
          <p:cNvPr id="33" name="组合 32"/>
          <p:cNvGrpSpPr/>
          <p:nvPr/>
        </p:nvGrpSpPr>
        <p:grpSpPr>
          <a:xfrm>
            <a:off x="2321834" y="1963868"/>
            <a:ext cx="3276386" cy="646331"/>
            <a:chOff x="2431799" y="1962480"/>
            <a:chExt cx="2787572" cy="646331"/>
          </a:xfrm>
        </p:grpSpPr>
        <p:cxnSp>
          <p:nvCxnSpPr>
            <p:cNvPr id="5" name="直接连接符 4"/>
            <p:cNvCxnSpPr/>
            <p:nvPr/>
          </p:nvCxnSpPr>
          <p:spPr>
            <a:xfrm>
              <a:off x="2431799" y="2430681"/>
              <a:ext cx="1454703"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3129280" y="2382520"/>
              <a:ext cx="101600" cy="1142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箭头连接符 15"/>
            <p:cNvCxnSpPr/>
            <p:nvPr/>
          </p:nvCxnSpPr>
          <p:spPr>
            <a:xfrm flipH="1">
              <a:off x="3329249" y="2076930"/>
              <a:ext cx="557253" cy="1979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126551" y="1962480"/>
              <a:ext cx="1092820" cy="646331"/>
            </a:xfrm>
            <a:prstGeom prst="rect">
              <a:avLst/>
            </a:prstGeom>
            <a:noFill/>
          </p:spPr>
          <p:txBody>
            <a:bodyPr wrap="square" rtlCol="0">
              <a:spAutoFit/>
            </a:bodyPr>
            <a:lstStyle/>
            <a:p>
              <a:r>
                <a:rPr lang="zh-CN" altLang="en-US" dirty="0"/>
                <a:t>导数等于</a:t>
              </a:r>
              <a:r>
                <a:rPr lang="en-US" altLang="zh-CN" dirty="0"/>
                <a:t>0</a:t>
              </a:r>
              <a:endParaRPr lang="zh-CN" altLang="en-US" dirty="0"/>
            </a:p>
          </p:txBody>
        </p:sp>
      </p:grpSp>
      <p:grpSp>
        <p:nvGrpSpPr>
          <p:cNvPr id="65" name="组合 64"/>
          <p:cNvGrpSpPr/>
          <p:nvPr/>
        </p:nvGrpSpPr>
        <p:grpSpPr>
          <a:xfrm>
            <a:off x="7070751" y="3663980"/>
            <a:ext cx="3166069" cy="634211"/>
            <a:chOff x="7070751" y="3663980"/>
            <a:chExt cx="3166069" cy="634211"/>
          </a:xfrm>
        </p:grpSpPr>
        <p:sp>
          <p:nvSpPr>
            <p:cNvPr id="36" name="椭圆 35"/>
            <p:cNvSpPr/>
            <p:nvPr/>
          </p:nvSpPr>
          <p:spPr>
            <a:xfrm>
              <a:off x="7768232" y="3663980"/>
              <a:ext cx="101600" cy="1142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p:nvPr/>
          </p:nvCxnSpPr>
          <p:spPr>
            <a:xfrm>
              <a:off x="7070751" y="3712141"/>
              <a:ext cx="1454703"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flipV="1">
              <a:off x="8402021" y="3856876"/>
              <a:ext cx="842676" cy="88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8741592" y="3928859"/>
              <a:ext cx="1495228" cy="369332"/>
            </a:xfrm>
            <a:prstGeom prst="rect">
              <a:avLst/>
            </a:prstGeom>
            <a:noFill/>
          </p:spPr>
          <p:txBody>
            <a:bodyPr wrap="square" rtlCol="0">
              <a:spAutoFit/>
            </a:bodyPr>
            <a:lstStyle/>
            <a:p>
              <a:r>
                <a:rPr lang="zh-CN" altLang="en-US" dirty="0"/>
                <a:t>导数等于</a:t>
              </a:r>
              <a:r>
                <a:rPr lang="en-US" altLang="zh-CN" dirty="0"/>
                <a:t>0</a:t>
              </a:r>
              <a:endParaRPr lang="zh-CN" altLang="en-US" dirty="0"/>
            </a:p>
          </p:txBody>
        </p:sp>
      </p:grpSp>
      <p:grpSp>
        <p:nvGrpSpPr>
          <p:cNvPr id="40" name="组合 39"/>
          <p:cNvGrpSpPr/>
          <p:nvPr/>
        </p:nvGrpSpPr>
        <p:grpSpPr>
          <a:xfrm>
            <a:off x="7183359" y="3859643"/>
            <a:ext cx="1064715" cy="507763"/>
            <a:chOff x="5064486" y="2931141"/>
            <a:chExt cx="1064715" cy="507763"/>
          </a:xfrm>
        </p:grpSpPr>
        <mc:AlternateContent xmlns:mc="http://schemas.openxmlformats.org/markup-compatibility/2006" xmlns:a14="http://schemas.microsoft.com/office/drawing/2010/main">
          <mc:Choice Requires="a14">
            <p:sp>
              <p:nvSpPr>
                <p:cNvPr id="41" name="文本框 40"/>
                <p:cNvSpPr txBox="1"/>
                <p:nvPr/>
              </p:nvSpPr>
              <p:spPr>
                <a:xfrm>
                  <a:off x="5064486" y="2931141"/>
                  <a:ext cx="106471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smtClean="0">
                            <a:latin typeface="Cambria Math" panose="02040503050406030204" pitchFamily="18" charset="0"/>
                          </a:rPr>
                          <m:t>m</m:t>
                        </m:r>
                        <m:r>
                          <m:rPr>
                            <m:sty m:val="p"/>
                          </m:rPr>
                          <a:rPr lang="en-US" altLang="zh-CN" i="1">
                            <a:latin typeface="Cambria Math" panose="02040503050406030204" pitchFamily="18" charset="0"/>
                          </a:rPr>
                          <m:t>in</m:t>
                        </m:r>
                        <m:r>
                          <a:rPr lang="en-US" altLang="zh-CN" b="0" i="1" smtClean="0">
                            <a:latin typeface="Cambria Math" panose="02040503050406030204" pitchFamily="18" charset="0"/>
                          </a:rPr>
                          <m:t>  </m:t>
                        </m:r>
                        <m:r>
                          <a:rPr lang="zh-CN" altLang="en-US" i="1" smtClean="0">
                            <a:latin typeface="Cambria Math" panose="02040503050406030204" pitchFamily="18" charset="0"/>
                          </a:rPr>
                          <m:t>𝑔</m:t>
                        </m:r>
                        <m:d>
                          <m:dPr>
                            <m:ctrlPr>
                              <a:rPr lang="zh-CN" altLang="en-US" i="1">
                                <a:solidFill>
                                  <a:srgbClr val="836967"/>
                                </a:solidFill>
                                <a:latin typeface="Cambria Math" panose="02040503050406030204" pitchFamily="18" charset="0"/>
                              </a:rPr>
                            </m:ctrlPr>
                          </m:dPr>
                          <m:e>
                            <m:r>
                              <a:rPr lang="zh-CN" altLang="en-US" i="1">
                                <a:latin typeface="Cambria Math" panose="02040503050406030204" pitchFamily="18" charset="0"/>
                              </a:rPr>
                              <m:t>𝑤</m:t>
                            </m:r>
                          </m:e>
                        </m:d>
                      </m:oMath>
                    </m:oMathPara>
                  </a14:m>
                  <a:endParaRPr lang="zh-CN" altLang="en-US" dirty="0"/>
                </a:p>
              </p:txBody>
            </p:sp>
          </mc:Choice>
          <mc:Fallback xmlns="">
            <p:sp>
              <p:nvSpPr>
                <p:cNvPr id="41" name="文本框 40"/>
                <p:cNvSpPr txBox="1">
                  <a:spLocks noRot="1" noChangeAspect="1" noMove="1" noResize="1" noEditPoints="1" noAdjustHandles="1" noChangeArrowheads="1" noChangeShapeType="1" noTextEdit="1"/>
                </p:cNvSpPr>
                <p:nvPr/>
              </p:nvSpPr>
              <p:spPr>
                <a:xfrm>
                  <a:off x="5064486" y="2931141"/>
                  <a:ext cx="1064715" cy="276999"/>
                </a:xfrm>
                <a:prstGeom prst="rect">
                  <a:avLst/>
                </a:prstGeom>
                <a:blipFill rotWithShape="1">
                  <a:blip r:embed="rId6"/>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1"/>
                <p:cNvSpPr txBox="1"/>
                <p:nvPr/>
              </p:nvSpPr>
              <p:spPr>
                <a:xfrm>
                  <a:off x="5230192" y="3161905"/>
                  <a:ext cx="2407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𝑤</m:t>
                        </m:r>
                      </m:oMath>
                    </m:oMathPara>
                  </a14:m>
                  <a:endParaRPr lang="zh-CN" altLang="en-US" dirty="0"/>
                </a:p>
              </p:txBody>
            </p:sp>
          </mc:Choice>
          <mc:Fallback xmlns="">
            <p:sp>
              <p:nvSpPr>
                <p:cNvPr id="42" name="文本框 41"/>
                <p:cNvSpPr txBox="1">
                  <a:spLocks noRot="1" noChangeAspect="1" noMove="1" noResize="1" noEditPoints="1" noAdjustHandles="1" noChangeArrowheads="1" noChangeShapeType="1" noTextEdit="1"/>
                </p:cNvSpPr>
                <p:nvPr/>
              </p:nvSpPr>
              <p:spPr>
                <a:xfrm>
                  <a:off x="5230192" y="3161905"/>
                  <a:ext cx="240772" cy="276999"/>
                </a:xfrm>
                <a:prstGeom prst="rect">
                  <a:avLst/>
                </a:prstGeom>
                <a:blipFill rotWithShape="1">
                  <a:blip r:embed="rId5"/>
                </a:blipFill>
              </p:spPr>
              <p:txBody>
                <a:bodyPr/>
                <a:lstStyle/>
                <a:p>
                  <a:r>
                    <a:rPr lang="zh-CN" altLang="en-US">
                      <a:noFill/>
                    </a:rPr>
                    <a:t> </a:t>
                  </a:r>
                </a:p>
              </p:txBody>
            </p:sp>
          </mc:Fallback>
        </mc:AlternateContent>
      </p:grpSp>
      <p:sp>
        <p:nvSpPr>
          <p:cNvPr id="44" name="文本框 43"/>
          <p:cNvSpPr txBox="1"/>
          <p:nvPr/>
        </p:nvSpPr>
        <p:spPr>
          <a:xfrm>
            <a:off x="2669944" y="1204340"/>
            <a:ext cx="1121871" cy="461665"/>
          </a:xfrm>
          <a:prstGeom prst="rect">
            <a:avLst/>
          </a:prstGeom>
          <a:noFill/>
        </p:spPr>
        <p:txBody>
          <a:bodyPr wrap="square" rtlCol="0">
            <a:spAutoFit/>
          </a:bodyPr>
          <a:lstStyle/>
          <a:p>
            <a:r>
              <a:rPr lang="zh-CN" altLang="en-US" sz="2400" dirty="0"/>
              <a:t>凹函数</a:t>
            </a:r>
          </a:p>
        </p:txBody>
      </p:sp>
      <p:sp>
        <p:nvSpPr>
          <p:cNvPr id="45" name="文本框 44"/>
          <p:cNvSpPr txBox="1"/>
          <p:nvPr/>
        </p:nvSpPr>
        <p:spPr>
          <a:xfrm>
            <a:off x="7326208" y="1204340"/>
            <a:ext cx="1103604" cy="461665"/>
          </a:xfrm>
          <a:prstGeom prst="rect">
            <a:avLst/>
          </a:prstGeom>
          <a:noFill/>
        </p:spPr>
        <p:txBody>
          <a:bodyPr wrap="square" rtlCol="0">
            <a:spAutoFit/>
          </a:bodyPr>
          <a:lstStyle/>
          <a:p>
            <a:r>
              <a:rPr lang="zh-CN" altLang="en-US" sz="2400" dirty="0"/>
              <a:t>凸函数</a:t>
            </a:r>
          </a:p>
        </p:txBody>
      </p:sp>
      <p:cxnSp>
        <p:nvCxnSpPr>
          <p:cNvPr id="46" name="直接连接符 45"/>
          <p:cNvCxnSpPr/>
          <p:nvPr/>
        </p:nvCxnSpPr>
        <p:spPr>
          <a:xfrm>
            <a:off x="3048000" y="5653660"/>
            <a:ext cx="74381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3369329" y="5605499"/>
            <a:ext cx="101600" cy="1142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nvCxnSpPr>
        <p:spPr>
          <a:xfrm>
            <a:off x="3470929" y="5882260"/>
            <a:ext cx="74381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3792258" y="5834099"/>
            <a:ext cx="101600" cy="1142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p:nvPr/>
        </p:nvCxnSpPr>
        <p:spPr>
          <a:xfrm>
            <a:off x="4126551" y="5261230"/>
            <a:ext cx="743815"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4447880" y="5213069"/>
            <a:ext cx="101600" cy="1142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箭头连接符 55"/>
          <p:cNvCxnSpPr/>
          <p:nvPr/>
        </p:nvCxnSpPr>
        <p:spPr>
          <a:xfrm>
            <a:off x="2814725" y="5213069"/>
            <a:ext cx="656204" cy="306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2814725" y="5060263"/>
            <a:ext cx="1683733" cy="813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350439" y="5003033"/>
            <a:ext cx="2477729" cy="369332"/>
          </a:xfrm>
          <a:prstGeom prst="rect">
            <a:avLst/>
          </a:prstGeom>
          <a:noFill/>
        </p:spPr>
        <p:txBody>
          <a:bodyPr wrap="square" rtlCol="0">
            <a:spAutoFit/>
          </a:bodyPr>
          <a:lstStyle/>
          <a:p>
            <a:r>
              <a:rPr lang="zh-CN" altLang="en-US" dirty="0"/>
              <a:t>导数等于</a:t>
            </a:r>
            <a:r>
              <a:rPr lang="en-US" altLang="zh-CN" dirty="0"/>
              <a:t>0</a:t>
            </a:r>
            <a:r>
              <a:rPr lang="zh-CN" altLang="en-US" dirty="0"/>
              <a:t>的解有多个</a:t>
            </a:r>
          </a:p>
        </p:txBody>
      </p:sp>
      <p:sp>
        <p:nvSpPr>
          <p:cNvPr id="63" name="文本框 62"/>
          <p:cNvSpPr txBox="1"/>
          <p:nvPr/>
        </p:nvSpPr>
        <p:spPr>
          <a:xfrm>
            <a:off x="9032488" y="5270203"/>
            <a:ext cx="1839951" cy="369332"/>
          </a:xfrm>
          <a:prstGeom prst="rect">
            <a:avLst/>
          </a:prstGeom>
          <a:noFill/>
        </p:spPr>
        <p:txBody>
          <a:bodyPr wrap="square" rtlCol="0">
            <a:spAutoFit/>
          </a:bodyPr>
          <a:lstStyle/>
          <a:p>
            <a:r>
              <a:rPr lang="zh-CN" altLang="en-US" dirty="0"/>
              <a:t>导数等于</a:t>
            </a:r>
            <a:r>
              <a:rPr lang="en-US" altLang="zh-CN" dirty="0"/>
              <a:t>0</a:t>
            </a:r>
            <a:r>
              <a:rPr lang="zh-CN" altLang="en-US" dirty="0"/>
              <a:t>无解</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48526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回顾：利用梯度上升找最大值</a:t>
            </a:r>
          </a:p>
        </p:txBody>
      </p:sp>
      <mc:AlternateContent xmlns:mc="http://schemas.openxmlformats.org/markup-compatibility/2006" xmlns:a14="http://schemas.microsoft.com/office/drawing/2010/main">
        <mc:Choice Requires="a14">
          <p:sp>
            <p:nvSpPr>
              <p:cNvPr id="3" name="文本框 2"/>
              <p:cNvSpPr txBox="1"/>
              <p:nvPr/>
            </p:nvSpPr>
            <p:spPr>
              <a:xfrm>
                <a:off x="5959986" y="1443204"/>
                <a:ext cx="5121801" cy="400174"/>
              </a:xfrm>
              <a:prstGeom prst="rect">
                <a:avLst/>
              </a:prstGeom>
              <a:noFill/>
            </p:spPr>
            <p:txBody>
              <a:bodyPr wrap="square" rtlCol="0">
                <a:spAutoFit/>
              </a:bodyPr>
              <a:lstStyle/>
              <a:p>
                <a:r>
                  <a:rPr lang="zh-CN" altLang="en-US" sz="2000" dirty="0"/>
                  <a:t>我们如何判断应该增大</a:t>
                </a:r>
                <a14:m>
                  <m:oMath xmlns:m="http://schemas.openxmlformats.org/officeDocument/2006/math">
                    <m:r>
                      <a:rPr lang="zh-CN" altLang="en-US" sz="2000" i="1" dirty="0">
                        <a:latin typeface="Cambria Math" panose="02040503050406030204" pitchFamily="18" charset="0"/>
                      </a:rPr>
                      <m:t>还是</m:t>
                    </m:r>
                    <m:r>
                      <a:rPr lang="zh-CN" altLang="en-US" sz="2000" i="1" dirty="0" smtClean="0">
                        <a:latin typeface="Cambria Math" panose="02040503050406030204" pitchFamily="18" charset="0"/>
                      </a:rPr>
                      <m:t>减小</m:t>
                    </m:r>
                    <m:r>
                      <a:rPr lang="zh-CN" altLang="en-US" sz="2000" i="1" smtClean="0">
                        <a:latin typeface="Cambria Math" panose="02040503050406030204" pitchFamily="18" charset="0"/>
                      </a:rPr>
                      <m:t>𝑤</m:t>
                    </m:r>
                    <m:r>
                      <a:rPr lang="zh-CN" altLang="en-US" sz="2000" i="1">
                        <a:latin typeface="Cambria Math" panose="02040503050406030204" pitchFamily="18" charset="0"/>
                      </a:rPr>
                      <m:t>的</m:t>
                    </m:r>
                  </m:oMath>
                </a14:m>
                <a:r>
                  <a:rPr lang="zh-CN" altLang="en-US" sz="2000" dirty="0"/>
                  <a:t>值呢</a:t>
                </a:r>
                <a:r>
                  <a:rPr lang="zh-CN" altLang="en-US" dirty="0"/>
                  <a:t>？</a:t>
                </a:r>
              </a:p>
            </p:txBody>
          </p:sp>
        </mc:Choice>
        <mc:Fallback xmlns="">
          <p:sp>
            <p:nvSpPr>
              <p:cNvPr id="3" name="文本框 2"/>
              <p:cNvSpPr txBox="1">
                <a:spLocks noRot="1" noChangeAspect="1" noMove="1" noResize="1" noEditPoints="1" noAdjustHandles="1" noChangeArrowheads="1" noChangeShapeType="1" noTextEdit="1"/>
              </p:cNvSpPr>
              <p:nvPr/>
            </p:nvSpPr>
            <p:spPr>
              <a:xfrm>
                <a:off x="5959986" y="1443204"/>
                <a:ext cx="5121801" cy="400174"/>
              </a:xfrm>
              <a:prstGeom prst="rect">
                <a:avLst/>
              </a:prstGeom>
              <a:blipFill rotWithShape="1">
                <a:blip r:embed="rId3"/>
                <a:stretch>
                  <a:fillRect l="-10" t="-121" r="8" b="-7147"/>
                </a:stretch>
              </a:blipFill>
            </p:spPr>
            <p:txBody>
              <a:bodyPr/>
              <a:lstStyle/>
              <a:p>
                <a:r>
                  <a:rPr lang="zh-CN" altLang="en-US">
                    <a:noFill/>
                  </a:rPr>
                  <a:t> </a:t>
                </a:r>
              </a:p>
            </p:txBody>
          </p:sp>
        </mc:Fallback>
      </mc:AlternateContent>
      <p:grpSp>
        <p:nvGrpSpPr>
          <p:cNvPr id="70" name="组合 69"/>
          <p:cNvGrpSpPr/>
          <p:nvPr/>
        </p:nvGrpSpPr>
        <p:grpSpPr>
          <a:xfrm>
            <a:off x="228106" y="1020748"/>
            <a:ext cx="4617948" cy="3871707"/>
            <a:chOff x="414517" y="1678746"/>
            <a:chExt cx="4617948" cy="3871707"/>
          </a:xfrm>
        </p:grpSpPr>
        <p:grpSp>
          <p:nvGrpSpPr>
            <p:cNvPr id="2" name="object 4"/>
            <p:cNvGrpSpPr/>
            <p:nvPr/>
          </p:nvGrpSpPr>
          <p:grpSpPr>
            <a:xfrm rot="10800000">
              <a:off x="1104376" y="2216207"/>
              <a:ext cx="3531689" cy="2693035"/>
              <a:chOff x="671981" y="2452431"/>
              <a:chExt cx="3119755" cy="2693035"/>
            </a:xfrm>
          </p:grpSpPr>
          <p:pic>
            <p:nvPicPr>
              <p:cNvPr id="4" name="object 5"/>
              <p:cNvPicPr/>
              <p:nvPr/>
            </p:nvPicPr>
            <p:blipFill>
              <a:blip r:embed="rId4" cstate="print"/>
              <a:stretch>
                <a:fillRect/>
              </a:stretch>
            </p:blipFill>
            <p:spPr>
              <a:xfrm>
                <a:off x="671981" y="2452431"/>
                <a:ext cx="3119293" cy="2692498"/>
              </a:xfrm>
              <a:prstGeom prst="rect">
                <a:avLst/>
              </a:prstGeom>
            </p:spPr>
          </p:pic>
          <p:sp>
            <p:nvSpPr>
              <p:cNvPr id="5" name="object 6"/>
              <p:cNvSpPr/>
              <p:nvPr/>
            </p:nvSpPr>
            <p:spPr>
              <a:xfrm>
                <a:off x="716510" y="2480462"/>
                <a:ext cx="3028950" cy="2597785"/>
              </a:xfrm>
              <a:custGeom>
                <a:avLst/>
                <a:gdLst/>
                <a:ahLst/>
                <a:cxnLst/>
                <a:rect l="l" t="t" r="r" b="b"/>
                <a:pathLst>
                  <a:path w="3028950" h="2597785">
                    <a:moveTo>
                      <a:pt x="3028939" y="0"/>
                    </a:moveTo>
                    <a:lnTo>
                      <a:pt x="3004452" y="59933"/>
                    </a:lnTo>
                    <a:lnTo>
                      <a:pt x="2979966" y="119839"/>
                    </a:lnTo>
                    <a:lnTo>
                      <a:pt x="2955481" y="179687"/>
                    </a:lnTo>
                    <a:lnTo>
                      <a:pt x="2930998" y="239451"/>
                    </a:lnTo>
                    <a:lnTo>
                      <a:pt x="2906517" y="299100"/>
                    </a:lnTo>
                    <a:lnTo>
                      <a:pt x="2882039" y="358608"/>
                    </a:lnTo>
                    <a:lnTo>
                      <a:pt x="2857564" y="417946"/>
                    </a:lnTo>
                    <a:lnTo>
                      <a:pt x="2833093" y="477085"/>
                    </a:lnTo>
                    <a:lnTo>
                      <a:pt x="2808627" y="535997"/>
                    </a:lnTo>
                    <a:lnTo>
                      <a:pt x="2784165" y="594653"/>
                    </a:lnTo>
                    <a:lnTo>
                      <a:pt x="2759710" y="653026"/>
                    </a:lnTo>
                    <a:lnTo>
                      <a:pt x="2735260" y="711086"/>
                    </a:lnTo>
                    <a:lnTo>
                      <a:pt x="2710817" y="768806"/>
                    </a:lnTo>
                    <a:lnTo>
                      <a:pt x="2686382" y="826157"/>
                    </a:lnTo>
                    <a:lnTo>
                      <a:pt x="2661955" y="883111"/>
                    </a:lnTo>
                    <a:lnTo>
                      <a:pt x="2637536" y="939639"/>
                    </a:lnTo>
                    <a:lnTo>
                      <a:pt x="2613125" y="995714"/>
                    </a:lnTo>
                    <a:lnTo>
                      <a:pt x="2588725" y="1051305"/>
                    </a:lnTo>
                    <a:lnTo>
                      <a:pt x="2564335" y="1106387"/>
                    </a:lnTo>
                    <a:lnTo>
                      <a:pt x="2539955" y="1160928"/>
                    </a:lnTo>
                    <a:lnTo>
                      <a:pt x="2515586" y="1214903"/>
                    </a:lnTo>
                    <a:lnTo>
                      <a:pt x="2491230" y="1268281"/>
                    </a:lnTo>
                    <a:lnTo>
                      <a:pt x="2466886" y="1321036"/>
                    </a:lnTo>
                    <a:lnTo>
                      <a:pt x="2442554" y="1373137"/>
                    </a:lnTo>
                    <a:lnTo>
                      <a:pt x="2418236" y="1424558"/>
                    </a:lnTo>
                    <a:lnTo>
                      <a:pt x="2393933" y="1475270"/>
                    </a:lnTo>
                    <a:lnTo>
                      <a:pt x="2369644" y="1525243"/>
                    </a:lnTo>
                    <a:lnTo>
                      <a:pt x="2345370" y="1574451"/>
                    </a:lnTo>
                    <a:lnTo>
                      <a:pt x="2321111" y="1622864"/>
                    </a:lnTo>
                    <a:lnTo>
                      <a:pt x="2296869" y="1670454"/>
                    </a:lnTo>
                    <a:lnTo>
                      <a:pt x="2272644" y="1717193"/>
                    </a:lnTo>
                    <a:lnTo>
                      <a:pt x="2248437" y="1763053"/>
                    </a:lnTo>
                    <a:lnTo>
                      <a:pt x="2224247" y="1808004"/>
                    </a:lnTo>
                    <a:lnTo>
                      <a:pt x="2200076" y="1852020"/>
                    </a:lnTo>
                    <a:lnTo>
                      <a:pt x="2175924" y="1895070"/>
                    </a:lnTo>
                    <a:lnTo>
                      <a:pt x="2151792" y="1937128"/>
                    </a:lnTo>
                    <a:lnTo>
                      <a:pt x="2127679" y="1978164"/>
                    </a:lnTo>
                    <a:lnTo>
                      <a:pt x="2103588" y="2018150"/>
                    </a:lnTo>
                    <a:lnTo>
                      <a:pt x="2079518" y="2057058"/>
                    </a:lnTo>
                    <a:lnTo>
                      <a:pt x="2055470" y="2094859"/>
                    </a:lnTo>
                    <a:lnTo>
                      <a:pt x="2031445" y="2131526"/>
                    </a:lnTo>
                    <a:lnTo>
                      <a:pt x="2007442" y="2167029"/>
                    </a:lnTo>
                    <a:lnTo>
                      <a:pt x="1983463" y="2201341"/>
                    </a:lnTo>
                    <a:lnTo>
                      <a:pt x="1959508" y="2234433"/>
                    </a:lnTo>
                    <a:lnTo>
                      <a:pt x="1935578" y="2266276"/>
                    </a:lnTo>
                    <a:lnTo>
                      <a:pt x="1911673" y="2296842"/>
                    </a:lnTo>
                    <a:lnTo>
                      <a:pt x="1863942" y="2354032"/>
                    </a:lnTo>
                    <a:lnTo>
                      <a:pt x="1816318" y="2405773"/>
                    </a:lnTo>
                    <a:lnTo>
                      <a:pt x="1768807" y="2451840"/>
                    </a:lnTo>
                    <a:lnTo>
                      <a:pt x="1721413" y="2492006"/>
                    </a:lnTo>
                    <a:lnTo>
                      <a:pt x="1674140" y="2526043"/>
                    </a:lnTo>
                    <a:lnTo>
                      <a:pt x="1626992" y="2553725"/>
                    </a:lnTo>
                    <a:lnTo>
                      <a:pt x="1579975" y="2574825"/>
                    </a:lnTo>
                    <a:lnTo>
                      <a:pt x="1533093" y="2589115"/>
                    </a:lnTo>
                    <a:lnTo>
                      <a:pt x="1486350" y="2596369"/>
                    </a:lnTo>
                    <a:lnTo>
                      <a:pt x="1463033" y="2597286"/>
                    </a:lnTo>
                    <a:lnTo>
                      <a:pt x="1439594" y="2595715"/>
                    </a:lnTo>
                    <a:lnTo>
                      <a:pt x="1391920" y="2583416"/>
                    </a:lnTo>
                    <a:lnTo>
                      <a:pt x="1343282" y="2559505"/>
                    </a:lnTo>
                    <a:lnTo>
                      <a:pt x="1293791" y="2524699"/>
                    </a:lnTo>
                    <a:lnTo>
                      <a:pt x="1243563" y="2479716"/>
                    </a:lnTo>
                    <a:lnTo>
                      <a:pt x="1192712" y="2425272"/>
                    </a:lnTo>
                    <a:lnTo>
                      <a:pt x="1167087" y="2394727"/>
                    </a:lnTo>
                    <a:lnTo>
                      <a:pt x="1141350" y="2362086"/>
                    </a:lnTo>
                    <a:lnTo>
                      <a:pt x="1115513" y="2327438"/>
                    </a:lnTo>
                    <a:lnTo>
                      <a:pt x="1089592" y="2290873"/>
                    </a:lnTo>
                    <a:lnTo>
                      <a:pt x="1063600" y="2252482"/>
                    </a:lnTo>
                    <a:lnTo>
                      <a:pt x="1037552" y="2212352"/>
                    </a:lnTo>
                    <a:lnTo>
                      <a:pt x="1011462" y="2170575"/>
                    </a:lnTo>
                    <a:lnTo>
                      <a:pt x="985344" y="2127240"/>
                    </a:lnTo>
                    <a:lnTo>
                      <a:pt x="959212" y="2082436"/>
                    </a:lnTo>
                    <a:lnTo>
                      <a:pt x="933081" y="2036253"/>
                    </a:lnTo>
                    <a:lnTo>
                      <a:pt x="906965" y="1988781"/>
                    </a:lnTo>
                    <a:lnTo>
                      <a:pt x="880878" y="1940110"/>
                    </a:lnTo>
                    <a:lnTo>
                      <a:pt x="854834" y="1890328"/>
                    </a:lnTo>
                    <a:lnTo>
                      <a:pt x="828848" y="1839526"/>
                    </a:lnTo>
                    <a:lnTo>
                      <a:pt x="802933" y="1787794"/>
                    </a:lnTo>
                    <a:lnTo>
                      <a:pt x="777105" y="1735220"/>
                    </a:lnTo>
                    <a:lnTo>
                      <a:pt x="751376" y="1681895"/>
                    </a:lnTo>
                    <a:lnTo>
                      <a:pt x="725763" y="1627909"/>
                    </a:lnTo>
                    <a:lnTo>
                      <a:pt x="700278" y="1573350"/>
                    </a:lnTo>
                    <a:lnTo>
                      <a:pt x="674936" y="1518309"/>
                    </a:lnTo>
                    <a:lnTo>
                      <a:pt x="649751" y="1462875"/>
                    </a:lnTo>
                    <a:lnTo>
                      <a:pt x="624738" y="1407139"/>
                    </a:lnTo>
                    <a:lnTo>
                      <a:pt x="599910" y="1351188"/>
                    </a:lnTo>
                    <a:lnTo>
                      <a:pt x="575282" y="1295114"/>
                    </a:lnTo>
                    <a:lnTo>
                      <a:pt x="550868" y="1239006"/>
                    </a:lnTo>
                    <a:lnTo>
                      <a:pt x="526683" y="1182953"/>
                    </a:lnTo>
                    <a:lnTo>
                      <a:pt x="502740" y="1127046"/>
                    </a:lnTo>
                    <a:lnTo>
                      <a:pt x="479054" y="1071373"/>
                    </a:lnTo>
                    <a:lnTo>
                      <a:pt x="455640" y="1016025"/>
                    </a:lnTo>
                    <a:lnTo>
                      <a:pt x="432510" y="961091"/>
                    </a:lnTo>
                    <a:lnTo>
                      <a:pt x="409680" y="906661"/>
                    </a:lnTo>
                    <a:lnTo>
                      <a:pt x="387164" y="852824"/>
                    </a:lnTo>
                    <a:lnTo>
                      <a:pt x="364976" y="799670"/>
                    </a:lnTo>
                    <a:lnTo>
                      <a:pt x="343130" y="747289"/>
                    </a:lnTo>
                    <a:lnTo>
                      <a:pt x="321640" y="695770"/>
                    </a:lnTo>
                    <a:lnTo>
                      <a:pt x="300521" y="645203"/>
                    </a:lnTo>
                    <a:lnTo>
                      <a:pt x="279787" y="595678"/>
                    </a:lnTo>
                    <a:lnTo>
                      <a:pt x="259453" y="547284"/>
                    </a:lnTo>
                    <a:lnTo>
                      <a:pt x="239531" y="500111"/>
                    </a:lnTo>
                    <a:lnTo>
                      <a:pt x="220038" y="454249"/>
                    </a:lnTo>
                    <a:lnTo>
                      <a:pt x="200986" y="409787"/>
                    </a:lnTo>
                    <a:lnTo>
                      <a:pt x="182390" y="366816"/>
                    </a:lnTo>
                    <a:lnTo>
                      <a:pt x="164265" y="325423"/>
                    </a:lnTo>
                    <a:lnTo>
                      <a:pt x="146624" y="285700"/>
                    </a:lnTo>
                    <a:lnTo>
                      <a:pt x="129482" y="247736"/>
                    </a:lnTo>
                    <a:lnTo>
                      <a:pt x="112853" y="211620"/>
                    </a:lnTo>
                    <a:lnTo>
                      <a:pt x="81191" y="145293"/>
                    </a:lnTo>
                    <a:lnTo>
                      <a:pt x="51753" y="87435"/>
                    </a:lnTo>
                    <a:lnTo>
                      <a:pt x="24651" y="38765"/>
                    </a:lnTo>
                    <a:lnTo>
                      <a:pt x="12012" y="18100"/>
                    </a:lnTo>
                    <a:lnTo>
                      <a:pt x="0" y="0"/>
                    </a:lnTo>
                  </a:path>
                </a:pathLst>
              </a:custGeom>
              <a:ln w="21954">
                <a:solidFill>
                  <a:srgbClr val="B0007E"/>
                </a:solidFill>
              </a:ln>
            </p:spPr>
            <p:txBody>
              <a:bodyPr wrap="square" lIns="0" tIns="0" rIns="0" bIns="0" rtlCol="0"/>
              <a:lstStyle/>
              <a:p>
                <a:endParaRPr/>
              </a:p>
            </p:txBody>
          </p:sp>
        </p:grpSp>
        <p:grpSp>
          <p:nvGrpSpPr>
            <p:cNvPr id="6" name="组合 5"/>
            <p:cNvGrpSpPr/>
            <p:nvPr/>
          </p:nvGrpSpPr>
          <p:grpSpPr>
            <a:xfrm>
              <a:off x="2355610" y="5091348"/>
              <a:ext cx="1096775" cy="459105"/>
              <a:chOff x="5098262" y="2572078"/>
              <a:chExt cx="1096775" cy="459105"/>
            </a:xfrm>
          </p:grpSpPr>
          <mc:AlternateContent xmlns:mc="http://schemas.openxmlformats.org/markup-compatibility/2006" xmlns:a14="http://schemas.microsoft.com/office/drawing/2010/main">
            <mc:Choice Requires="a14">
              <p:sp>
                <p:nvSpPr>
                  <p:cNvPr id="7" name="文本框 6"/>
                  <p:cNvSpPr txBox="1"/>
                  <p:nvPr/>
                </p:nvSpPr>
                <p:spPr>
                  <a:xfrm>
                    <a:off x="5098262" y="2572078"/>
                    <a:ext cx="10967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smtClean="0">
                              <a:latin typeface="Cambria Math" panose="02040503050406030204" pitchFamily="18" charset="0"/>
                            </a:rPr>
                            <m:t>max</m:t>
                          </m:r>
                          <m:r>
                            <a:rPr lang="en-US" altLang="zh-CN" b="0" i="1" smtClean="0">
                              <a:latin typeface="Cambria Math" panose="02040503050406030204" pitchFamily="18" charset="0"/>
                            </a:rPr>
                            <m:t>  </m:t>
                          </m:r>
                          <m:r>
                            <a:rPr lang="zh-CN" altLang="en-US" i="1" smtClean="0">
                              <a:latin typeface="Cambria Math" panose="02040503050406030204" pitchFamily="18" charset="0"/>
                            </a:rPr>
                            <m:t>𝑔</m:t>
                          </m:r>
                          <m:d>
                            <m:dPr>
                              <m:ctrlPr>
                                <a:rPr lang="zh-CN" altLang="en-US" i="1">
                                  <a:solidFill>
                                    <a:srgbClr val="836967"/>
                                  </a:solidFill>
                                  <a:latin typeface="Cambria Math" panose="02040503050406030204" pitchFamily="18" charset="0"/>
                                </a:rPr>
                              </m:ctrlPr>
                            </m:dPr>
                            <m:e>
                              <m:r>
                                <a:rPr lang="zh-CN" altLang="en-US" i="1">
                                  <a:latin typeface="Cambria Math" panose="02040503050406030204" pitchFamily="18" charset="0"/>
                                </a:rPr>
                                <m:t>𝑤</m:t>
                              </m:r>
                            </m:e>
                          </m:d>
                        </m:oMath>
                      </m:oMathPara>
                    </a14:m>
                    <a:endParaRPr lang="zh-CN" altLang="en-US" dirty="0"/>
                  </a:p>
                </p:txBody>
              </p:sp>
            </mc:Choice>
            <mc:Fallback xmlns="">
              <p:sp>
                <p:nvSpPr>
                  <p:cNvPr id="7" name="文本框 6"/>
                  <p:cNvSpPr txBox="1">
                    <a:spLocks noRot="1" noChangeAspect="1" noMove="1" noResize="1" noEditPoints="1" noAdjustHandles="1" noChangeArrowheads="1" noChangeShapeType="1" noTextEdit="1"/>
                  </p:cNvSpPr>
                  <p:nvPr/>
                </p:nvSpPr>
                <p:spPr>
                  <a:xfrm>
                    <a:off x="5098262" y="2572078"/>
                    <a:ext cx="1096775" cy="276999"/>
                  </a:xfrm>
                  <a:prstGeom prst="rect">
                    <a:avLst/>
                  </a:prstGeom>
                  <a:blipFill rotWithShape="1">
                    <a:blip r:embed="rId5"/>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p:cNvSpPr txBox="1"/>
                  <p:nvPr/>
                </p:nvSpPr>
                <p:spPr>
                  <a:xfrm>
                    <a:off x="5262863" y="2754184"/>
                    <a:ext cx="2407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𝑤</m:t>
                          </m:r>
                        </m:oMath>
                      </m:oMathPara>
                    </a14:m>
                    <a:endParaRPr lang="zh-CN" altLang="en-US" dirty="0"/>
                  </a:p>
                </p:txBody>
              </p:sp>
            </mc:Choice>
            <mc:Fallback xmlns="">
              <p:sp>
                <p:nvSpPr>
                  <p:cNvPr id="8" name="文本框 7"/>
                  <p:cNvSpPr txBox="1">
                    <a:spLocks noRot="1" noChangeAspect="1" noMove="1" noResize="1" noEditPoints="1" noAdjustHandles="1" noChangeArrowheads="1" noChangeShapeType="1" noTextEdit="1"/>
                  </p:cNvSpPr>
                  <p:nvPr/>
                </p:nvSpPr>
                <p:spPr>
                  <a:xfrm>
                    <a:off x="5262863" y="2754184"/>
                    <a:ext cx="240772" cy="276999"/>
                  </a:xfrm>
                  <a:prstGeom prst="rect">
                    <a:avLst/>
                  </a:prstGeom>
                  <a:blipFill rotWithShape="1">
                    <a:blip r:embed="rId6"/>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42" name="文本框 41"/>
                <p:cNvSpPr txBox="1"/>
                <p:nvPr/>
              </p:nvSpPr>
              <p:spPr>
                <a:xfrm>
                  <a:off x="414517" y="2757541"/>
                  <a:ext cx="114736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solidFill>
                                  <a:srgbClr val="836967"/>
                                </a:solidFill>
                                <a:latin typeface="Cambria Math" panose="02040503050406030204" pitchFamily="18" charset="0"/>
                              </a:rPr>
                            </m:ctrlPr>
                          </m:fPr>
                          <m:num>
                            <m:r>
                              <a:rPr lang="zh-CN" altLang="en-US" i="1" smtClean="0">
                                <a:latin typeface="Cambria Math" panose="02040503050406030204" pitchFamily="18" charset="0"/>
                              </a:rPr>
                              <m:t>ⅆ</m:t>
                            </m:r>
                            <m:r>
                              <a:rPr lang="zh-CN" altLang="en-US" i="1" smtClean="0">
                                <a:latin typeface="Cambria Math" panose="02040503050406030204" pitchFamily="18" charset="0"/>
                              </a:rPr>
                              <m:t>𝑔</m:t>
                            </m:r>
                            <m:d>
                              <m:dPr>
                                <m:ctrlPr>
                                  <a:rPr lang="zh-CN" altLang="en-US" i="1" smtClean="0">
                                    <a:solidFill>
                                      <a:srgbClr val="836967"/>
                                    </a:solidFill>
                                    <a:latin typeface="Cambria Math" panose="02040503050406030204" pitchFamily="18" charset="0"/>
                                  </a:rPr>
                                </m:ctrlPr>
                              </m:dPr>
                              <m:e>
                                <m:r>
                                  <a:rPr lang="zh-CN" altLang="en-US" i="1" smtClean="0">
                                    <a:latin typeface="Cambria Math" panose="02040503050406030204" pitchFamily="18" charset="0"/>
                                  </a:rPr>
                                  <m:t>𝑤</m:t>
                                </m:r>
                              </m:e>
                            </m:d>
                          </m:num>
                          <m:den>
                            <m:r>
                              <a:rPr lang="zh-CN" altLang="en-US" i="1" smtClean="0">
                                <a:latin typeface="Cambria Math" panose="02040503050406030204" pitchFamily="18" charset="0"/>
                              </a:rPr>
                              <m:t>ⅆ</m:t>
                            </m:r>
                            <m:r>
                              <a:rPr lang="zh-CN" altLang="en-US" i="1" smtClean="0">
                                <a:latin typeface="Cambria Math" panose="02040503050406030204" pitchFamily="18" charset="0"/>
                              </a:rPr>
                              <m:t>𝑤</m:t>
                            </m:r>
                          </m:den>
                        </m:f>
                        <m:r>
                          <a:rPr lang="en-US" altLang="zh-CN" i="1" smtClean="0">
                            <a:latin typeface="Cambria Math" panose="02040503050406030204" pitchFamily="18" charset="0"/>
                            <a:ea typeface="Cambria Math" panose="02040503050406030204" pitchFamily="18" charset="0"/>
                          </a:rPr>
                          <m:t>&gt;</m:t>
                        </m:r>
                        <m:r>
                          <a:rPr lang="en-US" altLang="zh-CN" b="0" i="1" smtClean="0">
                            <a:latin typeface="Cambria Math" panose="02040503050406030204" pitchFamily="18" charset="0"/>
                            <a:ea typeface="Cambria Math" panose="02040503050406030204" pitchFamily="18" charset="0"/>
                          </a:rPr>
                          <m:t>0</m:t>
                        </m:r>
                      </m:oMath>
                    </m:oMathPara>
                  </a14:m>
                  <a:endParaRPr lang="zh-CN" altLang="en-US" dirty="0"/>
                </a:p>
              </p:txBody>
            </p:sp>
          </mc:Choice>
          <mc:Fallback xmlns="">
            <p:sp>
              <p:nvSpPr>
                <p:cNvPr id="42" name="文本框 41"/>
                <p:cNvSpPr txBox="1">
                  <a:spLocks noRot="1" noChangeAspect="1" noMove="1" noResize="1" noEditPoints="1" noAdjustHandles="1" noChangeArrowheads="1" noChangeShapeType="1" noTextEdit="1"/>
                </p:cNvSpPr>
                <p:nvPr/>
              </p:nvSpPr>
              <p:spPr>
                <a:xfrm>
                  <a:off x="414517" y="2757541"/>
                  <a:ext cx="1147365" cy="537583"/>
                </a:xfrm>
                <a:prstGeom prst="rect">
                  <a:avLst/>
                </a:prstGeom>
                <a:blipFill rotWithShape="1">
                  <a:blip r:embed="rId7"/>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3" name="文本框 42"/>
                <p:cNvSpPr txBox="1"/>
                <p:nvPr/>
              </p:nvSpPr>
              <p:spPr>
                <a:xfrm>
                  <a:off x="3885100" y="2733415"/>
                  <a:ext cx="114736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solidFill>
                                  <a:srgbClr val="836967"/>
                                </a:solidFill>
                                <a:latin typeface="Cambria Math" panose="02040503050406030204" pitchFamily="18" charset="0"/>
                              </a:rPr>
                            </m:ctrlPr>
                          </m:fPr>
                          <m:num>
                            <m:r>
                              <a:rPr lang="zh-CN" altLang="en-US" i="1" smtClean="0">
                                <a:latin typeface="Cambria Math" panose="02040503050406030204" pitchFamily="18" charset="0"/>
                              </a:rPr>
                              <m:t>ⅆ</m:t>
                            </m:r>
                            <m:r>
                              <a:rPr lang="zh-CN" altLang="en-US" i="1" smtClean="0">
                                <a:latin typeface="Cambria Math" panose="02040503050406030204" pitchFamily="18" charset="0"/>
                              </a:rPr>
                              <m:t>𝑔</m:t>
                            </m:r>
                            <m:d>
                              <m:dPr>
                                <m:ctrlPr>
                                  <a:rPr lang="zh-CN" altLang="en-US" i="1" smtClean="0">
                                    <a:solidFill>
                                      <a:srgbClr val="836967"/>
                                    </a:solidFill>
                                    <a:latin typeface="Cambria Math" panose="02040503050406030204" pitchFamily="18" charset="0"/>
                                  </a:rPr>
                                </m:ctrlPr>
                              </m:dPr>
                              <m:e>
                                <m:r>
                                  <a:rPr lang="zh-CN" altLang="en-US" i="1" smtClean="0">
                                    <a:latin typeface="Cambria Math" panose="02040503050406030204" pitchFamily="18" charset="0"/>
                                  </a:rPr>
                                  <m:t>𝑤</m:t>
                                </m:r>
                              </m:e>
                            </m:d>
                          </m:num>
                          <m:den>
                            <m:r>
                              <a:rPr lang="zh-CN" altLang="en-US" i="1" smtClean="0">
                                <a:latin typeface="Cambria Math" panose="02040503050406030204" pitchFamily="18" charset="0"/>
                              </a:rPr>
                              <m:t>ⅆ</m:t>
                            </m:r>
                            <m:r>
                              <a:rPr lang="zh-CN" altLang="en-US" i="1" smtClean="0">
                                <a:latin typeface="Cambria Math" panose="02040503050406030204" pitchFamily="18" charset="0"/>
                              </a:rPr>
                              <m:t>𝑤</m:t>
                            </m:r>
                          </m:den>
                        </m:f>
                        <m:r>
                          <a:rPr lang="en-US" altLang="zh-CN" b="0" i="1" smtClean="0">
                            <a:latin typeface="Cambria Math" panose="02040503050406030204" pitchFamily="18" charset="0"/>
                          </a:rPr>
                          <m:t>&lt;</m:t>
                        </m:r>
                        <m:r>
                          <a:rPr lang="en-US" altLang="zh-CN" b="0" i="1" smtClean="0">
                            <a:latin typeface="Cambria Math" panose="02040503050406030204" pitchFamily="18" charset="0"/>
                            <a:ea typeface="Cambria Math" panose="02040503050406030204" pitchFamily="18" charset="0"/>
                          </a:rPr>
                          <m:t>0</m:t>
                        </m:r>
                      </m:oMath>
                    </m:oMathPara>
                  </a14:m>
                  <a:endParaRPr lang="zh-CN" altLang="en-US" dirty="0"/>
                </a:p>
              </p:txBody>
            </p:sp>
          </mc:Choice>
          <mc:Fallback xmlns="">
            <p:sp>
              <p:nvSpPr>
                <p:cNvPr id="43" name="文本框 42"/>
                <p:cNvSpPr txBox="1">
                  <a:spLocks noRot="1" noChangeAspect="1" noMove="1" noResize="1" noEditPoints="1" noAdjustHandles="1" noChangeArrowheads="1" noChangeShapeType="1" noTextEdit="1"/>
                </p:cNvSpPr>
                <p:nvPr/>
              </p:nvSpPr>
              <p:spPr>
                <a:xfrm>
                  <a:off x="3885100" y="2733415"/>
                  <a:ext cx="1147365" cy="537583"/>
                </a:xfrm>
                <a:prstGeom prst="rect">
                  <a:avLst/>
                </a:prstGeom>
                <a:blipFill rotWithShape="1">
                  <a:blip r:embed="rId8"/>
                </a:blipFill>
              </p:spPr>
              <p:txBody>
                <a:bodyPr/>
                <a:lstStyle/>
                <a:p>
                  <a:r>
                    <a:rPr lang="zh-CN" altLang="en-US">
                      <a:noFill/>
                    </a:rPr>
                    <a:t> </a:t>
                  </a:r>
                </a:p>
              </p:txBody>
            </p:sp>
          </mc:Fallback>
        </mc:AlternateContent>
        <p:cxnSp>
          <p:nvCxnSpPr>
            <p:cNvPr id="45" name="直接连接符 44"/>
            <p:cNvCxnSpPr/>
            <p:nvPr/>
          </p:nvCxnSpPr>
          <p:spPr>
            <a:xfrm flipV="1">
              <a:off x="1816100" y="2634157"/>
              <a:ext cx="527769" cy="79484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2061210" y="2986245"/>
              <a:ext cx="68580" cy="8017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3371268" y="2562225"/>
              <a:ext cx="421587" cy="71056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rot="1465849">
              <a:off x="3572975" y="2911437"/>
              <a:ext cx="68580" cy="8017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p:nvCxnSpPr>
          <p:spPr>
            <a:xfrm flipH="1">
              <a:off x="2896369" y="1896138"/>
              <a:ext cx="7629" cy="2575501"/>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2016873" y="1947538"/>
              <a:ext cx="1709792" cy="419859"/>
              <a:chOff x="2431799" y="2076930"/>
              <a:chExt cx="1454703" cy="419859"/>
            </a:xfrm>
          </p:grpSpPr>
          <p:cxnSp>
            <p:nvCxnSpPr>
              <p:cNvPr id="63" name="直接连接符 62"/>
              <p:cNvCxnSpPr/>
              <p:nvPr/>
            </p:nvCxnSpPr>
            <p:spPr>
              <a:xfrm>
                <a:off x="2431799" y="2430681"/>
                <a:ext cx="1454703"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3129280" y="2382520"/>
                <a:ext cx="101600" cy="1142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直接箭头连接符 64"/>
              <p:cNvCxnSpPr/>
              <p:nvPr/>
            </p:nvCxnSpPr>
            <p:spPr>
              <a:xfrm flipH="1">
                <a:off x="3329249" y="2076930"/>
                <a:ext cx="557253" cy="1979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7" name="文本框 66"/>
                <p:cNvSpPr txBox="1"/>
                <p:nvPr/>
              </p:nvSpPr>
              <p:spPr>
                <a:xfrm>
                  <a:off x="3858310" y="1678746"/>
                  <a:ext cx="114736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solidFill>
                                  <a:srgbClr val="836967"/>
                                </a:solidFill>
                                <a:latin typeface="Cambria Math" panose="02040503050406030204" pitchFamily="18" charset="0"/>
                              </a:rPr>
                            </m:ctrlPr>
                          </m:fPr>
                          <m:num>
                            <m:r>
                              <a:rPr lang="zh-CN" altLang="en-US" i="1" smtClean="0">
                                <a:latin typeface="Cambria Math" panose="02040503050406030204" pitchFamily="18" charset="0"/>
                              </a:rPr>
                              <m:t>ⅆ</m:t>
                            </m:r>
                            <m:r>
                              <a:rPr lang="zh-CN" altLang="en-US" i="1" smtClean="0">
                                <a:latin typeface="Cambria Math" panose="02040503050406030204" pitchFamily="18" charset="0"/>
                              </a:rPr>
                              <m:t>𝑔</m:t>
                            </m:r>
                            <m:d>
                              <m:dPr>
                                <m:ctrlPr>
                                  <a:rPr lang="zh-CN" altLang="en-US" i="1" smtClean="0">
                                    <a:solidFill>
                                      <a:srgbClr val="836967"/>
                                    </a:solidFill>
                                    <a:latin typeface="Cambria Math" panose="02040503050406030204" pitchFamily="18" charset="0"/>
                                  </a:rPr>
                                </m:ctrlPr>
                              </m:dPr>
                              <m:e>
                                <m:r>
                                  <a:rPr lang="zh-CN" altLang="en-US" i="1" smtClean="0">
                                    <a:latin typeface="Cambria Math" panose="02040503050406030204" pitchFamily="18" charset="0"/>
                                  </a:rPr>
                                  <m:t>𝑤</m:t>
                                </m:r>
                              </m:e>
                            </m:d>
                          </m:num>
                          <m:den>
                            <m:r>
                              <a:rPr lang="zh-CN" altLang="en-US" i="1" smtClean="0">
                                <a:latin typeface="Cambria Math" panose="02040503050406030204" pitchFamily="18" charset="0"/>
                              </a:rPr>
                              <m:t>ⅆ</m:t>
                            </m:r>
                            <m:r>
                              <a:rPr lang="zh-CN" altLang="en-US" i="1" smtClean="0">
                                <a:latin typeface="Cambria Math" panose="02040503050406030204" pitchFamily="18" charset="0"/>
                              </a:rPr>
                              <m:t>𝑤</m:t>
                            </m:r>
                          </m:den>
                        </m:f>
                        <m:r>
                          <a:rPr lang="en-US" altLang="zh-CN" b="0" i="1" smtClean="0">
                            <a:latin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0</m:t>
                        </m:r>
                      </m:oMath>
                    </m:oMathPara>
                  </a14:m>
                  <a:endParaRPr lang="zh-CN" altLang="en-US" dirty="0"/>
                </a:p>
              </p:txBody>
            </p:sp>
          </mc:Choice>
          <mc:Fallback xmlns="">
            <p:sp>
              <p:nvSpPr>
                <p:cNvPr id="67" name="文本框 66"/>
                <p:cNvSpPr txBox="1">
                  <a:spLocks noRot="1" noChangeAspect="1" noMove="1" noResize="1" noEditPoints="1" noAdjustHandles="1" noChangeArrowheads="1" noChangeShapeType="1" noTextEdit="1"/>
                </p:cNvSpPr>
                <p:nvPr/>
              </p:nvSpPr>
              <p:spPr>
                <a:xfrm>
                  <a:off x="3858310" y="1678746"/>
                  <a:ext cx="1147365" cy="537583"/>
                </a:xfrm>
                <a:prstGeom prst="rect">
                  <a:avLst/>
                </a:prstGeom>
                <a:blipFill rotWithShape="1">
                  <a:blip r:embed="rId9"/>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9" name="文本框 68"/>
                <p:cNvSpPr txBox="1"/>
                <p:nvPr/>
              </p:nvSpPr>
              <p:spPr>
                <a:xfrm>
                  <a:off x="2726675" y="4687139"/>
                  <a:ext cx="33938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zh-CN" altLang="en-US" i="1" smtClean="0">
                                <a:solidFill>
                                  <a:srgbClr val="836967"/>
                                </a:solidFill>
                                <a:latin typeface="Cambria Math" panose="02040503050406030204" pitchFamily="18" charset="0"/>
                              </a:rPr>
                            </m:ctrlPr>
                          </m:sSupPr>
                          <m:e>
                            <m:r>
                              <a:rPr lang="zh-CN" altLang="en-US" i="1">
                                <a:latin typeface="Cambria Math" panose="02040503050406030204" pitchFamily="18" charset="0"/>
                              </a:rPr>
                              <m:t>𝑤</m:t>
                            </m:r>
                          </m:e>
                          <m:sup>
                            <m:r>
                              <a:rPr lang="zh-CN" altLang="en-US" i="0">
                                <a:latin typeface="Cambria Math" panose="02040503050406030204" pitchFamily="18" charset="0"/>
                              </a:rPr>
                              <m:t>∗</m:t>
                            </m:r>
                          </m:sup>
                        </m:sSup>
                      </m:oMath>
                    </m:oMathPara>
                  </a14:m>
                  <a:endParaRPr lang="zh-CN" altLang="en-US" dirty="0"/>
                </a:p>
              </p:txBody>
            </p:sp>
          </mc:Choice>
          <mc:Fallback xmlns="">
            <p:sp>
              <p:nvSpPr>
                <p:cNvPr id="69" name="文本框 68"/>
                <p:cNvSpPr txBox="1">
                  <a:spLocks noRot="1" noChangeAspect="1" noMove="1" noResize="1" noEditPoints="1" noAdjustHandles="1" noChangeArrowheads="1" noChangeShapeType="1" noTextEdit="1"/>
                </p:cNvSpPr>
                <p:nvPr/>
              </p:nvSpPr>
              <p:spPr>
                <a:xfrm>
                  <a:off x="2726675" y="4687139"/>
                  <a:ext cx="339388" cy="276999"/>
                </a:xfrm>
                <a:prstGeom prst="rect">
                  <a:avLst/>
                </a:prstGeom>
                <a:blipFill rotWithShape="1">
                  <a:blip r:embed="rId10"/>
                </a:blipFill>
              </p:spPr>
              <p:txBody>
                <a:bodyPr/>
                <a:lstStyle/>
                <a:p>
                  <a:r>
                    <a:rPr lang="zh-CN" altLang="en-US">
                      <a:noFill/>
                    </a:rPr>
                    <a:t> </a:t>
                  </a:r>
                </a:p>
              </p:txBody>
            </p:sp>
          </mc:Fallback>
        </mc:AlternateContent>
      </p:grpSp>
      <p:grpSp>
        <p:nvGrpSpPr>
          <p:cNvPr id="83" name="组合 82"/>
          <p:cNvGrpSpPr/>
          <p:nvPr/>
        </p:nvGrpSpPr>
        <p:grpSpPr>
          <a:xfrm>
            <a:off x="6469818" y="2210843"/>
            <a:ext cx="2977815" cy="537583"/>
            <a:chOff x="6469818" y="2210843"/>
            <a:chExt cx="2977815" cy="537583"/>
          </a:xfrm>
        </p:grpSpPr>
        <mc:AlternateContent xmlns:mc="http://schemas.openxmlformats.org/markup-compatibility/2006" xmlns:a14="http://schemas.microsoft.com/office/drawing/2010/main">
          <mc:Choice Requires="a14">
            <p:sp>
              <p:nvSpPr>
                <p:cNvPr id="71" name="文本框 70"/>
                <p:cNvSpPr txBox="1"/>
                <p:nvPr/>
              </p:nvSpPr>
              <p:spPr>
                <a:xfrm>
                  <a:off x="6948574" y="2210843"/>
                  <a:ext cx="114736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solidFill>
                                  <a:srgbClr val="836967"/>
                                </a:solidFill>
                                <a:latin typeface="Cambria Math" panose="02040503050406030204" pitchFamily="18" charset="0"/>
                              </a:rPr>
                            </m:ctrlPr>
                          </m:fPr>
                          <m:num>
                            <m:r>
                              <a:rPr lang="zh-CN" altLang="en-US" i="1" smtClean="0">
                                <a:latin typeface="Cambria Math" panose="02040503050406030204" pitchFamily="18" charset="0"/>
                              </a:rPr>
                              <m:t>ⅆ</m:t>
                            </m:r>
                            <m:r>
                              <a:rPr lang="zh-CN" altLang="en-US" i="1" smtClean="0">
                                <a:latin typeface="Cambria Math" panose="02040503050406030204" pitchFamily="18" charset="0"/>
                              </a:rPr>
                              <m:t>𝑔</m:t>
                            </m:r>
                            <m:d>
                              <m:dPr>
                                <m:ctrlPr>
                                  <a:rPr lang="zh-CN" altLang="en-US" i="1" smtClean="0">
                                    <a:solidFill>
                                      <a:srgbClr val="836967"/>
                                    </a:solidFill>
                                    <a:latin typeface="Cambria Math" panose="02040503050406030204" pitchFamily="18" charset="0"/>
                                  </a:rPr>
                                </m:ctrlPr>
                              </m:dPr>
                              <m:e>
                                <m:r>
                                  <a:rPr lang="zh-CN" altLang="en-US" i="1" smtClean="0">
                                    <a:latin typeface="Cambria Math" panose="02040503050406030204" pitchFamily="18" charset="0"/>
                                  </a:rPr>
                                  <m:t>𝑤</m:t>
                                </m:r>
                              </m:e>
                            </m:d>
                          </m:num>
                          <m:den>
                            <m:r>
                              <a:rPr lang="zh-CN" altLang="en-US" i="1" smtClean="0">
                                <a:latin typeface="Cambria Math" panose="02040503050406030204" pitchFamily="18" charset="0"/>
                              </a:rPr>
                              <m:t>ⅆ</m:t>
                            </m:r>
                            <m:r>
                              <a:rPr lang="zh-CN" altLang="en-US" i="1" smtClean="0">
                                <a:latin typeface="Cambria Math" panose="02040503050406030204" pitchFamily="18" charset="0"/>
                              </a:rPr>
                              <m:t>𝑤</m:t>
                            </m:r>
                          </m:den>
                        </m:f>
                        <m:r>
                          <a:rPr lang="en-US" altLang="zh-CN" i="1" smtClean="0">
                            <a:latin typeface="Cambria Math" panose="02040503050406030204" pitchFamily="18" charset="0"/>
                            <a:ea typeface="Cambria Math" panose="02040503050406030204" pitchFamily="18" charset="0"/>
                          </a:rPr>
                          <m:t>&gt;</m:t>
                        </m:r>
                        <m:r>
                          <a:rPr lang="en-US" altLang="zh-CN" b="0" i="1" smtClean="0">
                            <a:latin typeface="Cambria Math" panose="02040503050406030204" pitchFamily="18" charset="0"/>
                            <a:ea typeface="Cambria Math" panose="02040503050406030204" pitchFamily="18" charset="0"/>
                          </a:rPr>
                          <m:t>0</m:t>
                        </m:r>
                      </m:oMath>
                    </m:oMathPara>
                  </a14:m>
                  <a:endParaRPr lang="zh-CN" altLang="en-US" dirty="0"/>
                </a:p>
              </p:txBody>
            </p:sp>
          </mc:Choice>
          <mc:Fallback xmlns="">
            <p:sp>
              <p:nvSpPr>
                <p:cNvPr id="71" name="文本框 70"/>
                <p:cNvSpPr txBox="1">
                  <a:spLocks noRot="1" noChangeAspect="1" noMove="1" noResize="1" noEditPoints="1" noAdjustHandles="1" noChangeArrowheads="1" noChangeShapeType="1" noTextEdit="1"/>
                </p:cNvSpPr>
                <p:nvPr/>
              </p:nvSpPr>
              <p:spPr>
                <a:xfrm>
                  <a:off x="6948574" y="2210843"/>
                  <a:ext cx="1147365" cy="537583"/>
                </a:xfrm>
                <a:prstGeom prst="rect">
                  <a:avLst/>
                </a:prstGeom>
                <a:blipFill rotWithShape="1">
                  <a:blip r:embed="rId7"/>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5" name="文本框 74"/>
                <p:cNvSpPr txBox="1"/>
                <p:nvPr/>
              </p:nvSpPr>
              <p:spPr>
                <a:xfrm>
                  <a:off x="8745197" y="2383660"/>
                  <a:ext cx="702436" cy="2788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a:latin typeface="Cambria Math" panose="02040503050406030204" pitchFamily="18" charset="0"/>
                          </a:rPr>
                          <m:t>增大</m:t>
                        </m:r>
                        <m:r>
                          <a:rPr lang="zh-CN" altLang="en-US" i="1" smtClean="0">
                            <a:latin typeface="Cambria Math" panose="02040503050406030204" pitchFamily="18" charset="0"/>
                          </a:rPr>
                          <m:t>𝑤</m:t>
                        </m:r>
                      </m:oMath>
                    </m:oMathPara>
                  </a14:m>
                  <a:endParaRPr lang="zh-CN" altLang="en-US" dirty="0"/>
                </a:p>
              </p:txBody>
            </p:sp>
          </mc:Choice>
          <mc:Fallback xmlns="">
            <p:sp>
              <p:nvSpPr>
                <p:cNvPr id="75" name="文本框 74"/>
                <p:cNvSpPr txBox="1">
                  <a:spLocks noRot="1" noChangeAspect="1" noMove="1" noResize="1" noEditPoints="1" noAdjustHandles="1" noChangeArrowheads="1" noChangeShapeType="1" noTextEdit="1"/>
                </p:cNvSpPr>
                <p:nvPr/>
              </p:nvSpPr>
              <p:spPr>
                <a:xfrm>
                  <a:off x="8745197" y="2383660"/>
                  <a:ext cx="702436" cy="278859"/>
                </a:xfrm>
                <a:prstGeom prst="rect">
                  <a:avLst/>
                </a:prstGeom>
                <a:blipFill rotWithShape="1">
                  <a:blip r:embed="rId11"/>
                </a:blipFill>
              </p:spPr>
              <p:txBody>
                <a:bodyPr/>
                <a:lstStyle/>
                <a:p>
                  <a:r>
                    <a:rPr lang="zh-CN" altLang="en-US">
                      <a:noFill/>
                    </a:rPr>
                    <a:t> </a:t>
                  </a:r>
                </a:p>
              </p:txBody>
            </p:sp>
          </mc:Fallback>
        </mc:AlternateContent>
        <p:sp>
          <p:nvSpPr>
            <p:cNvPr id="82" name="文本框 81"/>
            <p:cNvSpPr txBox="1"/>
            <p:nvPr/>
          </p:nvSpPr>
          <p:spPr>
            <a:xfrm>
              <a:off x="6469818" y="2320217"/>
              <a:ext cx="2186155" cy="369332"/>
            </a:xfrm>
            <a:prstGeom prst="rect">
              <a:avLst/>
            </a:prstGeom>
            <a:noFill/>
          </p:spPr>
          <p:txBody>
            <a:bodyPr wrap="square" rtlCol="0">
              <a:spAutoFit/>
            </a:bodyPr>
            <a:lstStyle/>
            <a:p>
              <a:r>
                <a:rPr lang="zh-CN" altLang="en-US" dirty="0"/>
                <a:t>当                      时，</a:t>
              </a:r>
            </a:p>
          </p:txBody>
        </p:sp>
      </p:grpSp>
      <p:grpSp>
        <p:nvGrpSpPr>
          <p:cNvPr id="84" name="组合 83"/>
          <p:cNvGrpSpPr/>
          <p:nvPr/>
        </p:nvGrpSpPr>
        <p:grpSpPr>
          <a:xfrm>
            <a:off x="6469818" y="3019916"/>
            <a:ext cx="2977814" cy="537583"/>
            <a:chOff x="6469818" y="2210843"/>
            <a:chExt cx="2977814" cy="537583"/>
          </a:xfrm>
        </p:grpSpPr>
        <mc:AlternateContent xmlns:mc="http://schemas.openxmlformats.org/markup-compatibility/2006" xmlns:a14="http://schemas.microsoft.com/office/drawing/2010/main">
          <mc:Choice Requires="a14">
            <p:sp>
              <p:nvSpPr>
                <p:cNvPr id="85" name="文本框 84"/>
                <p:cNvSpPr txBox="1"/>
                <p:nvPr/>
              </p:nvSpPr>
              <p:spPr>
                <a:xfrm>
                  <a:off x="6948574" y="2210843"/>
                  <a:ext cx="114736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solidFill>
                                  <a:srgbClr val="836967"/>
                                </a:solidFill>
                                <a:latin typeface="Cambria Math" panose="02040503050406030204" pitchFamily="18" charset="0"/>
                              </a:rPr>
                            </m:ctrlPr>
                          </m:fPr>
                          <m:num>
                            <m:r>
                              <a:rPr lang="zh-CN" altLang="en-US" i="1" smtClean="0">
                                <a:latin typeface="Cambria Math" panose="02040503050406030204" pitchFamily="18" charset="0"/>
                              </a:rPr>
                              <m:t>ⅆ</m:t>
                            </m:r>
                            <m:r>
                              <a:rPr lang="zh-CN" altLang="en-US" i="1" smtClean="0">
                                <a:latin typeface="Cambria Math" panose="02040503050406030204" pitchFamily="18" charset="0"/>
                              </a:rPr>
                              <m:t>𝑔</m:t>
                            </m:r>
                            <m:d>
                              <m:dPr>
                                <m:ctrlPr>
                                  <a:rPr lang="zh-CN" altLang="en-US" i="1" smtClean="0">
                                    <a:solidFill>
                                      <a:srgbClr val="836967"/>
                                    </a:solidFill>
                                    <a:latin typeface="Cambria Math" panose="02040503050406030204" pitchFamily="18" charset="0"/>
                                  </a:rPr>
                                </m:ctrlPr>
                              </m:dPr>
                              <m:e>
                                <m:r>
                                  <a:rPr lang="zh-CN" altLang="en-US" i="1" smtClean="0">
                                    <a:latin typeface="Cambria Math" panose="02040503050406030204" pitchFamily="18" charset="0"/>
                                  </a:rPr>
                                  <m:t>𝑤</m:t>
                                </m:r>
                              </m:e>
                            </m:d>
                          </m:num>
                          <m:den>
                            <m:r>
                              <a:rPr lang="zh-CN" altLang="en-US" i="1" smtClean="0">
                                <a:latin typeface="Cambria Math" panose="02040503050406030204" pitchFamily="18" charset="0"/>
                              </a:rPr>
                              <m:t>ⅆ</m:t>
                            </m:r>
                            <m:r>
                              <a:rPr lang="zh-CN" altLang="en-US" i="1" smtClean="0">
                                <a:latin typeface="Cambria Math" panose="02040503050406030204" pitchFamily="18" charset="0"/>
                              </a:rPr>
                              <m:t>𝑤</m:t>
                            </m:r>
                          </m:den>
                        </m:f>
                        <m:r>
                          <a:rPr lang="en-US" altLang="zh-CN" b="0" i="1" smtClean="0">
                            <a:latin typeface="Cambria Math" panose="02040503050406030204" pitchFamily="18" charset="0"/>
                          </a:rPr>
                          <m:t>&lt;</m:t>
                        </m:r>
                        <m:r>
                          <a:rPr lang="en-US" altLang="zh-CN" b="0" i="1" smtClean="0">
                            <a:latin typeface="Cambria Math" panose="02040503050406030204" pitchFamily="18" charset="0"/>
                            <a:ea typeface="Cambria Math" panose="02040503050406030204" pitchFamily="18" charset="0"/>
                          </a:rPr>
                          <m:t>0</m:t>
                        </m:r>
                      </m:oMath>
                    </m:oMathPara>
                  </a14:m>
                  <a:endParaRPr lang="zh-CN" altLang="en-US" dirty="0"/>
                </a:p>
              </p:txBody>
            </p:sp>
          </mc:Choice>
          <mc:Fallback xmlns="">
            <p:sp>
              <p:nvSpPr>
                <p:cNvPr id="85" name="文本框 84"/>
                <p:cNvSpPr txBox="1">
                  <a:spLocks noRot="1" noChangeAspect="1" noMove="1" noResize="1" noEditPoints="1" noAdjustHandles="1" noChangeArrowheads="1" noChangeShapeType="1" noTextEdit="1"/>
                </p:cNvSpPr>
                <p:nvPr/>
              </p:nvSpPr>
              <p:spPr>
                <a:xfrm>
                  <a:off x="6948574" y="2210843"/>
                  <a:ext cx="1147365" cy="537583"/>
                </a:xfrm>
                <a:prstGeom prst="rect">
                  <a:avLst/>
                </a:prstGeom>
                <a:blipFill rotWithShape="1">
                  <a:blip r:embed="rId8"/>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6" name="文本框 85"/>
                <p:cNvSpPr txBox="1"/>
                <p:nvPr/>
              </p:nvSpPr>
              <p:spPr>
                <a:xfrm>
                  <a:off x="8745197" y="2383660"/>
                  <a:ext cx="7024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a:latin typeface="Cambria Math" panose="02040503050406030204" pitchFamily="18" charset="0"/>
                          </a:rPr>
                          <m:t>减小</m:t>
                        </m:r>
                        <m:r>
                          <a:rPr lang="zh-CN" altLang="en-US" i="1" smtClean="0">
                            <a:latin typeface="Cambria Math" panose="02040503050406030204" pitchFamily="18" charset="0"/>
                          </a:rPr>
                          <m:t>𝑤</m:t>
                        </m:r>
                      </m:oMath>
                    </m:oMathPara>
                  </a14:m>
                  <a:endParaRPr lang="zh-CN" altLang="en-US" dirty="0"/>
                </a:p>
              </p:txBody>
            </p:sp>
          </mc:Choice>
          <mc:Fallback xmlns="">
            <p:sp>
              <p:nvSpPr>
                <p:cNvPr id="86" name="文本框 85"/>
                <p:cNvSpPr txBox="1">
                  <a:spLocks noRot="1" noChangeAspect="1" noMove="1" noResize="1" noEditPoints="1" noAdjustHandles="1" noChangeArrowheads="1" noChangeShapeType="1" noTextEdit="1"/>
                </p:cNvSpPr>
                <p:nvPr/>
              </p:nvSpPr>
              <p:spPr>
                <a:xfrm>
                  <a:off x="8745197" y="2383660"/>
                  <a:ext cx="702435" cy="276999"/>
                </a:xfrm>
                <a:prstGeom prst="rect">
                  <a:avLst/>
                </a:prstGeom>
                <a:blipFill rotWithShape="1">
                  <a:blip r:embed="rId12"/>
                </a:blipFill>
              </p:spPr>
              <p:txBody>
                <a:bodyPr/>
                <a:lstStyle/>
                <a:p>
                  <a:r>
                    <a:rPr lang="zh-CN" altLang="en-US">
                      <a:noFill/>
                    </a:rPr>
                    <a:t> </a:t>
                  </a:r>
                </a:p>
              </p:txBody>
            </p:sp>
          </mc:Fallback>
        </mc:AlternateContent>
        <p:sp>
          <p:nvSpPr>
            <p:cNvPr id="87" name="文本框 86"/>
            <p:cNvSpPr txBox="1"/>
            <p:nvPr/>
          </p:nvSpPr>
          <p:spPr>
            <a:xfrm>
              <a:off x="6469818" y="2320217"/>
              <a:ext cx="2186155" cy="369332"/>
            </a:xfrm>
            <a:prstGeom prst="rect">
              <a:avLst/>
            </a:prstGeom>
            <a:noFill/>
          </p:spPr>
          <p:txBody>
            <a:bodyPr wrap="square" rtlCol="0">
              <a:spAutoFit/>
            </a:bodyPr>
            <a:lstStyle/>
            <a:p>
              <a:r>
                <a:rPr lang="zh-CN" altLang="en-US" dirty="0"/>
                <a:t>当                     时，</a:t>
              </a:r>
            </a:p>
          </p:txBody>
        </p:sp>
      </p:grpSp>
      <mc:AlternateContent xmlns:mc="http://schemas.openxmlformats.org/markup-compatibility/2006" xmlns:a14="http://schemas.microsoft.com/office/drawing/2010/main">
        <mc:Choice Requires="a14">
          <p:sp>
            <p:nvSpPr>
              <p:cNvPr id="88" name="文本框 87"/>
              <p:cNvSpPr txBox="1"/>
              <p:nvPr/>
            </p:nvSpPr>
            <p:spPr>
              <a:xfrm>
                <a:off x="6025839" y="4537126"/>
                <a:ext cx="929357" cy="3943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zh-CN" altLang="en-US" sz="2400" i="1" smtClean="0">
                              <a:solidFill>
                                <a:srgbClr val="FF0000"/>
                              </a:solidFill>
                              <a:latin typeface="Cambria Math" panose="02040503050406030204" pitchFamily="18" charset="0"/>
                            </a:rPr>
                          </m:ctrlPr>
                        </m:sSupPr>
                        <m:e>
                          <m:r>
                            <a:rPr lang="zh-CN" altLang="en-US" sz="2400" i="1">
                              <a:solidFill>
                                <a:srgbClr val="FF0000"/>
                              </a:solidFill>
                              <a:latin typeface="Cambria Math" panose="02040503050406030204" pitchFamily="18" charset="0"/>
                            </a:rPr>
                            <m:t>𝑤</m:t>
                          </m:r>
                        </m:e>
                        <m:sup>
                          <m:d>
                            <m:dPr>
                              <m:ctrlPr>
                                <a:rPr lang="zh-CN" altLang="en-US" sz="2400" i="1">
                                  <a:solidFill>
                                    <a:srgbClr val="FF0000"/>
                                  </a:solidFill>
                                  <a:latin typeface="Cambria Math" panose="02040503050406030204" pitchFamily="18" charset="0"/>
                                </a:rPr>
                              </m:ctrlPr>
                            </m:dPr>
                            <m:e>
                              <m:r>
                                <a:rPr lang="zh-CN" altLang="en-US" sz="2400" i="1">
                                  <a:solidFill>
                                    <a:srgbClr val="FF0000"/>
                                  </a:solidFill>
                                  <a:latin typeface="Cambria Math" panose="02040503050406030204" pitchFamily="18" charset="0"/>
                                </a:rPr>
                                <m:t>𝑡</m:t>
                              </m:r>
                              <m:r>
                                <a:rPr lang="zh-CN" altLang="en-US" sz="2400" i="0">
                                  <a:solidFill>
                                    <a:srgbClr val="FF0000"/>
                                  </a:solidFill>
                                  <a:latin typeface="Cambria Math" panose="02040503050406030204" pitchFamily="18" charset="0"/>
                                </a:rPr>
                                <m:t>+1</m:t>
                              </m:r>
                            </m:e>
                          </m:d>
                        </m:sup>
                      </m:sSup>
                    </m:oMath>
                  </m:oMathPara>
                </a14:m>
                <a:endParaRPr lang="zh-CN" altLang="en-US" dirty="0"/>
              </a:p>
            </p:txBody>
          </p:sp>
        </mc:Choice>
        <mc:Fallback xmlns="">
          <p:sp>
            <p:nvSpPr>
              <p:cNvPr id="88" name="文本框 87"/>
              <p:cNvSpPr txBox="1">
                <a:spLocks noRot="1" noChangeAspect="1" noMove="1" noResize="1" noEditPoints="1" noAdjustHandles="1" noChangeArrowheads="1" noChangeShapeType="1" noTextEdit="1"/>
              </p:cNvSpPr>
              <p:nvPr/>
            </p:nvSpPr>
            <p:spPr>
              <a:xfrm>
                <a:off x="6025839" y="4537126"/>
                <a:ext cx="929357" cy="394339"/>
              </a:xfrm>
              <a:prstGeom prst="rect">
                <a:avLst/>
              </a:prstGeom>
              <a:blipFill rotWithShape="1">
                <a:blip r:embed="rId13"/>
                <a:stretch>
                  <a:fillRect l="-35" t="-13" r="4" b="-8682"/>
                </a:stretch>
              </a:blipFill>
            </p:spPr>
            <p:txBody>
              <a:bodyPr/>
              <a:lstStyle/>
              <a:p>
                <a:r>
                  <a:rPr lang="zh-CN" altLang="en-US">
                    <a:noFill/>
                  </a:rPr>
                  <a:t> </a:t>
                </a:r>
              </a:p>
            </p:txBody>
          </p:sp>
        </mc:Fallback>
      </mc:AlternateContent>
      <p:cxnSp>
        <p:nvCxnSpPr>
          <p:cNvPr id="90" name="直接箭头连接符 89"/>
          <p:cNvCxnSpPr/>
          <p:nvPr/>
        </p:nvCxnSpPr>
        <p:spPr>
          <a:xfrm flipH="1">
            <a:off x="7160629" y="4719232"/>
            <a:ext cx="5489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2" name="文本框 91"/>
              <p:cNvSpPr txBox="1"/>
              <p:nvPr/>
            </p:nvSpPr>
            <p:spPr>
              <a:xfrm>
                <a:off x="7961865" y="4412154"/>
                <a:ext cx="2269124" cy="550407"/>
              </a:xfrm>
              <a:prstGeom prst="rect">
                <a:avLst/>
              </a:prstGeom>
              <a:noFill/>
            </p:spPr>
            <p:txBody>
              <a:bodyPr wrap="square" lIns="0" tIns="0" rIns="0" bIns="0" rtlCol="0">
                <a:spAutoFit/>
              </a:bodyPr>
              <a:lstStyle/>
              <a:p>
                <a14:m>
                  <m:oMath xmlns:m="http://schemas.openxmlformats.org/officeDocument/2006/math">
                    <m:sSup>
                      <m:sSupPr>
                        <m:ctrlPr>
                          <a:rPr lang="zh-CN" altLang="en-US" sz="2400" i="1" smtClean="0">
                            <a:solidFill>
                              <a:srgbClr val="FF0000"/>
                            </a:solidFill>
                            <a:latin typeface="Cambria Math" panose="02040503050406030204" pitchFamily="18" charset="0"/>
                          </a:rPr>
                        </m:ctrlPr>
                      </m:sSupPr>
                      <m:e>
                        <m:r>
                          <a:rPr lang="zh-CN" altLang="en-US" sz="2400" i="1" smtClean="0">
                            <a:solidFill>
                              <a:srgbClr val="FF0000"/>
                            </a:solidFill>
                            <a:latin typeface="Cambria Math" panose="02040503050406030204" pitchFamily="18" charset="0"/>
                          </a:rPr>
                          <m:t>𝑤</m:t>
                        </m:r>
                      </m:e>
                      <m:sup>
                        <m:d>
                          <m:dPr>
                            <m:ctrlPr>
                              <a:rPr lang="zh-CN" altLang="en-US" sz="2400" i="1" smtClean="0">
                                <a:solidFill>
                                  <a:srgbClr val="FF0000"/>
                                </a:solidFill>
                                <a:latin typeface="Cambria Math" panose="02040503050406030204" pitchFamily="18" charset="0"/>
                              </a:rPr>
                            </m:ctrlPr>
                          </m:dPr>
                          <m:e>
                            <m:r>
                              <a:rPr lang="zh-CN" altLang="en-US" sz="2400" i="1" smtClean="0">
                                <a:solidFill>
                                  <a:srgbClr val="FF0000"/>
                                </a:solidFill>
                                <a:latin typeface="Cambria Math" panose="02040503050406030204" pitchFamily="18" charset="0"/>
                              </a:rPr>
                              <m:t>𝑡</m:t>
                            </m:r>
                          </m:e>
                        </m:d>
                      </m:sup>
                    </m:sSup>
                    <m:r>
                      <a:rPr lang="zh-CN" altLang="en-US" sz="2400" i="1" smtClean="0">
                        <a:solidFill>
                          <a:srgbClr val="0000FF"/>
                        </a:solidFill>
                        <a:latin typeface="Cambria Math" panose="02040503050406030204" pitchFamily="18" charset="0"/>
                      </a:rPr>
                      <m:t>+</m:t>
                    </m:r>
                    <m:r>
                      <a:rPr lang="zh-CN" altLang="en-US" sz="2400" i="1" smtClean="0">
                        <a:solidFill>
                          <a:srgbClr val="FF0000"/>
                        </a:solidFill>
                        <a:latin typeface="Cambria Math" panose="02040503050406030204" pitchFamily="18" charset="0"/>
                      </a:rPr>
                      <m:t>𝜂</m:t>
                    </m:r>
                  </m:oMath>
                </a14:m>
                <a:r>
                  <a:rPr lang="zh-CN" altLang="en-US" sz="2400" dirty="0">
                    <a:solidFill>
                      <a:srgbClr val="FF0000"/>
                    </a:solidFill>
                  </a:rPr>
                  <a:t> </a:t>
                </a:r>
                <a14:m>
                  <m:oMath xmlns:m="http://schemas.openxmlformats.org/officeDocument/2006/math">
                    <m:f>
                      <m:fPr>
                        <m:ctrlPr>
                          <a:rPr lang="zh-CN" altLang="en-US" sz="2400" i="1" dirty="0" smtClean="0">
                            <a:solidFill>
                              <a:srgbClr val="FF0000"/>
                            </a:solidFill>
                            <a:latin typeface="Cambria Math" panose="02040503050406030204" pitchFamily="18" charset="0"/>
                          </a:rPr>
                        </m:ctrlPr>
                      </m:fPr>
                      <m:num>
                        <m:r>
                          <a:rPr lang="zh-CN" altLang="en-US" sz="2400" i="1" dirty="0" smtClean="0">
                            <a:solidFill>
                              <a:srgbClr val="FF0000"/>
                            </a:solidFill>
                            <a:latin typeface="Cambria Math" panose="02040503050406030204" pitchFamily="18" charset="0"/>
                          </a:rPr>
                          <m:t>ⅆ</m:t>
                        </m:r>
                        <m:r>
                          <a:rPr lang="zh-CN" altLang="en-US" sz="2400" i="1" dirty="0" smtClean="0">
                            <a:solidFill>
                              <a:srgbClr val="FF0000"/>
                            </a:solidFill>
                            <a:latin typeface="Cambria Math" panose="02040503050406030204" pitchFamily="18" charset="0"/>
                          </a:rPr>
                          <m:t>𝑔</m:t>
                        </m:r>
                        <m:d>
                          <m:dPr>
                            <m:ctrlPr>
                              <a:rPr lang="zh-CN" altLang="en-US" sz="2400" i="1" dirty="0" smtClean="0">
                                <a:solidFill>
                                  <a:srgbClr val="FF0000"/>
                                </a:solidFill>
                                <a:latin typeface="Cambria Math" panose="02040503050406030204" pitchFamily="18" charset="0"/>
                              </a:rPr>
                            </m:ctrlPr>
                          </m:dPr>
                          <m:e>
                            <m:r>
                              <a:rPr lang="zh-CN" altLang="en-US" sz="2400" i="1" dirty="0" smtClean="0">
                                <a:solidFill>
                                  <a:srgbClr val="FF0000"/>
                                </a:solidFill>
                                <a:latin typeface="Cambria Math" panose="02040503050406030204" pitchFamily="18" charset="0"/>
                              </a:rPr>
                              <m:t>𝑤</m:t>
                            </m:r>
                          </m:e>
                        </m:d>
                      </m:num>
                      <m:den>
                        <m:r>
                          <a:rPr lang="zh-CN" altLang="en-US" sz="2400" i="1" dirty="0" smtClean="0">
                            <a:solidFill>
                              <a:srgbClr val="FF0000"/>
                            </a:solidFill>
                            <a:latin typeface="Cambria Math" panose="02040503050406030204" pitchFamily="18" charset="0"/>
                          </a:rPr>
                          <m:t>ⅆ</m:t>
                        </m:r>
                        <m:r>
                          <a:rPr lang="zh-CN" altLang="en-US" sz="2400" i="1" dirty="0" smtClean="0">
                            <a:solidFill>
                              <a:srgbClr val="FF0000"/>
                            </a:solidFill>
                            <a:latin typeface="Cambria Math" panose="02040503050406030204" pitchFamily="18" charset="0"/>
                          </a:rPr>
                          <m:t>𝑤</m:t>
                        </m:r>
                      </m:den>
                    </m:f>
                  </m:oMath>
                </a14:m>
                <a:endParaRPr lang="zh-CN" altLang="en-US" dirty="0"/>
              </a:p>
            </p:txBody>
          </p:sp>
        </mc:Choice>
        <mc:Fallback xmlns="">
          <p:sp>
            <p:nvSpPr>
              <p:cNvPr id="92" name="文本框 91"/>
              <p:cNvSpPr txBox="1">
                <a:spLocks noRot="1" noChangeAspect="1" noMove="1" noResize="1" noEditPoints="1" noAdjustHandles="1" noChangeArrowheads="1" noChangeShapeType="1" noTextEdit="1"/>
              </p:cNvSpPr>
              <p:nvPr/>
            </p:nvSpPr>
            <p:spPr>
              <a:xfrm>
                <a:off x="7961865" y="4412154"/>
                <a:ext cx="2269124" cy="550407"/>
              </a:xfrm>
              <a:prstGeom prst="rect">
                <a:avLst/>
              </a:prstGeom>
              <a:blipFill rotWithShape="1">
                <a:blip r:embed="rId14"/>
                <a:stretch>
                  <a:fillRect l="-10" t="-32" r="22" b="7"/>
                </a:stretch>
              </a:blipFill>
            </p:spPr>
            <p:txBody>
              <a:bodyPr/>
              <a:lstStyle/>
              <a:p>
                <a:r>
                  <a:rPr lang="zh-CN" altLang="en-US">
                    <a:noFill/>
                  </a:rPr>
                  <a:t> </a:t>
                </a:r>
              </a:p>
            </p:txBody>
          </p:sp>
        </mc:Fallback>
      </mc:AlternateContent>
      <p:sp>
        <p:nvSpPr>
          <p:cNvPr id="98" name="文本框 97"/>
          <p:cNvSpPr txBox="1"/>
          <p:nvPr/>
        </p:nvSpPr>
        <p:spPr>
          <a:xfrm>
            <a:off x="8553622" y="5307828"/>
            <a:ext cx="702435" cy="369332"/>
          </a:xfrm>
          <a:prstGeom prst="rect">
            <a:avLst/>
          </a:prstGeom>
          <a:noFill/>
        </p:spPr>
        <p:txBody>
          <a:bodyPr wrap="square" rtlCol="0">
            <a:spAutoFit/>
          </a:bodyPr>
          <a:lstStyle/>
          <a:p>
            <a:r>
              <a:rPr lang="zh-CN" altLang="en-US" dirty="0"/>
              <a:t>步长</a:t>
            </a:r>
          </a:p>
        </p:txBody>
      </p:sp>
      <p:cxnSp>
        <p:nvCxnSpPr>
          <p:cNvPr id="100" name="直接箭头连接符 99"/>
          <p:cNvCxnSpPr>
            <a:stCxn id="98" idx="0"/>
          </p:cNvCxnSpPr>
          <p:nvPr/>
        </p:nvCxnSpPr>
        <p:spPr>
          <a:xfrm flipV="1">
            <a:off x="8904840" y="4962561"/>
            <a:ext cx="47585" cy="3452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3" name="文本框 102"/>
          <p:cNvSpPr txBox="1"/>
          <p:nvPr/>
        </p:nvSpPr>
        <p:spPr>
          <a:xfrm>
            <a:off x="5938346" y="4051329"/>
            <a:ext cx="1683728" cy="400110"/>
          </a:xfrm>
          <a:prstGeom prst="rect">
            <a:avLst/>
          </a:prstGeom>
          <a:noFill/>
        </p:spPr>
        <p:txBody>
          <a:bodyPr wrap="square" rtlCol="0">
            <a:spAutoFit/>
          </a:bodyPr>
          <a:lstStyle/>
          <a:p>
            <a:r>
              <a:rPr lang="zh-CN" altLang="en-US" sz="2000" dirty="0"/>
              <a:t>第</a:t>
            </a:r>
            <a:r>
              <a:rPr lang="en-US" altLang="zh-CN" sz="2000" dirty="0"/>
              <a:t>t</a:t>
            </a:r>
            <a:r>
              <a:rPr lang="zh-CN" altLang="en-US" sz="2000" dirty="0"/>
              <a:t>次迭代</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48526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回顾：利用梯度下降找最小值</a:t>
            </a:r>
          </a:p>
        </p:txBody>
      </p:sp>
      <p:grpSp>
        <p:nvGrpSpPr>
          <p:cNvPr id="9" name="组合 8"/>
          <p:cNvGrpSpPr/>
          <p:nvPr/>
        </p:nvGrpSpPr>
        <p:grpSpPr>
          <a:xfrm>
            <a:off x="2238379" y="5274737"/>
            <a:ext cx="1064715" cy="459105"/>
            <a:chOff x="5098262" y="2572078"/>
            <a:chExt cx="1064715" cy="459105"/>
          </a:xfrm>
        </p:grpSpPr>
        <mc:AlternateContent xmlns:mc="http://schemas.openxmlformats.org/markup-compatibility/2006" xmlns:a14="http://schemas.microsoft.com/office/drawing/2010/main">
          <mc:Choice Requires="a14">
            <p:sp>
              <p:nvSpPr>
                <p:cNvPr id="28" name="文本框 27"/>
                <p:cNvSpPr txBox="1"/>
                <p:nvPr/>
              </p:nvSpPr>
              <p:spPr>
                <a:xfrm>
                  <a:off x="5098262" y="2572078"/>
                  <a:ext cx="106471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zh-CN" i="1">
                            <a:latin typeface="Cambria Math" panose="02040503050406030204" pitchFamily="18" charset="0"/>
                          </a:rPr>
                          <m:t>min</m:t>
                        </m:r>
                        <m:r>
                          <a:rPr lang="en-US" altLang="zh-CN" b="0" i="1" smtClean="0">
                            <a:latin typeface="Cambria Math" panose="02040503050406030204" pitchFamily="18" charset="0"/>
                          </a:rPr>
                          <m:t>  </m:t>
                        </m:r>
                        <m:r>
                          <a:rPr lang="zh-CN" altLang="en-US" i="1" smtClean="0">
                            <a:latin typeface="Cambria Math" panose="02040503050406030204" pitchFamily="18" charset="0"/>
                          </a:rPr>
                          <m:t>𝑔</m:t>
                        </m:r>
                        <m:d>
                          <m:dPr>
                            <m:ctrlPr>
                              <a:rPr lang="zh-CN" altLang="en-US" i="1">
                                <a:solidFill>
                                  <a:srgbClr val="836967"/>
                                </a:solidFill>
                                <a:latin typeface="Cambria Math" panose="02040503050406030204" pitchFamily="18" charset="0"/>
                              </a:rPr>
                            </m:ctrlPr>
                          </m:dPr>
                          <m:e>
                            <m:r>
                              <a:rPr lang="zh-CN" altLang="en-US" i="1">
                                <a:latin typeface="Cambria Math" panose="02040503050406030204" pitchFamily="18" charset="0"/>
                              </a:rPr>
                              <m:t>𝑤</m:t>
                            </m:r>
                          </m:e>
                        </m:d>
                      </m:oMath>
                    </m:oMathPara>
                  </a14:m>
                  <a:endParaRPr lang="zh-CN" altLang="en-US" dirty="0"/>
                </a:p>
              </p:txBody>
            </p:sp>
          </mc:Choice>
          <mc:Fallback xmlns="">
            <p:sp>
              <p:nvSpPr>
                <p:cNvPr id="28" name="文本框 27"/>
                <p:cNvSpPr txBox="1">
                  <a:spLocks noRot="1" noChangeAspect="1" noMove="1" noResize="1" noEditPoints="1" noAdjustHandles="1" noChangeArrowheads="1" noChangeShapeType="1" noTextEdit="1"/>
                </p:cNvSpPr>
                <p:nvPr/>
              </p:nvSpPr>
              <p:spPr>
                <a:xfrm>
                  <a:off x="5098262" y="2572078"/>
                  <a:ext cx="1064715" cy="276999"/>
                </a:xfrm>
                <a:prstGeom prst="rect">
                  <a:avLst/>
                </a:prstGeom>
                <a:blipFill rotWithShape="1">
                  <a:blip r:embed="rId3"/>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文本框 28"/>
                <p:cNvSpPr txBox="1"/>
                <p:nvPr/>
              </p:nvSpPr>
              <p:spPr>
                <a:xfrm>
                  <a:off x="5262863" y="2754184"/>
                  <a:ext cx="24077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𝑤</m:t>
                        </m:r>
                      </m:oMath>
                    </m:oMathPara>
                  </a14:m>
                  <a:endParaRPr lang="zh-CN" altLang="en-US" dirty="0"/>
                </a:p>
              </p:txBody>
            </p:sp>
          </mc:Choice>
          <mc:Fallback xmlns="">
            <p:sp>
              <p:nvSpPr>
                <p:cNvPr id="29" name="文本框 28"/>
                <p:cNvSpPr txBox="1">
                  <a:spLocks noRot="1" noChangeAspect="1" noMove="1" noResize="1" noEditPoints="1" noAdjustHandles="1" noChangeArrowheads="1" noChangeShapeType="1" noTextEdit="1"/>
                </p:cNvSpPr>
                <p:nvPr/>
              </p:nvSpPr>
              <p:spPr>
                <a:xfrm>
                  <a:off x="5262863" y="2754184"/>
                  <a:ext cx="240772" cy="276999"/>
                </a:xfrm>
                <a:prstGeom prst="rect">
                  <a:avLst/>
                </a:prstGeom>
                <a:blipFill rotWithShape="1">
                  <a:blip r:embed="rId4"/>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0" name="文本框 9"/>
              <p:cNvSpPr txBox="1"/>
              <p:nvPr/>
            </p:nvSpPr>
            <p:spPr>
              <a:xfrm>
                <a:off x="4007762" y="3388576"/>
                <a:ext cx="114736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solidFill>
                                <a:srgbClr val="836967"/>
                              </a:solidFill>
                              <a:latin typeface="Cambria Math" panose="02040503050406030204" pitchFamily="18" charset="0"/>
                            </a:rPr>
                          </m:ctrlPr>
                        </m:fPr>
                        <m:num>
                          <m:r>
                            <a:rPr lang="zh-CN" altLang="en-US" i="1" smtClean="0">
                              <a:latin typeface="Cambria Math" panose="02040503050406030204" pitchFamily="18" charset="0"/>
                            </a:rPr>
                            <m:t>ⅆ</m:t>
                          </m:r>
                          <m:r>
                            <a:rPr lang="zh-CN" altLang="en-US" i="1" smtClean="0">
                              <a:latin typeface="Cambria Math" panose="02040503050406030204" pitchFamily="18" charset="0"/>
                            </a:rPr>
                            <m:t>𝑔</m:t>
                          </m:r>
                          <m:d>
                            <m:dPr>
                              <m:ctrlPr>
                                <a:rPr lang="zh-CN" altLang="en-US" i="1" smtClean="0">
                                  <a:solidFill>
                                    <a:srgbClr val="836967"/>
                                  </a:solidFill>
                                  <a:latin typeface="Cambria Math" panose="02040503050406030204" pitchFamily="18" charset="0"/>
                                </a:rPr>
                              </m:ctrlPr>
                            </m:dPr>
                            <m:e>
                              <m:r>
                                <a:rPr lang="zh-CN" altLang="en-US" i="1" smtClean="0">
                                  <a:latin typeface="Cambria Math" panose="02040503050406030204" pitchFamily="18" charset="0"/>
                                </a:rPr>
                                <m:t>𝑤</m:t>
                              </m:r>
                            </m:e>
                          </m:d>
                        </m:num>
                        <m:den>
                          <m:r>
                            <a:rPr lang="zh-CN" altLang="en-US" i="1" smtClean="0">
                              <a:latin typeface="Cambria Math" panose="02040503050406030204" pitchFamily="18" charset="0"/>
                            </a:rPr>
                            <m:t>ⅆ</m:t>
                          </m:r>
                          <m:r>
                            <a:rPr lang="zh-CN" altLang="en-US" i="1" smtClean="0">
                              <a:latin typeface="Cambria Math" panose="02040503050406030204" pitchFamily="18" charset="0"/>
                            </a:rPr>
                            <m:t>𝑤</m:t>
                          </m:r>
                        </m:den>
                      </m:f>
                      <m:r>
                        <a:rPr lang="en-US" altLang="zh-CN" i="1" smtClean="0">
                          <a:latin typeface="Cambria Math" panose="02040503050406030204" pitchFamily="18" charset="0"/>
                          <a:ea typeface="Cambria Math" panose="02040503050406030204" pitchFamily="18" charset="0"/>
                        </a:rPr>
                        <m:t>&gt;</m:t>
                      </m:r>
                      <m:r>
                        <a:rPr lang="en-US" altLang="zh-CN" b="0" i="1" smtClean="0">
                          <a:latin typeface="Cambria Math" panose="02040503050406030204" pitchFamily="18" charset="0"/>
                          <a:ea typeface="Cambria Math" panose="02040503050406030204" pitchFamily="18" charset="0"/>
                        </a:rPr>
                        <m:t>0</m:t>
                      </m:r>
                    </m:oMath>
                  </m:oMathPara>
                </a14:m>
                <a:endParaRPr lang="zh-CN" altLang="en-US" dirty="0"/>
              </a:p>
            </p:txBody>
          </p:sp>
        </mc:Choice>
        <mc:Fallback xmlns="">
          <p:sp>
            <p:nvSpPr>
              <p:cNvPr id="10" name="文本框 9"/>
              <p:cNvSpPr txBox="1">
                <a:spLocks noRot="1" noChangeAspect="1" noMove="1" noResize="1" noEditPoints="1" noAdjustHandles="1" noChangeArrowheads="1" noChangeShapeType="1" noTextEdit="1"/>
              </p:cNvSpPr>
              <p:nvPr/>
            </p:nvSpPr>
            <p:spPr>
              <a:xfrm>
                <a:off x="4007762" y="3388576"/>
                <a:ext cx="1147365" cy="537583"/>
              </a:xfrm>
              <a:prstGeom prst="rect">
                <a:avLst/>
              </a:prstGeom>
              <a:blipFill rotWithShape="1">
                <a:blip r:embed="rId5"/>
                <a:stretch>
                  <a:fillRect l="-24" t="-40" r="-2805" b="11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p:cNvSpPr txBox="1"/>
              <p:nvPr/>
            </p:nvSpPr>
            <p:spPr>
              <a:xfrm>
                <a:off x="487625" y="3319332"/>
                <a:ext cx="114736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solidFill>
                                <a:srgbClr val="836967"/>
                              </a:solidFill>
                              <a:latin typeface="Cambria Math" panose="02040503050406030204" pitchFamily="18" charset="0"/>
                            </a:rPr>
                          </m:ctrlPr>
                        </m:fPr>
                        <m:num>
                          <m:r>
                            <a:rPr lang="zh-CN" altLang="en-US" i="1" smtClean="0">
                              <a:latin typeface="Cambria Math" panose="02040503050406030204" pitchFamily="18" charset="0"/>
                            </a:rPr>
                            <m:t>ⅆ</m:t>
                          </m:r>
                          <m:r>
                            <a:rPr lang="zh-CN" altLang="en-US" i="1" smtClean="0">
                              <a:latin typeface="Cambria Math" panose="02040503050406030204" pitchFamily="18" charset="0"/>
                            </a:rPr>
                            <m:t>𝑔</m:t>
                          </m:r>
                          <m:d>
                            <m:dPr>
                              <m:ctrlPr>
                                <a:rPr lang="zh-CN" altLang="en-US" i="1" smtClean="0">
                                  <a:solidFill>
                                    <a:srgbClr val="836967"/>
                                  </a:solidFill>
                                  <a:latin typeface="Cambria Math" panose="02040503050406030204" pitchFamily="18" charset="0"/>
                                </a:rPr>
                              </m:ctrlPr>
                            </m:dPr>
                            <m:e>
                              <m:r>
                                <a:rPr lang="zh-CN" altLang="en-US" i="1" smtClean="0">
                                  <a:latin typeface="Cambria Math" panose="02040503050406030204" pitchFamily="18" charset="0"/>
                                </a:rPr>
                                <m:t>𝑤</m:t>
                              </m:r>
                            </m:e>
                          </m:d>
                        </m:num>
                        <m:den>
                          <m:r>
                            <a:rPr lang="zh-CN" altLang="en-US" i="1" smtClean="0">
                              <a:latin typeface="Cambria Math" panose="02040503050406030204" pitchFamily="18" charset="0"/>
                            </a:rPr>
                            <m:t>ⅆ</m:t>
                          </m:r>
                          <m:r>
                            <a:rPr lang="zh-CN" altLang="en-US" i="1" smtClean="0">
                              <a:latin typeface="Cambria Math" panose="02040503050406030204" pitchFamily="18" charset="0"/>
                            </a:rPr>
                            <m:t>𝑤</m:t>
                          </m:r>
                        </m:den>
                      </m:f>
                      <m:r>
                        <a:rPr lang="en-US" altLang="zh-CN" b="0" i="1" smtClean="0">
                          <a:latin typeface="Cambria Math" panose="02040503050406030204" pitchFamily="18" charset="0"/>
                        </a:rPr>
                        <m:t>&lt;</m:t>
                      </m:r>
                      <m:r>
                        <a:rPr lang="en-US" altLang="zh-CN" b="0" i="1" smtClean="0">
                          <a:latin typeface="Cambria Math" panose="02040503050406030204" pitchFamily="18" charset="0"/>
                          <a:ea typeface="Cambria Math" panose="02040503050406030204" pitchFamily="18" charset="0"/>
                        </a:rPr>
                        <m:t>0</m:t>
                      </m:r>
                    </m:oMath>
                  </m:oMathPara>
                </a14:m>
                <a:endParaRPr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487625" y="3319332"/>
                <a:ext cx="1147365" cy="537583"/>
              </a:xfrm>
              <a:prstGeom prst="rect">
                <a:avLst/>
              </a:prstGeom>
              <a:blipFill rotWithShape="1">
                <a:blip r:embed="rId6"/>
                <a:stretch>
                  <a:fillRect l="-51" t="-35" r="-2779" b="104"/>
                </a:stretch>
              </a:blipFill>
            </p:spPr>
            <p:txBody>
              <a:bodyPr/>
              <a:lstStyle/>
              <a:p>
                <a:r>
                  <a:rPr lang="zh-CN" altLang="en-US">
                    <a:noFill/>
                  </a:rPr>
                  <a:t> </a:t>
                </a:r>
              </a:p>
            </p:txBody>
          </p:sp>
        </mc:Fallback>
      </mc:AlternateContent>
      <p:grpSp>
        <p:nvGrpSpPr>
          <p:cNvPr id="38" name="组合 37"/>
          <p:cNvGrpSpPr/>
          <p:nvPr/>
        </p:nvGrpSpPr>
        <p:grpSpPr>
          <a:xfrm rot="10800000">
            <a:off x="1010899" y="1814548"/>
            <a:ext cx="3531689" cy="3013104"/>
            <a:chOff x="917965" y="1238140"/>
            <a:chExt cx="3531689" cy="3013104"/>
          </a:xfrm>
        </p:grpSpPr>
        <p:grpSp>
          <p:nvGrpSpPr>
            <p:cNvPr id="5" name="object 4"/>
            <p:cNvGrpSpPr/>
            <p:nvPr/>
          </p:nvGrpSpPr>
          <p:grpSpPr>
            <a:xfrm rot="10800000">
              <a:off x="917965" y="1558209"/>
              <a:ext cx="3531689" cy="2693035"/>
              <a:chOff x="671981" y="2452431"/>
              <a:chExt cx="3119755" cy="2693035"/>
            </a:xfrm>
          </p:grpSpPr>
          <p:pic>
            <p:nvPicPr>
              <p:cNvPr id="30" name="object 5"/>
              <p:cNvPicPr/>
              <p:nvPr/>
            </p:nvPicPr>
            <p:blipFill>
              <a:blip r:embed="rId7" cstate="print"/>
              <a:stretch>
                <a:fillRect/>
              </a:stretch>
            </p:blipFill>
            <p:spPr>
              <a:xfrm>
                <a:off x="671981" y="2452431"/>
                <a:ext cx="3119293" cy="2692498"/>
              </a:xfrm>
              <a:prstGeom prst="rect">
                <a:avLst/>
              </a:prstGeom>
            </p:spPr>
          </p:pic>
          <p:sp>
            <p:nvSpPr>
              <p:cNvPr id="31" name="object 6"/>
              <p:cNvSpPr/>
              <p:nvPr/>
            </p:nvSpPr>
            <p:spPr>
              <a:xfrm>
                <a:off x="716510" y="2480462"/>
                <a:ext cx="3028950" cy="2597785"/>
              </a:xfrm>
              <a:custGeom>
                <a:avLst/>
                <a:gdLst/>
                <a:ahLst/>
                <a:cxnLst/>
                <a:rect l="l" t="t" r="r" b="b"/>
                <a:pathLst>
                  <a:path w="3028950" h="2597785">
                    <a:moveTo>
                      <a:pt x="3028939" y="0"/>
                    </a:moveTo>
                    <a:lnTo>
                      <a:pt x="3004452" y="59933"/>
                    </a:lnTo>
                    <a:lnTo>
                      <a:pt x="2979966" y="119839"/>
                    </a:lnTo>
                    <a:lnTo>
                      <a:pt x="2955481" y="179687"/>
                    </a:lnTo>
                    <a:lnTo>
                      <a:pt x="2930998" y="239451"/>
                    </a:lnTo>
                    <a:lnTo>
                      <a:pt x="2906517" y="299100"/>
                    </a:lnTo>
                    <a:lnTo>
                      <a:pt x="2882039" y="358608"/>
                    </a:lnTo>
                    <a:lnTo>
                      <a:pt x="2857564" y="417946"/>
                    </a:lnTo>
                    <a:lnTo>
                      <a:pt x="2833093" y="477085"/>
                    </a:lnTo>
                    <a:lnTo>
                      <a:pt x="2808627" y="535997"/>
                    </a:lnTo>
                    <a:lnTo>
                      <a:pt x="2784165" y="594653"/>
                    </a:lnTo>
                    <a:lnTo>
                      <a:pt x="2759710" y="653026"/>
                    </a:lnTo>
                    <a:lnTo>
                      <a:pt x="2735260" y="711086"/>
                    </a:lnTo>
                    <a:lnTo>
                      <a:pt x="2710817" y="768806"/>
                    </a:lnTo>
                    <a:lnTo>
                      <a:pt x="2686382" y="826157"/>
                    </a:lnTo>
                    <a:lnTo>
                      <a:pt x="2661955" y="883111"/>
                    </a:lnTo>
                    <a:lnTo>
                      <a:pt x="2637536" y="939639"/>
                    </a:lnTo>
                    <a:lnTo>
                      <a:pt x="2613125" y="995714"/>
                    </a:lnTo>
                    <a:lnTo>
                      <a:pt x="2588725" y="1051305"/>
                    </a:lnTo>
                    <a:lnTo>
                      <a:pt x="2564335" y="1106387"/>
                    </a:lnTo>
                    <a:lnTo>
                      <a:pt x="2539955" y="1160928"/>
                    </a:lnTo>
                    <a:lnTo>
                      <a:pt x="2515586" y="1214903"/>
                    </a:lnTo>
                    <a:lnTo>
                      <a:pt x="2491230" y="1268281"/>
                    </a:lnTo>
                    <a:lnTo>
                      <a:pt x="2466886" y="1321036"/>
                    </a:lnTo>
                    <a:lnTo>
                      <a:pt x="2442554" y="1373137"/>
                    </a:lnTo>
                    <a:lnTo>
                      <a:pt x="2418236" y="1424558"/>
                    </a:lnTo>
                    <a:lnTo>
                      <a:pt x="2393933" y="1475270"/>
                    </a:lnTo>
                    <a:lnTo>
                      <a:pt x="2369644" y="1525243"/>
                    </a:lnTo>
                    <a:lnTo>
                      <a:pt x="2345370" y="1574451"/>
                    </a:lnTo>
                    <a:lnTo>
                      <a:pt x="2321111" y="1622864"/>
                    </a:lnTo>
                    <a:lnTo>
                      <a:pt x="2296869" y="1670454"/>
                    </a:lnTo>
                    <a:lnTo>
                      <a:pt x="2272644" y="1717193"/>
                    </a:lnTo>
                    <a:lnTo>
                      <a:pt x="2248437" y="1763053"/>
                    </a:lnTo>
                    <a:lnTo>
                      <a:pt x="2224247" y="1808004"/>
                    </a:lnTo>
                    <a:lnTo>
                      <a:pt x="2200076" y="1852020"/>
                    </a:lnTo>
                    <a:lnTo>
                      <a:pt x="2175924" y="1895070"/>
                    </a:lnTo>
                    <a:lnTo>
                      <a:pt x="2151792" y="1937128"/>
                    </a:lnTo>
                    <a:lnTo>
                      <a:pt x="2127679" y="1978164"/>
                    </a:lnTo>
                    <a:lnTo>
                      <a:pt x="2103588" y="2018150"/>
                    </a:lnTo>
                    <a:lnTo>
                      <a:pt x="2079518" y="2057058"/>
                    </a:lnTo>
                    <a:lnTo>
                      <a:pt x="2055470" y="2094859"/>
                    </a:lnTo>
                    <a:lnTo>
                      <a:pt x="2031445" y="2131526"/>
                    </a:lnTo>
                    <a:lnTo>
                      <a:pt x="2007442" y="2167029"/>
                    </a:lnTo>
                    <a:lnTo>
                      <a:pt x="1983463" y="2201341"/>
                    </a:lnTo>
                    <a:lnTo>
                      <a:pt x="1959508" y="2234433"/>
                    </a:lnTo>
                    <a:lnTo>
                      <a:pt x="1935578" y="2266276"/>
                    </a:lnTo>
                    <a:lnTo>
                      <a:pt x="1911673" y="2296842"/>
                    </a:lnTo>
                    <a:lnTo>
                      <a:pt x="1863942" y="2354032"/>
                    </a:lnTo>
                    <a:lnTo>
                      <a:pt x="1816318" y="2405773"/>
                    </a:lnTo>
                    <a:lnTo>
                      <a:pt x="1768807" y="2451840"/>
                    </a:lnTo>
                    <a:lnTo>
                      <a:pt x="1721413" y="2492006"/>
                    </a:lnTo>
                    <a:lnTo>
                      <a:pt x="1674140" y="2526043"/>
                    </a:lnTo>
                    <a:lnTo>
                      <a:pt x="1626992" y="2553725"/>
                    </a:lnTo>
                    <a:lnTo>
                      <a:pt x="1579975" y="2574825"/>
                    </a:lnTo>
                    <a:lnTo>
                      <a:pt x="1533093" y="2589115"/>
                    </a:lnTo>
                    <a:lnTo>
                      <a:pt x="1486350" y="2596369"/>
                    </a:lnTo>
                    <a:lnTo>
                      <a:pt x="1463033" y="2597286"/>
                    </a:lnTo>
                    <a:lnTo>
                      <a:pt x="1439594" y="2595715"/>
                    </a:lnTo>
                    <a:lnTo>
                      <a:pt x="1391920" y="2583416"/>
                    </a:lnTo>
                    <a:lnTo>
                      <a:pt x="1343282" y="2559505"/>
                    </a:lnTo>
                    <a:lnTo>
                      <a:pt x="1293791" y="2524699"/>
                    </a:lnTo>
                    <a:lnTo>
                      <a:pt x="1243563" y="2479716"/>
                    </a:lnTo>
                    <a:lnTo>
                      <a:pt x="1192712" y="2425272"/>
                    </a:lnTo>
                    <a:lnTo>
                      <a:pt x="1167087" y="2394727"/>
                    </a:lnTo>
                    <a:lnTo>
                      <a:pt x="1141350" y="2362086"/>
                    </a:lnTo>
                    <a:lnTo>
                      <a:pt x="1115513" y="2327438"/>
                    </a:lnTo>
                    <a:lnTo>
                      <a:pt x="1089592" y="2290873"/>
                    </a:lnTo>
                    <a:lnTo>
                      <a:pt x="1063600" y="2252482"/>
                    </a:lnTo>
                    <a:lnTo>
                      <a:pt x="1037552" y="2212352"/>
                    </a:lnTo>
                    <a:lnTo>
                      <a:pt x="1011462" y="2170575"/>
                    </a:lnTo>
                    <a:lnTo>
                      <a:pt x="985344" y="2127240"/>
                    </a:lnTo>
                    <a:lnTo>
                      <a:pt x="959212" y="2082436"/>
                    </a:lnTo>
                    <a:lnTo>
                      <a:pt x="933081" y="2036253"/>
                    </a:lnTo>
                    <a:lnTo>
                      <a:pt x="906965" y="1988781"/>
                    </a:lnTo>
                    <a:lnTo>
                      <a:pt x="880878" y="1940110"/>
                    </a:lnTo>
                    <a:lnTo>
                      <a:pt x="854834" y="1890328"/>
                    </a:lnTo>
                    <a:lnTo>
                      <a:pt x="828848" y="1839526"/>
                    </a:lnTo>
                    <a:lnTo>
                      <a:pt x="802933" y="1787794"/>
                    </a:lnTo>
                    <a:lnTo>
                      <a:pt x="777105" y="1735220"/>
                    </a:lnTo>
                    <a:lnTo>
                      <a:pt x="751376" y="1681895"/>
                    </a:lnTo>
                    <a:lnTo>
                      <a:pt x="725763" y="1627909"/>
                    </a:lnTo>
                    <a:lnTo>
                      <a:pt x="700278" y="1573350"/>
                    </a:lnTo>
                    <a:lnTo>
                      <a:pt x="674936" y="1518309"/>
                    </a:lnTo>
                    <a:lnTo>
                      <a:pt x="649751" y="1462875"/>
                    </a:lnTo>
                    <a:lnTo>
                      <a:pt x="624738" y="1407139"/>
                    </a:lnTo>
                    <a:lnTo>
                      <a:pt x="599910" y="1351188"/>
                    </a:lnTo>
                    <a:lnTo>
                      <a:pt x="575282" y="1295114"/>
                    </a:lnTo>
                    <a:lnTo>
                      <a:pt x="550868" y="1239006"/>
                    </a:lnTo>
                    <a:lnTo>
                      <a:pt x="526683" y="1182953"/>
                    </a:lnTo>
                    <a:lnTo>
                      <a:pt x="502740" y="1127046"/>
                    </a:lnTo>
                    <a:lnTo>
                      <a:pt x="479054" y="1071373"/>
                    </a:lnTo>
                    <a:lnTo>
                      <a:pt x="455640" y="1016025"/>
                    </a:lnTo>
                    <a:lnTo>
                      <a:pt x="432510" y="961091"/>
                    </a:lnTo>
                    <a:lnTo>
                      <a:pt x="409680" y="906661"/>
                    </a:lnTo>
                    <a:lnTo>
                      <a:pt x="387164" y="852824"/>
                    </a:lnTo>
                    <a:lnTo>
                      <a:pt x="364976" y="799670"/>
                    </a:lnTo>
                    <a:lnTo>
                      <a:pt x="343130" y="747289"/>
                    </a:lnTo>
                    <a:lnTo>
                      <a:pt x="321640" y="695770"/>
                    </a:lnTo>
                    <a:lnTo>
                      <a:pt x="300521" y="645203"/>
                    </a:lnTo>
                    <a:lnTo>
                      <a:pt x="279787" y="595678"/>
                    </a:lnTo>
                    <a:lnTo>
                      <a:pt x="259453" y="547284"/>
                    </a:lnTo>
                    <a:lnTo>
                      <a:pt x="239531" y="500111"/>
                    </a:lnTo>
                    <a:lnTo>
                      <a:pt x="220038" y="454249"/>
                    </a:lnTo>
                    <a:lnTo>
                      <a:pt x="200986" y="409787"/>
                    </a:lnTo>
                    <a:lnTo>
                      <a:pt x="182390" y="366816"/>
                    </a:lnTo>
                    <a:lnTo>
                      <a:pt x="164265" y="325423"/>
                    </a:lnTo>
                    <a:lnTo>
                      <a:pt x="146624" y="285700"/>
                    </a:lnTo>
                    <a:lnTo>
                      <a:pt x="129482" y="247736"/>
                    </a:lnTo>
                    <a:lnTo>
                      <a:pt x="112853" y="211620"/>
                    </a:lnTo>
                    <a:lnTo>
                      <a:pt x="81191" y="145293"/>
                    </a:lnTo>
                    <a:lnTo>
                      <a:pt x="51753" y="87435"/>
                    </a:lnTo>
                    <a:lnTo>
                      <a:pt x="24651" y="38765"/>
                    </a:lnTo>
                    <a:lnTo>
                      <a:pt x="12012" y="18100"/>
                    </a:lnTo>
                    <a:lnTo>
                      <a:pt x="0" y="0"/>
                    </a:lnTo>
                  </a:path>
                </a:pathLst>
              </a:custGeom>
              <a:ln w="21954">
                <a:solidFill>
                  <a:srgbClr val="B0007E"/>
                </a:solidFill>
              </a:ln>
            </p:spPr>
            <p:txBody>
              <a:bodyPr wrap="square" lIns="0" tIns="0" rIns="0" bIns="0" rtlCol="0"/>
              <a:lstStyle/>
              <a:p>
                <a:endParaRPr/>
              </a:p>
            </p:txBody>
          </p:sp>
        </p:grpSp>
        <p:cxnSp>
          <p:nvCxnSpPr>
            <p:cNvPr id="12" name="直接连接符 11"/>
            <p:cNvCxnSpPr/>
            <p:nvPr/>
          </p:nvCxnSpPr>
          <p:spPr>
            <a:xfrm flipV="1">
              <a:off x="1629689" y="1976159"/>
              <a:ext cx="527769" cy="79484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874799" y="2328247"/>
              <a:ext cx="68580" cy="8017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3184857" y="1904227"/>
              <a:ext cx="421587" cy="71056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465849">
              <a:off x="3386564" y="2253439"/>
              <a:ext cx="68580" cy="8017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flipH="1">
              <a:off x="2709958" y="1238140"/>
              <a:ext cx="7629" cy="2575501"/>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1830462" y="1289540"/>
              <a:ext cx="1709792" cy="419859"/>
              <a:chOff x="2431799" y="2076930"/>
              <a:chExt cx="1454703" cy="419859"/>
            </a:xfrm>
          </p:grpSpPr>
          <p:cxnSp>
            <p:nvCxnSpPr>
              <p:cNvPr id="25" name="直接连接符 24"/>
              <p:cNvCxnSpPr/>
              <p:nvPr/>
            </p:nvCxnSpPr>
            <p:spPr>
              <a:xfrm>
                <a:off x="2431799" y="2430681"/>
                <a:ext cx="1454703"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3129280" y="2382520"/>
                <a:ext cx="101600" cy="1142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箭头连接符 26"/>
              <p:cNvCxnSpPr/>
              <p:nvPr/>
            </p:nvCxnSpPr>
            <p:spPr>
              <a:xfrm flipH="1">
                <a:off x="3329249" y="2076930"/>
                <a:ext cx="557253" cy="1979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23" name="文本框 22"/>
              <p:cNvSpPr txBox="1"/>
              <p:nvPr/>
            </p:nvSpPr>
            <p:spPr>
              <a:xfrm>
                <a:off x="689085" y="4776252"/>
                <a:ext cx="114736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solidFill>
                                <a:srgbClr val="836967"/>
                              </a:solidFill>
                              <a:latin typeface="Cambria Math" panose="02040503050406030204" pitchFamily="18" charset="0"/>
                            </a:rPr>
                          </m:ctrlPr>
                        </m:fPr>
                        <m:num>
                          <m:r>
                            <a:rPr lang="zh-CN" altLang="en-US" i="1" smtClean="0">
                              <a:latin typeface="Cambria Math" panose="02040503050406030204" pitchFamily="18" charset="0"/>
                            </a:rPr>
                            <m:t>ⅆ</m:t>
                          </m:r>
                          <m:r>
                            <a:rPr lang="zh-CN" altLang="en-US" i="1" smtClean="0">
                              <a:latin typeface="Cambria Math" panose="02040503050406030204" pitchFamily="18" charset="0"/>
                            </a:rPr>
                            <m:t>𝑔</m:t>
                          </m:r>
                          <m:d>
                            <m:dPr>
                              <m:ctrlPr>
                                <a:rPr lang="zh-CN" altLang="en-US" i="1" smtClean="0">
                                  <a:solidFill>
                                    <a:srgbClr val="836967"/>
                                  </a:solidFill>
                                  <a:latin typeface="Cambria Math" panose="02040503050406030204" pitchFamily="18" charset="0"/>
                                </a:rPr>
                              </m:ctrlPr>
                            </m:dPr>
                            <m:e>
                              <m:r>
                                <a:rPr lang="zh-CN" altLang="en-US" i="1" smtClean="0">
                                  <a:latin typeface="Cambria Math" panose="02040503050406030204" pitchFamily="18" charset="0"/>
                                </a:rPr>
                                <m:t>𝑤</m:t>
                              </m:r>
                            </m:e>
                          </m:d>
                        </m:num>
                        <m:den>
                          <m:r>
                            <a:rPr lang="zh-CN" altLang="en-US" i="1" smtClean="0">
                              <a:latin typeface="Cambria Math" panose="02040503050406030204" pitchFamily="18" charset="0"/>
                            </a:rPr>
                            <m:t>ⅆ</m:t>
                          </m:r>
                          <m:r>
                            <a:rPr lang="zh-CN" altLang="en-US" i="1" smtClean="0">
                              <a:latin typeface="Cambria Math" panose="02040503050406030204" pitchFamily="18" charset="0"/>
                            </a:rPr>
                            <m:t>𝑤</m:t>
                          </m:r>
                        </m:den>
                      </m:f>
                      <m:r>
                        <a:rPr lang="en-US" altLang="zh-CN" b="0" i="1" smtClean="0">
                          <a:latin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0</m:t>
                      </m:r>
                    </m:oMath>
                  </m:oMathPara>
                </a14:m>
                <a:endParaRPr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689085" y="4776252"/>
                <a:ext cx="1147365" cy="537583"/>
              </a:xfrm>
              <a:prstGeom prst="rect">
                <a:avLst/>
              </a:prstGeom>
              <a:blipFill rotWithShape="1">
                <a:blip r:embed="rId8"/>
                <a:stretch>
                  <a:fillRect l="-10" t="-78" r="-2765" b="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p:cNvSpPr txBox="1"/>
              <p:nvPr/>
            </p:nvSpPr>
            <p:spPr>
              <a:xfrm>
                <a:off x="2609444" y="4870528"/>
                <a:ext cx="33938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zh-CN" altLang="en-US" i="1" smtClean="0">
                              <a:solidFill>
                                <a:srgbClr val="836967"/>
                              </a:solidFill>
                              <a:latin typeface="Cambria Math" panose="02040503050406030204" pitchFamily="18" charset="0"/>
                            </a:rPr>
                          </m:ctrlPr>
                        </m:sSupPr>
                        <m:e>
                          <m:r>
                            <a:rPr lang="zh-CN" altLang="en-US" i="1">
                              <a:latin typeface="Cambria Math" panose="02040503050406030204" pitchFamily="18" charset="0"/>
                            </a:rPr>
                            <m:t>𝑤</m:t>
                          </m:r>
                        </m:e>
                        <m:sup>
                          <m:r>
                            <a:rPr lang="zh-CN" altLang="en-US" i="0">
                              <a:latin typeface="Cambria Math" panose="02040503050406030204" pitchFamily="18" charset="0"/>
                            </a:rPr>
                            <m:t>∗</m:t>
                          </m:r>
                        </m:sup>
                      </m:sSup>
                    </m:oMath>
                  </m:oMathPara>
                </a14:m>
                <a:endParaRPr lang="zh-CN" altLang="en-US" dirty="0"/>
              </a:p>
            </p:txBody>
          </p:sp>
        </mc:Choice>
        <mc:Fallback xmlns="">
          <p:sp>
            <p:nvSpPr>
              <p:cNvPr id="24" name="文本框 23"/>
              <p:cNvSpPr txBox="1">
                <a:spLocks noRot="1" noChangeAspect="1" noMove="1" noResize="1" noEditPoints="1" noAdjustHandles="1" noChangeArrowheads="1" noChangeShapeType="1" noTextEdit="1"/>
              </p:cNvSpPr>
              <p:nvPr/>
            </p:nvSpPr>
            <p:spPr>
              <a:xfrm>
                <a:off x="2609444" y="4870528"/>
                <a:ext cx="339388" cy="276999"/>
              </a:xfrm>
              <a:prstGeom prst="rect">
                <a:avLst/>
              </a:prstGeom>
              <a:blipFill rotWithShape="1">
                <a:blip r:embed="rId9"/>
                <a:stretch>
                  <a:fillRect l="-67" t="-28" r="-2838" b="-15969"/>
                </a:stretch>
              </a:blipFill>
            </p:spPr>
            <p:txBody>
              <a:bodyPr/>
              <a:lstStyle/>
              <a:p>
                <a:r>
                  <a:rPr lang="zh-CN" altLang="en-US">
                    <a:noFill/>
                  </a:rPr>
                  <a:t> </a:t>
                </a:r>
              </a:p>
            </p:txBody>
          </p:sp>
        </mc:Fallback>
      </mc:AlternateContent>
      <p:grpSp>
        <p:nvGrpSpPr>
          <p:cNvPr id="39" name="组合 38"/>
          <p:cNvGrpSpPr/>
          <p:nvPr/>
        </p:nvGrpSpPr>
        <p:grpSpPr>
          <a:xfrm>
            <a:off x="6469818" y="2210843"/>
            <a:ext cx="2977815" cy="537583"/>
            <a:chOff x="6469818" y="2210843"/>
            <a:chExt cx="2977815" cy="537583"/>
          </a:xfrm>
        </p:grpSpPr>
        <mc:AlternateContent xmlns:mc="http://schemas.openxmlformats.org/markup-compatibility/2006" xmlns:a14="http://schemas.microsoft.com/office/drawing/2010/main">
          <mc:Choice Requires="a14">
            <p:sp>
              <p:nvSpPr>
                <p:cNvPr id="40" name="文本框 39"/>
                <p:cNvSpPr txBox="1"/>
                <p:nvPr/>
              </p:nvSpPr>
              <p:spPr>
                <a:xfrm>
                  <a:off x="6948574" y="2210843"/>
                  <a:ext cx="114736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solidFill>
                                  <a:srgbClr val="836967"/>
                                </a:solidFill>
                                <a:latin typeface="Cambria Math" panose="02040503050406030204" pitchFamily="18" charset="0"/>
                              </a:rPr>
                            </m:ctrlPr>
                          </m:fPr>
                          <m:num>
                            <m:r>
                              <a:rPr lang="zh-CN" altLang="en-US" i="1" smtClean="0">
                                <a:latin typeface="Cambria Math" panose="02040503050406030204" pitchFamily="18" charset="0"/>
                              </a:rPr>
                              <m:t>ⅆ</m:t>
                            </m:r>
                            <m:r>
                              <a:rPr lang="zh-CN" altLang="en-US" i="1" smtClean="0">
                                <a:latin typeface="Cambria Math" panose="02040503050406030204" pitchFamily="18" charset="0"/>
                              </a:rPr>
                              <m:t>𝑔</m:t>
                            </m:r>
                            <m:d>
                              <m:dPr>
                                <m:ctrlPr>
                                  <a:rPr lang="zh-CN" altLang="en-US" i="1" smtClean="0">
                                    <a:solidFill>
                                      <a:srgbClr val="836967"/>
                                    </a:solidFill>
                                    <a:latin typeface="Cambria Math" panose="02040503050406030204" pitchFamily="18" charset="0"/>
                                  </a:rPr>
                                </m:ctrlPr>
                              </m:dPr>
                              <m:e>
                                <m:r>
                                  <a:rPr lang="zh-CN" altLang="en-US" i="1" smtClean="0">
                                    <a:latin typeface="Cambria Math" panose="02040503050406030204" pitchFamily="18" charset="0"/>
                                  </a:rPr>
                                  <m:t>𝑤</m:t>
                                </m:r>
                              </m:e>
                            </m:d>
                          </m:num>
                          <m:den>
                            <m:r>
                              <a:rPr lang="zh-CN" altLang="en-US" i="1" smtClean="0">
                                <a:latin typeface="Cambria Math" panose="02040503050406030204" pitchFamily="18" charset="0"/>
                              </a:rPr>
                              <m:t>ⅆ</m:t>
                            </m:r>
                            <m:r>
                              <a:rPr lang="zh-CN" altLang="en-US" i="1" smtClean="0">
                                <a:latin typeface="Cambria Math" panose="02040503050406030204" pitchFamily="18" charset="0"/>
                              </a:rPr>
                              <m:t>𝑤</m:t>
                            </m:r>
                          </m:den>
                        </m:f>
                        <m:r>
                          <a:rPr lang="en-US" altLang="zh-CN" i="1" smtClean="0">
                            <a:latin typeface="Cambria Math" panose="02040503050406030204" pitchFamily="18" charset="0"/>
                            <a:ea typeface="Cambria Math" panose="02040503050406030204" pitchFamily="18" charset="0"/>
                          </a:rPr>
                          <m:t>&gt;</m:t>
                        </m:r>
                        <m:r>
                          <a:rPr lang="en-US" altLang="zh-CN" b="0" i="1" smtClean="0">
                            <a:latin typeface="Cambria Math" panose="02040503050406030204" pitchFamily="18" charset="0"/>
                            <a:ea typeface="Cambria Math" panose="02040503050406030204" pitchFamily="18" charset="0"/>
                          </a:rPr>
                          <m:t>0</m:t>
                        </m:r>
                      </m:oMath>
                    </m:oMathPara>
                  </a14:m>
                  <a:endParaRPr lang="zh-CN" altLang="en-US" dirty="0"/>
                </a:p>
              </p:txBody>
            </p:sp>
          </mc:Choice>
          <mc:Fallback xmlns="">
            <p:sp>
              <p:nvSpPr>
                <p:cNvPr id="40" name="文本框 39"/>
                <p:cNvSpPr txBox="1">
                  <a:spLocks noRot="1" noChangeAspect="1" noMove="1" noResize="1" noEditPoints="1" noAdjustHandles="1" noChangeArrowheads="1" noChangeShapeType="1" noTextEdit="1"/>
                </p:cNvSpPr>
                <p:nvPr/>
              </p:nvSpPr>
              <p:spPr>
                <a:xfrm>
                  <a:off x="6948574" y="2210843"/>
                  <a:ext cx="1147365" cy="537583"/>
                </a:xfrm>
                <a:prstGeom prst="rect">
                  <a:avLst/>
                </a:prstGeom>
                <a:blipFill rotWithShape="1">
                  <a:blip r:embed="rId5"/>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0"/>
                <p:cNvSpPr txBox="1"/>
                <p:nvPr/>
              </p:nvSpPr>
              <p:spPr>
                <a:xfrm>
                  <a:off x="8745197" y="2383660"/>
                  <a:ext cx="702436" cy="2788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a:latin typeface="Cambria Math" panose="02040503050406030204" pitchFamily="18" charset="0"/>
                          </a:rPr>
                          <m:t>增大</m:t>
                        </m:r>
                        <m:r>
                          <a:rPr lang="zh-CN" altLang="en-US" i="1" smtClean="0">
                            <a:latin typeface="Cambria Math" panose="02040503050406030204" pitchFamily="18" charset="0"/>
                          </a:rPr>
                          <m:t>𝑤</m:t>
                        </m:r>
                      </m:oMath>
                    </m:oMathPara>
                  </a14:m>
                  <a:endParaRPr lang="zh-CN" altLang="en-US" dirty="0"/>
                </a:p>
              </p:txBody>
            </p:sp>
          </mc:Choice>
          <mc:Fallback xmlns="">
            <p:sp>
              <p:nvSpPr>
                <p:cNvPr id="41" name="文本框 40"/>
                <p:cNvSpPr txBox="1">
                  <a:spLocks noRot="1" noChangeAspect="1" noMove="1" noResize="1" noEditPoints="1" noAdjustHandles="1" noChangeArrowheads="1" noChangeShapeType="1" noTextEdit="1"/>
                </p:cNvSpPr>
                <p:nvPr/>
              </p:nvSpPr>
              <p:spPr>
                <a:xfrm>
                  <a:off x="8745197" y="2383660"/>
                  <a:ext cx="702436" cy="278859"/>
                </a:xfrm>
                <a:prstGeom prst="rect">
                  <a:avLst/>
                </a:prstGeom>
                <a:blipFill rotWithShape="1">
                  <a:blip r:embed="rId10"/>
                </a:blipFill>
              </p:spPr>
              <p:txBody>
                <a:bodyPr/>
                <a:lstStyle/>
                <a:p>
                  <a:r>
                    <a:rPr lang="zh-CN" altLang="en-US">
                      <a:noFill/>
                    </a:rPr>
                    <a:t> </a:t>
                  </a:r>
                </a:p>
              </p:txBody>
            </p:sp>
          </mc:Fallback>
        </mc:AlternateContent>
        <p:sp>
          <p:nvSpPr>
            <p:cNvPr id="70" name="文本框 69"/>
            <p:cNvSpPr txBox="1"/>
            <p:nvPr/>
          </p:nvSpPr>
          <p:spPr>
            <a:xfrm>
              <a:off x="6469818" y="2320217"/>
              <a:ext cx="2186155" cy="369332"/>
            </a:xfrm>
            <a:prstGeom prst="rect">
              <a:avLst/>
            </a:prstGeom>
            <a:noFill/>
          </p:spPr>
          <p:txBody>
            <a:bodyPr wrap="square" rtlCol="0">
              <a:spAutoFit/>
            </a:bodyPr>
            <a:lstStyle/>
            <a:p>
              <a:r>
                <a:rPr lang="zh-CN" altLang="en-US" dirty="0"/>
                <a:t>当                      时，</a:t>
              </a:r>
            </a:p>
          </p:txBody>
        </p:sp>
      </p:grpSp>
      <p:grpSp>
        <p:nvGrpSpPr>
          <p:cNvPr id="71" name="组合 70"/>
          <p:cNvGrpSpPr/>
          <p:nvPr/>
        </p:nvGrpSpPr>
        <p:grpSpPr>
          <a:xfrm>
            <a:off x="6469818" y="3019916"/>
            <a:ext cx="2977814" cy="537583"/>
            <a:chOff x="6469818" y="2210843"/>
            <a:chExt cx="2977814" cy="537583"/>
          </a:xfrm>
        </p:grpSpPr>
        <mc:AlternateContent xmlns:mc="http://schemas.openxmlformats.org/markup-compatibility/2006" xmlns:a14="http://schemas.microsoft.com/office/drawing/2010/main">
          <mc:Choice Requires="a14">
            <p:sp>
              <p:nvSpPr>
                <p:cNvPr id="72" name="文本框 71"/>
                <p:cNvSpPr txBox="1"/>
                <p:nvPr/>
              </p:nvSpPr>
              <p:spPr>
                <a:xfrm>
                  <a:off x="6948574" y="2210843"/>
                  <a:ext cx="1147365" cy="5375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zh-CN" altLang="en-US" i="1" smtClean="0">
                                <a:solidFill>
                                  <a:srgbClr val="836967"/>
                                </a:solidFill>
                                <a:latin typeface="Cambria Math" panose="02040503050406030204" pitchFamily="18" charset="0"/>
                              </a:rPr>
                            </m:ctrlPr>
                          </m:fPr>
                          <m:num>
                            <m:r>
                              <a:rPr lang="zh-CN" altLang="en-US" i="1" smtClean="0">
                                <a:latin typeface="Cambria Math" panose="02040503050406030204" pitchFamily="18" charset="0"/>
                              </a:rPr>
                              <m:t>ⅆ</m:t>
                            </m:r>
                            <m:r>
                              <a:rPr lang="zh-CN" altLang="en-US" i="1" smtClean="0">
                                <a:latin typeface="Cambria Math" panose="02040503050406030204" pitchFamily="18" charset="0"/>
                              </a:rPr>
                              <m:t>𝑔</m:t>
                            </m:r>
                            <m:d>
                              <m:dPr>
                                <m:ctrlPr>
                                  <a:rPr lang="zh-CN" altLang="en-US" i="1" smtClean="0">
                                    <a:solidFill>
                                      <a:srgbClr val="836967"/>
                                    </a:solidFill>
                                    <a:latin typeface="Cambria Math" panose="02040503050406030204" pitchFamily="18" charset="0"/>
                                  </a:rPr>
                                </m:ctrlPr>
                              </m:dPr>
                              <m:e>
                                <m:r>
                                  <a:rPr lang="zh-CN" altLang="en-US" i="1" smtClean="0">
                                    <a:latin typeface="Cambria Math" panose="02040503050406030204" pitchFamily="18" charset="0"/>
                                  </a:rPr>
                                  <m:t>𝑤</m:t>
                                </m:r>
                              </m:e>
                            </m:d>
                          </m:num>
                          <m:den>
                            <m:r>
                              <a:rPr lang="zh-CN" altLang="en-US" i="1" smtClean="0">
                                <a:latin typeface="Cambria Math" panose="02040503050406030204" pitchFamily="18" charset="0"/>
                              </a:rPr>
                              <m:t>ⅆ</m:t>
                            </m:r>
                            <m:r>
                              <a:rPr lang="zh-CN" altLang="en-US" i="1" smtClean="0">
                                <a:latin typeface="Cambria Math" panose="02040503050406030204" pitchFamily="18" charset="0"/>
                              </a:rPr>
                              <m:t>𝑤</m:t>
                            </m:r>
                          </m:den>
                        </m:f>
                        <m:r>
                          <a:rPr lang="en-US" altLang="zh-CN" b="0" i="1" smtClean="0">
                            <a:latin typeface="Cambria Math" panose="02040503050406030204" pitchFamily="18" charset="0"/>
                          </a:rPr>
                          <m:t>&lt;</m:t>
                        </m:r>
                        <m:r>
                          <a:rPr lang="en-US" altLang="zh-CN" b="0" i="1" smtClean="0">
                            <a:latin typeface="Cambria Math" panose="02040503050406030204" pitchFamily="18" charset="0"/>
                            <a:ea typeface="Cambria Math" panose="02040503050406030204" pitchFamily="18" charset="0"/>
                          </a:rPr>
                          <m:t>0</m:t>
                        </m:r>
                      </m:oMath>
                    </m:oMathPara>
                  </a14:m>
                  <a:endParaRPr lang="zh-CN" altLang="en-US" dirty="0"/>
                </a:p>
              </p:txBody>
            </p:sp>
          </mc:Choice>
          <mc:Fallback xmlns="">
            <p:sp>
              <p:nvSpPr>
                <p:cNvPr id="72" name="文本框 71"/>
                <p:cNvSpPr txBox="1">
                  <a:spLocks noRot="1" noChangeAspect="1" noMove="1" noResize="1" noEditPoints="1" noAdjustHandles="1" noChangeArrowheads="1" noChangeShapeType="1" noTextEdit="1"/>
                </p:cNvSpPr>
                <p:nvPr/>
              </p:nvSpPr>
              <p:spPr>
                <a:xfrm>
                  <a:off x="6948574" y="2210843"/>
                  <a:ext cx="1147365" cy="537583"/>
                </a:xfrm>
                <a:prstGeom prst="rect">
                  <a:avLst/>
                </a:prstGeom>
                <a:blipFill rotWithShape="1">
                  <a:blip r:embed="rId6"/>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3" name="文本框 72"/>
                <p:cNvSpPr txBox="1"/>
                <p:nvPr/>
              </p:nvSpPr>
              <p:spPr>
                <a:xfrm>
                  <a:off x="8745197" y="2383660"/>
                  <a:ext cx="7024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zh-CN" altLang="en-US" i="1">
                            <a:latin typeface="Cambria Math" panose="02040503050406030204" pitchFamily="18" charset="0"/>
                          </a:rPr>
                          <m:t>减小</m:t>
                        </m:r>
                        <m:r>
                          <a:rPr lang="zh-CN" altLang="en-US" i="1" smtClean="0">
                            <a:latin typeface="Cambria Math" panose="02040503050406030204" pitchFamily="18" charset="0"/>
                          </a:rPr>
                          <m:t>𝑤</m:t>
                        </m:r>
                      </m:oMath>
                    </m:oMathPara>
                  </a14:m>
                  <a:endParaRPr lang="zh-CN" altLang="en-US" dirty="0"/>
                </a:p>
              </p:txBody>
            </p:sp>
          </mc:Choice>
          <mc:Fallback xmlns="">
            <p:sp>
              <p:nvSpPr>
                <p:cNvPr id="73" name="文本框 72"/>
                <p:cNvSpPr txBox="1">
                  <a:spLocks noRot="1" noChangeAspect="1" noMove="1" noResize="1" noEditPoints="1" noAdjustHandles="1" noChangeArrowheads="1" noChangeShapeType="1" noTextEdit="1"/>
                </p:cNvSpPr>
                <p:nvPr/>
              </p:nvSpPr>
              <p:spPr>
                <a:xfrm>
                  <a:off x="8745197" y="2383660"/>
                  <a:ext cx="702435" cy="276999"/>
                </a:xfrm>
                <a:prstGeom prst="rect">
                  <a:avLst/>
                </a:prstGeom>
                <a:blipFill rotWithShape="1">
                  <a:blip r:embed="rId11"/>
                </a:blipFill>
              </p:spPr>
              <p:txBody>
                <a:bodyPr/>
                <a:lstStyle/>
                <a:p>
                  <a:r>
                    <a:rPr lang="zh-CN" altLang="en-US">
                      <a:noFill/>
                    </a:rPr>
                    <a:t> </a:t>
                  </a:r>
                </a:p>
              </p:txBody>
            </p:sp>
          </mc:Fallback>
        </mc:AlternateContent>
        <p:sp>
          <p:nvSpPr>
            <p:cNvPr id="74" name="文本框 73"/>
            <p:cNvSpPr txBox="1"/>
            <p:nvPr/>
          </p:nvSpPr>
          <p:spPr>
            <a:xfrm>
              <a:off x="6469818" y="2320217"/>
              <a:ext cx="2186155" cy="369332"/>
            </a:xfrm>
            <a:prstGeom prst="rect">
              <a:avLst/>
            </a:prstGeom>
            <a:noFill/>
          </p:spPr>
          <p:txBody>
            <a:bodyPr wrap="square" rtlCol="0">
              <a:spAutoFit/>
            </a:bodyPr>
            <a:lstStyle/>
            <a:p>
              <a:r>
                <a:rPr lang="zh-CN" altLang="en-US" dirty="0"/>
                <a:t>当                     时，</a:t>
              </a:r>
            </a:p>
          </p:txBody>
        </p:sp>
      </p:grpSp>
      <mc:AlternateContent xmlns:mc="http://schemas.openxmlformats.org/markup-compatibility/2006" xmlns:a14="http://schemas.microsoft.com/office/drawing/2010/main">
        <mc:Choice Requires="a14">
          <p:sp>
            <p:nvSpPr>
              <p:cNvPr id="75" name="文本框 74"/>
              <p:cNvSpPr txBox="1"/>
              <p:nvPr/>
            </p:nvSpPr>
            <p:spPr>
              <a:xfrm>
                <a:off x="6025839" y="4537126"/>
                <a:ext cx="929357" cy="3943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zh-CN" altLang="en-US" sz="2400" i="1" smtClean="0">
                              <a:solidFill>
                                <a:srgbClr val="FF0000"/>
                              </a:solidFill>
                              <a:latin typeface="Cambria Math" panose="02040503050406030204" pitchFamily="18" charset="0"/>
                            </a:rPr>
                          </m:ctrlPr>
                        </m:sSupPr>
                        <m:e>
                          <m:r>
                            <a:rPr lang="zh-CN" altLang="en-US" sz="2400" i="1">
                              <a:solidFill>
                                <a:srgbClr val="FF0000"/>
                              </a:solidFill>
                              <a:latin typeface="Cambria Math" panose="02040503050406030204" pitchFamily="18" charset="0"/>
                            </a:rPr>
                            <m:t>𝑤</m:t>
                          </m:r>
                        </m:e>
                        <m:sup>
                          <m:d>
                            <m:dPr>
                              <m:ctrlPr>
                                <a:rPr lang="zh-CN" altLang="en-US" sz="2400" i="1">
                                  <a:solidFill>
                                    <a:srgbClr val="FF0000"/>
                                  </a:solidFill>
                                  <a:latin typeface="Cambria Math" panose="02040503050406030204" pitchFamily="18" charset="0"/>
                                </a:rPr>
                              </m:ctrlPr>
                            </m:dPr>
                            <m:e>
                              <m:r>
                                <a:rPr lang="zh-CN" altLang="en-US" sz="2400" i="1">
                                  <a:solidFill>
                                    <a:srgbClr val="FF0000"/>
                                  </a:solidFill>
                                  <a:latin typeface="Cambria Math" panose="02040503050406030204" pitchFamily="18" charset="0"/>
                                </a:rPr>
                                <m:t>𝑡</m:t>
                              </m:r>
                              <m:r>
                                <a:rPr lang="zh-CN" altLang="en-US" sz="2400" i="0">
                                  <a:solidFill>
                                    <a:srgbClr val="FF0000"/>
                                  </a:solidFill>
                                  <a:latin typeface="Cambria Math" panose="02040503050406030204" pitchFamily="18" charset="0"/>
                                </a:rPr>
                                <m:t>+1</m:t>
                              </m:r>
                            </m:e>
                          </m:d>
                        </m:sup>
                      </m:sSup>
                    </m:oMath>
                  </m:oMathPara>
                </a14:m>
                <a:endParaRPr lang="zh-CN" altLang="en-US" dirty="0"/>
              </a:p>
            </p:txBody>
          </p:sp>
        </mc:Choice>
        <mc:Fallback xmlns="">
          <p:sp>
            <p:nvSpPr>
              <p:cNvPr id="75" name="文本框 74"/>
              <p:cNvSpPr txBox="1">
                <a:spLocks noRot="1" noChangeAspect="1" noMove="1" noResize="1" noEditPoints="1" noAdjustHandles="1" noChangeArrowheads="1" noChangeShapeType="1" noTextEdit="1"/>
              </p:cNvSpPr>
              <p:nvPr/>
            </p:nvSpPr>
            <p:spPr>
              <a:xfrm>
                <a:off x="6025839" y="4537126"/>
                <a:ext cx="929357" cy="394339"/>
              </a:xfrm>
              <a:prstGeom prst="rect">
                <a:avLst/>
              </a:prstGeom>
              <a:blipFill rotWithShape="1">
                <a:blip r:embed="rId12"/>
                <a:stretch>
                  <a:fillRect l="-35" t="-13" r="4" b="-8682"/>
                </a:stretch>
              </a:blipFill>
            </p:spPr>
            <p:txBody>
              <a:bodyPr/>
              <a:lstStyle/>
              <a:p>
                <a:r>
                  <a:rPr lang="zh-CN" altLang="en-US">
                    <a:noFill/>
                  </a:rPr>
                  <a:t> </a:t>
                </a:r>
              </a:p>
            </p:txBody>
          </p:sp>
        </mc:Fallback>
      </mc:AlternateContent>
      <p:cxnSp>
        <p:nvCxnSpPr>
          <p:cNvPr id="76" name="直接箭头连接符 75"/>
          <p:cNvCxnSpPr/>
          <p:nvPr/>
        </p:nvCxnSpPr>
        <p:spPr>
          <a:xfrm flipH="1">
            <a:off x="7160629" y="4719232"/>
            <a:ext cx="54893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7" name="文本框 76"/>
              <p:cNvSpPr txBox="1"/>
              <p:nvPr/>
            </p:nvSpPr>
            <p:spPr>
              <a:xfrm>
                <a:off x="7961865" y="4412154"/>
                <a:ext cx="2269124" cy="550407"/>
              </a:xfrm>
              <a:prstGeom prst="rect">
                <a:avLst/>
              </a:prstGeom>
              <a:noFill/>
            </p:spPr>
            <p:txBody>
              <a:bodyPr wrap="square" lIns="0" tIns="0" rIns="0" bIns="0" rtlCol="0">
                <a:spAutoFit/>
              </a:bodyPr>
              <a:lstStyle/>
              <a:p>
                <a14:m>
                  <m:oMath xmlns:m="http://schemas.openxmlformats.org/officeDocument/2006/math">
                    <m:sSup>
                      <m:sSupPr>
                        <m:ctrlPr>
                          <a:rPr lang="zh-CN" altLang="en-US" sz="2400" i="1" smtClean="0">
                            <a:solidFill>
                              <a:srgbClr val="FF0000"/>
                            </a:solidFill>
                            <a:latin typeface="Cambria Math" panose="02040503050406030204" pitchFamily="18" charset="0"/>
                          </a:rPr>
                        </m:ctrlPr>
                      </m:sSupPr>
                      <m:e>
                        <m:r>
                          <a:rPr lang="zh-CN" altLang="en-US" sz="2400" i="1" smtClean="0">
                            <a:solidFill>
                              <a:srgbClr val="FF0000"/>
                            </a:solidFill>
                            <a:latin typeface="Cambria Math" panose="02040503050406030204" pitchFamily="18" charset="0"/>
                          </a:rPr>
                          <m:t>𝑤</m:t>
                        </m:r>
                      </m:e>
                      <m:sup>
                        <m:d>
                          <m:dPr>
                            <m:ctrlPr>
                              <a:rPr lang="zh-CN" altLang="en-US" sz="2400" i="1" smtClean="0">
                                <a:solidFill>
                                  <a:srgbClr val="FF0000"/>
                                </a:solidFill>
                                <a:latin typeface="Cambria Math" panose="02040503050406030204" pitchFamily="18" charset="0"/>
                              </a:rPr>
                            </m:ctrlPr>
                          </m:dPr>
                          <m:e>
                            <m:r>
                              <a:rPr lang="zh-CN" altLang="en-US" sz="2400" i="1" smtClean="0">
                                <a:solidFill>
                                  <a:srgbClr val="FF0000"/>
                                </a:solidFill>
                                <a:latin typeface="Cambria Math" panose="02040503050406030204" pitchFamily="18" charset="0"/>
                              </a:rPr>
                              <m:t>𝑡</m:t>
                            </m:r>
                          </m:e>
                        </m:d>
                      </m:sup>
                    </m:sSup>
                    <m:r>
                      <a:rPr lang="en-US" altLang="zh-CN" sz="2400" b="0" i="1" smtClean="0">
                        <a:solidFill>
                          <a:srgbClr val="0000FF"/>
                        </a:solidFill>
                        <a:latin typeface="Cambria Math" panose="02040503050406030204" pitchFamily="18" charset="0"/>
                      </a:rPr>
                      <m:t>−</m:t>
                    </m:r>
                    <m:r>
                      <a:rPr lang="zh-CN" altLang="en-US" sz="2400" i="1" smtClean="0">
                        <a:solidFill>
                          <a:srgbClr val="FF0000"/>
                        </a:solidFill>
                        <a:latin typeface="Cambria Math" panose="02040503050406030204" pitchFamily="18" charset="0"/>
                      </a:rPr>
                      <m:t>𝜂</m:t>
                    </m:r>
                  </m:oMath>
                </a14:m>
                <a:r>
                  <a:rPr lang="zh-CN" altLang="en-US" sz="2400" dirty="0">
                    <a:solidFill>
                      <a:srgbClr val="FF0000"/>
                    </a:solidFill>
                  </a:rPr>
                  <a:t> </a:t>
                </a:r>
                <a14:m>
                  <m:oMath xmlns:m="http://schemas.openxmlformats.org/officeDocument/2006/math">
                    <m:f>
                      <m:fPr>
                        <m:ctrlPr>
                          <a:rPr lang="zh-CN" altLang="en-US" sz="2400" i="1" dirty="0" smtClean="0">
                            <a:solidFill>
                              <a:srgbClr val="FF0000"/>
                            </a:solidFill>
                            <a:latin typeface="Cambria Math" panose="02040503050406030204" pitchFamily="18" charset="0"/>
                          </a:rPr>
                        </m:ctrlPr>
                      </m:fPr>
                      <m:num>
                        <m:r>
                          <a:rPr lang="zh-CN" altLang="en-US" sz="2400" i="1" dirty="0" smtClean="0">
                            <a:solidFill>
                              <a:srgbClr val="FF0000"/>
                            </a:solidFill>
                            <a:latin typeface="Cambria Math" panose="02040503050406030204" pitchFamily="18" charset="0"/>
                          </a:rPr>
                          <m:t>ⅆ</m:t>
                        </m:r>
                        <m:r>
                          <a:rPr lang="zh-CN" altLang="en-US" sz="2400" i="1" dirty="0" smtClean="0">
                            <a:solidFill>
                              <a:srgbClr val="FF0000"/>
                            </a:solidFill>
                            <a:latin typeface="Cambria Math" panose="02040503050406030204" pitchFamily="18" charset="0"/>
                          </a:rPr>
                          <m:t>𝑔</m:t>
                        </m:r>
                        <m:d>
                          <m:dPr>
                            <m:ctrlPr>
                              <a:rPr lang="zh-CN" altLang="en-US" sz="2400" i="1" dirty="0" smtClean="0">
                                <a:solidFill>
                                  <a:srgbClr val="FF0000"/>
                                </a:solidFill>
                                <a:latin typeface="Cambria Math" panose="02040503050406030204" pitchFamily="18" charset="0"/>
                              </a:rPr>
                            </m:ctrlPr>
                          </m:dPr>
                          <m:e>
                            <m:r>
                              <a:rPr lang="zh-CN" altLang="en-US" sz="2400" i="1" dirty="0" smtClean="0">
                                <a:solidFill>
                                  <a:srgbClr val="FF0000"/>
                                </a:solidFill>
                                <a:latin typeface="Cambria Math" panose="02040503050406030204" pitchFamily="18" charset="0"/>
                              </a:rPr>
                              <m:t>𝑤</m:t>
                            </m:r>
                          </m:e>
                        </m:d>
                      </m:num>
                      <m:den>
                        <m:r>
                          <a:rPr lang="zh-CN" altLang="en-US" sz="2400" i="1" dirty="0" smtClean="0">
                            <a:solidFill>
                              <a:srgbClr val="FF0000"/>
                            </a:solidFill>
                            <a:latin typeface="Cambria Math" panose="02040503050406030204" pitchFamily="18" charset="0"/>
                          </a:rPr>
                          <m:t>ⅆ</m:t>
                        </m:r>
                        <m:r>
                          <a:rPr lang="zh-CN" altLang="en-US" sz="2400" i="1" dirty="0" smtClean="0">
                            <a:solidFill>
                              <a:srgbClr val="FF0000"/>
                            </a:solidFill>
                            <a:latin typeface="Cambria Math" panose="02040503050406030204" pitchFamily="18" charset="0"/>
                          </a:rPr>
                          <m:t>𝑤</m:t>
                        </m:r>
                      </m:den>
                    </m:f>
                  </m:oMath>
                </a14:m>
                <a:endParaRPr lang="zh-CN" altLang="en-US" dirty="0"/>
              </a:p>
            </p:txBody>
          </p:sp>
        </mc:Choice>
        <mc:Fallback xmlns="">
          <p:sp>
            <p:nvSpPr>
              <p:cNvPr id="77" name="文本框 76"/>
              <p:cNvSpPr txBox="1">
                <a:spLocks noRot="1" noChangeAspect="1" noMove="1" noResize="1" noEditPoints="1" noAdjustHandles="1" noChangeArrowheads="1" noChangeShapeType="1" noTextEdit="1"/>
              </p:cNvSpPr>
              <p:nvPr/>
            </p:nvSpPr>
            <p:spPr>
              <a:xfrm>
                <a:off x="7961865" y="4412154"/>
                <a:ext cx="2269124" cy="550407"/>
              </a:xfrm>
              <a:prstGeom prst="rect">
                <a:avLst/>
              </a:prstGeom>
              <a:blipFill rotWithShape="1">
                <a:blip r:embed="rId13"/>
                <a:stretch>
                  <a:fillRect l="-10" t="-32" r="22" b="7"/>
                </a:stretch>
              </a:blipFill>
            </p:spPr>
            <p:txBody>
              <a:bodyPr/>
              <a:lstStyle/>
              <a:p>
                <a:r>
                  <a:rPr lang="zh-CN" altLang="en-US">
                    <a:noFill/>
                  </a:rPr>
                  <a:t> </a:t>
                </a:r>
              </a:p>
            </p:txBody>
          </p:sp>
        </mc:Fallback>
      </mc:AlternateContent>
      <p:sp>
        <p:nvSpPr>
          <p:cNvPr id="78" name="文本框 77"/>
          <p:cNvSpPr txBox="1"/>
          <p:nvPr/>
        </p:nvSpPr>
        <p:spPr>
          <a:xfrm>
            <a:off x="8553622" y="5307828"/>
            <a:ext cx="702435" cy="369332"/>
          </a:xfrm>
          <a:prstGeom prst="rect">
            <a:avLst/>
          </a:prstGeom>
          <a:noFill/>
        </p:spPr>
        <p:txBody>
          <a:bodyPr wrap="square" rtlCol="0">
            <a:spAutoFit/>
          </a:bodyPr>
          <a:lstStyle/>
          <a:p>
            <a:r>
              <a:rPr lang="zh-CN" altLang="en-US" dirty="0"/>
              <a:t>步长</a:t>
            </a:r>
          </a:p>
        </p:txBody>
      </p:sp>
      <p:cxnSp>
        <p:nvCxnSpPr>
          <p:cNvPr id="79" name="直接箭头连接符 78"/>
          <p:cNvCxnSpPr>
            <a:stCxn id="78" idx="0"/>
          </p:cNvCxnSpPr>
          <p:nvPr/>
        </p:nvCxnSpPr>
        <p:spPr>
          <a:xfrm flipV="1">
            <a:off x="8904840" y="4962561"/>
            <a:ext cx="47585" cy="3452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0" name="文本框 79"/>
          <p:cNvSpPr txBox="1"/>
          <p:nvPr/>
        </p:nvSpPr>
        <p:spPr>
          <a:xfrm>
            <a:off x="5938346" y="4051329"/>
            <a:ext cx="1683728" cy="400110"/>
          </a:xfrm>
          <a:prstGeom prst="rect">
            <a:avLst/>
          </a:prstGeom>
          <a:noFill/>
        </p:spPr>
        <p:txBody>
          <a:bodyPr wrap="square" rtlCol="0">
            <a:spAutoFit/>
          </a:bodyPr>
          <a:lstStyle/>
          <a:p>
            <a:r>
              <a:rPr lang="zh-CN" altLang="en-US" sz="2000" dirty="0"/>
              <a:t>第</a:t>
            </a:r>
            <a:r>
              <a:rPr lang="en-US" altLang="zh-CN" sz="2000" dirty="0"/>
              <a:t>t</a:t>
            </a:r>
            <a:r>
              <a:rPr lang="zh-CN" altLang="en-US" sz="2000" dirty="0"/>
              <a:t>次迭代</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34163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如何优化损失函数？</a:t>
            </a:r>
          </a:p>
        </p:txBody>
      </p:sp>
      <p:pic>
        <p:nvPicPr>
          <p:cNvPr id="3" name="图片 2"/>
          <p:cNvPicPr>
            <a:picLocks noChangeAspect="1"/>
          </p:cNvPicPr>
          <p:nvPr/>
        </p:nvPicPr>
        <p:blipFill>
          <a:blip r:embed="rId3"/>
          <a:srcRect t="15040"/>
          <a:stretch>
            <a:fillRect/>
          </a:stretch>
        </p:blipFill>
        <p:spPr>
          <a:xfrm>
            <a:off x="874866" y="1901535"/>
            <a:ext cx="10442268" cy="4355829"/>
          </a:xfrm>
          <a:prstGeom prst="rect">
            <a:avLst/>
          </a:prstGeom>
        </p:spPr>
      </p:pic>
      <p:grpSp>
        <p:nvGrpSpPr>
          <p:cNvPr id="7" name="组合 6"/>
          <p:cNvGrpSpPr/>
          <p:nvPr/>
        </p:nvGrpSpPr>
        <p:grpSpPr>
          <a:xfrm>
            <a:off x="1376439" y="2463240"/>
            <a:ext cx="9439121" cy="791278"/>
            <a:chOff x="1376439" y="3533504"/>
            <a:chExt cx="9439121" cy="791278"/>
          </a:xfrm>
        </p:grpSpPr>
        <p:sp>
          <p:nvSpPr>
            <p:cNvPr id="4" name="矩形 3"/>
            <p:cNvSpPr/>
            <p:nvPr/>
          </p:nvSpPr>
          <p:spPr>
            <a:xfrm>
              <a:off x="1376439" y="3533504"/>
              <a:ext cx="9439121" cy="791278"/>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2400" dirty="0">
                  <a:solidFill>
                    <a:schemeClr val="tx1"/>
                  </a:solidFill>
                </a:rPr>
                <a:t>	</a:t>
              </a:r>
              <a:r>
                <a:rPr lang="zh-CN" altLang="en-US" sz="2400" dirty="0">
                  <a:solidFill>
                    <a:schemeClr val="tx1"/>
                  </a:solidFill>
                </a:rPr>
                <a:t>梯度                       是训练损失上升最快的方向</a:t>
              </a:r>
              <a:endParaRPr lang="en-US" altLang="zh-CN" sz="2400" b="0" dirty="0">
                <a:solidFill>
                  <a:schemeClr val="tx1"/>
                </a:solidFill>
              </a:endParaRPr>
            </a:p>
          </p:txBody>
        </p:sp>
        <p:pic>
          <p:nvPicPr>
            <p:cNvPr id="6" name="图片 5"/>
            <p:cNvPicPr>
              <a:picLocks noChangeAspect="1"/>
            </p:cNvPicPr>
            <p:nvPr/>
          </p:nvPicPr>
          <p:blipFill>
            <a:blip r:embed="rId4"/>
            <a:stretch>
              <a:fillRect/>
            </a:stretch>
          </p:blipFill>
          <p:spPr>
            <a:xfrm>
              <a:off x="3028978" y="3711053"/>
              <a:ext cx="1834769" cy="435048"/>
            </a:xfrm>
            <a:prstGeom prst="rect">
              <a:avLst/>
            </a:prstGeom>
          </p:spPr>
        </p:pic>
      </p:grpSp>
      <p:sp>
        <p:nvSpPr>
          <p:cNvPr id="8" name="文本框 7"/>
          <p:cNvSpPr txBox="1"/>
          <p:nvPr/>
        </p:nvSpPr>
        <p:spPr>
          <a:xfrm>
            <a:off x="8291946" y="3627703"/>
            <a:ext cx="1141529" cy="369332"/>
          </a:xfrm>
          <a:prstGeom prst="rect">
            <a:avLst/>
          </a:prstGeom>
          <a:noFill/>
        </p:spPr>
        <p:txBody>
          <a:bodyPr wrap="square" rtlCol="0">
            <a:spAutoFit/>
          </a:bodyPr>
          <a:lstStyle/>
          <a:p>
            <a:r>
              <a:rPr lang="zh-CN" altLang="en-US" dirty="0"/>
              <a:t>梯度下降</a:t>
            </a:r>
          </a:p>
        </p:txBody>
      </p:sp>
      <p:pic>
        <p:nvPicPr>
          <p:cNvPr id="10" name="图片 9"/>
          <p:cNvPicPr>
            <a:picLocks noChangeAspect="1"/>
          </p:cNvPicPr>
          <p:nvPr/>
        </p:nvPicPr>
        <p:blipFill>
          <a:blip r:embed="rId5"/>
          <a:stretch>
            <a:fillRect/>
          </a:stretch>
        </p:blipFill>
        <p:spPr>
          <a:xfrm>
            <a:off x="1682935" y="1416917"/>
            <a:ext cx="2961066" cy="573951"/>
          </a:xfrm>
          <a:prstGeom prst="rect">
            <a:avLst/>
          </a:prstGeom>
        </p:spPr>
      </p:pic>
      <p:sp>
        <p:nvSpPr>
          <p:cNvPr id="11" name="文本框 10"/>
          <p:cNvSpPr txBox="1"/>
          <p:nvPr/>
        </p:nvSpPr>
        <p:spPr>
          <a:xfrm>
            <a:off x="763971" y="1431163"/>
            <a:ext cx="862445" cy="461665"/>
          </a:xfrm>
          <a:prstGeom prst="rect">
            <a:avLst/>
          </a:prstGeom>
          <a:noFill/>
        </p:spPr>
        <p:txBody>
          <a:bodyPr wrap="square" rtlCol="0">
            <a:spAutoFit/>
          </a:bodyPr>
          <a:lstStyle/>
          <a:p>
            <a:r>
              <a:rPr lang="zh-CN" altLang="en-US" sz="2400" dirty="0">
                <a:solidFill>
                  <a:srgbClr val="0000FF"/>
                </a:solidFill>
              </a:rPr>
              <a:t>目标：</a:t>
            </a:r>
          </a:p>
        </p:txBody>
      </p:sp>
      <p:sp>
        <p:nvSpPr>
          <p:cNvPr id="2" name="矩形 1">
            <a:extLst>
              <a:ext uri="{FF2B5EF4-FFF2-40B4-BE49-F238E27FC236}">
                <a16:creationId xmlns:a16="http://schemas.microsoft.com/office/drawing/2014/main" id="{6516594E-F528-7C78-DA31-22D97DE03D61}"/>
              </a:ext>
            </a:extLst>
          </p:cNvPr>
          <p:cNvSpPr/>
          <p:nvPr/>
        </p:nvSpPr>
        <p:spPr>
          <a:xfrm>
            <a:off x="1985554" y="1999575"/>
            <a:ext cx="2459039" cy="4636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00B050"/>
                </a:solidFill>
              </a:rPr>
              <a:t>定义：梯度</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495520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步长（学习率</a:t>
            </a:r>
            <a:r>
              <a:rPr lang="en-US" altLang="zh-CN" sz="2800" b="1" dirty="0">
                <a:solidFill>
                  <a:prstClr val="white"/>
                </a:solidFill>
                <a:cs typeface="+mn-ea"/>
                <a:sym typeface="+mn-lt"/>
              </a:rPr>
              <a:t>/learning rate</a:t>
            </a:r>
            <a:r>
              <a:rPr lang="zh-CN" altLang="en-US" sz="2800" b="1" dirty="0">
                <a:solidFill>
                  <a:prstClr val="white"/>
                </a:solidFill>
                <a:cs typeface="+mn-ea"/>
                <a:sym typeface="+mn-lt"/>
              </a:rPr>
              <a:t>）</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sp>
        <p:nvSpPr>
          <p:cNvPr id="4" name="文本框 3"/>
          <p:cNvSpPr txBox="1"/>
          <p:nvPr/>
        </p:nvSpPr>
        <p:spPr>
          <a:xfrm>
            <a:off x="1248539" y="5087161"/>
            <a:ext cx="7826829" cy="1323439"/>
          </a:xfrm>
          <a:prstGeom prst="rect">
            <a:avLst/>
          </a:prstGeom>
          <a:noFill/>
        </p:spPr>
        <p:txBody>
          <a:bodyPr wrap="square" rtlCol="0">
            <a:spAutoFit/>
          </a:bodyPr>
          <a:lstStyle/>
          <a:p>
            <a:pPr marL="342900" indent="-342900">
              <a:buFont typeface="Arial" panose="020B0604020202090204" pitchFamily="34" charset="0"/>
              <a:buChar char="•"/>
            </a:pPr>
            <a:r>
              <a:rPr lang="zh-CN" altLang="en-US" sz="2000" dirty="0"/>
              <a:t>一些其他策略</a:t>
            </a:r>
            <a:r>
              <a:rPr lang="en-US" altLang="zh-CN" sz="2000" dirty="0"/>
              <a:t>: </a:t>
            </a:r>
          </a:p>
          <a:p>
            <a:pPr marL="800100" lvl="1" indent="-342900">
              <a:buFont typeface="Arial" panose="020B0604020202090204" pitchFamily="34" charset="0"/>
              <a:buChar char="•"/>
            </a:pPr>
            <a:r>
              <a:rPr lang="en-US" altLang="zh-CN" sz="2000" dirty="0"/>
              <a:t>learning rate decay</a:t>
            </a:r>
          </a:p>
          <a:p>
            <a:pPr marL="800100" lvl="1" indent="-342900">
              <a:buFont typeface="Arial" panose="020B0604020202090204" pitchFamily="34" charset="0"/>
              <a:buChar char="•"/>
            </a:pPr>
            <a:r>
              <a:rPr lang="en-US" altLang="zh-CN" sz="2000" dirty="0" err="1"/>
              <a:t>Adagrad</a:t>
            </a:r>
            <a:endParaRPr lang="en-US" altLang="zh-CN" sz="2000" dirty="0"/>
          </a:p>
          <a:p>
            <a:pPr marL="800100" lvl="1" indent="-342900">
              <a:buFont typeface="Arial" panose="020B0604020202090204" pitchFamily="34" charset="0"/>
              <a:buChar char="•"/>
            </a:pPr>
            <a:r>
              <a:rPr lang="en-US" altLang="zh-CN" sz="2000" b="1" dirty="0"/>
              <a:t>Adam</a:t>
            </a:r>
            <a:endParaRPr lang="zh-CN" altLang="en-US" sz="2000" b="1" dirty="0"/>
          </a:p>
        </p:txBody>
      </p:sp>
      <p:grpSp>
        <p:nvGrpSpPr>
          <p:cNvPr id="10" name="组合 9"/>
          <p:cNvGrpSpPr/>
          <p:nvPr/>
        </p:nvGrpSpPr>
        <p:grpSpPr>
          <a:xfrm>
            <a:off x="3211954" y="2672656"/>
            <a:ext cx="5372566" cy="983984"/>
            <a:chOff x="5435609" y="5291165"/>
            <a:chExt cx="5372566" cy="983984"/>
          </a:xfrm>
        </p:grpSpPr>
        <p:pic>
          <p:nvPicPr>
            <p:cNvPr id="5" name="图片 4"/>
            <p:cNvPicPr>
              <a:picLocks noChangeAspect="1"/>
            </p:cNvPicPr>
            <p:nvPr/>
          </p:nvPicPr>
          <p:blipFill>
            <a:blip r:embed="rId3"/>
            <a:stretch>
              <a:fillRect/>
            </a:stretch>
          </p:blipFill>
          <p:spPr>
            <a:xfrm>
              <a:off x="5435609" y="5291165"/>
              <a:ext cx="5372566" cy="541067"/>
            </a:xfrm>
            <a:prstGeom prst="rect">
              <a:avLst/>
            </a:prstGeom>
          </p:spPr>
        </p:pic>
        <p:sp>
          <p:nvSpPr>
            <p:cNvPr id="6" name="文本框 5"/>
            <p:cNvSpPr txBox="1"/>
            <p:nvPr/>
          </p:nvSpPr>
          <p:spPr>
            <a:xfrm>
              <a:off x="5625543" y="5862862"/>
              <a:ext cx="1631373" cy="369332"/>
            </a:xfrm>
            <a:prstGeom prst="rect">
              <a:avLst/>
            </a:prstGeom>
            <a:noFill/>
          </p:spPr>
          <p:txBody>
            <a:bodyPr wrap="square" rtlCol="0">
              <a:spAutoFit/>
            </a:bodyPr>
            <a:lstStyle/>
            <a:p>
              <a:r>
                <a:rPr lang="zh-CN" altLang="en-US" dirty="0"/>
                <a:t>保守，更稳定</a:t>
              </a:r>
            </a:p>
          </p:txBody>
        </p:sp>
        <p:sp>
          <p:nvSpPr>
            <p:cNvPr id="7" name="文本框 6"/>
            <p:cNvSpPr txBox="1"/>
            <p:nvPr/>
          </p:nvSpPr>
          <p:spPr>
            <a:xfrm>
              <a:off x="9399115" y="5905817"/>
              <a:ext cx="1409060" cy="369332"/>
            </a:xfrm>
            <a:prstGeom prst="rect">
              <a:avLst/>
            </a:prstGeom>
            <a:noFill/>
          </p:spPr>
          <p:txBody>
            <a:bodyPr wrap="square" rtlCol="0">
              <a:spAutoFit/>
            </a:bodyPr>
            <a:lstStyle/>
            <a:p>
              <a:r>
                <a:rPr lang="zh-CN" altLang="en-US" dirty="0"/>
                <a:t>激进，更快</a:t>
              </a:r>
            </a:p>
          </p:txBody>
        </p:sp>
      </p:grpSp>
      <p:pic>
        <p:nvPicPr>
          <p:cNvPr id="9" name="图片 8"/>
          <p:cNvPicPr>
            <a:picLocks noChangeAspect="1"/>
          </p:cNvPicPr>
          <p:nvPr/>
        </p:nvPicPr>
        <p:blipFill>
          <a:blip r:embed="rId4"/>
          <a:stretch>
            <a:fillRect/>
          </a:stretch>
        </p:blipFill>
        <p:spPr>
          <a:xfrm>
            <a:off x="3930529" y="1025768"/>
            <a:ext cx="4191363" cy="1066892"/>
          </a:xfrm>
          <a:prstGeom prst="rect">
            <a:avLst/>
          </a:prstGeom>
        </p:spPr>
      </p:pic>
      <p:sp>
        <p:nvSpPr>
          <p:cNvPr id="11" name="文本框 10"/>
          <p:cNvSpPr txBox="1"/>
          <p:nvPr/>
        </p:nvSpPr>
        <p:spPr>
          <a:xfrm>
            <a:off x="1165411" y="2307701"/>
            <a:ext cx="3759880" cy="461665"/>
          </a:xfrm>
          <a:prstGeom prst="rect">
            <a:avLst/>
          </a:prstGeom>
          <a:noFill/>
        </p:spPr>
        <p:txBody>
          <a:bodyPr wrap="square" rtlCol="0">
            <a:spAutoFit/>
          </a:bodyPr>
          <a:lstStyle/>
          <a:p>
            <a:r>
              <a:rPr lang="zh-CN" altLang="en-US" sz="2400" dirty="0">
                <a:solidFill>
                  <a:srgbClr val="0000FF"/>
                </a:solidFill>
              </a:rPr>
              <a:t>问题</a:t>
            </a:r>
            <a:r>
              <a:rPr lang="zh-CN" altLang="en-US" dirty="0"/>
              <a:t>：</a:t>
            </a:r>
            <a:r>
              <a:rPr lang="zh-CN" altLang="en-US" sz="2000" dirty="0"/>
              <a:t>我们该怎样选取步长？</a:t>
            </a:r>
            <a:endParaRPr lang="zh-CN" altLang="en-US" dirty="0"/>
          </a:p>
        </p:txBody>
      </p:sp>
      <mc:AlternateContent xmlns:mc="http://schemas.openxmlformats.org/markup-compatibility/2006" xmlns:a14="http://schemas.microsoft.com/office/drawing/2010/main">
        <mc:Choice Requires="a14">
          <p:sp>
            <p:nvSpPr>
              <p:cNvPr id="12" name="文本框 11"/>
              <p:cNvSpPr txBox="1"/>
              <p:nvPr/>
            </p:nvSpPr>
            <p:spPr>
              <a:xfrm>
                <a:off x="1248539" y="3633365"/>
                <a:ext cx="7147316" cy="1107739"/>
              </a:xfrm>
              <a:prstGeom prst="rect">
                <a:avLst/>
              </a:prstGeom>
              <a:noFill/>
            </p:spPr>
            <p:txBody>
              <a:bodyPr wrap="square" rtlCol="0">
                <a:spAutoFit/>
              </a:bodyPr>
              <a:lstStyle/>
              <a:p>
                <a:r>
                  <a:rPr lang="zh-CN" altLang="en-US" sz="2400" dirty="0">
                    <a:solidFill>
                      <a:srgbClr val="0000FF"/>
                    </a:solidFill>
                  </a:rPr>
                  <a:t>策略</a:t>
                </a:r>
                <a:r>
                  <a:rPr lang="zh-CN" altLang="en-US" sz="2000" dirty="0">
                    <a:solidFill>
                      <a:srgbClr val="0000FF"/>
                    </a:solidFill>
                  </a:rPr>
                  <a:t>：</a:t>
                </a:r>
                <a:endParaRPr lang="en-US" altLang="zh-CN" sz="2000" dirty="0">
                  <a:solidFill>
                    <a:srgbClr val="0000FF"/>
                  </a:solidFill>
                </a:endParaRPr>
              </a:p>
              <a:p>
                <a:pPr marL="342900" indent="-342900">
                  <a:buFont typeface="Wingdings" panose="05000000000000000000" pitchFamily="2" charset="2"/>
                  <a:buChar char="l"/>
                </a:pPr>
                <a:r>
                  <a:rPr lang="zh-CN" altLang="en-US" sz="2000" dirty="0"/>
                  <a:t>步长为常数：</a:t>
                </a:r>
                <a14:m>
                  <m:oMath xmlns:m="http://schemas.openxmlformats.org/officeDocument/2006/math">
                    <m:r>
                      <a:rPr lang="zh-CN" altLang="en-US" sz="2000" i="1" smtClean="0">
                        <a:latin typeface="Cambria Math" panose="02040503050406030204" pitchFamily="18" charset="0"/>
                      </a:rPr>
                      <m:t>𝜂</m:t>
                    </m:r>
                    <m:r>
                      <a:rPr lang="zh-CN" altLang="en-US" sz="2000" i="1" smtClean="0">
                        <a:latin typeface="Cambria Math" panose="02040503050406030204" pitchFamily="18" charset="0"/>
                      </a:rPr>
                      <m:t>=0.1</m:t>
                    </m:r>
                  </m:oMath>
                </a14:m>
                <a:endParaRPr lang="en-US" altLang="zh-CN" sz="2000" dirty="0"/>
              </a:p>
              <a:p>
                <a:pPr marL="342900" indent="-342900">
                  <a:buFont typeface="Wingdings" panose="05000000000000000000" pitchFamily="2" charset="2"/>
                  <a:buChar char="l"/>
                </a:pPr>
                <a:r>
                  <a:rPr lang="zh-CN" altLang="en-US" sz="2000" dirty="0"/>
                  <a:t>步长逐渐减小：</a:t>
                </a:r>
                <a14:m>
                  <m:oMath xmlns:m="http://schemas.openxmlformats.org/officeDocument/2006/math">
                    <m:f>
                      <m:fPr>
                        <m:type m:val="lin"/>
                        <m:ctrlPr>
                          <a:rPr lang="zh-CN" altLang="en-US" i="1" smtClean="0">
                            <a:latin typeface="Cambria Math" panose="02040503050406030204" pitchFamily="18" charset="0"/>
                          </a:rPr>
                        </m:ctrlPr>
                      </m:fPr>
                      <m:num>
                        <m:r>
                          <a:rPr lang="zh-CN" altLang="en-US" i="1" smtClean="0">
                            <a:latin typeface="Cambria Math" panose="02040503050406030204" pitchFamily="18" charset="0"/>
                          </a:rPr>
                          <m:t>𝜂</m:t>
                        </m:r>
                        <m:r>
                          <a:rPr lang="zh-CN" altLang="en-US" i="1" smtClean="0">
                            <a:latin typeface="Cambria Math" panose="02040503050406030204" pitchFamily="18" charset="0"/>
                          </a:rPr>
                          <m:t>=1</m:t>
                        </m:r>
                      </m:num>
                      <m:den>
                        <m:rad>
                          <m:radPr>
                            <m:degHide m:val="on"/>
                            <m:ctrlPr>
                              <a:rPr lang="zh-CN" altLang="en-US" i="1" smtClean="0">
                                <a:solidFill>
                                  <a:srgbClr val="836967"/>
                                </a:solidFill>
                                <a:latin typeface="Cambria Math" panose="02040503050406030204" pitchFamily="18" charset="0"/>
                              </a:rPr>
                            </m:ctrlPr>
                          </m:radPr>
                          <m:deg/>
                          <m:e>
                            <m:r>
                              <a:rPr lang="zh-CN" altLang="en-US" i="1">
                                <a:latin typeface="Cambria Math" panose="02040503050406030204" pitchFamily="18" charset="0"/>
                              </a:rPr>
                              <m:t>当前已更新</m:t>
                            </m:r>
                            <m:r>
                              <a:rPr lang="zh-CN" altLang="en-US" i="1" smtClean="0">
                                <a:latin typeface="Cambria Math" panose="02040503050406030204" pitchFamily="18" charset="0"/>
                              </a:rPr>
                              <m:t>次数</m:t>
                            </m:r>
                          </m:e>
                        </m:rad>
                      </m:den>
                    </m:f>
                  </m:oMath>
                </a14:m>
                <a:endParaRPr lang="zh-CN" altLang="en-US" sz="2000" dirty="0"/>
              </a:p>
            </p:txBody>
          </p:sp>
        </mc:Choice>
        <mc:Fallback xmlns="">
          <p:sp>
            <p:nvSpPr>
              <p:cNvPr id="12" name="文本框 11"/>
              <p:cNvSpPr txBox="1">
                <a:spLocks noRot="1" noChangeAspect="1" noMove="1" noResize="1" noEditPoints="1" noAdjustHandles="1" noChangeArrowheads="1" noChangeShapeType="1" noTextEdit="1"/>
              </p:cNvSpPr>
              <p:nvPr/>
            </p:nvSpPr>
            <p:spPr>
              <a:xfrm>
                <a:off x="1248539" y="3633365"/>
                <a:ext cx="7147316" cy="1107739"/>
              </a:xfrm>
              <a:prstGeom prst="rect">
                <a:avLst/>
              </a:prstGeom>
              <a:blipFill rotWithShape="1">
                <a:blip r:embed="rId5"/>
                <a:stretch>
                  <a:fillRect l="-2" t="-48" r="7" b="-1129"/>
                </a:stretch>
              </a:blipFill>
            </p:spPr>
            <p:txBody>
              <a:bodyPr/>
              <a:lstStyle/>
              <a:p>
                <a:r>
                  <a:rPr lang="zh-CN" altLang="en-US">
                    <a:noFill/>
                  </a:rPr>
                  <a:t> </a:t>
                </a:r>
              </a:p>
            </p:txBody>
          </p:sp>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269817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选择合适的步长</a:t>
            </a:r>
          </a:p>
        </p:txBody>
      </p:sp>
      <p:sp>
        <p:nvSpPr>
          <p:cNvPr id="5" name="TextBox 17"/>
          <p:cNvSpPr txBox="1"/>
          <p:nvPr/>
        </p:nvSpPr>
        <p:spPr>
          <a:xfrm>
            <a:off x="479323" y="1340551"/>
            <a:ext cx="8340212" cy="1631216"/>
          </a:xfrm>
          <a:prstGeom prst="rect">
            <a:avLst/>
          </a:prstGeom>
          <a:noFill/>
        </p:spPr>
        <p:txBody>
          <a:bodyPr wrap="square">
            <a:spAutoFit/>
          </a:bodyPr>
          <a:lstStyle/>
          <a:p>
            <a:r>
              <a:rPr lang="en-US" sz="2000" dirty="0"/>
              <a:t>● </a:t>
            </a:r>
            <a:r>
              <a:rPr lang="zh-CN" altLang="en-US" sz="2000" dirty="0"/>
              <a:t>步长太大</a:t>
            </a:r>
            <a:r>
              <a:rPr lang="en-US" sz="2000" dirty="0"/>
              <a:t>?</a:t>
            </a:r>
          </a:p>
          <a:p>
            <a:endParaRPr lang="en-US" sz="2000" dirty="0"/>
          </a:p>
          <a:p>
            <a:r>
              <a:rPr lang="en-US" sz="2000" dirty="0"/>
              <a:t>● </a:t>
            </a:r>
            <a:r>
              <a:rPr lang="zh-CN" altLang="en-US" sz="2000" dirty="0"/>
              <a:t>步长太小</a:t>
            </a:r>
            <a:r>
              <a:rPr lang="en-US" sz="2000" dirty="0"/>
              <a:t>?</a:t>
            </a:r>
          </a:p>
          <a:p>
            <a:endParaRPr lang="en-US" sz="2000" dirty="0"/>
          </a:p>
          <a:p>
            <a:r>
              <a:rPr lang="en-US" sz="2000" dirty="0"/>
              <a:t>● </a:t>
            </a:r>
            <a:r>
              <a:rPr lang="zh-CN" altLang="en-US" sz="2000" dirty="0"/>
              <a:t>通常的策略</a:t>
            </a:r>
            <a:r>
              <a:rPr lang="en-US" sz="2000" dirty="0"/>
              <a:t>: </a:t>
            </a:r>
            <a:r>
              <a:rPr lang="zh-CN" altLang="en-US" sz="2000" dirty="0"/>
              <a:t>常数</a:t>
            </a:r>
            <a:r>
              <a:rPr lang="en-US" sz="2000" dirty="0"/>
              <a:t> vs </a:t>
            </a:r>
            <a:r>
              <a:rPr lang="zh-CN" altLang="en-US" sz="2000" dirty="0"/>
              <a:t>不断减小</a:t>
            </a:r>
            <a:endParaRPr lang="en-US" sz="2000" dirty="0"/>
          </a:p>
        </p:txBody>
      </p:sp>
      <p:sp>
        <p:nvSpPr>
          <p:cNvPr id="9" name="TextBox 22"/>
          <p:cNvSpPr txBox="1"/>
          <p:nvPr/>
        </p:nvSpPr>
        <p:spPr>
          <a:xfrm>
            <a:off x="1770510" y="5995423"/>
            <a:ext cx="1391264" cy="369332"/>
          </a:xfrm>
          <a:prstGeom prst="rect">
            <a:avLst/>
          </a:prstGeom>
          <a:noFill/>
        </p:spPr>
        <p:txBody>
          <a:bodyPr wrap="square">
            <a:spAutoFit/>
          </a:bodyPr>
          <a:lstStyle/>
          <a:p>
            <a:r>
              <a:rPr lang="en-US" dirty="0"/>
              <a:t>constants</a:t>
            </a:r>
          </a:p>
        </p:txBody>
      </p:sp>
      <p:sp>
        <p:nvSpPr>
          <p:cNvPr id="10" name="TextBox 23"/>
          <p:cNvSpPr txBox="1"/>
          <p:nvPr/>
        </p:nvSpPr>
        <p:spPr>
          <a:xfrm>
            <a:off x="5334211" y="5957604"/>
            <a:ext cx="2526910" cy="369332"/>
          </a:xfrm>
          <a:prstGeom prst="rect">
            <a:avLst/>
          </a:prstGeom>
          <a:noFill/>
        </p:spPr>
        <p:txBody>
          <a:bodyPr wrap="square">
            <a:spAutoFit/>
          </a:bodyPr>
          <a:lstStyle/>
          <a:p>
            <a:r>
              <a:rPr lang="en-US" altLang="zh-CN" dirty="0"/>
              <a:t>s</a:t>
            </a:r>
            <a:r>
              <a:rPr lang="en-US" dirty="0"/>
              <a:t>hrinking</a:t>
            </a:r>
            <a:r>
              <a:rPr lang="zh-CN" altLang="en-US" dirty="0"/>
              <a:t> </a:t>
            </a:r>
            <a:r>
              <a:rPr lang="en-US" altLang="zh-CN" dirty="0"/>
              <a:t>step size</a:t>
            </a:r>
            <a:endParaRPr lang="en-US" dirty="0"/>
          </a:p>
        </p:txBody>
      </p:sp>
      <p:pic>
        <p:nvPicPr>
          <p:cNvPr id="12" name="Picture 25"/>
          <p:cNvPicPr>
            <a:picLocks noChangeAspect="1"/>
          </p:cNvPicPr>
          <p:nvPr/>
        </p:nvPicPr>
        <p:blipFill>
          <a:blip r:embed="rId3"/>
          <a:stretch>
            <a:fillRect/>
          </a:stretch>
        </p:blipFill>
        <p:spPr>
          <a:xfrm>
            <a:off x="8797199" y="3960375"/>
            <a:ext cx="1537073" cy="1401049"/>
          </a:xfrm>
          <a:prstGeom prst="rect">
            <a:avLst/>
          </a:prstGeom>
        </p:spPr>
      </p:pic>
      <p:grpSp>
        <p:nvGrpSpPr>
          <p:cNvPr id="14" name="object 4"/>
          <p:cNvGrpSpPr/>
          <p:nvPr/>
        </p:nvGrpSpPr>
        <p:grpSpPr>
          <a:xfrm>
            <a:off x="701286" y="3264569"/>
            <a:ext cx="3531689" cy="2693035"/>
            <a:chOff x="671981" y="2452431"/>
            <a:chExt cx="3119755" cy="2693035"/>
          </a:xfrm>
        </p:grpSpPr>
        <p:pic>
          <p:nvPicPr>
            <p:cNvPr id="29" name="object 5"/>
            <p:cNvPicPr/>
            <p:nvPr/>
          </p:nvPicPr>
          <p:blipFill>
            <a:blip r:embed="rId4" cstate="print"/>
            <a:stretch>
              <a:fillRect/>
            </a:stretch>
          </p:blipFill>
          <p:spPr>
            <a:xfrm>
              <a:off x="671981" y="2452431"/>
              <a:ext cx="3119293" cy="2692498"/>
            </a:xfrm>
            <a:prstGeom prst="rect">
              <a:avLst/>
            </a:prstGeom>
            <a:ln w="12700">
              <a:solidFill>
                <a:schemeClr val="tx1"/>
              </a:solidFill>
            </a:ln>
          </p:spPr>
        </p:pic>
        <p:sp>
          <p:nvSpPr>
            <p:cNvPr id="30" name="object 6"/>
            <p:cNvSpPr/>
            <p:nvPr/>
          </p:nvSpPr>
          <p:spPr>
            <a:xfrm>
              <a:off x="716510" y="2480462"/>
              <a:ext cx="3028950" cy="2597785"/>
            </a:xfrm>
            <a:custGeom>
              <a:avLst/>
              <a:gdLst/>
              <a:ahLst/>
              <a:cxnLst/>
              <a:rect l="l" t="t" r="r" b="b"/>
              <a:pathLst>
                <a:path w="3028950" h="2597785">
                  <a:moveTo>
                    <a:pt x="3028939" y="0"/>
                  </a:moveTo>
                  <a:lnTo>
                    <a:pt x="3004452" y="59933"/>
                  </a:lnTo>
                  <a:lnTo>
                    <a:pt x="2979966" y="119839"/>
                  </a:lnTo>
                  <a:lnTo>
                    <a:pt x="2955481" y="179687"/>
                  </a:lnTo>
                  <a:lnTo>
                    <a:pt x="2930998" y="239451"/>
                  </a:lnTo>
                  <a:lnTo>
                    <a:pt x="2906517" y="299100"/>
                  </a:lnTo>
                  <a:lnTo>
                    <a:pt x="2882039" y="358608"/>
                  </a:lnTo>
                  <a:lnTo>
                    <a:pt x="2857564" y="417946"/>
                  </a:lnTo>
                  <a:lnTo>
                    <a:pt x="2833093" y="477085"/>
                  </a:lnTo>
                  <a:lnTo>
                    <a:pt x="2808627" y="535997"/>
                  </a:lnTo>
                  <a:lnTo>
                    <a:pt x="2784165" y="594653"/>
                  </a:lnTo>
                  <a:lnTo>
                    <a:pt x="2759710" y="653026"/>
                  </a:lnTo>
                  <a:lnTo>
                    <a:pt x="2735260" y="711086"/>
                  </a:lnTo>
                  <a:lnTo>
                    <a:pt x="2710817" y="768806"/>
                  </a:lnTo>
                  <a:lnTo>
                    <a:pt x="2686382" y="826157"/>
                  </a:lnTo>
                  <a:lnTo>
                    <a:pt x="2661955" y="883111"/>
                  </a:lnTo>
                  <a:lnTo>
                    <a:pt x="2637536" y="939639"/>
                  </a:lnTo>
                  <a:lnTo>
                    <a:pt x="2613125" y="995714"/>
                  </a:lnTo>
                  <a:lnTo>
                    <a:pt x="2588725" y="1051305"/>
                  </a:lnTo>
                  <a:lnTo>
                    <a:pt x="2564335" y="1106387"/>
                  </a:lnTo>
                  <a:lnTo>
                    <a:pt x="2539955" y="1160928"/>
                  </a:lnTo>
                  <a:lnTo>
                    <a:pt x="2515586" y="1214903"/>
                  </a:lnTo>
                  <a:lnTo>
                    <a:pt x="2491230" y="1268281"/>
                  </a:lnTo>
                  <a:lnTo>
                    <a:pt x="2466886" y="1321036"/>
                  </a:lnTo>
                  <a:lnTo>
                    <a:pt x="2442554" y="1373137"/>
                  </a:lnTo>
                  <a:lnTo>
                    <a:pt x="2418236" y="1424558"/>
                  </a:lnTo>
                  <a:lnTo>
                    <a:pt x="2393933" y="1475270"/>
                  </a:lnTo>
                  <a:lnTo>
                    <a:pt x="2369644" y="1525243"/>
                  </a:lnTo>
                  <a:lnTo>
                    <a:pt x="2345370" y="1574451"/>
                  </a:lnTo>
                  <a:lnTo>
                    <a:pt x="2321111" y="1622864"/>
                  </a:lnTo>
                  <a:lnTo>
                    <a:pt x="2296869" y="1670454"/>
                  </a:lnTo>
                  <a:lnTo>
                    <a:pt x="2272644" y="1717193"/>
                  </a:lnTo>
                  <a:lnTo>
                    <a:pt x="2248437" y="1763053"/>
                  </a:lnTo>
                  <a:lnTo>
                    <a:pt x="2224247" y="1808004"/>
                  </a:lnTo>
                  <a:lnTo>
                    <a:pt x="2200076" y="1852020"/>
                  </a:lnTo>
                  <a:lnTo>
                    <a:pt x="2175924" y="1895070"/>
                  </a:lnTo>
                  <a:lnTo>
                    <a:pt x="2151792" y="1937128"/>
                  </a:lnTo>
                  <a:lnTo>
                    <a:pt x="2127679" y="1978164"/>
                  </a:lnTo>
                  <a:lnTo>
                    <a:pt x="2103588" y="2018150"/>
                  </a:lnTo>
                  <a:lnTo>
                    <a:pt x="2079518" y="2057058"/>
                  </a:lnTo>
                  <a:lnTo>
                    <a:pt x="2055470" y="2094859"/>
                  </a:lnTo>
                  <a:lnTo>
                    <a:pt x="2031445" y="2131526"/>
                  </a:lnTo>
                  <a:lnTo>
                    <a:pt x="2007442" y="2167029"/>
                  </a:lnTo>
                  <a:lnTo>
                    <a:pt x="1983463" y="2201341"/>
                  </a:lnTo>
                  <a:lnTo>
                    <a:pt x="1959508" y="2234433"/>
                  </a:lnTo>
                  <a:lnTo>
                    <a:pt x="1935578" y="2266276"/>
                  </a:lnTo>
                  <a:lnTo>
                    <a:pt x="1911673" y="2296842"/>
                  </a:lnTo>
                  <a:lnTo>
                    <a:pt x="1863942" y="2354032"/>
                  </a:lnTo>
                  <a:lnTo>
                    <a:pt x="1816318" y="2405773"/>
                  </a:lnTo>
                  <a:lnTo>
                    <a:pt x="1768807" y="2451840"/>
                  </a:lnTo>
                  <a:lnTo>
                    <a:pt x="1721413" y="2492006"/>
                  </a:lnTo>
                  <a:lnTo>
                    <a:pt x="1674140" y="2526043"/>
                  </a:lnTo>
                  <a:lnTo>
                    <a:pt x="1626992" y="2553725"/>
                  </a:lnTo>
                  <a:lnTo>
                    <a:pt x="1579975" y="2574825"/>
                  </a:lnTo>
                  <a:lnTo>
                    <a:pt x="1533093" y="2589115"/>
                  </a:lnTo>
                  <a:lnTo>
                    <a:pt x="1486350" y="2596369"/>
                  </a:lnTo>
                  <a:lnTo>
                    <a:pt x="1463033" y="2597286"/>
                  </a:lnTo>
                  <a:lnTo>
                    <a:pt x="1439594" y="2595715"/>
                  </a:lnTo>
                  <a:lnTo>
                    <a:pt x="1391920" y="2583416"/>
                  </a:lnTo>
                  <a:lnTo>
                    <a:pt x="1343282" y="2559505"/>
                  </a:lnTo>
                  <a:lnTo>
                    <a:pt x="1293791" y="2524699"/>
                  </a:lnTo>
                  <a:lnTo>
                    <a:pt x="1243563" y="2479716"/>
                  </a:lnTo>
                  <a:lnTo>
                    <a:pt x="1192712" y="2425272"/>
                  </a:lnTo>
                  <a:lnTo>
                    <a:pt x="1167087" y="2394727"/>
                  </a:lnTo>
                  <a:lnTo>
                    <a:pt x="1141350" y="2362086"/>
                  </a:lnTo>
                  <a:lnTo>
                    <a:pt x="1115513" y="2327438"/>
                  </a:lnTo>
                  <a:lnTo>
                    <a:pt x="1089592" y="2290873"/>
                  </a:lnTo>
                  <a:lnTo>
                    <a:pt x="1063600" y="2252482"/>
                  </a:lnTo>
                  <a:lnTo>
                    <a:pt x="1037552" y="2212352"/>
                  </a:lnTo>
                  <a:lnTo>
                    <a:pt x="1011462" y="2170575"/>
                  </a:lnTo>
                  <a:lnTo>
                    <a:pt x="985344" y="2127240"/>
                  </a:lnTo>
                  <a:lnTo>
                    <a:pt x="959212" y="2082436"/>
                  </a:lnTo>
                  <a:lnTo>
                    <a:pt x="933081" y="2036253"/>
                  </a:lnTo>
                  <a:lnTo>
                    <a:pt x="906965" y="1988781"/>
                  </a:lnTo>
                  <a:lnTo>
                    <a:pt x="880878" y="1940110"/>
                  </a:lnTo>
                  <a:lnTo>
                    <a:pt x="854834" y="1890328"/>
                  </a:lnTo>
                  <a:lnTo>
                    <a:pt x="828848" y="1839526"/>
                  </a:lnTo>
                  <a:lnTo>
                    <a:pt x="802933" y="1787794"/>
                  </a:lnTo>
                  <a:lnTo>
                    <a:pt x="777105" y="1735220"/>
                  </a:lnTo>
                  <a:lnTo>
                    <a:pt x="751376" y="1681895"/>
                  </a:lnTo>
                  <a:lnTo>
                    <a:pt x="725763" y="1627909"/>
                  </a:lnTo>
                  <a:lnTo>
                    <a:pt x="700278" y="1573350"/>
                  </a:lnTo>
                  <a:lnTo>
                    <a:pt x="674936" y="1518309"/>
                  </a:lnTo>
                  <a:lnTo>
                    <a:pt x="649751" y="1462875"/>
                  </a:lnTo>
                  <a:lnTo>
                    <a:pt x="624738" y="1407139"/>
                  </a:lnTo>
                  <a:lnTo>
                    <a:pt x="599910" y="1351188"/>
                  </a:lnTo>
                  <a:lnTo>
                    <a:pt x="575282" y="1295114"/>
                  </a:lnTo>
                  <a:lnTo>
                    <a:pt x="550868" y="1239006"/>
                  </a:lnTo>
                  <a:lnTo>
                    <a:pt x="526683" y="1182953"/>
                  </a:lnTo>
                  <a:lnTo>
                    <a:pt x="502740" y="1127046"/>
                  </a:lnTo>
                  <a:lnTo>
                    <a:pt x="479054" y="1071373"/>
                  </a:lnTo>
                  <a:lnTo>
                    <a:pt x="455640" y="1016025"/>
                  </a:lnTo>
                  <a:lnTo>
                    <a:pt x="432510" y="961091"/>
                  </a:lnTo>
                  <a:lnTo>
                    <a:pt x="409680" y="906661"/>
                  </a:lnTo>
                  <a:lnTo>
                    <a:pt x="387164" y="852824"/>
                  </a:lnTo>
                  <a:lnTo>
                    <a:pt x="364976" y="799670"/>
                  </a:lnTo>
                  <a:lnTo>
                    <a:pt x="343130" y="747289"/>
                  </a:lnTo>
                  <a:lnTo>
                    <a:pt x="321640" y="695770"/>
                  </a:lnTo>
                  <a:lnTo>
                    <a:pt x="300521" y="645203"/>
                  </a:lnTo>
                  <a:lnTo>
                    <a:pt x="279787" y="595678"/>
                  </a:lnTo>
                  <a:lnTo>
                    <a:pt x="259453" y="547284"/>
                  </a:lnTo>
                  <a:lnTo>
                    <a:pt x="239531" y="500111"/>
                  </a:lnTo>
                  <a:lnTo>
                    <a:pt x="220038" y="454249"/>
                  </a:lnTo>
                  <a:lnTo>
                    <a:pt x="200986" y="409787"/>
                  </a:lnTo>
                  <a:lnTo>
                    <a:pt x="182390" y="366816"/>
                  </a:lnTo>
                  <a:lnTo>
                    <a:pt x="164265" y="325423"/>
                  </a:lnTo>
                  <a:lnTo>
                    <a:pt x="146624" y="285700"/>
                  </a:lnTo>
                  <a:lnTo>
                    <a:pt x="129482" y="247736"/>
                  </a:lnTo>
                  <a:lnTo>
                    <a:pt x="112853" y="211620"/>
                  </a:lnTo>
                  <a:lnTo>
                    <a:pt x="81191" y="145293"/>
                  </a:lnTo>
                  <a:lnTo>
                    <a:pt x="51753" y="87435"/>
                  </a:lnTo>
                  <a:lnTo>
                    <a:pt x="24651" y="38765"/>
                  </a:lnTo>
                  <a:lnTo>
                    <a:pt x="12012" y="18100"/>
                  </a:lnTo>
                  <a:lnTo>
                    <a:pt x="0" y="0"/>
                  </a:lnTo>
                </a:path>
              </a:pathLst>
            </a:custGeom>
            <a:ln w="12700">
              <a:solidFill>
                <a:srgbClr val="B0007E"/>
              </a:solidFill>
            </a:ln>
          </p:spPr>
          <p:txBody>
            <a:bodyPr wrap="square" lIns="0" tIns="0" rIns="0" bIns="0" rtlCol="0"/>
            <a:lstStyle/>
            <a:p>
              <a:endParaRPr/>
            </a:p>
          </p:txBody>
        </p:sp>
      </p:grpSp>
      <p:cxnSp>
        <p:nvCxnSpPr>
          <p:cNvPr id="32" name="直接箭头连接符 31"/>
          <p:cNvCxnSpPr>
            <a:endCxn id="49" idx="4"/>
          </p:cNvCxnSpPr>
          <p:nvPr/>
        </p:nvCxnSpPr>
        <p:spPr>
          <a:xfrm>
            <a:off x="889029" y="3469883"/>
            <a:ext cx="405250" cy="85243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a:off x="1305560" y="4328160"/>
            <a:ext cx="335280" cy="66548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1640840" y="4983480"/>
            <a:ext cx="383239" cy="66002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flipV="1">
            <a:off x="2022642" y="5517449"/>
            <a:ext cx="933918" cy="9640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H="1">
            <a:off x="2074488" y="5552599"/>
            <a:ext cx="830195" cy="197493"/>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flipV="1">
            <a:off x="2175042" y="5750092"/>
            <a:ext cx="575778" cy="16162"/>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816817" y="3408553"/>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20555899">
            <a:off x="1225053" y="4215348"/>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1562780" y="4903344"/>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1944582" y="5528683"/>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895733" y="5468821"/>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2091683" y="5695355"/>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2697964" y="5710764"/>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object 4"/>
          <p:cNvGrpSpPr/>
          <p:nvPr/>
        </p:nvGrpSpPr>
        <p:grpSpPr>
          <a:xfrm>
            <a:off x="4682191" y="3264569"/>
            <a:ext cx="3531689" cy="2693035"/>
            <a:chOff x="671981" y="2452431"/>
            <a:chExt cx="3119755" cy="2693035"/>
          </a:xfrm>
        </p:grpSpPr>
        <p:pic>
          <p:nvPicPr>
            <p:cNvPr id="61" name="object 5"/>
            <p:cNvPicPr/>
            <p:nvPr/>
          </p:nvPicPr>
          <p:blipFill>
            <a:blip r:embed="rId4" cstate="print"/>
            <a:stretch>
              <a:fillRect/>
            </a:stretch>
          </p:blipFill>
          <p:spPr>
            <a:xfrm>
              <a:off x="671981" y="2452431"/>
              <a:ext cx="3119293" cy="2692498"/>
            </a:xfrm>
            <a:prstGeom prst="rect">
              <a:avLst/>
            </a:prstGeom>
            <a:ln w="12700">
              <a:solidFill>
                <a:schemeClr val="tx1"/>
              </a:solidFill>
            </a:ln>
          </p:spPr>
        </p:pic>
        <p:sp>
          <p:nvSpPr>
            <p:cNvPr id="62" name="object 6"/>
            <p:cNvSpPr/>
            <p:nvPr/>
          </p:nvSpPr>
          <p:spPr>
            <a:xfrm>
              <a:off x="716510" y="2480462"/>
              <a:ext cx="3028950" cy="2597785"/>
            </a:xfrm>
            <a:custGeom>
              <a:avLst/>
              <a:gdLst/>
              <a:ahLst/>
              <a:cxnLst/>
              <a:rect l="l" t="t" r="r" b="b"/>
              <a:pathLst>
                <a:path w="3028950" h="2597785">
                  <a:moveTo>
                    <a:pt x="3028939" y="0"/>
                  </a:moveTo>
                  <a:lnTo>
                    <a:pt x="3004452" y="59933"/>
                  </a:lnTo>
                  <a:lnTo>
                    <a:pt x="2979966" y="119839"/>
                  </a:lnTo>
                  <a:lnTo>
                    <a:pt x="2955481" y="179687"/>
                  </a:lnTo>
                  <a:lnTo>
                    <a:pt x="2930998" y="239451"/>
                  </a:lnTo>
                  <a:lnTo>
                    <a:pt x="2906517" y="299100"/>
                  </a:lnTo>
                  <a:lnTo>
                    <a:pt x="2882039" y="358608"/>
                  </a:lnTo>
                  <a:lnTo>
                    <a:pt x="2857564" y="417946"/>
                  </a:lnTo>
                  <a:lnTo>
                    <a:pt x="2833093" y="477085"/>
                  </a:lnTo>
                  <a:lnTo>
                    <a:pt x="2808627" y="535997"/>
                  </a:lnTo>
                  <a:lnTo>
                    <a:pt x="2784165" y="594653"/>
                  </a:lnTo>
                  <a:lnTo>
                    <a:pt x="2759710" y="653026"/>
                  </a:lnTo>
                  <a:lnTo>
                    <a:pt x="2735260" y="711086"/>
                  </a:lnTo>
                  <a:lnTo>
                    <a:pt x="2710817" y="768806"/>
                  </a:lnTo>
                  <a:lnTo>
                    <a:pt x="2686382" y="826157"/>
                  </a:lnTo>
                  <a:lnTo>
                    <a:pt x="2661955" y="883111"/>
                  </a:lnTo>
                  <a:lnTo>
                    <a:pt x="2637536" y="939639"/>
                  </a:lnTo>
                  <a:lnTo>
                    <a:pt x="2613125" y="995714"/>
                  </a:lnTo>
                  <a:lnTo>
                    <a:pt x="2588725" y="1051305"/>
                  </a:lnTo>
                  <a:lnTo>
                    <a:pt x="2564335" y="1106387"/>
                  </a:lnTo>
                  <a:lnTo>
                    <a:pt x="2539955" y="1160928"/>
                  </a:lnTo>
                  <a:lnTo>
                    <a:pt x="2515586" y="1214903"/>
                  </a:lnTo>
                  <a:lnTo>
                    <a:pt x="2491230" y="1268281"/>
                  </a:lnTo>
                  <a:lnTo>
                    <a:pt x="2466886" y="1321036"/>
                  </a:lnTo>
                  <a:lnTo>
                    <a:pt x="2442554" y="1373137"/>
                  </a:lnTo>
                  <a:lnTo>
                    <a:pt x="2418236" y="1424558"/>
                  </a:lnTo>
                  <a:lnTo>
                    <a:pt x="2393933" y="1475270"/>
                  </a:lnTo>
                  <a:lnTo>
                    <a:pt x="2369644" y="1525243"/>
                  </a:lnTo>
                  <a:lnTo>
                    <a:pt x="2345370" y="1574451"/>
                  </a:lnTo>
                  <a:lnTo>
                    <a:pt x="2321111" y="1622864"/>
                  </a:lnTo>
                  <a:lnTo>
                    <a:pt x="2296869" y="1670454"/>
                  </a:lnTo>
                  <a:lnTo>
                    <a:pt x="2272644" y="1717193"/>
                  </a:lnTo>
                  <a:lnTo>
                    <a:pt x="2248437" y="1763053"/>
                  </a:lnTo>
                  <a:lnTo>
                    <a:pt x="2224247" y="1808004"/>
                  </a:lnTo>
                  <a:lnTo>
                    <a:pt x="2200076" y="1852020"/>
                  </a:lnTo>
                  <a:lnTo>
                    <a:pt x="2175924" y="1895070"/>
                  </a:lnTo>
                  <a:lnTo>
                    <a:pt x="2151792" y="1937128"/>
                  </a:lnTo>
                  <a:lnTo>
                    <a:pt x="2127679" y="1978164"/>
                  </a:lnTo>
                  <a:lnTo>
                    <a:pt x="2103588" y="2018150"/>
                  </a:lnTo>
                  <a:lnTo>
                    <a:pt x="2079518" y="2057058"/>
                  </a:lnTo>
                  <a:lnTo>
                    <a:pt x="2055470" y="2094859"/>
                  </a:lnTo>
                  <a:lnTo>
                    <a:pt x="2031445" y="2131526"/>
                  </a:lnTo>
                  <a:lnTo>
                    <a:pt x="2007442" y="2167029"/>
                  </a:lnTo>
                  <a:lnTo>
                    <a:pt x="1983463" y="2201341"/>
                  </a:lnTo>
                  <a:lnTo>
                    <a:pt x="1959508" y="2234433"/>
                  </a:lnTo>
                  <a:lnTo>
                    <a:pt x="1935578" y="2266276"/>
                  </a:lnTo>
                  <a:lnTo>
                    <a:pt x="1911673" y="2296842"/>
                  </a:lnTo>
                  <a:lnTo>
                    <a:pt x="1863942" y="2354032"/>
                  </a:lnTo>
                  <a:lnTo>
                    <a:pt x="1816318" y="2405773"/>
                  </a:lnTo>
                  <a:lnTo>
                    <a:pt x="1768807" y="2451840"/>
                  </a:lnTo>
                  <a:lnTo>
                    <a:pt x="1721413" y="2492006"/>
                  </a:lnTo>
                  <a:lnTo>
                    <a:pt x="1674140" y="2526043"/>
                  </a:lnTo>
                  <a:lnTo>
                    <a:pt x="1626992" y="2553725"/>
                  </a:lnTo>
                  <a:lnTo>
                    <a:pt x="1579975" y="2574825"/>
                  </a:lnTo>
                  <a:lnTo>
                    <a:pt x="1533093" y="2589115"/>
                  </a:lnTo>
                  <a:lnTo>
                    <a:pt x="1486350" y="2596369"/>
                  </a:lnTo>
                  <a:lnTo>
                    <a:pt x="1463033" y="2597286"/>
                  </a:lnTo>
                  <a:lnTo>
                    <a:pt x="1439594" y="2595715"/>
                  </a:lnTo>
                  <a:lnTo>
                    <a:pt x="1391920" y="2583416"/>
                  </a:lnTo>
                  <a:lnTo>
                    <a:pt x="1343282" y="2559505"/>
                  </a:lnTo>
                  <a:lnTo>
                    <a:pt x="1293791" y="2524699"/>
                  </a:lnTo>
                  <a:lnTo>
                    <a:pt x="1243563" y="2479716"/>
                  </a:lnTo>
                  <a:lnTo>
                    <a:pt x="1192712" y="2425272"/>
                  </a:lnTo>
                  <a:lnTo>
                    <a:pt x="1167087" y="2394727"/>
                  </a:lnTo>
                  <a:lnTo>
                    <a:pt x="1141350" y="2362086"/>
                  </a:lnTo>
                  <a:lnTo>
                    <a:pt x="1115513" y="2327438"/>
                  </a:lnTo>
                  <a:lnTo>
                    <a:pt x="1089592" y="2290873"/>
                  </a:lnTo>
                  <a:lnTo>
                    <a:pt x="1063600" y="2252482"/>
                  </a:lnTo>
                  <a:lnTo>
                    <a:pt x="1037552" y="2212352"/>
                  </a:lnTo>
                  <a:lnTo>
                    <a:pt x="1011462" y="2170575"/>
                  </a:lnTo>
                  <a:lnTo>
                    <a:pt x="985344" y="2127240"/>
                  </a:lnTo>
                  <a:lnTo>
                    <a:pt x="959212" y="2082436"/>
                  </a:lnTo>
                  <a:lnTo>
                    <a:pt x="933081" y="2036253"/>
                  </a:lnTo>
                  <a:lnTo>
                    <a:pt x="906965" y="1988781"/>
                  </a:lnTo>
                  <a:lnTo>
                    <a:pt x="880878" y="1940110"/>
                  </a:lnTo>
                  <a:lnTo>
                    <a:pt x="854834" y="1890328"/>
                  </a:lnTo>
                  <a:lnTo>
                    <a:pt x="828848" y="1839526"/>
                  </a:lnTo>
                  <a:lnTo>
                    <a:pt x="802933" y="1787794"/>
                  </a:lnTo>
                  <a:lnTo>
                    <a:pt x="777105" y="1735220"/>
                  </a:lnTo>
                  <a:lnTo>
                    <a:pt x="751376" y="1681895"/>
                  </a:lnTo>
                  <a:lnTo>
                    <a:pt x="725763" y="1627909"/>
                  </a:lnTo>
                  <a:lnTo>
                    <a:pt x="700278" y="1573350"/>
                  </a:lnTo>
                  <a:lnTo>
                    <a:pt x="674936" y="1518309"/>
                  </a:lnTo>
                  <a:lnTo>
                    <a:pt x="649751" y="1462875"/>
                  </a:lnTo>
                  <a:lnTo>
                    <a:pt x="624738" y="1407139"/>
                  </a:lnTo>
                  <a:lnTo>
                    <a:pt x="599910" y="1351188"/>
                  </a:lnTo>
                  <a:lnTo>
                    <a:pt x="575282" y="1295114"/>
                  </a:lnTo>
                  <a:lnTo>
                    <a:pt x="550868" y="1239006"/>
                  </a:lnTo>
                  <a:lnTo>
                    <a:pt x="526683" y="1182953"/>
                  </a:lnTo>
                  <a:lnTo>
                    <a:pt x="502740" y="1127046"/>
                  </a:lnTo>
                  <a:lnTo>
                    <a:pt x="479054" y="1071373"/>
                  </a:lnTo>
                  <a:lnTo>
                    <a:pt x="455640" y="1016025"/>
                  </a:lnTo>
                  <a:lnTo>
                    <a:pt x="432510" y="961091"/>
                  </a:lnTo>
                  <a:lnTo>
                    <a:pt x="409680" y="906661"/>
                  </a:lnTo>
                  <a:lnTo>
                    <a:pt x="387164" y="852824"/>
                  </a:lnTo>
                  <a:lnTo>
                    <a:pt x="364976" y="799670"/>
                  </a:lnTo>
                  <a:lnTo>
                    <a:pt x="343130" y="747289"/>
                  </a:lnTo>
                  <a:lnTo>
                    <a:pt x="321640" y="695770"/>
                  </a:lnTo>
                  <a:lnTo>
                    <a:pt x="300521" y="645203"/>
                  </a:lnTo>
                  <a:lnTo>
                    <a:pt x="279787" y="595678"/>
                  </a:lnTo>
                  <a:lnTo>
                    <a:pt x="259453" y="547284"/>
                  </a:lnTo>
                  <a:lnTo>
                    <a:pt x="239531" y="500111"/>
                  </a:lnTo>
                  <a:lnTo>
                    <a:pt x="220038" y="454249"/>
                  </a:lnTo>
                  <a:lnTo>
                    <a:pt x="200986" y="409787"/>
                  </a:lnTo>
                  <a:lnTo>
                    <a:pt x="182390" y="366816"/>
                  </a:lnTo>
                  <a:lnTo>
                    <a:pt x="164265" y="325423"/>
                  </a:lnTo>
                  <a:lnTo>
                    <a:pt x="146624" y="285700"/>
                  </a:lnTo>
                  <a:lnTo>
                    <a:pt x="129482" y="247736"/>
                  </a:lnTo>
                  <a:lnTo>
                    <a:pt x="112853" y="211620"/>
                  </a:lnTo>
                  <a:lnTo>
                    <a:pt x="81191" y="145293"/>
                  </a:lnTo>
                  <a:lnTo>
                    <a:pt x="51753" y="87435"/>
                  </a:lnTo>
                  <a:lnTo>
                    <a:pt x="24651" y="38765"/>
                  </a:lnTo>
                  <a:lnTo>
                    <a:pt x="12012" y="18100"/>
                  </a:lnTo>
                  <a:lnTo>
                    <a:pt x="0" y="0"/>
                  </a:lnTo>
                </a:path>
              </a:pathLst>
            </a:custGeom>
            <a:ln w="12700">
              <a:solidFill>
                <a:srgbClr val="B0007E"/>
              </a:solidFill>
            </a:ln>
          </p:spPr>
          <p:txBody>
            <a:bodyPr wrap="square" lIns="0" tIns="0" rIns="0" bIns="0" rtlCol="0"/>
            <a:lstStyle/>
            <a:p>
              <a:endParaRPr/>
            </a:p>
          </p:txBody>
        </p:sp>
      </p:grpSp>
      <p:cxnSp>
        <p:nvCxnSpPr>
          <p:cNvPr id="63" name="直接箭头连接符 62"/>
          <p:cNvCxnSpPr>
            <a:endCxn id="70" idx="4"/>
          </p:cNvCxnSpPr>
          <p:nvPr/>
        </p:nvCxnSpPr>
        <p:spPr>
          <a:xfrm>
            <a:off x="4869934" y="3469883"/>
            <a:ext cx="405250" cy="85243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a:endCxn id="71" idx="5"/>
          </p:cNvCxnSpPr>
          <p:nvPr/>
        </p:nvCxnSpPr>
        <p:spPr>
          <a:xfrm>
            <a:off x="5262567" y="4259414"/>
            <a:ext cx="316773" cy="653029"/>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p:nvPr/>
        </p:nvCxnSpPr>
        <p:spPr>
          <a:xfrm>
            <a:off x="5559024" y="4892574"/>
            <a:ext cx="213874" cy="415839"/>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4797722" y="3408553"/>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rot="20555899">
            <a:off x="5205958" y="4215348"/>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5489110" y="4819001"/>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5693118" y="5226970"/>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5891438" y="5473946"/>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6100201" y="5692618"/>
            <a:ext cx="105711" cy="1094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直接箭头连接符 77"/>
          <p:cNvCxnSpPr/>
          <p:nvPr/>
        </p:nvCxnSpPr>
        <p:spPr>
          <a:xfrm>
            <a:off x="5789316" y="5325352"/>
            <a:ext cx="145186" cy="213173"/>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81" name="直接箭头连接符 80"/>
          <p:cNvCxnSpPr/>
          <p:nvPr/>
        </p:nvCxnSpPr>
        <p:spPr>
          <a:xfrm>
            <a:off x="5961891" y="5552599"/>
            <a:ext cx="168750" cy="194362"/>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172034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停止</a:t>
            </a:r>
            <a:r>
              <a:rPr lang="en-US" altLang="zh-CN" sz="2800" b="1" dirty="0">
                <a:solidFill>
                  <a:prstClr val="white"/>
                </a:solidFill>
                <a:cs typeface="+mn-ea"/>
                <a:sym typeface="+mn-lt"/>
              </a:rPr>
              <a:t>/</a:t>
            </a:r>
            <a:r>
              <a:rPr lang="zh-CN" altLang="en-US" sz="2800" b="1" dirty="0">
                <a:solidFill>
                  <a:prstClr val="white"/>
                </a:solidFill>
                <a:cs typeface="+mn-ea"/>
                <a:sym typeface="+mn-lt"/>
              </a:rPr>
              <a:t>收敛</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sp>
        <p:nvSpPr>
          <p:cNvPr id="13" name="TextBox 17"/>
          <p:cNvSpPr txBox="1"/>
          <p:nvPr/>
        </p:nvSpPr>
        <p:spPr>
          <a:xfrm>
            <a:off x="473894" y="1261163"/>
            <a:ext cx="11341587" cy="2554545"/>
          </a:xfrm>
          <a:prstGeom prst="rect">
            <a:avLst/>
          </a:prstGeom>
          <a:noFill/>
        </p:spPr>
        <p:txBody>
          <a:bodyPr wrap="square">
            <a:spAutoFit/>
          </a:bodyPr>
          <a:lstStyle/>
          <a:p>
            <a:r>
              <a:rPr lang="en-US" sz="2000" dirty="0"/>
              <a:t>● </a:t>
            </a:r>
            <a:r>
              <a:rPr lang="zh-CN" altLang="en-US" sz="2000" dirty="0"/>
              <a:t>理论上对于凸函数，当梯度为</a:t>
            </a:r>
            <a:r>
              <a:rPr lang="en-US" altLang="zh-CN" sz="2000" dirty="0"/>
              <a:t>0</a:t>
            </a:r>
            <a:r>
              <a:rPr lang="zh-CN" altLang="en-US" sz="2000" dirty="0"/>
              <a:t>时算法收敛</a:t>
            </a:r>
            <a:endParaRPr lang="en-US" altLang="zh-CN" sz="2000" dirty="0"/>
          </a:p>
          <a:p>
            <a:endParaRPr lang="en-US" altLang="zh-CN" sz="2000" dirty="0"/>
          </a:p>
          <a:p>
            <a:r>
              <a:rPr lang="en-US" sz="2000" dirty="0"/>
              <a:t>● </a:t>
            </a:r>
            <a:r>
              <a:rPr lang="zh-CN" altLang="en-US" sz="2000" dirty="0"/>
              <a:t>在实际应用当中，我们会设定一个阈值</a:t>
            </a:r>
            <a:r>
              <a:rPr lang="el-GR" altLang="zh-CN" sz="2000" dirty="0">
                <a:latin typeface="等线" panose="02010600030101010101" pitchFamily="2" charset="-122"/>
                <a:ea typeface="等线" panose="02010600030101010101" pitchFamily="2" charset="-122"/>
              </a:rPr>
              <a:t>ε</a:t>
            </a:r>
            <a:r>
              <a:rPr lang="zh-CN" altLang="en-US" sz="2000" dirty="0">
                <a:latin typeface="等线" panose="02010600030101010101" pitchFamily="2" charset="-122"/>
                <a:ea typeface="等线" panose="02010600030101010101" pitchFamily="2" charset="-122"/>
              </a:rPr>
              <a:t>或者最大迭代次数</a:t>
            </a:r>
            <a:r>
              <a:rPr lang="en-US" altLang="zh-CN" sz="2000" dirty="0">
                <a:latin typeface="等线" panose="02010600030101010101" pitchFamily="2" charset="-122"/>
                <a:ea typeface="等线" panose="02010600030101010101" pitchFamily="2" charset="-122"/>
              </a:rPr>
              <a:t>T</a:t>
            </a:r>
            <a:r>
              <a:rPr lang="zh-CN" altLang="en-US" sz="2000" dirty="0">
                <a:latin typeface="等线" panose="02010600030101010101" pitchFamily="2" charset="-122"/>
                <a:ea typeface="等线" panose="02010600030101010101" pitchFamily="2" charset="-122"/>
              </a:rPr>
              <a:t>，当梯度的模长满足</a:t>
            </a:r>
            <a:endParaRPr lang="en-US" sz="2000" dirty="0"/>
          </a:p>
          <a:p>
            <a:endParaRPr lang="en-US" sz="2000" dirty="0"/>
          </a:p>
          <a:p>
            <a:endParaRPr lang="en-US" sz="2000" dirty="0"/>
          </a:p>
          <a:p>
            <a:endParaRPr lang="en-US" sz="2000" dirty="0"/>
          </a:p>
          <a:p>
            <a:endParaRPr lang="en-US" sz="2000" dirty="0"/>
          </a:p>
          <a:p>
            <a:r>
              <a:rPr lang="zh-CN" altLang="en-US" sz="2000" dirty="0"/>
              <a:t>或者迭代次数达到</a:t>
            </a:r>
            <a:r>
              <a:rPr lang="en-US" altLang="zh-CN" sz="2000" dirty="0"/>
              <a:t>T</a:t>
            </a:r>
            <a:r>
              <a:rPr lang="zh-CN" altLang="en-US" sz="2000" dirty="0"/>
              <a:t>时，停止迭代。</a:t>
            </a:r>
            <a:endParaRPr lang="en-US" sz="2000" dirty="0"/>
          </a:p>
        </p:txBody>
      </p:sp>
      <p:pic>
        <p:nvPicPr>
          <p:cNvPr id="14" name="Picture 10"/>
          <p:cNvPicPr>
            <a:picLocks noChangeAspect="1"/>
          </p:cNvPicPr>
          <p:nvPr/>
        </p:nvPicPr>
        <p:blipFill>
          <a:blip r:embed="rId3"/>
          <a:stretch>
            <a:fillRect/>
          </a:stretch>
        </p:blipFill>
        <p:spPr>
          <a:xfrm>
            <a:off x="3434222" y="2538435"/>
            <a:ext cx="3349883" cy="60222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多维梯度</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2" name="Picture 10"/>
          <p:cNvPicPr>
            <a:picLocks noChangeAspect="1"/>
          </p:cNvPicPr>
          <p:nvPr/>
        </p:nvPicPr>
        <p:blipFill>
          <a:blip r:embed="rId3"/>
          <a:stretch>
            <a:fillRect/>
          </a:stretch>
        </p:blipFill>
        <p:spPr>
          <a:xfrm>
            <a:off x="526770" y="1191300"/>
            <a:ext cx="4088747" cy="2309543"/>
          </a:xfrm>
          <a:prstGeom prst="rect">
            <a:avLst/>
          </a:prstGeom>
        </p:spPr>
      </p:pic>
      <mc:AlternateContent xmlns:mc="http://schemas.openxmlformats.org/markup-compatibility/2006" xmlns:a14="http://schemas.microsoft.com/office/drawing/2010/main">
        <mc:Choice Requires="a14">
          <p:sp>
            <p:nvSpPr>
              <p:cNvPr id="3" name="文本框 2"/>
              <p:cNvSpPr txBox="1"/>
              <p:nvPr/>
            </p:nvSpPr>
            <p:spPr>
              <a:xfrm>
                <a:off x="5163671" y="1191300"/>
                <a:ext cx="5522258" cy="1940083"/>
              </a:xfrm>
              <a:prstGeom prst="rect">
                <a:avLst/>
              </a:prstGeom>
              <a:noFill/>
            </p:spPr>
            <p:txBody>
              <a:bodyPr wrap="square" rtlCol="0">
                <a:spAutoFit/>
              </a:bodyPr>
              <a:lstStyle/>
              <a:p>
                <a:pPr marL="285750" indent="-285750">
                  <a:buFont typeface="Wingdings" panose="05000000000000000000" pitchFamily="2" charset="2"/>
                  <a:buChar char="l"/>
                </a:pPr>
                <a:r>
                  <a:rPr lang="zh-CN" altLang="en-US" sz="2000" dirty="0"/>
                  <a:t>梯度是一个</a:t>
                </a:r>
                <a14:m>
                  <m:oMath xmlns:m="http://schemas.openxmlformats.org/officeDocument/2006/math">
                    <m:r>
                      <a:rPr lang="en-US" altLang="zh-CN" sz="2000" i="1" smtClean="0">
                        <a:latin typeface="Cambria Math" panose="02040503050406030204" pitchFamily="18" charset="0"/>
                      </a:rPr>
                      <m:t>𝑑</m:t>
                    </m:r>
                    <m:r>
                      <a:rPr lang="zh-CN" altLang="en-US" sz="2000" i="1">
                        <a:latin typeface="Cambria Math" panose="02040503050406030204" pitchFamily="18" charset="0"/>
                      </a:rPr>
                      <m:t>维</m:t>
                    </m:r>
                  </m:oMath>
                </a14:m>
                <a:r>
                  <a:rPr lang="zh-CN" altLang="en-US" sz="2000" dirty="0"/>
                  <a:t>的向量，其中</a:t>
                </a:r>
                <a14:m>
                  <m:oMath xmlns:m="http://schemas.openxmlformats.org/officeDocument/2006/math">
                    <m:r>
                      <a:rPr lang="en-US" altLang="zh-CN" sz="2000" i="1">
                        <a:latin typeface="Cambria Math" panose="02040503050406030204" pitchFamily="18" charset="0"/>
                      </a:rPr>
                      <m:t>𝑑</m:t>
                    </m:r>
                  </m:oMath>
                </a14:m>
                <a:r>
                  <a:rPr lang="zh-CN" altLang="en-US" sz="2000" dirty="0"/>
                  <a:t>是特征的数量（包括偏移）</a:t>
                </a:r>
                <a:endParaRPr lang="en-US" altLang="zh-CN" sz="2000" dirty="0"/>
              </a:p>
              <a:p>
                <a:pPr marL="285750" indent="-285750">
                  <a:buFont typeface="Wingdings" panose="05000000000000000000" pitchFamily="2" charset="2"/>
                  <a:buChar char="l"/>
                </a:pPr>
                <a:endParaRPr lang="en-US" altLang="zh-CN" sz="2000" dirty="0"/>
              </a:p>
              <a:p>
                <a:pPr marL="285750" indent="-285750">
                  <a:buFont typeface="Wingdings" panose="05000000000000000000" pitchFamily="2" charset="2"/>
                  <a:buChar char="l"/>
                </a:pPr>
                <a:endParaRPr lang="en-US" altLang="zh-CN" sz="2000" dirty="0"/>
              </a:p>
              <a:p>
                <a:pPr marL="285750" indent="-285750">
                  <a:buFont typeface="Wingdings" panose="05000000000000000000" pitchFamily="2" charset="2"/>
                  <a:buChar char="l"/>
                </a:pPr>
                <a:r>
                  <a:rPr lang="zh-CN" altLang="en-US" sz="2000" dirty="0"/>
                  <a:t>向量当中的每一项表示损失函数对其中一个参数的偏导。</a:t>
                </a:r>
              </a:p>
            </p:txBody>
          </p:sp>
        </mc:Choice>
        <mc:Fallback xmlns="">
          <p:sp>
            <p:nvSpPr>
              <p:cNvPr id="3" name="文本框 2"/>
              <p:cNvSpPr txBox="1">
                <a:spLocks noRot="1" noChangeAspect="1" noMove="1" noResize="1" noEditPoints="1" noAdjustHandles="1" noChangeArrowheads="1" noChangeShapeType="1" noTextEdit="1"/>
              </p:cNvSpPr>
              <p:nvPr/>
            </p:nvSpPr>
            <p:spPr>
              <a:xfrm>
                <a:off x="5163671" y="1191300"/>
                <a:ext cx="5522258" cy="1940083"/>
              </a:xfrm>
              <a:prstGeom prst="rect">
                <a:avLst/>
              </a:prstGeom>
              <a:blipFill>
                <a:blip r:embed="rId4"/>
                <a:stretch>
                  <a:fillRect l="-993" t="-1567" b="-4389"/>
                </a:stretch>
              </a:blipFill>
            </p:spPr>
            <p:txBody>
              <a:bodyPr/>
              <a:lstStyle/>
              <a:p>
                <a:r>
                  <a:rPr lang="zh-CN" altLang="en-US">
                    <a:noFill/>
                  </a:rPr>
                  <a:t> </a:t>
                </a:r>
              </a:p>
            </p:txBody>
          </p:sp>
        </mc:Fallback>
      </mc:AlternateContent>
      <p:pic>
        <p:nvPicPr>
          <p:cNvPr id="6" name="object 7"/>
          <p:cNvPicPr/>
          <p:nvPr/>
        </p:nvPicPr>
        <p:blipFill>
          <a:blip r:embed="rId5" cstate="print"/>
          <a:srcRect l="14109" t="16235" r="15879" b="10563"/>
          <a:stretch>
            <a:fillRect/>
          </a:stretch>
        </p:blipFill>
        <p:spPr>
          <a:xfrm>
            <a:off x="1140792" y="3695711"/>
            <a:ext cx="3474725" cy="2474259"/>
          </a:xfrm>
          <a:prstGeom prst="rect">
            <a:avLst/>
          </a:prstGeom>
        </p:spPr>
      </p:pic>
      <p:sp>
        <p:nvSpPr>
          <p:cNvPr id="8" name="文本框 7"/>
          <p:cNvSpPr txBox="1"/>
          <p:nvPr/>
        </p:nvSpPr>
        <p:spPr>
          <a:xfrm>
            <a:off x="699247" y="6169970"/>
            <a:ext cx="4464424" cy="369332"/>
          </a:xfrm>
          <a:prstGeom prst="rect">
            <a:avLst/>
          </a:prstGeom>
          <a:noFill/>
        </p:spPr>
        <p:txBody>
          <a:bodyPr wrap="square">
            <a:spAutoFit/>
          </a:bodyPr>
          <a:lstStyle/>
          <a:p>
            <a:r>
              <a:rPr lang="zh-CN" altLang="en-US" b="0" i="0" dirty="0">
                <a:effectLst/>
                <a:latin typeface="Inter"/>
              </a:rPr>
              <a:t>最小值处带有切平面的残差平方和三维图</a:t>
            </a:r>
            <a:endParaRPr lang="zh-CN"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多维梯度</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grpSp>
        <p:nvGrpSpPr>
          <p:cNvPr id="2" name="Group 28"/>
          <p:cNvGrpSpPr/>
          <p:nvPr/>
        </p:nvGrpSpPr>
        <p:grpSpPr>
          <a:xfrm>
            <a:off x="1464347" y="764294"/>
            <a:ext cx="7823655" cy="5862237"/>
            <a:chOff x="61792" y="1842883"/>
            <a:chExt cx="5237453" cy="3862233"/>
          </a:xfrm>
        </p:grpSpPr>
        <p:pic>
          <p:nvPicPr>
            <p:cNvPr id="3" name="object 9"/>
            <p:cNvPicPr/>
            <p:nvPr/>
          </p:nvPicPr>
          <p:blipFill>
            <a:blip r:embed="rId3" cstate="print"/>
            <a:stretch>
              <a:fillRect/>
            </a:stretch>
          </p:blipFill>
          <p:spPr>
            <a:xfrm>
              <a:off x="61792" y="1842883"/>
              <a:ext cx="5237453" cy="3862233"/>
            </a:xfrm>
            <a:prstGeom prst="rect">
              <a:avLst/>
            </a:prstGeom>
          </p:spPr>
        </p:pic>
        <p:pic>
          <p:nvPicPr>
            <p:cNvPr id="4" name="object 16"/>
            <p:cNvPicPr/>
            <p:nvPr/>
          </p:nvPicPr>
          <p:blipFill>
            <a:blip r:embed="rId4" cstate="print"/>
            <a:stretch>
              <a:fillRect/>
            </a:stretch>
          </p:blipFill>
          <p:spPr>
            <a:xfrm>
              <a:off x="3137184" y="2950081"/>
              <a:ext cx="222971" cy="179069"/>
            </a:xfrm>
            <a:prstGeom prst="rect">
              <a:avLst/>
            </a:prstGeom>
          </p:spPr>
        </p:pic>
        <p:pic>
          <p:nvPicPr>
            <p:cNvPr id="5" name="object 17"/>
            <p:cNvPicPr/>
            <p:nvPr/>
          </p:nvPicPr>
          <p:blipFill>
            <a:blip r:embed="rId5" cstate="print"/>
            <a:stretch>
              <a:fillRect/>
            </a:stretch>
          </p:blipFill>
          <p:spPr>
            <a:xfrm>
              <a:off x="2868727" y="3138161"/>
              <a:ext cx="184114" cy="496083"/>
            </a:xfrm>
            <a:prstGeom prst="rect">
              <a:avLst/>
            </a:prstGeom>
          </p:spPr>
        </p:pic>
        <p:pic>
          <p:nvPicPr>
            <p:cNvPr id="6" name="object 19"/>
            <p:cNvPicPr/>
            <p:nvPr/>
          </p:nvPicPr>
          <p:blipFill>
            <a:blip r:embed="rId6" cstate="print"/>
            <a:srcRect l="-1" r="60909"/>
            <a:stretch>
              <a:fillRect/>
            </a:stretch>
          </p:blipFill>
          <p:spPr>
            <a:xfrm>
              <a:off x="3410586" y="2201293"/>
              <a:ext cx="921253" cy="748788"/>
            </a:xfrm>
            <a:prstGeom prst="rect">
              <a:avLst/>
            </a:prstGeom>
          </p:spPr>
        </p:pic>
      </p:grpSp>
      <p:sp>
        <p:nvSpPr>
          <p:cNvPr id="8" name="文本框 7"/>
          <p:cNvSpPr txBox="1"/>
          <p:nvPr/>
        </p:nvSpPr>
        <p:spPr>
          <a:xfrm>
            <a:off x="3244371" y="6377855"/>
            <a:ext cx="4605560" cy="369332"/>
          </a:xfrm>
          <a:prstGeom prst="rect">
            <a:avLst/>
          </a:prstGeom>
          <a:noFill/>
        </p:spPr>
        <p:txBody>
          <a:bodyPr wrap="square">
            <a:spAutoFit/>
          </a:bodyPr>
          <a:lstStyle/>
          <a:p>
            <a:r>
              <a:rPr lang="zh-CN" altLang="en-US" b="0" i="0" dirty="0">
                <a:effectLst/>
                <a:latin typeface="Inter"/>
              </a:rPr>
              <a:t>残差平方和（</a:t>
            </a:r>
            <a:r>
              <a:rPr lang="en-US" altLang="zh-CN" b="0" i="0" dirty="0">
                <a:effectLst/>
                <a:latin typeface="Inter"/>
              </a:rPr>
              <a:t>RSS</a:t>
            </a:r>
            <a:r>
              <a:rPr lang="zh-CN" altLang="en-US" b="0" i="0" dirty="0">
                <a:effectLst/>
                <a:latin typeface="Inter"/>
              </a:rPr>
              <a:t>）三维图对应的等高线图</a:t>
            </a:r>
            <a:endParaRPr lang="zh-CN" altLang="en-US" dirty="0"/>
          </a:p>
        </p:txBody>
      </p:sp>
      <p:cxnSp>
        <p:nvCxnSpPr>
          <p:cNvPr id="9" name="直接箭头连接符 8"/>
          <p:cNvCxnSpPr/>
          <p:nvPr/>
        </p:nvCxnSpPr>
        <p:spPr>
          <a:xfrm flipV="1">
            <a:off x="7876033" y="1704109"/>
            <a:ext cx="384740" cy="1444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H="1" flipV="1">
            <a:off x="8150352" y="1804416"/>
            <a:ext cx="968797" cy="2438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9168851" y="1926336"/>
            <a:ext cx="1188253" cy="369332"/>
          </a:xfrm>
          <a:prstGeom prst="rect">
            <a:avLst/>
          </a:prstGeom>
          <a:noFill/>
        </p:spPr>
        <p:txBody>
          <a:bodyPr wrap="square" rtlCol="0">
            <a:spAutoFit/>
          </a:bodyPr>
          <a:lstStyle/>
          <a:p>
            <a:r>
              <a:rPr lang="zh-CN" altLang="en-US" dirty="0"/>
              <a:t>梯度方向</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34163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优化例子：线性回归</a:t>
            </a:r>
          </a:p>
        </p:txBody>
      </p:sp>
      <p:pic>
        <p:nvPicPr>
          <p:cNvPr id="2" name="Picture 2"/>
          <p:cNvPicPr>
            <a:picLocks noChangeAspect="1"/>
          </p:cNvPicPr>
          <p:nvPr/>
        </p:nvPicPr>
        <p:blipFill>
          <a:blip r:embed="rId3"/>
          <a:stretch>
            <a:fillRect/>
          </a:stretch>
        </p:blipFill>
        <p:spPr>
          <a:xfrm>
            <a:off x="1551138" y="1116311"/>
            <a:ext cx="6185726" cy="1537888"/>
          </a:xfrm>
          <a:prstGeom prst="rect">
            <a:avLst/>
          </a:prstGeom>
        </p:spPr>
      </p:pic>
      <p:sp>
        <p:nvSpPr>
          <p:cNvPr id="3" name="TextBox 7"/>
          <p:cNvSpPr txBox="1"/>
          <p:nvPr/>
        </p:nvSpPr>
        <p:spPr>
          <a:xfrm>
            <a:off x="7079960" y="2284867"/>
            <a:ext cx="5112040" cy="369332"/>
          </a:xfrm>
          <a:prstGeom prst="rect">
            <a:avLst/>
          </a:prstGeom>
          <a:noFill/>
        </p:spPr>
        <p:txBody>
          <a:bodyPr wrap="square">
            <a:spAutoFit/>
          </a:bodyPr>
          <a:lstStyle/>
          <a:p>
            <a:r>
              <a:rPr lang="en-US" altLang="zh-CN" b="1" dirty="0">
                <a:solidFill>
                  <a:srgbClr val="A5292D"/>
                </a:solidFill>
              </a:rPr>
              <a:t>residual</a:t>
            </a:r>
            <a:r>
              <a:rPr lang="zh-CN" altLang="en-US" b="1" dirty="0">
                <a:solidFill>
                  <a:srgbClr val="A5292D"/>
                </a:solidFill>
              </a:rPr>
              <a:t> </a:t>
            </a:r>
            <a:r>
              <a:rPr lang="en-US" altLang="zh-CN" b="1" dirty="0">
                <a:solidFill>
                  <a:srgbClr val="A5292D"/>
                </a:solidFill>
              </a:rPr>
              <a:t>sum</a:t>
            </a:r>
            <a:r>
              <a:rPr lang="zh-CN" altLang="en-US" b="1" dirty="0">
                <a:solidFill>
                  <a:srgbClr val="A5292D"/>
                </a:solidFill>
              </a:rPr>
              <a:t> </a:t>
            </a:r>
            <a:r>
              <a:rPr lang="en-US" altLang="zh-CN" b="1" dirty="0">
                <a:solidFill>
                  <a:srgbClr val="A5292D"/>
                </a:solidFill>
              </a:rPr>
              <a:t>of</a:t>
            </a:r>
            <a:r>
              <a:rPr lang="zh-CN" altLang="en-US" b="1" dirty="0">
                <a:solidFill>
                  <a:srgbClr val="A5292D"/>
                </a:solidFill>
              </a:rPr>
              <a:t> </a:t>
            </a:r>
            <a:r>
              <a:rPr lang="en-US" altLang="zh-CN" b="1" dirty="0">
                <a:solidFill>
                  <a:srgbClr val="A5292D"/>
                </a:solidFill>
              </a:rPr>
              <a:t>squares (RSS)</a:t>
            </a:r>
            <a:r>
              <a:rPr lang="zh-CN" altLang="en-US" b="1" dirty="0">
                <a:solidFill>
                  <a:srgbClr val="A5292D"/>
                </a:solidFill>
              </a:rPr>
              <a:t> </a:t>
            </a:r>
            <a:r>
              <a:rPr lang="en-US" altLang="zh-CN" b="1" dirty="0">
                <a:solidFill>
                  <a:srgbClr val="A5292D"/>
                </a:solidFill>
              </a:rPr>
              <a:t> </a:t>
            </a:r>
            <a:r>
              <a:rPr lang="zh-CN" altLang="en-US" b="1" dirty="0">
                <a:solidFill>
                  <a:srgbClr val="A5292D"/>
                </a:solidFill>
              </a:rPr>
              <a:t>残差平方和</a:t>
            </a:r>
            <a:endParaRPr lang="en-US" dirty="0"/>
          </a:p>
        </p:txBody>
      </p:sp>
      <p:pic>
        <p:nvPicPr>
          <p:cNvPr id="4" name="Picture 9"/>
          <p:cNvPicPr>
            <a:picLocks noChangeAspect="1"/>
          </p:cNvPicPr>
          <p:nvPr/>
        </p:nvPicPr>
        <p:blipFill>
          <a:blip r:embed="rId4"/>
          <a:stretch>
            <a:fillRect/>
          </a:stretch>
        </p:blipFill>
        <p:spPr>
          <a:xfrm>
            <a:off x="3598301" y="3301668"/>
            <a:ext cx="4007133" cy="870402"/>
          </a:xfrm>
          <a:prstGeom prst="rect">
            <a:avLst/>
          </a:prstGeom>
        </p:spPr>
      </p:pic>
      <p:pic>
        <p:nvPicPr>
          <p:cNvPr id="5" name="Picture 10"/>
          <p:cNvPicPr>
            <a:picLocks noChangeAspect="1"/>
          </p:cNvPicPr>
          <p:nvPr/>
        </p:nvPicPr>
        <p:blipFill>
          <a:blip r:embed="rId5"/>
          <a:stretch>
            <a:fillRect/>
          </a:stretch>
        </p:blipFill>
        <p:spPr>
          <a:xfrm>
            <a:off x="3729730" y="4819539"/>
            <a:ext cx="4007134" cy="667856"/>
          </a:xfrm>
          <a:prstGeom prst="rect">
            <a:avLst/>
          </a:prstGeom>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F9C0F788-A9AE-7A02-CCBA-CD4E57DCA309}"/>
                  </a:ext>
                </a:extLst>
              </p:cNvPr>
              <p:cNvSpPr txBox="1"/>
              <p:nvPr/>
            </p:nvSpPr>
            <p:spPr>
              <a:xfrm>
                <a:off x="10416209" y="2654199"/>
                <a:ext cx="1683026" cy="369332"/>
              </a:xfrm>
              <a:prstGeom prst="rect">
                <a:avLst/>
              </a:prstGeom>
              <a:noFill/>
            </p:spPr>
            <p:txBody>
              <a:bodyPr wrap="square">
                <a:spAutoFit/>
              </a:bodyPr>
              <a:lstStyle/>
              <a:p>
                <a:r>
                  <a:rPr lang="zh-CN" altLang="en-US" sz="1800" dirty="0">
                    <a:solidFill>
                      <a:schemeClr val="tx1">
                        <a:lumMod val="95000"/>
                        <a:lumOff val="5000"/>
                      </a:schemeClr>
                    </a:solidFill>
                    <a:latin typeface="+mn-ea"/>
                  </a:rPr>
                  <a:t>残差：</a:t>
                </a:r>
                <a:r>
                  <a:rPr lang="en-US" altLang="zh-CN" sz="1800" dirty="0">
                    <a:solidFill>
                      <a:schemeClr val="tx1">
                        <a:lumMod val="95000"/>
                        <a:lumOff val="5000"/>
                      </a:schemeClr>
                    </a:solidFill>
                  </a:rPr>
                  <a:t> </a:t>
                </a:r>
                <a14:m>
                  <m:oMath xmlns:m="http://schemas.openxmlformats.org/officeDocument/2006/math">
                    <m:r>
                      <a:rPr lang="en-US" altLang="zh-CN" sz="1800" i="1" smtClean="0">
                        <a:solidFill>
                          <a:schemeClr val="tx1">
                            <a:lumMod val="95000"/>
                            <a:lumOff val="5000"/>
                          </a:schemeClr>
                        </a:solidFill>
                        <a:latin typeface="Cambria Math" panose="02040503050406030204" pitchFamily="18" charset="0"/>
                      </a:rPr>
                      <m:t>𝑦</m:t>
                    </m:r>
                    <m:r>
                      <a:rPr lang="en-US" altLang="zh-CN" sz="1800" i="1" smtClean="0">
                        <a:solidFill>
                          <a:schemeClr val="tx1">
                            <a:lumMod val="95000"/>
                            <a:lumOff val="5000"/>
                          </a:schemeClr>
                        </a:solidFill>
                        <a:latin typeface="Cambria Math" panose="02040503050406030204" pitchFamily="18" charset="0"/>
                      </a:rPr>
                      <m:t>−</m:t>
                    </m:r>
                    <m:acc>
                      <m:accPr>
                        <m:chr m:val="̂"/>
                        <m:ctrlPr>
                          <a:rPr lang="zh-CN" altLang="en-US" sz="1800" i="1">
                            <a:solidFill>
                              <a:schemeClr val="tx1">
                                <a:lumMod val="95000"/>
                                <a:lumOff val="5000"/>
                              </a:schemeClr>
                            </a:solidFill>
                            <a:latin typeface="Cambria Math" panose="02040503050406030204" pitchFamily="18" charset="0"/>
                          </a:rPr>
                        </m:ctrlPr>
                      </m:accPr>
                      <m:e>
                        <m:r>
                          <a:rPr lang="en-US" altLang="zh-CN" sz="1800" i="1">
                            <a:solidFill>
                              <a:schemeClr val="tx1">
                                <a:lumMod val="95000"/>
                                <a:lumOff val="5000"/>
                              </a:schemeClr>
                            </a:solidFill>
                            <a:latin typeface="Cambria Math" panose="02040503050406030204" pitchFamily="18" charset="0"/>
                          </a:rPr>
                          <m:t>𝑦</m:t>
                        </m:r>
                      </m:e>
                    </m:acc>
                  </m:oMath>
                </a14:m>
                <a:r>
                  <a:rPr lang="zh-CN" altLang="en-US" sz="1800" dirty="0">
                    <a:solidFill>
                      <a:schemeClr val="tx1">
                        <a:lumMod val="95000"/>
                        <a:lumOff val="5000"/>
                      </a:schemeClr>
                    </a:solidFill>
                    <a:latin typeface="+mn-ea"/>
                  </a:rPr>
                  <a:t>  </a:t>
                </a:r>
              </a:p>
            </p:txBody>
          </p:sp>
        </mc:Choice>
        <mc:Fallback>
          <p:sp>
            <p:nvSpPr>
              <p:cNvPr id="7" name="TextBox 6">
                <a:extLst>
                  <a:ext uri="{FF2B5EF4-FFF2-40B4-BE49-F238E27FC236}">
                    <a16:creationId xmlns:a16="http://schemas.microsoft.com/office/drawing/2014/main" id="{F9C0F788-A9AE-7A02-CCBA-CD4E57DCA309}"/>
                  </a:ext>
                </a:extLst>
              </p:cNvPr>
              <p:cNvSpPr txBox="1">
                <a:spLocks noRot="1" noChangeAspect="1" noMove="1" noResize="1" noEditPoints="1" noAdjustHandles="1" noChangeArrowheads="1" noChangeShapeType="1" noTextEdit="1"/>
              </p:cNvSpPr>
              <p:nvPr/>
            </p:nvSpPr>
            <p:spPr>
              <a:xfrm>
                <a:off x="10416209" y="2654199"/>
                <a:ext cx="1683026" cy="369332"/>
              </a:xfrm>
              <a:prstGeom prst="rect">
                <a:avLst/>
              </a:prstGeom>
              <a:blipFill>
                <a:blip r:embed="rId6"/>
                <a:stretch>
                  <a:fillRect l="-3008" t="-6452" b="-19355"/>
                </a:stretch>
              </a:blipFill>
            </p:spPr>
            <p:txBody>
              <a:bodyPr/>
              <a:lstStyle/>
              <a:p>
                <a:r>
                  <a:rPr lang="en-US">
                    <a:noFill/>
                  </a:rPr>
                  <a:t> </a:t>
                </a:r>
              </a:p>
            </p:txBody>
          </p:sp>
        </mc:Fallback>
      </mc:AlternateContent>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361669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方法一：梯度设置为</a:t>
            </a:r>
            <a:r>
              <a:rPr kumimoji="0" lang="en-US" altLang="zh-CN" sz="2800" b="1" i="0" u="none" strike="noStrike" kern="1200" cap="none" spc="0" normalizeH="0" baseline="0" noProof="0" dirty="0">
                <a:ln>
                  <a:noFill/>
                </a:ln>
                <a:solidFill>
                  <a:prstClr val="white"/>
                </a:solidFill>
                <a:effectLst/>
                <a:uLnTx/>
                <a:uFillTx/>
                <a:cs typeface="+mn-ea"/>
                <a:sym typeface="+mn-lt"/>
              </a:rPr>
              <a:t>0</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2" name="Picture 4"/>
          <p:cNvPicPr>
            <a:picLocks noChangeAspect="1"/>
          </p:cNvPicPr>
          <p:nvPr/>
        </p:nvPicPr>
        <p:blipFill>
          <a:blip r:embed="rId3"/>
          <a:stretch>
            <a:fillRect/>
          </a:stretch>
        </p:blipFill>
        <p:spPr>
          <a:xfrm>
            <a:off x="2920273" y="1128855"/>
            <a:ext cx="5784618" cy="768585"/>
          </a:xfrm>
          <a:prstGeom prst="rect">
            <a:avLst/>
          </a:prstGeom>
        </p:spPr>
      </p:pic>
      <p:pic>
        <p:nvPicPr>
          <p:cNvPr id="3" name="Picture 6"/>
          <p:cNvPicPr>
            <a:picLocks noChangeAspect="1"/>
          </p:cNvPicPr>
          <p:nvPr/>
        </p:nvPicPr>
        <p:blipFill>
          <a:blip r:embed="rId4"/>
          <a:stretch>
            <a:fillRect/>
          </a:stretch>
        </p:blipFill>
        <p:spPr>
          <a:xfrm>
            <a:off x="3846906" y="2906661"/>
            <a:ext cx="3079134" cy="679221"/>
          </a:xfrm>
          <a:prstGeom prst="rect">
            <a:avLst/>
          </a:prstGeom>
        </p:spPr>
      </p:pic>
      <p:sp>
        <p:nvSpPr>
          <p:cNvPr id="4" name="文本框 3"/>
          <p:cNvSpPr txBox="1"/>
          <p:nvPr/>
        </p:nvSpPr>
        <p:spPr>
          <a:xfrm>
            <a:off x="1916740" y="1203943"/>
            <a:ext cx="484094" cy="461665"/>
          </a:xfrm>
          <a:prstGeom prst="rect">
            <a:avLst/>
          </a:prstGeom>
          <a:noFill/>
        </p:spPr>
        <p:txBody>
          <a:bodyPr wrap="square" rtlCol="0">
            <a:spAutoFit/>
          </a:bodyPr>
          <a:lstStyle/>
          <a:p>
            <a:r>
              <a:rPr lang="zh-CN" altLang="en-US" sz="2400" dirty="0"/>
              <a:t>令</a:t>
            </a:r>
          </a:p>
        </p:txBody>
      </p:sp>
      <p:sp>
        <p:nvSpPr>
          <p:cNvPr id="6" name="文本框 5"/>
          <p:cNvSpPr txBox="1"/>
          <p:nvPr/>
        </p:nvSpPr>
        <p:spPr>
          <a:xfrm>
            <a:off x="1906769" y="2223431"/>
            <a:ext cx="5474464" cy="400110"/>
          </a:xfrm>
          <a:prstGeom prst="rect">
            <a:avLst/>
          </a:prstGeom>
          <a:noFill/>
        </p:spPr>
        <p:txBody>
          <a:bodyPr wrap="square" rtlCol="0">
            <a:spAutoFit/>
          </a:bodyPr>
          <a:lstStyle/>
          <a:p>
            <a:r>
              <a:rPr lang="zh-CN" altLang="en-US" sz="2000" dirty="0"/>
              <a:t>我们得到参数向量 </a:t>
            </a:r>
            <a:r>
              <a:rPr lang="en-US" altLang="zh-CN" sz="2000" dirty="0"/>
              <a:t>w </a:t>
            </a:r>
            <a:r>
              <a:rPr lang="zh-CN" altLang="en-US" sz="2000" dirty="0"/>
              <a:t>的</a:t>
            </a:r>
            <a:r>
              <a:rPr lang="zh-CN" altLang="en-US" sz="2000" i="0" dirty="0">
                <a:effectLst/>
                <a:latin typeface="Inter"/>
              </a:rPr>
              <a:t>闭式解</a:t>
            </a:r>
            <a:endParaRPr lang="zh-CN" altLang="en-US" sz="2000" dirty="0"/>
          </a:p>
        </p:txBody>
      </p:sp>
      <p:sp>
        <p:nvSpPr>
          <p:cNvPr id="7" name="Rectangle 25"/>
          <p:cNvSpPr/>
          <p:nvPr/>
        </p:nvSpPr>
        <p:spPr>
          <a:xfrm>
            <a:off x="4847705" y="2974174"/>
            <a:ext cx="871775" cy="574795"/>
          </a:xfrm>
          <a:prstGeom prst="rect">
            <a:avLst/>
          </a:prstGeom>
          <a:noFill/>
          <a:ln w="28575">
            <a:solidFill>
              <a:srgbClr val="C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8"/>
          <p:cNvGraphicFramePr>
            <a:graphicFrameLocks noGrp="1"/>
          </p:cNvGraphicFramePr>
          <p:nvPr/>
        </p:nvGraphicFramePr>
        <p:xfrm>
          <a:off x="4336512" y="3932001"/>
          <a:ext cx="1144842" cy="2225040"/>
        </p:xfrm>
        <a:graphic>
          <a:graphicData uri="http://schemas.openxmlformats.org/drawingml/2006/table">
            <a:tbl>
              <a:tblPr bandRow="1">
                <a:tableStyleId>{5C22544A-7EE6-4342-B048-85BDC9FD1C3A}</a:tableStyleId>
              </a:tblPr>
              <a:tblGrid>
                <a:gridCol w="381614">
                  <a:extLst>
                    <a:ext uri="{9D8B030D-6E8A-4147-A177-3AD203B41FA5}">
                      <a16:colId xmlns:a16="http://schemas.microsoft.com/office/drawing/2014/main" val="20000"/>
                    </a:ext>
                  </a:extLst>
                </a:gridCol>
                <a:gridCol w="381614">
                  <a:extLst>
                    <a:ext uri="{9D8B030D-6E8A-4147-A177-3AD203B41FA5}">
                      <a16:colId xmlns:a16="http://schemas.microsoft.com/office/drawing/2014/main" val="20001"/>
                    </a:ext>
                  </a:extLst>
                </a:gridCol>
                <a:gridCol w="381614">
                  <a:extLst>
                    <a:ext uri="{9D8B030D-6E8A-4147-A177-3AD203B41FA5}">
                      <a16:colId xmlns:a16="http://schemas.microsoft.com/office/drawing/2014/main" val="20002"/>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1"/>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2"/>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3"/>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4"/>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FBD"/>
                    </a:solidFill>
                  </a:tcPr>
                </a:tc>
                <a:extLst>
                  <a:ext uri="{0D108BD9-81ED-4DB2-BD59-A6C34878D82A}">
                    <a16:rowId xmlns:a16="http://schemas.microsoft.com/office/drawing/2014/main" val="10005"/>
                  </a:ext>
                </a:extLst>
              </a:tr>
            </a:tbl>
          </a:graphicData>
        </a:graphic>
      </p:graphicFrame>
      <mc:AlternateContent xmlns:mc="http://schemas.openxmlformats.org/markup-compatibility/2006" xmlns:a14="http://schemas.microsoft.com/office/drawing/2010/main">
        <mc:Choice Requires="a14">
          <p:sp>
            <p:nvSpPr>
              <p:cNvPr id="9" name="文本框 2"/>
              <p:cNvSpPr txBox="1"/>
              <p:nvPr/>
            </p:nvSpPr>
            <p:spPr>
              <a:xfrm>
                <a:off x="4261862" y="6157041"/>
                <a:ext cx="1330065" cy="400110"/>
              </a:xfrm>
              <a:prstGeom prst="rect">
                <a:avLst/>
              </a:prstGeom>
              <a:noFill/>
            </p:spPr>
            <p:txBody>
              <a:bodyPr wrap="square" rtlCol="0">
                <a:spAutoFit/>
              </a:bodyPr>
              <a:lstStyle/>
              <a:p>
                <a:r>
                  <a:rPr lang="en-US" altLang="zh-CN" sz="2000" dirty="0"/>
                  <a:t> </a:t>
                </a:r>
                <a14:m>
                  <m:oMath xmlns:m="http://schemas.openxmlformats.org/officeDocument/2006/math">
                    <m:r>
                      <a:rPr lang="en-US" altLang="zh-CN" sz="2000" b="1" i="1">
                        <a:latin typeface="Cambria Math" panose="02040503050406030204" pitchFamily="18" charset="0"/>
                        <a:ea typeface="Cambria Math" panose="02040503050406030204" pitchFamily="18" charset="0"/>
                      </a:rPr>
                      <m:t>𝚽</m:t>
                    </m:r>
                    <m:r>
                      <a:rPr lang="en-US" altLang="zh-CN" sz="2000" b="1" i="1">
                        <a:latin typeface="Cambria Math" panose="02040503050406030204" pitchFamily="18" charset="0"/>
                        <a:ea typeface="Cambria Math" panose="02040503050406030204" pitchFamily="18" charset="0"/>
                      </a:rPr>
                      <m:t>:</m:t>
                    </m:r>
                    <m:r>
                      <a:rPr lang="en-US" altLang="zh-CN" sz="2000" b="1" i="1">
                        <a:latin typeface="Cambria Math" panose="02040503050406030204" pitchFamily="18" charset="0"/>
                      </a:rPr>
                      <m:t>𝑵</m:t>
                    </m:r>
                    <m:r>
                      <a:rPr lang="en-US" altLang="zh-CN" sz="2000" b="1" i="1">
                        <a:latin typeface="Cambria Math" panose="02040503050406030204" pitchFamily="18" charset="0"/>
                        <a:ea typeface="Cambria Math" panose="02040503050406030204" pitchFamily="18" charset="0"/>
                      </a:rPr>
                      <m:t>×</m:t>
                    </m:r>
                    <m:r>
                      <a:rPr lang="en-US" altLang="zh-CN" sz="2000" b="1" i="1">
                        <a:latin typeface="Cambria Math" panose="02040503050406030204" pitchFamily="18" charset="0"/>
                        <a:ea typeface="Cambria Math" panose="02040503050406030204" pitchFamily="18" charset="0"/>
                      </a:rPr>
                      <m:t>𝒅</m:t>
                    </m:r>
                  </m:oMath>
                </a14:m>
                <a:endParaRPr lang="zh-CN" altLang="en-US" sz="2000" dirty="0"/>
              </a:p>
            </p:txBody>
          </p:sp>
        </mc:Choice>
        <mc:Fallback xmlns="">
          <p:sp>
            <p:nvSpPr>
              <p:cNvPr id="9" name="文本框 2"/>
              <p:cNvSpPr txBox="1">
                <a:spLocks noRot="1" noChangeAspect="1" noMove="1" noResize="1" noEditPoints="1" noAdjustHandles="1" noChangeArrowheads="1" noChangeShapeType="1" noTextEdit="1"/>
              </p:cNvSpPr>
              <p:nvPr/>
            </p:nvSpPr>
            <p:spPr>
              <a:xfrm>
                <a:off x="4261862" y="6157041"/>
                <a:ext cx="1330065" cy="400110"/>
              </a:xfrm>
              <a:prstGeom prst="rect">
                <a:avLst/>
              </a:prstGeom>
              <a:blipFill rotWithShape="1">
                <a:blip r:embed="rId5"/>
                <a:stretch>
                  <a:fillRect l="-28" t="-20" r="9" b="-600"/>
                </a:stretch>
              </a:blipFill>
            </p:spPr>
            <p:txBody>
              <a:bodyPr/>
              <a:lstStyle/>
              <a:p>
                <a:r>
                  <a:rPr lang="zh-CN" altLang="en-US">
                    <a:noFill/>
                  </a:rPr>
                  <a:t> </a:t>
                </a:r>
              </a:p>
            </p:txBody>
          </p:sp>
        </mc:Fallback>
      </mc:AlternateContent>
      <p:sp>
        <p:nvSpPr>
          <p:cNvPr id="10" name="Left Brace 13"/>
          <p:cNvSpPr/>
          <p:nvPr/>
        </p:nvSpPr>
        <p:spPr>
          <a:xfrm rot="16200000">
            <a:off x="2972188" y="4111525"/>
            <a:ext cx="282465" cy="2225040"/>
          </a:xfrm>
          <a:prstGeom prst="leftBrace">
            <a:avLst>
              <a:gd name="adj1" fmla="val 84912"/>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文本框 2"/>
              <p:cNvSpPr txBox="1"/>
              <p:nvPr/>
            </p:nvSpPr>
            <p:spPr>
              <a:xfrm>
                <a:off x="2290503" y="5304250"/>
                <a:ext cx="1676631" cy="1015663"/>
              </a:xfrm>
              <a:prstGeom prst="rect">
                <a:avLst/>
              </a:prstGeom>
              <a:noFill/>
            </p:spPr>
            <p:txBody>
              <a:bodyPr wrap="square" rtlCol="0">
                <a:spAutoFit/>
              </a:bodyPr>
              <a:lstStyle/>
              <a:p>
                <a:pPr algn="ctr"/>
                <a:r>
                  <a:rPr lang="en-US" altLang="zh-CN" sz="2000" dirty="0"/>
                  <a:t>all</a:t>
                </a:r>
                <a:r>
                  <a:rPr lang="zh-CN" altLang="en-US" sz="2000" dirty="0"/>
                  <a:t> </a:t>
                </a:r>
                <a:r>
                  <a:rPr lang="en-US" altLang="zh-CN" sz="2000" dirty="0"/>
                  <a:t>observations</a:t>
                </a:r>
              </a:p>
              <a:p>
                <a:pPr algn="ctr"/>
                <a:r>
                  <a:rPr lang="en-US" altLang="zh-CN" sz="2000" dirty="0"/>
                  <a:t>(#</a:t>
                </a:r>
                <a:r>
                  <a:rPr lang="zh-CN" altLang="en-US" sz="2000" dirty="0"/>
                  <a:t> </a:t>
                </a:r>
                <a:r>
                  <a:rPr lang="en-US" altLang="zh-CN" sz="2000" dirty="0"/>
                  <a:t>=</a:t>
                </a:r>
                <a:r>
                  <a:rPr lang="zh-CN" altLang="en-US" sz="2000" dirty="0"/>
                  <a:t> </a:t>
                </a:r>
                <a14:m>
                  <m:oMath xmlns:m="http://schemas.openxmlformats.org/officeDocument/2006/math">
                    <m:r>
                      <a:rPr lang="en-US" altLang="zh-CN" sz="2000" b="1" i="1">
                        <a:latin typeface="Cambria Math" panose="02040503050406030204" pitchFamily="18" charset="0"/>
                      </a:rPr>
                      <m:t>𝑵</m:t>
                    </m:r>
                  </m:oMath>
                </a14:m>
                <a:r>
                  <a:rPr lang="en-US" altLang="zh-CN" sz="2000" dirty="0"/>
                  <a:t>)</a:t>
                </a:r>
                <a:endParaRPr lang="zh-CN" altLang="en-US" sz="2000" dirty="0"/>
              </a:p>
            </p:txBody>
          </p:sp>
        </mc:Choice>
        <mc:Fallback xmlns="">
          <p:sp>
            <p:nvSpPr>
              <p:cNvPr id="11" name="文本框 2"/>
              <p:cNvSpPr txBox="1">
                <a:spLocks noRot="1" noChangeAspect="1" noMove="1" noResize="1" noEditPoints="1" noAdjustHandles="1" noChangeArrowheads="1" noChangeShapeType="1" noTextEdit="1"/>
              </p:cNvSpPr>
              <p:nvPr/>
            </p:nvSpPr>
            <p:spPr>
              <a:xfrm>
                <a:off x="2290503" y="5304250"/>
                <a:ext cx="1676631" cy="1015663"/>
              </a:xfrm>
              <a:prstGeom prst="rect">
                <a:avLst/>
              </a:prstGeom>
              <a:blipFill rotWithShape="1">
                <a:blip r:embed="rId6"/>
                <a:stretch>
                  <a:fillRect l="-3" t="-9" r="17" b="39"/>
                </a:stretch>
              </a:blipFill>
            </p:spPr>
            <p:txBody>
              <a:bodyPr/>
              <a:lstStyle/>
              <a:p>
                <a:r>
                  <a:rPr lang="zh-CN" altLang="en-US">
                    <a:noFill/>
                  </a:rPr>
                  <a:t> </a:t>
                </a:r>
              </a:p>
            </p:txBody>
          </p:sp>
        </mc:Fallback>
      </mc:AlternateContent>
      <p:sp>
        <p:nvSpPr>
          <p:cNvPr id="12" name="Left Brace 15"/>
          <p:cNvSpPr/>
          <p:nvPr/>
        </p:nvSpPr>
        <p:spPr>
          <a:xfrm>
            <a:off x="1694159" y="3912363"/>
            <a:ext cx="282465" cy="1143111"/>
          </a:xfrm>
          <a:prstGeom prst="leftBrace">
            <a:avLst>
              <a:gd name="adj1" fmla="val 84912"/>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3" name="Picture 19"/>
          <p:cNvPicPr>
            <a:picLocks noChangeAspect="1"/>
          </p:cNvPicPr>
          <p:nvPr/>
        </p:nvPicPr>
        <p:blipFill>
          <a:blip r:embed="rId7"/>
          <a:stretch>
            <a:fillRect/>
          </a:stretch>
        </p:blipFill>
        <p:spPr>
          <a:xfrm rot="16200000">
            <a:off x="2523065" y="3347124"/>
            <a:ext cx="1180706" cy="2273591"/>
          </a:xfrm>
          <a:prstGeom prst="rect">
            <a:avLst/>
          </a:prstGeom>
        </p:spPr>
      </p:pic>
      <p:graphicFrame>
        <p:nvGraphicFramePr>
          <p:cNvPr id="14" name="Table 21"/>
          <p:cNvGraphicFramePr>
            <a:graphicFrameLocks noGrp="1"/>
          </p:cNvGraphicFramePr>
          <p:nvPr/>
        </p:nvGraphicFramePr>
        <p:xfrm>
          <a:off x="6256002" y="3942952"/>
          <a:ext cx="1144842" cy="1112520"/>
        </p:xfrm>
        <a:graphic>
          <a:graphicData uri="http://schemas.openxmlformats.org/drawingml/2006/table">
            <a:tbl>
              <a:tblPr bandRow="1">
                <a:tableStyleId>{5C22544A-7EE6-4342-B048-85BDC9FD1C3A}</a:tableStyleId>
              </a:tblPr>
              <a:tblGrid>
                <a:gridCol w="381614">
                  <a:extLst>
                    <a:ext uri="{9D8B030D-6E8A-4147-A177-3AD203B41FA5}">
                      <a16:colId xmlns:a16="http://schemas.microsoft.com/office/drawing/2014/main" val="20000"/>
                    </a:ext>
                  </a:extLst>
                </a:gridCol>
                <a:gridCol w="381614">
                  <a:extLst>
                    <a:ext uri="{9D8B030D-6E8A-4147-A177-3AD203B41FA5}">
                      <a16:colId xmlns:a16="http://schemas.microsoft.com/office/drawing/2014/main" val="20001"/>
                    </a:ext>
                  </a:extLst>
                </a:gridCol>
                <a:gridCol w="381614">
                  <a:extLst>
                    <a:ext uri="{9D8B030D-6E8A-4147-A177-3AD203B41FA5}">
                      <a16:colId xmlns:a16="http://schemas.microsoft.com/office/drawing/2014/main" val="20002"/>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0"/>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1"/>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2"/>
                  </a:ext>
                </a:extLst>
              </a:tr>
            </a:tbl>
          </a:graphicData>
        </a:graphic>
      </p:graphicFrame>
      <p:sp>
        <p:nvSpPr>
          <p:cNvPr id="16" name="Equals 22"/>
          <p:cNvSpPr/>
          <p:nvPr/>
        </p:nvSpPr>
        <p:spPr>
          <a:xfrm>
            <a:off x="5769810" y="4356040"/>
            <a:ext cx="368580" cy="271947"/>
          </a:xfrm>
          <a:prstGeom prst="mathEqual">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3"/>
          <p:cNvSpPr txBox="1"/>
          <p:nvPr/>
        </p:nvSpPr>
        <p:spPr>
          <a:xfrm>
            <a:off x="5961305" y="5350416"/>
            <a:ext cx="4932639" cy="923330"/>
          </a:xfrm>
          <a:prstGeom prst="rect">
            <a:avLst/>
          </a:prstGeom>
          <a:noFill/>
        </p:spPr>
        <p:txBody>
          <a:bodyPr wrap="square">
            <a:spAutoFit/>
          </a:bodyPr>
          <a:lstStyle/>
          <a:p>
            <a:r>
              <a:rPr lang="zh-CN" altLang="en-SG" dirty="0">
                <a:solidFill>
                  <a:srgbClr val="A5292D"/>
                </a:solidFill>
              </a:rPr>
              <a:t>可能</a:t>
            </a:r>
            <a:r>
              <a:rPr lang="zh-CN" altLang="en-US" dirty="0">
                <a:solidFill>
                  <a:srgbClr val="A5292D"/>
                </a:solidFill>
              </a:rPr>
              <a:t>存在的问题：</a:t>
            </a:r>
            <a:endParaRPr lang="en-SG" altLang="zh-CN" dirty="0">
              <a:solidFill>
                <a:srgbClr val="A5292D"/>
              </a:solidFill>
            </a:endParaRPr>
          </a:p>
          <a:p>
            <a:pPr marL="285750" indent="-285750">
              <a:buFont typeface="Arial" panose="020B0604020202090204" pitchFamily="34" charset="0"/>
              <a:buChar char="•"/>
            </a:pPr>
            <a:r>
              <a:rPr lang="en-SG" altLang="zh-CN" dirty="0">
                <a:solidFill>
                  <a:srgbClr val="A5292D"/>
                </a:solidFill>
              </a:rPr>
              <a:t>Need</a:t>
            </a:r>
            <a:r>
              <a:rPr lang="zh-CN" altLang="en-US" dirty="0">
                <a:solidFill>
                  <a:srgbClr val="A5292D"/>
                </a:solidFill>
              </a:rPr>
              <a:t> </a:t>
            </a:r>
            <a:r>
              <a:rPr lang="en-US" altLang="zh-CN" dirty="0">
                <a:solidFill>
                  <a:srgbClr val="A5292D"/>
                </a:solidFill>
              </a:rPr>
              <a:t>to</a:t>
            </a:r>
            <a:r>
              <a:rPr lang="zh-CN" altLang="en-US" dirty="0">
                <a:solidFill>
                  <a:srgbClr val="A5292D"/>
                </a:solidFill>
              </a:rPr>
              <a:t> </a:t>
            </a:r>
            <a:r>
              <a:rPr lang="en-US" altLang="zh-CN" dirty="0">
                <a:solidFill>
                  <a:srgbClr val="A5292D"/>
                </a:solidFill>
              </a:rPr>
              <a:t>be</a:t>
            </a:r>
            <a:r>
              <a:rPr lang="zh-CN" altLang="en-US" dirty="0">
                <a:solidFill>
                  <a:srgbClr val="A5292D"/>
                </a:solidFill>
              </a:rPr>
              <a:t> </a:t>
            </a:r>
            <a:r>
              <a:rPr lang="en-US" altLang="zh-CN" dirty="0">
                <a:solidFill>
                  <a:srgbClr val="A5292D"/>
                </a:solidFill>
              </a:rPr>
              <a:t>invertible</a:t>
            </a:r>
            <a:r>
              <a:rPr lang="zh-CN" altLang="en-US" dirty="0">
                <a:solidFill>
                  <a:srgbClr val="A5292D"/>
                </a:solidFill>
              </a:rPr>
              <a:t>（</a:t>
            </a:r>
            <a:r>
              <a:rPr lang="en-US" dirty="0" err="1">
                <a:solidFill>
                  <a:srgbClr val="A5292D"/>
                </a:solidFill>
              </a:rPr>
              <a:t>须满足可逆条件</a:t>
            </a:r>
            <a:r>
              <a:rPr lang="zh-CN" altLang="en-US" dirty="0">
                <a:solidFill>
                  <a:srgbClr val="A5292D"/>
                </a:solidFill>
              </a:rPr>
              <a:t>）</a:t>
            </a:r>
            <a:endParaRPr lang="en-SG" altLang="zh-CN" dirty="0">
              <a:solidFill>
                <a:srgbClr val="A5292D"/>
              </a:solidFill>
            </a:endParaRPr>
          </a:p>
          <a:p>
            <a:pPr marL="285750" indent="-285750">
              <a:buFont typeface="Arial" panose="020B0604020202090204" pitchFamily="34" charset="0"/>
              <a:buChar char="•"/>
            </a:pPr>
            <a:r>
              <a:rPr lang="en-US" altLang="zh-CN" dirty="0">
                <a:solidFill>
                  <a:srgbClr val="A5292D"/>
                </a:solidFill>
              </a:rPr>
              <a:t>Complexity</a:t>
            </a:r>
            <a:r>
              <a:rPr lang="zh-CN" altLang="en-US" dirty="0">
                <a:solidFill>
                  <a:srgbClr val="A5292D"/>
                </a:solidFill>
              </a:rPr>
              <a:t> </a:t>
            </a:r>
            <a:r>
              <a:rPr lang="en-US" altLang="zh-CN" dirty="0">
                <a:solidFill>
                  <a:srgbClr val="A5292D"/>
                </a:solidFill>
              </a:rPr>
              <a:t>of</a:t>
            </a:r>
            <a:r>
              <a:rPr lang="zh-CN" altLang="en-US" dirty="0">
                <a:solidFill>
                  <a:srgbClr val="A5292D"/>
                </a:solidFill>
              </a:rPr>
              <a:t> </a:t>
            </a:r>
            <a:r>
              <a:rPr lang="en-US" altLang="zh-CN" dirty="0">
                <a:solidFill>
                  <a:srgbClr val="A5292D"/>
                </a:solidFill>
              </a:rPr>
              <a:t>inverse</a:t>
            </a:r>
            <a:r>
              <a:rPr lang="zh-CN" altLang="en-US" dirty="0">
                <a:solidFill>
                  <a:srgbClr val="A5292D"/>
                </a:solidFill>
              </a:rPr>
              <a:t> </a:t>
            </a:r>
            <a:r>
              <a:rPr lang="en-US" altLang="zh-CN" dirty="0">
                <a:solidFill>
                  <a:srgbClr val="A5292D"/>
                </a:solidFill>
              </a:rPr>
              <a:t>(</a:t>
            </a:r>
            <a:r>
              <a:rPr lang="zh-CN" altLang="en-US" dirty="0">
                <a:solidFill>
                  <a:srgbClr val="A5292D"/>
                </a:solidFill>
              </a:rPr>
              <a:t>矩阵求逆计算复杂度）</a:t>
            </a:r>
            <a:endParaRPr lang="en-US" dirty="0">
              <a:solidFill>
                <a:srgbClr val="A5292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par>
                                <p:cTn id="25" presetID="9"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dissolve">
                                      <p:cBhvr>
                                        <p:cTn id="30" dur="500"/>
                                        <p:tgtEl>
                                          <p:spTgt spid="16"/>
                                        </p:tgtEl>
                                      </p:cBhvr>
                                    </p:animEffect>
                                  </p:childTnLst>
                                </p:cTn>
                              </p:par>
                              <p:par>
                                <p:cTn id="31" presetID="9"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dissolv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dissolve">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animBg="1"/>
      <p:bldP spid="11" grpId="0"/>
      <p:bldP spid="12" grpId="0" animBg="1"/>
      <p:bldP spid="16" grpId="0" animBg="1"/>
      <p:bldP spid="2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289855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方法</a:t>
            </a:r>
            <a:r>
              <a:rPr kumimoji="0" lang="en-US" altLang="zh-CN" sz="2800" b="1" i="0" u="none" strike="noStrike" kern="1200" cap="none" spc="0" normalizeH="0" baseline="0" noProof="0" dirty="0">
                <a:ln>
                  <a:noFill/>
                </a:ln>
                <a:solidFill>
                  <a:prstClr val="white"/>
                </a:solidFill>
                <a:effectLst/>
                <a:uLnTx/>
                <a:uFillTx/>
                <a:cs typeface="+mn-ea"/>
                <a:sym typeface="+mn-lt"/>
              </a:rPr>
              <a:t>2</a:t>
            </a:r>
            <a:r>
              <a:rPr kumimoji="0" lang="zh-CN" altLang="en-US" sz="2800" b="1" i="0" u="none" strike="noStrike" kern="1200" cap="none" spc="0" normalizeH="0" baseline="0" noProof="0" dirty="0">
                <a:ln>
                  <a:noFill/>
                </a:ln>
                <a:solidFill>
                  <a:prstClr val="white"/>
                </a:solidFill>
                <a:effectLst/>
                <a:uLnTx/>
                <a:uFillTx/>
                <a:cs typeface="+mn-ea"/>
                <a:sym typeface="+mn-lt"/>
              </a:rPr>
              <a:t>：梯度下降</a:t>
            </a:r>
          </a:p>
        </p:txBody>
      </p:sp>
      <p:pic>
        <p:nvPicPr>
          <p:cNvPr id="2" name="图片 1"/>
          <p:cNvPicPr>
            <a:picLocks noChangeAspect="1"/>
          </p:cNvPicPr>
          <p:nvPr/>
        </p:nvPicPr>
        <p:blipFill>
          <a:blip r:embed="rId3"/>
          <a:stretch>
            <a:fillRect/>
          </a:stretch>
        </p:blipFill>
        <p:spPr>
          <a:xfrm>
            <a:off x="207268" y="886301"/>
            <a:ext cx="11984732" cy="5675864"/>
          </a:xfrm>
          <a:prstGeom prst="rect">
            <a:avLst/>
          </a:prstGeom>
        </p:spPr>
      </p:pic>
      <p:sp>
        <p:nvSpPr>
          <p:cNvPr id="3" name="文本框 2"/>
          <p:cNvSpPr txBox="1"/>
          <p:nvPr/>
        </p:nvSpPr>
        <p:spPr>
          <a:xfrm>
            <a:off x="912528" y="1586654"/>
            <a:ext cx="1774371" cy="400110"/>
          </a:xfrm>
          <a:prstGeom prst="rect">
            <a:avLst/>
          </a:prstGeom>
          <a:noFill/>
        </p:spPr>
        <p:txBody>
          <a:bodyPr wrap="square" rtlCol="0">
            <a:spAutoFit/>
          </a:bodyPr>
          <a:lstStyle/>
          <a:p>
            <a:r>
              <a:rPr lang="zh-CN" altLang="en-US" sz="2000" dirty="0"/>
              <a:t>目标函数</a:t>
            </a:r>
          </a:p>
        </p:txBody>
      </p:sp>
      <p:sp>
        <p:nvSpPr>
          <p:cNvPr id="4" name="文本框 3"/>
          <p:cNvSpPr txBox="1"/>
          <p:nvPr/>
        </p:nvSpPr>
        <p:spPr>
          <a:xfrm>
            <a:off x="350439" y="3874354"/>
            <a:ext cx="2820559" cy="400110"/>
          </a:xfrm>
          <a:prstGeom prst="rect">
            <a:avLst/>
          </a:prstGeom>
          <a:noFill/>
        </p:spPr>
        <p:txBody>
          <a:bodyPr wrap="square" rtlCol="0">
            <a:spAutoFit/>
          </a:bodyPr>
          <a:lstStyle/>
          <a:p>
            <a:r>
              <a:rPr lang="zh-CN" altLang="en-US" sz="2000" dirty="0"/>
              <a:t>使用链式法则计算梯度</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289855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方法</a:t>
            </a:r>
            <a:r>
              <a:rPr kumimoji="0" lang="en-US" altLang="zh-CN" sz="2800" b="1" i="0" u="none" strike="noStrike" kern="1200" cap="none" spc="0" normalizeH="0" baseline="0" noProof="0" dirty="0">
                <a:ln>
                  <a:noFill/>
                </a:ln>
                <a:solidFill>
                  <a:prstClr val="white"/>
                </a:solidFill>
                <a:effectLst/>
                <a:uLnTx/>
                <a:uFillTx/>
                <a:cs typeface="+mn-ea"/>
                <a:sym typeface="+mn-lt"/>
              </a:rPr>
              <a:t>2</a:t>
            </a:r>
            <a:r>
              <a:rPr kumimoji="0" lang="zh-CN" altLang="en-US" sz="2800" b="1" i="0" u="none" strike="noStrike" kern="1200" cap="none" spc="0" normalizeH="0" baseline="0" noProof="0" dirty="0">
                <a:ln>
                  <a:noFill/>
                </a:ln>
                <a:solidFill>
                  <a:prstClr val="white"/>
                </a:solidFill>
                <a:effectLst/>
                <a:uLnTx/>
                <a:uFillTx/>
                <a:cs typeface="+mn-ea"/>
                <a:sym typeface="+mn-lt"/>
              </a:rPr>
              <a:t>：梯度下降</a:t>
            </a:r>
          </a:p>
        </p:txBody>
      </p:sp>
      <p:pic>
        <p:nvPicPr>
          <p:cNvPr id="2" name="图片 1"/>
          <p:cNvPicPr>
            <a:picLocks noChangeAspect="1"/>
          </p:cNvPicPr>
          <p:nvPr/>
        </p:nvPicPr>
        <p:blipFill>
          <a:blip r:embed="rId3"/>
          <a:stretch>
            <a:fillRect/>
          </a:stretch>
        </p:blipFill>
        <p:spPr>
          <a:xfrm>
            <a:off x="350439" y="764294"/>
            <a:ext cx="10945090" cy="5248524"/>
          </a:xfrm>
          <a:prstGeom prst="rect">
            <a:avLst/>
          </a:prstGeom>
        </p:spPr>
      </p:pic>
      <p:sp>
        <p:nvSpPr>
          <p:cNvPr id="3" name="文本框 2"/>
          <p:cNvSpPr txBox="1"/>
          <p:nvPr/>
        </p:nvSpPr>
        <p:spPr>
          <a:xfrm>
            <a:off x="842682" y="6197484"/>
            <a:ext cx="7763436" cy="400110"/>
          </a:xfrm>
          <a:prstGeom prst="rect">
            <a:avLst/>
          </a:prstGeom>
          <a:noFill/>
        </p:spPr>
        <p:txBody>
          <a:bodyPr wrap="square" rtlCol="0">
            <a:spAutoFit/>
          </a:bodyPr>
          <a:lstStyle/>
          <a:p>
            <a:r>
              <a:rPr lang="en-US" altLang="zh-CN" sz="2000" dirty="0" err="1">
                <a:solidFill>
                  <a:srgbClr val="FF0000"/>
                </a:solidFill>
              </a:rPr>
              <a:t>Pytorch</a:t>
            </a:r>
            <a:r>
              <a:rPr lang="zh-CN" altLang="en-US" sz="2000" dirty="0">
                <a:solidFill>
                  <a:srgbClr val="FF0000"/>
                </a:solidFill>
              </a:rPr>
              <a:t>或者</a:t>
            </a:r>
            <a:r>
              <a:rPr lang="en-US" altLang="zh-CN" sz="2000" dirty="0">
                <a:solidFill>
                  <a:srgbClr val="FF0000"/>
                </a:solidFill>
              </a:rPr>
              <a:t>TensorFlow</a:t>
            </a:r>
            <a:r>
              <a:rPr lang="zh-CN" altLang="en-US" sz="2000" dirty="0">
                <a:solidFill>
                  <a:srgbClr val="FF0000"/>
                </a:solidFill>
              </a:rPr>
              <a:t>等深度学习框架集成了自动求导的功能</a:t>
            </a:r>
          </a:p>
        </p:txBody>
      </p:sp>
      <p:sp>
        <p:nvSpPr>
          <p:cNvPr id="4" name="矩形 3"/>
          <p:cNvSpPr/>
          <p:nvPr/>
        </p:nvSpPr>
        <p:spPr>
          <a:xfrm>
            <a:off x="4249218" y="2036618"/>
            <a:ext cx="1814945" cy="2909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梯度更新：</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90281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小结</a:t>
            </a:r>
          </a:p>
        </p:txBody>
      </p:sp>
      <p:pic>
        <p:nvPicPr>
          <p:cNvPr id="6" name="图片 5"/>
          <p:cNvPicPr>
            <a:picLocks noChangeAspect="1"/>
          </p:cNvPicPr>
          <p:nvPr/>
        </p:nvPicPr>
        <p:blipFill>
          <a:blip r:embed="rId3"/>
          <a:srcRect b="46489"/>
          <a:stretch>
            <a:fillRect/>
          </a:stretch>
        </p:blipFill>
        <p:spPr>
          <a:xfrm>
            <a:off x="350439" y="1074257"/>
            <a:ext cx="11285933" cy="2811943"/>
          </a:xfrm>
          <a:prstGeom prst="rect">
            <a:avLst/>
          </a:prstGeom>
        </p:spPr>
      </p:pic>
      <p:sp>
        <p:nvSpPr>
          <p:cNvPr id="2" name="文本框 1"/>
          <p:cNvSpPr txBox="1"/>
          <p:nvPr/>
        </p:nvSpPr>
        <p:spPr>
          <a:xfrm>
            <a:off x="1846310" y="3886200"/>
            <a:ext cx="3286799" cy="2554545"/>
          </a:xfrm>
          <a:prstGeom prst="rect">
            <a:avLst/>
          </a:prstGeom>
          <a:noFill/>
        </p:spPr>
        <p:txBody>
          <a:bodyPr wrap="square" rtlCol="0">
            <a:spAutoFit/>
          </a:bodyPr>
          <a:lstStyle/>
          <a:p>
            <a:r>
              <a:rPr lang="zh-CN" altLang="en-US" sz="2000" dirty="0"/>
              <a:t>什么样的模型？</a:t>
            </a:r>
            <a:endParaRPr lang="en-US" altLang="zh-CN" sz="2000" dirty="0"/>
          </a:p>
          <a:p>
            <a:r>
              <a:rPr lang="zh-CN" altLang="en-US" sz="2000" dirty="0">
                <a:solidFill>
                  <a:srgbClr val="0000FF"/>
                </a:solidFill>
              </a:rPr>
              <a:t>假设类</a:t>
            </a:r>
            <a:endParaRPr lang="en-US" altLang="zh-CN" sz="2000" dirty="0">
              <a:solidFill>
                <a:srgbClr val="0000FF"/>
              </a:solidFill>
            </a:endParaRPr>
          </a:p>
          <a:p>
            <a:endParaRPr lang="en-US" altLang="zh-CN" sz="2000" dirty="0"/>
          </a:p>
          <a:p>
            <a:r>
              <a:rPr lang="zh-CN" altLang="en-US" sz="2000" dirty="0"/>
              <a:t>如何确定模型的好坏？</a:t>
            </a:r>
            <a:endParaRPr lang="en-US" altLang="zh-CN" sz="2000" dirty="0"/>
          </a:p>
          <a:p>
            <a:r>
              <a:rPr lang="zh-CN" altLang="en-US" sz="2000" dirty="0">
                <a:solidFill>
                  <a:srgbClr val="FF0000"/>
                </a:solidFill>
              </a:rPr>
              <a:t>损失函数</a:t>
            </a:r>
            <a:endParaRPr lang="en-US" altLang="zh-CN" sz="2000" dirty="0">
              <a:solidFill>
                <a:srgbClr val="FF0000"/>
              </a:solidFill>
            </a:endParaRPr>
          </a:p>
          <a:p>
            <a:endParaRPr lang="en-US" altLang="zh-CN" sz="2000" dirty="0"/>
          </a:p>
          <a:p>
            <a:r>
              <a:rPr lang="zh-CN" altLang="en-US" sz="2000" dirty="0"/>
              <a:t>如何找到最好的模型？</a:t>
            </a:r>
            <a:endParaRPr lang="en-US" altLang="zh-CN" sz="2000" dirty="0"/>
          </a:p>
          <a:p>
            <a:r>
              <a:rPr lang="zh-CN" altLang="en-US" sz="2000" dirty="0">
                <a:solidFill>
                  <a:srgbClr val="820481"/>
                </a:solidFill>
              </a:rPr>
              <a:t>优化算法</a:t>
            </a:r>
          </a:p>
        </p:txBody>
      </p:sp>
      <p:pic>
        <p:nvPicPr>
          <p:cNvPr id="4" name="图片 3"/>
          <p:cNvPicPr>
            <a:picLocks noChangeAspect="1"/>
          </p:cNvPicPr>
          <p:nvPr/>
        </p:nvPicPr>
        <p:blipFill>
          <a:blip r:embed="rId4"/>
          <a:stretch>
            <a:fillRect/>
          </a:stretch>
        </p:blipFill>
        <p:spPr>
          <a:xfrm>
            <a:off x="5819018" y="4162431"/>
            <a:ext cx="4526672" cy="571550"/>
          </a:xfrm>
          <a:prstGeom prst="rect">
            <a:avLst/>
          </a:prstGeom>
        </p:spPr>
      </p:pic>
      <p:pic>
        <p:nvPicPr>
          <p:cNvPr id="7" name="图片 6"/>
          <p:cNvPicPr>
            <a:picLocks noChangeAspect="1"/>
          </p:cNvPicPr>
          <p:nvPr/>
        </p:nvPicPr>
        <p:blipFill>
          <a:blip r:embed="rId5"/>
          <a:stretch>
            <a:fillRect/>
          </a:stretch>
        </p:blipFill>
        <p:spPr>
          <a:xfrm>
            <a:off x="5717379" y="5098336"/>
            <a:ext cx="3574090" cy="525826"/>
          </a:xfrm>
          <a:prstGeom prst="rect">
            <a:avLst/>
          </a:prstGeom>
        </p:spPr>
      </p:pic>
      <p:pic>
        <p:nvPicPr>
          <p:cNvPr id="9" name="图片 8"/>
          <p:cNvPicPr>
            <a:picLocks noChangeAspect="1"/>
          </p:cNvPicPr>
          <p:nvPr/>
        </p:nvPicPr>
        <p:blipFill>
          <a:blip r:embed="rId6"/>
          <a:stretch>
            <a:fillRect/>
          </a:stretch>
        </p:blipFill>
        <p:spPr>
          <a:xfrm>
            <a:off x="5778390" y="6039452"/>
            <a:ext cx="3337849" cy="457240"/>
          </a:xfrm>
          <a:prstGeom prst="rect">
            <a:avLst/>
          </a:prstGeom>
        </p:spPr>
      </p:pic>
      <p:sp>
        <p:nvSpPr>
          <p:cNvPr id="10" name="文本框 9"/>
          <p:cNvSpPr txBox="1"/>
          <p:nvPr/>
        </p:nvSpPr>
        <p:spPr>
          <a:xfrm>
            <a:off x="5813946" y="3903889"/>
            <a:ext cx="1244947" cy="400110"/>
          </a:xfrm>
          <a:prstGeom prst="rect">
            <a:avLst/>
          </a:prstGeom>
          <a:noFill/>
        </p:spPr>
        <p:txBody>
          <a:bodyPr wrap="square" rtlCol="0">
            <a:spAutoFit/>
          </a:bodyPr>
          <a:lstStyle/>
          <a:p>
            <a:r>
              <a:rPr lang="zh-CN" altLang="en-US" sz="2000" dirty="0"/>
              <a:t>线性函数</a:t>
            </a:r>
          </a:p>
        </p:txBody>
      </p:sp>
      <p:sp>
        <p:nvSpPr>
          <p:cNvPr id="11" name="文本框 10"/>
          <p:cNvSpPr txBox="1"/>
          <p:nvPr/>
        </p:nvSpPr>
        <p:spPr>
          <a:xfrm>
            <a:off x="5813946" y="4811043"/>
            <a:ext cx="1244947" cy="400110"/>
          </a:xfrm>
          <a:prstGeom prst="rect">
            <a:avLst/>
          </a:prstGeom>
          <a:noFill/>
        </p:spPr>
        <p:txBody>
          <a:bodyPr wrap="square" rtlCol="0">
            <a:spAutoFit/>
          </a:bodyPr>
          <a:lstStyle/>
          <a:p>
            <a:r>
              <a:rPr lang="zh-CN" altLang="en-US" sz="2000" dirty="0"/>
              <a:t>平方损失</a:t>
            </a:r>
          </a:p>
        </p:txBody>
      </p:sp>
      <p:sp>
        <p:nvSpPr>
          <p:cNvPr id="12" name="文本框 11"/>
          <p:cNvSpPr txBox="1"/>
          <p:nvPr/>
        </p:nvSpPr>
        <p:spPr>
          <a:xfrm>
            <a:off x="5813945" y="5746062"/>
            <a:ext cx="1244947" cy="400110"/>
          </a:xfrm>
          <a:prstGeom prst="rect">
            <a:avLst/>
          </a:prstGeom>
          <a:noFill/>
        </p:spPr>
        <p:txBody>
          <a:bodyPr wrap="square" rtlCol="0">
            <a:spAutoFit/>
          </a:bodyPr>
          <a:lstStyle/>
          <a:p>
            <a:r>
              <a:rPr lang="zh-CN" altLang="en-US" sz="2000" dirty="0"/>
              <a:t>梯度下降</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a:ln>
                  <a:noFill/>
                </a:ln>
                <a:solidFill>
                  <a:schemeClr val="bg1"/>
                </a:solidFill>
                <a:effectLst/>
                <a:uLnTx/>
                <a:uFillTx/>
                <a:cs typeface="+mn-ea"/>
                <a:sym typeface="+mn-lt"/>
              </a:rPr>
              <a:t>课程安排</a:t>
            </a:r>
            <a:endParaRPr kumimoji="0" lang="zh-CN" altLang="en-US" sz="2800" b="1" i="0" u="none" strike="noStrike" kern="1200" cap="none" spc="0" normalizeH="0" baseline="0" noProof="0" dirty="0">
              <a:ln>
                <a:noFill/>
              </a:ln>
              <a:solidFill>
                <a:schemeClr val="bg1"/>
              </a:solidFill>
              <a:effectLst/>
              <a:uLnTx/>
              <a:uFillTx/>
              <a:cs typeface="+mn-ea"/>
              <a:sym typeface="+mn-lt"/>
            </a:endParaRPr>
          </a:p>
        </p:txBody>
      </p:sp>
      <p:grpSp>
        <p:nvGrpSpPr>
          <p:cNvPr id="26" name="组合 25"/>
          <p:cNvGrpSpPr/>
          <p:nvPr/>
        </p:nvGrpSpPr>
        <p:grpSpPr>
          <a:xfrm>
            <a:off x="1094248" y="1409700"/>
            <a:ext cx="9753598" cy="4395233"/>
            <a:chOff x="628652" y="1710813"/>
            <a:chExt cx="7954909" cy="3861168"/>
          </a:xfrm>
        </p:grpSpPr>
        <p:sp>
          <p:nvSpPr>
            <p:cNvPr id="5" name="Rectangle 6"/>
            <p:cNvSpPr/>
            <p:nvPr/>
          </p:nvSpPr>
          <p:spPr>
            <a:xfrm>
              <a:off x="628652"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假设类</a:t>
              </a:r>
              <a:endParaRPr lang="en-US" sz="2400" b="1" dirty="0">
                <a:solidFill>
                  <a:schemeClr val="tx1"/>
                </a:solidFill>
              </a:endParaRPr>
            </a:p>
          </p:txBody>
        </p:sp>
        <p:sp>
          <p:nvSpPr>
            <p:cNvPr id="6" name="Rectangle 9"/>
            <p:cNvSpPr/>
            <p:nvPr/>
          </p:nvSpPr>
          <p:spPr>
            <a:xfrm>
              <a:off x="3419735"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损失函数</a:t>
              </a:r>
              <a:endParaRPr lang="en-US" sz="2400" b="1" dirty="0">
                <a:solidFill>
                  <a:schemeClr val="tx1"/>
                </a:solidFill>
              </a:endParaRPr>
            </a:p>
          </p:txBody>
        </p:sp>
        <p:sp>
          <p:nvSpPr>
            <p:cNvPr id="7" name="Rectangle 10"/>
            <p:cNvSpPr/>
            <p:nvPr/>
          </p:nvSpPr>
          <p:spPr>
            <a:xfrm>
              <a:off x="6255726" y="1710813"/>
              <a:ext cx="2184605" cy="75708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优化算法</a:t>
              </a:r>
              <a:endParaRPr lang="en-US" sz="2400" b="1" dirty="0">
                <a:solidFill>
                  <a:schemeClr val="tx1"/>
                </a:solidFill>
              </a:endParaRPr>
            </a:p>
          </p:txBody>
        </p:sp>
        <p:sp>
          <p:nvSpPr>
            <p:cNvPr id="8" name="Rectangle 12"/>
            <p:cNvSpPr/>
            <p:nvPr/>
          </p:nvSpPr>
          <p:spPr>
            <a:xfrm>
              <a:off x="628652"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线性回归</a:t>
              </a:r>
              <a:endParaRPr lang="en-US" sz="2400" b="1" dirty="0">
                <a:solidFill>
                  <a:srgbClr val="FF0000"/>
                </a:solidFill>
              </a:endParaRPr>
            </a:p>
          </p:txBody>
        </p:sp>
        <p:sp>
          <p:nvSpPr>
            <p:cNvPr id="9" name="Rectangle 13"/>
            <p:cNvSpPr/>
            <p:nvPr/>
          </p:nvSpPr>
          <p:spPr>
            <a:xfrm>
              <a:off x="3419735"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平方损失</a:t>
              </a:r>
              <a:endParaRPr lang="en-US" sz="2400" b="1" dirty="0">
                <a:solidFill>
                  <a:srgbClr val="FF0000"/>
                </a:solidFill>
              </a:endParaRPr>
            </a:p>
          </p:txBody>
        </p:sp>
        <p:sp>
          <p:nvSpPr>
            <p:cNvPr id="10" name="Rectangle 14"/>
            <p:cNvSpPr/>
            <p:nvPr/>
          </p:nvSpPr>
          <p:spPr>
            <a:xfrm>
              <a:off x="6255726" y="3190568"/>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梯度下降</a:t>
              </a:r>
              <a:endParaRPr lang="en-US" sz="2400" b="1" dirty="0">
                <a:solidFill>
                  <a:srgbClr val="FF0000"/>
                </a:solidFill>
              </a:endParaRPr>
            </a:p>
          </p:txBody>
        </p:sp>
        <p:sp>
          <p:nvSpPr>
            <p:cNvPr id="11" name="Rectangle 15"/>
            <p:cNvSpPr/>
            <p:nvPr/>
          </p:nvSpPr>
          <p:spPr>
            <a:xfrm>
              <a:off x="628652" y="4673139"/>
              <a:ext cx="2184605"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多项式回归</a:t>
              </a:r>
              <a:endParaRPr lang="en-US" sz="2400" b="1" dirty="0">
                <a:solidFill>
                  <a:srgbClr val="FF0000"/>
                </a:solidFill>
              </a:endParaRPr>
            </a:p>
          </p:txBody>
        </p:sp>
        <p:sp>
          <p:nvSpPr>
            <p:cNvPr id="12" name="Rectangle 17"/>
            <p:cNvSpPr/>
            <p:nvPr/>
          </p:nvSpPr>
          <p:spPr>
            <a:xfrm>
              <a:off x="3603765" y="4814897"/>
              <a:ext cx="1816538"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为什么使用平方损失？</a:t>
              </a:r>
              <a:endParaRPr lang="en-US" sz="2400" b="1" dirty="0">
                <a:solidFill>
                  <a:srgbClr val="FF0000"/>
                </a:solidFill>
              </a:endParaRPr>
            </a:p>
          </p:txBody>
        </p:sp>
        <p:sp>
          <p:nvSpPr>
            <p:cNvPr id="16" name="Rectangle 18"/>
            <p:cNvSpPr/>
            <p:nvPr/>
          </p:nvSpPr>
          <p:spPr>
            <a:xfrm>
              <a:off x="6112491" y="4673139"/>
              <a:ext cx="2471070" cy="7570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随机梯度下降</a:t>
              </a:r>
              <a:endParaRPr lang="en-US" sz="2400" b="1" dirty="0">
                <a:solidFill>
                  <a:srgbClr val="FF0000"/>
                </a:solidFill>
              </a:endParaRPr>
            </a:p>
          </p:txBody>
        </p:sp>
        <p:sp>
          <p:nvSpPr>
            <p:cNvPr id="18" name="Down Arrow 19"/>
            <p:cNvSpPr/>
            <p:nvPr/>
          </p:nvSpPr>
          <p:spPr>
            <a:xfrm>
              <a:off x="1573468"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19" name="Down Arrow 20"/>
            <p:cNvSpPr/>
            <p:nvPr/>
          </p:nvSpPr>
          <p:spPr>
            <a:xfrm>
              <a:off x="1573468"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0" name="Down Arrow 21"/>
            <p:cNvSpPr/>
            <p:nvPr/>
          </p:nvSpPr>
          <p:spPr>
            <a:xfrm>
              <a:off x="4364551"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1" name="Down Arrow 22"/>
            <p:cNvSpPr/>
            <p:nvPr/>
          </p:nvSpPr>
          <p:spPr>
            <a:xfrm>
              <a:off x="4364551"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sp>
          <p:nvSpPr>
            <p:cNvPr id="22" name="Down Arrow 23"/>
            <p:cNvSpPr/>
            <p:nvPr/>
          </p:nvSpPr>
          <p:spPr>
            <a:xfrm>
              <a:off x="7200542" y="2509786"/>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3" name="Down Arrow 24"/>
            <p:cNvSpPr/>
            <p:nvPr/>
          </p:nvSpPr>
          <p:spPr>
            <a:xfrm>
              <a:off x="7200542" y="4119717"/>
              <a:ext cx="294968" cy="550606"/>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4" name="Plus 25"/>
            <p:cNvSpPr/>
            <p:nvPr/>
          </p:nvSpPr>
          <p:spPr>
            <a:xfrm>
              <a:off x="2942303"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5" name="Plus 26"/>
            <p:cNvSpPr/>
            <p:nvPr/>
          </p:nvSpPr>
          <p:spPr>
            <a:xfrm>
              <a:off x="5719201" y="1892710"/>
              <a:ext cx="393290" cy="393290"/>
            </a:xfrm>
            <a:prstGeom prst="mathPlus">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grpSp>
      <p:sp>
        <p:nvSpPr>
          <p:cNvPr id="3" name="文本框 2"/>
          <p:cNvSpPr txBox="1"/>
          <p:nvPr/>
        </p:nvSpPr>
        <p:spPr>
          <a:xfrm>
            <a:off x="4742065" y="6396335"/>
            <a:ext cx="2322645" cy="461665"/>
          </a:xfrm>
          <a:prstGeom prst="rect">
            <a:avLst/>
          </a:prstGeom>
          <a:noFill/>
        </p:spPr>
        <p:txBody>
          <a:bodyPr wrap="square">
            <a:spAutoFit/>
          </a:bodyPr>
          <a:lstStyle/>
          <a:p>
            <a:r>
              <a:rPr lang="zh-CN" altLang="en-US" sz="2400" b="1" i="0" dirty="0">
                <a:solidFill>
                  <a:srgbClr val="FF0000"/>
                </a:solidFill>
                <a:effectLst/>
                <a:latin typeface="Inter"/>
              </a:rPr>
              <a:t>组分布鲁棒优化</a:t>
            </a:r>
            <a:endParaRPr lang="zh-CN" altLang="en-US" sz="2400" b="1" dirty="0">
              <a:solidFill>
                <a:srgbClr val="FF0000"/>
              </a:solidFill>
            </a:endParaRPr>
          </a:p>
        </p:txBody>
      </p:sp>
      <p:sp>
        <p:nvSpPr>
          <p:cNvPr id="29" name="Down Arrow 22"/>
          <p:cNvSpPr/>
          <p:nvPr/>
        </p:nvSpPr>
        <p:spPr>
          <a:xfrm>
            <a:off x="5722555" y="5787252"/>
            <a:ext cx="361663" cy="626764"/>
          </a:xfrm>
          <a:prstGeom prst="down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397576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方法</a:t>
            </a:r>
            <a:r>
              <a:rPr kumimoji="0" lang="en-US" altLang="zh-CN" sz="2800" b="1" i="0" u="none" strike="noStrike" kern="1200" cap="none" spc="0" normalizeH="0" baseline="0" noProof="0" dirty="0">
                <a:ln>
                  <a:noFill/>
                </a:ln>
                <a:solidFill>
                  <a:prstClr val="white"/>
                </a:solidFill>
                <a:effectLst/>
                <a:uLnTx/>
                <a:uFillTx/>
                <a:cs typeface="+mn-ea"/>
                <a:sym typeface="+mn-lt"/>
              </a:rPr>
              <a:t>2</a:t>
            </a:r>
            <a:r>
              <a:rPr kumimoji="0" lang="zh-CN" altLang="en-US" sz="2800" b="1" i="0" u="none" strike="noStrike" kern="1200" cap="none" spc="0" normalizeH="0" baseline="0" noProof="0" dirty="0">
                <a:ln>
                  <a:noFill/>
                </a:ln>
                <a:solidFill>
                  <a:prstClr val="white"/>
                </a:solidFill>
                <a:effectLst/>
                <a:uLnTx/>
                <a:uFillTx/>
                <a:cs typeface="+mn-ea"/>
                <a:sym typeface="+mn-lt"/>
              </a:rPr>
              <a:t>：梯度下降的缺点</a:t>
            </a:r>
          </a:p>
        </p:txBody>
      </p:sp>
      <p:pic>
        <p:nvPicPr>
          <p:cNvPr id="4" name="图片 3"/>
          <p:cNvPicPr>
            <a:picLocks noChangeAspect="1"/>
          </p:cNvPicPr>
          <p:nvPr/>
        </p:nvPicPr>
        <p:blipFill>
          <a:blip r:embed="rId3"/>
          <a:srcRect t="1" b="32070"/>
          <a:stretch>
            <a:fillRect/>
          </a:stretch>
        </p:blipFill>
        <p:spPr>
          <a:xfrm>
            <a:off x="215153" y="980327"/>
            <a:ext cx="10849502" cy="3649840"/>
          </a:xfrm>
          <a:prstGeom prst="rect">
            <a:avLst/>
          </a:prstGeom>
        </p:spPr>
      </p:pic>
      <p:sp>
        <p:nvSpPr>
          <p:cNvPr id="5" name="文本框 4"/>
          <p:cNvSpPr txBox="1"/>
          <p:nvPr/>
        </p:nvSpPr>
        <p:spPr>
          <a:xfrm>
            <a:off x="1380564" y="5046676"/>
            <a:ext cx="9879619" cy="400110"/>
          </a:xfrm>
          <a:prstGeom prst="rect">
            <a:avLst/>
          </a:prstGeom>
          <a:noFill/>
        </p:spPr>
        <p:txBody>
          <a:bodyPr wrap="square" rtlCol="0">
            <a:spAutoFit/>
          </a:bodyPr>
          <a:lstStyle/>
          <a:p>
            <a:r>
              <a:rPr lang="zh-CN" altLang="en-US" sz="2000" dirty="0">
                <a:solidFill>
                  <a:srgbClr val="0000FF"/>
                </a:solidFill>
              </a:rPr>
              <a:t>缺点</a:t>
            </a:r>
            <a:r>
              <a:rPr lang="zh-CN" altLang="en-US" sz="2000" dirty="0"/>
              <a:t>：每次迭代都需要遍历所有训练样本，当训练数据量很大时，需要花费很长时间！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2" name="任意多边形: 形状 11"/>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794121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latin typeface="微软雅黑" panose="020B0503020204020204" pitchFamily="34" charset="-122"/>
                <a:ea typeface="微软雅黑" panose="020B0503020204020204" pitchFamily="34" charset="-122"/>
              </a:rPr>
              <a:t>随机梯度下降（</a:t>
            </a:r>
            <a:r>
              <a:rPr lang="en-US" altLang="zh-CN" sz="2800" b="1" dirty="0">
                <a:solidFill>
                  <a:prstClr val="white"/>
                </a:solidFill>
                <a:latin typeface="微软雅黑" panose="020B0503020204020204" pitchFamily="34" charset="-122"/>
                <a:ea typeface="微软雅黑" panose="020B0503020204020204" pitchFamily="34" charset="-122"/>
              </a:rPr>
              <a:t>Stochastic Gradient Decent</a:t>
            </a:r>
            <a:r>
              <a:rPr lang="zh-CN" altLang="en-US" sz="2800" b="1" dirty="0">
                <a:solidFill>
                  <a:prstClr val="white"/>
                </a:solidFill>
                <a:latin typeface="微软雅黑" panose="020B0503020204020204" pitchFamily="34" charset="-122"/>
                <a:ea typeface="微软雅黑" panose="020B0503020204020204" pitchFamily="34" charset="-122"/>
              </a:rPr>
              <a:t>）</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668931" y="5457295"/>
            <a:ext cx="9117246" cy="707886"/>
          </a:xfrm>
          <a:prstGeom prst="rect">
            <a:avLst/>
          </a:prstGeom>
          <a:noFill/>
        </p:spPr>
        <p:txBody>
          <a:bodyPr wrap="square" rtlCol="0">
            <a:spAutoFit/>
          </a:bodyPr>
          <a:lstStyle/>
          <a:p>
            <a:pPr marL="342900" indent="-342900">
              <a:buFont typeface="Arial" panose="020B0604020202090204" pitchFamily="34" charset="0"/>
              <a:buChar char="•"/>
            </a:pPr>
            <a:r>
              <a:rPr lang="en-US" altLang="zh-CN" sz="2000" b="1" dirty="0"/>
              <a:t>Minibatch SGD</a:t>
            </a:r>
            <a:r>
              <a:rPr lang="zh-CN" altLang="en-US" sz="2000" dirty="0"/>
              <a:t>：每次迭代更新时使用 </a:t>
            </a:r>
            <a:r>
              <a:rPr lang="en-US" altLang="zh-CN" sz="2000" dirty="0"/>
              <a:t>B </a:t>
            </a:r>
            <a:r>
              <a:rPr lang="zh-CN" altLang="en-US" sz="2000" dirty="0"/>
              <a:t>个样本</a:t>
            </a:r>
            <a:endParaRPr lang="en-US" altLang="zh-CN" sz="2000" dirty="0"/>
          </a:p>
          <a:p>
            <a:pPr marL="342900" indent="-342900">
              <a:buFont typeface="Arial" panose="020B0604020202090204" pitchFamily="34" charset="0"/>
              <a:buChar char="•"/>
            </a:pPr>
            <a:r>
              <a:rPr lang="zh-CN" altLang="en-US" sz="2000" dirty="0"/>
              <a:t>一些概念</a:t>
            </a:r>
            <a:r>
              <a:rPr lang="en-US" altLang="zh-CN" sz="2000" dirty="0"/>
              <a:t>: </a:t>
            </a:r>
            <a:r>
              <a:rPr lang="en-US" altLang="zh-CN" sz="2000" b="1" dirty="0"/>
              <a:t>batch, batch size, number of epochs &amp; batches</a:t>
            </a:r>
            <a:endParaRPr lang="zh-CN" altLang="en-US" sz="2000" b="1" dirty="0"/>
          </a:p>
        </p:txBody>
      </p:sp>
      <p:grpSp>
        <p:nvGrpSpPr>
          <p:cNvPr id="11" name="组合 10"/>
          <p:cNvGrpSpPr/>
          <p:nvPr/>
        </p:nvGrpSpPr>
        <p:grpSpPr>
          <a:xfrm>
            <a:off x="1792941" y="950262"/>
            <a:ext cx="9795841" cy="3926299"/>
            <a:chOff x="2022741" y="764294"/>
            <a:chExt cx="9566041" cy="4255699"/>
          </a:xfrm>
        </p:grpSpPr>
        <p:pic>
          <p:nvPicPr>
            <p:cNvPr id="2" name="图片 1"/>
            <p:cNvPicPr>
              <a:picLocks noChangeAspect="1"/>
            </p:cNvPicPr>
            <p:nvPr/>
          </p:nvPicPr>
          <p:blipFill>
            <a:blip r:embed="rId3"/>
            <a:srcRect l="13922" r="12745" b="19454"/>
            <a:stretch>
              <a:fillRect/>
            </a:stretch>
          </p:blipFill>
          <p:spPr>
            <a:xfrm>
              <a:off x="2022741" y="764294"/>
              <a:ext cx="7763436" cy="4255699"/>
            </a:xfrm>
            <a:prstGeom prst="rect">
              <a:avLst/>
            </a:prstGeom>
          </p:spPr>
        </p:pic>
        <p:sp>
          <p:nvSpPr>
            <p:cNvPr id="5" name="文本框 4"/>
            <p:cNvSpPr txBox="1"/>
            <p:nvPr/>
          </p:nvSpPr>
          <p:spPr>
            <a:xfrm>
              <a:off x="9628095" y="3737845"/>
              <a:ext cx="1960687" cy="646331"/>
            </a:xfrm>
            <a:prstGeom prst="rect">
              <a:avLst/>
            </a:prstGeom>
            <a:noFill/>
          </p:spPr>
          <p:txBody>
            <a:bodyPr wrap="square" rtlCol="0">
              <a:spAutoFit/>
            </a:bodyPr>
            <a:lstStyle/>
            <a:p>
              <a:r>
                <a:rPr lang="zh-CN" altLang="en-US" dirty="0">
                  <a:solidFill>
                    <a:srgbClr val="FF0000"/>
                  </a:solidFill>
                </a:rPr>
                <a:t>每次更新只看一个样本</a:t>
              </a:r>
            </a:p>
          </p:txBody>
        </p:sp>
        <p:cxnSp>
          <p:nvCxnSpPr>
            <p:cNvPr id="9" name="连接符: 曲线 8"/>
            <p:cNvCxnSpPr/>
            <p:nvPr/>
          </p:nvCxnSpPr>
          <p:spPr>
            <a:xfrm rot="10800000" flipV="1">
              <a:off x="7297274" y="3962400"/>
              <a:ext cx="2330821" cy="197222"/>
            </a:xfrm>
            <a:prstGeom prst="curved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90281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小结</a:t>
            </a:r>
          </a:p>
        </p:txBody>
      </p:sp>
      <p:pic>
        <p:nvPicPr>
          <p:cNvPr id="4" name="图片 3"/>
          <p:cNvPicPr>
            <a:picLocks noChangeAspect="1"/>
          </p:cNvPicPr>
          <p:nvPr/>
        </p:nvPicPr>
        <p:blipFill>
          <a:blip r:embed="rId3"/>
          <a:srcRect l="17883" t="-2" r="16592" b="80777"/>
          <a:stretch/>
        </p:blipFill>
        <p:spPr>
          <a:xfrm>
            <a:off x="2321834" y="1145977"/>
            <a:ext cx="7223610" cy="975772"/>
          </a:xfrm>
          <a:prstGeom prst="rect">
            <a:avLst/>
          </a:prstGeom>
        </p:spPr>
      </p:pic>
      <p:pic>
        <p:nvPicPr>
          <p:cNvPr id="3" name="图片 2">
            <a:extLst>
              <a:ext uri="{FF2B5EF4-FFF2-40B4-BE49-F238E27FC236}">
                <a16:creationId xmlns:a16="http://schemas.microsoft.com/office/drawing/2014/main" id="{EEE69CB4-570C-B1D7-AD95-22CBD3205D21}"/>
              </a:ext>
            </a:extLst>
          </p:cNvPr>
          <p:cNvPicPr>
            <a:picLocks noChangeAspect="1"/>
          </p:cNvPicPr>
          <p:nvPr/>
        </p:nvPicPr>
        <p:blipFill>
          <a:blip r:embed="rId4"/>
          <a:stretch>
            <a:fillRect/>
          </a:stretch>
        </p:blipFill>
        <p:spPr>
          <a:xfrm>
            <a:off x="3166535" y="2198942"/>
            <a:ext cx="5829711" cy="1734405"/>
          </a:xfrm>
          <a:prstGeom prst="rect">
            <a:avLst/>
          </a:prstGeom>
        </p:spPr>
      </p:pic>
      <p:sp>
        <p:nvSpPr>
          <p:cNvPr id="6" name="文本框 5">
            <a:extLst>
              <a:ext uri="{FF2B5EF4-FFF2-40B4-BE49-F238E27FC236}">
                <a16:creationId xmlns:a16="http://schemas.microsoft.com/office/drawing/2014/main" id="{FC00821B-FC21-58CD-372B-767524932B81}"/>
              </a:ext>
            </a:extLst>
          </p:cNvPr>
          <p:cNvSpPr txBox="1"/>
          <p:nvPr/>
        </p:nvSpPr>
        <p:spPr>
          <a:xfrm>
            <a:off x="3362478" y="3988420"/>
            <a:ext cx="1611786" cy="461665"/>
          </a:xfrm>
          <a:prstGeom prst="rect">
            <a:avLst/>
          </a:prstGeom>
          <a:noFill/>
        </p:spPr>
        <p:txBody>
          <a:bodyPr wrap="square" rtlCol="0">
            <a:spAutoFit/>
          </a:bodyPr>
          <a:lstStyle/>
          <a:p>
            <a:r>
              <a:rPr lang="zh-CN" altLang="en-US" sz="2400" dirty="0"/>
              <a:t>梯度下降</a:t>
            </a:r>
          </a:p>
        </p:txBody>
      </p:sp>
      <p:sp>
        <p:nvSpPr>
          <p:cNvPr id="7" name="文本框 6">
            <a:extLst>
              <a:ext uri="{FF2B5EF4-FFF2-40B4-BE49-F238E27FC236}">
                <a16:creationId xmlns:a16="http://schemas.microsoft.com/office/drawing/2014/main" id="{03572872-E15E-E74B-D490-039ADAF70693}"/>
              </a:ext>
            </a:extLst>
          </p:cNvPr>
          <p:cNvSpPr txBox="1"/>
          <p:nvPr/>
        </p:nvSpPr>
        <p:spPr>
          <a:xfrm>
            <a:off x="6965160" y="3983669"/>
            <a:ext cx="2031086" cy="461665"/>
          </a:xfrm>
          <a:prstGeom prst="rect">
            <a:avLst/>
          </a:prstGeom>
          <a:noFill/>
        </p:spPr>
        <p:txBody>
          <a:bodyPr wrap="square" rtlCol="0">
            <a:spAutoFit/>
          </a:bodyPr>
          <a:lstStyle/>
          <a:p>
            <a:r>
              <a:rPr lang="zh-CN" altLang="en-US" sz="2400" dirty="0"/>
              <a:t>随机梯度下降</a:t>
            </a:r>
          </a:p>
        </p:txBody>
      </p:sp>
      <p:pic>
        <p:nvPicPr>
          <p:cNvPr id="10" name="图片 9">
            <a:extLst>
              <a:ext uri="{FF2B5EF4-FFF2-40B4-BE49-F238E27FC236}">
                <a16:creationId xmlns:a16="http://schemas.microsoft.com/office/drawing/2014/main" id="{B7BC39BD-5163-0482-CEFF-481212922303}"/>
              </a:ext>
            </a:extLst>
          </p:cNvPr>
          <p:cNvPicPr>
            <a:picLocks noChangeAspect="1"/>
          </p:cNvPicPr>
          <p:nvPr/>
        </p:nvPicPr>
        <p:blipFill>
          <a:blip r:embed="rId5"/>
          <a:stretch>
            <a:fillRect/>
          </a:stretch>
        </p:blipFill>
        <p:spPr>
          <a:xfrm>
            <a:off x="3065901" y="4647326"/>
            <a:ext cx="6030977" cy="1399814"/>
          </a:xfrm>
          <a:prstGeom prst="rect">
            <a:avLst/>
          </a:prstGeom>
        </p:spPr>
      </p:pic>
      <p:sp>
        <p:nvSpPr>
          <p:cNvPr id="11" name="矩形 10">
            <a:extLst>
              <a:ext uri="{FF2B5EF4-FFF2-40B4-BE49-F238E27FC236}">
                <a16:creationId xmlns:a16="http://schemas.microsoft.com/office/drawing/2014/main" id="{D3579EE0-576A-4461-76DC-C5B5D22BA089}"/>
              </a:ext>
            </a:extLst>
          </p:cNvPr>
          <p:cNvSpPr/>
          <p:nvPr/>
        </p:nvSpPr>
        <p:spPr>
          <a:xfrm>
            <a:off x="3978417" y="4733531"/>
            <a:ext cx="3910444" cy="4833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FF0000"/>
                </a:solidFill>
              </a:rPr>
              <a:t>关键点：随机更新</a:t>
            </a:r>
          </a:p>
        </p:txBody>
      </p:sp>
      <p:sp>
        <p:nvSpPr>
          <p:cNvPr id="13" name="矩形 12">
            <a:extLst>
              <a:ext uri="{FF2B5EF4-FFF2-40B4-BE49-F238E27FC236}">
                <a16:creationId xmlns:a16="http://schemas.microsoft.com/office/drawing/2014/main" id="{BCE23C92-C175-71DC-8F6A-978335CA0479}"/>
              </a:ext>
            </a:extLst>
          </p:cNvPr>
          <p:cNvSpPr/>
          <p:nvPr/>
        </p:nvSpPr>
        <p:spPr>
          <a:xfrm>
            <a:off x="3362479" y="5303061"/>
            <a:ext cx="5259008" cy="549420"/>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tx1"/>
                </a:solidFill>
              </a:rPr>
              <a:t>数量弥补质量</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449353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回顾</a:t>
            </a:r>
            <a:r>
              <a:rPr lang="zh-CN" altLang="en-US" sz="2800" b="1" dirty="0">
                <a:solidFill>
                  <a:prstClr val="white"/>
                </a:solidFill>
                <a:cs typeface="+mn-ea"/>
                <a:sym typeface="+mn-lt"/>
              </a:rPr>
              <a:t>与总结</a:t>
            </a:r>
            <a:r>
              <a:rPr kumimoji="0" lang="zh-CN" altLang="en-US" sz="2800" b="1" i="0" u="none" strike="noStrike" kern="1200" cap="none" spc="0" normalizeH="0" baseline="0" noProof="0" dirty="0">
                <a:ln>
                  <a:noFill/>
                </a:ln>
                <a:solidFill>
                  <a:prstClr val="white"/>
                </a:solidFill>
                <a:effectLst/>
                <a:uLnTx/>
                <a:uFillTx/>
                <a:cs typeface="+mn-ea"/>
                <a:sym typeface="+mn-lt"/>
              </a:rPr>
              <a:t>：线性回归模型</a:t>
            </a:r>
          </a:p>
        </p:txBody>
      </p:sp>
      <p:sp>
        <p:nvSpPr>
          <p:cNvPr id="24" name="文本框 23"/>
          <p:cNvSpPr txBox="1"/>
          <p:nvPr/>
        </p:nvSpPr>
        <p:spPr>
          <a:xfrm>
            <a:off x="657774" y="841589"/>
            <a:ext cx="10465855" cy="580415"/>
          </a:xfrm>
          <a:prstGeom prst="rect">
            <a:avLst/>
          </a:prstGeom>
          <a:noFill/>
          <a:ln w="19050">
            <a:noFill/>
          </a:ln>
        </p:spPr>
        <p:txBody>
          <a:bodyPr wrap="square">
            <a:spAutoFit/>
          </a:bodyPr>
          <a:lstStyle/>
          <a:p>
            <a:pPr marL="457200" marR="0" lvl="0" indent="-457200" algn="just" defTabSz="914400" rtl="0" eaLnBrk="1" fontAlgn="auto" latinLnBrk="0" hangingPunct="1">
              <a:lnSpc>
                <a:spcPct val="150000"/>
              </a:lnSpc>
              <a:spcBef>
                <a:spcPts val="0"/>
              </a:spcBef>
              <a:spcAft>
                <a:spcPts val="0"/>
              </a:spcAft>
              <a:buClrTx/>
              <a:buSzTx/>
              <a:buFont typeface="Wingdings" panose="05000000000000000000" pitchFamily="2" charset="2"/>
              <a:buChar char="p"/>
              <a:defRPr/>
            </a:pPr>
            <a:r>
              <a:rPr kumimoji="0" lang="zh-CN" altLang="en-US" sz="2400" b="1" i="0" u="none" strike="noStrike" kern="100" cap="none" spc="0" normalizeH="0" baseline="0" noProof="0" dirty="0">
                <a:ln>
                  <a:noFill/>
                </a:ln>
                <a:solidFill>
                  <a:prstClr val="black"/>
                </a:solidFill>
                <a:effectLst/>
                <a:uLnTx/>
                <a:uFillTx/>
                <a:cs typeface="+mn-ea"/>
                <a:sym typeface="+mn-lt"/>
              </a:rPr>
              <a:t>每一种智能行为</a:t>
            </a:r>
            <a:r>
              <a:rPr kumimoji="0" lang="en-US" altLang="zh-CN" sz="2400" b="1" i="0" u="none" strike="noStrike" kern="100" cap="none" spc="0" normalizeH="0" baseline="0" noProof="0" dirty="0">
                <a:ln>
                  <a:noFill/>
                </a:ln>
                <a:solidFill>
                  <a:prstClr val="black"/>
                </a:solidFill>
                <a:effectLst/>
                <a:uLnTx/>
                <a:uFillTx/>
                <a:cs typeface="+mn-ea"/>
                <a:sym typeface="+mn-lt"/>
              </a:rPr>
              <a:t>X</a:t>
            </a:r>
            <a:r>
              <a:rPr kumimoji="0" lang="zh-CN" altLang="en-US" sz="2400" b="1" i="0" u="none" strike="noStrike" kern="100" cap="none" spc="0" normalizeH="0" baseline="0" noProof="0" dirty="0">
                <a:ln>
                  <a:noFill/>
                </a:ln>
                <a:solidFill>
                  <a:prstClr val="black"/>
                </a:solidFill>
                <a:effectLst/>
                <a:uLnTx/>
                <a:uFillTx/>
                <a:cs typeface="+mn-ea"/>
                <a:sym typeface="+mn-lt"/>
              </a:rPr>
              <a:t>都对应着一种人工</a:t>
            </a:r>
            <a:r>
              <a:rPr kumimoji="0" lang="en-US" altLang="zh-CN" sz="2400" b="1" i="0" u="none" strike="noStrike" kern="100" cap="none" spc="0" normalizeH="0" baseline="0" noProof="0" dirty="0">
                <a:ln>
                  <a:noFill/>
                </a:ln>
                <a:solidFill>
                  <a:prstClr val="black"/>
                </a:solidFill>
                <a:effectLst/>
                <a:uLnTx/>
                <a:uFillTx/>
                <a:cs typeface="+mn-ea"/>
                <a:sym typeface="+mn-lt"/>
              </a:rPr>
              <a:t>X</a:t>
            </a:r>
            <a:r>
              <a:rPr kumimoji="0" lang="zh-CN" altLang="en-US" sz="2400" b="1" i="0" u="none" strike="noStrike" kern="100" cap="none" spc="0" normalizeH="0" baseline="0" noProof="0" dirty="0">
                <a:ln>
                  <a:noFill/>
                </a:ln>
                <a:solidFill>
                  <a:prstClr val="black"/>
                </a:solidFill>
                <a:effectLst/>
                <a:uLnTx/>
                <a:uFillTx/>
                <a:cs typeface="+mn-ea"/>
                <a:sym typeface="+mn-lt"/>
              </a:rPr>
              <a:t>智能，行为</a:t>
            </a:r>
            <a:r>
              <a:rPr lang="en-US" altLang="zh-CN" sz="2400" b="1" kern="100" dirty="0">
                <a:solidFill>
                  <a:prstClr val="black"/>
                </a:solidFill>
                <a:cs typeface="+mn-ea"/>
                <a:sym typeface="+mn-lt"/>
              </a:rPr>
              <a:t>X</a:t>
            </a:r>
            <a:r>
              <a:rPr lang="zh-CN" altLang="en-US" sz="2400" b="1" kern="100" dirty="0">
                <a:solidFill>
                  <a:prstClr val="black"/>
                </a:solidFill>
                <a:cs typeface="+mn-ea"/>
                <a:sym typeface="+mn-lt"/>
              </a:rPr>
              <a:t>与环境需要进行交互</a:t>
            </a:r>
            <a:endParaRPr kumimoji="0" lang="en-SG" altLang="zh-CN" sz="2400" b="1" i="0" u="none" strike="noStrike" kern="100" cap="none" spc="0" normalizeH="0" baseline="0" noProof="0" dirty="0">
              <a:ln>
                <a:noFill/>
              </a:ln>
              <a:solidFill>
                <a:prstClr val="black"/>
              </a:solidFill>
              <a:effectLst/>
              <a:uLnTx/>
              <a:uFillTx/>
              <a:cs typeface="+mn-ea"/>
              <a:sym typeface="+mn-lt"/>
            </a:endParaRPr>
          </a:p>
        </p:txBody>
      </p:sp>
      <p:pic>
        <p:nvPicPr>
          <p:cNvPr id="42" name="图片 41"/>
          <p:cNvPicPr>
            <a:picLocks noChangeAspect="1"/>
          </p:cNvPicPr>
          <p:nvPr/>
        </p:nvPicPr>
        <p:blipFill>
          <a:blip r:embed="rId3"/>
          <a:stretch>
            <a:fillRect/>
          </a:stretch>
        </p:blipFill>
        <p:spPr>
          <a:xfrm>
            <a:off x="469238" y="1666934"/>
            <a:ext cx="5531887" cy="2613223"/>
          </a:xfrm>
          <a:prstGeom prst="rect">
            <a:avLst/>
          </a:prstGeom>
        </p:spPr>
      </p:pic>
      <mc:AlternateContent xmlns:mc="http://schemas.openxmlformats.org/markup-compatibility/2006" xmlns:a14="http://schemas.microsoft.com/office/drawing/2010/main">
        <mc:Choice Requires="a14">
          <p:sp>
            <p:nvSpPr>
              <p:cNvPr id="44" name="矩形: 圆角 43"/>
              <p:cNvSpPr/>
              <p:nvPr/>
            </p:nvSpPr>
            <p:spPr>
              <a:xfrm>
                <a:off x="7984502" y="1920607"/>
                <a:ext cx="2309567" cy="148943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lang="en-US" altLang="zh-CN" sz="8000" b="0" i="1" smtClean="0">
                              <a:solidFill>
                                <a:srgbClr val="FFFF00"/>
                              </a:solidFill>
                              <a:latin typeface="Cambria Math" panose="02040503050406030204" pitchFamily="18" charset="0"/>
                            </a:rPr>
                          </m:ctrlPr>
                        </m:sSubPr>
                        <m:e>
                          <m:r>
                            <a:rPr lang="en-US" altLang="zh-CN" sz="8000" b="0" i="1" smtClean="0">
                              <a:solidFill>
                                <a:srgbClr val="FFFF00"/>
                              </a:solidFill>
                              <a:latin typeface="Cambria Math" panose="02040503050406030204" pitchFamily="18" charset="0"/>
                            </a:rPr>
                            <m:t>𝑓</m:t>
                          </m:r>
                        </m:e>
                        <m:sub>
                          <m:r>
                            <a:rPr lang="en-US" altLang="zh-CN" sz="8000" b="0" i="1" smtClean="0">
                              <a:solidFill>
                                <a:srgbClr val="FFFF00"/>
                              </a:solidFill>
                              <a:latin typeface="Cambria Math" panose="02040503050406030204" pitchFamily="18" charset="0"/>
                            </a:rPr>
                            <m:t>𝜃</m:t>
                          </m:r>
                        </m:sub>
                      </m:sSub>
                    </m:oMath>
                  </m:oMathPara>
                </a14:m>
                <a:endParaRPr lang="zh-CN" altLang="en-US" sz="8000" dirty="0"/>
              </a:p>
            </p:txBody>
          </p:sp>
        </mc:Choice>
        <mc:Fallback xmlns="">
          <p:sp>
            <p:nvSpPr>
              <p:cNvPr id="44" name="矩形: 圆角 43"/>
              <p:cNvSpPr>
                <a:spLocks noRot="1" noChangeAspect="1" noMove="1" noResize="1" noEditPoints="1" noAdjustHandles="1" noChangeArrowheads="1" noChangeShapeType="1" noTextEdit="1"/>
              </p:cNvSpPr>
              <p:nvPr/>
            </p:nvSpPr>
            <p:spPr>
              <a:xfrm>
                <a:off x="7984502" y="1920607"/>
                <a:ext cx="2309567" cy="1489435"/>
              </a:xfrm>
              <a:prstGeom prst="roundRect">
                <a:avLst/>
              </a:prstGeom>
              <a:blipFill rotWithShape="1">
                <a:blip r:embed="rId4"/>
                <a:stretch>
                  <a:fillRect l="-275" t="-451" r="-271" b="-420"/>
                </a:stretch>
              </a:blipFill>
            </p:spPr>
            <p:style>
              <a:lnRef idx="2">
                <a:schemeClr val="accent1">
                  <a:shade val="15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cxnSp>
        <p:nvCxnSpPr>
          <p:cNvPr id="46" name="直接箭头连接符 45"/>
          <p:cNvCxnSpPr>
            <a:endCxn id="44" idx="1"/>
          </p:cNvCxnSpPr>
          <p:nvPr/>
        </p:nvCxnSpPr>
        <p:spPr>
          <a:xfrm>
            <a:off x="6504495" y="2665325"/>
            <a:ext cx="14800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a:off x="10294069" y="2663448"/>
            <a:ext cx="14800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flipH="1">
            <a:off x="6853286" y="2201783"/>
            <a:ext cx="972376" cy="461665"/>
          </a:xfrm>
          <a:prstGeom prst="rect">
            <a:avLst/>
          </a:prstGeom>
          <a:noFill/>
        </p:spPr>
        <p:txBody>
          <a:bodyPr wrap="square" rtlCol="0">
            <a:spAutoFit/>
          </a:bodyPr>
          <a:lstStyle/>
          <a:p>
            <a:r>
              <a:rPr lang="en-US" altLang="zh-CN" sz="2400" dirty="0"/>
              <a:t>input</a:t>
            </a:r>
            <a:endParaRPr lang="zh-CN" altLang="en-US" sz="2400" dirty="0"/>
          </a:p>
        </p:txBody>
      </p:sp>
      <p:sp>
        <p:nvSpPr>
          <p:cNvPr id="50" name="文本框 49"/>
          <p:cNvSpPr txBox="1"/>
          <p:nvPr/>
        </p:nvSpPr>
        <p:spPr>
          <a:xfrm flipH="1">
            <a:off x="10491411" y="2201782"/>
            <a:ext cx="1085321" cy="461665"/>
          </a:xfrm>
          <a:prstGeom prst="rect">
            <a:avLst/>
          </a:prstGeom>
          <a:noFill/>
        </p:spPr>
        <p:txBody>
          <a:bodyPr wrap="square" rtlCol="0">
            <a:spAutoFit/>
          </a:bodyPr>
          <a:lstStyle/>
          <a:p>
            <a:r>
              <a:rPr lang="en-US" altLang="zh-CN" sz="2400" dirty="0"/>
              <a:t>output</a:t>
            </a:r>
            <a:endParaRPr lang="zh-CN" altLang="en-US" sz="2400" dirty="0"/>
          </a:p>
        </p:txBody>
      </p:sp>
      <p:cxnSp>
        <p:nvCxnSpPr>
          <p:cNvPr id="82" name="直接连接符 81"/>
          <p:cNvCxnSpPr>
            <a:stCxn id="50" idx="2"/>
          </p:cNvCxnSpPr>
          <p:nvPr/>
        </p:nvCxnSpPr>
        <p:spPr>
          <a:xfrm>
            <a:off x="11034071" y="2663447"/>
            <a:ext cx="0" cy="15386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84" name="连接符: 肘形 83"/>
          <p:cNvCxnSpPr>
            <a:endCxn id="48" idx="2"/>
          </p:cNvCxnSpPr>
          <p:nvPr/>
        </p:nvCxnSpPr>
        <p:spPr>
          <a:xfrm rot="10800000">
            <a:off x="7339475" y="2663449"/>
            <a:ext cx="3694597" cy="1559235"/>
          </a:xfrm>
          <a:prstGeom prst="bentConnector2">
            <a:avLst/>
          </a:prstGeom>
          <a:ln>
            <a:prstDash val="dashDot"/>
            <a:tailEnd type="triangle"/>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flipH="1">
            <a:off x="8467517" y="3691219"/>
            <a:ext cx="1640970" cy="461665"/>
          </a:xfrm>
          <a:prstGeom prst="rect">
            <a:avLst/>
          </a:prstGeom>
          <a:noFill/>
        </p:spPr>
        <p:txBody>
          <a:bodyPr wrap="square" rtlCol="0">
            <a:spAutoFit/>
          </a:bodyPr>
          <a:lstStyle/>
          <a:p>
            <a:r>
              <a:rPr lang="en-US" altLang="zh-CN" sz="2400" dirty="0"/>
              <a:t>feedback</a:t>
            </a:r>
            <a:endParaRPr lang="zh-CN" altLang="en-US" sz="2400" dirty="0"/>
          </a:p>
        </p:txBody>
      </p:sp>
      <p:graphicFrame>
        <p:nvGraphicFramePr>
          <p:cNvPr id="87" name="表格 86"/>
          <p:cNvGraphicFramePr>
            <a:graphicFrameLocks noGrp="1"/>
          </p:cNvGraphicFramePr>
          <p:nvPr/>
        </p:nvGraphicFramePr>
        <p:xfrm>
          <a:off x="2833131" y="4651487"/>
          <a:ext cx="6010423" cy="1584960"/>
        </p:xfrm>
        <a:graphic>
          <a:graphicData uri="http://schemas.openxmlformats.org/drawingml/2006/table">
            <a:tbl>
              <a:tblPr firstRow="1" bandRow="1">
                <a:tableStyleId>{5C22544A-7EE6-4342-B048-85BDC9FD1C3A}</a:tableStyleId>
              </a:tblPr>
              <a:tblGrid>
                <a:gridCol w="1243933">
                  <a:extLst>
                    <a:ext uri="{9D8B030D-6E8A-4147-A177-3AD203B41FA5}">
                      <a16:colId xmlns:a16="http://schemas.microsoft.com/office/drawing/2014/main" val="20000"/>
                    </a:ext>
                  </a:extLst>
                </a:gridCol>
                <a:gridCol w="4766490">
                  <a:extLst>
                    <a:ext uri="{9D8B030D-6E8A-4147-A177-3AD203B41FA5}">
                      <a16:colId xmlns:a16="http://schemas.microsoft.com/office/drawing/2014/main" val="20001"/>
                    </a:ext>
                  </a:extLst>
                </a:gridCol>
              </a:tblGrid>
              <a:tr h="370840">
                <a:tc>
                  <a:txBody>
                    <a:bodyPr/>
                    <a:lstStyle/>
                    <a:p>
                      <a:endParaRPr lang="zh-CN" altLang="en-US" sz="2000" dirty="0"/>
                    </a:p>
                  </a:txBody>
                  <a:tcPr/>
                </a:tc>
                <a:tc>
                  <a:txBody>
                    <a:bodyPr/>
                    <a:lstStyle/>
                    <a:p>
                      <a:pPr algn="ctr"/>
                      <a:r>
                        <a:rPr lang="zh-CN" altLang="en-US" sz="2000" dirty="0"/>
                        <a:t>线性回归模型</a:t>
                      </a:r>
                    </a:p>
                  </a:txBody>
                  <a:tcPr/>
                </a:tc>
                <a:extLst>
                  <a:ext uri="{0D108BD9-81ED-4DB2-BD59-A6C34878D82A}">
                    <a16:rowId xmlns:a16="http://schemas.microsoft.com/office/drawing/2014/main" val="10000"/>
                  </a:ext>
                </a:extLst>
              </a:tr>
              <a:tr h="370840">
                <a:tc>
                  <a:txBody>
                    <a:bodyPr/>
                    <a:lstStyle/>
                    <a:p>
                      <a:r>
                        <a:rPr lang="en-US" altLang="zh-CN" sz="2000" dirty="0"/>
                        <a:t>input</a:t>
                      </a:r>
                      <a:endParaRPr lang="zh-CN" altLang="en-US" sz="2000" dirty="0"/>
                    </a:p>
                  </a:txBody>
                  <a:tcPr/>
                </a:tc>
                <a:tc>
                  <a:txBody>
                    <a:bodyPr/>
                    <a:lstStyle/>
                    <a:p>
                      <a:pPr algn="ctr"/>
                      <a:r>
                        <a:rPr lang="zh-CN" altLang="en-US" sz="2000" dirty="0"/>
                        <a:t>特征信息</a:t>
                      </a:r>
                    </a:p>
                  </a:txBody>
                  <a:tcPr/>
                </a:tc>
                <a:extLst>
                  <a:ext uri="{0D108BD9-81ED-4DB2-BD59-A6C34878D82A}">
                    <a16:rowId xmlns:a16="http://schemas.microsoft.com/office/drawing/2014/main" val="10001"/>
                  </a:ext>
                </a:extLst>
              </a:tr>
              <a:tr h="370840">
                <a:tc>
                  <a:txBody>
                    <a:bodyPr/>
                    <a:lstStyle/>
                    <a:p>
                      <a:r>
                        <a:rPr lang="en-US" altLang="zh-CN" sz="2000" dirty="0"/>
                        <a:t>output</a:t>
                      </a:r>
                      <a:endParaRPr lang="zh-CN" altLang="en-US" sz="2000" dirty="0"/>
                    </a:p>
                  </a:txBody>
                  <a:tcPr/>
                </a:tc>
                <a:tc>
                  <a:txBody>
                    <a:bodyPr/>
                    <a:lstStyle/>
                    <a:p>
                      <a:pPr algn="ctr"/>
                      <a:r>
                        <a:rPr lang="zh-CN" altLang="en-US" sz="2000" dirty="0"/>
                        <a:t>预测值</a:t>
                      </a:r>
                    </a:p>
                  </a:txBody>
                  <a:tcPr/>
                </a:tc>
                <a:extLst>
                  <a:ext uri="{0D108BD9-81ED-4DB2-BD59-A6C34878D82A}">
                    <a16:rowId xmlns:a16="http://schemas.microsoft.com/office/drawing/2014/main" val="10002"/>
                  </a:ext>
                </a:extLst>
              </a:tr>
              <a:tr h="370840">
                <a:tc>
                  <a:txBody>
                    <a:bodyPr/>
                    <a:lstStyle/>
                    <a:p>
                      <a:r>
                        <a:rPr lang="en-US" altLang="zh-CN" sz="2000" dirty="0"/>
                        <a:t>feedback</a:t>
                      </a:r>
                      <a:endParaRPr lang="zh-CN" altLang="en-US" sz="2000" dirty="0"/>
                    </a:p>
                  </a:txBody>
                  <a:tcPr/>
                </a:tc>
                <a:tc>
                  <a:txBody>
                    <a:bodyPr/>
                    <a:lstStyle/>
                    <a:p>
                      <a:pPr algn="ctr"/>
                      <a:r>
                        <a:rPr lang="zh-CN" altLang="en-US" sz="2000" dirty="0"/>
                        <a:t>预测值与真实值的误差</a:t>
                      </a:r>
                    </a:p>
                  </a:txBody>
                  <a:tcPr/>
                </a:tc>
                <a:extLst>
                  <a:ext uri="{0D108BD9-81ED-4DB2-BD59-A6C34878D82A}">
                    <a16:rowId xmlns:a16="http://schemas.microsoft.com/office/drawing/2014/main" val="10003"/>
                  </a:ext>
                </a:extLst>
              </a:tr>
            </a:tbl>
          </a:graphicData>
        </a:graphic>
      </p:graphicFrame>
      <p:sp>
        <p:nvSpPr>
          <p:cNvPr id="2" name="文本框 1">
            <a:extLst>
              <a:ext uri="{FF2B5EF4-FFF2-40B4-BE49-F238E27FC236}">
                <a16:creationId xmlns:a16="http://schemas.microsoft.com/office/drawing/2014/main" id="{EA128F08-B014-07D8-053B-3264E2F5844A}"/>
              </a:ext>
            </a:extLst>
          </p:cNvPr>
          <p:cNvSpPr txBox="1"/>
          <p:nvPr/>
        </p:nvSpPr>
        <p:spPr>
          <a:xfrm flipH="1">
            <a:off x="8563324" y="1891917"/>
            <a:ext cx="1728402" cy="400110"/>
          </a:xfrm>
          <a:prstGeom prst="rect">
            <a:avLst/>
          </a:prstGeom>
          <a:noFill/>
        </p:spPr>
        <p:txBody>
          <a:bodyPr wrap="square" rtlCol="0">
            <a:spAutoFit/>
          </a:bodyPr>
          <a:lstStyle/>
          <a:p>
            <a:r>
              <a:rPr lang="zh-CN" altLang="en-US" sz="2000" dirty="0">
                <a:solidFill>
                  <a:schemeClr val="bg1"/>
                </a:solidFill>
              </a:rPr>
              <a:t>线性回归模型</a:t>
            </a:r>
          </a:p>
        </p:txBody>
      </p:sp>
    </p:spTree>
    <p:extLst>
      <p:ext uri="{BB962C8B-B14F-4D97-AF65-F5344CB8AC3E}">
        <p14:creationId xmlns:p14="http://schemas.microsoft.com/office/powerpoint/2010/main" val="36728500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p:cNvSpPr/>
          <p:nvPr/>
        </p:nvSpPr>
        <p:spPr bwMode="auto">
          <a:xfrm>
            <a:off x="-1" y="-1589"/>
            <a:ext cx="1206186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p:cNvSpPr txBox="1"/>
          <p:nvPr/>
        </p:nvSpPr>
        <p:spPr>
          <a:xfrm>
            <a:off x="350439" y="120418"/>
            <a:ext cx="1158813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回顾</a:t>
            </a:r>
            <a:r>
              <a:rPr lang="zh-CN" altLang="en-US" sz="2800" b="1" dirty="0">
                <a:solidFill>
                  <a:prstClr val="white"/>
                </a:solidFill>
                <a:cs typeface="+mn-ea"/>
                <a:sym typeface="+mn-lt"/>
              </a:rPr>
              <a:t>与总结</a:t>
            </a:r>
            <a:r>
              <a:rPr kumimoji="0" lang="zh-CN" altLang="en-US" sz="2800" b="1" i="0" u="none" strike="noStrike" kern="1200" cap="none" spc="0" normalizeH="0" baseline="0" noProof="0" dirty="0">
                <a:ln>
                  <a:noFill/>
                </a:ln>
                <a:solidFill>
                  <a:prstClr val="white"/>
                </a:solidFill>
                <a:effectLst/>
                <a:uLnTx/>
                <a:uFillTx/>
                <a:cs typeface="+mn-ea"/>
                <a:sym typeface="+mn-lt"/>
              </a:rPr>
              <a:t>：</a:t>
            </a:r>
            <a:r>
              <a:rPr lang="zh-CN" altLang="en-US" sz="2800" b="1" dirty="0">
                <a:solidFill>
                  <a:prstClr val="white"/>
                </a:solidFill>
                <a:cs typeface="+mn-ea"/>
                <a:sym typeface="+mn-lt"/>
              </a:rPr>
              <a:t>人工智能四要素与数据形态</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mc:AlternateContent xmlns:mc="http://schemas.openxmlformats.org/markup-compatibility/2006" xmlns:a14="http://schemas.microsoft.com/office/drawing/2010/main">
        <mc:Choice Requires="a14">
          <p:sp>
            <p:nvSpPr>
              <p:cNvPr id="44" name="矩形: 圆角 43"/>
              <p:cNvSpPr/>
              <p:nvPr/>
            </p:nvSpPr>
            <p:spPr>
              <a:xfrm>
                <a:off x="1789172" y="1376078"/>
                <a:ext cx="2309567" cy="148943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lang="en-US" altLang="zh-CN" sz="8000" b="0" i="1" smtClean="0">
                              <a:solidFill>
                                <a:srgbClr val="FFFF00"/>
                              </a:solidFill>
                              <a:latin typeface="Cambria Math" panose="02040503050406030204" pitchFamily="18" charset="0"/>
                            </a:rPr>
                          </m:ctrlPr>
                        </m:sSubPr>
                        <m:e>
                          <m:r>
                            <a:rPr lang="en-US" altLang="zh-CN" sz="8000" b="0" i="1" smtClean="0">
                              <a:solidFill>
                                <a:srgbClr val="FFFF00"/>
                              </a:solidFill>
                              <a:latin typeface="Cambria Math" panose="02040503050406030204" pitchFamily="18" charset="0"/>
                            </a:rPr>
                            <m:t>𝑓</m:t>
                          </m:r>
                        </m:e>
                        <m:sub>
                          <m:r>
                            <a:rPr lang="en-US" altLang="zh-CN" sz="8000" b="0" i="1" smtClean="0">
                              <a:solidFill>
                                <a:srgbClr val="FFFF00"/>
                              </a:solidFill>
                              <a:latin typeface="Cambria Math" panose="02040503050406030204" pitchFamily="18" charset="0"/>
                            </a:rPr>
                            <m:t>𝜃</m:t>
                          </m:r>
                        </m:sub>
                      </m:sSub>
                    </m:oMath>
                  </m:oMathPara>
                </a14:m>
                <a:endParaRPr lang="zh-CN" altLang="en-US" sz="8000" dirty="0"/>
              </a:p>
            </p:txBody>
          </p:sp>
        </mc:Choice>
        <mc:Fallback xmlns="">
          <p:sp>
            <p:nvSpPr>
              <p:cNvPr id="44" name="矩形: 圆角 43"/>
              <p:cNvSpPr>
                <a:spLocks noRot="1" noChangeAspect="1" noMove="1" noResize="1" noEditPoints="1" noAdjustHandles="1" noChangeArrowheads="1" noChangeShapeType="1" noTextEdit="1"/>
              </p:cNvSpPr>
              <p:nvPr/>
            </p:nvSpPr>
            <p:spPr>
              <a:xfrm>
                <a:off x="1789172" y="1376078"/>
                <a:ext cx="2309567" cy="1489435"/>
              </a:xfrm>
              <a:prstGeom prst="roundRect">
                <a:avLst/>
              </a:prstGeom>
              <a:blipFill rotWithShape="1">
                <a:blip r:embed="rId3"/>
                <a:stretch>
                  <a:fillRect l="-291" t="-429" r="-256" b="-400"/>
                </a:stretch>
              </a:blipFill>
            </p:spPr>
            <p:style>
              <a:lnRef idx="2">
                <a:schemeClr val="accent1">
                  <a:shade val="15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cxnSp>
        <p:nvCxnSpPr>
          <p:cNvPr id="46" name="直接箭头连接符 45"/>
          <p:cNvCxnSpPr>
            <a:endCxn id="44" idx="1"/>
          </p:cNvCxnSpPr>
          <p:nvPr/>
        </p:nvCxnSpPr>
        <p:spPr>
          <a:xfrm>
            <a:off x="309165" y="2120796"/>
            <a:ext cx="14800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a:off x="4098739" y="2118919"/>
            <a:ext cx="14800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flipH="1">
            <a:off x="657956" y="1657254"/>
            <a:ext cx="972376" cy="461665"/>
          </a:xfrm>
          <a:prstGeom prst="rect">
            <a:avLst/>
          </a:prstGeom>
          <a:noFill/>
        </p:spPr>
        <p:txBody>
          <a:bodyPr wrap="square" rtlCol="0">
            <a:spAutoFit/>
          </a:bodyPr>
          <a:lstStyle/>
          <a:p>
            <a:r>
              <a:rPr lang="en-US" altLang="zh-CN" sz="2400" dirty="0"/>
              <a:t>input</a:t>
            </a:r>
            <a:endParaRPr lang="zh-CN" altLang="en-US" sz="2400" dirty="0"/>
          </a:p>
        </p:txBody>
      </p:sp>
      <p:sp>
        <p:nvSpPr>
          <p:cNvPr id="50" name="文本框 49"/>
          <p:cNvSpPr txBox="1"/>
          <p:nvPr/>
        </p:nvSpPr>
        <p:spPr>
          <a:xfrm flipH="1">
            <a:off x="4296081" y="1657253"/>
            <a:ext cx="1085321" cy="461665"/>
          </a:xfrm>
          <a:prstGeom prst="rect">
            <a:avLst/>
          </a:prstGeom>
          <a:noFill/>
        </p:spPr>
        <p:txBody>
          <a:bodyPr wrap="square" rtlCol="0">
            <a:spAutoFit/>
          </a:bodyPr>
          <a:lstStyle/>
          <a:p>
            <a:r>
              <a:rPr lang="en-US" altLang="zh-CN" sz="2400" dirty="0"/>
              <a:t>output</a:t>
            </a:r>
            <a:endParaRPr lang="zh-CN" altLang="en-US" sz="2400" dirty="0"/>
          </a:p>
        </p:txBody>
      </p:sp>
      <p:sp>
        <p:nvSpPr>
          <p:cNvPr id="72" name="文本框 71"/>
          <p:cNvSpPr txBox="1"/>
          <p:nvPr/>
        </p:nvSpPr>
        <p:spPr>
          <a:xfrm flipH="1">
            <a:off x="2370334" y="1426420"/>
            <a:ext cx="1728402" cy="400110"/>
          </a:xfrm>
          <a:prstGeom prst="rect">
            <a:avLst/>
          </a:prstGeom>
          <a:noFill/>
        </p:spPr>
        <p:txBody>
          <a:bodyPr wrap="square" rtlCol="0">
            <a:spAutoFit/>
          </a:bodyPr>
          <a:lstStyle/>
          <a:p>
            <a:r>
              <a:rPr lang="zh-CN" altLang="en-US" sz="2000" dirty="0">
                <a:solidFill>
                  <a:schemeClr val="bg1"/>
                </a:solidFill>
              </a:rPr>
              <a:t>线性回归模型</a:t>
            </a:r>
          </a:p>
        </p:txBody>
      </p:sp>
      <p:cxnSp>
        <p:nvCxnSpPr>
          <p:cNvPr id="82" name="直接连接符 81"/>
          <p:cNvCxnSpPr>
            <a:stCxn id="50" idx="2"/>
          </p:cNvCxnSpPr>
          <p:nvPr/>
        </p:nvCxnSpPr>
        <p:spPr>
          <a:xfrm>
            <a:off x="4838741" y="2118918"/>
            <a:ext cx="0" cy="15386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84" name="连接符: 肘形 83"/>
          <p:cNvCxnSpPr>
            <a:endCxn id="48" idx="2"/>
          </p:cNvCxnSpPr>
          <p:nvPr/>
        </p:nvCxnSpPr>
        <p:spPr>
          <a:xfrm rot="10800000">
            <a:off x="1144145" y="2118920"/>
            <a:ext cx="3694597" cy="1559235"/>
          </a:xfrm>
          <a:prstGeom prst="bentConnector2">
            <a:avLst/>
          </a:prstGeom>
          <a:ln>
            <a:prstDash val="dashDot"/>
            <a:tailEnd type="triangle"/>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flipH="1">
            <a:off x="2272187" y="3146690"/>
            <a:ext cx="1640970" cy="461665"/>
          </a:xfrm>
          <a:prstGeom prst="rect">
            <a:avLst/>
          </a:prstGeom>
          <a:noFill/>
        </p:spPr>
        <p:txBody>
          <a:bodyPr wrap="square" rtlCol="0">
            <a:spAutoFit/>
          </a:bodyPr>
          <a:lstStyle/>
          <a:p>
            <a:r>
              <a:rPr lang="en-US" altLang="zh-CN" sz="2400" dirty="0"/>
              <a:t>feedback</a:t>
            </a:r>
            <a:endParaRPr lang="zh-CN" altLang="en-US" sz="2400" dirty="0"/>
          </a:p>
        </p:txBody>
      </p:sp>
      <mc:AlternateContent xmlns:mc="http://schemas.openxmlformats.org/markup-compatibility/2006" xmlns:a14="http://schemas.microsoft.com/office/drawing/2010/main">
        <mc:Choice Requires="a14">
          <p:sp>
            <p:nvSpPr>
              <p:cNvPr id="2" name="文本框 1"/>
              <p:cNvSpPr txBox="1"/>
              <p:nvPr/>
            </p:nvSpPr>
            <p:spPr>
              <a:xfrm>
                <a:off x="5098985" y="1832885"/>
                <a:ext cx="6962876" cy="3501792"/>
              </a:xfrm>
              <a:prstGeom prst="rect">
                <a:avLst/>
              </a:prstGeom>
              <a:noFill/>
            </p:spPr>
            <p:txBody>
              <a:bodyPr wrap="square">
                <a:spAutoFit/>
              </a:bodyPr>
              <a:lstStyle/>
              <a:p>
                <a:pPr lvl="2" eaLnBrk="1" hangingPunct="1">
                  <a:buFont typeface="Wingdings" panose="05000000000000000000" pitchFamily="2" charset="2"/>
                  <a:buChar char="Ø"/>
                  <a:defRPr/>
                </a:pPr>
                <a:r>
                  <a:rPr lang="zh-CN" altLang="en-US" sz="2000" b="0" dirty="0">
                    <a:effectLst>
                      <a:outerShdw blurRad="50800" dist="38100" dir="5400000" algn="t" rotWithShape="0">
                        <a:prstClr val="black">
                          <a:alpha val="40000"/>
                        </a:prstClr>
                      </a:outerShdw>
                    </a:effectLst>
                    <a:latin typeface="+mj-ea"/>
                    <a:ea typeface="+mj-ea"/>
                    <a:cs typeface="Arial" panose="020B0604020202090204" pitchFamily="34" charset="0"/>
                  </a:rPr>
                  <a:t>表示：</a:t>
                </a: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线性回归模型包括哪些部分</a:t>
                </a:r>
                <a:r>
                  <a:rPr lang="zh-CN" altLang="en-US" sz="2000" b="0" dirty="0">
                    <a:effectLst>
                      <a:outerShdw blurRad="50800" dist="38100" dir="5400000" algn="t" rotWithShape="0">
                        <a:prstClr val="black">
                          <a:alpha val="40000"/>
                        </a:prstClr>
                      </a:outerShdw>
                    </a:effectLst>
                    <a:latin typeface="+mj-ea"/>
                    <a:ea typeface="+mj-ea"/>
                    <a:cs typeface="Arial" panose="020B0604020202090204" pitchFamily="34" charset="0"/>
                  </a:rPr>
                  <a:t>？</a:t>
                </a:r>
                <a:endParaRPr lang="en-US" altLang="zh-CN" sz="2000" b="0" dirty="0">
                  <a:effectLst>
                    <a:outerShdw blurRad="50800" dist="38100" dir="5400000" algn="t" rotWithShape="0">
                      <a:prstClr val="black">
                        <a:alpha val="40000"/>
                      </a:prstClr>
                    </a:outerShdw>
                  </a:effectLst>
                  <a:latin typeface="+mj-ea"/>
                  <a:ea typeface="+mj-ea"/>
                  <a:cs typeface="Arial" panose="020B0604020202090204" pitchFamily="34" charset="0"/>
                </a:endParaRPr>
              </a:p>
              <a:p>
                <a:pPr lvl="2">
                  <a:defRPr/>
                </a:pP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  机器编码</a:t>
                </a:r>
                <a14:m>
                  <m:oMath xmlns:m="http://schemas.openxmlformats.org/officeDocument/2006/math">
                    <m:sSub>
                      <m:sSubPr>
                        <m:ctrlPr>
                          <a:rPr lang="en-US" altLang="zh-CN" sz="2000" b="0" i="1" smtClean="0">
                            <a:solidFill>
                              <a:schemeClr val="tx1"/>
                            </a:solidFill>
                            <a:latin typeface="Cambria Math" panose="02040503050406030204" pitchFamily="18" charset="0"/>
                            <a:ea typeface="+mj-ea"/>
                          </a:rPr>
                        </m:ctrlPr>
                      </m:sSubPr>
                      <m:e>
                        <m:r>
                          <a:rPr lang="en-US" altLang="zh-CN" sz="2000" b="0" i="1" smtClean="0">
                            <a:solidFill>
                              <a:schemeClr val="tx1"/>
                            </a:solidFill>
                            <a:latin typeface="Cambria Math" panose="02040503050406030204" pitchFamily="18" charset="0"/>
                            <a:ea typeface="+mj-ea"/>
                          </a:rPr>
                          <m:t>𝑓</m:t>
                        </m:r>
                      </m:e>
                      <m:sub>
                        <m:r>
                          <a:rPr lang="en-US" altLang="zh-CN" sz="2000" b="0" i="1" smtClean="0">
                            <a:solidFill>
                              <a:schemeClr val="tx1"/>
                            </a:solidFill>
                            <a:latin typeface="Cambria Math" panose="02040503050406030204" pitchFamily="18" charset="0"/>
                            <a:ea typeface="+mj-ea"/>
                          </a:rPr>
                          <m:t>𝜃</m:t>
                        </m:r>
                      </m:sub>
                    </m:sSub>
                    <m:r>
                      <a:rPr lang="zh-CN" altLang="en-US" sz="2000" i="1">
                        <a:latin typeface="Cambria Math" panose="02040503050406030204" pitchFamily="18" charset="0"/>
                        <a:ea typeface="+mj-ea"/>
                      </a:rPr>
                      <m:t>、</m:t>
                    </m:r>
                  </m:oMath>
                </a14:m>
                <a:r>
                  <a:rPr lang="en-US" altLang="zh-CN" sz="2000" b="0" dirty="0">
                    <a:effectLst>
                      <a:outerShdw blurRad="50800" dist="38100" dir="5400000" algn="t" rotWithShape="0">
                        <a:prstClr val="black">
                          <a:alpha val="40000"/>
                        </a:prstClr>
                      </a:outerShdw>
                    </a:effectLst>
                    <a:latin typeface="+mj-ea"/>
                    <a:ea typeface="+mj-ea"/>
                    <a:cs typeface="Arial" panose="020B0604020202090204" pitchFamily="34" charset="0"/>
                  </a:rPr>
                  <a:t>input</a:t>
                </a:r>
                <a:r>
                  <a:rPr lang="zh-CN" altLang="en-US" sz="2000" b="0" dirty="0">
                    <a:effectLst>
                      <a:outerShdw blurRad="50800" dist="38100" dir="5400000" algn="t" rotWithShape="0">
                        <a:prstClr val="black">
                          <a:alpha val="40000"/>
                        </a:prstClr>
                      </a:outerShdw>
                    </a:effectLst>
                    <a:latin typeface="+mj-ea"/>
                    <a:ea typeface="+mj-ea"/>
                    <a:cs typeface="Arial" panose="020B0604020202090204" pitchFamily="34" charset="0"/>
                  </a:rPr>
                  <a:t>、</a:t>
                </a:r>
                <a:r>
                  <a:rPr lang="en-US" altLang="zh-CN" sz="2000" b="0" dirty="0">
                    <a:effectLst>
                      <a:outerShdw blurRad="50800" dist="38100" dir="5400000" algn="t" rotWithShape="0">
                        <a:prstClr val="black">
                          <a:alpha val="40000"/>
                        </a:prstClr>
                      </a:outerShdw>
                    </a:effectLst>
                    <a:latin typeface="+mj-ea"/>
                    <a:ea typeface="+mj-ea"/>
                    <a:cs typeface="Arial" panose="020B0604020202090204" pitchFamily="34" charset="0"/>
                  </a:rPr>
                  <a:t>output</a:t>
                </a:r>
                <a:r>
                  <a:rPr lang="zh-CN" altLang="en-US" sz="2000" b="0" dirty="0">
                    <a:effectLst>
                      <a:outerShdw blurRad="50800" dist="38100" dir="5400000" algn="t" rotWithShape="0">
                        <a:prstClr val="black">
                          <a:alpha val="40000"/>
                        </a:prstClr>
                      </a:outerShdw>
                    </a:effectLst>
                    <a:latin typeface="+mj-ea"/>
                    <a:ea typeface="+mj-ea"/>
                    <a:cs typeface="Arial" panose="020B0604020202090204" pitchFamily="34" charset="0"/>
                  </a:rPr>
                  <a:t>、</a:t>
                </a:r>
                <a:r>
                  <a:rPr lang="en-US" altLang="zh-CN" sz="2000" b="0" dirty="0">
                    <a:effectLst>
                      <a:outerShdw blurRad="50800" dist="38100" dir="5400000" algn="t" rotWithShape="0">
                        <a:prstClr val="black">
                          <a:alpha val="40000"/>
                        </a:prstClr>
                      </a:outerShdw>
                    </a:effectLst>
                    <a:latin typeface="+mj-ea"/>
                    <a:ea typeface="+mj-ea"/>
                    <a:cs typeface="Arial" panose="020B0604020202090204" pitchFamily="34" charset="0"/>
                  </a:rPr>
                  <a:t>feedback</a:t>
                </a:r>
                <a:r>
                  <a:rPr lang="zh-CN" altLang="en-US" sz="2000" b="0" dirty="0">
                    <a:effectLst>
                      <a:outerShdw blurRad="50800" dist="38100" dir="5400000" algn="t" rotWithShape="0">
                        <a:prstClr val="black">
                          <a:alpha val="40000"/>
                        </a:prstClr>
                      </a:outerShdw>
                    </a:effectLst>
                    <a:latin typeface="+mj-ea"/>
                    <a:ea typeface="+mj-ea"/>
                    <a:cs typeface="Arial" panose="020B0604020202090204" pitchFamily="34" charset="0"/>
                  </a:rPr>
                  <a:t>。</a:t>
                </a:r>
                <a:endParaRPr lang="en-US" altLang="zh-CN" sz="2000" b="0" dirty="0">
                  <a:effectLst>
                    <a:outerShdw blurRad="50800" dist="38100" dir="5400000" algn="t" rotWithShape="0">
                      <a:prstClr val="black">
                        <a:alpha val="40000"/>
                      </a:prstClr>
                    </a:outerShdw>
                  </a:effectLst>
                  <a:latin typeface="+mj-ea"/>
                  <a:ea typeface="+mj-ea"/>
                  <a:cs typeface="Arial" panose="020B0604020202090204" pitchFamily="34" charset="0"/>
                </a:endParaRPr>
              </a:p>
              <a:p>
                <a:pPr lvl="2" eaLnBrk="1" hangingPunct="1">
                  <a:buFont typeface="Wingdings" panose="05000000000000000000" pitchFamily="2" charset="2"/>
                  <a:buChar char="Ø"/>
                  <a:defRPr/>
                </a:pP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推理：</a:t>
                </a:r>
                <a:r>
                  <a:rPr lang="zh-CN" altLang="en-US" sz="2000" b="0" dirty="0">
                    <a:effectLst>
                      <a:outerShdw blurRad="50800" dist="38100" dir="5400000" algn="t" rotWithShape="0">
                        <a:prstClr val="black">
                          <a:alpha val="40000"/>
                        </a:prstClr>
                      </a:outerShdw>
                    </a:effectLst>
                    <a:latin typeface="+mj-ea"/>
                    <a:ea typeface="+mj-ea"/>
                    <a:cs typeface="Arial" panose="020B0604020202090204" pitchFamily="34" charset="0"/>
                  </a:rPr>
                  <a:t>得到的线性回归模型如何使用？</a:t>
                </a:r>
                <a:endParaRPr lang="en-US" altLang="zh-CN" sz="2000" b="0" dirty="0">
                  <a:effectLst>
                    <a:outerShdw blurRad="50800" dist="38100" dir="5400000" algn="t" rotWithShape="0">
                      <a:prstClr val="black">
                        <a:alpha val="40000"/>
                      </a:prstClr>
                    </a:outerShdw>
                  </a:effectLst>
                  <a:latin typeface="+mj-ea"/>
                  <a:ea typeface="+mj-ea"/>
                  <a:cs typeface="Arial" panose="020B0604020202090204" pitchFamily="34" charset="0"/>
                </a:endParaRPr>
              </a:p>
              <a:p>
                <a:pPr lvl="2" eaLnBrk="1" hangingPunct="1">
                  <a:defRPr/>
                </a:pPr>
                <a:r>
                  <a:rPr lang="en-US" altLang="zh-CN" sz="2000" dirty="0">
                    <a:effectLst>
                      <a:outerShdw blurRad="50800" dist="38100" dir="5400000" algn="t" rotWithShape="0">
                        <a:prstClr val="black">
                          <a:alpha val="40000"/>
                        </a:prstClr>
                      </a:outerShdw>
                    </a:effectLst>
                    <a:latin typeface="+mj-ea"/>
                    <a:ea typeface="+mj-ea"/>
                    <a:cs typeface="Arial" panose="020B0604020202090204" pitchFamily="34" charset="0"/>
                  </a:rPr>
                  <a:t>  </a:t>
                </a: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给定</a:t>
                </a:r>
                <a:r>
                  <a:rPr lang="en-US" altLang="zh-CN" sz="2000" dirty="0">
                    <a:effectLst>
                      <a:outerShdw blurRad="50800" dist="38100" dir="5400000" algn="t" rotWithShape="0">
                        <a:prstClr val="black">
                          <a:alpha val="40000"/>
                        </a:prstClr>
                      </a:outerShdw>
                    </a:effectLst>
                    <a:latin typeface="+mj-ea"/>
                    <a:ea typeface="+mj-ea"/>
                    <a:cs typeface="Arial" panose="020B0604020202090204" pitchFamily="34" charset="0"/>
                  </a:rPr>
                  <a:t>input</a:t>
                </a: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，机器实现</a:t>
                </a:r>
                <a14:m>
                  <m:oMath xmlns:m="http://schemas.openxmlformats.org/officeDocument/2006/math">
                    <m:sSub>
                      <m:sSubPr>
                        <m:ctrlPr>
                          <a:rPr lang="en-US" altLang="zh-CN" sz="2000" b="0" i="1" smtClean="0">
                            <a:solidFill>
                              <a:schemeClr val="tx1"/>
                            </a:solidFill>
                            <a:latin typeface="Cambria Math" panose="02040503050406030204" pitchFamily="18" charset="0"/>
                            <a:ea typeface="+mj-ea"/>
                          </a:rPr>
                        </m:ctrlPr>
                      </m:sSubPr>
                      <m:e>
                        <m:r>
                          <a:rPr lang="en-US" altLang="zh-CN" sz="2000" b="0" i="1" smtClean="0">
                            <a:solidFill>
                              <a:schemeClr val="tx1"/>
                            </a:solidFill>
                            <a:latin typeface="Cambria Math" panose="02040503050406030204" pitchFamily="18" charset="0"/>
                            <a:ea typeface="+mj-ea"/>
                          </a:rPr>
                          <m:t>𝑓</m:t>
                        </m:r>
                      </m:e>
                      <m:sub>
                        <m:r>
                          <a:rPr lang="en-US" altLang="zh-CN" sz="2000" b="0" i="1" smtClean="0">
                            <a:solidFill>
                              <a:schemeClr val="tx1"/>
                            </a:solidFill>
                            <a:latin typeface="Cambria Math" panose="02040503050406030204" pitchFamily="18" charset="0"/>
                            <a:ea typeface="+mj-ea"/>
                          </a:rPr>
                          <m:t>𝜃</m:t>
                        </m:r>
                      </m:sub>
                    </m:sSub>
                  </m:oMath>
                </a14:m>
                <a:r>
                  <a:rPr lang="zh-CN" altLang="en-US" sz="2000" b="0" dirty="0">
                    <a:effectLst>
                      <a:outerShdw blurRad="50800" dist="38100" dir="5400000" algn="t" rotWithShape="0">
                        <a:prstClr val="black">
                          <a:alpha val="40000"/>
                        </a:prstClr>
                      </a:outerShdw>
                    </a:effectLst>
                    <a:latin typeface="+mj-ea"/>
                    <a:ea typeface="+mj-ea"/>
                    <a:cs typeface="Arial" panose="020B0604020202090204" pitchFamily="34" charset="0"/>
                  </a:rPr>
                  <a:t>计算</a:t>
                </a:r>
                <a:r>
                  <a:rPr lang="en-US" altLang="zh-CN" sz="2000" b="0" dirty="0">
                    <a:effectLst>
                      <a:outerShdw blurRad="50800" dist="38100" dir="5400000" algn="t" rotWithShape="0">
                        <a:prstClr val="black">
                          <a:alpha val="40000"/>
                        </a:prstClr>
                      </a:outerShdw>
                    </a:effectLst>
                    <a:latin typeface="+mj-ea"/>
                    <a:ea typeface="+mj-ea"/>
                    <a:cs typeface="Arial" panose="020B0604020202090204" pitchFamily="34" charset="0"/>
                  </a:rPr>
                  <a:t>output</a:t>
                </a:r>
                <a:r>
                  <a:rPr lang="zh-CN" altLang="en-US" sz="2000" b="0" dirty="0">
                    <a:effectLst>
                      <a:outerShdw blurRad="50800" dist="38100" dir="5400000" algn="t" rotWithShape="0">
                        <a:prstClr val="black">
                          <a:alpha val="40000"/>
                        </a:prstClr>
                      </a:outerShdw>
                    </a:effectLst>
                    <a:latin typeface="+mj-ea"/>
                    <a:ea typeface="+mj-ea"/>
                    <a:cs typeface="Arial" panose="020B0604020202090204" pitchFamily="34" charset="0"/>
                  </a:rPr>
                  <a:t>。</a:t>
                </a:r>
                <a:endParaRPr lang="en-US" altLang="zh-CN" sz="2000" b="0" dirty="0">
                  <a:effectLst>
                    <a:outerShdw blurRad="50800" dist="38100" dir="5400000" algn="t" rotWithShape="0">
                      <a:prstClr val="black">
                        <a:alpha val="40000"/>
                      </a:prstClr>
                    </a:outerShdw>
                  </a:effectLst>
                  <a:latin typeface="+mj-ea"/>
                  <a:ea typeface="+mj-ea"/>
                  <a:cs typeface="Arial" panose="020B0604020202090204" pitchFamily="34" charset="0"/>
                </a:endParaRPr>
              </a:p>
              <a:p>
                <a:pPr lvl="2" eaLnBrk="1" hangingPunct="1">
                  <a:buFont typeface="Wingdings" panose="05000000000000000000" pitchFamily="2" charset="2"/>
                  <a:buChar char="Ø"/>
                  <a:defRPr/>
                </a:pPr>
                <a:r>
                  <a:rPr lang="zh-CN" altLang="en-US" sz="2000" b="0" dirty="0">
                    <a:effectLst>
                      <a:outerShdw blurRad="50800" dist="38100" dir="5400000" algn="t" rotWithShape="0">
                        <a:prstClr val="black">
                          <a:alpha val="40000"/>
                        </a:prstClr>
                      </a:outerShdw>
                    </a:effectLst>
                    <a:latin typeface="+mj-ea"/>
                    <a:ea typeface="+mj-ea"/>
                    <a:cs typeface="Arial" panose="020B0604020202090204" pitchFamily="34" charset="0"/>
                  </a:rPr>
                  <a:t>学习：如何得到最优的线性回归模型</a:t>
                </a: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a:t>
                </a:r>
                <a:endParaRPr lang="en-US" altLang="zh-CN" sz="2000" dirty="0">
                  <a:effectLst>
                    <a:outerShdw blurRad="50800" dist="38100" dir="5400000" algn="t" rotWithShape="0">
                      <a:prstClr val="black">
                        <a:alpha val="40000"/>
                      </a:prstClr>
                    </a:outerShdw>
                  </a:effectLst>
                  <a:latin typeface="+mj-ea"/>
                  <a:ea typeface="+mj-ea"/>
                  <a:cs typeface="Arial" panose="020B0604020202090204" pitchFamily="34" charset="0"/>
                </a:endParaRPr>
              </a:p>
              <a:p>
                <a:pPr lvl="2" eaLnBrk="1" hangingPunct="1">
                  <a:defRPr/>
                </a:pP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  基于数据</a:t>
                </a:r>
                <a:r>
                  <a:rPr lang="en-US" altLang="zh-CN" sz="2000" dirty="0">
                    <a:effectLst>
                      <a:outerShdw blurRad="50800" dist="38100" dir="5400000" algn="t" rotWithShape="0">
                        <a:prstClr val="black">
                          <a:alpha val="40000"/>
                        </a:prstClr>
                      </a:outerShdw>
                    </a:effectLst>
                    <a:latin typeface="+mj-ea"/>
                    <a:ea typeface="+mj-ea"/>
                    <a:cs typeface="Arial" panose="020B0604020202090204" pitchFamily="34" charset="0"/>
                  </a:rPr>
                  <a:t>&lt;input, output, feedback&gt;</a:t>
                </a: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集，</a:t>
                </a:r>
                <a:endParaRPr lang="en-US" altLang="zh-CN" sz="2000" dirty="0">
                  <a:effectLst>
                    <a:outerShdw blurRad="50800" dist="38100" dir="5400000" algn="t" rotWithShape="0">
                      <a:prstClr val="black">
                        <a:alpha val="40000"/>
                      </a:prstClr>
                    </a:outerShdw>
                  </a:effectLst>
                  <a:latin typeface="+mj-ea"/>
                  <a:ea typeface="+mj-ea"/>
                  <a:cs typeface="Arial" panose="020B0604020202090204" pitchFamily="34" charset="0"/>
                </a:endParaRPr>
              </a:p>
              <a:p>
                <a:pPr lvl="2" eaLnBrk="1" hangingPunct="1">
                  <a:defRPr/>
                </a:pP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  给定</a:t>
                </a:r>
                <a14:m>
                  <m:oMath xmlns:m="http://schemas.openxmlformats.org/officeDocument/2006/math">
                    <m:sSub>
                      <m:sSubPr>
                        <m:ctrlPr>
                          <a:rPr lang="en-US" altLang="zh-CN" sz="2000" b="0" i="1" smtClean="0">
                            <a:solidFill>
                              <a:schemeClr val="tx1"/>
                            </a:solidFill>
                            <a:latin typeface="Cambria Math" panose="02040503050406030204" pitchFamily="18" charset="0"/>
                            <a:ea typeface="+mj-ea"/>
                          </a:rPr>
                        </m:ctrlPr>
                      </m:sSubPr>
                      <m:e>
                        <m:r>
                          <a:rPr lang="en-US" altLang="zh-CN" sz="2000" b="0" i="1" smtClean="0">
                            <a:solidFill>
                              <a:schemeClr val="tx1"/>
                            </a:solidFill>
                            <a:latin typeface="Cambria Math" panose="02040503050406030204" pitchFamily="18" charset="0"/>
                            <a:ea typeface="+mj-ea"/>
                          </a:rPr>
                          <m:t>𝑓</m:t>
                        </m:r>
                      </m:e>
                      <m:sub>
                        <m:r>
                          <a:rPr lang="zh-CN" altLang="en-US" sz="2000" i="1">
                            <a:latin typeface="Cambria Math" panose="02040503050406030204" pitchFamily="18" charset="0"/>
                            <a:ea typeface="+mj-ea"/>
                          </a:rPr>
                          <m:t>，</m:t>
                        </m:r>
                      </m:sub>
                    </m:sSub>
                  </m:oMath>
                </a14:m>
                <a:r>
                  <a:rPr lang="zh-CN" altLang="en-US" sz="2000" b="0" dirty="0">
                    <a:effectLst>
                      <a:outerShdw blurRad="50800" dist="38100" dir="5400000" algn="t" rotWithShape="0">
                        <a:prstClr val="black">
                          <a:alpha val="40000"/>
                        </a:prstClr>
                      </a:outerShdw>
                    </a:effectLst>
                    <a:latin typeface="+mj-ea"/>
                    <a:ea typeface="+mj-ea"/>
                    <a:cs typeface="Arial" panose="020B0604020202090204" pitchFamily="34" charset="0"/>
                  </a:rPr>
                  <a:t>更新计算</a:t>
                </a:r>
                <a14:m>
                  <m:oMath xmlns:m="http://schemas.openxmlformats.org/officeDocument/2006/math">
                    <m:r>
                      <a:rPr lang="en-US" altLang="zh-CN" sz="2000" b="0" i="1" dirty="0" smtClean="0">
                        <a:effectLst>
                          <a:outerShdw blurRad="50800" dist="38100" dir="5400000" algn="t" rotWithShape="0">
                            <a:prstClr val="black">
                              <a:alpha val="40000"/>
                            </a:prstClr>
                          </a:outerShdw>
                        </a:effectLst>
                        <a:latin typeface="Cambria Math" panose="02040503050406030204" pitchFamily="18" charset="0"/>
                        <a:ea typeface="+mj-ea"/>
                        <a:cs typeface="Arial" panose="020B0604020202090204" pitchFamily="34" charset="0"/>
                      </a:rPr>
                      <m:t>𝜃</m:t>
                    </m:r>
                    <m:r>
                      <a:rPr lang="zh-CN" altLang="en-US" sz="2000" i="1" dirty="0">
                        <a:effectLst>
                          <a:outerShdw blurRad="50800" dist="38100" dir="5400000" algn="t" rotWithShape="0">
                            <a:prstClr val="black">
                              <a:alpha val="40000"/>
                            </a:prstClr>
                          </a:outerShdw>
                        </a:effectLst>
                        <a:latin typeface="Cambria Math" panose="02040503050406030204" pitchFamily="18" charset="0"/>
                        <a:ea typeface="+mj-ea"/>
                        <a:cs typeface="Arial" panose="020B0604020202090204" pitchFamily="34" charset="0"/>
                      </a:rPr>
                      <m:t>。</m:t>
                    </m:r>
                  </m:oMath>
                </a14:m>
                <a:endParaRPr lang="en-US" altLang="zh-CN" sz="2000" dirty="0">
                  <a:effectLst>
                    <a:outerShdw blurRad="50800" dist="38100" dir="5400000" algn="t" rotWithShape="0">
                      <a:prstClr val="black">
                        <a:alpha val="40000"/>
                      </a:prstClr>
                    </a:outerShdw>
                  </a:effectLst>
                  <a:latin typeface="+mj-ea"/>
                  <a:ea typeface="+mj-ea"/>
                  <a:cs typeface="Arial" panose="020B0604020202090204" pitchFamily="34" charset="0"/>
                </a:endParaRPr>
              </a:p>
              <a:p>
                <a:pPr lvl="2" eaLnBrk="1" hangingPunct="1">
                  <a:defRPr/>
                </a:pPr>
                <a:endParaRPr lang="en-US" altLang="zh-CN" sz="2000" dirty="0">
                  <a:effectLst>
                    <a:outerShdw blurRad="50800" dist="38100" dir="5400000" algn="t" rotWithShape="0">
                      <a:prstClr val="black">
                        <a:alpha val="40000"/>
                      </a:prstClr>
                    </a:outerShdw>
                  </a:effectLst>
                  <a:latin typeface="+mj-ea"/>
                  <a:ea typeface="+mj-ea"/>
                  <a:cs typeface="Arial" panose="020B0604020202090204" pitchFamily="34" charset="0"/>
                </a:endParaRPr>
              </a:p>
              <a:p>
                <a:pPr lvl="2" eaLnBrk="1" hangingPunct="1">
                  <a:defRPr/>
                </a:pPr>
                <a:endPar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endParaRPr>
              </a:p>
              <a:p>
                <a:pPr marL="1257300" lvl="2" indent="-342900">
                  <a:buFont typeface="Wingdings" panose="05000000000000000000" pitchFamily="2" charset="2"/>
                  <a:buChar char="Ø"/>
                  <a:defRPr/>
                </a:pP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数据：</a:t>
                </a:r>
                <a:r>
                  <a:rPr lang="en-US" altLang="zh-CN" sz="2000" dirty="0">
                    <a:effectLst>
                      <a:outerShdw blurRad="50800" dist="38100" dir="5400000" algn="t" rotWithShape="0">
                        <a:prstClr val="black">
                          <a:alpha val="40000"/>
                        </a:prstClr>
                      </a:outerShdw>
                    </a:effectLst>
                    <a:latin typeface="+mj-ea"/>
                    <a:ea typeface="+mj-ea"/>
                    <a:cs typeface="Arial" panose="020B0604020202090204" pitchFamily="34" charset="0"/>
                  </a:rPr>
                  <a:t> &lt;input, output, feedback&gt;</a:t>
                </a:r>
              </a:p>
              <a:p>
                <a:pPr lvl="2" eaLnBrk="1" hangingPunct="1">
                  <a:defRPr/>
                </a:pPr>
                <a:r>
                  <a:rPr lang="en-US" altLang="zh-CN" sz="2000" dirty="0">
                    <a:effectLst>
                      <a:outerShdw blurRad="50800" dist="38100" dir="5400000" algn="t" rotWithShape="0">
                        <a:prstClr val="black">
                          <a:alpha val="40000"/>
                        </a:prstClr>
                      </a:outerShdw>
                    </a:effectLst>
                    <a:latin typeface="+mj-ea"/>
                    <a:ea typeface="+mj-ea"/>
                    <a:cs typeface="Arial" panose="020B0604020202090204" pitchFamily="34" charset="0"/>
                  </a:rPr>
                  <a:t>&lt;</a:t>
                </a:r>
                <a:r>
                  <a:rPr lang="zh-CN" altLang="en-US" sz="2000" dirty="0">
                    <a:effectLst>
                      <a:outerShdw blurRad="50800" dist="38100" dir="5400000" algn="t" rotWithShape="0">
                        <a:prstClr val="black">
                          <a:alpha val="40000"/>
                        </a:prstClr>
                      </a:outerShdw>
                    </a:effectLst>
                    <a:latin typeface="+mj-ea"/>
                    <a:ea typeface="+mj-ea"/>
                    <a:cs typeface="Arial" panose="020B0604020202090204" pitchFamily="34" charset="0"/>
                  </a:rPr>
                  <a:t>特征信息，预测值，预测值与真实值的误差</a:t>
                </a:r>
                <a:r>
                  <a:rPr lang="en-US" altLang="zh-CN" sz="2000" dirty="0">
                    <a:effectLst>
                      <a:outerShdw blurRad="50800" dist="38100" dir="5400000" algn="t" rotWithShape="0">
                        <a:prstClr val="black">
                          <a:alpha val="40000"/>
                        </a:prstClr>
                      </a:outerShdw>
                    </a:effectLst>
                    <a:latin typeface="+mj-ea"/>
                    <a:ea typeface="+mj-ea"/>
                    <a:cs typeface="Arial" panose="020B0604020202090204" pitchFamily="34" charset="0"/>
                  </a:rPr>
                  <a:t>&gt;</a:t>
                </a:r>
                <a:endParaRPr lang="en-AU" altLang="zh-CN" sz="2000" b="0" dirty="0">
                  <a:effectLst>
                    <a:outerShdw blurRad="50800" dist="38100" dir="5400000" algn="t" rotWithShape="0">
                      <a:prstClr val="black">
                        <a:alpha val="40000"/>
                      </a:prstClr>
                    </a:outerShdw>
                  </a:effectLst>
                  <a:latin typeface="+mj-ea"/>
                  <a:ea typeface="+mj-ea"/>
                  <a:cs typeface="Arial" panose="020B0604020202090204" pitchFamily="34" charset="0"/>
                </a:endParaRPr>
              </a:p>
            </p:txBody>
          </p:sp>
        </mc:Choice>
        <mc:Fallback xmlns="">
          <p:sp>
            <p:nvSpPr>
              <p:cNvPr id="2" name="文本框 1"/>
              <p:cNvSpPr txBox="1">
                <a:spLocks noRot="1" noChangeAspect="1" noMove="1" noResize="1" noEditPoints="1" noAdjustHandles="1" noChangeArrowheads="1" noChangeShapeType="1" noTextEdit="1"/>
              </p:cNvSpPr>
              <p:nvPr/>
            </p:nvSpPr>
            <p:spPr>
              <a:xfrm>
                <a:off x="5098985" y="1832885"/>
                <a:ext cx="6962876" cy="3501792"/>
              </a:xfrm>
              <a:prstGeom prst="rect">
                <a:avLst/>
              </a:prstGeom>
              <a:blipFill>
                <a:blip r:embed="rId4"/>
                <a:stretch>
                  <a:fillRect t="-1220" b="-331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p:cNvSpPr txBox="1"/>
              <p:nvPr/>
            </p:nvSpPr>
            <p:spPr>
              <a:xfrm>
                <a:off x="-303284" y="4982208"/>
                <a:ext cx="6064003" cy="1323439"/>
              </a:xfrm>
              <a:prstGeom prst="rect">
                <a:avLst/>
              </a:prstGeom>
              <a:noFill/>
            </p:spPr>
            <p:txBody>
              <a:bodyPr wrap="square">
                <a:spAutoFit/>
              </a:bodyPr>
              <a:lstStyle/>
              <a:p>
                <a:pPr marL="1371600" lvl="2" indent="-457200">
                  <a:buFont typeface="+mj-lt"/>
                  <a:buAutoNum type="arabicPeriod"/>
                  <a:defRPr/>
                </a:pPr>
                <a:r>
                  <a:rPr lang="zh-CN" altLang="en-US" sz="2000" b="0" dirty="0">
                    <a:effectLst>
                      <a:outerShdw blurRad="50800" dist="38100" dir="5400000" algn="t" rotWithShape="0">
                        <a:prstClr val="black">
                          <a:alpha val="40000"/>
                        </a:prstClr>
                      </a:outerShdw>
                    </a:effectLst>
                    <a:latin typeface="+mn-ea"/>
                    <a:cs typeface="Arial" panose="020B0604020202090204" pitchFamily="34" charset="0"/>
                  </a:rPr>
                  <a:t>算法</a:t>
                </a:r>
                <a:r>
                  <a:rPr lang="en-US" altLang="zh-CN" sz="2000" b="0" dirty="0">
                    <a:effectLst>
                      <a:outerShdw blurRad="50800" dist="38100" dir="5400000" algn="t" rotWithShape="0">
                        <a:prstClr val="black">
                          <a:alpha val="40000"/>
                        </a:prstClr>
                      </a:outerShdw>
                    </a:effectLst>
                    <a:latin typeface="+mn-ea"/>
                    <a:cs typeface="Arial" panose="020B0604020202090204" pitchFamily="34" charset="0"/>
                  </a:rPr>
                  <a:t>/</a:t>
                </a:r>
                <a:r>
                  <a:rPr lang="zh-CN" altLang="en-US" sz="2000" b="0" dirty="0">
                    <a:effectLst>
                      <a:outerShdw blurRad="50800" dist="38100" dir="5400000" algn="t" rotWithShape="0">
                        <a:prstClr val="black">
                          <a:alpha val="40000"/>
                        </a:prstClr>
                      </a:outerShdw>
                    </a:effectLst>
                    <a:latin typeface="+mn-ea"/>
                    <a:cs typeface="Arial" panose="020B0604020202090204" pitchFamily="34" charset="0"/>
                  </a:rPr>
                  <a:t>模型：</a:t>
                </a:r>
                <a:r>
                  <a:rPr lang="zh-CN" altLang="en-US" sz="2000" dirty="0">
                    <a:effectLst>
                      <a:outerShdw blurRad="50800" dist="38100" dir="5400000" algn="t" rotWithShape="0">
                        <a:prstClr val="black">
                          <a:alpha val="40000"/>
                        </a:prstClr>
                      </a:outerShdw>
                    </a:effectLst>
                    <a:latin typeface="+mn-ea"/>
                    <a:cs typeface="Arial" panose="020B0604020202090204" pitchFamily="34" charset="0"/>
                  </a:rPr>
                  <a:t>线性</a:t>
                </a:r>
                <a:r>
                  <a:rPr lang="zh-CN" altLang="en-US" sz="2000" b="0" dirty="0">
                    <a:effectLst>
                      <a:outerShdw blurRad="50800" dist="38100" dir="5400000" algn="t" rotWithShape="0">
                        <a:prstClr val="black">
                          <a:alpha val="40000"/>
                        </a:prstClr>
                      </a:outerShdw>
                    </a:effectLst>
                    <a:latin typeface="+mn-ea"/>
                    <a:cs typeface="Arial" panose="020B0604020202090204" pitchFamily="34" charset="0"/>
                  </a:rPr>
                  <a:t>模型参数</a:t>
                </a:r>
                <a:endParaRPr lang="en-US" altLang="zh-CN" sz="2000" b="0" dirty="0">
                  <a:effectLst>
                    <a:outerShdw blurRad="50800" dist="38100" dir="5400000" algn="t" rotWithShape="0">
                      <a:prstClr val="black">
                        <a:alpha val="40000"/>
                      </a:prstClr>
                    </a:outerShdw>
                  </a:effectLst>
                  <a:latin typeface="+mn-ea"/>
                  <a:cs typeface="Arial" panose="020B0604020202090204" pitchFamily="34" charset="0"/>
                </a:endParaRPr>
              </a:p>
              <a:p>
                <a:pPr marL="1371600" lvl="2" indent="-457200" eaLnBrk="1" hangingPunct="1">
                  <a:buFont typeface="+mj-lt"/>
                  <a:buAutoNum type="arabicPeriod"/>
                  <a:defRPr/>
                </a:pPr>
                <a:r>
                  <a:rPr lang="zh-CN" altLang="en-US" sz="2000" b="0" dirty="0">
                    <a:effectLst>
                      <a:outerShdw blurRad="50800" dist="38100" dir="5400000" algn="t" rotWithShape="0">
                        <a:prstClr val="black">
                          <a:alpha val="40000"/>
                        </a:prstClr>
                      </a:outerShdw>
                    </a:effectLst>
                    <a:latin typeface="+mn-ea"/>
                    <a:cs typeface="Arial" panose="020B0604020202090204" pitchFamily="34" charset="0"/>
                  </a:rPr>
                  <a:t>计算：</a:t>
                </a:r>
                <a:r>
                  <a:rPr lang="en-US" altLang="zh-CN" sz="2000" b="0" dirty="0">
                    <a:solidFill>
                      <a:schemeClr val="tx1"/>
                    </a:solidFill>
                    <a:latin typeface="+mn-ea"/>
                  </a:rPr>
                  <a:t> </a:t>
                </a:r>
                <a14:m>
                  <m:oMath xmlns:m="http://schemas.openxmlformats.org/officeDocument/2006/math">
                    <m:sSub>
                      <m:sSubPr>
                        <m:ctrlPr>
                          <a:rPr lang="en-US" altLang="zh-CN" sz="2000" b="0" i="1" smtClean="0">
                            <a:solidFill>
                              <a:schemeClr val="tx1"/>
                            </a:solidFill>
                            <a:latin typeface="Cambria Math" panose="02040503050406030204" pitchFamily="18" charset="0"/>
                          </a:rPr>
                        </m:ctrlPr>
                      </m:sSubPr>
                      <m:e>
                        <m:r>
                          <a:rPr lang="en-US" altLang="zh-CN" sz="2000" b="0" i="1" smtClean="0">
                            <a:solidFill>
                              <a:schemeClr val="tx1"/>
                            </a:solidFill>
                            <a:latin typeface="Cambria Math" panose="02040503050406030204" pitchFamily="18" charset="0"/>
                          </a:rPr>
                          <m:t>𝑓</m:t>
                        </m:r>
                      </m:e>
                      <m:sub>
                        <m:r>
                          <a:rPr lang="en-US" altLang="zh-CN" sz="2000" b="0" i="1" smtClean="0">
                            <a:solidFill>
                              <a:schemeClr val="tx1"/>
                            </a:solidFill>
                            <a:latin typeface="Cambria Math" panose="02040503050406030204" pitchFamily="18" charset="0"/>
                          </a:rPr>
                          <m:t>𝜃</m:t>
                        </m:r>
                      </m:sub>
                    </m:sSub>
                    <m:r>
                      <a:rPr lang="en-US" altLang="zh-CN" sz="2000" b="0" i="1" smtClean="0">
                        <a:solidFill>
                          <a:schemeClr val="tx1"/>
                        </a:solidFill>
                        <a:latin typeface="Cambria Math" panose="02040503050406030204" pitchFamily="18" charset="0"/>
                      </a:rPr>
                      <m:t>/</m:t>
                    </m:r>
                  </m:oMath>
                </a14:m>
                <a:r>
                  <a:rPr lang="en-US" altLang="zh-CN" sz="2000" b="0" dirty="0">
                    <a:effectLst>
                      <a:outerShdw blurRad="50800" dist="38100" dir="5400000" algn="t" rotWithShape="0">
                        <a:prstClr val="black">
                          <a:alpha val="40000"/>
                        </a:prstClr>
                      </a:outerShdw>
                    </a:effectLst>
                    <a:latin typeface="+mn-ea"/>
                    <a:cs typeface="Arial" panose="020B0604020202090204" pitchFamily="34" charset="0"/>
                  </a:rPr>
                  <a:t>input</a:t>
                </a:r>
                <a:r>
                  <a:rPr lang="en-US" altLang="zh-CN" sz="2000" dirty="0">
                    <a:effectLst>
                      <a:outerShdw blurRad="50800" dist="38100" dir="5400000" algn="t" rotWithShape="0">
                        <a:prstClr val="black">
                          <a:alpha val="40000"/>
                        </a:prstClr>
                      </a:outerShdw>
                    </a:effectLst>
                    <a:latin typeface="+mn-ea"/>
                    <a:cs typeface="Arial" panose="020B0604020202090204" pitchFamily="34" charset="0"/>
                  </a:rPr>
                  <a:t>/</a:t>
                </a:r>
                <a:r>
                  <a:rPr lang="en-US" altLang="zh-CN" sz="2000" b="0" dirty="0">
                    <a:effectLst>
                      <a:outerShdw blurRad="50800" dist="38100" dir="5400000" algn="t" rotWithShape="0">
                        <a:prstClr val="black">
                          <a:alpha val="40000"/>
                        </a:prstClr>
                      </a:outerShdw>
                    </a:effectLst>
                    <a:latin typeface="+mn-ea"/>
                    <a:cs typeface="Arial" panose="020B0604020202090204" pitchFamily="34" charset="0"/>
                  </a:rPr>
                  <a:t>output</a:t>
                </a:r>
                <a:r>
                  <a:rPr lang="en-US" altLang="zh-CN" sz="2000" dirty="0">
                    <a:effectLst>
                      <a:outerShdw blurRad="50800" dist="38100" dir="5400000" algn="t" rotWithShape="0">
                        <a:prstClr val="black">
                          <a:alpha val="40000"/>
                        </a:prstClr>
                      </a:outerShdw>
                    </a:effectLst>
                    <a:latin typeface="+mn-ea"/>
                    <a:cs typeface="Arial" panose="020B0604020202090204" pitchFamily="34" charset="0"/>
                  </a:rPr>
                  <a:t>/</a:t>
                </a:r>
                <a:r>
                  <a:rPr lang="en-US" altLang="zh-CN" sz="2000" b="0" dirty="0">
                    <a:effectLst>
                      <a:outerShdw blurRad="50800" dist="38100" dir="5400000" algn="t" rotWithShape="0">
                        <a:prstClr val="black">
                          <a:alpha val="40000"/>
                        </a:prstClr>
                      </a:outerShdw>
                    </a:effectLst>
                    <a:latin typeface="+mn-ea"/>
                    <a:cs typeface="Arial" panose="020B0604020202090204" pitchFamily="34" charset="0"/>
                  </a:rPr>
                  <a:t>feedback</a:t>
                </a:r>
                <a:r>
                  <a:rPr lang="zh-CN" altLang="en-US" sz="2000" b="0" dirty="0">
                    <a:effectLst>
                      <a:outerShdw blurRad="50800" dist="38100" dir="5400000" algn="t" rotWithShape="0">
                        <a:prstClr val="black">
                          <a:alpha val="40000"/>
                        </a:prstClr>
                      </a:outerShdw>
                    </a:effectLst>
                    <a:latin typeface="+mn-ea"/>
                    <a:cs typeface="Arial" panose="020B0604020202090204" pitchFamily="34" charset="0"/>
                  </a:rPr>
                  <a:t>转换</a:t>
                </a:r>
                <a:endParaRPr lang="en-US" altLang="zh-CN" sz="2000" b="0" dirty="0">
                  <a:effectLst>
                    <a:outerShdw blurRad="50800" dist="38100" dir="5400000" algn="t" rotWithShape="0">
                      <a:prstClr val="black">
                        <a:alpha val="40000"/>
                      </a:prstClr>
                    </a:outerShdw>
                  </a:effectLst>
                  <a:latin typeface="+mn-ea"/>
                  <a:cs typeface="Arial" panose="020B0604020202090204" pitchFamily="34" charset="0"/>
                </a:endParaRPr>
              </a:p>
              <a:p>
                <a:pPr marL="1371600" lvl="2" indent="-457200" eaLnBrk="1" hangingPunct="1">
                  <a:buFont typeface="+mj-lt"/>
                  <a:buAutoNum type="arabicPeriod"/>
                  <a:defRPr/>
                </a:pPr>
                <a:r>
                  <a:rPr lang="zh-CN" altLang="en-US" sz="2000" dirty="0">
                    <a:effectLst>
                      <a:outerShdw blurRad="50800" dist="38100" dir="5400000" algn="t" rotWithShape="0">
                        <a:prstClr val="black">
                          <a:alpha val="40000"/>
                        </a:prstClr>
                      </a:outerShdw>
                    </a:effectLst>
                    <a:latin typeface="+mn-ea"/>
                    <a:cs typeface="Arial" panose="020B0604020202090204" pitchFamily="34" charset="0"/>
                  </a:rPr>
                  <a:t>数据：</a:t>
                </a:r>
                <a:r>
                  <a:rPr lang="en-US" altLang="zh-CN" sz="2000" dirty="0">
                    <a:effectLst>
                      <a:outerShdw blurRad="50800" dist="38100" dir="5400000" algn="t" rotWithShape="0">
                        <a:prstClr val="black">
                          <a:alpha val="40000"/>
                        </a:prstClr>
                      </a:outerShdw>
                    </a:effectLst>
                    <a:latin typeface="+mn-ea"/>
                    <a:cs typeface="Arial" panose="020B0604020202090204" pitchFamily="34" charset="0"/>
                  </a:rPr>
                  <a:t> &lt;input, output, feedback&gt;</a:t>
                </a:r>
              </a:p>
              <a:p>
                <a:pPr marL="1371600" lvl="2" indent="-457200">
                  <a:buFont typeface="+mj-lt"/>
                  <a:buAutoNum type="arabicPeriod"/>
                  <a:defRPr/>
                </a:pPr>
                <a:r>
                  <a:rPr lang="zh-CN" altLang="en-US" sz="2000" b="0" dirty="0">
                    <a:effectLst>
                      <a:outerShdw blurRad="50800" dist="38100" dir="5400000" algn="t" rotWithShape="0">
                        <a:prstClr val="black">
                          <a:alpha val="40000"/>
                        </a:prstClr>
                      </a:outerShdw>
                    </a:effectLst>
                    <a:latin typeface="+mn-ea"/>
                    <a:cs typeface="Arial" panose="020B0604020202090204" pitchFamily="34" charset="0"/>
                  </a:rPr>
                  <a:t>知识：</a:t>
                </a:r>
                <a:r>
                  <a:rPr lang="en-US" altLang="zh-CN" sz="2000" b="0" dirty="0">
                    <a:effectLst>
                      <a:outerShdw blurRad="50800" dist="38100" dir="5400000" algn="t" rotWithShape="0">
                        <a:prstClr val="black">
                          <a:alpha val="40000"/>
                        </a:prstClr>
                      </a:outerShdw>
                    </a:effectLst>
                    <a:latin typeface="+mn-ea"/>
                    <a:cs typeface="Arial" panose="020B0604020202090204" pitchFamily="34" charset="0"/>
                  </a:rPr>
                  <a:t> </a:t>
                </a:r>
                <a14:m>
                  <m:oMath xmlns:m="http://schemas.openxmlformats.org/officeDocument/2006/math">
                    <m:r>
                      <a:rPr lang="en-US" altLang="zh-CN" sz="2000" b="0" i="1" dirty="0" smtClean="0">
                        <a:effectLst>
                          <a:outerShdw blurRad="50800" dist="38100" dir="5400000" algn="t" rotWithShape="0">
                            <a:prstClr val="black">
                              <a:alpha val="40000"/>
                            </a:prstClr>
                          </a:outerShdw>
                        </a:effectLst>
                        <a:latin typeface="Cambria Math" panose="02040503050406030204" pitchFamily="18" charset="0"/>
                        <a:cs typeface="Arial" panose="020B0604020202090204" pitchFamily="34" charset="0"/>
                      </a:rPr>
                      <m:t>𝜃</m:t>
                    </m:r>
                  </m:oMath>
                </a14:m>
                <a:r>
                  <a:rPr lang="zh-CN" altLang="en-US" sz="2000" b="0" dirty="0">
                    <a:effectLst>
                      <a:outerShdw blurRad="50800" dist="38100" dir="5400000" algn="t" rotWithShape="0">
                        <a:prstClr val="black">
                          <a:alpha val="40000"/>
                        </a:prstClr>
                      </a:outerShdw>
                    </a:effectLst>
                    <a:latin typeface="+mn-ea"/>
                    <a:cs typeface="Arial" panose="020B0604020202090204" pitchFamily="34" charset="0"/>
                  </a:rPr>
                  <a:t>（及部分</a:t>
                </a:r>
                <a14:m>
                  <m:oMath xmlns:m="http://schemas.openxmlformats.org/officeDocument/2006/math">
                    <m:r>
                      <a:rPr lang="en-US" altLang="zh-CN" sz="2000" i="1">
                        <a:latin typeface="Cambria Math" panose="02040503050406030204" pitchFamily="18" charset="0"/>
                      </a:rPr>
                      <m:t>𝑓</m:t>
                    </m:r>
                    <m:r>
                      <a:rPr lang="en-US" altLang="zh-CN" sz="2000" i="1">
                        <a:latin typeface="Cambria Math" panose="02040503050406030204" pitchFamily="18" charset="0"/>
                      </a:rPr>
                      <m:t> </m:t>
                    </m:r>
                  </m:oMath>
                </a14:m>
                <a:r>
                  <a:rPr lang="zh-CN" altLang="en-US" sz="2000" b="0" dirty="0">
                    <a:effectLst>
                      <a:outerShdw blurRad="50800" dist="38100" dir="5400000" algn="t" rotWithShape="0">
                        <a:prstClr val="black">
                          <a:alpha val="40000"/>
                        </a:prstClr>
                      </a:outerShdw>
                    </a:effectLst>
                    <a:latin typeface="+mn-ea"/>
                    <a:cs typeface="Arial" panose="020B0604020202090204" pitchFamily="34" charset="0"/>
                  </a:rPr>
                  <a:t>）</a:t>
                </a:r>
                <a:endParaRPr lang="en-AU" altLang="zh-CN" sz="2000" b="0" dirty="0">
                  <a:effectLst>
                    <a:outerShdw blurRad="50800" dist="38100" dir="5400000" algn="t" rotWithShape="0">
                      <a:prstClr val="black">
                        <a:alpha val="40000"/>
                      </a:prstClr>
                    </a:outerShdw>
                  </a:effectLst>
                  <a:latin typeface="+mn-ea"/>
                  <a:cs typeface="Arial" panose="020B0604020202090204" pitchFamily="34" charset="0"/>
                </a:endParaRPr>
              </a:p>
            </p:txBody>
          </p:sp>
        </mc:Choice>
        <mc:Fallback xmlns="">
          <p:sp>
            <p:nvSpPr>
              <p:cNvPr id="5" name="文本框 4"/>
              <p:cNvSpPr txBox="1">
                <a:spLocks noRot="1" noChangeAspect="1" noMove="1" noResize="1" noEditPoints="1" noAdjustHandles="1" noChangeArrowheads="1" noChangeShapeType="1" noTextEdit="1"/>
              </p:cNvSpPr>
              <p:nvPr/>
            </p:nvSpPr>
            <p:spPr>
              <a:xfrm>
                <a:off x="-303284" y="4982208"/>
                <a:ext cx="6064003" cy="1323439"/>
              </a:xfrm>
              <a:prstGeom prst="rect">
                <a:avLst/>
              </a:prstGeom>
              <a:blipFill>
                <a:blip r:embed="rId5"/>
                <a:stretch>
                  <a:fillRect t="-5069" r="-1206" b="-11982"/>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2FBF266F-A79A-14B7-049D-8825E618FC3F}"/>
              </a:ext>
            </a:extLst>
          </p:cNvPr>
          <p:cNvSpPr txBox="1"/>
          <p:nvPr/>
        </p:nvSpPr>
        <p:spPr>
          <a:xfrm>
            <a:off x="-303284" y="4600191"/>
            <a:ext cx="6622868" cy="400110"/>
          </a:xfrm>
          <a:prstGeom prst="rect">
            <a:avLst/>
          </a:prstGeom>
          <a:noFill/>
        </p:spPr>
        <p:txBody>
          <a:bodyPr wrap="square">
            <a:spAutoFit/>
          </a:bodyPr>
          <a:lstStyle/>
          <a:p>
            <a:pPr lvl="2" eaLnBrk="1" hangingPunct="1">
              <a:defRPr/>
            </a:pPr>
            <a:r>
              <a:rPr lang="zh-CN" altLang="en-US" sz="2000" b="0" dirty="0">
                <a:effectLst>
                  <a:outerShdw blurRad="50800" dist="38100" dir="5400000" algn="t" rotWithShape="0">
                    <a:prstClr val="black">
                      <a:alpha val="40000"/>
                    </a:prstClr>
                  </a:outerShdw>
                </a:effectLst>
                <a:latin typeface="+mj-ea"/>
                <a:ea typeface="+mj-ea"/>
                <a:cs typeface="Arial" panose="020B0604020202020204" pitchFamily="34" charset="0"/>
              </a:rPr>
              <a:t>人工智能四要素（“知识”有待商榷</a:t>
            </a:r>
            <a:r>
              <a:rPr lang="zh-CN" altLang="en-US" sz="2000" b="0" dirty="0">
                <a:effectLst>
                  <a:outerShdw blurRad="50800" dist="38100" dir="5400000" algn="t" rotWithShape="0">
                    <a:prstClr val="black">
                      <a:alpha val="40000"/>
                    </a:prstClr>
                  </a:outerShdw>
                </a:effectLst>
                <a:latin typeface="楷体" panose="02010609060101010101" pitchFamily="49" charset="-122"/>
                <a:ea typeface="楷体" panose="02010609060101010101" pitchFamily="49" charset="-122"/>
                <a:cs typeface="Arial" panose="020B0604020202020204" pitchFamily="34" charset="0"/>
              </a:rPr>
              <a:t>）</a:t>
            </a:r>
            <a:endParaRPr lang="en-US" altLang="zh-CN" sz="2000" b="0" dirty="0">
              <a:effectLst>
                <a:outerShdw blurRad="50800" dist="38100" dir="5400000" algn="t" rotWithShape="0">
                  <a:prstClr val="black">
                    <a:alpha val="40000"/>
                  </a:prstClr>
                </a:outerShdw>
              </a:effectLst>
              <a:latin typeface="楷体" panose="02010609060101010101" pitchFamily="49" charset="-122"/>
              <a:ea typeface="楷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28262428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29499-2604-3A7F-1898-1B9D59D4B639}"/>
            </a:ext>
          </a:extLst>
        </p:cNvPr>
        <p:cNvGrpSpPr/>
        <p:nvPr/>
      </p:nvGrpSpPr>
      <p:grpSpPr>
        <a:xfrm>
          <a:off x="0" y="0"/>
          <a:ext cx="0" cy="0"/>
          <a:chOff x="0" y="0"/>
          <a:chExt cx="0" cy="0"/>
        </a:xfrm>
      </p:grpSpPr>
      <p:grpSp>
        <p:nvGrpSpPr>
          <p:cNvPr id="2" name="组合 1">
            <a:extLst>
              <a:ext uri="{FF2B5EF4-FFF2-40B4-BE49-F238E27FC236}">
                <a16:creationId xmlns:a16="http://schemas.microsoft.com/office/drawing/2014/main" id="{A5DDE2D1-06D0-A4CE-AEBE-6AECEB6F355D}"/>
              </a:ext>
            </a:extLst>
          </p:cNvPr>
          <p:cNvGrpSpPr/>
          <p:nvPr/>
        </p:nvGrpSpPr>
        <p:grpSpPr>
          <a:xfrm>
            <a:off x="0" y="0"/>
            <a:ext cx="12192000" cy="6858000"/>
            <a:chOff x="0" y="0"/>
            <a:chExt cx="12192000" cy="6858000"/>
          </a:xfrm>
        </p:grpSpPr>
        <p:sp>
          <p:nvSpPr>
            <p:cNvPr id="38" name="任意多边形: 形状 37">
              <a:extLst>
                <a:ext uri="{FF2B5EF4-FFF2-40B4-BE49-F238E27FC236}">
                  <a16:creationId xmlns:a16="http://schemas.microsoft.com/office/drawing/2014/main" id="{67417DBD-A072-64B5-BB23-3BF4BFA8E268}"/>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1" fmla="*/ 1819275 w 3638550"/>
                <a:gd name="connsiteY0-2" fmla="*/ 0 h 3638550"/>
                <a:gd name="connsiteX1-3" fmla="*/ 3638550 w 3638550"/>
                <a:gd name="connsiteY1-4" fmla="*/ 1819275 h 3638550"/>
                <a:gd name="connsiteX2-5" fmla="*/ 1819275 w 3638550"/>
                <a:gd name="connsiteY2-6" fmla="*/ 3638550 h 3638550"/>
                <a:gd name="connsiteX3-7" fmla="*/ 0 w 3638550"/>
                <a:gd name="connsiteY3-8" fmla="*/ 1819275 h 3638550"/>
                <a:gd name="connsiteX4-9" fmla="*/ 1910715 w 3638550"/>
                <a:gd name="connsiteY4-10" fmla="*/ 91440 h 3638550"/>
                <a:gd name="connsiteX0-11" fmla="*/ 1819275 w 3638550"/>
                <a:gd name="connsiteY0-12" fmla="*/ 0 h 3638550"/>
                <a:gd name="connsiteX1-13" fmla="*/ 3638550 w 3638550"/>
                <a:gd name="connsiteY1-14" fmla="*/ 1819275 h 3638550"/>
                <a:gd name="connsiteX2-15" fmla="*/ 1819275 w 3638550"/>
                <a:gd name="connsiteY2-16" fmla="*/ 3638550 h 3638550"/>
                <a:gd name="connsiteX3-17" fmla="*/ 0 w 3638550"/>
                <a:gd name="connsiteY3-18" fmla="*/ 1819275 h 3638550"/>
                <a:gd name="connsiteX0-19" fmla="*/ 3638550 w 3638550"/>
                <a:gd name="connsiteY0-20" fmla="*/ 0 h 1819275"/>
                <a:gd name="connsiteX1-21" fmla="*/ 1819275 w 3638550"/>
                <a:gd name="connsiteY1-22" fmla="*/ 1819275 h 1819275"/>
                <a:gd name="connsiteX2-23" fmla="*/ 0 w 3638550"/>
                <a:gd name="connsiteY2-24" fmla="*/ 0 h 1819275"/>
                <a:gd name="connsiteX0-25" fmla="*/ 1819275 w 1819275"/>
                <a:gd name="connsiteY0-26" fmla="*/ 0 h 1819275"/>
                <a:gd name="connsiteX1-27" fmla="*/ 0 w 1819275"/>
                <a:gd name="connsiteY1-28" fmla="*/ 1819275 h 1819275"/>
              </a:gdLst>
              <a:ahLst/>
              <a:cxnLst>
                <a:cxn ang="0">
                  <a:pos x="connsiteX0-1" y="connsiteY0-2"/>
                </a:cxn>
                <a:cxn ang="0">
                  <a:pos x="connsiteX1-3" y="connsiteY1-4"/>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a:extLst>
                <a:ext uri="{FF2B5EF4-FFF2-40B4-BE49-F238E27FC236}">
                  <a16:creationId xmlns:a16="http://schemas.microsoft.com/office/drawing/2014/main" id="{FE50333A-0ABD-1C8A-A32E-5F03240FC9B2}"/>
                </a:ext>
              </a:extLst>
            </p:cNvPr>
            <p:cNvGrpSpPr/>
            <p:nvPr/>
          </p:nvGrpSpPr>
          <p:grpSpPr>
            <a:xfrm>
              <a:off x="1727455" y="1321568"/>
              <a:ext cx="5663945" cy="716782"/>
              <a:chOff x="1727455" y="1321568"/>
              <a:chExt cx="5663945" cy="716782"/>
            </a:xfrm>
          </p:grpSpPr>
          <p:sp>
            <p:nvSpPr>
              <p:cNvPr id="61" name="文本框 60">
                <a:extLst>
                  <a:ext uri="{FF2B5EF4-FFF2-40B4-BE49-F238E27FC236}">
                    <a16:creationId xmlns:a16="http://schemas.microsoft.com/office/drawing/2014/main" id="{A5CC147D-7CE5-27C6-7221-2C4289AAE45C}"/>
                  </a:ext>
                </a:extLst>
              </p:cNvPr>
              <p:cNvSpPr txBox="1"/>
              <p:nvPr/>
            </p:nvSpPr>
            <p:spPr>
              <a:xfrm>
                <a:off x="2573268" y="1524030"/>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rPr>
                  <a:t>简述</a:t>
                </a:r>
              </a:p>
            </p:txBody>
          </p:sp>
          <p:sp>
            <p:nvSpPr>
              <p:cNvPr id="63" name="椭圆 62">
                <a:extLst>
                  <a:ext uri="{FF2B5EF4-FFF2-40B4-BE49-F238E27FC236}">
                    <a16:creationId xmlns:a16="http://schemas.microsoft.com/office/drawing/2014/main" id="{79018D34-55CC-BC19-B7B0-97FE7B55D1DB}"/>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90204" pitchFamily="34" charset="0"/>
                    <a:ea typeface="微软雅黑" panose="020B0503020204020204" pitchFamily="34" charset="-122"/>
                  </a:rPr>
                  <a:t>01</a:t>
                </a:r>
              </a:p>
            </p:txBody>
          </p:sp>
        </p:grpSp>
        <p:grpSp>
          <p:nvGrpSpPr>
            <p:cNvPr id="40" name="组合 39">
              <a:extLst>
                <a:ext uri="{FF2B5EF4-FFF2-40B4-BE49-F238E27FC236}">
                  <a16:creationId xmlns:a16="http://schemas.microsoft.com/office/drawing/2014/main" id="{144AE753-6C50-523F-2DB6-BFC3638358FE}"/>
                </a:ext>
              </a:extLst>
            </p:cNvPr>
            <p:cNvGrpSpPr/>
            <p:nvPr/>
          </p:nvGrpSpPr>
          <p:grpSpPr>
            <a:xfrm>
              <a:off x="7540339" y="0"/>
              <a:ext cx="4651661" cy="6858000"/>
              <a:chOff x="7540339" y="0"/>
              <a:chExt cx="4651661" cy="6858000"/>
            </a:xfrm>
          </p:grpSpPr>
          <p:sp>
            <p:nvSpPr>
              <p:cNvPr id="60" name="任意多边形: 形状 59">
                <a:extLst>
                  <a:ext uri="{FF2B5EF4-FFF2-40B4-BE49-F238E27FC236}">
                    <a16:creationId xmlns:a16="http://schemas.microsoft.com/office/drawing/2014/main" id="{1EA29638-AB4F-9953-A59C-982E191C5358}"/>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矩形 57">
                <a:extLst>
                  <a:ext uri="{FF2B5EF4-FFF2-40B4-BE49-F238E27FC236}">
                    <a16:creationId xmlns:a16="http://schemas.microsoft.com/office/drawing/2014/main" id="{B5932CC8-9E56-2758-B429-013C9D1575E9}"/>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90204" pitchFamily="34" charset="0"/>
                    <a:ea typeface="微软雅黑" panose="020B0503020204020204" pitchFamily="34" charset="-122"/>
                    <a:sym typeface="Arial" panose="020B0604020202090204" pitchFamily="34" charset="0"/>
                  </a:rPr>
                  <a:t>目录</a:t>
                </a:r>
                <a:endParaRPr kumimoji="1" lang="en-US" altLang="zh-CN" sz="6000" b="1" dirty="0">
                  <a:solidFill>
                    <a:schemeClr val="tx1"/>
                  </a:solidFill>
                  <a:latin typeface="Arial" panose="020B0604020202090204" pitchFamily="34" charset="0"/>
                  <a:ea typeface="微软雅黑" panose="020B0503020204020204" pitchFamily="34" charset="-122"/>
                  <a:sym typeface="Arial" panose="020B0604020202090204" pitchFamily="34" charset="0"/>
                </a:endParaRPr>
              </a:p>
            </p:txBody>
          </p:sp>
        </p:grpSp>
        <p:grpSp>
          <p:nvGrpSpPr>
            <p:cNvPr id="41" name="组合 40">
              <a:extLst>
                <a:ext uri="{FF2B5EF4-FFF2-40B4-BE49-F238E27FC236}">
                  <a16:creationId xmlns:a16="http://schemas.microsoft.com/office/drawing/2014/main" id="{5ABC8A72-05FE-9BB1-0D84-C0DC49E7D3C2}"/>
                </a:ext>
              </a:extLst>
            </p:cNvPr>
            <p:cNvGrpSpPr/>
            <p:nvPr/>
          </p:nvGrpSpPr>
          <p:grpSpPr>
            <a:xfrm>
              <a:off x="1727455" y="2333605"/>
              <a:ext cx="5661007" cy="716782"/>
              <a:chOff x="1727455" y="2419283"/>
              <a:chExt cx="5661007" cy="716782"/>
            </a:xfrm>
          </p:grpSpPr>
          <p:sp>
            <p:nvSpPr>
              <p:cNvPr id="54" name="文本框 53">
                <a:extLst>
                  <a:ext uri="{FF2B5EF4-FFF2-40B4-BE49-F238E27FC236}">
                    <a16:creationId xmlns:a16="http://schemas.microsoft.com/office/drawing/2014/main" id="{E30C9067-2E32-24C4-B059-FB44E210FDDA}"/>
                  </a:ext>
                </a:extLst>
              </p:cNvPr>
              <p:cNvSpPr txBox="1"/>
              <p:nvPr/>
            </p:nvSpPr>
            <p:spPr>
              <a:xfrm>
                <a:off x="2570330" y="2594254"/>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假设类：线性回归</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6" name="椭圆 55">
                <a:extLst>
                  <a:ext uri="{FF2B5EF4-FFF2-40B4-BE49-F238E27FC236}">
                    <a16:creationId xmlns:a16="http://schemas.microsoft.com/office/drawing/2014/main" id="{64B96A85-879C-7968-9427-F171968D0F8F}"/>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02</a:t>
                </a:r>
              </a:p>
            </p:txBody>
          </p:sp>
        </p:grpSp>
        <p:grpSp>
          <p:nvGrpSpPr>
            <p:cNvPr id="42" name="组合 41">
              <a:extLst>
                <a:ext uri="{FF2B5EF4-FFF2-40B4-BE49-F238E27FC236}">
                  <a16:creationId xmlns:a16="http://schemas.microsoft.com/office/drawing/2014/main" id="{CE71C8ED-60E0-E9EF-5BDE-B7C8BAEAC173}"/>
                </a:ext>
              </a:extLst>
            </p:cNvPr>
            <p:cNvGrpSpPr/>
            <p:nvPr/>
          </p:nvGrpSpPr>
          <p:grpSpPr>
            <a:xfrm>
              <a:off x="1727455" y="3345642"/>
              <a:ext cx="3535045" cy="716782"/>
              <a:chOff x="1727455" y="3517777"/>
              <a:chExt cx="3535045" cy="716782"/>
            </a:xfrm>
          </p:grpSpPr>
          <p:sp>
            <p:nvSpPr>
              <p:cNvPr id="51" name="文本框 50">
                <a:extLst>
                  <a:ext uri="{FF2B5EF4-FFF2-40B4-BE49-F238E27FC236}">
                    <a16:creationId xmlns:a16="http://schemas.microsoft.com/office/drawing/2014/main" id="{C1AF8F67-63FC-D7CA-999B-94E892535F23}"/>
                  </a:ext>
                </a:extLst>
              </p:cNvPr>
              <p:cNvSpPr txBox="1"/>
              <p:nvPr/>
            </p:nvSpPr>
            <p:spPr>
              <a:xfrm>
                <a:off x="2570100" y="3729232"/>
                <a:ext cx="2692400" cy="40011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损失函数：平方损失</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3" name="椭圆 52">
                <a:extLst>
                  <a:ext uri="{FF2B5EF4-FFF2-40B4-BE49-F238E27FC236}">
                    <a16:creationId xmlns:a16="http://schemas.microsoft.com/office/drawing/2014/main" id="{A5D3F466-7290-BA20-7B14-3A56A623B014}"/>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03</a:t>
                </a:r>
              </a:p>
            </p:txBody>
          </p:sp>
        </p:grpSp>
        <p:grpSp>
          <p:nvGrpSpPr>
            <p:cNvPr id="43" name="组合 42">
              <a:extLst>
                <a:ext uri="{FF2B5EF4-FFF2-40B4-BE49-F238E27FC236}">
                  <a16:creationId xmlns:a16="http://schemas.microsoft.com/office/drawing/2014/main" id="{A5CCCF9A-D90F-7DA1-BC9A-13B5AE0C869D}"/>
                </a:ext>
              </a:extLst>
            </p:cNvPr>
            <p:cNvGrpSpPr/>
            <p:nvPr/>
          </p:nvGrpSpPr>
          <p:grpSpPr>
            <a:xfrm>
              <a:off x="1727455" y="4357679"/>
              <a:ext cx="5661007" cy="716782"/>
              <a:chOff x="1727455" y="4534690"/>
              <a:chExt cx="5661007" cy="716782"/>
            </a:xfrm>
          </p:grpSpPr>
          <p:sp>
            <p:nvSpPr>
              <p:cNvPr id="48" name="文本框 47">
                <a:extLst>
                  <a:ext uri="{FF2B5EF4-FFF2-40B4-BE49-F238E27FC236}">
                    <a16:creationId xmlns:a16="http://schemas.microsoft.com/office/drawing/2014/main" id="{825399EC-49D3-F09F-7B0C-911B0F02822E}"/>
                  </a:ext>
                </a:extLst>
              </p:cNvPr>
              <p:cNvSpPr txBox="1"/>
              <p:nvPr/>
            </p:nvSpPr>
            <p:spPr>
              <a:xfrm>
                <a:off x="2570330" y="4732780"/>
                <a:ext cx="4818132" cy="398780"/>
              </a:xfrm>
              <a:prstGeom prst="rect">
                <a:avLst/>
              </a:prstGeom>
              <a:noFill/>
            </p:spPr>
            <p:txBody>
              <a:bodyPr wrap="square" rtlCol="0">
                <a:spAutoFit/>
              </a:bodyPr>
              <a:lstStyle/>
              <a:p>
                <a:pPr>
                  <a:buSzPct val="25000"/>
                </a:pPr>
                <a:r>
                  <a:rPr lang="zh-CN" altLang="en-US" sz="2000" b="1" dirty="0">
                    <a:solidFill>
                      <a:schemeClr val="bg1">
                        <a:lumMod val="85000"/>
                      </a:schemeClr>
                    </a:solidFill>
                    <a:latin typeface="Arial" panose="020B0604020202090204" pitchFamily="34" charset="0"/>
                    <a:ea typeface="微软雅黑" panose="020B0503020204020204" pitchFamily="34" charset="-122"/>
                    <a:sym typeface="+mn-ea"/>
                  </a:rPr>
                  <a:t>优化算法：梯度下降</a:t>
                </a:r>
                <a:endParaRPr lang="zh-CN" altLang="en-US" sz="2000" b="1" dirty="0">
                  <a:solidFill>
                    <a:schemeClr val="bg1">
                      <a:lumMod val="85000"/>
                    </a:schemeClr>
                  </a:solidFill>
                  <a:latin typeface="Arial" panose="020B0604020202090204" pitchFamily="34" charset="0"/>
                  <a:ea typeface="微软雅黑" panose="020B0503020204020204" pitchFamily="34" charset="-122"/>
                </a:endParaRPr>
              </a:p>
            </p:txBody>
          </p:sp>
          <p:sp>
            <p:nvSpPr>
              <p:cNvPr id="50" name="椭圆 49">
                <a:extLst>
                  <a:ext uri="{FF2B5EF4-FFF2-40B4-BE49-F238E27FC236}">
                    <a16:creationId xmlns:a16="http://schemas.microsoft.com/office/drawing/2014/main" id="{A3948B02-9CE2-5A62-D940-0E363C5B3A86}"/>
                  </a:ext>
                </a:extLst>
              </p:cNvPr>
              <p:cNvSpPr/>
              <p:nvPr/>
            </p:nvSpPr>
            <p:spPr>
              <a:xfrm>
                <a:off x="1727455" y="4534690"/>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04</a:t>
                </a:r>
              </a:p>
            </p:txBody>
          </p:sp>
        </p:grpSp>
      </p:grpSp>
      <p:sp>
        <p:nvSpPr>
          <p:cNvPr id="3" name="文本框 47">
            <a:extLst>
              <a:ext uri="{FF2B5EF4-FFF2-40B4-BE49-F238E27FC236}">
                <a16:creationId xmlns:a16="http://schemas.microsoft.com/office/drawing/2014/main" id="{C2A3DF82-462A-C0DD-F4E2-6BF012066283}"/>
              </a:ext>
            </a:extLst>
          </p:cNvPr>
          <p:cNvSpPr txBox="1"/>
          <p:nvPr/>
        </p:nvSpPr>
        <p:spPr>
          <a:xfrm>
            <a:off x="2570330" y="5553111"/>
            <a:ext cx="4818132" cy="398780"/>
          </a:xfrm>
          <a:prstGeom prst="rect">
            <a:avLst/>
          </a:prstGeom>
          <a:noFill/>
        </p:spPr>
        <p:txBody>
          <a:bodyPr wrap="square" rtlCol="0">
            <a:spAutoFit/>
          </a:bodyPr>
          <a:lstStyle/>
          <a:p>
            <a:pPr>
              <a:buSzPct val="25000"/>
            </a:pPr>
            <a:r>
              <a:rPr lang="zh-CN" altLang="en-US" sz="2000" b="1" dirty="0">
                <a:latin typeface="Arial" panose="020B0604020202090204" pitchFamily="34" charset="0"/>
                <a:ea typeface="微软雅黑" panose="020B0503020204020204" pitchFamily="34" charset="-122"/>
                <a:sym typeface="+mn-ea"/>
              </a:rPr>
              <a:t>损失函数：最大组内损失</a:t>
            </a:r>
            <a:endParaRPr lang="zh-CN" altLang="en-US" sz="2000" b="1" dirty="0">
              <a:latin typeface="Arial" panose="020B0604020202090204" pitchFamily="34" charset="0"/>
              <a:ea typeface="微软雅黑" panose="020B0503020204020204" pitchFamily="34" charset="-122"/>
            </a:endParaRPr>
          </a:p>
        </p:txBody>
      </p:sp>
      <p:sp>
        <p:nvSpPr>
          <p:cNvPr id="4" name="椭圆 49">
            <a:extLst>
              <a:ext uri="{FF2B5EF4-FFF2-40B4-BE49-F238E27FC236}">
                <a16:creationId xmlns:a16="http://schemas.microsoft.com/office/drawing/2014/main" id="{8AB1E00E-FDA6-205C-8C18-DB65C038F2FA}"/>
              </a:ext>
            </a:extLst>
          </p:cNvPr>
          <p:cNvSpPr/>
          <p:nvPr/>
        </p:nvSpPr>
        <p:spPr>
          <a:xfrm>
            <a:off x="1727455" y="5355021"/>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90204" pitchFamily="34" charset="0"/>
                <a:ea typeface="微软雅黑" panose="020B0503020204020204" pitchFamily="34" charset="-122"/>
              </a:rPr>
              <a:t>05</a:t>
            </a:r>
          </a:p>
        </p:txBody>
      </p:sp>
    </p:spTree>
    <p:custDataLst>
      <p:tags r:id="rId1"/>
    </p:custDataLst>
    <p:extLst>
      <p:ext uri="{BB962C8B-B14F-4D97-AF65-F5344CB8AC3E}">
        <p14:creationId xmlns:p14="http://schemas.microsoft.com/office/powerpoint/2010/main" val="16845861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34163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关于性别的不公平性</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2" name="图片 1"/>
          <p:cNvPicPr>
            <a:picLocks noChangeAspect="1"/>
          </p:cNvPicPr>
          <p:nvPr/>
        </p:nvPicPr>
        <p:blipFill>
          <a:blip r:embed="rId3"/>
          <a:srcRect l="23659" r="26340" b="16508"/>
          <a:stretch>
            <a:fillRect/>
          </a:stretch>
        </p:blipFill>
        <p:spPr>
          <a:xfrm>
            <a:off x="2903998" y="886302"/>
            <a:ext cx="5396753" cy="4533192"/>
          </a:xfrm>
          <a:prstGeom prst="rect">
            <a:avLst/>
          </a:prstGeom>
        </p:spPr>
      </p:pic>
      <p:sp>
        <p:nvSpPr>
          <p:cNvPr id="3" name="矩形 2"/>
          <p:cNvSpPr/>
          <p:nvPr/>
        </p:nvSpPr>
        <p:spPr>
          <a:xfrm>
            <a:off x="2800333" y="5524023"/>
            <a:ext cx="5924550" cy="895350"/>
          </a:xfrm>
          <a:prstGeom prst="rect">
            <a:avLst/>
          </a:prstGeom>
          <a:solidFill>
            <a:srgbClr val="F3E8B6"/>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0" dirty="0">
                <a:solidFill>
                  <a:schemeClr val="tx1"/>
                </a:solidFill>
              </a:rPr>
              <a:t>机器学习加剧了数据当中的不公平性</a:t>
            </a:r>
            <a:endParaRPr lang="en-US" altLang="zh-CN" sz="2400" b="0" dirty="0">
              <a:solidFill>
                <a:schemeClr val="tx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34163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人脸识别造成的冤案</a:t>
            </a:r>
          </a:p>
        </p:txBody>
      </p:sp>
      <p:pic>
        <p:nvPicPr>
          <p:cNvPr id="3" name="图片 2"/>
          <p:cNvPicPr>
            <a:picLocks noChangeAspect="1"/>
          </p:cNvPicPr>
          <p:nvPr/>
        </p:nvPicPr>
        <p:blipFill>
          <a:blip r:embed="rId3"/>
          <a:srcRect t="1" b="23703"/>
          <a:stretch>
            <a:fillRect/>
          </a:stretch>
        </p:blipFill>
        <p:spPr>
          <a:xfrm>
            <a:off x="660825" y="1173750"/>
            <a:ext cx="10870350" cy="413423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48526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cs typeface="+mn-ea"/>
                <a:sym typeface="+mn-lt"/>
              </a:rPr>
              <a:t>线性回归在不同分组上的效果</a:t>
            </a:r>
          </a:p>
        </p:txBody>
      </p:sp>
      <p:pic>
        <p:nvPicPr>
          <p:cNvPr id="2" name="图片 1"/>
          <p:cNvPicPr>
            <a:picLocks noChangeAspect="1"/>
          </p:cNvPicPr>
          <p:nvPr/>
        </p:nvPicPr>
        <p:blipFill>
          <a:blip r:embed="rId3"/>
          <a:srcRect b="23123"/>
          <a:stretch>
            <a:fillRect/>
          </a:stretch>
        </p:blipFill>
        <p:spPr>
          <a:xfrm>
            <a:off x="539422" y="886301"/>
            <a:ext cx="11113155" cy="4142899"/>
          </a:xfrm>
          <a:prstGeom prst="rect">
            <a:avLst/>
          </a:prstGeom>
        </p:spPr>
      </p:pic>
      <p:sp>
        <p:nvSpPr>
          <p:cNvPr id="4" name="文本框 3"/>
          <p:cNvSpPr txBox="1"/>
          <p:nvPr/>
        </p:nvSpPr>
        <p:spPr>
          <a:xfrm>
            <a:off x="519178" y="5611906"/>
            <a:ext cx="6491222" cy="400110"/>
          </a:xfrm>
          <a:prstGeom prst="rect">
            <a:avLst/>
          </a:prstGeom>
          <a:noFill/>
        </p:spPr>
        <p:txBody>
          <a:bodyPr wrap="square" rtlCol="0">
            <a:spAutoFit/>
          </a:bodyPr>
          <a:lstStyle/>
          <a:p>
            <a:r>
              <a:rPr lang="zh-CN" altLang="en-US" sz="2000" dirty="0"/>
              <a:t>尽管模型没有使用组别信息，但不公平性存在</a:t>
            </a:r>
            <a:r>
              <a:rPr lang="zh-CN" altLang="en-US" dirty="0"/>
              <a:t>！</a:t>
            </a:r>
          </a:p>
        </p:txBody>
      </p:sp>
      <mc:AlternateContent xmlns:mc="http://schemas.openxmlformats.org/markup-compatibility/2006" xmlns:a14="http://schemas.microsoft.com/office/drawing/2010/main">
        <mc:Choice Requires="a14">
          <p:sp>
            <p:nvSpPr>
              <p:cNvPr id="3" name="文本框 2"/>
              <p:cNvSpPr txBox="1"/>
              <p:nvPr/>
            </p:nvSpPr>
            <p:spPr>
              <a:xfrm>
                <a:off x="992459" y="5118410"/>
                <a:ext cx="4210590" cy="370138"/>
              </a:xfrm>
              <a:prstGeom prst="rect">
                <a:avLst/>
              </a:prstGeom>
              <a:noFill/>
            </p:spPr>
            <p:txBody>
              <a:bodyPr wrap="square" rtlCol="0">
                <a:spAutoFit/>
              </a:bodyPr>
              <a:lstStyle/>
              <a:p>
                <a:r>
                  <a:rPr lang="en-US" altLang="zh-CN" dirty="0"/>
                  <a:t>Note</a:t>
                </a:r>
                <a:r>
                  <a:rPr lang="zh-CN" altLang="en-US" dirty="0"/>
                  <a:t>：模型</a:t>
                </a:r>
                <a14:m>
                  <m:oMath xmlns:m="http://schemas.openxmlformats.org/officeDocument/2006/math">
                    <m:sSub>
                      <m:sSubPr>
                        <m:ctrlPr>
                          <a:rPr lang="zh-CN" altLang="en-US" i="1" smtClean="0">
                            <a:solidFill>
                              <a:srgbClr val="836967"/>
                            </a:solidFill>
                            <a:latin typeface="Cambria Math" panose="02040503050406030204" pitchFamily="18" charset="0"/>
                          </a:rPr>
                        </m:ctrlPr>
                      </m:sSubPr>
                      <m:e>
                        <m:r>
                          <a:rPr lang="zh-CN" altLang="en-US" i="1">
                            <a:latin typeface="Cambria Math" panose="02040503050406030204" pitchFamily="18" charset="0"/>
                          </a:rPr>
                          <m:t>𝑓</m:t>
                        </m:r>
                      </m:e>
                      <m:sub>
                        <m:r>
                          <a:rPr lang="zh-CN" altLang="en-US" i="1">
                            <a:latin typeface="Cambria Math" panose="02040503050406030204" pitchFamily="18" charset="0"/>
                          </a:rPr>
                          <m:t>𝑤</m:t>
                        </m:r>
                      </m:sub>
                    </m:sSub>
                    <m:r>
                      <a:rPr lang="zh-CN" altLang="en-US" i="1" smtClean="0">
                        <a:latin typeface="Cambria Math" panose="02040503050406030204" pitchFamily="18" charset="0"/>
                      </a:rPr>
                      <m:t>没有</m:t>
                    </m:r>
                  </m:oMath>
                </a14:m>
                <a:r>
                  <a:rPr lang="zh-CN" altLang="en-US" dirty="0"/>
                  <a:t>使用组别信息</a:t>
                </a:r>
              </a:p>
            </p:txBody>
          </p:sp>
        </mc:Choice>
        <mc:Fallback xmlns="">
          <p:sp>
            <p:nvSpPr>
              <p:cNvPr id="3" name="文本框 2"/>
              <p:cNvSpPr txBox="1">
                <a:spLocks noRot="1" noChangeAspect="1" noMove="1" noResize="1" noEditPoints="1" noAdjustHandles="1" noChangeArrowheads="1" noChangeShapeType="1" noTextEdit="1"/>
              </p:cNvSpPr>
              <p:nvPr/>
            </p:nvSpPr>
            <p:spPr>
              <a:xfrm>
                <a:off x="992459" y="5118410"/>
                <a:ext cx="4210590" cy="370138"/>
              </a:xfrm>
              <a:prstGeom prst="rect">
                <a:avLst/>
              </a:prstGeom>
              <a:blipFill rotWithShape="1">
                <a:blip r:embed="rId4"/>
                <a:stretch>
                  <a:fillRect l="-14" t="-84" r="12" b="66"/>
                </a:stretch>
              </a:blipFill>
            </p:spPr>
            <p:txBody>
              <a:bodyPr/>
              <a:lstStyle/>
              <a:p>
                <a:r>
                  <a:rPr lang="zh-CN" altLang="en-US">
                    <a:noFill/>
                  </a:rPr>
                  <a:t> </a:t>
                </a:r>
              </a:p>
            </p:txBody>
          </p:sp>
        </mc:Fallback>
      </mc:AlternateContent>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平均损失</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2" name="图片 1"/>
          <p:cNvPicPr>
            <a:picLocks noChangeAspect="1"/>
          </p:cNvPicPr>
          <p:nvPr/>
        </p:nvPicPr>
        <p:blipFill>
          <a:blip r:embed="rId3"/>
          <a:srcRect b="9773"/>
          <a:stretch>
            <a:fillRect/>
          </a:stretch>
        </p:blipFill>
        <p:spPr>
          <a:xfrm>
            <a:off x="422318" y="873238"/>
            <a:ext cx="11337886" cy="4984563"/>
          </a:xfrm>
          <a:prstGeom prst="rect">
            <a:avLst/>
          </a:prstGeom>
        </p:spPr>
      </p:pic>
      <p:pic>
        <p:nvPicPr>
          <p:cNvPr id="4" name="图片 3"/>
          <p:cNvPicPr>
            <a:picLocks noChangeAspect="1"/>
          </p:cNvPicPr>
          <p:nvPr/>
        </p:nvPicPr>
        <p:blipFill>
          <a:blip r:embed="rId4"/>
          <a:stretch>
            <a:fillRect/>
          </a:stretch>
        </p:blipFill>
        <p:spPr>
          <a:xfrm>
            <a:off x="553148" y="5990169"/>
            <a:ext cx="7864522" cy="525826"/>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233910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分组计算损失</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2" name="图片 1"/>
          <p:cNvPicPr>
            <a:picLocks noChangeAspect="1"/>
          </p:cNvPicPr>
          <p:nvPr/>
        </p:nvPicPr>
        <p:blipFill>
          <a:blip r:embed="rId3"/>
          <a:srcRect b="18542"/>
          <a:stretch>
            <a:fillRect/>
          </a:stretch>
        </p:blipFill>
        <p:spPr>
          <a:xfrm>
            <a:off x="168331" y="886301"/>
            <a:ext cx="12023669" cy="4766354"/>
          </a:xfrm>
          <a:prstGeom prst="rect">
            <a:avLst/>
          </a:prstGeom>
        </p:spPr>
      </p:pic>
      <p:pic>
        <p:nvPicPr>
          <p:cNvPr id="4" name="图片 3"/>
          <p:cNvPicPr>
            <a:picLocks noChangeAspect="1"/>
          </p:cNvPicPr>
          <p:nvPr/>
        </p:nvPicPr>
        <p:blipFill>
          <a:blip r:embed="rId4"/>
          <a:stretch>
            <a:fillRect/>
          </a:stretch>
        </p:blipFill>
        <p:spPr>
          <a:xfrm>
            <a:off x="350438" y="5771962"/>
            <a:ext cx="6309907" cy="883997"/>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计算最大组内损失</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2" name="图片 1"/>
          <p:cNvPicPr>
            <a:picLocks noChangeAspect="1"/>
          </p:cNvPicPr>
          <p:nvPr/>
        </p:nvPicPr>
        <p:blipFill>
          <a:blip r:embed="rId3"/>
          <a:srcRect b="37703"/>
          <a:stretch/>
        </p:blipFill>
        <p:spPr>
          <a:xfrm>
            <a:off x="350439" y="909912"/>
            <a:ext cx="11121216" cy="3335517"/>
          </a:xfrm>
          <a:prstGeom prst="rect">
            <a:avLst/>
          </a:prstGeom>
        </p:spPr>
      </p:pic>
      <p:sp>
        <p:nvSpPr>
          <p:cNvPr id="6" name="文本框 5"/>
          <p:cNvSpPr txBox="1"/>
          <p:nvPr/>
        </p:nvSpPr>
        <p:spPr>
          <a:xfrm>
            <a:off x="642285" y="6245586"/>
            <a:ext cx="8256388" cy="369332"/>
          </a:xfrm>
          <a:prstGeom prst="rect">
            <a:avLst/>
          </a:prstGeom>
          <a:noFill/>
        </p:spPr>
        <p:txBody>
          <a:bodyPr wrap="square">
            <a:spAutoFit/>
          </a:bodyPr>
          <a:lstStyle/>
          <a:p>
            <a:pPr marL="342900" indent="-342900">
              <a:buFont typeface="Arial" panose="020B0604020202090204" pitchFamily="34" charset="0"/>
              <a:buChar char="•"/>
            </a:pPr>
            <a:r>
              <a:rPr lang="zh-CN" altLang="en-US" sz="1800" b="1" dirty="0"/>
              <a:t>组分布鲁棒优化 </a:t>
            </a:r>
            <a:r>
              <a:rPr lang="en-US" altLang="zh-CN" sz="1800" b="1" dirty="0"/>
              <a:t>group distributionally robust optimization </a:t>
            </a:r>
            <a:r>
              <a:rPr lang="en-US" altLang="zh-CN" sz="1800" dirty="0"/>
              <a:t>(group DRO)</a:t>
            </a:r>
            <a:endParaRPr lang="zh-CN" altLang="en-US" sz="1800" dirty="0"/>
          </a:p>
        </p:txBody>
      </p:sp>
      <p:pic>
        <p:nvPicPr>
          <p:cNvPr id="4" name="图片 3"/>
          <p:cNvPicPr>
            <a:picLocks noChangeAspect="1"/>
          </p:cNvPicPr>
          <p:nvPr/>
        </p:nvPicPr>
        <p:blipFill>
          <a:blip r:embed="rId4"/>
          <a:stretch>
            <a:fillRect/>
          </a:stretch>
        </p:blipFill>
        <p:spPr>
          <a:xfrm>
            <a:off x="1724931" y="4741960"/>
            <a:ext cx="3924640" cy="1386960"/>
          </a:xfrm>
          <a:prstGeom prst="rect">
            <a:avLst/>
          </a:prstGeom>
        </p:spPr>
      </p:pic>
      <p:pic>
        <p:nvPicPr>
          <p:cNvPr id="5" name="图片 4">
            <a:extLst>
              <a:ext uri="{FF2B5EF4-FFF2-40B4-BE49-F238E27FC236}">
                <a16:creationId xmlns:a16="http://schemas.microsoft.com/office/drawing/2014/main" id="{D589A5C5-8774-8433-2279-28C82E051149}"/>
              </a:ext>
            </a:extLst>
          </p:cNvPr>
          <p:cNvPicPr>
            <a:picLocks noChangeAspect="1"/>
          </p:cNvPicPr>
          <p:nvPr/>
        </p:nvPicPr>
        <p:blipFill>
          <a:blip r:embed="rId5"/>
          <a:stretch>
            <a:fillRect/>
          </a:stretch>
        </p:blipFill>
        <p:spPr>
          <a:xfrm>
            <a:off x="992777" y="4245429"/>
            <a:ext cx="5388949" cy="639005"/>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437491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平均损失 </a:t>
            </a:r>
            <a:r>
              <a:rPr lang="en-US" altLang="zh-CN" sz="2800" b="1" dirty="0">
                <a:solidFill>
                  <a:prstClr val="white"/>
                </a:solidFill>
                <a:cs typeface="+mn-ea"/>
                <a:sym typeface="+mn-lt"/>
              </a:rPr>
              <a:t>vs </a:t>
            </a:r>
            <a:r>
              <a:rPr lang="zh-CN" altLang="en-US" sz="2800" b="1" dirty="0">
                <a:solidFill>
                  <a:prstClr val="white"/>
                </a:solidFill>
                <a:cs typeface="+mn-ea"/>
                <a:sym typeface="+mn-lt"/>
              </a:rPr>
              <a:t>最大组内损失</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3" name="图片 2"/>
          <p:cNvPicPr>
            <a:picLocks noChangeAspect="1"/>
          </p:cNvPicPr>
          <p:nvPr/>
        </p:nvPicPr>
        <p:blipFill>
          <a:blip r:embed="rId3"/>
          <a:srcRect b="34406"/>
          <a:stretch>
            <a:fillRect/>
          </a:stretch>
        </p:blipFill>
        <p:spPr>
          <a:xfrm>
            <a:off x="555811" y="1099541"/>
            <a:ext cx="10129073" cy="3383249"/>
          </a:xfrm>
          <a:prstGeom prst="rect">
            <a:avLst/>
          </a:prstGeom>
        </p:spPr>
      </p:pic>
      <mc:AlternateContent xmlns:mc="http://schemas.openxmlformats.org/markup-compatibility/2006" xmlns:a14="http://schemas.microsoft.com/office/drawing/2010/main">
        <mc:Choice Requires="a14">
          <p:sp>
            <p:nvSpPr>
              <p:cNvPr id="2" name="文本框 1"/>
              <p:cNvSpPr txBox="1"/>
              <p:nvPr/>
            </p:nvSpPr>
            <p:spPr>
              <a:xfrm>
                <a:off x="1293541" y="4672361"/>
                <a:ext cx="6188927" cy="1631216"/>
              </a:xfrm>
              <a:prstGeom prst="rect">
                <a:avLst/>
              </a:prstGeom>
              <a:noFill/>
            </p:spPr>
            <p:txBody>
              <a:bodyPr wrap="square" rtlCol="0">
                <a:spAutoFit/>
              </a:bodyPr>
              <a:lstStyle/>
              <a:p>
                <a:r>
                  <a:rPr lang="zh-CN" altLang="en-US" sz="2000" dirty="0"/>
                  <a:t>标准优化方式：</a:t>
                </a:r>
                <a:endParaRPr lang="en-US" altLang="zh-CN" sz="2000" dirty="0"/>
              </a:p>
              <a:p>
                <a:r>
                  <a:rPr lang="en-US" altLang="zh-CN" sz="2000" dirty="0"/>
                  <a:t>	</a:t>
                </a:r>
                <a:r>
                  <a:rPr lang="zh-CN" altLang="en-US" sz="2000" dirty="0"/>
                  <a:t>最小化 平均损失：</a:t>
                </a:r>
                <a14:m>
                  <m:oMath xmlns:m="http://schemas.openxmlformats.org/officeDocument/2006/math">
                    <m:r>
                      <a:rPr lang="en-US" altLang="zh-CN" sz="2000" i="1" dirty="0" smtClean="0">
                        <a:solidFill>
                          <a:srgbClr val="FF0000"/>
                        </a:solidFill>
                        <a:latin typeface="Cambria Math" panose="02040503050406030204" pitchFamily="18" charset="0"/>
                      </a:rPr>
                      <m:t>𝑤</m:t>
                    </m:r>
                    <m:r>
                      <a:rPr lang="en-US" altLang="zh-CN" sz="2000" i="0" dirty="0" smtClean="0">
                        <a:solidFill>
                          <a:srgbClr val="FF0000"/>
                        </a:solidFill>
                        <a:latin typeface="Cambria Math" panose="02040503050406030204" pitchFamily="18" charset="0"/>
                      </a:rPr>
                      <m:t>=1.09</m:t>
                    </m:r>
                  </m:oMath>
                </a14:m>
                <a:endParaRPr lang="en-US" altLang="zh-CN" sz="2000" dirty="0">
                  <a:solidFill>
                    <a:srgbClr val="FF0000"/>
                  </a:solidFill>
                </a:endParaRPr>
              </a:p>
              <a:p>
                <a:endParaRPr lang="en-US" altLang="zh-CN" sz="2000" dirty="0"/>
              </a:p>
              <a:p>
                <a:r>
                  <a:rPr lang="zh-CN" altLang="en-US" sz="2000" dirty="0"/>
                  <a:t>组分布鲁棒优化（</a:t>
                </a:r>
                <a:r>
                  <a:rPr lang="en-US" altLang="zh-CN" sz="2000" dirty="0"/>
                  <a:t>group DRO</a:t>
                </a:r>
                <a:r>
                  <a:rPr lang="zh-CN" altLang="en-US" sz="2000" dirty="0"/>
                  <a:t>）</a:t>
                </a:r>
                <a:endParaRPr lang="en-US" altLang="zh-CN" sz="2000" dirty="0"/>
              </a:p>
              <a:p>
                <a:r>
                  <a:rPr lang="en-US" altLang="zh-CN" sz="2000" dirty="0"/>
                  <a:t>	</a:t>
                </a:r>
                <a:r>
                  <a:rPr lang="zh-CN" altLang="en-US" sz="2000" dirty="0"/>
                  <a:t>最小化 最大组内损失：</a:t>
                </a:r>
                <a14:m>
                  <m:oMath xmlns:m="http://schemas.openxmlformats.org/officeDocument/2006/math">
                    <m:r>
                      <a:rPr lang="zh-CN" altLang="en-US" sz="2000" i="1" dirty="0" smtClean="0">
                        <a:solidFill>
                          <a:srgbClr val="0000FF"/>
                        </a:solidFill>
                        <a:latin typeface="Cambria Math" panose="02040503050406030204" pitchFamily="18" charset="0"/>
                      </a:rPr>
                      <m:t>𝑤</m:t>
                    </m:r>
                    <m:r>
                      <a:rPr lang="zh-CN" altLang="en-US" sz="2000" i="0" dirty="0">
                        <a:solidFill>
                          <a:srgbClr val="0000FF"/>
                        </a:solidFill>
                        <a:latin typeface="Cambria Math" panose="02040503050406030204" pitchFamily="18" charset="0"/>
                      </a:rPr>
                      <m:t>=1.58</m:t>
                    </m:r>
                  </m:oMath>
                </a14:m>
                <a:endParaRPr lang="zh-CN" altLang="en-US" sz="2000" dirty="0"/>
              </a:p>
            </p:txBody>
          </p:sp>
        </mc:Choice>
        <mc:Fallback xmlns="">
          <p:sp>
            <p:nvSpPr>
              <p:cNvPr id="2" name="文本框 1"/>
              <p:cNvSpPr txBox="1">
                <a:spLocks noRot="1" noChangeAspect="1" noMove="1" noResize="1" noEditPoints="1" noAdjustHandles="1" noChangeArrowheads="1" noChangeShapeType="1" noTextEdit="1"/>
              </p:cNvSpPr>
              <p:nvPr/>
            </p:nvSpPr>
            <p:spPr>
              <a:xfrm>
                <a:off x="1293541" y="4672361"/>
                <a:ext cx="6188927" cy="1631216"/>
              </a:xfrm>
              <a:prstGeom prst="rect">
                <a:avLst/>
              </a:prstGeom>
              <a:blipFill rotWithShape="1">
                <a:blip r:embed="rId4"/>
                <a:stretch>
                  <a:fillRect l="-1" t="-2" r="4" b="-2612"/>
                </a:stretch>
              </a:blipFill>
            </p:spPr>
            <p:txBody>
              <a:bodyPr/>
              <a:lstStyle/>
              <a:p>
                <a:r>
                  <a:rPr lang="zh-CN" altLang="en-US">
                    <a:noFill/>
                  </a:rPr>
                  <a:t> </a:t>
                </a:r>
              </a:p>
            </p:txBody>
          </p:sp>
        </mc:Fallback>
      </mc:AlternateContent>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34163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通过梯度下降法优化</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4" name="图片 3"/>
          <p:cNvPicPr>
            <a:picLocks noChangeAspect="1"/>
          </p:cNvPicPr>
          <p:nvPr/>
        </p:nvPicPr>
        <p:blipFill>
          <a:blip r:embed="rId3"/>
          <a:stretch>
            <a:fillRect/>
          </a:stretch>
        </p:blipFill>
        <p:spPr>
          <a:xfrm>
            <a:off x="788893" y="1200082"/>
            <a:ext cx="10814923" cy="5272436"/>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p:cNvSpPr txBox="1"/>
          <p:nvPr/>
        </p:nvSpPr>
        <p:spPr>
          <a:xfrm>
            <a:off x="350439" y="120418"/>
            <a:ext cx="90281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小结</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pic>
        <p:nvPicPr>
          <p:cNvPr id="2" name="图片 1"/>
          <p:cNvPicPr>
            <a:picLocks noChangeAspect="1"/>
          </p:cNvPicPr>
          <p:nvPr/>
        </p:nvPicPr>
        <p:blipFill>
          <a:blip r:embed="rId3"/>
          <a:srcRect b="44003"/>
          <a:stretch>
            <a:fillRect/>
          </a:stretch>
        </p:blipFill>
        <p:spPr>
          <a:xfrm>
            <a:off x="539422" y="1127941"/>
            <a:ext cx="11350169" cy="3007641"/>
          </a:xfrm>
          <a:prstGeom prst="rect">
            <a:avLst/>
          </a:prstGeom>
        </p:spPr>
      </p:pic>
      <mc:AlternateContent xmlns:mc="http://schemas.openxmlformats.org/markup-compatibility/2006" xmlns:a14="http://schemas.microsoft.com/office/drawing/2010/main">
        <mc:Choice Requires="a14">
          <p:sp>
            <p:nvSpPr>
              <p:cNvPr id="3" name="文本框 2"/>
              <p:cNvSpPr txBox="1"/>
              <p:nvPr/>
            </p:nvSpPr>
            <p:spPr>
              <a:xfrm>
                <a:off x="2227715" y="4353791"/>
                <a:ext cx="7799511" cy="1908279"/>
              </a:xfrm>
              <a:prstGeom prst="rect">
                <a:avLst/>
              </a:prstGeom>
              <a:noFill/>
            </p:spPr>
            <p:txBody>
              <a:bodyPr wrap="square" rtlCol="0">
                <a:spAutoFit/>
              </a:bodyPr>
              <a:lstStyle/>
              <a:p>
                <a:pPr marL="285750" indent="-285750">
                  <a:buFont typeface="Wingdings" panose="05000000000000000000" pitchFamily="2" charset="2"/>
                  <a:buChar char="l"/>
                </a:pPr>
                <a:r>
                  <a:rPr lang="zh-CN" altLang="en-US" sz="2000" dirty="0"/>
                  <a:t>最大组内损失 </a:t>
                </a:r>
                <a14:m>
                  <m:oMath xmlns:m="http://schemas.openxmlformats.org/officeDocument/2006/math">
                    <m:r>
                      <a:rPr lang="zh-CN" altLang="en-US" sz="2000" i="1" smtClean="0">
                        <a:latin typeface="Cambria Math" panose="02040503050406030204" pitchFamily="18" charset="0"/>
                      </a:rPr>
                      <m:t>≠</m:t>
                    </m:r>
                    <m:r>
                      <a:rPr lang="en-US" altLang="zh-CN" sz="2000" b="0" i="1" smtClean="0">
                        <a:latin typeface="Cambria Math" panose="02040503050406030204" pitchFamily="18" charset="0"/>
                      </a:rPr>
                      <m:t> </m:t>
                    </m:r>
                    <m:r>
                      <a:rPr lang="zh-CN" altLang="en-US" sz="2000" i="1">
                        <a:latin typeface="Cambria Math" panose="02040503050406030204" pitchFamily="18" charset="0"/>
                      </a:rPr>
                      <m:t>平均</m:t>
                    </m:r>
                  </m:oMath>
                </a14:m>
                <a:r>
                  <a:rPr lang="zh-CN" altLang="en-US" sz="2000" dirty="0"/>
                  <a:t>损失</a:t>
                </a:r>
                <a:endParaRPr lang="en-US" altLang="zh-CN" sz="2000" dirty="0"/>
              </a:p>
              <a:p>
                <a:pPr marL="285750" indent="-285750">
                  <a:buFont typeface="Wingdings" panose="05000000000000000000" pitchFamily="2" charset="2"/>
                  <a:buChar char="l"/>
                </a:pPr>
                <a:endParaRPr lang="en-US" altLang="zh-CN" sz="2000" dirty="0"/>
              </a:p>
              <a:p>
                <a:pPr marL="285750" indent="-285750">
                  <a:buFont typeface="Wingdings" panose="05000000000000000000" pitchFamily="2" charset="2"/>
                  <a:buChar char="l"/>
                </a:pPr>
                <a:r>
                  <a:rPr lang="en-US" altLang="zh-CN" sz="2000" dirty="0"/>
                  <a:t>Group DRO</a:t>
                </a:r>
                <a:r>
                  <a:rPr lang="zh-CN" altLang="en-US" sz="2000" dirty="0"/>
                  <a:t>：最小化 最大组内损失</a:t>
                </a:r>
                <a:endParaRPr lang="en-US" altLang="zh-CN" sz="2000" dirty="0"/>
              </a:p>
              <a:p>
                <a:pPr marL="285750" indent="-285750">
                  <a:buFont typeface="Wingdings" panose="05000000000000000000" pitchFamily="2" charset="2"/>
                  <a:buChar char="l"/>
                </a:pPr>
                <a:endParaRPr lang="en-US" altLang="zh-CN" sz="2000" dirty="0"/>
              </a:p>
              <a:p>
                <a:pPr marL="285750" indent="-285750">
                  <a:buFont typeface="Wingdings" panose="05000000000000000000" pitchFamily="2" charset="2"/>
                  <a:buChar char="l"/>
                </a:pPr>
                <a:r>
                  <a:rPr lang="zh-CN" altLang="en-US" sz="2000" dirty="0"/>
                  <a:t>更多细微差别：交叉性？ 不知道组信息？过拟合？</a:t>
                </a:r>
                <a:endParaRPr lang="en-US" altLang="zh-CN" sz="2000" dirty="0"/>
              </a:p>
              <a:p>
                <a:pPr marL="285750" indent="-285750">
                  <a:buFont typeface="Wingdings" panose="05000000000000000000" pitchFamily="2" charset="2"/>
                  <a:buChar char="l"/>
                </a:pPr>
                <a:endParaRPr lang="zh-CN" altLang="en-US" dirty="0"/>
              </a:p>
            </p:txBody>
          </p:sp>
        </mc:Choice>
        <mc:Fallback xmlns="">
          <p:sp>
            <p:nvSpPr>
              <p:cNvPr id="3" name="文本框 2"/>
              <p:cNvSpPr txBox="1">
                <a:spLocks noRot="1" noChangeAspect="1" noMove="1" noResize="1" noEditPoints="1" noAdjustHandles="1" noChangeArrowheads="1" noChangeShapeType="1" noTextEdit="1"/>
              </p:cNvSpPr>
              <p:nvPr/>
            </p:nvSpPr>
            <p:spPr>
              <a:xfrm>
                <a:off x="2227715" y="4353791"/>
                <a:ext cx="7799511" cy="1908279"/>
              </a:xfrm>
              <a:prstGeom prst="rect">
                <a:avLst/>
              </a:prstGeom>
              <a:blipFill rotWithShape="1">
                <a:blip r:embed="rId4"/>
                <a:stretch>
                  <a:fillRect l="-2" t="-12" r="7" b="18"/>
                </a:stretch>
              </a:blipFill>
            </p:spPr>
            <p:txBody>
              <a:bodyPr/>
              <a:lstStyle/>
              <a:p>
                <a:r>
                  <a:rPr lang="zh-CN" altLang="en-US">
                    <a:noFill/>
                  </a:rPr>
                  <a:t> </a:t>
                </a:r>
              </a:p>
            </p:txBody>
          </p:sp>
        </mc:Fallback>
      </mc:AlternateContent>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EFB34-AB4D-B6DB-A3A1-41093B73C88B}"/>
            </a:ext>
          </a:extLst>
        </p:cNvPr>
        <p:cNvGrpSpPr/>
        <p:nvPr/>
      </p:nvGrpSpPr>
      <p:grpSpPr>
        <a:xfrm>
          <a:off x="0" y="0"/>
          <a:ext cx="0" cy="0"/>
          <a:chOff x="0" y="0"/>
          <a:chExt cx="0" cy="0"/>
        </a:xfrm>
      </p:grpSpPr>
      <p:grpSp>
        <p:nvGrpSpPr>
          <p:cNvPr id="15" name="Group 9">
            <a:extLst>
              <a:ext uri="{FF2B5EF4-FFF2-40B4-BE49-F238E27FC236}">
                <a16:creationId xmlns:a16="http://schemas.microsoft.com/office/drawing/2014/main" id="{25700847-2387-5940-CB85-29020F8BDB15}"/>
              </a:ext>
            </a:extLst>
          </p:cNvPr>
          <p:cNvGrpSpPr>
            <a:grpSpLocks noChangeAspect="1"/>
          </p:cNvGrpSpPr>
          <p:nvPr/>
        </p:nvGrpSpPr>
        <p:grpSpPr bwMode="auto">
          <a:xfrm>
            <a:off x="0" y="-1589"/>
            <a:ext cx="12191999" cy="767234"/>
            <a:chOff x="-1" y="-1"/>
            <a:chExt cx="7719" cy="568"/>
          </a:xfrm>
        </p:grpSpPr>
        <p:sp>
          <p:nvSpPr>
            <p:cNvPr id="17" name="Freeform 11">
              <a:extLst>
                <a:ext uri="{FF2B5EF4-FFF2-40B4-BE49-F238E27FC236}">
                  <a16:creationId xmlns:a16="http://schemas.microsoft.com/office/drawing/2014/main" id="{FFE3C7D8-1268-7292-81F8-5C500307D5B7}"/>
                </a:ext>
              </a:extLst>
            </p:cNvPr>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8" name="AutoShape 8">
              <a:extLst>
                <a:ext uri="{FF2B5EF4-FFF2-40B4-BE49-F238E27FC236}">
                  <a16:creationId xmlns:a16="http://schemas.microsoft.com/office/drawing/2014/main" id="{D5EBA150-7402-209D-D610-D6F739212492}"/>
                </a:ext>
              </a:extLst>
            </p:cNvPr>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9" name="任意多边形: 形状 18">
            <a:extLst>
              <a:ext uri="{FF2B5EF4-FFF2-40B4-BE49-F238E27FC236}">
                <a16:creationId xmlns:a16="http://schemas.microsoft.com/office/drawing/2014/main" id="{6C485631-039A-AD6B-A571-6E1DF1C50F63}"/>
              </a:ext>
            </a:extLst>
          </p:cNvPr>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0" name="文本框 19">
            <a:extLst>
              <a:ext uri="{FF2B5EF4-FFF2-40B4-BE49-F238E27FC236}">
                <a16:creationId xmlns:a16="http://schemas.microsoft.com/office/drawing/2014/main" id="{F6253F1D-7EAB-9255-9FFE-4275D28965AC}"/>
              </a:ext>
            </a:extLst>
          </p:cNvPr>
          <p:cNvSpPr txBox="1"/>
          <p:nvPr/>
        </p:nvSpPr>
        <p:spPr>
          <a:xfrm>
            <a:off x="350439" y="120418"/>
            <a:ext cx="90281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dirty="0">
                <a:solidFill>
                  <a:prstClr val="white"/>
                </a:solidFill>
                <a:cs typeface="+mn-ea"/>
                <a:sym typeface="+mn-lt"/>
              </a:rPr>
              <a:t>小结</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mc:AlternateContent xmlns:mc="http://schemas.openxmlformats.org/markup-compatibility/2006">
        <mc:Choice xmlns:a14="http://schemas.microsoft.com/office/drawing/2010/main" Requires="a14">
          <p:sp>
            <p:nvSpPr>
              <p:cNvPr id="4" name="文本框 4">
                <a:extLst>
                  <a:ext uri="{FF2B5EF4-FFF2-40B4-BE49-F238E27FC236}">
                    <a16:creationId xmlns:a16="http://schemas.microsoft.com/office/drawing/2014/main" id="{78E2932A-7D92-BD24-744C-15A430385E2F}"/>
                  </a:ext>
                </a:extLst>
              </p:cNvPr>
              <p:cNvSpPr txBox="1"/>
              <p:nvPr/>
            </p:nvSpPr>
            <p:spPr>
              <a:xfrm>
                <a:off x="0" y="886301"/>
                <a:ext cx="6699848" cy="1820883"/>
              </a:xfrm>
              <a:prstGeom prst="rect">
                <a:avLst/>
              </a:prstGeom>
              <a:noFill/>
            </p:spPr>
            <p:txBody>
              <a:bodyPr wrap="square">
                <a:spAutoFit/>
              </a:bodyPr>
              <a:lstStyle/>
              <a:p>
                <a:r>
                  <a:rPr lang="zh-CN" altLang="en-US" sz="2800" dirty="0"/>
                  <a:t>作业 </a:t>
                </a:r>
                <a:r>
                  <a:rPr lang="en-US" altLang="zh-CN" sz="2800" dirty="0"/>
                  <a:t>1:</a:t>
                </a:r>
                <a:r>
                  <a:rPr lang="zh-CN" altLang="en-US" sz="2800" dirty="0"/>
                  <a:t> </a:t>
                </a:r>
                <a14:m>
                  <m:oMath xmlns:m="http://schemas.openxmlformats.org/officeDocument/2006/math">
                    <m:r>
                      <a:rPr lang="en-US" altLang="zh-CN" sz="2800" i="1">
                        <a:latin typeface="Cambria Math" panose="02040503050406030204" pitchFamily="18" charset="0"/>
                      </a:rPr>
                      <m:t>𝑔</m:t>
                    </m:r>
                    <m:d>
                      <m:dPr>
                        <m:ctrlPr>
                          <a:rPr lang="en-US" altLang="zh-CN" sz="2800" i="1">
                            <a:latin typeface="Cambria Math" panose="02040503050406030204" pitchFamily="18" charset="0"/>
                          </a:rPr>
                        </m:ctrlPr>
                      </m:dPr>
                      <m:e>
                        <m:r>
                          <a:rPr lang="en-US" altLang="zh-CN" sz="2800" i="1">
                            <a:latin typeface="Cambria Math" panose="02040503050406030204" pitchFamily="18" charset="0"/>
                          </a:rPr>
                          <m:t>𝑤</m:t>
                        </m:r>
                      </m:e>
                    </m:d>
                    <m:r>
                      <a:rPr lang="en-US" altLang="zh-CN" sz="2800" i="1">
                        <a:latin typeface="Cambria Math" panose="02040503050406030204" pitchFamily="18" charset="0"/>
                      </a:rPr>
                      <m:t>=5</m:t>
                    </m:r>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𝑤</m:t>
                        </m:r>
                      </m:e>
                      <m:sub>
                        <m:r>
                          <a:rPr lang="en-US" altLang="zh-CN" sz="2800" i="1">
                            <a:latin typeface="Cambria Math" panose="02040503050406030204" pitchFamily="18" charset="0"/>
                          </a:rPr>
                          <m:t>1</m:t>
                        </m:r>
                      </m:sub>
                    </m:sSub>
                    <m:r>
                      <a:rPr lang="en-US" altLang="zh-CN" sz="2800" i="1">
                        <a:latin typeface="Cambria Math" panose="02040503050406030204" pitchFamily="18" charset="0"/>
                      </a:rPr>
                      <m:t>+10</m:t>
                    </m:r>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𝑤</m:t>
                        </m:r>
                      </m:e>
                      <m:sub>
                        <m:r>
                          <a:rPr lang="en-US" altLang="zh-CN" sz="2800" i="1">
                            <a:latin typeface="Cambria Math" panose="02040503050406030204" pitchFamily="18" charset="0"/>
                          </a:rPr>
                          <m:t>1</m:t>
                        </m:r>
                      </m:sub>
                    </m:sSub>
                    <m:sSub>
                      <m:sSubPr>
                        <m:ctrlPr>
                          <a:rPr lang="en-US" altLang="zh-CN" sz="2800" i="1">
                            <a:latin typeface="Cambria Math" panose="02040503050406030204" pitchFamily="18" charset="0"/>
                          </a:rPr>
                        </m:ctrlPr>
                      </m:sSubPr>
                      <m:e>
                        <m:r>
                          <a:rPr lang="en-US" altLang="zh-CN" sz="2800" i="1">
                            <a:latin typeface="Cambria Math" panose="02040503050406030204" pitchFamily="18" charset="0"/>
                          </a:rPr>
                          <m:t>𝑤</m:t>
                        </m:r>
                      </m:e>
                      <m:sub>
                        <m:r>
                          <a:rPr lang="en-US" altLang="zh-CN" sz="2800" i="1">
                            <a:latin typeface="Cambria Math" panose="02040503050406030204" pitchFamily="18" charset="0"/>
                          </a:rPr>
                          <m:t>2</m:t>
                        </m:r>
                      </m:sub>
                    </m:sSub>
                    <m:r>
                      <a:rPr lang="en-US" altLang="zh-CN" sz="2800" i="1">
                        <a:latin typeface="Cambria Math" panose="02040503050406030204" pitchFamily="18" charset="0"/>
                      </a:rPr>
                      <m:t>+2</m:t>
                    </m:r>
                    <m:sSubSup>
                      <m:sSubSupPr>
                        <m:ctrlPr>
                          <a:rPr lang="en-US" altLang="zh-CN" sz="2800" i="1">
                            <a:latin typeface="Cambria Math" panose="02040503050406030204" pitchFamily="18" charset="0"/>
                          </a:rPr>
                        </m:ctrlPr>
                      </m:sSubSupPr>
                      <m:e>
                        <m:r>
                          <a:rPr lang="en-US" altLang="zh-CN" sz="2800" i="1">
                            <a:latin typeface="Cambria Math" panose="02040503050406030204" pitchFamily="18" charset="0"/>
                          </a:rPr>
                          <m:t>𝑤</m:t>
                        </m:r>
                      </m:e>
                      <m:sub>
                        <m:r>
                          <a:rPr lang="en-US" altLang="zh-CN" sz="2800" i="1">
                            <a:latin typeface="Cambria Math" panose="02040503050406030204" pitchFamily="18" charset="0"/>
                          </a:rPr>
                          <m:t>1</m:t>
                        </m:r>
                      </m:sub>
                      <m:sup>
                        <m:r>
                          <a:rPr lang="en-US" altLang="zh-CN" sz="2800" i="1">
                            <a:latin typeface="Cambria Math" panose="02040503050406030204" pitchFamily="18" charset="0"/>
                          </a:rPr>
                          <m:t>2</m:t>
                        </m:r>
                      </m:sup>
                    </m:sSubSup>
                  </m:oMath>
                </a14:m>
                <a:r>
                  <a:rPr lang="en-US" altLang="zh-CN" sz="2800" dirty="0"/>
                  <a:t>, </a:t>
                </a:r>
                <a:r>
                  <a:rPr lang="zh-CN" altLang="en-US" sz="2800" dirty="0"/>
                  <a:t>   </a:t>
                </a:r>
                <a:endParaRPr lang="en-US" altLang="zh-CN" sz="2800" dirty="0"/>
              </a:p>
              <a:p>
                <a:endParaRPr lang="en-US" altLang="zh-CN" sz="2800" dirty="0"/>
              </a:p>
              <a:p>
                <a:r>
                  <a:rPr lang="zh-CN" altLang="en-US" sz="2800" dirty="0"/>
                  <a:t>         求 </a:t>
                </a:r>
                <a14:m>
                  <m:oMath xmlns:m="http://schemas.openxmlformats.org/officeDocument/2006/math">
                    <m:r>
                      <m:rPr>
                        <m:sty m:val="p"/>
                      </m:rPr>
                      <a:rPr lang="en-US" altLang="zh-CN" sz="2800" i="1">
                        <a:latin typeface="Cambria Math" panose="02040503050406030204" pitchFamily="18" charset="0"/>
                        <a:ea typeface="Cambria Math" panose="02040503050406030204" pitchFamily="18" charset="0"/>
                      </a:rPr>
                      <m:t>∇</m:t>
                    </m:r>
                    <m:r>
                      <a:rPr lang="en-US" altLang="zh-CN" sz="2800" i="1">
                        <a:latin typeface="Cambria Math" panose="02040503050406030204" pitchFamily="18" charset="0"/>
                      </a:rPr>
                      <m:t>𝑔</m:t>
                    </m:r>
                    <m:d>
                      <m:dPr>
                        <m:ctrlPr>
                          <a:rPr lang="en-US" altLang="zh-CN" sz="2800" i="1">
                            <a:latin typeface="Cambria Math" panose="02040503050406030204" pitchFamily="18" charset="0"/>
                          </a:rPr>
                        </m:ctrlPr>
                      </m:dPr>
                      <m:e>
                        <m:r>
                          <a:rPr lang="en-US" altLang="zh-CN" sz="2800" i="1">
                            <a:latin typeface="Cambria Math" panose="02040503050406030204" pitchFamily="18" charset="0"/>
                          </a:rPr>
                          <m:t>𝑤</m:t>
                        </m:r>
                      </m:e>
                    </m:d>
                  </m:oMath>
                </a14:m>
                <a:r>
                  <a:rPr lang="en-US" altLang="zh-CN" sz="2800" dirty="0"/>
                  <a:t>?</a:t>
                </a:r>
              </a:p>
              <a:p>
                <a:pPr algn="ctr"/>
                <a:endParaRPr lang="en-US" altLang="zh-CN" sz="2800" dirty="0"/>
              </a:p>
            </p:txBody>
          </p:sp>
        </mc:Choice>
        <mc:Fallback>
          <p:sp>
            <p:nvSpPr>
              <p:cNvPr id="4" name="文本框 4">
                <a:extLst>
                  <a:ext uri="{FF2B5EF4-FFF2-40B4-BE49-F238E27FC236}">
                    <a16:creationId xmlns:a16="http://schemas.microsoft.com/office/drawing/2014/main" id="{78E2932A-7D92-BD24-744C-15A430385E2F}"/>
                  </a:ext>
                </a:extLst>
              </p:cNvPr>
              <p:cNvSpPr txBox="1">
                <a:spLocks noRot="1" noChangeAspect="1" noMove="1" noResize="1" noEditPoints="1" noAdjustHandles="1" noChangeArrowheads="1" noChangeShapeType="1" noTextEdit="1"/>
              </p:cNvSpPr>
              <p:nvPr/>
            </p:nvSpPr>
            <p:spPr>
              <a:xfrm>
                <a:off x="0" y="886301"/>
                <a:ext cx="6699848" cy="1820883"/>
              </a:xfrm>
              <a:prstGeom prst="rect">
                <a:avLst/>
              </a:prstGeom>
              <a:blipFill>
                <a:blip r:embed="rId3"/>
                <a:stretch>
                  <a:fillRect l="-2083" t="-344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文本框 4">
                <a:extLst>
                  <a:ext uri="{FF2B5EF4-FFF2-40B4-BE49-F238E27FC236}">
                    <a16:creationId xmlns:a16="http://schemas.microsoft.com/office/drawing/2014/main" id="{5A4B387E-DD8A-F9B1-AB98-3459DD44E785}"/>
                  </a:ext>
                </a:extLst>
              </p:cNvPr>
              <p:cNvSpPr txBox="1"/>
              <p:nvPr/>
            </p:nvSpPr>
            <p:spPr>
              <a:xfrm>
                <a:off x="0" y="2393996"/>
                <a:ext cx="9288002" cy="1995675"/>
              </a:xfrm>
              <a:prstGeom prst="rect">
                <a:avLst/>
              </a:prstGeom>
              <a:noFill/>
            </p:spPr>
            <p:txBody>
              <a:bodyPr wrap="square">
                <a:spAutoFit/>
              </a:bodyPr>
              <a:lstStyle/>
              <a:p>
                <a:r>
                  <a:rPr lang="zh-CN" altLang="en-US" sz="2800" dirty="0"/>
                  <a:t>作业 </a:t>
                </a:r>
                <a:r>
                  <a:rPr lang="en-US" altLang="zh-CN" sz="2800" dirty="0"/>
                  <a:t>2:</a:t>
                </a:r>
                <a:r>
                  <a:rPr lang="zh-CN" altLang="en-US" sz="2800" dirty="0"/>
                  <a:t> </a:t>
                </a:r>
                <a14:m>
                  <m:oMath xmlns:m="http://schemas.openxmlformats.org/officeDocument/2006/math">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𝑓</m:t>
                        </m:r>
                      </m:e>
                      <m:sub>
                        <m:r>
                          <a:rPr lang="en-US" altLang="zh-CN" sz="2800" b="0" i="1" smtClean="0">
                            <a:latin typeface="Cambria Math" panose="02040503050406030204" pitchFamily="18" charset="0"/>
                          </a:rPr>
                          <m:t>𝑤</m:t>
                        </m:r>
                      </m:sub>
                    </m:sSub>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𝑥</m:t>
                    </m:r>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𝜎</m:t>
                    </m:r>
                    <m:d>
                      <m:dPr>
                        <m:ctrlPr>
                          <a:rPr lang="en-US" altLang="zh-CN" sz="2800" i="1">
                            <a:latin typeface="Cambria Math" panose="02040503050406030204" pitchFamily="18" charset="0"/>
                          </a:rPr>
                        </m:ctrlPr>
                      </m:dPr>
                      <m:e>
                        <m:sSup>
                          <m:sSupPr>
                            <m:ctrlPr>
                              <a:rPr lang="en-US" altLang="zh-CN" sz="2800" b="0" i="1" smtClean="0">
                                <a:latin typeface="Cambria Math" panose="02040503050406030204" pitchFamily="18" charset="0"/>
                              </a:rPr>
                            </m:ctrlPr>
                          </m:sSupPr>
                          <m:e>
                            <m:r>
                              <a:rPr lang="en-US" altLang="zh-CN" sz="2800" i="1" smtClean="0">
                                <a:latin typeface="Cambria Math" panose="02040503050406030204" pitchFamily="18" charset="0"/>
                              </a:rPr>
                              <m:t>𝑤</m:t>
                            </m:r>
                          </m:e>
                          <m:sup>
                            <m:r>
                              <a:rPr lang="en-US" altLang="zh-CN" sz="2800" b="0" i="1" smtClean="0">
                                <a:latin typeface="Cambria Math" panose="02040503050406030204" pitchFamily="18" charset="0"/>
                              </a:rPr>
                              <m:t>𝑇</m:t>
                            </m:r>
                          </m:sup>
                        </m:sSup>
                        <m:r>
                          <a:rPr lang="en-US" altLang="zh-CN" sz="2800" b="0" i="1" smtClean="0">
                            <a:latin typeface="Cambria Math" panose="02040503050406030204" pitchFamily="18" charset="0"/>
                          </a:rPr>
                          <m:t> </m:t>
                        </m:r>
                        <m:r>
                          <a:rPr lang="en-US" altLang="zh-CN" sz="2800" b="0" i="1" smtClean="0">
                            <a:latin typeface="Cambria Math" panose="02040503050406030204" pitchFamily="18" charset="0"/>
                          </a:rPr>
                          <m:t>𝑥</m:t>
                        </m:r>
                      </m:e>
                    </m:d>
                    <m:r>
                      <a:rPr lang="en-US" altLang="zh-CN" sz="2800" b="0" i="0" smtClean="0">
                        <a:latin typeface="Cambria Math" panose="02040503050406030204" pitchFamily="18" charset="0"/>
                      </a:rPr>
                      <m:t>, </m:t>
                    </m:r>
                  </m:oMath>
                </a14:m>
                <a:r>
                  <a:rPr lang="zh-CN" altLang="en-US" sz="2800" dirty="0"/>
                  <a:t>其中</a:t>
                </a:r>
                <a14:m>
                  <m:oMath xmlns:m="http://schemas.openxmlformats.org/officeDocument/2006/math">
                    <m:r>
                      <a:rPr lang="en-US" altLang="zh-CN" sz="2800" i="1">
                        <a:latin typeface="Cambria Math" panose="02040503050406030204" pitchFamily="18" charset="0"/>
                      </a:rPr>
                      <m:t>𝑤</m:t>
                    </m:r>
                    <m:r>
                      <a:rPr lang="zh-CN" altLang="en-US" sz="2800" b="0" i="1" smtClean="0">
                        <a:latin typeface="Cambria Math" panose="02040503050406030204" pitchFamily="18" charset="0"/>
                      </a:rPr>
                      <m:t>、</m:t>
                    </m:r>
                    <m:r>
                      <a:rPr lang="en-US" altLang="zh-CN" sz="2800" b="0" i="1" smtClean="0">
                        <a:latin typeface="Cambria Math" panose="02040503050406030204" pitchFamily="18" charset="0"/>
                      </a:rPr>
                      <m:t>𝑥</m:t>
                    </m:r>
                    <m:r>
                      <a:rPr lang="en-US" altLang="zh-CN" sz="2800" b="0" i="1" smtClean="0">
                        <a:latin typeface="Cambria Math" panose="02040503050406030204" pitchFamily="18" charset="0"/>
                      </a:rPr>
                      <m:t>∈</m:t>
                    </m:r>
                    <m:sSup>
                      <m:sSupPr>
                        <m:ctrlPr>
                          <a:rPr lang="en-US" altLang="zh-CN" sz="2800" b="0" i="1" smtClean="0">
                            <a:latin typeface="Cambria Math" panose="02040503050406030204" pitchFamily="18" charset="0"/>
                            <a:ea typeface="Cambria Math" panose="02040503050406030204" pitchFamily="18" charset="0"/>
                          </a:rPr>
                        </m:ctrlPr>
                      </m:sSupPr>
                      <m:e>
                        <m:r>
                          <a:rPr lang="en-US" altLang="zh-CN" sz="2800" b="0" i="1" smtClean="0">
                            <a:latin typeface="Cambria Math" panose="02040503050406030204" pitchFamily="18" charset="0"/>
                            <a:ea typeface="Cambria Math" panose="02040503050406030204" pitchFamily="18" charset="0"/>
                          </a:rPr>
                          <m:t>ℝ</m:t>
                        </m:r>
                      </m:e>
                      <m:sup>
                        <m:r>
                          <a:rPr lang="en-US" altLang="zh-CN" sz="2800" b="0" i="1" smtClean="0">
                            <a:latin typeface="Cambria Math" panose="02040503050406030204" pitchFamily="18" charset="0"/>
                            <a:ea typeface="Cambria Math" panose="02040503050406030204" pitchFamily="18" charset="0"/>
                          </a:rPr>
                          <m:t>𝑛</m:t>
                        </m:r>
                      </m:sup>
                    </m:sSup>
                  </m:oMath>
                </a14:m>
                <a:r>
                  <a:rPr lang="en-US" altLang="zh-CN" sz="2800" dirty="0"/>
                  <a:t>, </a:t>
                </a:r>
                <a14:m>
                  <m:oMath xmlns:m="http://schemas.openxmlformats.org/officeDocument/2006/math">
                    <m:r>
                      <a:rPr lang="en-US" sz="2800" i="1"/>
                      <m:t>𝜎</m:t>
                    </m:r>
                    <m:r>
                      <a:rPr lang="en-US" sz="2800"/>
                      <m:t>(</m:t>
                    </m:r>
                    <m:r>
                      <a:rPr lang="en-US" sz="2800" b="0" i="1" smtClean="0">
                        <a:latin typeface="Cambria Math" panose="02040503050406030204" pitchFamily="18" charset="0"/>
                      </a:rPr>
                      <m:t>𝑧</m:t>
                    </m:r>
                    <m:r>
                      <a:rPr lang="en-US" sz="2800"/>
                      <m:t>)=</m:t>
                    </m:r>
                    <m:f>
                      <m:fPr>
                        <m:ctrlPr>
                          <a:rPr lang="en-US" sz="2800" i="1"/>
                        </m:ctrlPr>
                      </m:fPr>
                      <m:num>
                        <m:r>
                          <a:rPr lang="en-US" sz="2800"/>
                          <m:t>1</m:t>
                        </m:r>
                      </m:num>
                      <m:den>
                        <m:r>
                          <a:rPr lang="en-US" sz="2800"/>
                          <m:t>1+</m:t>
                        </m:r>
                        <m:sSup>
                          <m:sSupPr>
                            <m:ctrlPr>
                              <a:rPr lang="en-US" sz="2800" i="1"/>
                            </m:ctrlPr>
                          </m:sSupPr>
                          <m:e>
                            <m:r>
                              <a:rPr lang="en-US" sz="2800" i="1"/>
                              <m:t>𝑒</m:t>
                            </m:r>
                          </m:e>
                          <m:sup>
                            <m:r>
                              <a:rPr lang="en-US" sz="2800" i="1"/>
                              <m:t>−</m:t>
                            </m:r>
                            <m:r>
                              <a:rPr lang="en-US" sz="2800" b="0" i="1" smtClean="0">
                                <a:latin typeface="Cambria Math" panose="02040503050406030204" pitchFamily="18" charset="0"/>
                              </a:rPr>
                              <m:t>𝑧</m:t>
                            </m:r>
                          </m:sup>
                        </m:sSup>
                      </m:den>
                    </m:f>
                  </m:oMath>
                </a14:m>
                <a:endParaRPr lang="en-US" altLang="zh-CN" sz="2800" dirty="0"/>
              </a:p>
              <a:p>
                <a:r>
                  <a:rPr lang="en-US" altLang="zh-CN" sz="2800" dirty="0"/>
                  <a:t>	</a:t>
                </a:r>
              </a:p>
              <a:p>
                <a:r>
                  <a:rPr lang="en-US" altLang="zh-CN" sz="2800" dirty="0"/>
                  <a:t>	</a:t>
                </a:r>
                <a:r>
                  <a:rPr lang="zh-CN" altLang="en-US" sz="2800" dirty="0"/>
                  <a:t>求</a:t>
                </a:r>
                <a14:m>
                  <m:oMath xmlns:m="http://schemas.openxmlformats.org/officeDocument/2006/math">
                    <m:r>
                      <m:rPr>
                        <m:sty m:val="p"/>
                      </m:rPr>
                      <a:rPr lang="en-US" altLang="zh-CN" sz="2800" i="1" smtClean="0">
                        <a:latin typeface="Cambria Math" panose="02040503050406030204" pitchFamily="18" charset="0"/>
                        <a:ea typeface="Cambria Math" panose="02040503050406030204" pitchFamily="18" charset="0"/>
                      </a:rPr>
                      <m:t>∇</m:t>
                    </m:r>
                    <m:r>
                      <a:rPr lang="en-US" altLang="zh-CN" sz="2800" b="0" i="1" smtClean="0">
                        <a:latin typeface="Cambria Math" panose="02040503050406030204" pitchFamily="18" charset="0"/>
                        <a:ea typeface="Cambria Math" panose="02040503050406030204" pitchFamily="18" charset="0"/>
                      </a:rPr>
                      <m:t>𝑓</m:t>
                    </m:r>
                    <m:d>
                      <m:dPr>
                        <m:ctrlPr>
                          <a:rPr lang="en-US" altLang="zh-CN" sz="2800" i="1">
                            <a:latin typeface="Cambria Math" panose="02040503050406030204" pitchFamily="18" charset="0"/>
                          </a:rPr>
                        </m:ctrlPr>
                      </m:dPr>
                      <m:e>
                        <m:r>
                          <a:rPr lang="en-US" altLang="zh-CN" sz="2800" i="1">
                            <a:latin typeface="Cambria Math" panose="02040503050406030204" pitchFamily="18" charset="0"/>
                          </a:rPr>
                          <m:t>𝑤</m:t>
                        </m:r>
                      </m:e>
                    </m:d>
                  </m:oMath>
                </a14:m>
                <a:r>
                  <a:rPr lang="en-US" altLang="zh-CN" sz="2800" dirty="0"/>
                  <a:t>?</a:t>
                </a:r>
              </a:p>
              <a:p>
                <a:pPr algn="ctr"/>
                <a:endParaRPr lang="en-US" altLang="zh-CN" sz="2800" dirty="0"/>
              </a:p>
            </p:txBody>
          </p:sp>
        </mc:Choice>
        <mc:Fallback>
          <p:sp>
            <p:nvSpPr>
              <p:cNvPr id="5" name="文本框 4">
                <a:extLst>
                  <a:ext uri="{FF2B5EF4-FFF2-40B4-BE49-F238E27FC236}">
                    <a16:creationId xmlns:a16="http://schemas.microsoft.com/office/drawing/2014/main" id="{5A4B387E-DD8A-F9B1-AB98-3459DD44E785}"/>
                  </a:ext>
                </a:extLst>
              </p:cNvPr>
              <p:cNvSpPr txBox="1">
                <a:spLocks noRot="1" noChangeAspect="1" noMove="1" noResize="1" noEditPoints="1" noAdjustHandles="1" noChangeArrowheads="1" noChangeShapeType="1" noTextEdit="1"/>
              </p:cNvSpPr>
              <p:nvPr/>
            </p:nvSpPr>
            <p:spPr>
              <a:xfrm>
                <a:off x="0" y="2393996"/>
                <a:ext cx="9288002" cy="1995675"/>
              </a:xfrm>
              <a:prstGeom prst="rect">
                <a:avLst/>
              </a:prstGeom>
              <a:blipFill>
                <a:blip r:embed="rId4"/>
                <a:stretch>
                  <a:fillRect l="-1503"/>
                </a:stretch>
              </a:blipFill>
            </p:spPr>
            <p:txBody>
              <a:bodyPr/>
              <a:lstStyle/>
              <a:p>
                <a:r>
                  <a:rPr lang="en-US">
                    <a:noFill/>
                  </a:rPr>
                  <a:t> </a:t>
                </a:r>
              </a:p>
            </p:txBody>
          </p:sp>
        </mc:Fallback>
      </mc:AlternateContent>
    </p:spTree>
    <p:extLst>
      <p:ext uri="{BB962C8B-B14F-4D97-AF65-F5344CB8AC3E}">
        <p14:creationId xmlns:p14="http://schemas.microsoft.com/office/powerpoint/2010/main" val="17666506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CC1ED-8333-2BF4-2800-24E1F4441F1D}"/>
            </a:ext>
          </a:extLst>
        </p:cNvPr>
        <p:cNvGrpSpPr/>
        <p:nvPr/>
      </p:nvGrpSpPr>
      <p:grpSpPr>
        <a:xfrm>
          <a:off x="0" y="0"/>
          <a:ext cx="0" cy="0"/>
          <a:chOff x="0" y="0"/>
          <a:chExt cx="0" cy="0"/>
        </a:xfrm>
      </p:grpSpPr>
      <p:sp>
        <p:nvSpPr>
          <p:cNvPr id="10" name="矩形 9">
            <a:extLst>
              <a:ext uri="{FF2B5EF4-FFF2-40B4-BE49-F238E27FC236}">
                <a16:creationId xmlns:a16="http://schemas.microsoft.com/office/drawing/2014/main" id="{4BDA11B8-3EFD-6413-3D9C-76C3E789A059}"/>
              </a:ext>
            </a:extLst>
          </p:cNvPr>
          <p:cNvSpPr/>
          <p:nvPr/>
        </p:nvSpPr>
        <p:spPr>
          <a:xfrm>
            <a:off x="0" y="0"/>
            <a:ext cx="12192000" cy="6858000"/>
          </a:xfrm>
          <a:prstGeom prst="rect">
            <a:avLst/>
          </a:prstGeom>
          <a:solidFill>
            <a:srgbClr val="203864"/>
          </a:solidFill>
          <a:ln w="57150">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a:ea typeface="等线" panose="02010600030101010101" pitchFamily="2" charset="-122"/>
              <a:cs typeface="+mn-cs"/>
            </a:endParaRPr>
          </a:p>
        </p:txBody>
      </p:sp>
      <p:sp>
        <p:nvSpPr>
          <p:cNvPr id="6" name="矩形 5">
            <a:extLst>
              <a:ext uri="{FF2B5EF4-FFF2-40B4-BE49-F238E27FC236}">
                <a16:creationId xmlns:a16="http://schemas.microsoft.com/office/drawing/2014/main" id="{28779BBC-7D62-4C52-4C6F-7758922AF164}"/>
              </a:ext>
            </a:extLst>
          </p:cNvPr>
          <p:cNvSpPr/>
          <p:nvPr/>
        </p:nvSpPr>
        <p:spPr>
          <a:xfrm>
            <a:off x="870453" y="3063241"/>
            <a:ext cx="10451093" cy="899711"/>
          </a:xfrm>
          <a:prstGeom prst="rect">
            <a:avLst/>
          </a:prstGeom>
        </p:spPr>
        <p:txBody>
          <a:bodyPr wrap="square" lIns="87545" tIns="43772" rIns="87545" bIns="43772">
            <a:spAutoFit/>
          </a:bodyPr>
          <a:lstStyle/>
          <a:p>
            <a:pPr marL="0" marR="0" lvl="0" indent="0" algn="ctr" defTabSz="1750695" rtl="0" eaLnBrk="1" fontAlgn="auto" latinLnBrk="0" hangingPunct="1">
              <a:lnSpc>
                <a:spcPct val="120000"/>
              </a:lnSpc>
              <a:spcBef>
                <a:spcPts val="600"/>
              </a:spcBef>
              <a:spcAft>
                <a:spcPts val="0"/>
              </a:spcAft>
              <a:buClrTx/>
              <a:buSzTx/>
              <a:buFontTx/>
              <a:buNone/>
              <a:tabLst/>
              <a:defRPr/>
            </a:pPr>
            <a:r>
              <a:rPr kumimoji="0" lang="zh-CN" altLang="en-US" sz="48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谢谢！</a:t>
            </a:r>
            <a:endParaRPr kumimoji="0" lang="en-US" altLang="zh-CN" sz="48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3" name="图片 2">
            <a:extLst>
              <a:ext uri="{FF2B5EF4-FFF2-40B4-BE49-F238E27FC236}">
                <a16:creationId xmlns:a16="http://schemas.microsoft.com/office/drawing/2014/main" id="{4E252E1D-F301-4CDD-4E0A-5F9AEDDA3C4F}"/>
              </a:ext>
            </a:extLst>
          </p:cNvPr>
          <p:cNvPicPr>
            <a:picLocks noChangeAspect="1"/>
          </p:cNvPicPr>
          <p:nvPr/>
        </p:nvPicPr>
        <p:blipFill>
          <a:blip r:embed="rId3" cstate="print">
            <a:duotone>
              <a:schemeClr val="bg2">
                <a:shade val="45000"/>
                <a:satMod val="135000"/>
              </a:schemeClr>
              <a:prstClr val="white"/>
            </a:duotone>
          </a:blip>
          <a:stretch>
            <a:fillRect/>
          </a:stretch>
        </p:blipFill>
        <p:spPr>
          <a:xfrm>
            <a:off x="8550616" y="376157"/>
            <a:ext cx="3400585" cy="569319"/>
          </a:xfrm>
          <a:prstGeom prst="rect">
            <a:avLst/>
          </a:prstGeom>
        </p:spPr>
      </p:pic>
    </p:spTree>
    <p:extLst>
      <p:ext uri="{BB962C8B-B14F-4D97-AF65-F5344CB8AC3E}">
        <p14:creationId xmlns:p14="http://schemas.microsoft.com/office/powerpoint/2010/main" val="433710092"/>
      </p:ext>
    </p:extLst>
  </p:cSld>
  <p:clrMapOvr>
    <a:masterClrMapping/>
  </p:clrMapOvr>
  <p:transition advTm="11910"/>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402a1233-a9f0-48c5-9afd-f14827add457&quot;,&quot;Name&quot;:null,&quot;Kind&quot;:1,&quot;OldGuidesSetting&quot;:{&quot;HeaderHeight&quot;:0.0,&quot;FooterHeight&quot;:0.0,&quot;SideMargin&quot;:0.0,&quot;TopMargin&quot;:0.0,&quot;BottomMargin&quot;:0.0,&quot;IntervalMargin&quot;:0.0}}"/>
</p:tagLst>
</file>

<file path=ppt/tags/tag2.xml><?xml version="1.0" encoding="utf-8"?>
<p:tagLst xmlns:a="http://schemas.openxmlformats.org/drawingml/2006/main" xmlns:r="http://schemas.openxmlformats.org/officeDocument/2006/relationships" xmlns:p="http://schemas.openxmlformats.org/presentationml/2006/main">
  <p:tag name="ISLIDE.DIAGRAM" val="#950666;"/>
</p:tagLst>
</file>

<file path=ppt/tags/tag3.xml><?xml version="1.0" encoding="utf-8"?>
<p:tagLst xmlns:a="http://schemas.openxmlformats.org/drawingml/2006/main" xmlns:r="http://schemas.openxmlformats.org/officeDocument/2006/relationships" xmlns:p="http://schemas.openxmlformats.org/presentationml/2006/main">
  <p:tag name="ISLIDE.DIAGRAM" val="#950666;"/>
</p:tagLst>
</file>

<file path=ppt/tags/tag4.xml><?xml version="1.0" encoding="utf-8"?>
<p:tagLst xmlns:a="http://schemas.openxmlformats.org/drawingml/2006/main" xmlns:r="http://schemas.openxmlformats.org/officeDocument/2006/relationships" xmlns:p="http://schemas.openxmlformats.org/presentationml/2006/main">
  <p:tag name="ISLIDE.DIAGRAM" val="#950666;"/>
</p:tagLst>
</file>

<file path=ppt/tags/tag5.xml><?xml version="1.0" encoding="utf-8"?>
<p:tagLst xmlns:a="http://schemas.openxmlformats.org/drawingml/2006/main" xmlns:r="http://schemas.openxmlformats.org/officeDocument/2006/relationships" xmlns:p="http://schemas.openxmlformats.org/presentationml/2006/main">
  <p:tag name="ISLIDE.DIAGRAM" val="#950666;"/>
</p:tagLst>
</file>

<file path=ppt/tags/tag6.xml><?xml version="1.0" encoding="utf-8"?>
<p:tagLst xmlns:a="http://schemas.openxmlformats.org/drawingml/2006/main" xmlns:r="http://schemas.openxmlformats.org/officeDocument/2006/relationships" xmlns:p="http://schemas.openxmlformats.org/presentationml/2006/main">
  <p:tag name="ISLIDE.DIAGRAM" val="#950666;"/>
</p:tagLst>
</file>

<file path=ppt/tags/tag7.xml><?xml version="1.0" encoding="utf-8"?>
<p:tagLst xmlns:a="http://schemas.openxmlformats.org/drawingml/2006/main" xmlns:r="http://schemas.openxmlformats.org/officeDocument/2006/relationships" xmlns:p="http://schemas.openxmlformats.org/presentationml/2006/main">
  <p:tag name="ISLIDE.DIAGRAM" val="#950666;"/>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n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n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1114</TotalTime>
  <Words>9519</Words>
  <Application>Microsoft Macintosh PowerPoint</Application>
  <PresentationFormat>Widescreen</PresentationFormat>
  <Paragraphs>777</Paragraphs>
  <Slides>65</Slides>
  <Notes>65</Notes>
  <HiddenSlides>1</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65</vt:i4>
      </vt:variant>
    </vt:vector>
  </HeadingPairs>
  <TitlesOfParts>
    <vt:vector size="79" baseType="lpstr">
      <vt:lpstr>等线</vt:lpstr>
      <vt:lpstr>Inter</vt:lpstr>
      <vt:lpstr>楷体</vt:lpstr>
      <vt:lpstr>微软雅黑</vt:lpstr>
      <vt:lpstr>Microsoft YaHei Semibold</vt:lpstr>
      <vt:lpstr>Arial</vt:lpstr>
      <vt:lpstr>Cambria Math</vt:lpstr>
      <vt:lpstr>Microsoft Sans Serif</vt:lpstr>
      <vt:lpstr>Tahoma</vt:lpstr>
      <vt:lpstr>Trebuchet MS</vt:lpstr>
      <vt:lpstr>Verdana</vt:lpstr>
      <vt:lpstr>Wingdings</vt:lpstr>
      <vt:lpstr>1_Office 主题​​</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靖杨 徐</dc:creator>
  <cp:lastModifiedBy>Qiyu Kang</cp:lastModifiedBy>
  <cp:revision>665</cp:revision>
  <cp:lastPrinted>2025-03-13T04:12:40Z</cp:lastPrinted>
  <dcterms:created xsi:type="dcterms:W3CDTF">2025-02-22T07:26:51Z</dcterms:created>
  <dcterms:modified xsi:type="dcterms:W3CDTF">2026-09-14T05:24:45Z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48BC76A5A9EB86346C79B967FB54F888_42</vt:lpwstr>
  </property>
  <property fmtid="{D5CDD505-2E9C-101B-9397-08002B2CF9AE}" pid="3" name="KSOProductBuildVer">
    <vt:lpwstr>2052-6.8.2.8850</vt:lpwstr>
  </property>
</Properties>
</file>