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4836" r:id="rId2"/>
    <p:sldId id="4837" r:id="rId3"/>
    <p:sldId id="4884" r:id="rId4"/>
    <p:sldId id="4886" r:id="rId5"/>
    <p:sldId id="4887" r:id="rId6"/>
    <p:sldId id="4889" r:id="rId7"/>
    <p:sldId id="4863" r:id="rId8"/>
    <p:sldId id="4879" r:id="rId9"/>
    <p:sldId id="4805" r:id="rId10"/>
    <p:sldId id="4892" r:id="rId11"/>
    <p:sldId id="4894" r:id="rId12"/>
    <p:sldId id="4900" r:id="rId13"/>
    <p:sldId id="4899" r:id="rId14"/>
    <p:sldId id="4854" r:id="rId15"/>
    <p:sldId id="4895" r:id="rId16"/>
    <p:sldId id="4896" r:id="rId17"/>
    <p:sldId id="4807" r:id="rId18"/>
    <p:sldId id="4897" r:id="rId19"/>
    <p:sldId id="4849" r:id="rId20"/>
    <p:sldId id="4898" r:id="rId21"/>
    <p:sldId id="4851" r:id="rId22"/>
    <p:sldId id="4856" r:id="rId23"/>
    <p:sldId id="4825" r:id="rId24"/>
    <p:sldId id="4831" r:id="rId25"/>
    <p:sldId id="4793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DC6A1D21-F8D5-4699-9A24-19FFA6F3A92A}">
          <p14:sldIdLst>
            <p14:sldId id="4836"/>
            <p14:sldId id="4837"/>
            <p14:sldId id="4884"/>
            <p14:sldId id="4886"/>
            <p14:sldId id="4887"/>
            <p14:sldId id="4889"/>
            <p14:sldId id="4863"/>
            <p14:sldId id="4879"/>
            <p14:sldId id="4805"/>
            <p14:sldId id="4892"/>
            <p14:sldId id="4894"/>
            <p14:sldId id="4900"/>
            <p14:sldId id="4899"/>
            <p14:sldId id="4854"/>
            <p14:sldId id="4895"/>
            <p14:sldId id="4896"/>
            <p14:sldId id="4807"/>
            <p14:sldId id="4897"/>
            <p14:sldId id="4849"/>
            <p14:sldId id="4898"/>
            <p14:sldId id="4851"/>
            <p14:sldId id="4856"/>
            <p14:sldId id="4825"/>
            <p14:sldId id="4831"/>
            <p14:sldId id="479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E5FF"/>
    <a:srgbClr val="FC5507"/>
    <a:srgbClr val="B0007E"/>
    <a:srgbClr val="118CC4"/>
    <a:srgbClr val="CC0000"/>
    <a:srgbClr val="4472C4"/>
    <a:srgbClr val="203864"/>
    <a:srgbClr val="A1B8E1"/>
    <a:srgbClr val="E6F4F7"/>
    <a:srgbClr val="D0D9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178" autoAdjust="0"/>
    <p:restoredTop sz="85983" autoAdjust="0"/>
  </p:normalViewPr>
  <p:slideViewPr>
    <p:cSldViewPr snapToGrid="0">
      <p:cViewPr varScale="1">
        <p:scale>
          <a:sx n="104" d="100"/>
          <a:sy n="104" d="100"/>
        </p:scale>
        <p:origin x="232" y="59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似然 L(θ)</c:v>
                </c:pt>
              </c:strCache>
            </c:strRef>
          </c:tx>
          <c:spPr>
            <a:ln w="38100" cap="flat">
              <a:solidFill>
                <a:srgbClr val="C86A2E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Sheet1!$A$2:$A$26</c:f>
              <c:strCache>
                <c:ptCount val="25"/>
                <c:pt idx="0">
                  <c:v>0.02</c:v>
                </c:pt>
                <c:pt idx="4">
                  <c:v>0.18</c:v>
                </c:pt>
                <c:pt idx="8">
                  <c:v>0.34</c:v>
                </c:pt>
                <c:pt idx="12">
                  <c:v>0.50</c:v>
                </c:pt>
                <c:pt idx="16">
                  <c:v>0.66</c:v>
                </c:pt>
                <c:pt idx="20">
                  <c:v>0.82</c:v>
                </c:pt>
                <c:pt idx="24">
                  <c:v>0.98</c:v>
                </c:pt>
              </c:strCache>
            </c:str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2.9999999999999997E-4</c:v>
                </c:pt>
                <c:pt idx="4">
                  <c:v>1.5E-3</c:v>
                </c:pt>
                <c:pt idx="5">
                  <c:v>5.3E-3</c:v>
                </c:pt>
                <c:pt idx="6">
                  <c:v>1.46E-2</c:v>
                </c:pt>
                <c:pt idx="7">
                  <c:v>3.3700000000000001E-2</c:v>
                </c:pt>
                <c:pt idx="8">
                  <c:v>6.7900000000000002E-2</c:v>
                </c:pt>
                <c:pt idx="9">
                  <c:v>0.1226</c:v>
                </c:pt>
                <c:pt idx="10">
                  <c:v>0.20230000000000001</c:v>
                </c:pt>
                <c:pt idx="11">
                  <c:v>0.30859999999999999</c:v>
                </c:pt>
                <c:pt idx="12">
                  <c:v>0.43919999999999998</c:v>
                </c:pt>
                <c:pt idx="13">
                  <c:v>0.58609999999999995</c:v>
                </c:pt>
                <c:pt idx="14">
                  <c:v>0.73570000000000002</c:v>
                </c:pt>
                <c:pt idx="15">
                  <c:v>0.86899999999999999</c:v>
                </c:pt>
                <c:pt idx="16">
                  <c:v>0.96430000000000005</c:v>
                </c:pt>
                <c:pt idx="17">
                  <c:v>1</c:v>
                </c:pt>
                <c:pt idx="18">
                  <c:v>0.96050000000000002</c:v>
                </c:pt>
                <c:pt idx="19">
                  <c:v>0.84119999999999995</c:v>
                </c:pt>
                <c:pt idx="20">
                  <c:v>0.65380000000000005</c:v>
                </c:pt>
                <c:pt idx="21">
                  <c:v>0.4294</c:v>
                </c:pt>
                <c:pt idx="22">
                  <c:v>0.21510000000000001</c:v>
                </c:pt>
                <c:pt idx="23">
                  <c:v>6.3E-2</c:v>
                </c:pt>
                <c:pt idx="24">
                  <c:v>3.0999999999999999E-3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E8-AA46-95E2-EF81E31642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707A8C"/>
                </a:solidFill>
                <a:latin typeface="Cambria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.1000000000000001"/>
          <c:min val="0"/>
        </c:scaling>
        <c:delete val="1"/>
        <c:axPos val="l"/>
        <c:majorGridlines>
          <c:spPr>
            <a:ln w="12700" cap="flat">
              <a:solidFill>
                <a:srgbClr val="E4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EC146-7103-4549-868D-FD3600C3A425}" type="datetimeFigureOut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76AA05-AB2B-4215-978B-A09B2D34874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D4E15-E3CF-1F4F-94C5-DC6BD02E4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347DC82-0BE3-8E0C-4C19-CBE6006755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5D57E20-B659-F71A-0387-CF43D52C7A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r>
              <a:rPr lang="zh-CN" altLang="en-US" dirty="0"/>
              <a:t>还有其他的定义和描述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9D4DA0-0D04-22BC-3A21-FD0F36D25F5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2432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4D98C-9ED1-23C3-BBC7-8C6D47FAE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C500BA9-F382-530E-0D22-32A486B5D3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DD237CB-BCEE-5825-837E-CE15CE293E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r>
              <a:rPr lang="zh-CN" altLang="en-US" dirty="0"/>
              <a:t>任务决定了输入、输出</a:t>
            </a:r>
            <a:endParaRPr lang="en-SG" altLang="zh-CN" dirty="0"/>
          </a:p>
          <a:p>
            <a:pPr algn="l">
              <a:lnSpc>
                <a:spcPct val="150000"/>
              </a:lnSpc>
            </a:pPr>
            <a:r>
              <a:rPr lang="zh-CN" altLang="en-US" dirty="0"/>
              <a:t>性能决定了得学到什么东西</a:t>
            </a:r>
            <a:endParaRPr lang="en-SG" altLang="zh-CN" dirty="0"/>
          </a:p>
          <a:p>
            <a:pPr algn="l">
              <a:lnSpc>
                <a:spcPct val="150000"/>
              </a:lnSpc>
            </a:pPr>
            <a:r>
              <a:rPr lang="zh-CN" altLang="en-US" dirty="0"/>
              <a:t>经验决定了学习的方式（监督、半监督）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F6D326-CFA3-04B1-465E-6CD59D34D4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41670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D20E1-19DA-DDAF-B1B8-870653C78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5335944-8BF4-1838-58B5-EA1A735586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375DECA-2D2F-3095-5813-00C9746CB9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BB4904-8C01-6618-CB78-05E2C50BA6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39353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F45EB9-B008-183E-8EE0-24C8DBF8B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0EC9CE4-3819-1DCC-E7F5-0847E2C9A8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A5AB089-B8AF-C2B9-D720-53F56EB34E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r>
              <a:rPr lang="zh-CN" altLang="en-US"/>
              <a:t>经验</a:t>
            </a:r>
            <a:r>
              <a:rPr lang="en-US" altLang="zh-CN"/>
              <a:t>E</a:t>
            </a: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4CF3653-1A35-92AE-C66F-68F9915CA55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3629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17652E-A8CC-8E54-40F5-5AF74B828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510EDDC-BF3D-47DE-455F-7463E9BF67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929C847-D90F-0927-74EF-9BDDA40AF1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24CBCE4-D643-DE10-42AD-34A7E05A31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13647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F0EE4-6A02-70E2-41D6-851AAD906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A1C6CF5-AE7E-385A-F3B1-6E5B9517B2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44645A1-5628-F4DF-4AFC-E7712217E6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r>
              <a:rPr lang="zh-CN" altLang="en-US" dirty="0"/>
              <a:t>后面会陆陆续续接触到其他的损失函数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51BC573-3EBC-8E9B-A366-C01EAC6527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0546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AABE38-87E6-5228-1568-236DC27F2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49995D8-04FF-CE83-8732-866981A2CE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9006D53-F244-5C11-7BCB-E3DFEDA0FC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4F2E03A-80AA-4D89-6DD4-DDDBD69199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98447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29B20-90E1-3B9E-CA2E-C7917375A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F060215-E34F-BEE2-E1C9-279842AA31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DE35339-0400-358D-3C4A-4EF44BB20F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B4E7D8-0E7B-09FC-7E44-7F2D9763B4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6AA05-AB2B-4215-978B-A09B2D34874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3384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dirty="0"/>
              <a:t>为什么会有概率统计？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07591-BAF4-817B-9814-797B27E7C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1985B3A-AE67-65B7-49F1-0E19E26FCA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C811ACC-76F1-8C64-B913-8635106E5C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dirty="0"/>
              <a:t>为什么会有概率统计？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1103DC5-5953-62B0-11B7-DC395B1D13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47543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845275-C6B5-29D4-7B75-08B8B8F00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18BE3FF-59C4-0A3C-80A5-7C8D44DD8F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94CF297-28BB-2E7B-3BF6-76EA93C3CC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dirty="0"/>
              <a:t>为什么会有概率统计？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2655E03-5992-4C56-80E3-C5716440A8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86373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0F6EF6-512B-088A-9F4F-2D77642DC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A21DA54-5A07-0F25-D16F-83CBADC080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07FBE48-1805-5D5B-9C71-F118B155E1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dirty="0"/>
              <a:t>为什么会有概率统计？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AF7BA32-AAA7-12E0-F960-50C6F2441E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57638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E9DD6-81B3-EC47-D122-90736F5EA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7AEEEE7-ADB5-F18D-E235-0B6819FB59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3E013F3-A27F-9B0A-6DE6-3D60A43550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dirty="0"/>
              <a:t>为什么会有概率统计？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52F5E16-972E-E014-1AEC-41A7ED26FD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81571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在本模块中，我将概述我们计划在机器学习中涉及的主题</a:t>
            </a:r>
            <a:r>
              <a:rPr kumimoji="1" lang="zh-CN" altLang="en-US" dirty="0"/>
              <a:t>。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C82B69B-4CDB-45EF-AF2E-DEBF6EE82A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516AB-73FC-9636-98B8-24F7BAC84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DFA4717-A349-B132-4FDE-6C40F45F7F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EB76162-DD1C-5F7E-FDEF-8090343325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•</a:t>
            </a:r>
            <a:r>
              <a:rPr lang="zh-CN" altLang="en-US" dirty="0"/>
              <a:t>我们将介绍的第一种主要预测任务是回归。这里，输出</a:t>
            </a:r>
            <a:r>
              <a:rPr lang="en-US" altLang="zh-CN" dirty="0"/>
              <a:t>y</a:t>
            </a:r>
            <a:r>
              <a:rPr lang="zh-CN" altLang="en-US" dirty="0"/>
              <a:t>是一个实数</a:t>
            </a:r>
            <a:r>
              <a:rPr lang="en-US" altLang="zh-CN" dirty="0"/>
              <a:t>(</a:t>
            </a:r>
            <a:r>
              <a:rPr lang="zh-CN" altLang="en-US" dirty="0"/>
              <a:t>通常称为响应或目标</a:t>
            </a:r>
            <a:r>
              <a:rPr lang="en-US" altLang="zh-CN" dirty="0"/>
              <a:t>)</a:t>
            </a:r>
            <a:r>
              <a:rPr lang="zh-CN" altLang="en-US" dirty="0"/>
              <a:t>。</a:t>
            </a:r>
            <a:endParaRPr lang="en-US" altLang="zh-CN" dirty="0"/>
          </a:p>
          <a:p>
            <a:r>
              <a:rPr lang="en-US" altLang="zh-CN" dirty="0"/>
              <a:t>•</a:t>
            </a:r>
            <a:r>
              <a:rPr lang="zh-CN" altLang="en-US" dirty="0"/>
              <a:t>一个应用是贫困地图</a:t>
            </a:r>
            <a:r>
              <a:rPr lang="en-US" altLang="zh-CN" dirty="0"/>
              <a:t>:</a:t>
            </a:r>
            <a:r>
              <a:rPr lang="zh-CN" altLang="en-US" dirty="0"/>
              <a:t>给定一幅卫星图像，预测该地区家庭的平均资产财富指数。这是常用的衡量世界各地的贫困状况，并确定哪些地区最需要援助。</a:t>
            </a:r>
            <a:endParaRPr lang="en-US" altLang="zh-CN" dirty="0"/>
          </a:p>
          <a:p>
            <a:r>
              <a:rPr lang="en-US" altLang="zh-CN" dirty="0"/>
              <a:t>•</a:t>
            </a:r>
            <a:r>
              <a:rPr lang="zh-CN" altLang="en-US" dirty="0"/>
              <a:t>另一个应用</a:t>
            </a:r>
            <a:r>
              <a:rPr lang="en-US" altLang="zh-CN" dirty="0"/>
              <a:t>:</a:t>
            </a:r>
            <a:r>
              <a:rPr lang="zh-CN" altLang="en-US" dirty="0"/>
              <a:t>给定房子的信息</a:t>
            </a:r>
            <a:r>
              <a:rPr lang="en-US" altLang="zh-CN" dirty="0"/>
              <a:t>(</a:t>
            </a:r>
            <a:r>
              <a:rPr lang="zh-CN" altLang="en-US" dirty="0"/>
              <a:t>例如，位置，卧室数量</a:t>
            </a:r>
            <a:r>
              <a:rPr lang="en-US" altLang="zh-CN" dirty="0"/>
              <a:t>)</a:t>
            </a:r>
            <a:r>
              <a:rPr lang="zh-CN" altLang="en-US" dirty="0"/>
              <a:t>，预测它的价格。</a:t>
            </a:r>
            <a:r>
              <a:rPr lang="en-US" altLang="zh-CN" dirty="0"/>
              <a:t>•</a:t>
            </a:r>
            <a:r>
              <a:rPr lang="zh-CN" altLang="en-US" dirty="0"/>
              <a:t>第三个应用是预测某些服务的到达时间，这些服务可能是包裹递送、航班或拼车。</a:t>
            </a:r>
            <a:endParaRPr lang="en-US" altLang="zh-CN" dirty="0"/>
          </a:p>
          <a:p>
            <a:r>
              <a:rPr lang="en-US" altLang="zh-CN" dirty="0"/>
              <a:t>•</a:t>
            </a:r>
            <a:r>
              <a:rPr lang="zh-CN" altLang="en-US" dirty="0"/>
              <a:t>分类和回归之间的关键区别是分类有离散的输出</a:t>
            </a:r>
            <a:r>
              <a:rPr lang="en-US" altLang="zh-CN" dirty="0"/>
              <a:t>(</a:t>
            </a:r>
            <a:r>
              <a:rPr lang="zh-CN" altLang="en-US" dirty="0"/>
              <a:t>例如，二元分类的“是”或“否”</a:t>
            </a:r>
            <a:r>
              <a:rPr lang="en-US" altLang="zh-CN" dirty="0"/>
              <a:t>)</a:t>
            </a:r>
            <a:r>
              <a:rPr lang="zh-CN" altLang="en-US" dirty="0"/>
              <a:t>，而回归有连续的输出。</a:t>
            </a: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410F368-BAFF-B316-9905-F2FA915A0B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26211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9365B-BF5E-40F3-E6F2-CC32A26A1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0BAED5A-58EB-74F2-4381-59B3932447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4CAEE02-61C0-E40A-A5EA-49DC4D4D88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•</a:t>
            </a:r>
            <a:r>
              <a:rPr lang="zh-CN" altLang="en-US" dirty="0"/>
              <a:t>我们将介绍的第一种主要预测任务是回归。这里，输出</a:t>
            </a:r>
            <a:r>
              <a:rPr lang="en-US" altLang="zh-CN" dirty="0"/>
              <a:t>y</a:t>
            </a:r>
            <a:r>
              <a:rPr lang="zh-CN" altLang="en-US" dirty="0"/>
              <a:t>是一个实数</a:t>
            </a:r>
            <a:r>
              <a:rPr lang="en-US" altLang="zh-CN" dirty="0"/>
              <a:t>(</a:t>
            </a:r>
            <a:r>
              <a:rPr lang="zh-CN" altLang="en-US" dirty="0"/>
              <a:t>通常称为响应或目标</a:t>
            </a:r>
            <a:r>
              <a:rPr lang="en-US" altLang="zh-CN" dirty="0"/>
              <a:t>)</a:t>
            </a:r>
            <a:r>
              <a:rPr lang="zh-CN" altLang="en-US" dirty="0"/>
              <a:t>。</a:t>
            </a:r>
            <a:endParaRPr lang="en-US" altLang="zh-CN" dirty="0"/>
          </a:p>
          <a:p>
            <a:r>
              <a:rPr lang="en-US" altLang="zh-CN" dirty="0"/>
              <a:t>•</a:t>
            </a:r>
            <a:r>
              <a:rPr lang="zh-CN" altLang="en-US" dirty="0"/>
              <a:t>一个应用是贫困地图</a:t>
            </a:r>
            <a:r>
              <a:rPr lang="en-US" altLang="zh-CN" dirty="0"/>
              <a:t>:</a:t>
            </a:r>
            <a:r>
              <a:rPr lang="zh-CN" altLang="en-US" dirty="0"/>
              <a:t>给定一幅卫星图像，预测该地区家庭的平均资产财富指数。这是常用的衡量世界各地的贫困状况，并确定哪些地区最需要援助。</a:t>
            </a:r>
            <a:endParaRPr lang="en-US" altLang="zh-CN" dirty="0"/>
          </a:p>
          <a:p>
            <a:r>
              <a:rPr lang="en-US" altLang="zh-CN" dirty="0"/>
              <a:t>•</a:t>
            </a:r>
            <a:r>
              <a:rPr lang="zh-CN" altLang="en-US" dirty="0"/>
              <a:t>另一个应用</a:t>
            </a:r>
            <a:r>
              <a:rPr lang="en-US" altLang="zh-CN" dirty="0"/>
              <a:t>:</a:t>
            </a:r>
            <a:r>
              <a:rPr lang="zh-CN" altLang="en-US" dirty="0"/>
              <a:t>给定房子的信息</a:t>
            </a:r>
            <a:r>
              <a:rPr lang="en-US" altLang="zh-CN" dirty="0"/>
              <a:t>(</a:t>
            </a:r>
            <a:r>
              <a:rPr lang="zh-CN" altLang="en-US" dirty="0"/>
              <a:t>例如，位置，卧室数量</a:t>
            </a:r>
            <a:r>
              <a:rPr lang="en-US" altLang="zh-CN" dirty="0"/>
              <a:t>)</a:t>
            </a:r>
            <a:r>
              <a:rPr lang="zh-CN" altLang="en-US" dirty="0"/>
              <a:t>，预测它的价格。</a:t>
            </a:r>
            <a:r>
              <a:rPr lang="en-US" altLang="zh-CN" dirty="0"/>
              <a:t>•</a:t>
            </a:r>
            <a:r>
              <a:rPr lang="zh-CN" altLang="en-US" dirty="0"/>
              <a:t>第三个应用是预测某些服务的到达时间，这些服务可能是包裹递送、航班或拼车。</a:t>
            </a:r>
            <a:endParaRPr lang="en-US" altLang="zh-CN" dirty="0"/>
          </a:p>
          <a:p>
            <a:r>
              <a:rPr lang="en-US" altLang="zh-CN" dirty="0"/>
              <a:t>•</a:t>
            </a:r>
            <a:r>
              <a:rPr lang="zh-CN" altLang="en-US" dirty="0"/>
              <a:t>分类和回归之间的关键区别是分类有离散的输出</a:t>
            </a:r>
            <a:r>
              <a:rPr lang="en-US" altLang="zh-CN" dirty="0"/>
              <a:t>(</a:t>
            </a:r>
            <a:r>
              <a:rPr lang="zh-CN" altLang="en-US" dirty="0"/>
              <a:t>例如，二元分类的“是”或“否”</a:t>
            </a:r>
            <a:r>
              <a:rPr lang="en-US" altLang="zh-CN" dirty="0"/>
              <a:t>)</a:t>
            </a:r>
            <a:r>
              <a:rPr lang="zh-CN" altLang="en-US" dirty="0"/>
              <a:t>，而回归有连续的输出。</a:t>
            </a: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09F03AA-DF3C-1F90-D5D1-6587A7C5B2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37985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•</a:t>
            </a:r>
            <a:r>
              <a:rPr lang="zh-CN" altLang="en-US" dirty="0"/>
              <a:t>一个常见的预测任务是二进制分类，其中输出</a:t>
            </a:r>
            <a:r>
              <a:rPr lang="en-US" altLang="zh-CN" dirty="0"/>
              <a:t>y</a:t>
            </a:r>
            <a:r>
              <a:rPr lang="zh-CN" altLang="en-US" dirty="0"/>
              <a:t>，通常表示为正</a:t>
            </a:r>
            <a:r>
              <a:rPr lang="en-US" altLang="zh-CN" dirty="0"/>
              <a:t>(+1)</a:t>
            </a:r>
            <a:r>
              <a:rPr lang="zh-CN" altLang="en-US" dirty="0"/>
              <a:t>或负</a:t>
            </a:r>
            <a:r>
              <a:rPr lang="en-US" altLang="zh-CN" dirty="0"/>
              <a:t>(-1)</a:t>
            </a:r>
            <a:r>
              <a:rPr lang="zh-CN" altLang="en-US" dirty="0"/>
              <a:t>。</a:t>
            </a:r>
            <a:endParaRPr lang="en-US" altLang="zh-CN" dirty="0"/>
          </a:p>
          <a:p>
            <a:r>
              <a:rPr lang="en-US" altLang="zh-CN" dirty="0"/>
              <a:t>•</a:t>
            </a:r>
            <a:r>
              <a:rPr lang="zh-CN" altLang="en-US" dirty="0"/>
              <a:t>在分类任务的上下文中，</a:t>
            </a:r>
            <a:r>
              <a:rPr lang="en-US" altLang="zh-CN" dirty="0"/>
              <a:t>f</a:t>
            </a:r>
            <a:r>
              <a:rPr lang="zh-CN" altLang="en-US" dirty="0"/>
              <a:t>称为分类器，</a:t>
            </a:r>
            <a:r>
              <a:rPr lang="en-US" altLang="zh-CN" dirty="0"/>
              <a:t>y</a:t>
            </a:r>
            <a:r>
              <a:rPr lang="zh-CN" altLang="en-US" dirty="0"/>
              <a:t>称为标签</a:t>
            </a:r>
            <a:r>
              <a:rPr lang="en-US" altLang="zh-CN" dirty="0"/>
              <a:t>(</a:t>
            </a:r>
            <a:r>
              <a:rPr lang="zh-CN" altLang="en-US" dirty="0"/>
              <a:t>有时是类、类别或标签</a:t>
            </a:r>
            <a:r>
              <a:rPr lang="en-US" altLang="zh-CN" dirty="0"/>
              <a:t>)</a:t>
            </a:r>
            <a:r>
              <a:rPr lang="zh-CN" altLang="en-US" dirty="0"/>
              <a:t>。下面是一些实际应用。</a:t>
            </a:r>
            <a:endParaRPr lang="en-US" altLang="zh-CN" dirty="0"/>
          </a:p>
          <a:p>
            <a:r>
              <a:rPr lang="en-US" altLang="zh-CN" dirty="0"/>
              <a:t>•</a:t>
            </a:r>
            <a:r>
              <a:rPr lang="zh-CN" altLang="en-US" dirty="0"/>
              <a:t>一个应用是欺诈检测</a:t>
            </a:r>
            <a:r>
              <a:rPr lang="en-US" altLang="zh-CN" dirty="0"/>
              <a:t>:</a:t>
            </a:r>
            <a:r>
              <a:rPr lang="zh-CN" altLang="en-US" dirty="0"/>
              <a:t>给定信用卡交易的信息，预测它是否属于恶意交易，从而阻止交易。</a:t>
            </a:r>
            <a:endParaRPr lang="en-US" altLang="zh-CN" dirty="0"/>
          </a:p>
          <a:p>
            <a:r>
              <a:rPr lang="en-US" altLang="zh-CN" dirty="0"/>
              <a:t>•</a:t>
            </a:r>
            <a:r>
              <a:rPr lang="zh-CN" altLang="en-US" dirty="0"/>
              <a:t>另一个应用程序是管理在线讨论论坛</a:t>
            </a:r>
            <a:r>
              <a:rPr lang="en-US" altLang="zh-CN" dirty="0"/>
              <a:t>:</a:t>
            </a:r>
            <a:r>
              <a:rPr lang="zh-CN" altLang="en-US" dirty="0"/>
              <a:t>给定一个在线评论，预测它是否有毒</a:t>
            </a:r>
            <a:r>
              <a:rPr lang="en-US" altLang="zh-CN" dirty="0"/>
              <a:t>(</a:t>
            </a:r>
            <a:r>
              <a:rPr lang="zh-CN" altLang="en-US" dirty="0"/>
              <a:t>因此应该被标记或删除</a:t>
            </a:r>
            <a:r>
              <a:rPr lang="en-US" altLang="zh-CN" dirty="0"/>
              <a:t>)</a:t>
            </a:r>
            <a:r>
              <a:rPr lang="zh-CN" altLang="en-US" dirty="0"/>
              <a:t>。</a:t>
            </a:r>
            <a:endParaRPr lang="en-US" altLang="zh-CN" dirty="0"/>
          </a:p>
          <a:p>
            <a:r>
              <a:rPr lang="en-US" altLang="zh-CN" dirty="0"/>
              <a:t>•</a:t>
            </a:r>
            <a:r>
              <a:rPr lang="zh-CN" altLang="en-US" dirty="0"/>
              <a:t>最后一个应用来自物理学</a:t>
            </a:r>
            <a:r>
              <a:rPr lang="en-US" altLang="zh-CN" dirty="0"/>
              <a:t>:</a:t>
            </a:r>
            <a:r>
              <a:rPr lang="zh-CN" altLang="en-US" dirty="0"/>
              <a:t>发现希格斯玻色子后，科学家们对它的衰变方式很感兴趣。欧洲核子研究中心</a:t>
            </a:r>
            <a:r>
              <a:rPr lang="en-US" altLang="zh-CN" dirty="0"/>
              <a:t>(CERN)</a:t>
            </a:r>
            <a:r>
              <a:rPr lang="zh-CN" altLang="en-US" dirty="0"/>
              <a:t>的大型强子对撞机</a:t>
            </a:r>
            <a:r>
              <a:rPr lang="en-US" altLang="zh-CN" dirty="0"/>
              <a:t>(Large Hadron Collider)</a:t>
            </a:r>
            <a:r>
              <a:rPr lang="zh-CN" altLang="en-US" dirty="0"/>
              <a:t>让质子相互碰撞，然后探测随后发生的事件。目标是预测每个事件是希格斯玻色子衰变</a:t>
            </a:r>
            <a:r>
              <a:rPr lang="en-US" altLang="zh-CN" dirty="0"/>
              <a:t>(</a:t>
            </a:r>
            <a:r>
              <a:rPr lang="zh-CN" altLang="en-US" dirty="0"/>
              <a:t>变成两个</a:t>
            </a:r>
            <a:r>
              <a:rPr lang="en-US" altLang="zh-CN" dirty="0"/>
              <a:t>tau</a:t>
            </a:r>
            <a:r>
              <a:rPr lang="zh-CN" altLang="en-US" dirty="0"/>
              <a:t>粒子</a:t>
            </a:r>
            <a:r>
              <a:rPr lang="en-US" altLang="zh-CN" dirty="0"/>
              <a:t>)</a:t>
            </a:r>
            <a:r>
              <a:rPr lang="zh-CN" altLang="en-US" dirty="0"/>
              <a:t>还是只是背景噪声。</a:t>
            </a:r>
            <a:endParaRPr lang="en-US" altLang="zh-CN" dirty="0"/>
          </a:p>
          <a:p>
            <a:r>
              <a:rPr lang="en-US" altLang="zh-CN" dirty="0"/>
              <a:t>•</a:t>
            </a:r>
            <a:r>
              <a:rPr lang="zh-CN" altLang="en-US" dirty="0"/>
              <a:t>每个应用程序都有一个相关的</a:t>
            </a:r>
            <a:r>
              <a:rPr lang="en-US" altLang="zh-CN" dirty="0"/>
              <a:t>Kaggle</a:t>
            </a:r>
            <a:r>
              <a:rPr lang="zh-CN" altLang="en-US" dirty="0"/>
              <a:t>数据集。你可以点击图片了解更多细节。</a:t>
            </a:r>
            <a:endParaRPr lang="en-US" altLang="zh-CN" dirty="0"/>
          </a:p>
          <a:p>
            <a:r>
              <a:rPr lang="en-US" altLang="zh-CN" dirty="0"/>
              <a:t>•</a:t>
            </a:r>
            <a:r>
              <a:rPr lang="zh-CN" altLang="en-US" dirty="0"/>
              <a:t>顺便说一句，多类分类是二元分类的一种推广，其中输出</a:t>
            </a:r>
            <a:r>
              <a:rPr lang="en-US" altLang="zh-CN" dirty="0"/>
              <a:t>y</a:t>
            </a:r>
            <a:r>
              <a:rPr lang="zh-CN" altLang="en-US" dirty="0"/>
              <a:t>可以是</a:t>
            </a:r>
            <a:r>
              <a:rPr lang="en-US" altLang="zh-CN" dirty="0"/>
              <a:t>K</a:t>
            </a:r>
            <a:r>
              <a:rPr lang="zh-CN" altLang="en-US" dirty="0"/>
              <a:t>个可能值之一。例如，在数字分类中，</a:t>
            </a:r>
            <a:r>
              <a:rPr lang="en-US" altLang="zh-CN" dirty="0"/>
              <a:t>K = 10</a:t>
            </a:r>
            <a:r>
              <a:rPr lang="zh-CN" altLang="en-US" dirty="0"/>
              <a:t>。</a:t>
            </a:r>
            <a:endParaRPr lang="en-US" altLang="zh-CN" dirty="0"/>
          </a:p>
          <a:p>
            <a:pPr marL="228600" indent="-228600">
              <a:buAutoNum type="arabicPeriod"/>
            </a:pPr>
            <a:endParaRPr lang="en-SG" altLang="zh-CN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6AA05-AB2B-4215-978B-A09B2D34874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1832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•</a:t>
            </a:r>
            <a:r>
              <a:rPr lang="zh-CN" altLang="en-US" dirty="0"/>
              <a:t>现在让我们介绍线性回归框架。</a:t>
            </a:r>
            <a:endParaRPr lang="en-US" altLang="zh-CN" dirty="0"/>
          </a:p>
          <a:p>
            <a:r>
              <a:rPr lang="en-US" altLang="zh-CN" dirty="0"/>
              <a:t>•</a:t>
            </a:r>
            <a:r>
              <a:rPr lang="zh-CN" altLang="en-US" dirty="0"/>
              <a:t>假设我们有训练数据，由一组例子组成。每个示例</a:t>
            </a:r>
            <a:r>
              <a:rPr lang="en-US" altLang="zh-CN" dirty="0"/>
              <a:t>(</a:t>
            </a:r>
            <a:r>
              <a:rPr lang="zh-CN" altLang="en-US" dirty="0"/>
              <a:t>也称为数据点、实例、案例</a:t>
            </a:r>
            <a:r>
              <a:rPr lang="en-US" altLang="zh-CN" dirty="0"/>
              <a:t>)</a:t>
            </a:r>
            <a:r>
              <a:rPr lang="zh-CN" altLang="en-US" dirty="0"/>
              <a:t>由输入</a:t>
            </a:r>
            <a:r>
              <a:rPr lang="en-US" altLang="zh-CN" dirty="0"/>
              <a:t>x</a:t>
            </a:r>
            <a:r>
              <a:rPr lang="zh-CN" altLang="en-US" dirty="0"/>
              <a:t>和输出</a:t>
            </a:r>
            <a:r>
              <a:rPr lang="en-US" altLang="zh-CN" dirty="0"/>
              <a:t>y</a:t>
            </a:r>
            <a:r>
              <a:rPr lang="zh-CN" altLang="en-US" dirty="0"/>
              <a:t>组成。我们可以通过绘制</a:t>
            </a:r>
            <a:r>
              <a:rPr lang="en-US" altLang="zh-CN" dirty="0"/>
              <a:t>y</a:t>
            </a:r>
            <a:r>
              <a:rPr lang="zh-CN" altLang="en-US" dirty="0"/>
              <a:t>与</a:t>
            </a:r>
            <a:r>
              <a:rPr lang="en-US" altLang="zh-CN" dirty="0"/>
              <a:t>x</a:t>
            </a:r>
            <a:r>
              <a:rPr lang="zh-CN" altLang="en-US" dirty="0"/>
              <a:t>的关系来可视化训练集。</a:t>
            </a:r>
            <a:endParaRPr lang="en-US" altLang="zh-CN" dirty="0"/>
          </a:p>
          <a:p>
            <a:r>
              <a:rPr lang="en-US" altLang="zh-CN" dirty="0"/>
              <a:t>•</a:t>
            </a:r>
            <a:r>
              <a:rPr lang="zh-CN" altLang="en-US" dirty="0"/>
              <a:t>学习算法使用训练数据并生成模型</a:t>
            </a:r>
            <a:r>
              <a:rPr lang="en-US" altLang="zh-CN" dirty="0"/>
              <a:t>f</a:t>
            </a:r>
            <a:r>
              <a:rPr lang="zh-CN" altLang="en-US" dirty="0"/>
              <a:t>，我们将其称为回归上下文中的预测器。在这个例子中，</a:t>
            </a:r>
            <a:r>
              <a:rPr lang="en-US" altLang="zh-CN" dirty="0"/>
              <a:t>f</a:t>
            </a:r>
            <a:r>
              <a:rPr lang="zh-CN" altLang="en-US" dirty="0"/>
              <a:t>是红线。、</a:t>
            </a:r>
            <a:endParaRPr lang="en-US" altLang="zh-CN" dirty="0"/>
          </a:p>
          <a:p>
            <a:r>
              <a:rPr lang="en-US" altLang="zh-CN" dirty="0"/>
              <a:t>•</a:t>
            </a:r>
            <a:r>
              <a:rPr lang="zh-CN" altLang="en-US" dirty="0"/>
              <a:t>这个预测器允许我们对新的输入进行预测。例如，如果输入</a:t>
            </a:r>
            <a:r>
              <a:rPr lang="en-US" altLang="zh-CN" dirty="0"/>
              <a:t>3</a:t>
            </a:r>
            <a:r>
              <a:rPr lang="zh-CN" altLang="en-US" dirty="0"/>
              <a:t>，就得到</a:t>
            </a:r>
            <a:r>
              <a:rPr lang="en-US" altLang="zh-CN" dirty="0"/>
              <a:t>f(3)</a:t>
            </a:r>
            <a:r>
              <a:rPr lang="zh-CN" altLang="en-US" dirty="0"/>
              <a:t>对应于灰色的圆。</a:t>
            </a:r>
            <a:endParaRPr lang="en-US" altLang="zh-CN" dirty="0"/>
          </a:p>
          <a:p>
            <a:r>
              <a:rPr lang="en-US" altLang="zh-CN" dirty="0"/>
              <a:t>•</a:t>
            </a:r>
            <a:r>
              <a:rPr lang="zh-CN" altLang="en-US" dirty="0"/>
              <a:t>要完全指定学习算法，需要做出三个设计决策</a:t>
            </a:r>
            <a:r>
              <a:rPr lang="en-US" altLang="zh-CN" dirty="0"/>
              <a:t>:</a:t>
            </a:r>
          </a:p>
          <a:p>
            <a:r>
              <a:rPr lang="en-US" altLang="zh-CN" dirty="0"/>
              <a:t>•</a:t>
            </a:r>
            <a:r>
              <a:rPr lang="zh-CN" altLang="en-US" dirty="0"/>
              <a:t>首先，学习算法允许产生哪些预测因子</a:t>
            </a:r>
            <a:r>
              <a:rPr lang="en-US" altLang="zh-CN" dirty="0"/>
              <a:t>f ?</a:t>
            </a:r>
            <a:r>
              <a:rPr lang="zh-CN" altLang="en-US" dirty="0"/>
              <a:t>只有直线还是曲线</a:t>
            </a:r>
            <a:r>
              <a:rPr lang="en-US" altLang="zh-CN" dirty="0"/>
              <a:t>?</a:t>
            </a:r>
            <a:r>
              <a:rPr lang="zh-CN" altLang="en-US" dirty="0"/>
              <a:t>换句话说，假设类是什么</a:t>
            </a:r>
            <a:r>
              <a:rPr lang="en-US" altLang="zh-CN" dirty="0"/>
              <a:t>?</a:t>
            </a:r>
          </a:p>
          <a:p>
            <a:r>
              <a:rPr lang="en-US" altLang="zh-CN" dirty="0"/>
              <a:t>•</a:t>
            </a:r>
            <a:r>
              <a:rPr lang="zh-CN" altLang="en-US" dirty="0"/>
              <a:t>第二，学习算法如何判断哪个预测器是好的</a:t>
            </a:r>
            <a:r>
              <a:rPr lang="en-US" altLang="zh-CN" dirty="0"/>
              <a:t>?</a:t>
            </a:r>
            <a:r>
              <a:rPr lang="zh-CN" altLang="en-US" dirty="0"/>
              <a:t>换句话说，损失函数是什么</a:t>
            </a:r>
            <a:r>
              <a:rPr lang="en-US" altLang="zh-CN" dirty="0"/>
              <a:t>?</a:t>
            </a:r>
          </a:p>
          <a:p>
            <a:r>
              <a:rPr lang="en-US" altLang="zh-CN" dirty="0"/>
              <a:t>•</a:t>
            </a:r>
            <a:r>
              <a:rPr lang="zh-CN" altLang="en-US" dirty="0"/>
              <a:t>最后，学习算法是如何找到最佳预测器的</a:t>
            </a:r>
            <a:r>
              <a:rPr lang="en-US" altLang="zh-CN" dirty="0"/>
              <a:t>?</a:t>
            </a:r>
            <a:r>
              <a:rPr lang="zh-CN" altLang="en-US" dirty="0"/>
              <a:t>换句话说，优化算法是什么</a:t>
            </a:r>
            <a:r>
              <a:rPr lang="en-US" altLang="zh-CN" dirty="0"/>
              <a:t>?</a:t>
            </a:r>
            <a:endParaRPr lang="en-SG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•</a:t>
            </a:r>
            <a:r>
              <a:rPr lang="zh-CN" altLang="en-US" dirty="0"/>
              <a:t>让我们考虑第一个设计决策</a:t>
            </a:r>
            <a:r>
              <a:rPr lang="en-US" altLang="zh-CN" dirty="0"/>
              <a:t>:</a:t>
            </a:r>
            <a:r>
              <a:rPr lang="zh-CN" altLang="en-US" dirty="0"/>
              <a:t>假设类是什么</a:t>
            </a:r>
            <a:r>
              <a:rPr lang="en-US" altLang="zh-CN" dirty="0"/>
              <a:t>?</a:t>
            </a:r>
            <a:r>
              <a:rPr lang="zh-CN" altLang="en-US" dirty="0"/>
              <a:t>一个可能的预测器是红线，其中截距为</a:t>
            </a:r>
            <a:r>
              <a:rPr lang="en-US" altLang="zh-CN" dirty="0"/>
              <a:t>1</a:t>
            </a:r>
            <a:r>
              <a:rPr lang="zh-CN" altLang="en-US" dirty="0"/>
              <a:t>，斜率为</a:t>
            </a:r>
            <a:r>
              <a:rPr lang="en-US" altLang="zh-CN" dirty="0"/>
              <a:t>0.57</a:t>
            </a:r>
            <a:r>
              <a:rPr lang="zh-CN" altLang="en-US" dirty="0"/>
              <a:t>，另一个预测器是紫色线，其中截距为</a:t>
            </a:r>
            <a:r>
              <a:rPr lang="en-US" altLang="zh-CN" dirty="0"/>
              <a:t>2</a:t>
            </a:r>
            <a:r>
              <a:rPr lang="zh-CN" altLang="en-US" dirty="0"/>
              <a:t>，斜率为</a:t>
            </a:r>
            <a:r>
              <a:rPr lang="en-US" altLang="zh-CN" dirty="0"/>
              <a:t>0.2</a:t>
            </a:r>
            <a:r>
              <a:rPr lang="zh-CN" altLang="en-US" dirty="0"/>
              <a:t>。</a:t>
            </a:r>
            <a:endParaRPr lang="en-US" altLang="zh-CN" dirty="0"/>
          </a:p>
          <a:p>
            <a:r>
              <a:rPr lang="en-US" altLang="zh-CN" dirty="0"/>
              <a:t>•</a:t>
            </a:r>
            <a:r>
              <a:rPr lang="zh-CN" altLang="en-US" dirty="0"/>
              <a:t>一般来说，让我们考虑所有形式为</a:t>
            </a:r>
            <a:r>
              <a:rPr lang="en-US" altLang="zh-CN" dirty="0"/>
              <a:t>f(x) = w1 + w2x</a:t>
            </a:r>
            <a:r>
              <a:rPr lang="zh-CN" altLang="en-US" dirty="0"/>
              <a:t>的预测因子，其中截距</a:t>
            </a:r>
            <a:r>
              <a:rPr lang="en-US" altLang="zh-CN" dirty="0"/>
              <a:t>w1</a:t>
            </a:r>
            <a:r>
              <a:rPr lang="zh-CN" altLang="en-US" dirty="0"/>
              <a:t>和斜率</a:t>
            </a:r>
            <a:r>
              <a:rPr lang="en-US" altLang="zh-CN" dirty="0"/>
              <a:t>w2</a:t>
            </a:r>
            <a:r>
              <a:rPr lang="zh-CN" altLang="en-US" dirty="0"/>
              <a:t>可以是任意实数。</a:t>
            </a:r>
            <a:endParaRPr lang="en-US" altLang="zh-CN" dirty="0"/>
          </a:p>
          <a:p>
            <a:r>
              <a:rPr lang="en-US" altLang="zh-CN" dirty="0"/>
              <a:t>•</a:t>
            </a:r>
            <a:r>
              <a:rPr lang="zh-CN" altLang="en-US" dirty="0"/>
              <a:t>现在让我们用向量符号进一步推广。让我们将截距和斜率打包成一个向量，我们将其称为权重向量</a:t>
            </a:r>
            <a:r>
              <a:rPr lang="en-US" altLang="zh-CN" dirty="0"/>
              <a:t>(</a:t>
            </a:r>
            <a:r>
              <a:rPr lang="zh-CN" altLang="en-US" dirty="0"/>
              <a:t>更一般地称为模型的参数</a:t>
            </a:r>
            <a:r>
              <a:rPr lang="en-US" altLang="zh-CN" dirty="0"/>
              <a:t>)</a:t>
            </a:r>
            <a:r>
              <a:rPr lang="zh-CN" altLang="en-US" dirty="0"/>
              <a:t>。</a:t>
            </a:r>
            <a:endParaRPr lang="en-US" altLang="zh-CN" dirty="0"/>
          </a:p>
          <a:p>
            <a:r>
              <a:rPr lang="en-US" altLang="zh-CN" dirty="0"/>
              <a:t>•</a:t>
            </a:r>
            <a:r>
              <a:rPr lang="zh-CN" altLang="en-US" dirty="0"/>
              <a:t>类似地，我们将定义一个特征提取器</a:t>
            </a:r>
            <a:r>
              <a:rPr lang="en-US" altLang="zh-CN" dirty="0"/>
              <a:t>(</a:t>
            </a:r>
            <a:r>
              <a:rPr lang="zh-CN" altLang="en-US" dirty="0"/>
              <a:t>也称为特征映射</a:t>
            </a:r>
            <a:r>
              <a:rPr lang="en-US" altLang="zh-CN" dirty="0"/>
              <a:t>)φ</a:t>
            </a:r>
            <a:r>
              <a:rPr lang="zh-CN" altLang="en-US" dirty="0"/>
              <a:t>，它取</a:t>
            </a:r>
            <a:r>
              <a:rPr lang="en-US" altLang="zh-CN" dirty="0"/>
              <a:t>x</a:t>
            </a:r>
            <a:r>
              <a:rPr lang="zh-CN" altLang="en-US" dirty="0"/>
              <a:t>并将其转换为特征向量</a:t>
            </a:r>
            <a:r>
              <a:rPr lang="en-US" altLang="zh-CN" dirty="0"/>
              <a:t>[1,x]</a:t>
            </a:r>
            <a:r>
              <a:rPr lang="zh-CN" altLang="en-US" dirty="0"/>
              <a:t>。</a:t>
            </a:r>
            <a:endParaRPr lang="en-US" altLang="zh-CN" dirty="0"/>
          </a:p>
          <a:p>
            <a:r>
              <a:rPr lang="en-US" altLang="zh-CN" dirty="0"/>
              <a:t>•</a:t>
            </a:r>
            <a:r>
              <a:rPr lang="zh-CN" altLang="en-US" dirty="0"/>
              <a:t>现在我们可以简洁地将预测器</a:t>
            </a:r>
            <a:r>
              <a:rPr lang="en-US" altLang="zh-CN" dirty="0" err="1"/>
              <a:t>fw</a:t>
            </a:r>
            <a:r>
              <a:rPr lang="zh-CN" altLang="en-US" dirty="0"/>
              <a:t>写成权重向量和特征向量之间的点积，我们称之为分数。</a:t>
            </a:r>
            <a:endParaRPr lang="en-US" altLang="zh-CN" dirty="0"/>
          </a:p>
          <a:p>
            <a:r>
              <a:rPr lang="en-US" altLang="zh-CN" dirty="0"/>
              <a:t>•</a:t>
            </a:r>
            <a:r>
              <a:rPr lang="zh-CN" altLang="en-US" dirty="0"/>
              <a:t>为了看到这个预测器的作用，让我们将</a:t>
            </a:r>
            <a:r>
              <a:rPr lang="en-US" altLang="zh-CN" dirty="0"/>
              <a:t>x = 3</a:t>
            </a:r>
            <a:r>
              <a:rPr lang="zh-CN" altLang="en-US" dirty="0"/>
              <a:t>作为输入，并进行点积。</a:t>
            </a:r>
            <a:endParaRPr lang="en-US" altLang="zh-CN" dirty="0"/>
          </a:p>
          <a:p>
            <a:r>
              <a:rPr lang="en-US" altLang="zh-CN" dirty="0"/>
              <a:t>•</a:t>
            </a:r>
            <a:r>
              <a:rPr lang="zh-CN" altLang="en-US" dirty="0"/>
              <a:t>最后，将假设类</a:t>
            </a:r>
            <a:r>
              <a:rPr lang="en-US" altLang="zh-CN" dirty="0"/>
              <a:t>F</a:t>
            </a:r>
            <a:r>
              <a:rPr lang="zh-CN" altLang="en-US" dirty="0"/>
              <a:t>定义为所有可能的预测因子</a:t>
            </a:r>
            <a:r>
              <a:rPr lang="en-US" altLang="zh-CN" dirty="0" err="1"/>
              <a:t>fw</a:t>
            </a:r>
            <a:r>
              <a:rPr lang="zh-CN" altLang="en-US" dirty="0"/>
              <a:t>的集合，因为我们在所有可能的权重向量</a:t>
            </a:r>
            <a:r>
              <a:rPr lang="en-US" altLang="zh-CN" dirty="0"/>
              <a:t>w</a:t>
            </a:r>
            <a:r>
              <a:rPr lang="zh-CN" altLang="en-US" dirty="0"/>
              <a:t>范围内。这是我们希望我们的学习算法考虑的可能函数。</a:t>
            </a:r>
            <a:endParaRPr lang="en-SG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关键是特征提取器</a:t>
            </a:r>
            <a:r>
              <a:rPr lang="en-US" altLang="zh-CN" dirty="0"/>
              <a:t>φ</a:t>
            </a:r>
            <a:r>
              <a:rPr lang="zh-CN" altLang="en-US" dirty="0"/>
              <a:t>可以是任意的。让我们定义它包含一个</a:t>
            </a:r>
            <a:r>
              <a:rPr lang="en-US" altLang="zh-CN" dirty="0"/>
              <a:t>x2</a:t>
            </a:r>
            <a:r>
              <a:rPr lang="zh-CN" altLang="en-US" dirty="0"/>
              <a:t>项。</a:t>
            </a:r>
          </a:p>
          <a:p>
            <a:r>
              <a:rPr lang="en-US" altLang="zh-CN" dirty="0"/>
              <a:t>•</a:t>
            </a:r>
            <a:r>
              <a:rPr lang="zh-CN" altLang="en-US" dirty="0"/>
              <a:t>现在，通过适当地设置权重，我们可以定义一个非线性</a:t>
            </a:r>
            <a:r>
              <a:rPr lang="en-US" altLang="zh-CN" dirty="0"/>
              <a:t>(</a:t>
            </a:r>
            <a:r>
              <a:rPr lang="zh-CN" altLang="en-US" dirty="0"/>
              <a:t>特别是二次型</a:t>
            </a:r>
            <a:r>
              <a:rPr lang="en-US" altLang="zh-CN" dirty="0"/>
              <a:t>)</a:t>
            </a:r>
            <a:r>
              <a:rPr lang="zh-CN" altLang="en-US" dirty="0"/>
              <a:t>预测器。</a:t>
            </a:r>
          </a:p>
          <a:p>
            <a:r>
              <a:rPr lang="en-US" altLang="zh-CN" dirty="0"/>
              <a:t>•</a:t>
            </a:r>
            <a:r>
              <a:rPr lang="zh-CN" altLang="en-US" dirty="0"/>
              <a:t>前两个二次预测器的例子在截距、斜率和曲率上有所不同。</a:t>
            </a:r>
          </a:p>
          <a:p>
            <a:r>
              <a:rPr lang="en-US" altLang="zh-CN" dirty="0"/>
              <a:t>•</a:t>
            </a:r>
            <a:r>
              <a:rPr lang="zh-CN" altLang="en-US" dirty="0"/>
              <a:t>请注意，通过将特征</a:t>
            </a:r>
            <a:r>
              <a:rPr lang="en-US" altLang="zh-CN" dirty="0"/>
              <a:t>x2</a:t>
            </a:r>
            <a:r>
              <a:rPr lang="zh-CN" altLang="en-US" dirty="0"/>
              <a:t>的权重设置为零，我们可以恢复线性预测器。</a:t>
            </a:r>
          </a:p>
          <a:p>
            <a:r>
              <a:rPr lang="en-US" altLang="zh-CN" dirty="0"/>
              <a:t>•</a:t>
            </a:r>
            <a:r>
              <a:rPr lang="zh-CN" altLang="en-US" dirty="0"/>
              <a:t>同样，假设类是通过改变</a:t>
            </a:r>
            <a:r>
              <a:rPr lang="en-US" altLang="zh-CN" dirty="0"/>
              <a:t>w</a:t>
            </a:r>
            <a:r>
              <a:rPr lang="zh-CN" altLang="en-US" dirty="0"/>
              <a:t>得到的所有预测因子</a:t>
            </a:r>
            <a:r>
              <a:rPr lang="en-US" altLang="zh-CN" dirty="0" err="1"/>
              <a:t>fw</a:t>
            </a:r>
            <a:r>
              <a:rPr lang="zh-CN" altLang="en-US" dirty="0"/>
              <a:t>的集合。</a:t>
            </a:r>
          </a:p>
          <a:p>
            <a:r>
              <a:rPr lang="en-US" altLang="zh-CN" dirty="0"/>
              <a:t>•</a:t>
            </a:r>
            <a:r>
              <a:rPr lang="zh-CN" altLang="en-US" dirty="0"/>
              <a:t>请注意，二次预测器的假设类是线性预测器假设类的超集。</a:t>
            </a:r>
          </a:p>
          <a:p>
            <a:r>
              <a:rPr lang="en-US" altLang="zh-CN" dirty="0"/>
              <a:t>•</a:t>
            </a:r>
            <a:r>
              <a:rPr lang="zh-CN" altLang="en-US" dirty="0"/>
              <a:t>总之，我们已经看到了通过改变特征提取器</a:t>
            </a:r>
            <a:r>
              <a:rPr lang="en-US" altLang="zh-CN" dirty="0"/>
              <a:t>φ</a:t>
            </a:r>
            <a:r>
              <a:rPr lang="zh-CN" altLang="en-US" dirty="0"/>
              <a:t>来获得非线性预测器的第一个例子</a:t>
            </a:r>
            <a:r>
              <a:rPr lang="en-US" altLang="zh-CN" dirty="0"/>
              <a:t>!</a:t>
            </a:r>
          </a:p>
          <a:p>
            <a:r>
              <a:rPr lang="en-US" altLang="zh-CN" dirty="0"/>
              <a:t>•</a:t>
            </a:r>
            <a:r>
              <a:rPr lang="zh-CN" altLang="en-US" dirty="0"/>
              <a:t>高级</a:t>
            </a:r>
            <a:r>
              <a:rPr lang="en-US" altLang="zh-CN" dirty="0"/>
              <a:t>:</a:t>
            </a:r>
            <a:r>
              <a:rPr lang="zh-CN" altLang="en-US" dirty="0"/>
              <a:t>这里</a:t>
            </a:r>
            <a:r>
              <a:rPr lang="en-US" altLang="zh-CN" dirty="0" err="1"/>
              <a:t>x∈R</a:t>
            </a:r>
            <a:r>
              <a:rPr lang="zh-CN" altLang="en-US" dirty="0"/>
              <a:t>是一维的，所以</a:t>
            </a:r>
            <a:r>
              <a:rPr lang="en-US" altLang="zh-CN" dirty="0"/>
              <a:t>x2</a:t>
            </a:r>
            <a:r>
              <a:rPr lang="zh-CN" altLang="en-US" dirty="0"/>
              <a:t>只是一个额外的特征。如果</a:t>
            </a:r>
            <a:r>
              <a:rPr lang="en-US" altLang="zh-CN" dirty="0" err="1"/>
              <a:t>x∈Rd</a:t>
            </a:r>
            <a:r>
              <a:rPr lang="zh-CN" altLang="en-US" dirty="0"/>
              <a:t>是</a:t>
            </a:r>
            <a:r>
              <a:rPr lang="en-US" altLang="zh-CN" dirty="0"/>
              <a:t>d</a:t>
            </a:r>
            <a:r>
              <a:rPr lang="zh-CN" altLang="en-US" dirty="0"/>
              <a:t>维的，那么对于</a:t>
            </a:r>
            <a:r>
              <a:rPr lang="en-US" altLang="zh-CN" dirty="0" err="1"/>
              <a:t>i</a:t>
            </a:r>
            <a:r>
              <a:rPr lang="en-US" altLang="zh-CN" dirty="0"/>
              <a:t>, j∈{1</a:t>
            </a:r>
            <a:r>
              <a:rPr lang="zh-CN" altLang="en-US" dirty="0"/>
              <a:t>，</a:t>
            </a:r>
            <a:r>
              <a:rPr lang="en-US" altLang="zh-CN" dirty="0"/>
              <a:t>…</a:t>
            </a:r>
            <a:r>
              <a:rPr lang="zh-CN" altLang="en-US" dirty="0"/>
              <a:t>有</a:t>
            </a:r>
            <a:r>
              <a:rPr lang="en-US" altLang="zh-CN" dirty="0"/>
              <a:t>O(d2)</a:t>
            </a:r>
            <a:r>
              <a:rPr lang="zh-CN" altLang="en-US" dirty="0"/>
              <a:t>个</a:t>
            </a:r>
            <a:r>
              <a:rPr lang="en-US" altLang="zh-CN" dirty="0" err="1"/>
              <a:t>xixj</a:t>
            </a:r>
            <a:r>
              <a:rPr lang="zh-CN" altLang="en-US" dirty="0"/>
              <a:t>形式的二次特征。</a:t>
            </a:r>
            <a:r>
              <a:rPr lang="en-US" altLang="zh-CN" dirty="0"/>
              <a:t>d}</a:t>
            </a:r>
            <a:r>
              <a:rPr lang="zh-CN" altLang="en-US" dirty="0"/>
              <a:t>。当</a:t>
            </a:r>
            <a:r>
              <a:rPr lang="en-US" altLang="zh-CN" dirty="0"/>
              <a:t>d</a:t>
            </a:r>
            <a:r>
              <a:rPr lang="zh-CN" altLang="en-US" dirty="0"/>
              <a:t>很大时，那么</a:t>
            </a:r>
            <a:r>
              <a:rPr lang="en-US" altLang="zh-CN" dirty="0"/>
              <a:t>d2</a:t>
            </a:r>
            <a:r>
              <a:rPr lang="zh-CN" altLang="en-US" dirty="0"/>
              <a:t>可能会大得令人望而却步，这是使用线性预测器来增加表达性可能存在问题的原因之一。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•</a:t>
            </a:r>
            <a:r>
              <a:rPr lang="zh-CN" altLang="en-US" dirty="0"/>
              <a:t>等一下</a:t>
            </a:r>
            <a:r>
              <a:rPr lang="en-US" altLang="zh-CN" dirty="0"/>
              <a:t>……</a:t>
            </a:r>
            <a:r>
              <a:rPr lang="zh-CN" altLang="en-US" dirty="0"/>
              <a:t>如果我们还在使用线性预测器，我们怎么能得到非线性预测器呢</a:t>
            </a:r>
            <a:r>
              <a:rPr lang="en-US" altLang="zh-CN" dirty="0"/>
              <a:t>?</a:t>
            </a:r>
            <a:r>
              <a:rPr lang="zh-CN" altLang="en-US" dirty="0"/>
              <a:t>这是一种语言上的花招，因为“线性”是模棱两可的。</a:t>
            </a:r>
          </a:p>
          <a:p>
            <a:r>
              <a:rPr lang="en-US" altLang="zh-CN" dirty="0"/>
              <a:t>•</a:t>
            </a:r>
            <a:r>
              <a:rPr lang="zh-CN" altLang="en-US" dirty="0"/>
              <a:t>分数</a:t>
            </a:r>
            <a:r>
              <a:rPr lang="en-US" altLang="zh-CN" dirty="0" err="1"/>
              <a:t>w·φ</a:t>
            </a:r>
            <a:r>
              <a:rPr lang="en-US" altLang="zh-CN" dirty="0"/>
              <a:t>(x)</a:t>
            </a:r>
            <a:r>
              <a:rPr lang="zh-CN" altLang="en-US" dirty="0"/>
              <a:t>与</a:t>
            </a:r>
            <a:r>
              <a:rPr lang="en-US" altLang="zh-CN" dirty="0"/>
              <a:t>w</a:t>
            </a:r>
            <a:r>
              <a:rPr lang="zh-CN" altLang="en-US" dirty="0"/>
              <a:t>和</a:t>
            </a:r>
            <a:r>
              <a:rPr lang="en-US" altLang="zh-CN" dirty="0"/>
              <a:t>φ(x)</a:t>
            </a:r>
            <a:r>
              <a:rPr lang="zh-CN" altLang="en-US" dirty="0"/>
              <a:t>呈线性关系。然而，分数在</a:t>
            </a:r>
            <a:r>
              <a:rPr lang="en-US" altLang="zh-CN" dirty="0"/>
              <a:t>x</a:t>
            </a:r>
            <a:r>
              <a:rPr lang="zh-CN" altLang="en-US" dirty="0"/>
              <a:t>上不是线性的</a:t>
            </a:r>
            <a:r>
              <a:rPr lang="en-US" altLang="zh-CN" dirty="0"/>
              <a:t>(</a:t>
            </a:r>
            <a:r>
              <a:rPr lang="zh-CN" altLang="en-US" dirty="0"/>
              <a:t>它甚至可能没有意义，因为</a:t>
            </a:r>
            <a:r>
              <a:rPr lang="en-US" altLang="zh-CN" dirty="0"/>
              <a:t>x</a:t>
            </a:r>
            <a:r>
              <a:rPr lang="zh-CN" altLang="en-US" dirty="0"/>
              <a:t>不一定是</a:t>
            </a:r>
            <a:r>
              <a:rPr lang="en-US" altLang="zh-CN" dirty="0"/>
              <a:t>a</a:t>
            </a:r>
          </a:p>
          <a:p>
            <a:r>
              <a:rPr lang="zh-CN" altLang="en-US" dirty="0"/>
              <a:t>矢量</a:t>
            </a:r>
            <a:r>
              <a:rPr lang="en-US" altLang="zh-CN" dirty="0"/>
              <a:t>-</a:t>
            </a:r>
            <a:r>
              <a:rPr lang="zh-CN" altLang="en-US" dirty="0"/>
              <a:t>它可以是一个字符串或</a:t>
            </a:r>
            <a:r>
              <a:rPr lang="en-US" altLang="zh-CN" dirty="0"/>
              <a:t>PDF</a:t>
            </a:r>
            <a:r>
              <a:rPr lang="zh-CN" altLang="en-US" dirty="0"/>
              <a:t>文件</a:t>
            </a:r>
            <a:r>
              <a:rPr lang="en-US" altLang="zh-CN" dirty="0"/>
              <a:t>)</a:t>
            </a:r>
            <a:r>
              <a:rPr lang="zh-CN" altLang="en-US" dirty="0"/>
              <a:t>。</a:t>
            </a:r>
          </a:p>
          <a:p>
            <a:r>
              <a:rPr lang="en-US" altLang="zh-CN" dirty="0"/>
              <a:t>•</a:t>
            </a:r>
            <a:r>
              <a:rPr lang="zh-CN" altLang="en-US" dirty="0"/>
              <a:t>其意义如下</a:t>
            </a:r>
            <a:r>
              <a:rPr lang="en-US" altLang="zh-CN" dirty="0"/>
              <a:t>:</a:t>
            </a:r>
            <a:r>
              <a:rPr lang="zh-CN" altLang="en-US" dirty="0"/>
              <a:t>从特征提取器的角度来看，我们可以定义在</a:t>
            </a:r>
            <a:r>
              <a:rPr lang="en-US" altLang="zh-CN" dirty="0"/>
              <a:t>x</a:t>
            </a:r>
            <a:r>
              <a:rPr lang="zh-CN" altLang="en-US" dirty="0"/>
              <a:t>中产生非常非线性函数的任意特征。</a:t>
            </a:r>
          </a:p>
          <a:p>
            <a:r>
              <a:rPr lang="en-US" altLang="zh-CN" dirty="0"/>
              <a:t>•</a:t>
            </a:r>
            <a:r>
              <a:rPr lang="zh-CN" altLang="en-US" dirty="0"/>
              <a:t>从学习算法的角度来看</a:t>
            </a:r>
            <a:r>
              <a:rPr lang="en-US" altLang="zh-CN" dirty="0"/>
              <a:t>(</a:t>
            </a:r>
            <a:r>
              <a:rPr lang="zh-CN" altLang="en-US" dirty="0"/>
              <a:t>只考虑</a:t>
            </a:r>
            <a:r>
              <a:rPr lang="en-US" altLang="zh-CN" dirty="0"/>
              <a:t>φ(x)</a:t>
            </a:r>
            <a:r>
              <a:rPr lang="zh-CN" altLang="en-US" dirty="0"/>
              <a:t>，而不是</a:t>
            </a:r>
            <a:r>
              <a:rPr lang="en-US" altLang="zh-CN" dirty="0"/>
              <a:t>x)</a:t>
            </a:r>
            <a:r>
              <a:rPr lang="zh-CN" altLang="en-US" dirty="0"/>
              <a:t>，线性可以有效地优化权重。</a:t>
            </a:r>
          </a:p>
          <a:p>
            <a:r>
              <a:rPr lang="en-US" altLang="zh-CN" dirty="0"/>
              <a:t>•</a:t>
            </a:r>
            <a:r>
              <a:rPr lang="zh-CN" altLang="en-US" dirty="0"/>
              <a:t>高级</a:t>
            </a:r>
            <a:r>
              <a:rPr lang="en-US" altLang="zh-CN" dirty="0"/>
              <a:t>:</a:t>
            </a:r>
            <a:r>
              <a:rPr lang="zh-CN" altLang="en-US" dirty="0"/>
              <a:t>如果分数在</a:t>
            </a:r>
            <a:r>
              <a:rPr lang="en-US" altLang="zh-CN" dirty="0"/>
              <a:t>w</a:t>
            </a:r>
            <a:r>
              <a:rPr lang="zh-CN" altLang="en-US" dirty="0"/>
              <a:t>中是线性的，损失函数</a:t>
            </a:r>
            <a:r>
              <a:rPr lang="en-US" altLang="zh-CN" dirty="0"/>
              <a:t>loss</a:t>
            </a:r>
            <a:r>
              <a:rPr lang="zh-CN" altLang="en-US" dirty="0"/>
              <a:t>是凸的</a:t>
            </a:r>
            <a:r>
              <a:rPr lang="en-US" altLang="zh-CN" dirty="0"/>
              <a:t>(</a:t>
            </a:r>
            <a:r>
              <a:rPr lang="zh-CN" altLang="en-US" dirty="0"/>
              <a:t>这适用于平方，铰链，逻辑损失，但不包括</a:t>
            </a:r>
            <a:r>
              <a:rPr lang="en-US" altLang="zh-CN" dirty="0"/>
              <a:t>0 - 1</a:t>
            </a:r>
            <a:r>
              <a:rPr lang="zh-CN" altLang="en-US" dirty="0"/>
              <a:t>损失</a:t>
            </a:r>
            <a:r>
              <a:rPr lang="en-US" altLang="zh-CN" dirty="0"/>
              <a:t>)</a:t>
            </a:r>
            <a:r>
              <a:rPr lang="zh-CN" altLang="en-US" dirty="0"/>
              <a:t>，然后最小化训练损失。</a:t>
            </a:r>
            <a:r>
              <a:rPr lang="en-US" altLang="zh-CN" dirty="0" err="1"/>
              <a:t>TrainLoss</a:t>
            </a:r>
            <a:r>
              <a:rPr lang="zh-CN" altLang="en-US" dirty="0"/>
              <a:t>是一个凸优化问题，适当步长梯度下降保证收敛到全局最小值。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B8080815-6A99-B141-8EFE-A460C07F09F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" y="0"/>
            <a:ext cx="12191999" cy="767234"/>
            <a:chOff x="-1" y="-1"/>
            <a:chExt cx="7719" cy="568"/>
          </a:xfrm>
        </p:grpSpPr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401C40BF-7EDB-4D01-9636-B23E7DCA59FB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" name="AutoShape 8">
              <a:extLst>
                <a:ext uri="{FF2B5EF4-FFF2-40B4-BE49-F238E27FC236}">
                  <a16:creationId xmlns:a16="http://schemas.microsoft.com/office/drawing/2014/main" id="{40D8A5B3-F982-D3E8-ECD2-E1EB4A9E537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2" name="任意多边形: 形状 12">
            <a:extLst>
              <a:ext uri="{FF2B5EF4-FFF2-40B4-BE49-F238E27FC236}">
                <a16:creationId xmlns:a16="http://schemas.microsoft.com/office/drawing/2014/main" id="{F1DEE881-21CE-79D1-A1EF-C424AD2E0207}"/>
              </a:ext>
            </a:extLst>
          </p:cNvPr>
          <p:cNvSpPr/>
          <p:nvPr userDrawn="1"/>
        </p:nvSpPr>
        <p:spPr bwMode="auto">
          <a:xfrm>
            <a:off x="-7951" y="-7951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7490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D6292-6C13-4F21-ABA9-7D7BEAFB5B41}" type="datetimeFigureOut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5.xml"/><Relationship Id="rId16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6.xml"/><Relationship Id="rId16" Type="http://schemas.openxmlformats.org/officeDocument/2006/relationships/image" Target="NULL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39.png"/><Relationship Id="rId7" Type="http://schemas.openxmlformats.org/officeDocument/2006/relationships/image" Target="../media/image2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41.png"/><Relationship Id="rId4" Type="http://schemas.openxmlformats.org/officeDocument/2006/relationships/image" Target="../media/image24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0.png"/><Relationship Id="rId5" Type="http://schemas.openxmlformats.org/officeDocument/2006/relationships/image" Target="../media/image270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240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360.png"/><Relationship Id="rId4" Type="http://schemas.openxmlformats.org/officeDocument/2006/relationships/image" Target="../media/image39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E87D1-6CB5-8A7C-4AEF-E4500D29B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78EF3C26-AB5C-FA04-DD35-F10E8FF14FE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E53D5AF-CE05-E69B-8786-CCC6E965801D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BACBE891-929B-FC18-54A7-2100A489D331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D1FB6CA4-DA08-9101-7048-45E5917A0BAE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77219A7-8656-F2D9-B300-F897EA23F245}"/>
              </a:ext>
            </a:extLst>
          </p:cNvPr>
          <p:cNvSpPr txBox="1"/>
          <p:nvPr/>
        </p:nvSpPr>
        <p:spPr>
          <a:xfrm>
            <a:off x="350439" y="120418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什么是机器学习？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30661DE-C93E-71BE-6B11-89DACDECDAEA}"/>
              </a:ext>
            </a:extLst>
          </p:cNvPr>
          <p:cNvSpPr txBox="1"/>
          <p:nvPr/>
        </p:nvSpPr>
        <p:spPr>
          <a:xfrm>
            <a:off x="350439" y="966252"/>
            <a:ext cx="10785647" cy="4517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lang="zh-CN" altLang="en-US" sz="3200" b="1" dirty="0"/>
              <a:t>Tom Mitshell (1997):</a:t>
            </a:r>
          </a:p>
          <a:p>
            <a:pPr>
              <a:lnSpc>
                <a:spcPct val="150000"/>
              </a:lnSpc>
            </a:pPr>
            <a:r>
              <a:rPr lang="en-US" altLang="zh-CN" sz="3200" dirty="0"/>
              <a:t>	</a:t>
            </a:r>
            <a:r>
              <a:rPr lang="zh-CN" altLang="en-US" sz="3200" dirty="0"/>
              <a:t>假设用P来评估计算机程序在某类任务T上的性能，若一个程序通过利用</a:t>
            </a:r>
            <a:r>
              <a:rPr lang="zh-CN" altLang="en-US" sz="3200" dirty="0">
                <a:solidFill>
                  <a:srgbClr val="FF0000"/>
                </a:solidFill>
              </a:rPr>
              <a:t>经验E</a:t>
            </a:r>
            <a:r>
              <a:rPr lang="zh-CN" altLang="en-US" sz="3200" dirty="0"/>
              <a:t>在</a:t>
            </a:r>
            <a:r>
              <a:rPr lang="zh-CN" altLang="en-US" sz="3200" dirty="0">
                <a:solidFill>
                  <a:srgbClr val="FF0000"/>
                </a:solidFill>
              </a:rPr>
              <a:t>任务T</a:t>
            </a:r>
            <a:r>
              <a:rPr lang="zh-CN" altLang="en-US" sz="3200" dirty="0"/>
              <a:t>上获得了</a:t>
            </a:r>
            <a:r>
              <a:rPr lang="zh-CN" altLang="en-US" sz="3200" dirty="0">
                <a:solidFill>
                  <a:srgbClr val="FF0000"/>
                </a:solidFill>
              </a:rPr>
              <a:t>性能</a:t>
            </a:r>
            <a:r>
              <a:rPr lang="en-US" altLang="zh-CN" sz="3200" dirty="0">
                <a:solidFill>
                  <a:srgbClr val="FF0000"/>
                </a:solidFill>
              </a:rPr>
              <a:t>P</a:t>
            </a:r>
            <a:r>
              <a:rPr lang="zh-CN" altLang="en-US" sz="3200" dirty="0"/>
              <a:t>改善，则我们就说关于T和P，该程序对E进行了学习。</a:t>
            </a:r>
            <a:endParaRPr lang="en-US" altLang="zh-CN" sz="3200" dirty="0"/>
          </a:p>
          <a:p>
            <a:pPr>
              <a:lnSpc>
                <a:spcPct val="150000"/>
              </a:lnSpc>
            </a:pPr>
            <a:endParaRPr lang="en-US" altLang="zh-CN" sz="3200" kern="100" dirty="0"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kumimoji="0" lang="zh-CN" altLang="en-US" sz="32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                        </a:t>
            </a:r>
            <a:r>
              <a:rPr kumimoji="0" lang="zh-CN" altLang="en-US" sz="36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+mn-ea"/>
                <a:sym typeface="+mn-lt"/>
              </a:rPr>
              <a:t>总结：利用经验改善任务性能</a:t>
            </a:r>
            <a:endParaRPr kumimoji="0" lang="en-US" altLang="zh-CN" sz="32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89856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AE9916-65BA-8146-395D-1A5250CFD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D3E3FDAC-8D70-3BE2-3548-63EA7EB73B2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C6F9164D-7462-E81E-9B98-7DE10BFFD01C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1EDE53BA-939E-987F-6286-203C470C36E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7CE62EB9-CF8F-F83E-A339-A677A3C9DCF9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764E76D-30D5-AB68-9A75-2DBE13653B6A}"/>
              </a:ext>
            </a:extLst>
          </p:cNvPr>
          <p:cNvSpPr txBox="1"/>
          <p:nvPr/>
        </p:nvSpPr>
        <p:spPr>
          <a:xfrm>
            <a:off x="350439" y="120418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什么是机器学习？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204DCBC-A262-9A04-FE95-0662903946C9}"/>
              </a:ext>
            </a:extLst>
          </p:cNvPr>
          <p:cNvSpPr txBox="1"/>
          <p:nvPr/>
        </p:nvSpPr>
        <p:spPr>
          <a:xfrm>
            <a:off x="3394849" y="4446506"/>
            <a:ext cx="7366936" cy="222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zh-CN" altLang="en-US" sz="32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任务</a:t>
            </a:r>
            <a:r>
              <a:rPr kumimoji="0" lang="en" altLang="zh-CN" sz="32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T</a:t>
            </a:r>
            <a:r>
              <a:rPr kumimoji="0" lang="zh-CN" altLang="en" sz="32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：</a:t>
            </a:r>
            <a:r>
              <a:rPr kumimoji="0" lang="zh-CN" altLang="en-US" sz="320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识别好瓜和坏瓜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zh-CN" altLang="en-US" sz="32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性能</a:t>
            </a:r>
            <a:r>
              <a:rPr kumimoji="0" lang="en" altLang="zh-CN" sz="32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P</a:t>
            </a:r>
            <a:r>
              <a:rPr kumimoji="0" lang="zh-CN" altLang="en" sz="32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：</a:t>
            </a:r>
            <a:r>
              <a:rPr kumimoji="0" lang="zh-CN" altLang="en-US" sz="320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识别正确率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zh-CN" altLang="en-US" sz="32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经验</a:t>
            </a:r>
            <a:r>
              <a:rPr kumimoji="0" lang="en" altLang="zh-CN" sz="32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E</a:t>
            </a:r>
            <a:r>
              <a:rPr kumimoji="0" lang="zh-CN" altLang="en" sz="32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：</a:t>
            </a:r>
            <a:r>
              <a:rPr kumimoji="0" lang="zh-CN" altLang="en-US" sz="320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标注好的好瓜和坏瓜的图片</a:t>
            </a:r>
            <a:endParaRPr kumimoji="0" lang="en-US" altLang="zh-CN" sz="3200" i="0" u="none" strike="noStrike" kern="100" cap="none" spc="0" normalizeH="0" baseline="0" noProof="0" dirty="0">
              <a:ln>
                <a:noFill/>
              </a:ln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95398E89-86EF-5399-FAC6-58DB9CF654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612" y="2159000"/>
            <a:ext cx="1371600" cy="1270000"/>
          </a:xfrm>
          <a:prstGeom prst="rect">
            <a:avLst/>
          </a:prstGeom>
        </p:spPr>
      </p:pic>
      <p:sp>
        <p:nvSpPr>
          <p:cNvPr id="6" name="右大括号 5">
            <a:extLst>
              <a:ext uri="{FF2B5EF4-FFF2-40B4-BE49-F238E27FC236}">
                <a16:creationId xmlns:a16="http://schemas.microsoft.com/office/drawing/2014/main" id="{28B01214-D709-5870-8CA0-69E16B25A62F}"/>
              </a:ext>
            </a:extLst>
          </p:cNvPr>
          <p:cNvSpPr/>
          <p:nvPr/>
        </p:nvSpPr>
        <p:spPr>
          <a:xfrm rot="10800000">
            <a:off x="4736661" y="1574659"/>
            <a:ext cx="618979" cy="2173922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0" name="Picture 2" descr="我是吃瓜群众图标免费下载-图标0xeWPkgPa-新图网">
            <a:extLst>
              <a:ext uri="{FF2B5EF4-FFF2-40B4-BE49-F238E27FC236}">
                <a16:creationId xmlns:a16="http://schemas.microsoft.com/office/drawing/2014/main" id="{CD496711-CC50-0B3E-B965-B492B1B260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387" y="1059143"/>
            <a:ext cx="1352351" cy="135235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瓜图标图标免费下载-图标0mjaeUWej-新图网">
            <a:extLst>
              <a:ext uri="{FF2B5EF4-FFF2-40B4-BE49-F238E27FC236}">
                <a16:creationId xmlns:a16="http://schemas.microsoft.com/office/drawing/2014/main" id="{9B3D5CB6-C076-3351-7507-D04C9417A8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339" y="2800657"/>
            <a:ext cx="1325956" cy="132595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6511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C872E-85A4-7ACC-3306-628EA1D176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5E04D56D-179E-183B-3F21-10DBB79D7AA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EA4873FF-09CD-D0FD-3119-A6FCE6007278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2BAACB64-B70E-CB9B-CC4F-639291CCA95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A77B9C75-B2EE-9B09-3E84-8FF2AF498219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2CBA347-80D0-D8F1-3216-E60B85E5C2B7}"/>
              </a:ext>
            </a:extLst>
          </p:cNvPr>
          <p:cNvSpPr txBox="1"/>
          <p:nvPr/>
        </p:nvSpPr>
        <p:spPr>
          <a:xfrm>
            <a:off x="350439" y="120418"/>
            <a:ext cx="70070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人工智能：从智能的外延到智能体（</a:t>
            </a:r>
            <a:r>
              <a:rPr lang="zh-CN" altLang="en-US" sz="2800" b="1" dirty="0">
                <a:solidFill>
                  <a:srgbClr val="FFFF00"/>
                </a:solidFill>
                <a:cs typeface="+mn-ea"/>
                <a:sym typeface="+mn-lt"/>
              </a:rPr>
              <a:t>回顾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7905D107-B218-25D5-67D1-0B9F10149BEA}"/>
              </a:ext>
            </a:extLst>
          </p:cNvPr>
          <p:cNvSpPr txBox="1"/>
          <p:nvPr/>
        </p:nvSpPr>
        <p:spPr>
          <a:xfrm>
            <a:off x="657774" y="841589"/>
            <a:ext cx="10465855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每一种智能行为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X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都对应着一种人工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X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智能，行为</a:t>
            </a:r>
            <a:r>
              <a:rPr lang="en-US" altLang="zh-CN" sz="2400" b="1" kern="100" dirty="0">
                <a:solidFill>
                  <a:prstClr val="black"/>
                </a:solidFill>
                <a:cs typeface="+mn-ea"/>
                <a:sym typeface="+mn-lt"/>
              </a:rPr>
              <a:t>X</a:t>
            </a:r>
            <a:r>
              <a:rPr lang="zh-CN" altLang="en-US" sz="2400" b="1" kern="100" dirty="0">
                <a:solidFill>
                  <a:prstClr val="black"/>
                </a:solidFill>
                <a:cs typeface="+mn-ea"/>
                <a:sym typeface="+mn-lt"/>
              </a:rPr>
              <a:t>与环境需要进行交互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42" name="图片 41">
            <a:extLst>
              <a:ext uri="{FF2B5EF4-FFF2-40B4-BE49-F238E27FC236}">
                <a16:creationId xmlns:a16="http://schemas.microsoft.com/office/drawing/2014/main" id="{0E5F3926-5A36-EA2C-4D7E-CDE52470E9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238" y="1666934"/>
            <a:ext cx="5531887" cy="26132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4" name="矩形: 圆角 43">
                <a:extLst>
                  <a:ext uri="{FF2B5EF4-FFF2-40B4-BE49-F238E27FC236}">
                    <a16:creationId xmlns:a16="http://schemas.microsoft.com/office/drawing/2014/main" id="{BB25BD8D-0484-956E-798A-9787EED6AC46}"/>
                  </a:ext>
                </a:extLst>
              </p:cNvPr>
              <p:cNvSpPr/>
              <p:nvPr/>
            </p:nvSpPr>
            <p:spPr>
              <a:xfrm>
                <a:off x="7984502" y="1920607"/>
                <a:ext cx="2309567" cy="1489435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8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8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8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zh-CN" altLang="en-US" sz="8000" dirty="0"/>
              </a:p>
            </p:txBody>
          </p:sp>
        </mc:Choice>
        <mc:Fallback xmlns="">
          <p:sp>
            <p:nvSpPr>
              <p:cNvPr id="44" name="矩形: 圆角 43">
                <a:extLst>
                  <a:ext uri="{FF2B5EF4-FFF2-40B4-BE49-F238E27FC236}">
                    <a16:creationId xmlns:a16="http://schemas.microsoft.com/office/drawing/2014/main" id="{BB25BD8D-0484-956E-798A-9787EED6AC4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4502" y="1920607"/>
                <a:ext cx="2309567" cy="1489435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直接箭头连接符 45">
            <a:extLst>
              <a:ext uri="{FF2B5EF4-FFF2-40B4-BE49-F238E27FC236}">
                <a16:creationId xmlns:a16="http://schemas.microsoft.com/office/drawing/2014/main" id="{221C5EA8-E65A-7658-BA86-409DAB0409DF}"/>
              </a:ext>
            </a:extLst>
          </p:cNvPr>
          <p:cNvCxnSpPr>
            <a:endCxn id="44" idx="1"/>
          </p:cNvCxnSpPr>
          <p:nvPr/>
        </p:nvCxnSpPr>
        <p:spPr>
          <a:xfrm>
            <a:off x="6504495" y="2665325"/>
            <a:ext cx="14800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箭头连接符 46">
            <a:extLst>
              <a:ext uri="{FF2B5EF4-FFF2-40B4-BE49-F238E27FC236}">
                <a16:creationId xmlns:a16="http://schemas.microsoft.com/office/drawing/2014/main" id="{41BCB0DC-6495-D083-AAF5-CA7DBF8DC4A4}"/>
              </a:ext>
            </a:extLst>
          </p:cNvPr>
          <p:cNvCxnSpPr/>
          <p:nvPr/>
        </p:nvCxnSpPr>
        <p:spPr>
          <a:xfrm>
            <a:off x="10294069" y="2663448"/>
            <a:ext cx="14800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>
            <a:extLst>
              <a:ext uri="{FF2B5EF4-FFF2-40B4-BE49-F238E27FC236}">
                <a16:creationId xmlns:a16="http://schemas.microsoft.com/office/drawing/2014/main" id="{DA4E3E8B-60EB-D5ED-ECAA-12E82CB92DA4}"/>
              </a:ext>
            </a:extLst>
          </p:cNvPr>
          <p:cNvSpPr txBox="1"/>
          <p:nvPr/>
        </p:nvSpPr>
        <p:spPr>
          <a:xfrm flipH="1">
            <a:off x="6853286" y="2201783"/>
            <a:ext cx="972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input</a:t>
            </a:r>
            <a:endParaRPr lang="zh-CN" altLang="en-US" sz="2400" dirty="0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2DF3DEEC-CCFE-A715-AC78-0FFE6B8AD406}"/>
              </a:ext>
            </a:extLst>
          </p:cNvPr>
          <p:cNvSpPr txBox="1"/>
          <p:nvPr/>
        </p:nvSpPr>
        <p:spPr>
          <a:xfrm flipH="1">
            <a:off x="10491411" y="2201782"/>
            <a:ext cx="1085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output</a:t>
            </a:r>
            <a:endParaRPr lang="zh-CN" altLang="en-US" sz="2400" dirty="0"/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4E81F02A-7CA6-F35C-C625-1B886AF2FE87}"/>
              </a:ext>
            </a:extLst>
          </p:cNvPr>
          <p:cNvSpPr txBox="1"/>
          <p:nvPr/>
        </p:nvSpPr>
        <p:spPr>
          <a:xfrm flipH="1">
            <a:off x="9208746" y="1970949"/>
            <a:ext cx="1085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agent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cxnSp>
        <p:nvCxnSpPr>
          <p:cNvPr id="82" name="直接连接符 81">
            <a:extLst>
              <a:ext uri="{FF2B5EF4-FFF2-40B4-BE49-F238E27FC236}">
                <a16:creationId xmlns:a16="http://schemas.microsoft.com/office/drawing/2014/main" id="{A8025030-BE19-F655-EF1D-F6405A3B8161}"/>
              </a:ext>
            </a:extLst>
          </p:cNvPr>
          <p:cNvCxnSpPr>
            <a:stCxn id="50" idx="2"/>
          </p:cNvCxnSpPr>
          <p:nvPr/>
        </p:nvCxnSpPr>
        <p:spPr>
          <a:xfrm>
            <a:off x="11034071" y="2663447"/>
            <a:ext cx="0" cy="1538688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连接符: 肘形 83">
            <a:extLst>
              <a:ext uri="{FF2B5EF4-FFF2-40B4-BE49-F238E27FC236}">
                <a16:creationId xmlns:a16="http://schemas.microsoft.com/office/drawing/2014/main" id="{38882A6D-B0DC-D6ED-D20A-6A3A19532EE4}"/>
              </a:ext>
            </a:extLst>
          </p:cNvPr>
          <p:cNvCxnSpPr>
            <a:endCxn id="48" idx="2"/>
          </p:cNvCxnSpPr>
          <p:nvPr/>
        </p:nvCxnSpPr>
        <p:spPr>
          <a:xfrm rot="10800000">
            <a:off x="7339475" y="2663449"/>
            <a:ext cx="3694597" cy="1559235"/>
          </a:xfrm>
          <a:prstGeom prst="bentConnector2">
            <a:avLst/>
          </a:prstGeom>
          <a:ln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文本框 84">
            <a:extLst>
              <a:ext uri="{FF2B5EF4-FFF2-40B4-BE49-F238E27FC236}">
                <a16:creationId xmlns:a16="http://schemas.microsoft.com/office/drawing/2014/main" id="{D31B755F-59C1-FAC9-B81D-E5F961374B53}"/>
              </a:ext>
            </a:extLst>
          </p:cNvPr>
          <p:cNvSpPr txBox="1"/>
          <p:nvPr/>
        </p:nvSpPr>
        <p:spPr>
          <a:xfrm flipH="1">
            <a:off x="8467517" y="3691219"/>
            <a:ext cx="1640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feedback</a:t>
            </a:r>
            <a:endParaRPr lang="zh-CN" altLang="en-US" sz="2400" dirty="0"/>
          </a:p>
        </p:txBody>
      </p:sp>
      <p:graphicFrame>
        <p:nvGraphicFramePr>
          <p:cNvPr id="87" name="表格 86">
            <a:extLst>
              <a:ext uri="{FF2B5EF4-FFF2-40B4-BE49-F238E27FC236}">
                <a16:creationId xmlns:a16="http://schemas.microsoft.com/office/drawing/2014/main" id="{3E782A1D-B8E9-2E8E-A617-67FDD8B5736E}"/>
              </a:ext>
            </a:extLst>
          </p:cNvPr>
          <p:cNvGraphicFramePr>
            <a:graphicFrameLocks noGrp="1"/>
          </p:cNvGraphicFramePr>
          <p:nvPr/>
        </p:nvGraphicFramePr>
        <p:xfrm>
          <a:off x="1710523" y="4778760"/>
          <a:ext cx="8581203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5886">
                  <a:extLst>
                    <a:ext uri="{9D8B030D-6E8A-4147-A177-3AD203B41FA5}">
                      <a16:colId xmlns:a16="http://schemas.microsoft.com/office/drawing/2014/main" val="69956992"/>
                    </a:ext>
                  </a:extLst>
                </a:gridCol>
                <a:gridCol w="1225886">
                  <a:extLst>
                    <a:ext uri="{9D8B030D-6E8A-4147-A177-3AD203B41FA5}">
                      <a16:colId xmlns:a16="http://schemas.microsoft.com/office/drawing/2014/main" val="3708704781"/>
                    </a:ext>
                  </a:extLst>
                </a:gridCol>
                <a:gridCol w="1115644">
                  <a:extLst>
                    <a:ext uri="{9D8B030D-6E8A-4147-A177-3AD203B41FA5}">
                      <a16:colId xmlns:a16="http://schemas.microsoft.com/office/drawing/2014/main" val="1759485781"/>
                    </a:ext>
                  </a:extLst>
                </a:gridCol>
                <a:gridCol w="1336128">
                  <a:extLst>
                    <a:ext uri="{9D8B030D-6E8A-4147-A177-3AD203B41FA5}">
                      <a16:colId xmlns:a16="http://schemas.microsoft.com/office/drawing/2014/main" val="1856879485"/>
                    </a:ext>
                  </a:extLst>
                </a:gridCol>
                <a:gridCol w="1292517">
                  <a:extLst>
                    <a:ext uri="{9D8B030D-6E8A-4147-A177-3AD203B41FA5}">
                      <a16:colId xmlns:a16="http://schemas.microsoft.com/office/drawing/2014/main" val="2080788151"/>
                    </a:ext>
                  </a:extLst>
                </a:gridCol>
                <a:gridCol w="1247408">
                  <a:extLst>
                    <a:ext uri="{9D8B030D-6E8A-4147-A177-3AD203B41FA5}">
                      <a16:colId xmlns:a16="http://schemas.microsoft.com/office/drawing/2014/main" val="127411062"/>
                    </a:ext>
                  </a:extLst>
                </a:gridCol>
                <a:gridCol w="1137734">
                  <a:extLst>
                    <a:ext uri="{9D8B030D-6E8A-4147-A177-3AD203B41FA5}">
                      <a16:colId xmlns:a16="http://schemas.microsoft.com/office/drawing/2014/main" val="1751473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人脸识别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对话问答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围棋象棋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机器翻译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数学证明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…………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925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input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人脸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问题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棋盘状态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语言</a:t>
                      </a:r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句子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题目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…………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256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output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ID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回答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下一步落子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语言</a:t>
                      </a:r>
                      <a:r>
                        <a:rPr lang="en-US" altLang="zh-CN" dirty="0"/>
                        <a:t>2</a:t>
                      </a:r>
                      <a:r>
                        <a:rPr lang="zh-CN" altLang="en-US" dirty="0"/>
                        <a:t>句子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答案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…………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031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feedback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正确与否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正确与否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输赢（多步）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正确与否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正确与否（单</a:t>
                      </a:r>
                      <a:r>
                        <a:rPr lang="en-US" altLang="zh-CN" dirty="0"/>
                        <a:t>/</a:t>
                      </a:r>
                      <a:r>
                        <a:rPr lang="zh-CN" altLang="en-US" dirty="0"/>
                        <a:t>多步）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…………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154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3833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C356B-3F24-5D87-1ABF-E114A5DF4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0043CE4A-63BC-295C-E758-7D967B3F405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3961E480-10A0-E3D7-CE62-4424651443FA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2B1C0CA8-F184-C6C7-D31B-0FFC7B8E13C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0B4B15A2-DF64-A40A-5B7A-077CA437FEAC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05254C7-D613-43A5-ED3E-0FEB45CEF9FF}"/>
              </a:ext>
            </a:extLst>
          </p:cNvPr>
          <p:cNvSpPr txBox="1"/>
          <p:nvPr/>
        </p:nvSpPr>
        <p:spPr>
          <a:xfrm>
            <a:off x="350439" y="120418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机器学习基本概念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1CBA7191-30FC-048E-C805-B154A1F2BCBD}"/>
              </a:ext>
            </a:extLst>
          </p:cNvPr>
          <p:cNvGraphicFramePr>
            <a:graphicFrameLocks noGrp="1"/>
          </p:cNvGraphicFramePr>
          <p:nvPr/>
        </p:nvGraphicFramePr>
        <p:xfrm>
          <a:off x="658783" y="1575582"/>
          <a:ext cx="4343836" cy="26668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5959">
                  <a:extLst>
                    <a:ext uri="{9D8B030D-6E8A-4147-A177-3AD203B41FA5}">
                      <a16:colId xmlns:a16="http://schemas.microsoft.com/office/drawing/2014/main" val="1393129183"/>
                    </a:ext>
                  </a:extLst>
                </a:gridCol>
                <a:gridCol w="1085959">
                  <a:extLst>
                    <a:ext uri="{9D8B030D-6E8A-4147-A177-3AD203B41FA5}">
                      <a16:colId xmlns:a16="http://schemas.microsoft.com/office/drawing/2014/main" val="4158991478"/>
                    </a:ext>
                  </a:extLst>
                </a:gridCol>
                <a:gridCol w="1085959">
                  <a:extLst>
                    <a:ext uri="{9D8B030D-6E8A-4147-A177-3AD203B41FA5}">
                      <a16:colId xmlns:a16="http://schemas.microsoft.com/office/drawing/2014/main" val="2898123779"/>
                    </a:ext>
                  </a:extLst>
                </a:gridCol>
                <a:gridCol w="1085959">
                  <a:extLst>
                    <a:ext uri="{9D8B030D-6E8A-4147-A177-3AD203B41FA5}">
                      <a16:colId xmlns:a16="http://schemas.microsoft.com/office/drawing/2014/main" val="3323310908"/>
                    </a:ext>
                  </a:extLst>
                </a:gridCol>
              </a:tblGrid>
              <a:tr h="409032">
                <a:tc>
                  <a:txBody>
                    <a:bodyPr/>
                    <a:lstStyle/>
                    <a:p>
                      <a:r>
                        <a:rPr lang="zh-CN" altLang="en-US" dirty="0"/>
                        <a:t>色泽（</a:t>
                      </a:r>
                      <a:r>
                        <a:rPr lang="en-US" altLang="zh-CN" dirty="0"/>
                        <a:t>x</a:t>
                      </a:r>
                      <a:r>
                        <a:rPr lang="en-US" altLang="zh-CN" baseline="-25000" dirty="0"/>
                        <a:t>1</a:t>
                      </a:r>
                      <a:r>
                        <a:rPr lang="zh-CN" altLang="en-US" dirty="0"/>
                        <a:t>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根蒂（</a:t>
                      </a:r>
                      <a:r>
                        <a:rPr lang="en-US" altLang="zh-CN" dirty="0"/>
                        <a:t>x</a:t>
                      </a:r>
                      <a:r>
                        <a:rPr lang="en-US" altLang="zh-CN" baseline="-25000" dirty="0"/>
                        <a:t>2</a:t>
                      </a:r>
                      <a:r>
                        <a:rPr lang="zh-CN" altLang="en-US" dirty="0"/>
                        <a:t>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敲声（</a:t>
                      </a:r>
                      <a:r>
                        <a:rPr lang="en-US" altLang="zh-CN" dirty="0"/>
                        <a:t>x</a:t>
                      </a:r>
                      <a:r>
                        <a:rPr lang="en-US" altLang="zh-CN" baseline="-25000" dirty="0"/>
                        <a:t>3</a:t>
                      </a:r>
                      <a:r>
                        <a:rPr lang="zh-CN" altLang="en-US" dirty="0"/>
                        <a:t>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好瓜（</a:t>
                      </a:r>
                      <a:r>
                        <a:rPr lang="en-US" altLang="zh-CN" dirty="0"/>
                        <a:t>y</a:t>
                      </a:r>
                      <a:r>
                        <a:rPr lang="zh-CN" altLang="en-US" dirty="0"/>
                        <a:t>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196000"/>
                  </a:ext>
                </a:extLst>
              </a:tr>
              <a:tr h="589774">
                <a:tc>
                  <a:txBody>
                    <a:bodyPr/>
                    <a:lstStyle/>
                    <a:p>
                      <a:r>
                        <a:rPr lang="en-US" altLang="zh-CN" dirty="0"/>
                        <a:t>0</a:t>
                      </a:r>
                      <a:r>
                        <a:rPr lang="zh-CN" altLang="en-US" dirty="0"/>
                        <a:t>（青绿）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0</a:t>
                      </a:r>
                      <a:r>
                        <a:rPr lang="zh-CN" altLang="en-US" dirty="0"/>
                        <a:t>（蜷缩）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0</a:t>
                      </a:r>
                      <a:r>
                        <a:rPr lang="zh-CN" altLang="en-US" dirty="0"/>
                        <a:t>（浊响）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0</a:t>
                      </a:r>
                      <a:r>
                        <a:rPr lang="zh-CN" altLang="en-US" dirty="0"/>
                        <a:t>（是）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505677"/>
                  </a:ext>
                </a:extLst>
              </a:tr>
              <a:tr h="618979">
                <a:tc>
                  <a:txBody>
                    <a:bodyPr/>
                    <a:lstStyle/>
                    <a:p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（乌黑）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0</a:t>
                      </a:r>
                      <a:r>
                        <a:rPr lang="zh-CN" altLang="en-US" dirty="0"/>
                        <a:t>（蜷缩）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0</a:t>
                      </a:r>
                      <a:r>
                        <a:rPr lang="zh-CN" altLang="en-US" dirty="0"/>
                        <a:t>（浊响）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0</a:t>
                      </a:r>
                      <a:r>
                        <a:rPr lang="zh-CN" altLang="en-US" dirty="0"/>
                        <a:t>（是）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79095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altLang="zh-CN" dirty="0"/>
                        <a:t>0</a:t>
                      </a:r>
                      <a:r>
                        <a:rPr lang="zh-CN" altLang="en-US" dirty="0"/>
                        <a:t>（青绿）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（硬挺）</a:t>
                      </a:r>
                    </a:p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（清脆）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（否）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067375"/>
                  </a:ext>
                </a:extLst>
              </a:tr>
              <a:tr h="409032">
                <a:tc>
                  <a:txBody>
                    <a:bodyPr/>
                    <a:lstStyle/>
                    <a:p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（乌黑）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2</a:t>
                      </a:r>
                      <a:r>
                        <a:rPr lang="zh-CN" altLang="en-US" dirty="0"/>
                        <a:t>（稍蜷）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2</a:t>
                      </a:r>
                      <a:r>
                        <a:rPr lang="zh-CN" altLang="en-US" dirty="0"/>
                        <a:t>（沉闷）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（否）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264647"/>
                  </a:ext>
                </a:extLst>
              </a:tr>
            </a:tbl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1300C548-62A4-1401-E839-8EFA02DCA322}"/>
              </a:ext>
            </a:extLst>
          </p:cNvPr>
          <p:cNvSpPr txBox="1"/>
          <p:nvPr/>
        </p:nvSpPr>
        <p:spPr>
          <a:xfrm>
            <a:off x="390802" y="840167"/>
            <a:ext cx="6098344" cy="661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itchFamily="2" charset="2"/>
              <a:buChar char="p"/>
            </a:pPr>
            <a:r>
              <a:rPr lang="zh-CN" altLang="en-US" sz="2800" b="1" dirty="0"/>
              <a:t>数据集</a:t>
            </a:r>
            <a:endParaRPr lang="zh-CN" altLang="en" sz="2800" b="1" dirty="0"/>
          </a:p>
        </p:txBody>
      </p:sp>
      <p:sp>
        <p:nvSpPr>
          <p:cNvPr id="8" name="右大括号 7">
            <a:extLst>
              <a:ext uri="{FF2B5EF4-FFF2-40B4-BE49-F238E27FC236}">
                <a16:creationId xmlns:a16="http://schemas.microsoft.com/office/drawing/2014/main" id="{34DBCEF2-494E-FE89-6120-3A7EF314B851}"/>
              </a:ext>
            </a:extLst>
          </p:cNvPr>
          <p:cNvSpPr/>
          <p:nvPr/>
        </p:nvSpPr>
        <p:spPr>
          <a:xfrm rot="5400000">
            <a:off x="2068509" y="2979887"/>
            <a:ext cx="432581" cy="3252035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A42BBE7-360B-4A52-2558-A4E01C0F7813}"/>
              </a:ext>
            </a:extLst>
          </p:cNvPr>
          <p:cNvSpPr txBox="1"/>
          <p:nvPr/>
        </p:nvSpPr>
        <p:spPr>
          <a:xfrm>
            <a:off x="2064434" y="4913086"/>
            <a:ext cx="8897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/>
              <a:t>特征</a:t>
            </a:r>
            <a:endParaRPr lang="zh-CN" altLang="en-US" sz="2400" dirty="0"/>
          </a:p>
        </p:txBody>
      </p:sp>
      <p:sp>
        <p:nvSpPr>
          <p:cNvPr id="11" name="右大括号 10">
            <a:extLst>
              <a:ext uri="{FF2B5EF4-FFF2-40B4-BE49-F238E27FC236}">
                <a16:creationId xmlns:a16="http://schemas.microsoft.com/office/drawing/2014/main" id="{824262CF-1767-F248-2C6D-C2116F13D40A}"/>
              </a:ext>
            </a:extLst>
          </p:cNvPr>
          <p:cNvSpPr/>
          <p:nvPr/>
        </p:nvSpPr>
        <p:spPr>
          <a:xfrm rot="5400000">
            <a:off x="4240426" y="4060003"/>
            <a:ext cx="432583" cy="1091802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2226495-1B86-8819-585F-C1DD81E065BB}"/>
              </a:ext>
            </a:extLst>
          </p:cNvPr>
          <p:cNvSpPr txBox="1"/>
          <p:nvPr/>
        </p:nvSpPr>
        <p:spPr>
          <a:xfrm>
            <a:off x="4098770" y="4928270"/>
            <a:ext cx="8897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/>
              <a:t>标签</a:t>
            </a:r>
            <a:endParaRPr lang="zh-CN" altLang="en-US" sz="2400" dirty="0"/>
          </a:p>
        </p:txBody>
      </p:sp>
      <p:sp>
        <p:nvSpPr>
          <p:cNvPr id="16" name="右大括号 15">
            <a:extLst>
              <a:ext uri="{FF2B5EF4-FFF2-40B4-BE49-F238E27FC236}">
                <a16:creationId xmlns:a16="http://schemas.microsoft.com/office/drawing/2014/main" id="{5455435E-896A-C799-061F-25C44F8A3FDB}"/>
              </a:ext>
            </a:extLst>
          </p:cNvPr>
          <p:cNvSpPr/>
          <p:nvPr/>
        </p:nvSpPr>
        <p:spPr>
          <a:xfrm>
            <a:off x="4973843" y="1929710"/>
            <a:ext cx="403574" cy="652428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DD398E4-EBB2-30BF-532F-94EA124AFD9A}"/>
              </a:ext>
            </a:extLst>
          </p:cNvPr>
          <p:cNvSpPr txBox="1"/>
          <p:nvPr/>
        </p:nvSpPr>
        <p:spPr>
          <a:xfrm>
            <a:off x="5377417" y="2128125"/>
            <a:ext cx="8897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/>
              <a:t>样本</a:t>
            </a:r>
            <a:endParaRPr lang="zh-CN" altLang="en-US" sz="2400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94A6F82-3EBB-08B5-73D0-A863CC37606B}"/>
              </a:ext>
            </a:extLst>
          </p:cNvPr>
          <p:cNvSpPr txBox="1"/>
          <p:nvPr/>
        </p:nvSpPr>
        <p:spPr>
          <a:xfrm>
            <a:off x="407268" y="5229812"/>
            <a:ext cx="6098344" cy="661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itchFamily="2" charset="2"/>
              <a:buChar char="p"/>
            </a:pPr>
            <a:r>
              <a:rPr lang="zh-CN" altLang="en-US" sz="2800" b="1" dirty="0"/>
              <a:t>模型</a:t>
            </a:r>
            <a:endParaRPr lang="zh-CN" altLang="en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C235260F-289E-28A9-5A0B-D76C942F8DBC}"/>
                  </a:ext>
                </a:extLst>
              </p:cNvPr>
              <p:cNvSpPr txBox="1"/>
              <p:nvPr/>
            </p:nvSpPr>
            <p:spPr>
              <a:xfrm>
                <a:off x="672601" y="5992752"/>
                <a:ext cx="314945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1" lang="en-US" altLang="zh-CN" sz="2400" i="1" smtClean="0"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kumimoji="1"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kumimoji="1" lang="en-US" altLang="zh-CN" sz="2400" i="1">
                          <a:latin typeface="Cambria Math" panose="02040503050406030204" pitchFamily="18" charset="0"/>
                        </a:rPr>
                        <m:t>a</m:t>
                      </m:r>
                      <m:r>
                        <m:rPr>
                          <m:sty m:val="p"/>
                        </m:rPr>
                        <a:rPr kumimoji="1" lang="en-US" altLang="zh-CN" sz="2400" i="1" smtClean="0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kumimoji="1" lang="en-US" altLang="zh-CN" sz="2400" b="0" i="1" baseline="-2500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kumimoji="1"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kumimoji="1" lang="en-US" altLang="zh-CN" sz="2400" i="1">
                          <a:latin typeface="Cambria Math" panose="02040503050406030204" pitchFamily="18" charset="0"/>
                        </a:rPr>
                        <m:t>bx</m:t>
                      </m:r>
                      <m:r>
                        <a:rPr kumimoji="1" lang="en-US" altLang="zh-CN" sz="2400" b="0" i="1" baseline="-2500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kumimoji="1"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kumimoji="1" lang="en-US" altLang="zh-CN" sz="2400" i="1">
                          <a:latin typeface="Cambria Math" panose="02040503050406030204" pitchFamily="18" charset="0"/>
                        </a:rPr>
                        <m:t>c</m:t>
                      </m:r>
                      <m:r>
                        <m:rPr>
                          <m:sty m:val="p"/>
                        </m:rPr>
                        <a:rPr kumimoji="1" lang="en-US" altLang="zh-CN" sz="2400" i="1" smtClean="0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kumimoji="1" lang="en-US" altLang="zh-CN" sz="2400" b="0" i="1" baseline="-2500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kumimoji="1"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kumimoji="1" lang="en-US" altLang="zh-CN" sz="2400" i="1">
                          <a:latin typeface="Cambria Math" panose="02040503050406030204" pitchFamily="18" charset="0"/>
                        </a:rPr>
                        <m:t>d</m:t>
                      </m:r>
                    </m:oMath>
                  </m:oMathPara>
                </a14:m>
                <a:endParaRPr kumimoji="1" lang="zh-CN" altLang="en-US" sz="2400" dirty="0"/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C235260F-289E-28A9-5A0B-D76C942F8D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601" y="5992752"/>
                <a:ext cx="3149452" cy="369332"/>
              </a:xfrm>
              <a:prstGeom prst="rect">
                <a:avLst/>
              </a:prstGeom>
              <a:blipFill>
                <a:blip r:embed="rId3"/>
                <a:stretch>
                  <a:fillRect l="-1606" r="-2008" b="-2258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右大括号 20">
            <a:extLst>
              <a:ext uri="{FF2B5EF4-FFF2-40B4-BE49-F238E27FC236}">
                <a16:creationId xmlns:a16="http://schemas.microsoft.com/office/drawing/2014/main" id="{AC78DE94-C5CF-C4C2-864A-43A20E529FBB}"/>
              </a:ext>
            </a:extLst>
          </p:cNvPr>
          <p:cNvSpPr/>
          <p:nvPr/>
        </p:nvSpPr>
        <p:spPr>
          <a:xfrm rot="10800000">
            <a:off x="9946018" y="5886706"/>
            <a:ext cx="403574" cy="652428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EE22E5FF-B28F-739D-1936-D4A70F88A66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28" t="2369" b="1"/>
          <a:stretch/>
        </p:blipFill>
        <p:spPr>
          <a:xfrm>
            <a:off x="6093656" y="1440582"/>
            <a:ext cx="6098344" cy="346047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686AE8F9-BCEB-7A34-D698-F0466FB036E9}"/>
                  </a:ext>
                </a:extLst>
              </p:cNvPr>
              <p:cNvSpPr txBox="1"/>
              <p:nvPr/>
            </p:nvSpPr>
            <p:spPr>
              <a:xfrm>
                <a:off x="4187584" y="6017985"/>
                <a:ext cx="575708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zh-CN" altLang="en-US" sz="2400" i="1" smtClean="0">
                          <a:latin typeface="Cambria Math" panose="02040503050406030204" pitchFamily="18" charset="0"/>
                        </a:rPr>
                        <m:t>假设</m:t>
                      </m:r>
                      <m:r>
                        <m:rPr>
                          <m:sty m:val="p"/>
                        </m:rPr>
                        <a:rPr kumimoji="1" lang="en-US" altLang="zh-CN" sz="2400" i="1" smtClean="0"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kumimoji="1"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kumimoji="1" lang="en-US" altLang="zh-CN" sz="2400" i="1" smtClean="0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kumimoji="1" lang="en-US" altLang="zh-CN" sz="2400" b="0" i="1" baseline="-2500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kumimoji="1"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kumimoji="1" lang="en-US" altLang="zh-CN" sz="2400" i="1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kumimoji="1" lang="en-US" altLang="zh-CN" sz="2400" b="0" i="1" baseline="-2500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kumimoji="1"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kumimoji="1" lang="en-US" altLang="zh-CN" sz="2400" i="1" smtClean="0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kumimoji="1" lang="en-US" altLang="zh-CN" sz="2400" b="0" i="1" baseline="-2500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kumimoji="1" lang="en-US" altLang="zh-CN" sz="2400" b="0" i="1" smtClean="0"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kumimoji="1" lang="zh-CN" altLang="en-US" sz="2400" b="0" i="1" smtClean="0">
                          <a:latin typeface="Cambria Math" panose="02040503050406030204" pitchFamily="18" charset="0"/>
                        </a:rPr>
                        <m:t>，</m:t>
                      </m:r>
                      <m:r>
                        <a:rPr kumimoji="1" lang="zh-CN" altLang="en-US" sz="2400" i="1">
                          <a:latin typeface="Cambria Math" panose="02040503050406030204" pitchFamily="18" charset="0"/>
                        </a:rPr>
                        <m:t>代入</m:t>
                      </m:r>
                      <m:r>
                        <m:rPr>
                          <m:sty m:val="p"/>
                        </m:rPr>
                        <a:rPr kumimoji="1" lang="en-US" altLang="zh-CN" sz="2400" i="1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kumimoji="1" lang="en-US" altLang="zh-CN" sz="2400" i="1" baseline="-2500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kumimoji="1" lang="zh-CN" altLang="en-US" sz="2400" b="0" i="1" smtClean="0">
                          <a:latin typeface="Cambria Math" panose="02040503050406030204" pitchFamily="18" charset="0"/>
                        </a:rPr>
                        <m:t>，</m:t>
                      </m:r>
                      <m:r>
                        <m:rPr>
                          <m:sty m:val="p"/>
                        </m:rPr>
                        <a:rPr kumimoji="1" lang="en-US" altLang="zh-CN" sz="2400" i="1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kumimoji="1" lang="en-US" altLang="zh-CN" sz="2400" i="1" baseline="-2500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kumimoji="1" lang="zh-CN" altLang="en-US" sz="2400" b="0" i="1" smtClean="0">
                          <a:latin typeface="Cambria Math" panose="02040503050406030204" pitchFamily="18" charset="0"/>
                        </a:rPr>
                        <m:t>，</m:t>
                      </m:r>
                      <m:r>
                        <m:rPr>
                          <m:sty m:val="p"/>
                        </m:rPr>
                        <a:rPr kumimoji="1" lang="en-US" altLang="zh-CN" sz="2400" i="1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kumimoji="1" lang="en-US" altLang="zh-CN" sz="2400" i="1" baseline="-2500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kumimoji="1" lang="zh-CN" altLang="en-US" sz="2400" dirty="0"/>
              </a:p>
            </p:txBody>
          </p:sp>
        </mc:Choice>
        <mc:Fallback xmlns="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686AE8F9-BCEB-7A34-D698-F0466FB036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7584" y="6017985"/>
                <a:ext cx="5757089" cy="369332"/>
              </a:xfrm>
              <a:prstGeom prst="rect">
                <a:avLst/>
              </a:prstGeom>
              <a:blipFill>
                <a:blip r:embed="rId5"/>
                <a:stretch>
                  <a:fillRect l="-441" t="-9677" b="-2580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497F65A3-B113-FBC0-3209-6BE37614913E}"/>
                  </a:ext>
                </a:extLst>
              </p:cNvPr>
              <p:cNvSpPr txBox="1"/>
              <p:nvPr/>
            </p:nvSpPr>
            <p:spPr>
              <a:xfrm>
                <a:off x="10349592" y="5702040"/>
                <a:ext cx="24901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 sz="2400" dirty="0"/>
                  <a:t>若≤</a:t>
                </a:r>
                <a:r>
                  <a:rPr kumimoji="1" lang="en-US" altLang="zh-CN" sz="2400" dirty="0"/>
                  <a:t>0</a:t>
                </a:r>
                <a:r>
                  <a:rPr kumimoji="1" lang="zh-CN" altLang="en-US" sz="2400" dirty="0"/>
                  <a:t>，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kumimoji="1" lang="en-US" altLang="zh-CN" sz="240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kumimoji="1" lang="en-US" altLang="zh-CN" sz="2400" i="1" dirty="0">
                            <a:latin typeface="Cambria Math" panose="02040503050406030204" pitchFamily="18" charset="0"/>
                          </a:rPr>
                          <m:t>y</m:t>
                        </m:r>
                      </m:e>
                    </m:acc>
                  </m:oMath>
                </a14:m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=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0 </a:t>
                </a:r>
                <a:endParaRPr kumimoji="1" lang="zh-CN" altLang="en-US" sz="2400" dirty="0"/>
              </a:p>
            </p:txBody>
          </p:sp>
        </mc:Choice>
        <mc:Fallback xmlns="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497F65A3-B113-FBC0-3209-6BE3761491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49592" y="5702040"/>
                <a:ext cx="2490186" cy="461665"/>
              </a:xfrm>
              <a:prstGeom prst="rect">
                <a:avLst/>
              </a:prstGeom>
              <a:blipFill>
                <a:blip r:embed="rId6"/>
                <a:stretch>
                  <a:fillRect l="-4082" t="-10526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6541A6F2-B6D8-AC3E-6059-B08E1096C98E}"/>
                  </a:ext>
                </a:extLst>
              </p:cNvPr>
              <p:cNvSpPr txBox="1"/>
              <p:nvPr/>
            </p:nvSpPr>
            <p:spPr>
              <a:xfrm>
                <a:off x="10310204" y="6262136"/>
                <a:ext cx="24901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 sz="2400" dirty="0"/>
                  <a:t>若</a:t>
                </a:r>
                <a:r>
                  <a:rPr kumimoji="1" lang="en-US" altLang="zh-CN" sz="2400" dirty="0"/>
                  <a:t>&gt;0</a:t>
                </a:r>
                <a:r>
                  <a:rPr kumimoji="1" lang="zh-CN" altLang="en-US" sz="2400" dirty="0"/>
                  <a:t>，</a:t>
                </a:r>
                <a:r>
                  <a:rPr kumimoji="1" lang="en-US" altLang="zh-CN" sz="240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kumimoji="1" lang="en-US" altLang="zh-CN" sz="2400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kumimoji="1" lang="en-US" altLang="zh-CN" sz="2400" i="1" dirty="0">
                            <a:latin typeface="Cambria Math" panose="02040503050406030204" pitchFamily="18" charset="0"/>
                          </a:rPr>
                          <m:t>y</m:t>
                        </m:r>
                      </m:e>
                    </m:acc>
                  </m:oMath>
                </a14:m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=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1</a:t>
                </a:r>
                <a:endParaRPr kumimoji="1" lang="zh-CN" altLang="en-US" sz="2400" dirty="0"/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6541A6F2-B6D8-AC3E-6059-B08E1096C9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10204" y="6262136"/>
                <a:ext cx="2490186" cy="461665"/>
              </a:xfrm>
              <a:prstGeom prst="rect">
                <a:avLst/>
              </a:prstGeom>
              <a:blipFill>
                <a:blip r:embed="rId7"/>
                <a:stretch>
                  <a:fillRect l="-3535" t="-7895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A3A3A9BD-142D-B4F1-B422-A3CA5CE7EBA5}"/>
                  </a:ext>
                </a:extLst>
              </p:cNvPr>
              <p:cNvSpPr txBox="1"/>
              <p:nvPr/>
            </p:nvSpPr>
            <p:spPr>
              <a:xfrm>
                <a:off x="10502423" y="5283493"/>
                <a:ext cx="145621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kumimoji="1" lang="en-US" altLang="zh-CN" sz="200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kumimoji="1" lang="en-US" altLang="zh-CN" sz="2000" i="1" dirty="0">
                            <a:latin typeface="Cambria Math" panose="02040503050406030204" pitchFamily="18" charset="0"/>
                          </a:rPr>
                          <m:t>y</m:t>
                        </m:r>
                      </m:e>
                    </m:acc>
                    <m:r>
                      <a:rPr kumimoji="1" lang="en-US" altLang="zh-CN" sz="20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sz="2000" dirty="0"/>
                  <a:t>是预测值</a:t>
                </a:r>
              </a:p>
            </p:txBody>
          </p:sp>
        </mc:Choice>
        <mc:Fallback xmlns="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A3A3A9BD-142D-B4F1-B422-A3CA5CE7EB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02423" y="5283493"/>
                <a:ext cx="1456215" cy="400110"/>
              </a:xfrm>
              <a:prstGeom prst="rect">
                <a:avLst/>
              </a:prstGeom>
              <a:blipFill>
                <a:blip r:embed="rId8"/>
                <a:stretch>
                  <a:fillRect t="-9375" b="-281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0478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0" grpId="0"/>
      <p:bldP spid="11" grpId="0" animBg="1"/>
      <p:bldP spid="12" grpId="0"/>
      <p:bldP spid="16" grpId="0" animBg="1"/>
      <p:bldP spid="18" grpId="0"/>
      <p:bldP spid="19" grpId="0"/>
      <p:bldP spid="20" grpId="0"/>
      <p:bldP spid="21" grpId="0" animBg="1"/>
      <p:bldP spid="24" grpId="0"/>
      <p:bldP spid="26" grpId="0"/>
      <p:bldP spid="27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98F2A2-7F20-0B06-90BB-CCB8B5CE2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58152106-3FA5-E31D-1323-FBAF206FA1D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27425A71-D2C6-663A-999C-33CEF880351D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762E7655-EE94-E272-581F-4EDE5D0AAED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0B7DBB86-88EE-AD73-180E-E31D6F6EC9C6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C33F54B-0177-9884-A7FA-939E0EB49048}"/>
              </a:ext>
            </a:extLst>
          </p:cNvPr>
          <p:cNvSpPr txBox="1"/>
          <p:nvPr/>
        </p:nvSpPr>
        <p:spPr>
          <a:xfrm>
            <a:off x="350439" y="120418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机器学习基本概念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48F2DD7-267D-6967-8E5D-A8F6C5DC5FC9}"/>
              </a:ext>
            </a:extLst>
          </p:cNvPr>
          <p:cNvSpPr txBox="1"/>
          <p:nvPr/>
        </p:nvSpPr>
        <p:spPr>
          <a:xfrm>
            <a:off x="350439" y="950595"/>
            <a:ext cx="6098344" cy="743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itchFamily="2" charset="2"/>
              <a:buChar char="p"/>
            </a:pPr>
            <a:r>
              <a:rPr lang="zh-CN" altLang="en-US" sz="3200" b="1" dirty="0"/>
              <a:t>不同的</a:t>
            </a:r>
            <a:r>
              <a:rPr lang="el-GR" altLang="zh-CN" sz="3200" b="1" dirty="0"/>
              <a:t>θ</a:t>
            </a:r>
            <a:r>
              <a:rPr lang="zh-CN" altLang="el-GR" sz="3200" b="1" dirty="0"/>
              <a:t>有</a:t>
            </a:r>
            <a:r>
              <a:rPr lang="zh-CN" altLang="en-US" sz="3200" b="1" dirty="0"/>
              <a:t>什么影响呢？</a:t>
            </a:r>
            <a:endParaRPr lang="zh-CN" altLang="en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1D8C40EE-162D-BC27-D240-CF900F4AD015}"/>
                  </a:ext>
                </a:extLst>
              </p:cNvPr>
              <p:cNvSpPr txBox="1"/>
              <p:nvPr/>
            </p:nvSpPr>
            <p:spPr>
              <a:xfrm>
                <a:off x="3914235" y="1763838"/>
                <a:ext cx="420070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1" lang="en-US" altLang="zh-CN" sz="3200" i="1" smtClean="0"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kumimoji="1" lang="en-US" altLang="zh-CN" sz="3200" i="1">
                          <a:latin typeface="Cambria Math" panose="02040503050406030204" pitchFamily="18" charset="0"/>
                        </a:rPr>
                        <m:t>a</m:t>
                      </m:r>
                      <m:r>
                        <m:rPr>
                          <m:sty m:val="p"/>
                        </m:rPr>
                        <a:rPr kumimoji="1" lang="en-US" altLang="zh-CN" sz="3200" i="1" smtClean="0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kumimoji="1" lang="en-US" altLang="zh-CN" sz="3200" b="0" i="1" baseline="-2500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kumimoji="1" lang="en-US" altLang="zh-CN" sz="3200" i="1">
                          <a:latin typeface="Cambria Math" panose="02040503050406030204" pitchFamily="18" charset="0"/>
                        </a:rPr>
                        <m:t>bx</m:t>
                      </m:r>
                      <m:r>
                        <a:rPr kumimoji="1" lang="en-US" altLang="zh-CN" sz="3200" b="0" i="1" baseline="-2500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kumimoji="1" lang="en-US" altLang="zh-CN" sz="3200" i="1">
                          <a:latin typeface="Cambria Math" panose="02040503050406030204" pitchFamily="18" charset="0"/>
                        </a:rPr>
                        <m:t>c</m:t>
                      </m:r>
                      <m:r>
                        <m:rPr>
                          <m:sty m:val="p"/>
                        </m:rPr>
                        <a:rPr kumimoji="1" lang="en-US" altLang="zh-CN" sz="3200" i="1" smtClean="0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kumimoji="1" lang="en-US" altLang="zh-CN" sz="3200" b="0" i="1" baseline="-2500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kumimoji="1" lang="en-US" altLang="zh-CN" sz="3200" i="1">
                          <a:latin typeface="Cambria Math" panose="02040503050406030204" pitchFamily="18" charset="0"/>
                        </a:rPr>
                        <m:t>d</m:t>
                      </m:r>
                    </m:oMath>
                  </m:oMathPara>
                </a14:m>
                <a:endParaRPr kumimoji="1" lang="zh-CN" altLang="en-US" sz="3200" dirty="0"/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1D8C40EE-162D-BC27-D240-CF900F4AD0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4235" y="1763838"/>
                <a:ext cx="4200702" cy="492443"/>
              </a:xfrm>
              <a:prstGeom prst="rect">
                <a:avLst/>
              </a:prstGeom>
              <a:blipFill>
                <a:blip r:embed="rId3"/>
                <a:stretch>
                  <a:fillRect l="-1813" r="-1813" b="-275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右大括号 27">
            <a:extLst>
              <a:ext uri="{FF2B5EF4-FFF2-40B4-BE49-F238E27FC236}">
                <a16:creationId xmlns:a16="http://schemas.microsoft.com/office/drawing/2014/main" id="{E4E633DF-C297-3D23-E489-9B0B846029E0}"/>
              </a:ext>
            </a:extLst>
          </p:cNvPr>
          <p:cNvSpPr/>
          <p:nvPr/>
        </p:nvSpPr>
        <p:spPr>
          <a:xfrm rot="5400000">
            <a:off x="6176454" y="1001842"/>
            <a:ext cx="360338" cy="3017156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57C5DAEB-D6D3-C994-0E90-39B8B041D0D5}"/>
                  </a:ext>
                </a:extLst>
              </p:cNvPr>
              <p:cNvSpPr txBox="1"/>
              <p:nvPr/>
            </p:nvSpPr>
            <p:spPr>
              <a:xfrm>
                <a:off x="181923" y="3828044"/>
                <a:ext cx="609834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1" lang="en-US" altLang="zh-CN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zh-CN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kumimoji="1" lang="en-US" altLang="zh-CN" sz="2800" b="0" i="1" baseline="-2500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: 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=1,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=1,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=1,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57C5DAEB-D6D3-C994-0E90-39B8B041D0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923" y="3828044"/>
                <a:ext cx="6098344" cy="523220"/>
              </a:xfrm>
              <a:prstGeom prst="rect">
                <a:avLst/>
              </a:prstGeom>
              <a:blipFill>
                <a:blip r:embed="rId4"/>
                <a:stretch>
                  <a:fillRect b="-238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2FFE8847-5025-B547-6606-6B2A09DAA07F}"/>
                  </a:ext>
                </a:extLst>
              </p:cNvPr>
              <p:cNvSpPr txBox="1"/>
              <p:nvPr/>
            </p:nvSpPr>
            <p:spPr>
              <a:xfrm>
                <a:off x="181923" y="4570129"/>
                <a:ext cx="609834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1" lang="en-US" altLang="zh-CN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zh-CN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kumimoji="1" lang="en-US" altLang="zh-CN" sz="2800" b="0" i="1" baseline="-2500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: 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=1,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=1,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=1,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2FFE8847-5025-B547-6606-6B2A09DAA0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923" y="4570129"/>
                <a:ext cx="6098344" cy="523220"/>
              </a:xfrm>
              <a:prstGeom prst="rect">
                <a:avLst/>
              </a:prstGeom>
              <a:blipFill>
                <a:blip r:embed="rId5"/>
                <a:stretch>
                  <a:fillRect b="-214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2AA65A08-A1E4-6248-9956-1F2ECE613621}"/>
              </a:ext>
            </a:extLst>
          </p:cNvPr>
          <p:cNvCxnSpPr>
            <a:cxnSpLocks/>
          </p:cNvCxnSpPr>
          <p:nvPr/>
        </p:nvCxnSpPr>
        <p:spPr>
          <a:xfrm>
            <a:off x="8371628" y="3143043"/>
            <a:ext cx="2785403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9B051AD9-9BFE-C885-A051-7240EFE60DB6}"/>
              </a:ext>
            </a:extLst>
          </p:cNvPr>
          <p:cNvCxnSpPr>
            <a:cxnSpLocks/>
          </p:cNvCxnSpPr>
          <p:nvPr/>
        </p:nvCxnSpPr>
        <p:spPr>
          <a:xfrm flipV="1">
            <a:off x="9764329" y="1714890"/>
            <a:ext cx="0" cy="2961856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F32FDB2C-D373-3EBD-0043-FAB2E7BA155F}"/>
                  </a:ext>
                </a:extLst>
              </p:cNvPr>
              <p:cNvSpPr txBox="1"/>
              <p:nvPr/>
            </p:nvSpPr>
            <p:spPr>
              <a:xfrm>
                <a:off x="9497043" y="3138285"/>
                <a:ext cx="89044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i="1" smtClean="0"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F32FDB2C-D373-3EBD-0043-FAB2E7BA15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7043" y="3138285"/>
                <a:ext cx="890445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6800DBFF-D59C-FCD3-620C-69E342CA4FAC}"/>
                  </a:ext>
                </a:extLst>
              </p:cNvPr>
              <p:cNvSpPr txBox="1"/>
              <p:nvPr/>
            </p:nvSpPr>
            <p:spPr>
              <a:xfrm>
                <a:off x="2748987" y="2841144"/>
                <a:ext cx="646410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l-GR" altLang="zh-CN" sz="2800" dirty="0" smtClean="0">
                          <a:solidFill>
                            <a:srgbClr val="4F4F4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θ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={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6800DBFF-D59C-FCD3-620C-69E342CA4F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8987" y="2841144"/>
                <a:ext cx="6464104" cy="523220"/>
              </a:xfrm>
              <a:prstGeom prst="rect">
                <a:avLst/>
              </a:prstGeom>
              <a:blipFill>
                <a:blip r:embed="rId7"/>
                <a:stretch>
                  <a:fillRect b="-214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直线连接符 38">
            <a:extLst>
              <a:ext uri="{FF2B5EF4-FFF2-40B4-BE49-F238E27FC236}">
                <a16:creationId xmlns:a16="http://schemas.microsoft.com/office/drawing/2014/main" id="{CEF01432-C8D1-A146-EEA3-C486257A0389}"/>
              </a:ext>
            </a:extLst>
          </p:cNvPr>
          <p:cNvCxnSpPr>
            <a:cxnSpLocks/>
          </p:cNvCxnSpPr>
          <p:nvPr/>
        </p:nvCxnSpPr>
        <p:spPr>
          <a:xfrm flipV="1">
            <a:off x="8300282" y="2108376"/>
            <a:ext cx="2393521" cy="2059817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直线连接符 40">
            <a:extLst>
              <a:ext uri="{FF2B5EF4-FFF2-40B4-BE49-F238E27FC236}">
                <a16:creationId xmlns:a16="http://schemas.microsoft.com/office/drawing/2014/main" id="{A69AC079-9D66-A8BA-5C94-31BB18BBC367}"/>
              </a:ext>
            </a:extLst>
          </p:cNvPr>
          <p:cNvCxnSpPr>
            <a:cxnSpLocks/>
          </p:cNvCxnSpPr>
          <p:nvPr/>
        </p:nvCxnSpPr>
        <p:spPr>
          <a:xfrm flipV="1">
            <a:off x="7989384" y="1480511"/>
            <a:ext cx="2393521" cy="2059817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E75216BE-5309-281F-E20D-175EC1564AA4}"/>
                  </a:ext>
                </a:extLst>
              </p:cNvPr>
              <p:cNvSpPr txBox="1"/>
              <p:nvPr/>
            </p:nvSpPr>
            <p:spPr>
              <a:xfrm>
                <a:off x="9425697" y="2811051"/>
                <a:ext cx="890445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E75216BE-5309-281F-E20D-175EC1564A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5697" y="2811051"/>
                <a:ext cx="890445" cy="3385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095E910F-EDDC-A419-969B-A0F9A9B7A028}"/>
                  </a:ext>
                </a:extLst>
              </p:cNvPr>
              <p:cNvSpPr txBox="1"/>
              <p:nvPr/>
            </p:nvSpPr>
            <p:spPr>
              <a:xfrm>
                <a:off x="9396336" y="1976504"/>
                <a:ext cx="890445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095E910F-EDDC-A419-969B-A0F9A9B7A0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6336" y="1976504"/>
                <a:ext cx="890445" cy="3385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04DE4C0E-3AD7-A601-9167-47568E8F4867}"/>
                  </a:ext>
                </a:extLst>
              </p:cNvPr>
              <p:cNvSpPr txBox="1"/>
              <p:nvPr/>
            </p:nvSpPr>
            <p:spPr>
              <a:xfrm>
                <a:off x="10765149" y="3138285"/>
                <a:ext cx="89044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altLang="zh-CN" b="0" dirty="0"/>
              </a:p>
            </p:txBody>
          </p:sp>
        </mc:Choice>
        <mc:Fallback xmlns=""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04DE4C0E-3AD7-A601-9167-47568E8F48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65149" y="3138285"/>
                <a:ext cx="890445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D4C110F5-4F19-9B91-4630-AB4141C11BB7}"/>
                  </a:ext>
                </a:extLst>
              </p:cNvPr>
              <p:cNvSpPr txBox="1"/>
              <p:nvPr/>
            </p:nvSpPr>
            <p:spPr>
              <a:xfrm rot="10800000" flipH="1" flipV="1">
                <a:off x="9605174" y="1546954"/>
                <a:ext cx="67418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altLang="zh-CN" b="0" dirty="0"/>
              </a:p>
            </p:txBody>
          </p:sp>
        </mc:Choice>
        <mc:Fallback xmlns=""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D4C110F5-4F19-9B91-4630-AB4141C11B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0800000" flipH="1" flipV="1">
                <a:off x="9605174" y="1546954"/>
                <a:ext cx="674182" cy="369332"/>
              </a:xfrm>
              <a:prstGeom prst="rect">
                <a:avLst/>
              </a:prstGeom>
              <a:blipFill>
                <a:blip r:embed="rId11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96FB7D35-ECDA-E22C-D18F-15D0BE2292BC}"/>
                  </a:ext>
                </a:extLst>
              </p:cNvPr>
              <p:cNvSpPr txBox="1"/>
              <p:nvPr/>
            </p:nvSpPr>
            <p:spPr>
              <a:xfrm>
                <a:off x="10251292" y="1960917"/>
                <a:ext cx="128556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kumimoji="1" lang="en-US" altLang="zh-CN" b="0" i="1" baseline="-25000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96FB7D35-ECDA-E22C-D18F-15D0BE2292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51292" y="1960917"/>
                <a:ext cx="1285568" cy="369332"/>
              </a:xfrm>
              <a:prstGeom prst="rect">
                <a:avLst/>
              </a:prstGeom>
              <a:blipFill>
                <a:blip r:embed="rId12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1325C0B2-480A-CE1C-2788-EE6DB66C2E1E}"/>
                  </a:ext>
                </a:extLst>
              </p:cNvPr>
              <p:cNvSpPr txBox="1"/>
              <p:nvPr/>
            </p:nvSpPr>
            <p:spPr>
              <a:xfrm>
                <a:off x="9889038" y="1187347"/>
                <a:ext cx="128556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kumimoji="1" lang="en-US" altLang="zh-CN" b="0" i="1" baseline="-25000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zh-CN" altLang="en-US" baseline="-25000" dirty="0"/>
              </a:p>
            </p:txBody>
          </p:sp>
        </mc:Choice>
        <mc:Fallback xmlns=""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1325C0B2-480A-CE1C-2788-EE6DB66C2E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9038" y="1187347"/>
                <a:ext cx="1285568" cy="369332"/>
              </a:xfrm>
              <a:prstGeom prst="rect">
                <a:avLst/>
              </a:prstGeom>
              <a:blipFill>
                <a:blip r:embed="rId1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椭圆 48">
            <a:extLst>
              <a:ext uri="{FF2B5EF4-FFF2-40B4-BE49-F238E27FC236}">
                <a16:creationId xmlns:a16="http://schemas.microsoft.com/office/drawing/2014/main" id="{84FDF856-B95D-82F2-439D-9299759AF112}"/>
              </a:ext>
            </a:extLst>
          </p:cNvPr>
          <p:cNvSpPr/>
          <p:nvPr/>
        </p:nvSpPr>
        <p:spPr>
          <a:xfrm>
            <a:off x="10267757" y="1944049"/>
            <a:ext cx="120968" cy="1056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74365EFA-1194-A3AB-F2DE-8B0780715C11}"/>
                  </a:ext>
                </a:extLst>
              </p:cNvPr>
              <p:cNvSpPr txBox="1"/>
              <p:nvPr/>
            </p:nvSpPr>
            <p:spPr>
              <a:xfrm>
                <a:off x="10085040" y="1620182"/>
                <a:ext cx="89044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zh-CN" alt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74365EFA-1194-A3AB-F2DE-8B0780715C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85040" y="1620182"/>
                <a:ext cx="890445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文本框 54">
                <a:extLst>
                  <a:ext uri="{FF2B5EF4-FFF2-40B4-BE49-F238E27FC236}">
                    <a16:creationId xmlns:a16="http://schemas.microsoft.com/office/drawing/2014/main" id="{3A98B27A-AD85-032B-F910-F24B8284FCF9}"/>
                  </a:ext>
                </a:extLst>
              </p:cNvPr>
              <p:cNvSpPr txBox="1"/>
              <p:nvPr/>
            </p:nvSpPr>
            <p:spPr>
              <a:xfrm>
                <a:off x="2748987" y="5237889"/>
                <a:ext cx="10037049" cy="6617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kumimoji="1" lang="en-US" altLang="zh-CN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kumimoji="1" lang="en-US" altLang="zh-CN" sz="2800" b="0" i="1" baseline="-250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1 </m:t>
                    </m:r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</a:rPr>
                  <a:t>设置下</a:t>
                </a:r>
                <a:r>
                  <a:rPr lang="en-US" altLang="zh-CN" sz="2800" dirty="0">
                    <a:solidFill>
                      <a:schemeClr val="tx1"/>
                    </a:solidFill>
                  </a:rPr>
                  <a:t>A</a:t>
                </a:r>
                <a:r>
                  <a:rPr lang="zh-CN" altLang="en-US" sz="2800" dirty="0">
                    <a:solidFill>
                      <a:schemeClr val="tx1"/>
                    </a:solidFill>
                  </a:rPr>
                  <a:t>是坏瓜，</a:t>
                </a:r>
                <a:r>
                  <a:rPr kumimoji="1" lang="en-US" altLang="zh-CN" sz="2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kumimoji="1" lang="en-US" altLang="zh-CN" sz="2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kumimoji="1" lang="en-US" altLang="zh-CN" sz="2800" b="0" i="1" baseline="-250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kumimoji="1" lang="en-US" altLang="zh-CN" sz="2800" b="0" i="1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</a:rPr>
                  <a:t>设置下</a:t>
                </a:r>
                <a:r>
                  <a:rPr lang="en-US" altLang="zh-CN" sz="2800" dirty="0">
                    <a:solidFill>
                      <a:schemeClr val="tx1"/>
                    </a:solidFill>
                  </a:rPr>
                  <a:t>A</a:t>
                </a:r>
                <a:r>
                  <a:rPr lang="zh-CN" altLang="en-US" sz="2800" dirty="0">
                    <a:solidFill>
                      <a:schemeClr val="tx1"/>
                    </a:solidFill>
                  </a:rPr>
                  <a:t>是好瓜 。</a:t>
                </a:r>
                <a:endParaRPr lang="zh-CN" altLang="en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文本框 54">
                <a:extLst>
                  <a:ext uri="{FF2B5EF4-FFF2-40B4-BE49-F238E27FC236}">
                    <a16:creationId xmlns:a16="http://schemas.microsoft.com/office/drawing/2014/main" id="{3A98B27A-AD85-032B-F910-F24B8284FC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8987" y="5237889"/>
                <a:ext cx="10037049" cy="661784"/>
              </a:xfrm>
              <a:prstGeom prst="rect">
                <a:avLst/>
              </a:prstGeom>
              <a:blipFill>
                <a:blip r:embed="rId15"/>
                <a:stretch>
                  <a:fillRect l="-253" b="-3018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03570BE1-6AE3-3792-AC9F-55890AFCD0A5}"/>
                  </a:ext>
                </a:extLst>
              </p:cNvPr>
              <p:cNvSpPr txBox="1"/>
              <p:nvPr/>
            </p:nvSpPr>
            <p:spPr>
              <a:xfrm>
                <a:off x="3553257" y="5889384"/>
                <a:ext cx="10037049" cy="6585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l-GR" sz="2800" b="1" dirty="0">
                    <a:solidFill>
                      <a:srgbClr val="FF0000"/>
                    </a:solidFill>
                  </a:rPr>
                  <a:t>不同</a:t>
                </a:r>
                <a:r>
                  <a:rPr lang="zh-CN" altLang="en-US" sz="2800" b="1" dirty="0">
                    <a:solidFill>
                      <a:srgbClr val="FF0000"/>
                    </a:solidFill>
                  </a:rPr>
                  <a:t>的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altLang="zh-CN" sz="2800" b="1" dirty="0">
                        <a:solidFill>
                          <a:srgbClr val="FF0000"/>
                        </a:solidFill>
                      </a:rPr>
                      <m:t>θ</m:t>
                    </m:r>
                  </m:oMath>
                </a14:m>
                <a:r>
                  <a:rPr lang="zh-CN" altLang="en-US" sz="2800" b="1" dirty="0">
                    <a:solidFill>
                      <a:srgbClr val="FF0000"/>
                    </a:solidFill>
                  </a:rPr>
                  <a:t>会导致预测的不同。</a:t>
                </a:r>
                <a:endParaRPr lang="zh-CN" altLang="en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03570BE1-6AE3-3792-AC9F-55890AFCD0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3257" y="5889384"/>
                <a:ext cx="10037049" cy="658578"/>
              </a:xfrm>
              <a:prstGeom prst="rect">
                <a:avLst/>
              </a:prstGeom>
              <a:blipFill>
                <a:blip r:embed="rId16"/>
                <a:stretch>
                  <a:fillRect l="-1264" b="-264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0081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1FD03-8EE3-A9E9-D228-B5729119E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767C3693-7E52-6514-837D-B0776A8BA37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03ACAECA-F6FB-E8A4-BD1F-E1BD399FFEF3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344B52B1-BC21-8D1A-4BEB-DCD625801CD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4235A228-0F63-E92D-FA3A-022ABD847D9B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E1E6DEC-DE40-15FE-7F56-62F71B01001B}"/>
              </a:ext>
            </a:extLst>
          </p:cNvPr>
          <p:cNvSpPr txBox="1"/>
          <p:nvPr/>
        </p:nvSpPr>
        <p:spPr>
          <a:xfrm>
            <a:off x="350439" y="120418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机器学习基本概念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F13DAD8-BE22-1970-D55A-0BDF8CD97ADE}"/>
              </a:ext>
            </a:extLst>
          </p:cNvPr>
          <p:cNvSpPr txBox="1"/>
          <p:nvPr/>
        </p:nvSpPr>
        <p:spPr>
          <a:xfrm>
            <a:off x="350438" y="950595"/>
            <a:ext cx="6656233" cy="741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itchFamily="2" charset="2"/>
              <a:buChar char="p"/>
            </a:pPr>
            <a:r>
              <a:rPr lang="zh-CN" altLang="en-US" sz="3200" b="1" dirty="0"/>
              <a:t>损失函数可以判断哪组参数更好。</a:t>
            </a:r>
            <a:endParaRPr lang="zh-CN" altLang="en" sz="3200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A41241E-F1A7-A519-CAB4-F55A17E51DFB}"/>
              </a:ext>
            </a:extLst>
          </p:cNvPr>
          <p:cNvSpPr txBox="1"/>
          <p:nvPr/>
        </p:nvSpPr>
        <p:spPr>
          <a:xfrm>
            <a:off x="-79261" y="1833144"/>
            <a:ext cx="6265068" cy="3247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lvl="1" indent="-457200"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zh-CN" sz="2800" b="1" dirty="0"/>
              <a:t>0-1</a:t>
            </a:r>
            <a:r>
              <a:rPr lang="zh-CN" altLang="en-US" sz="2800" b="1" dirty="0"/>
              <a:t>损失函数：</a:t>
            </a:r>
            <a:endParaRPr lang="en-US" altLang="zh-CN" sz="2800" b="1" dirty="0"/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l"/>
            </a:pPr>
            <a:endParaRPr lang="en-US" altLang="zh-CN" sz="2800" b="1" dirty="0"/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sz="2800" b="1" dirty="0"/>
              <a:t>绝对值损失函数：</a:t>
            </a:r>
            <a:endParaRPr lang="en-US" altLang="zh-CN" sz="2800" b="1" dirty="0"/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l"/>
            </a:pPr>
            <a:endParaRPr lang="en-US" altLang="zh-CN" sz="2800" b="1" dirty="0"/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sz="2800" b="1" dirty="0"/>
              <a:t>平方损失函数：</a:t>
            </a:r>
            <a:endParaRPr lang="en-US" altLang="zh-CN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CF11A7FA-02DB-AF71-70B1-D600F58394EB}"/>
                  </a:ext>
                </a:extLst>
              </p:cNvPr>
              <p:cNvSpPr txBox="1"/>
              <p:nvPr/>
            </p:nvSpPr>
            <p:spPr>
              <a:xfrm>
                <a:off x="3076947" y="1774041"/>
                <a:ext cx="4057328" cy="8700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2000" i="1" smtClean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kumimoji="1" lang="en-US" altLang="zh-CN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zh-CN" sz="200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kumimoji="1" lang="en-US" altLang="zh-CN" sz="200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̂"/>
                              <m:ctrlPr>
                                <a:rPr kumimoji="1" lang="en-US" altLang="zh-CN" sz="2000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kumimoji="1" lang="en-US" altLang="zh-CN" sz="20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</m:d>
                      <m:r>
                        <a:rPr kumimoji="1" lang="en-US" altLang="zh-CN" sz="20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kumimoji="1" lang="zh-CN" alt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  <m:brk m:alnAt="23"/>
                            </m:rPr>
                            <a:rPr kumimoji="1" lang="en-US" altLang="zh-CN" sz="2000" i="1">
                              <a:latin typeface="Cambria Math" panose="02040503050406030204" pitchFamily="18" charset="0"/>
                            </a:rPr>
                            <m:t>i</m:t>
                          </m:r>
                          <m:r>
                            <a:rPr kumimoji="1" lang="en-US" altLang="zh-CN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kumimoji="1" lang="en-US" altLang="zh-CN" sz="2000" i="1">
                              <a:latin typeface="Cambria Math" panose="02040503050406030204" pitchFamily="18" charset="0"/>
                            </a:rPr>
                            <m:t>N</m:t>
                          </m:r>
                        </m:sup>
                        <m:e>
                          <m:r>
                            <a:rPr kumimoji="1" lang="en-US" altLang="zh-CN" sz="20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  <m:d>
                            <m:dPr>
                              <m:ctrlPr>
                                <a:rPr kumimoji="1" lang="en-US" altLang="zh-C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zh-CN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kumimoji="1" lang="zh-CN" altLang="en-US" sz="2000" b="0" i="1" smtClean="0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acc>
                                <m:accPr>
                                  <m:chr m:val="̂"/>
                                  <m:ctrlPr>
                                    <a:rPr kumimoji="1" lang="en-US" altLang="zh-CN" sz="20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kumimoji="1" lang="en-US" altLang="zh-CN" sz="2000" i="1" dirty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</m:d>
                        </m:e>
                      </m:nary>
                      <m:r>
                        <a:rPr kumimoji="1" lang="en-US" altLang="zh-CN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kumimoji="1" lang="en-US" altLang="zh-CN" sz="2000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kumimoji="1" lang="en-US" altLang="zh-CN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kumimoji="1" lang="en-US" altLang="zh-CN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kumimoji="1" lang="en-US" altLang="zh-CN" sz="200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kumimoji="1" lang="en-US" altLang="zh-CN" sz="2000" b="0" i="1" smtClean="0">
                                  <a:latin typeface="Cambria Math" panose="02040503050406030204" pitchFamily="18" charset="0"/>
                                </a:rPr>
                                <m:t>1, </m:t>
                              </m:r>
                              <m:r>
                                <a:rPr kumimoji="1" lang="en-US" altLang="zh-CN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kumimoji="1" lang="en-US" altLang="zh-CN" sz="2000" b="0" i="1" smtClean="0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acc>
                                <m:accPr>
                                  <m:chr m:val="̂"/>
                                  <m:ctrlPr>
                                    <a:rPr kumimoji="1" lang="en-US" altLang="zh-CN" sz="20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kumimoji="1" lang="en-US" altLang="zh-CN" sz="2000" i="1" dirty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e>
                              <m:r>
                                <a:rPr kumimoji="1" lang="en-US" altLang="zh-CN" sz="2000" b="0" i="1" smtClean="0">
                                  <a:latin typeface="Cambria Math" panose="02040503050406030204" pitchFamily="18" charset="0"/>
                                </a:rPr>
                                <m:t>0,</m:t>
                              </m:r>
                              <m:r>
                                <a:rPr kumimoji="1" lang="en-US" altLang="zh-CN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kumimoji="1" lang="en-US" altLang="zh-CN" sz="20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acc>
                                <m:accPr>
                                  <m:chr m:val="̂"/>
                                  <m:ctrlPr>
                                    <a:rPr kumimoji="1" lang="en-US" altLang="zh-CN" sz="20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kumimoji="1" lang="en-US" altLang="zh-CN" sz="2000" i="1" dirty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</m:eqArr>
                        </m:e>
                      </m:d>
                    </m:oMath>
                  </m:oMathPara>
                </a14:m>
                <a:endParaRPr kumimoji="1" lang="zh-CN" alt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CF11A7FA-02DB-AF71-70B1-D600F58394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6947" y="1774041"/>
                <a:ext cx="4057328" cy="870046"/>
              </a:xfrm>
              <a:prstGeom prst="rect">
                <a:avLst/>
              </a:prstGeom>
              <a:blipFill>
                <a:blip r:embed="rId3"/>
                <a:stretch>
                  <a:fillRect l="-938" t="-165714" r="-6563" b="-2471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0ED37BB5-A1ED-3C17-148B-B921BB0E30B6}"/>
                  </a:ext>
                </a:extLst>
              </p:cNvPr>
              <p:cNvSpPr txBox="1"/>
              <p:nvPr/>
            </p:nvSpPr>
            <p:spPr>
              <a:xfrm>
                <a:off x="2169566" y="2822408"/>
                <a:ext cx="6265068" cy="13102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2800" i="1" smtClean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kumimoji="1" lang="en-US" altLang="zh-CN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zh-CN" sz="280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kumimoji="1" lang="en-US" altLang="zh-CN" sz="280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̂"/>
                              <m:ctrlPr>
                                <a:rPr kumimoji="1" lang="en-US" altLang="zh-CN" sz="2800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kumimoji="1" lang="en-US" altLang="zh-CN" sz="28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</m:d>
                      <m:r>
                        <a:rPr kumimoji="1" lang="en-US" altLang="zh-CN" sz="28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kumimoji="1" lang="zh-CN" altLang="en-US" sz="2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  <m:brk m:alnAt="23"/>
                            </m:rPr>
                            <a:rPr kumimoji="1" lang="en-US" altLang="zh-CN" sz="2800" i="1">
                              <a:latin typeface="Cambria Math" panose="02040503050406030204" pitchFamily="18" charset="0"/>
                            </a:rPr>
                            <m:t>i</m:t>
                          </m:r>
                          <m:r>
                            <a:rPr kumimoji="1" lang="en-US" altLang="zh-CN" sz="28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kumimoji="1" lang="en-US" altLang="zh-CN" sz="2800" i="1">
                              <a:latin typeface="Cambria Math" panose="02040503050406030204" pitchFamily="18" charset="0"/>
                            </a:rPr>
                            <m:t>N</m:t>
                          </m:r>
                        </m:sup>
                        <m:e>
                          <m:r>
                            <a:rPr kumimoji="1" lang="en-US" altLang="zh-CN" sz="28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kumimoji="1" lang="en-US" altLang="zh-CN" sz="28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kumimoji="1" lang="en-US" altLang="zh-CN" sz="2800" i="1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̂"/>
                              <m:ctrlPr>
                                <a:rPr kumimoji="1" lang="en-US" altLang="zh-CN" sz="2800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kumimoji="1" lang="en-US" altLang="zh-CN" sz="28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  <m:r>
                            <a:rPr kumimoji="1" lang="en-US" altLang="zh-CN" sz="2800" i="1"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</m:nary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0ED37BB5-A1ED-3C17-148B-B921BB0E30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9566" y="2822408"/>
                <a:ext cx="6265068" cy="1310295"/>
              </a:xfrm>
              <a:prstGeom prst="rect">
                <a:avLst/>
              </a:prstGeom>
              <a:blipFill>
                <a:blip r:embed="rId4"/>
                <a:stretch>
                  <a:fillRect t="-100962" b="-15769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C1197C06-0688-7427-DAD7-6A437DBB97F7}"/>
                  </a:ext>
                </a:extLst>
              </p:cNvPr>
              <p:cNvSpPr txBox="1"/>
              <p:nvPr/>
            </p:nvSpPr>
            <p:spPr>
              <a:xfrm>
                <a:off x="1944200" y="4039771"/>
                <a:ext cx="6265068" cy="13102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280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kumimoji="1" lang="en-US" altLang="zh-CN" sz="280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kumimoji="1" lang="en-US" altLang="zh-CN" sz="28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kumimoji="1" lang="en-US" altLang="zh-CN" sz="2800" i="1" smtClean="0">
                          <a:latin typeface="Cambria Math" panose="02040503050406030204" pitchFamily="18" charset="0"/>
                        </a:rPr>
                        <m:t>,</m:t>
                      </m:r>
                      <m:acc>
                        <m:accPr>
                          <m:chr m:val="̂"/>
                          <m:ctrlPr>
                            <a:rPr kumimoji="1" lang="en-US" altLang="zh-CN" sz="2800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zh-CN" sz="2800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kumimoji="1" lang="en-US" altLang="zh-CN" sz="2800" i="1" dirty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kumimoji="1" lang="en-US" altLang="zh-CN" sz="28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kumimoji="1" lang="zh-CN" altLang="en-US" sz="28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  <m:brk m:alnAt="23"/>
                            </m:rPr>
                            <a:rPr kumimoji="1" lang="en-US" altLang="zh-CN" sz="2800" i="1">
                              <a:latin typeface="Cambria Math" panose="02040503050406030204" pitchFamily="18" charset="0"/>
                            </a:rPr>
                            <m:t>i</m:t>
                          </m:r>
                          <m:r>
                            <a:rPr kumimoji="1" lang="en-US" altLang="zh-CN" sz="28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kumimoji="1" lang="en-US" altLang="zh-CN" sz="2800" i="1">
                              <a:latin typeface="Cambria Math" panose="02040503050406030204" pitchFamily="18" charset="0"/>
                            </a:rPr>
                            <m:t>N</m:t>
                          </m:r>
                        </m:sup>
                        <m:e>
                          <m:d>
                            <m:dPr>
                              <m:ctrlPr>
                                <a:rPr kumimoji="1"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zh-CN" sz="2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kumimoji="1" lang="en-US" altLang="zh-CN" sz="28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̂"/>
                                  <m:ctrlPr>
                                    <a:rPr kumimoji="1" lang="en-US" altLang="zh-CN" sz="2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kumimoji="1" lang="en-US" altLang="zh-CN" sz="2800" i="1" dirty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</m:d>
                          <m:r>
                            <a:rPr kumimoji="1" lang="en-US" altLang="zh-CN" sz="2800" b="0" i="1" baseline="30000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nary>
                    </m:oMath>
                  </m:oMathPara>
                </a14:m>
                <a:endParaRPr lang="zh-CN" altLang="en-US" sz="2800" baseline="30000" dirty="0"/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C1197C06-0688-7427-DAD7-6A437DBB97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4200" y="4039771"/>
                <a:ext cx="6265068" cy="1310295"/>
              </a:xfrm>
              <a:prstGeom prst="rect">
                <a:avLst/>
              </a:prstGeom>
              <a:blipFill>
                <a:blip r:embed="rId5"/>
                <a:stretch>
                  <a:fillRect t="-100962" b="-15769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D36D0184-2999-A209-BE68-B974F9AF71BA}"/>
                  </a:ext>
                </a:extLst>
              </p:cNvPr>
              <p:cNvSpPr txBox="1"/>
              <p:nvPr/>
            </p:nvSpPr>
            <p:spPr>
              <a:xfrm>
                <a:off x="3678554" y="5353586"/>
                <a:ext cx="711403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y</m:t>
                    </m:r>
                    <m:r>
                      <a:rPr lang="en-US" altLang="zh-CN" sz="2800" b="0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zh-CN" sz="2800" b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</a:rPr>
                  <a:t>设置的损失更小，参数更好。</a:t>
                </a:r>
              </a:p>
            </p:txBody>
          </p:sp>
        </mc:Choice>
        <mc:Fallback xmlns=""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D36D0184-2999-A209-BE68-B974F9AF71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8554" y="5353586"/>
                <a:ext cx="7114032" cy="523220"/>
              </a:xfrm>
              <a:prstGeom prst="rect">
                <a:avLst/>
              </a:prstGeom>
              <a:blipFill>
                <a:blip r:embed="rId16"/>
                <a:stretch>
                  <a:fillRect l="-357" t="-11905" b="-3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文本框 40">
            <a:extLst>
              <a:ext uri="{FF2B5EF4-FFF2-40B4-BE49-F238E27FC236}">
                <a16:creationId xmlns:a16="http://schemas.microsoft.com/office/drawing/2014/main" id="{4DA10FDD-4EAB-5285-5782-3F0F56944D9F}"/>
              </a:ext>
            </a:extLst>
          </p:cNvPr>
          <p:cNvSpPr txBox="1"/>
          <p:nvPr/>
        </p:nvSpPr>
        <p:spPr>
          <a:xfrm>
            <a:off x="2169566" y="5907405"/>
            <a:ext cx="784339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</a:rPr>
              <a:t>训练的过程就是在损失函数的指引下找到最好的参数设置的过程，实际上是一个优化问题。</a:t>
            </a:r>
          </a:p>
        </p:txBody>
      </p:sp>
    </p:spTree>
    <p:extLst>
      <p:ext uri="{BB962C8B-B14F-4D97-AF65-F5344CB8AC3E}">
        <p14:creationId xmlns:p14="http://schemas.microsoft.com/office/powerpoint/2010/main" val="3872935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8E9AC-42A1-D279-660F-FCB2EF805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E9242D4D-9822-99F4-68C4-7BC571DF90C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243CFD49-ED7A-670F-59DE-0A4853718913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5AC424CC-5C3F-57FB-5CB7-9416FDE65DD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5A6FEB89-A883-2C22-5359-5E183F3AEC11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310EF1F-B6C0-062B-A676-FFD287DBF46C}"/>
              </a:ext>
            </a:extLst>
          </p:cNvPr>
          <p:cNvSpPr txBox="1"/>
          <p:nvPr/>
        </p:nvSpPr>
        <p:spPr>
          <a:xfrm>
            <a:off x="350439" y="120418"/>
            <a:ext cx="5109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机器学习示例</a:t>
            </a:r>
            <a:r>
              <a:rPr lang="en-US" altLang="zh-CN" sz="3200" b="1" dirty="0">
                <a:solidFill>
                  <a:schemeClr val="bg1"/>
                </a:solidFill>
                <a:cs typeface="+mn-ea"/>
                <a:sym typeface="+mn-lt"/>
              </a:rPr>
              <a:t>——</a:t>
            </a: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贷款诈骗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2F3545D-F705-F4DA-C714-699C0711C1A4}"/>
              </a:ext>
            </a:extLst>
          </p:cNvPr>
          <p:cNvSpPr txBox="1"/>
          <p:nvPr/>
        </p:nvSpPr>
        <p:spPr>
          <a:xfrm>
            <a:off x="350439" y="765645"/>
            <a:ext cx="6034863" cy="6121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lnSpc>
                <a:spcPct val="150000"/>
              </a:lnSpc>
              <a:buFont typeface="Wingdings" pitchFamily="2" charset="2"/>
              <a:buChar char="p"/>
            </a:pPr>
            <a:r>
              <a:rPr lang="zh-CN" altLang="en-US" sz="2400" b="1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什么是贷款诈骗？</a:t>
            </a:r>
          </a:p>
          <a:p>
            <a:pPr marL="342900" indent="-342900" algn="l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400" dirty="0"/>
              <a:t>贷款申请欺诈是指申请人在申请贷款过程中，通过伪造身份、收入、职业或其他材料，骗取金融机构贷款的行为。</a:t>
            </a:r>
            <a:endParaRPr lang="en-US" altLang="zh-CN" sz="2400" dirty="0"/>
          </a:p>
          <a:p>
            <a:pPr marL="342900" indent="-342900" algn="l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400" dirty="0"/>
              <a:t>例如，申请人可能虚报收入、伪造工作单位，或者盗用他人身份申请贷款。</a:t>
            </a:r>
            <a:endParaRPr lang="en-US" altLang="zh-CN" sz="2400" dirty="0"/>
          </a:p>
          <a:p>
            <a:pPr marL="342900" indent="-342900" algn="l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400" dirty="0"/>
              <a:t>银行可以利用历史贷款申请数据，训练机器学习模型，自动识别存在欺诈风险的申请。</a:t>
            </a:r>
            <a:endParaRPr lang="zh-CN" altLang="en-US" sz="2400" b="0" i="0" dirty="0">
              <a:solidFill>
                <a:srgbClr val="374151"/>
              </a:solidFill>
              <a:effectLst/>
              <a:latin typeface="ui-sans-serif"/>
            </a:endParaRPr>
          </a:p>
          <a:p>
            <a:pPr>
              <a:lnSpc>
                <a:spcPct val="150000"/>
              </a:lnSpc>
            </a:pPr>
            <a:br>
              <a:rPr lang="zh-CN" altLang="en-US" sz="2400" dirty="0"/>
            </a:br>
            <a:endParaRPr lang="zh-CN" altLang="en-US" sz="2400" b="0" i="0" dirty="0">
              <a:solidFill>
                <a:srgbClr val="333333"/>
              </a:solidFill>
              <a:effectLst/>
              <a:latin typeface="+mj-ea"/>
              <a:ea typeface="+mj-ea"/>
            </a:endParaRPr>
          </a:p>
        </p:txBody>
      </p:sp>
      <p:pic>
        <p:nvPicPr>
          <p:cNvPr id="2" name="Picture 2" descr="新华视点：疫情期间网络贷款诈骗激增，警惕伸向个体经营和创业者的“黑手”-新华网">
            <a:extLst>
              <a:ext uri="{FF2B5EF4-FFF2-40B4-BE49-F238E27FC236}">
                <a16:creationId xmlns:a16="http://schemas.microsoft.com/office/drawing/2014/main" id="{53C0A056-B800-596A-22D4-EC6943CF4C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5973" y="2149329"/>
            <a:ext cx="5055588" cy="3235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579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CD20BD-4177-A970-1BF4-13F0BB9EA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">
            <a:extLst>
              <a:ext uri="{FF2B5EF4-FFF2-40B4-BE49-F238E27FC236}">
                <a16:creationId xmlns:a16="http://schemas.microsoft.com/office/drawing/2014/main" id="{4862CC80-6354-B08A-366F-D44469B311A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5" name="Freeform 11">
              <a:extLst>
                <a:ext uri="{FF2B5EF4-FFF2-40B4-BE49-F238E27FC236}">
                  <a16:creationId xmlns:a16="http://schemas.microsoft.com/office/drawing/2014/main" id="{6BBBF8DB-0649-9A5F-2798-E113CA6F473C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" name="AutoShape 8">
              <a:extLst>
                <a:ext uri="{FF2B5EF4-FFF2-40B4-BE49-F238E27FC236}">
                  <a16:creationId xmlns:a16="http://schemas.microsoft.com/office/drawing/2014/main" id="{12D5780A-E57A-7757-50AE-61E71D3E82D1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7" name="任意多边形: 形状 12">
            <a:extLst>
              <a:ext uri="{FF2B5EF4-FFF2-40B4-BE49-F238E27FC236}">
                <a16:creationId xmlns:a16="http://schemas.microsoft.com/office/drawing/2014/main" id="{A32533A6-3441-75FE-C0AE-6F9A1A6BCE87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FA601D28-BCB9-5E35-D435-B23BCD3C5856}"/>
              </a:ext>
            </a:extLst>
          </p:cNvPr>
          <p:cNvSpPr txBox="1">
            <a:spLocks/>
          </p:cNvSpPr>
          <p:nvPr/>
        </p:nvSpPr>
        <p:spPr>
          <a:xfrm>
            <a:off x="477864" y="493409"/>
            <a:ext cx="14216097" cy="907912"/>
          </a:xfrm>
          <a:prstGeom prst="rect">
            <a:avLst/>
          </a:prstGeom>
        </p:spPr>
        <p:txBody>
          <a:bodyPr vert="horz" wrap="square" lIns="0" tIns="289531" rIns="0" bIns="0" rtlCol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zh-CN" altLang="en-US" b="1" spc="-13" dirty="0"/>
              <a:t>用矩阵重写西瓜分类模型</a:t>
            </a:r>
            <a:endParaRPr lang="zh-CN" altLang="en-US" b="1" dirty="0"/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9449B00-058B-C01C-9389-E8E07D00593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778240" y="6377941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pPr/>
              <a:t>8</a:t>
            </a:fld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0873530-419E-0C91-8ECE-18F633D75E00}"/>
              </a:ext>
            </a:extLst>
          </p:cNvPr>
          <p:cNvSpPr txBox="1"/>
          <p:nvPr/>
        </p:nvSpPr>
        <p:spPr>
          <a:xfrm>
            <a:off x="350439" y="120418"/>
            <a:ext cx="33489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chemeClr val="bg1"/>
                </a:solidFill>
                <a:cs typeface="+mn-ea"/>
                <a:sym typeface="+mn-lt"/>
              </a:rPr>
              <a:t>5.</a:t>
            </a:r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机器学习模型实例</a:t>
            </a:r>
          </a:p>
        </p:txBody>
      </p:sp>
      <p:graphicFrame>
        <p:nvGraphicFramePr>
          <p:cNvPr id="19" name="表格 18">
            <a:extLst>
              <a:ext uri="{FF2B5EF4-FFF2-40B4-BE49-F238E27FC236}">
                <a16:creationId xmlns:a16="http://schemas.microsoft.com/office/drawing/2014/main" id="{138E2681-1CD0-E1A7-CDBD-64FBA2F675F9}"/>
              </a:ext>
            </a:extLst>
          </p:cNvPr>
          <p:cNvGraphicFramePr>
            <a:graphicFrameLocks noGrp="1"/>
          </p:cNvGraphicFramePr>
          <p:nvPr/>
        </p:nvGraphicFramePr>
        <p:xfrm>
          <a:off x="685307" y="2124117"/>
          <a:ext cx="3855160" cy="3200400"/>
        </p:xfrm>
        <a:graphic>
          <a:graphicData uri="http://schemas.openxmlformats.org/drawingml/2006/table">
            <a:tbl>
              <a:tblPr firstRow="1" bandRow="1"/>
              <a:tblGrid>
                <a:gridCol w="771032">
                  <a:extLst>
                    <a:ext uri="{9D8B030D-6E8A-4147-A177-3AD203B41FA5}">
                      <a16:colId xmlns:a16="http://schemas.microsoft.com/office/drawing/2014/main" val="1393129183"/>
                    </a:ext>
                  </a:extLst>
                </a:gridCol>
                <a:gridCol w="771032">
                  <a:extLst>
                    <a:ext uri="{9D8B030D-6E8A-4147-A177-3AD203B41FA5}">
                      <a16:colId xmlns:a16="http://schemas.microsoft.com/office/drawing/2014/main" val="4158991478"/>
                    </a:ext>
                  </a:extLst>
                </a:gridCol>
                <a:gridCol w="771032">
                  <a:extLst>
                    <a:ext uri="{9D8B030D-6E8A-4147-A177-3AD203B41FA5}">
                      <a16:colId xmlns:a16="http://schemas.microsoft.com/office/drawing/2014/main" val="2898123779"/>
                    </a:ext>
                  </a:extLst>
                </a:gridCol>
                <a:gridCol w="771032">
                  <a:extLst>
                    <a:ext uri="{9D8B030D-6E8A-4147-A177-3AD203B41FA5}">
                      <a16:colId xmlns:a16="http://schemas.microsoft.com/office/drawing/2014/main" val="231484868"/>
                    </a:ext>
                  </a:extLst>
                </a:gridCol>
                <a:gridCol w="771032">
                  <a:extLst>
                    <a:ext uri="{9D8B030D-6E8A-4147-A177-3AD203B41FA5}">
                      <a16:colId xmlns:a16="http://schemas.microsoft.com/office/drawing/2014/main" val="3323310908"/>
                    </a:ext>
                  </a:extLst>
                </a:gridCol>
              </a:tblGrid>
              <a:tr h="640080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1pPr>
                      <a:lvl2pPr marL="609585">
                        <a:defRPr b="1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2pPr>
                      <a:lvl3pPr marL="1219170">
                        <a:defRPr b="1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3pPr>
                      <a:lvl4pPr marL="1828754">
                        <a:defRPr b="1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4pPr>
                      <a:lvl5pPr marL="2438339">
                        <a:defRPr b="1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5pPr>
                      <a:lvl6pPr marL="3047924">
                        <a:defRPr b="1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6pPr>
                      <a:lvl7pPr marL="3657509">
                        <a:defRPr b="1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7pPr>
                      <a:lvl8pPr marL="4267093">
                        <a:defRPr b="1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8pPr>
                      <a:lvl9pPr marL="4876678">
                        <a:defRPr b="1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CN" dirty="0"/>
                        <a:t>x</a:t>
                      </a:r>
                      <a:r>
                        <a:rPr lang="en-US" altLang="zh-CN" baseline="-25000" dirty="0"/>
                        <a:t>1</a:t>
                      </a:r>
                      <a:endParaRPr lang="zh-CN" altLang="en-US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1pPr>
                      <a:lvl2pPr marL="609585">
                        <a:defRPr b="1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2pPr>
                      <a:lvl3pPr marL="1219170">
                        <a:defRPr b="1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3pPr>
                      <a:lvl4pPr marL="1828754">
                        <a:defRPr b="1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4pPr>
                      <a:lvl5pPr marL="2438339">
                        <a:defRPr b="1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5pPr>
                      <a:lvl6pPr marL="3047924">
                        <a:defRPr b="1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6pPr>
                      <a:lvl7pPr marL="3657509">
                        <a:defRPr b="1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7pPr>
                      <a:lvl8pPr marL="4267093">
                        <a:defRPr b="1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8pPr>
                      <a:lvl9pPr marL="4876678">
                        <a:defRPr b="1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CN" dirty="0"/>
                        <a:t>x</a:t>
                      </a:r>
                      <a:r>
                        <a:rPr lang="en-US" altLang="zh-CN" baseline="-25000" dirty="0"/>
                        <a:t>2</a:t>
                      </a:r>
                      <a:endParaRPr lang="zh-CN" altLang="en-US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1pPr>
                      <a:lvl2pPr marL="609585">
                        <a:defRPr b="1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2pPr>
                      <a:lvl3pPr marL="1219170">
                        <a:defRPr b="1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3pPr>
                      <a:lvl4pPr marL="1828754">
                        <a:defRPr b="1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4pPr>
                      <a:lvl5pPr marL="2438339">
                        <a:defRPr b="1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5pPr>
                      <a:lvl6pPr marL="3047924">
                        <a:defRPr b="1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6pPr>
                      <a:lvl7pPr marL="3657509">
                        <a:defRPr b="1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7pPr>
                      <a:lvl8pPr marL="4267093">
                        <a:defRPr b="1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8pPr>
                      <a:lvl9pPr marL="4876678">
                        <a:defRPr b="1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CN" dirty="0"/>
                        <a:t>x</a:t>
                      </a:r>
                      <a:r>
                        <a:rPr lang="en-US" altLang="zh-CN" baseline="-25000" dirty="0"/>
                        <a:t>3</a:t>
                      </a:r>
                      <a:endParaRPr lang="zh-CN" altLang="en-US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bias</a:t>
                      </a:r>
                      <a:endParaRPr lang="zh-CN" altLang="en-US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1pPr>
                      <a:lvl2pPr marL="609585">
                        <a:defRPr b="1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2pPr>
                      <a:lvl3pPr marL="1219170">
                        <a:defRPr b="1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3pPr>
                      <a:lvl4pPr marL="1828754">
                        <a:defRPr b="1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4pPr>
                      <a:lvl5pPr marL="2438339">
                        <a:defRPr b="1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5pPr>
                      <a:lvl6pPr marL="3047924">
                        <a:defRPr b="1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6pPr>
                      <a:lvl7pPr marL="3657509">
                        <a:defRPr b="1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7pPr>
                      <a:lvl8pPr marL="4267093">
                        <a:defRPr b="1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8pPr>
                      <a:lvl9pPr marL="4876678">
                        <a:defRPr b="1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CN" dirty="0"/>
                        <a:t>y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2196000"/>
                  </a:ext>
                </a:extLst>
              </a:tr>
              <a:tr h="640080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09585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219170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828754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438339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047924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3657509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267093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4876678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CN" dirty="0"/>
                        <a:t>0</a:t>
                      </a:r>
                      <a:endParaRPr lang="zh-CN" altLang="en-US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09585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219170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828754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438339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047924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3657509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267093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4876678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CN" dirty="0"/>
                        <a:t>0</a:t>
                      </a:r>
                      <a:endParaRPr lang="zh-CN" altLang="en-US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09585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219170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828754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438339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047924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3657509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267093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4876678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CN" dirty="0"/>
                        <a:t>0</a:t>
                      </a:r>
                      <a:endParaRPr lang="zh-CN" altLang="en-US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09585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219170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828754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438339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047924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3657509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267093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4876678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CN" dirty="0"/>
                        <a:t>0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9505677"/>
                  </a:ext>
                </a:extLst>
              </a:tr>
              <a:tr h="640080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09585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219170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828754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438339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047924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3657509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267093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4876678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09585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219170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828754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438339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047924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3657509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267093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4876678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0</a:t>
                      </a:r>
                      <a:endParaRPr lang="zh-CN" altLang="en-US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09585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219170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828754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438339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047924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3657509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267093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4876678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0</a:t>
                      </a:r>
                      <a:endParaRPr lang="zh-CN" altLang="en-US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09585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219170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828754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438339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047924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3657509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267093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4876678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0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8790957"/>
                  </a:ext>
                </a:extLst>
              </a:tr>
              <a:tr h="640080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09585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219170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828754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438339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047924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3657509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267093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4876678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CN" dirty="0"/>
                        <a:t>0</a:t>
                      </a:r>
                      <a:endParaRPr lang="zh-CN" altLang="en-US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09585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219170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828754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438339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047924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3657509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267093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4876678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  <a:p>
                      <a:pPr algn="ctr"/>
                      <a:endParaRPr lang="zh-CN" altLang="en-US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09585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219170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828754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438339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047924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3657509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267093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4876678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09585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219170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828754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438339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047924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3657509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267093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4876678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067375"/>
                  </a:ext>
                </a:extLst>
              </a:tr>
              <a:tr h="640080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09585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219170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828754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438339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047924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3657509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267093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4876678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09585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219170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828754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438339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047924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3657509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267093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4876678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2</a:t>
                      </a:r>
                      <a:endParaRPr lang="zh-CN" altLang="en-US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09585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219170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828754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438339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047924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3657509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267093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4876678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2</a:t>
                      </a:r>
                      <a:endParaRPr lang="zh-CN" altLang="en-US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09585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219170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828754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438339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047924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3657509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267093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4876678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4264647"/>
                  </a:ext>
                </a:extLst>
              </a:tr>
            </a:tbl>
          </a:graphicData>
        </a:graphic>
      </p:graphicFrame>
      <p:sp>
        <p:nvSpPr>
          <p:cNvPr id="40" name="文本框 39">
            <a:extLst>
              <a:ext uri="{FF2B5EF4-FFF2-40B4-BE49-F238E27FC236}">
                <a16:creationId xmlns:a16="http://schemas.microsoft.com/office/drawing/2014/main" id="{A8986E32-EF31-D443-0F26-E97623EBEADE}"/>
              </a:ext>
            </a:extLst>
          </p:cNvPr>
          <p:cNvSpPr txBox="1"/>
          <p:nvPr/>
        </p:nvSpPr>
        <p:spPr>
          <a:xfrm>
            <a:off x="599149" y="1543479"/>
            <a:ext cx="21020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prstClr val="black"/>
                </a:solidFill>
                <a:latin typeface="Arial"/>
                <a:ea typeface="微软雅黑"/>
              </a:rPr>
              <a:t>扩展数据矩阵</a:t>
            </a:r>
            <a:endParaRPr lang="zh-CN" altLang="en-US" sz="2400" dirty="0">
              <a:solidFill>
                <a:prstClr val="black"/>
              </a:solidFill>
              <a:latin typeface="Arial"/>
              <a:ea typeface="微软雅黑"/>
            </a:endParaRP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EBFB8B9B-B55F-0BA4-FFFE-F494CBEAC64F}"/>
              </a:ext>
            </a:extLst>
          </p:cNvPr>
          <p:cNvGraphicFramePr>
            <a:graphicFrameLocks noGrp="1"/>
          </p:cNvGraphicFramePr>
          <p:nvPr/>
        </p:nvGraphicFramePr>
        <p:xfrm>
          <a:off x="10699284" y="2918765"/>
          <a:ext cx="562271" cy="1785608"/>
        </p:xfrm>
        <a:graphic>
          <a:graphicData uri="http://schemas.openxmlformats.org/drawingml/2006/table">
            <a:tbl>
              <a:tblPr firstRow="1" bandRow="1"/>
              <a:tblGrid>
                <a:gridCol w="562271">
                  <a:extLst>
                    <a:ext uri="{9D8B030D-6E8A-4147-A177-3AD203B41FA5}">
                      <a16:colId xmlns:a16="http://schemas.microsoft.com/office/drawing/2014/main" val="1393129183"/>
                    </a:ext>
                  </a:extLst>
                </a:gridCol>
              </a:tblGrid>
              <a:tr h="446402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09585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219170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828754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438339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047924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3657509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267093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4876678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CN" dirty="0"/>
                        <a:t>a</a:t>
                      </a:r>
                      <a:endParaRPr lang="zh-CN" alt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9505677"/>
                  </a:ext>
                </a:extLst>
              </a:tr>
              <a:tr h="446402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09585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219170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828754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438339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047924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3657509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267093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4876678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CN" dirty="0"/>
                        <a:t>b</a:t>
                      </a:r>
                      <a:endParaRPr lang="zh-CN" alt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8790957"/>
                  </a:ext>
                </a:extLst>
              </a:tr>
              <a:tr h="446402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09585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219170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828754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438339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047924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3657509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267093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4876678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CN" dirty="0"/>
                        <a:t>c</a:t>
                      </a:r>
                      <a:endParaRPr lang="zh-CN" alt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067375"/>
                  </a:ext>
                </a:extLst>
              </a:tr>
              <a:tr h="446402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09585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219170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828754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438339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047924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3657509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267093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4876678">
                        <a:defRPr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CN" dirty="0"/>
                        <a:t>d</a:t>
                      </a:r>
                      <a:endParaRPr lang="zh-CN" alt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4264647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表格 13">
                <a:extLst>
                  <a:ext uri="{FF2B5EF4-FFF2-40B4-BE49-F238E27FC236}">
                    <a16:creationId xmlns:a16="http://schemas.microsoft.com/office/drawing/2014/main" id="{7C4703C7-F7CB-430C-9305-15A35EA426B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439376" y="3447423"/>
              <a:ext cx="3084128" cy="640080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771032">
                      <a:extLst>
                        <a:ext uri="{9D8B030D-6E8A-4147-A177-3AD203B41FA5}">
                          <a16:colId xmlns:a16="http://schemas.microsoft.com/office/drawing/2014/main" val="1817439022"/>
                        </a:ext>
                      </a:extLst>
                    </a:gridCol>
                    <a:gridCol w="771032">
                      <a:extLst>
                        <a:ext uri="{9D8B030D-6E8A-4147-A177-3AD203B41FA5}">
                          <a16:colId xmlns:a16="http://schemas.microsoft.com/office/drawing/2014/main" val="1391105201"/>
                        </a:ext>
                      </a:extLst>
                    </a:gridCol>
                    <a:gridCol w="771032">
                      <a:extLst>
                        <a:ext uri="{9D8B030D-6E8A-4147-A177-3AD203B41FA5}">
                          <a16:colId xmlns:a16="http://schemas.microsoft.com/office/drawing/2014/main" val="2643605693"/>
                        </a:ext>
                      </a:extLst>
                    </a:gridCol>
                    <a:gridCol w="771032">
                      <a:extLst>
                        <a:ext uri="{9D8B030D-6E8A-4147-A177-3AD203B41FA5}">
                          <a16:colId xmlns:a16="http://schemas.microsoft.com/office/drawing/2014/main" val="2997750649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>
                          <a:lvl1pPr marL="0">
                            <a:defRPr>
                              <a:solidFill>
                                <a:schemeClr val="dk1"/>
                              </a:solidFill>
                              <a:latin typeface="Arial"/>
                              <a:ea typeface="微软雅黑"/>
                            </a:defRPr>
                          </a:lvl1pPr>
                          <a:lvl2pPr marL="609585">
                            <a:defRPr>
                              <a:solidFill>
                                <a:schemeClr val="dk1"/>
                              </a:solidFill>
                              <a:latin typeface="Arial"/>
                              <a:ea typeface="微软雅黑"/>
                            </a:defRPr>
                          </a:lvl2pPr>
                          <a:lvl3pPr marL="1219170">
                            <a:defRPr>
                              <a:solidFill>
                                <a:schemeClr val="dk1"/>
                              </a:solidFill>
                              <a:latin typeface="Arial"/>
                              <a:ea typeface="微软雅黑"/>
                            </a:defRPr>
                          </a:lvl3pPr>
                          <a:lvl4pPr marL="1828754">
                            <a:defRPr>
                              <a:solidFill>
                                <a:schemeClr val="dk1"/>
                              </a:solidFill>
                              <a:latin typeface="Arial"/>
                              <a:ea typeface="微软雅黑"/>
                            </a:defRPr>
                          </a:lvl4pPr>
                          <a:lvl5pPr marL="2438339">
                            <a:defRPr>
                              <a:solidFill>
                                <a:schemeClr val="dk1"/>
                              </a:solidFill>
                              <a:latin typeface="Arial"/>
                              <a:ea typeface="微软雅黑"/>
                            </a:defRPr>
                          </a:lvl5pPr>
                          <a:lvl6pPr marL="3047924">
                            <a:defRPr>
                              <a:solidFill>
                                <a:schemeClr val="dk1"/>
                              </a:solidFill>
                              <a:latin typeface="Arial"/>
                              <a:ea typeface="微软雅黑"/>
                            </a:defRPr>
                          </a:lvl6pPr>
                          <a:lvl7pPr marL="3657509">
                            <a:defRPr>
                              <a:solidFill>
                                <a:schemeClr val="dk1"/>
                              </a:solidFill>
                              <a:latin typeface="Arial"/>
                              <a:ea typeface="微软雅黑"/>
                            </a:defRPr>
                          </a:lvl7pPr>
                          <a:lvl8pPr marL="4267093">
                            <a:defRPr>
                              <a:solidFill>
                                <a:schemeClr val="dk1"/>
                              </a:solidFill>
                              <a:latin typeface="Arial"/>
                              <a:ea typeface="微软雅黑"/>
                            </a:defRPr>
                          </a:lvl8pPr>
                          <a:lvl9pPr marL="4876678">
                            <a:defRPr>
                              <a:solidFill>
                                <a:schemeClr val="dk1"/>
                              </a:solidFill>
                              <a:latin typeface="Arial"/>
                              <a:ea typeface="微软雅黑"/>
                            </a:defRPr>
                          </a:lvl9pPr>
                        </a:lstStyle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altLang="zh-CN" dirty="0" smtClean="0"/>
                                  <m:t>x</m:t>
                                </m:r>
                                <m:r>
                                  <m:rPr>
                                    <m:nor/>
                                  </m:rPr>
                                  <a:rPr lang="en-US" altLang="zh-CN" baseline="-25000" dirty="0" smtClean="0"/>
                                  <m:t>1</m:t>
                                </m:r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472C4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>
                            <a:defRPr>
                              <a:solidFill>
                                <a:schemeClr val="dk1"/>
                              </a:solidFill>
                              <a:latin typeface="Arial"/>
                              <a:ea typeface="微软雅黑"/>
                            </a:defRPr>
                          </a:lvl1pPr>
                          <a:lvl2pPr marL="609585">
                            <a:defRPr>
                              <a:solidFill>
                                <a:schemeClr val="dk1"/>
                              </a:solidFill>
                              <a:latin typeface="Arial"/>
                              <a:ea typeface="微软雅黑"/>
                            </a:defRPr>
                          </a:lvl2pPr>
                          <a:lvl3pPr marL="1219170">
                            <a:defRPr>
                              <a:solidFill>
                                <a:schemeClr val="dk1"/>
                              </a:solidFill>
                              <a:latin typeface="Arial"/>
                              <a:ea typeface="微软雅黑"/>
                            </a:defRPr>
                          </a:lvl3pPr>
                          <a:lvl4pPr marL="1828754">
                            <a:defRPr>
                              <a:solidFill>
                                <a:schemeClr val="dk1"/>
                              </a:solidFill>
                              <a:latin typeface="Arial"/>
                              <a:ea typeface="微软雅黑"/>
                            </a:defRPr>
                          </a:lvl4pPr>
                          <a:lvl5pPr marL="2438339">
                            <a:defRPr>
                              <a:solidFill>
                                <a:schemeClr val="dk1"/>
                              </a:solidFill>
                              <a:latin typeface="Arial"/>
                              <a:ea typeface="微软雅黑"/>
                            </a:defRPr>
                          </a:lvl5pPr>
                          <a:lvl6pPr marL="3047924">
                            <a:defRPr>
                              <a:solidFill>
                                <a:schemeClr val="dk1"/>
                              </a:solidFill>
                              <a:latin typeface="Arial"/>
                              <a:ea typeface="微软雅黑"/>
                            </a:defRPr>
                          </a:lvl6pPr>
                          <a:lvl7pPr marL="3657509">
                            <a:defRPr>
                              <a:solidFill>
                                <a:schemeClr val="dk1"/>
                              </a:solidFill>
                              <a:latin typeface="Arial"/>
                              <a:ea typeface="微软雅黑"/>
                            </a:defRPr>
                          </a:lvl7pPr>
                          <a:lvl8pPr marL="4267093">
                            <a:defRPr>
                              <a:solidFill>
                                <a:schemeClr val="dk1"/>
                              </a:solidFill>
                              <a:latin typeface="Arial"/>
                              <a:ea typeface="微软雅黑"/>
                            </a:defRPr>
                          </a:lvl8pPr>
                          <a:lvl9pPr marL="4876678">
                            <a:defRPr>
                              <a:solidFill>
                                <a:schemeClr val="dk1"/>
                              </a:solidFill>
                              <a:latin typeface="Arial"/>
                              <a:ea typeface="微软雅黑"/>
                            </a:defRPr>
                          </a:lvl9pPr>
                        </a:lstStyle>
                        <a:p>
                          <a:pPr algn="ctr"/>
                          <a:r>
                            <a:rPr lang="en-US" altLang="zh-CN" dirty="0"/>
                            <a:t>x</a:t>
                          </a:r>
                          <a:r>
                            <a:rPr lang="en-US" altLang="zh-CN" baseline="-25000" dirty="0"/>
                            <a:t>2</a:t>
                          </a:r>
                          <a:endParaRPr lang="zh-CN" altLang="en-US" dirty="0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472C4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>
                            <a:defRPr>
                              <a:solidFill>
                                <a:schemeClr val="dk1"/>
                              </a:solidFill>
                              <a:latin typeface="Arial"/>
                              <a:ea typeface="微软雅黑"/>
                            </a:defRPr>
                          </a:lvl1pPr>
                          <a:lvl2pPr marL="609585">
                            <a:defRPr>
                              <a:solidFill>
                                <a:schemeClr val="dk1"/>
                              </a:solidFill>
                              <a:latin typeface="Arial"/>
                              <a:ea typeface="微软雅黑"/>
                            </a:defRPr>
                          </a:lvl2pPr>
                          <a:lvl3pPr marL="1219170">
                            <a:defRPr>
                              <a:solidFill>
                                <a:schemeClr val="dk1"/>
                              </a:solidFill>
                              <a:latin typeface="Arial"/>
                              <a:ea typeface="微软雅黑"/>
                            </a:defRPr>
                          </a:lvl3pPr>
                          <a:lvl4pPr marL="1828754">
                            <a:defRPr>
                              <a:solidFill>
                                <a:schemeClr val="dk1"/>
                              </a:solidFill>
                              <a:latin typeface="Arial"/>
                              <a:ea typeface="微软雅黑"/>
                            </a:defRPr>
                          </a:lvl4pPr>
                          <a:lvl5pPr marL="2438339">
                            <a:defRPr>
                              <a:solidFill>
                                <a:schemeClr val="dk1"/>
                              </a:solidFill>
                              <a:latin typeface="Arial"/>
                              <a:ea typeface="微软雅黑"/>
                            </a:defRPr>
                          </a:lvl5pPr>
                          <a:lvl6pPr marL="3047924">
                            <a:defRPr>
                              <a:solidFill>
                                <a:schemeClr val="dk1"/>
                              </a:solidFill>
                              <a:latin typeface="Arial"/>
                              <a:ea typeface="微软雅黑"/>
                            </a:defRPr>
                          </a:lvl6pPr>
                          <a:lvl7pPr marL="3657509">
                            <a:defRPr>
                              <a:solidFill>
                                <a:schemeClr val="dk1"/>
                              </a:solidFill>
                              <a:latin typeface="Arial"/>
                              <a:ea typeface="微软雅黑"/>
                            </a:defRPr>
                          </a:lvl7pPr>
                          <a:lvl8pPr marL="4267093">
                            <a:defRPr>
                              <a:solidFill>
                                <a:schemeClr val="dk1"/>
                              </a:solidFill>
                              <a:latin typeface="Arial"/>
                              <a:ea typeface="微软雅黑"/>
                            </a:defRPr>
                          </a:lvl8pPr>
                          <a:lvl9pPr marL="4876678">
                            <a:defRPr>
                              <a:solidFill>
                                <a:schemeClr val="dk1"/>
                              </a:solidFill>
                              <a:latin typeface="Arial"/>
                              <a:ea typeface="微软雅黑"/>
                            </a:defRPr>
                          </a:lvl9pPr>
                        </a:lstStyle>
                        <a:p>
                          <a:pPr algn="ctr"/>
                          <a:r>
                            <a:rPr lang="en-US" altLang="zh-CN" dirty="0"/>
                            <a:t>x</a:t>
                          </a:r>
                          <a:r>
                            <a:rPr lang="en-US" altLang="zh-CN" baseline="-25000" dirty="0"/>
                            <a:t>3</a:t>
                          </a:r>
                          <a:endParaRPr lang="zh-CN" altLang="en-US" dirty="0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472C4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1</a:t>
                          </a:r>
                          <a:endParaRPr lang="zh-CN" altLang="en-US" dirty="0"/>
                        </a:p>
                      </a:txBody>
                      <a:tcPr anchor="ctr">
                        <a:lnL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472C4">
                            <a:tint val="4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020986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表格 13">
                <a:extLst>
                  <a:ext uri="{FF2B5EF4-FFF2-40B4-BE49-F238E27FC236}">
                    <a16:creationId xmlns:a16="http://schemas.microsoft.com/office/drawing/2014/main" id="{7C4703C7-F7CB-430C-9305-15A35EA426B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85394803"/>
                  </p:ext>
                </p:extLst>
              </p:nvPr>
            </p:nvGraphicFramePr>
            <p:xfrm>
              <a:off x="7439376" y="3447423"/>
              <a:ext cx="3084128" cy="640080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771032">
                      <a:extLst>
                        <a:ext uri="{9D8B030D-6E8A-4147-A177-3AD203B41FA5}">
                          <a16:colId xmlns:a16="http://schemas.microsoft.com/office/drawing/2014/main" val="1817439022"/>
                        </a:ext>
                      </a:extLst>
                    </a:gridCol>
                    <a:gridCol w="771032">
                      <a:extLst>
                        <a:ext uri="{9D8B030D-6E8A-4147-A177-3AD203B41FA5}">
                          <a16:colId xmlns:a16="http://schemas.microsoft.com/office/drawing/2014/main" val="1391105201"/>
                        </a:ext>
                      </a:extLst>
                    </a:gridCol>
                    <a:gridCol w="771032">
                      <a:extLst>
                        <a:ext uri="{9D8B030D-6E8A-4147-A177-3AD203B41FA5}">
                          <a16:colId xmlns:a16="http://schemas.microsoft.com/office/drawing/2014/main" val="2643605693"/>
                        </a:ext>
                      </a:extLst>
                    </a:gridCol>
                    <a:gridCol w="771032">
                      <a:extLst>
                        <a:ext uri="{9D8B030D-6E8A-4147-A177-3AD203B41FA5}">
                          <a16:colId xmlns:a16="http://schemas.microsoft.com/office/drawing/2014/main" val="2997750649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787" t="-2830" r="-302362" b="-1887"/>
                          </a:stretch>
                        </a:blipFill>
                      </a:tcPr>
                    </a:tc>
                    <a:tc>
                      <a:txBody>
                        <a:bodyPr/>
                        <a:lstStyle>
                          <a:lvl1pPr marL="0">
                            <a:defRPr>
                              <a:solidFill>
                                <a:schemeClr val="dk1"/>
                              </a:solidFill>
                              <a:latin typeface="Arial"/>
                              <a:ea typeface="微软雅黑"/>
                            </a:defRPr>
                          </a:lvl1pPr>
                          <a:lvl2pPr marL="609585">
                            <a:defRPr>
                              <a:solidFill>
                                <a:schemeClr val="dk1"/>
                              </a:solidFill>
                              <a:latin typeface="Arial"/>
                              <a:ea typeface="微软雅黑"/>
                            </a:defRPr>
                          </a:lvl2pPr>
                          <a:lvl3pPr marL="1219170">
                            <a:defRPr>
                              <a:solidFill>
                                <a:schemeClr val="dk1"/>
                              </a:solidFill>
                              <a:latin typeface="Arial"/>
                              <a:ea typeface="微软雅黑"/>
                            </a:defRPr>
                          </a:lvl3pPr>
                          <a:lvl4pPr marL="1828754">
                            <a:defRPr>
                              <a:solidFill>
                                <a:schemeClr val="dk1"/>
                              </a:solidFill>
                              <a:latin typeface="Arial"/>
                              <a:ea typeface="微软雅黑"/>
                            </a:defRPr>
                          </a:lvl4pPr>
                          <a:lvl5pPr marL="2438339">
                            <a:defRPr>
                              <a:solidFill>
                                <a:schemeClr val="dk1"/>
                              </a:solidFill>
                              <a:latin typeface="Arial"/>
                              <a:ea typeface="微软雅黑"/>
                            </a:defRPr>
                          </a:lvl5pPr>
                          <a:lvl6pPr marL="3047924">
                            <a:defRPr>
                              <a:solidFill>
                                <a:schemeClr val="dk1"/>
                              </a:solidFill>
                              <a:latin typeface="Arial"/>
                              <a:ea typeface="微软雅黑"/>
                            </a:defRPr>
                          </a:lvl6pPr>
                          <a:lvl7pPr marL="3657509">
                            <a:defRPr>
                              <a:solidFill>
                                <a:schemeClr val="dk1"/>
                              </a:solidFill>
                              <a:latin typeface="Arial"/>
                              <a:ea typeface="微软雅黑"/>
                            </a:defRPr>
                          </a:lvl7pPr>
                          <a:lvl8pPr marL="4267093">
                            <a:defRPr>
                              <a:solidFill>
                                <a:schemeClr val="dk1"/>
                              </a:solidFill>
                              <a:latin typeface="Arial"/>
                              <a:ea typeface="微软雅黑"/>
                            </a:defRPr>
                          </a:lvl8pPr>
                          <a:lvl9pPr marL="4876678">
                            <a:defRPr>
                              <a:solidFill>
                                <a:schemeClr val="dk1"/>
                              </a:solidFill>
                              <a:latin typeface="Arial"/>
                              <a:ea typeface="微软雅黑"/>
                            </a:defRPr>
                          </a:lvl9pPr>
                        </a:lstStyle>
                        <a:p>
                          <a:pPr algn="ctr"/>
                          <a:r>
                            <a:rPr lang="en-US" altLang="zh-CN" dirty="0"/>
                            <a:t>x</a:t>
                          </a:r>
                          <a:r>
                            <a:rPr lang="en-US" altLang="zh-CN" baseline="-25000" dirty="0"/>
                            <a:t>2</a:t>
                          </a:r>
                          <a:endParaRPr lang="zh-CN" altLang="en-US" dirty="0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472C4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>
                            <a:defRPr>
                              <a:solidFill>
                                <a:schemeClr val="dk1"/>
                              </a:solidFill>
                              <a:latin typeface="Arial"/>
                              <a:ea typeface="微软雅黑"/>
                            </a:defRPr>
                          </a:lvl1pPr>
                          <a:lvl2pPr marL="609585">
                            <a:defRPr>
                              <a:solidFill>
                                <a:schemeClr val="dk1"/>
                              </a:solidFill>
                              <a:latin typeface="Arial"/>
                              <a:ea typeface="微软雅黑"/>
                            </a:defRPr>
                          </a:lvl2pPr>
                          <a:lvl3pPr marL="1219170">
                            <a:defRPr>
                              <a:solidFill>
                                <a:schemeClr val="dk1"/>
                              </a:solidFill>
                              <a:latin typeface="Arial"/>
                              <a:ea typeface="微软雅黑"/>
                            </a:defRPr>
                          </a:lvl3pPr>
                          <a:lvl4pPr marL="1828754">
                            <a:defRPr>
                              <a:solidFill>
                                <a:schemeClr val="dk1"/>
                              </a:solidFill>
                              <a:latin typeface="Arial"/>
                              <a:ea typeface="微软雅黑"/>
                            </a:defRPr>
                          </a:lvl4pPr>
                          <a:lvl5pPr marL="2438339">
                            <a:defRPr>
                              <a:solidFill>
                                <a:schemeClr val="dk1"/>
                              </a:solidFill>
                              <a:latin typeface="Arial"/>
                              <a:ea typeface="微软雅黑"/>
                            </a:defRPr>
                          </a:lvl5pPr>
                          <a:lvl6pPr marL="3047924">
                            <a:defRPr>
                              <a:solidFill>
                                <a:schemeClr val="dk1"/>
                              </a:solidFill>
                              <a:latin typeface="Arial"/>
                              <a:ea typeface="微软雅黑"/>
                            </a:defRPr>
                          </a:lvl6pPr>
                          <a:lvl7pPr marL="3657509">
                            <a:defRPr>
                              <a:solidFill>
                                <a:schemeClr val="dk1"/>
                              </a:solidFill>
                              <a:latin typeface="Arial"/>
                              <a:ea typeface="微软雅黑"/>
                            </a:defRPr>
                          </a:lvl7pPr>
                          <a:lvl8pPr marL="4267093">
                            <a:defRPr>
                              <a:solidFill>
                                <a:schemeClr val="dk1"/>
                              </a:solidFill>
                              <a:latin typeface="Arial"/>
                              <a:ea typeface="微软雅黑"/>
                            </a:defRPr>
                          </a:lvl8pPr>
                          <a:lvl9pPr marL="4876678">
                            <a:defRPr>
                              <a:solidFill>
                                <a:schemeClr val="dk1"/>
                              </a:solidFill>
                              <a:latin typeface="Arial"/>
                              <a:ea typeface="微软雅黑"/>
                            </a:defRPr>
                          </a:lvl9pPr>
                        </a:lstStyle>
                        <a:p>
                          <a:pPr algn="ctr"/>
                          <a:r>
                            <a:rPr lang="en-US" altLang="zh-CN" dirty="0"/>
                            <a:t>x</a:t>
                          </a:r>
                          <a:r>
                            <a:rPr lang="en-US" altLang="zh-CN" baseline="-25000" dirty="0"/>
                            <a:t>3</a:t>
                          </a:r>
                          <a:endParaRPr lang="zh-CN" altLang="en-US" dirty="0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472C4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1</a:t>
                          </a:r>
                          <a:endParaRPr lang="zh-CN" altLang="en-US" dirty="0"/>
                        </a:p>
                      </a:txBody>
                      <a:tcPr anchor="ctr">
                        <a:lnL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472C4">
                            <a:tint val="4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020986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60F5172F-48BD-EC4E-4E1C-EF37DC21343F}"/>
                  </a:ext>
                </a:extLst>
              </p:cNvPr>
              <p:cNvSpPr txBox="1"/>
              <p:nvPr/>
            </p:nvSpPr>
            <p:spPr>
              <a:xfrm>
                <a:off x="6549143" y="3536630"/>
                <a:ext cx="100853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1" lang="en-US" altLang="zh-CN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y</m:t>
                      </m:r>
                      <m:r>
                        <a:rPr kumimoji="1" lang="en-US" altLang="zh-CN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60F5172F-48BD-EC4E-4E1C-EF37DC2134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9143" y="3536630"/>
                <a:ext cx="1008537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右大括号 23">
            <a:extLst>
              <a:ext uri="{FF2B5EF4-FFF2-40B4-BE49-F238E27FC236}">
                <a16:creationId xmlns:a16="http://schemas.microsoft.com/office/drawing/2014/main" id="{307056E3-CD34-4430-2D3F-4F1A725EE67D}"/>
              </a:ext>
            </a:extLst>
          </p:cNvPr>
          <p:cNvSpPr/>
          <p:nvPr/>
        </p:nvSpPr>
        <p:spPr>
          <a:xfrm rot="5400000">
            <a:off x="8842939" y="2741817"/>
            <a:ext cx="277000" cy="3084127"/>
          </a:xfrm>
          <a:prstGeom prst="rightBrace">
            <a:avLst/>
          </a:prstGeom>
          <a:noFill/>
          <a:ln w="3810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FD8DDECC-B317-B7B2-4B17-09E87D0247D7}"/>
                  </a:ext>
                </a:extLst>
              </p:cNvPr>
              <p:cNvSpPr txBox="1"/>
              <p:nvPr/>
            </p:nvSpPr>
            <p:spPr>
              <a:xfrm>
                <a:off x="8704579" y="4398831"/>
                <a:ext cx="55372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𝐱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FD8DDECC-B317-B7B2-4B17-09E87D0247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4579" y="4398831"/>
                <a:ext cx="55372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右大括号 33">
            <a:extLst>
              <a:ext uri="{FF2B5EF4-FFF2-40B4-BE49-F238E27FC236}">
                <a16:creationId xmlns:a16="http://schemas.microsoft.com/office/drawing/2014/main" id="{B51A0E19-2559-0D0E-8EFF-B4130D4D02B5}"/>
              </a:ext>
            </a:extLst>
          </p:cNvPr>
          <p:cNvSpPr/>
          <p:nvPr/>
        </p:nvSpPr>
        <p:spPr>
          <a:xfrm>
            <a:off x="11275236" y="2962984"/>
            <a:ext cx="277000" cy="1676561"/>
          </a:xfrm>
          <a:prstGeom prst="rightBrace">
            <a:avLst/>
          </a:prstGeom>
          <a:noFill/>
          <a:ln w="3810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9E5DBFD5-7C14-4547-4408-B28A6626A273}"/>
                  </a:ext>
                </a:extLst>
              </p:cNvPr>
              <p:cNvSpPr txBox="1"/>
              <p:nvPr/>
            </p:nvSpPr>
            <p:spPr>
              <a:xfrm>
                <a:off x="11413736" y="3557803"/>
                <a:ext cx="553720" cy="3742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l-GR" altLang="zh-CN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US" altLang="zh-CN" b="0" i="0" smtClean="0">
                              <a:latin typeface="Cambria Math" panose="02040503050406030204" pitchFamily="18" charset="0"/>
                            </a:rPr>
                            <m:t>T</m:t>
                          </m:r>
                        </m:sup>
                      </m:sSup>
                    </m:oMath>
                  </m:oMathPara>
                </a14:m>
                <a:endParaRPr lang="zh-CN" altLang="en-US" b="1" dirty="0"/>
              </a:p>
            </p:txBody>
          </p:sp>
        </mc:Choice>
        <mc:Fallback xmlns="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9E5DBFD5-7C14-4547-4408-B28A6626A2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13736" y="3557803"/>
                <a:ext cx="553720" cy="37427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D3A56D7C-87D9-7957-F1CD-150C1257ABD3}"/>
                  </a:ext>
                </a:extLst>
              </p:cNvPr>
              <p:cNvSpPr txBox="1"/>
              <p:nvPr/>
            </p:nvSpPr>
            <p:spPr>
              <a:xfrm>
                <a:off x="6792172" y="2207587"/>
                <a:ext cx="314945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1" lang="en-US" altLang="zh-CN" sz="2400" i="1" smtClean="0"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kumimoji="1"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kumimoji="1" lang="en-US" altLang="zh-CN" sz="2400" i="1">
                          <a:latin typeface="Cambria Math" panose="02040503050406030204" pitchFamily="18" charset="0"/>
                        </a:rPr>
                        <m:t>a</m:t>
                      </m:r>
                      <m:r>
                        <m:rPr>
                          <m:sty m:val="p"/>
                        </m:rPr>
                        <a:rPr kumimoji="1" lang="en-US" altLang="zh-CN" sz="2400" i="1" smtClean="0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kumimoji="1" lang="en-US" altLang="zh-CN" sz="2400" b="0" i="1" baseline="-2500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kumimoji="1"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kumimoji="1" lang="en-US" altLang="zh-CN" sz="2400" i="1">
                          <a:latin typeface="Cambria Math" panose="02040503050406030204" pitchFamily="18" charset="0"/>
                        </a:rPr>
                        <m:t>bx</m:t>
                      </m:r>
                      <m:r>
                        <a:rPr kumimoji="1" lang="en-US" altLang="zh-CN" sz="2400" b="0" i="1" baseline="-2500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kumimoji="1"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kumimoji="1" lang="en-US" altLang="zh-CN" sz="2400" i="1">
                          <a:latin typeface="Cambria Math" panose="02040503050406030204" pitchFamily="18" charset="0"/>
                        </a:rPr>
                        <m:t>c</m:t>
                      </m:r>
                      <m:r>
                        <m:rPr>
                          <m:sty m:val="p"/>
                        </m:rPr>
                        <a:rPr kumimoji="1" lang="en-US" altLang="zh-CN" sz="2400" i="1" smtClean="0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kumimoji="1" lang="en-US" altLang="zh-CN" sz="2400" b="0" i="1" baseline="-2500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kumimoji="1"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kumimoji="1" lang="en-US" altLang="zh-CN" sz="2400" i="1">
                          <a:latin typeface="Cambria Math" panose="02040503050406030204" pitchFamily="18" charset="0"/>
                        </a:rPr>
                        <m:t>d</m:t>
                      </m:r>
                    </m:oMath>
                  </m:oMathPara>
                </a14:m>
                <a:endParaRPr kumimoji="1" lang="zh-CN" altLang="en-US" sz="2400" dirty="0"/>
              </a:p>
            </p:txBody>
          </p:sp>
        </mc:Choice>
        <mc:Fallback xmlns="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D3A56D7C-87D9-7957-F1CD-150C1257AB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2172" y="2207587"/>
                <a:ext cx="3149452" cy="369332"/>
              </a:xfrm>
              <a:prstGeom prst="rect">
                <a:avLst/>
              </a:prstGeom>
              <a:blipFill>
                <a:blip r:embed="rId7"/>
                <a:stretch>
                  <a:fillRect l="-1741" r="-1741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文本框 37">
            <a:extLst>
              <a:ext uri="{FF2B5EF4-FFF2-40B4-BE49-F238E27FC236}">
                <a16:creationId xmlns:a16="http://schemas.microsoft.com/office/drawing/2014/main" id="{9BDB0194-E0E7-73CF-3F84-69BF0573F173}"/>
              </a:ext>
            </a:extLst>
          </p:cNvPr>
          <p:cNvSpPr txBox="1"/>
          <p:nvPr/>
        </p:nvSpPr>
        <p:spPr>
          <a:xfrm>
            <a:off x="6812025" y="1543478"/>
            <a:ext cx="8897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prstClr val="black"/>
                </a:solidFill>
                <a:latin typeface="Arial"/>
                <a:ea typeface="微软雅黑"/>
              </a:rPr>
              <a:t>模型</a:t>
            </a:r>
            <a:endParaRPr lang="zh-CN" altLang="en-US" sz="2400" dirty="0">
              <a:solidFill>
                <a:prstClr val="black"/>
              </a:solidFill>
              <a:latin typeface="Arial"/>
              <a:ea typeface="微软雅黑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181C6154-8DC3-605D-3B26-3AB270AFADFB}"/>
                  </a:ext>
                </a:extLst>
              </p:cNvPr>
              <p:cNvSpPr txBox="1"/>
              <p:nvPr/>
            </p:nvSpPr>
            <p:spPr>
              <a:xfrm>
                <a:off x="6639317" y="4895210"/>
                <a:ext cx="1448043" cy="4682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1" lang="en-US" altLang="zh-CN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y</m:t>
                      </m:r>
                      <m:r>
                        <a:rPr kumimoji="1" lang="en-US" altLang="zh-CN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r>
                        <a:rPr kumimoji="1" lang="en-US" altLang="zh-CN" sz="2400" b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𝐱</m:t>
                      </m:r>
                      <m:sSup>
                        <m:sSupPr>
                          <m:ctrlPr>
                            <a:rPr lang="en-US" altLang="zh-CN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l-GR" altLang="zh-CN" sz="2400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US" altLang="zh-CN" sz="2400">
                              <a:latin typeface="Cambria Math" panose="02040503050406030204" pitchFamily="18" charset="0"/>
                            </a:rPr>
                            <m:t>T</m:t>
                          </m:r>
                        </m:sup>
                      </m:sSup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181C6154-8DC3-605D-3B26-3AB270AFAD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9317" y="4895210"/>
                <a:ext cx="1448043" cy="468205"/>
              </a:xfrm>
              <a:prstGeom prst="rect">
                <a:avLst/>
              </a:prstGeom>
              <a:blipFill>
                <a:blip r:embed="rId8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5508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0439" y="120418"/>
            <a:ext cx="43601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三个核心变量</a:t>
            </a:r>
          </a:p>
          <a:p>
            <a:pPr>
              <a:defRPr/>
            </a:pPr>
            <a:endParaRPr lang="zh-CN" altLang="en-US" sz="28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2">
                <a:extLst>
                  <a:ext uri="{FF2B5EF4-FFF2-40B4-BE49-F238E27FC236}">
                    <a16:creationId xmlns:a16="http://schemas.microsoft.com/office/drawing/2014/main" id="{1460B29C-7532-8120-7F36-EDBF5703ED2E}"/>
                  </a:ext>
                </a:extLst>
              </p:cNvPr>
              <p:cNvSpPr txBox="1"/>
              <p:nvPr/>
            </p:nvSpPr>
            <p:spPr>
              <a:xfrm>
                <a:off x="647700" y="1238250"/>
                <a:ext cx="97155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l"/>
                </a:pPr>
                <a:r>
                  <a:rPr 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Prior </a:t>
                </a:r>
                <a:r>
                  <a:rPr lang="zh-CN" alt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先验 𝑝</a:t>
                </a:r>
                <a:r>
                  <a:rPr lang="en-US" altLang="zh-CN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(𝜃)</a:t>
                </a:r>
                <a:r>
                  <a:rPr lang="zh-CN" alt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： </a:t>
                </a:r>
                <a:r>
                  <a:rPr lang="en-US" sz="2000" dirty="0" err="1">
                    <a:solidFill>
                      <a:srgbClr val="111827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看数据之前，对参数</a:t>
                </a:r>
                <a:r>
                  <a:rPr lang="en-US" sz="2000" dirty="0">
                    <a:solidFill>
                      <a:srgbClr val="111827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rgbClr val="111827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θ</a:t>
                </a:r>
                <a:r>
                  <a:rPr lang="en-US" sz="2000" dirty="0">
                    <a:solidFill>
                      <a:srgbClr val="111827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rgbClr val="111827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的相信程度</a:t>
                </a:r>
                <a:endParaRPr lang="zh-CN" alt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endParaRPr 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Times New Roman" panose="02020603050405020304" pitchFamily="18" charset="0"/>
                </a:endParaRPr>
              </a:p>
              <a:p>
                <a:endParaRPr lang="en-US" altLang="zh-CN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Times New Roman" panose="02020603050405020304" pitchFamily="18" charset="0"/>
                </a:endParaRPr>
              </a:p>
              <a:p>
                <a:endParaRPr lang="en-US" altLang="zh-CN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r>
                  <a:rPr 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Likelihood </a:t>
                </a:r>
                <a:r>
                  <a:rPr lang="zh-CN" alt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似然 </a:t>
                </a:r>
                <a14:m>
                  <m:oMath xmlns:m="http://schemas.openxmlformats.org/officeDocument/2006/math">
                    <m:r>
                      <a:rPr lang="ar-AE" sz="2000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ar-AE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2000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ar-AE" sz="2000">
                            <a:latin typeface="Cambria Math" panose="02040503050406030204" pitchFamily="18" charset="0"/>
                          </a:rPr>
                          <m:t>∣</m:t>
                        </m:r>
                        <m:r>
                          <a:rPr lang="ar-AE" sz="200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ar-AE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：</a:t>
                </a:r>
                <a:r>
                  <a:rPr lang="en-US" sz="2000" dirty="0">
                    <a:solidFill>
                      <a:srgbClr val="111827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参数 θ 给定时，当前数据 </a:t>
                </a:r>
                <a:r>
                  <a:rPr lang="en-US" sz="2000" i="1" dirty="0">
                    <a:solidFill>
                      <a:srgbClr val="111827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D</a:t>
                </a:r>
                <a:r>
                  <a:rPr lang="en-US" sz="2000" dirty="0">
                    <a:solidFill>
                      <a:srgbClr val="111827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 出现的可能性。</a:t>
                </a:r>
                <a:endParaRPr 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Times New Roman" panose="02020603050405020304" pitchFamily="18" charset="0"/>
                </a:endParaRPr>
              </a:p>
              <a:p>
                <a:endParaRPr lang="en-US" altLang="zh-CN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Times New Roman" panose="02020603050405020304" pitchFamily="18" charset="0"/>
                </a:endParaRPr>
              </a:p>
              <a:p>
                <a:endParaRPr lang="en-US" altLang="zh-CN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Times New Roman" panose="02020603050405020304" pitchFamily="18" charset="0"/>
                </a:endParaRPr>
              </a:p>
              <a:p>
                <a:endParaRPr lang="en-US" altLang="zh-CN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Posterior</a:t>
                </a:r>
                <a14:m>
                  <m:oMath xmlns:m="http://schemas.openxmlformats.org/officeDocument/2006/math">
                    <m:r>
                      <a:rPr lang="zh-CN" altLang="en-US" sz="2000" b="0" i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sz="2000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后验</m:t>
                    </m:r>
                    <m:r>
                      <a:rPr lang="zh-CN" altLang="en-US" sz="2000" b="0" i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ar-AE" sz="200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zh-CN" alt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：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ar-AE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2000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ar-AE" sz="2000">
                            <a:latin typeface="Cambria Math" panose="02040503050406030204" pitchFamily="18" charset="0"/>
                          </a:rPr>
                          <m:t>∣</m:t>
                        </m:r>
                        <m:r>
                          <a:rPr lang="ar-AE" sz="200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</m:oMath>
                </a14:m>
                <a:r>
                  <a:rPr lang="zh-CN" alt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看完数据 </a:t>
                </a:r>
                <a:r>
                  <a:rPr lang="en-US" altLang="zh-CN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D </a:t>
                </a:r>
                <a:r>
                  <a:rPr lang="zh-CN" alt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之后，对参数 </a:t>
                </a:r>
                <a:r>
                  <a:rPr lang="el-GR" altLang="zh-CN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θ </a:t>
                </a:r>
                <a:r>
                  <a:rPr lang="zh-CN" alt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的相信程度。</a:t>
                </a:r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endParaRPr lang="ar-AE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Times New Roman" panose="02020603050405020304" pitchFamily="18" charset="0"/>
                </a:endParaRPr>
              </a:p>
              <a:p>
                <a:endParaRPr lang="zh-CN" alt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endParaRPr lang="en-US" altLang="zh-CN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文本框 2">
                <a:extLst>
                  <a:ext uri="{FF2B5EF4-FFF2-40B4-BE49-F238E27FC236}">
                    <a16:creationId xmlns:a16="http://schemas.microsoft.com/office/drawing/2014/main" id="{1460B29C-7532-8120-7F36-EDBF5703ED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00" y="1238250"/>
                <a:ext cx="9715500" cy="3785652"/>
              </a:xfrm>
              <a:prstGeom prst="rect">
                <a:avLst/>
              </a:prstGeom>
              <a:blipFill>
                <a:blip r:embed="rId3"/>
                <a:stretch>
                  <a:fillRect l="-391" t="-6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9946B-3EDD-8A0A-DE24-944F78E93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D6F8233B-E5EA-B155-AC0E-7FF50E83DE8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B948DE5F-F2AF-8478-28A2-326EABC324AD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1F4255EF-CA8D-F88F-3324-3BAF550F032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27D14566-D723-0145-A97E-88E0FC6F776B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39D39F9-9292-CB83-0FF5-40531859424C}"/>
              </a:ext>
            </a:extLst>
          </p:cNvPr>
          <p:cNvSpPr txBox="1"/>
          <p:nvPr/>
        </p:nvSpPr>
        <p:spPr>
          <a:xfrm>
            <a:off x="350438" y="120418"/>
            <a:ext cx="5623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MLE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：最大似然估计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2">
                <a:extLst>
                  <a:ext uri="{FF2B5EF4-FFF2-40B4-BE49-F238E27FC236}">
                    <a16:creationId xmlns:a16="http://schemas.microsoft.com/office/drawing/2014/main" id="{C92A8368-ECA7-3C3E-84FC-DA7F5D6C3949}"/>
                  </a:ext>
                </a:extLst>
              </p:cNvPr>
              <p:cNvSpPr txBox="1"/>
              <p:nvPr/>
            </p:nvSpPr>
            <p:spPr>
              <a:xfrm>
                <a:off x="647700" y="1238250"/>
                <a:ext cx="9715500" cy="27926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l"/>
                </a:pPr>
                <a:r>
                  <a:rPr lang="en-US" sz="2000" dirty="0">
                    <a:solidFill>
                      <a:srgbClr val="111827"/>
                    </a:solidFill>
                    <a:latin typeface="Microsoft YaHei" pitchFamily="34" charset="0"/>
                    <a:ea typeface="Microsoft YaHei" pitchFamily="34" charset="-122"/>
                    <a:cs typeface="Microsoft YaHei" pitchFamily="34" charset="-120"/>
                  </a:rPr>
                  <a:t>Maximum Likelihood Estimation：</a:t>
                </a:r>
                <a:r>
                  <a:rPr lang="zh-CN" altLang="en-US" sz="2000" dirty="0">
                    <a:solidFill>
                      <a:srgbClr val="111827"/>
                    </a:solidFill>
                    <a:latin typeface="Microsoft YaHei" pitchFamily="34" charset="0"/>
                    <a:ea typeface="Microsoft YaHei" pitchFamily="34" charset="-122"/>
                    <a:cs typeface="Microsoft YaHei" pitchFamily="34" charset="-120"/>
                  </a:rPr>
                  <a:t>选择让观测数据最可能出现的参数。</a:t>
                </a:r>
              </a:p>
              <a:p>
                <a:pPr marL="742950" lvl="1" indent="-285750">
                  <a:buFont typeface="Wingdings" panose="05000000000000000000" pitchFamily="2" charset="2"/>
                  <a:buChar char="l"/>
                </a:pPr>
                <a:endParaRPr lang="en-US" sz="2000" dirty="0">
                  <a:solidFill>
                    <a:srgbClr val="111827"/>
                  </a:solidFill>
                  <a:latin typeface="Microsoft YaHei" pitchFamily="34" charset="0"/>
                  <a:ea typeface="Microsoft YaHei" pitchFamily="34" charset="-122"/>
                  <a:cs typeface="Microsoft YaHei" pitchFamily="34" charset="-120"/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AE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ar-AE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ar-AE" sz="200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MLE</m:t>
                          </m:r>
                        </m:sub>
                      </m:sSub>
                      <m:r>
                        <a:rPr lang="ar-AE" sz="200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arg</m:t>
                      </m:r>
                      <m:limLow>
                        <m:limLowPr>
                          <m:ctrlPr>
                            <a:rPr lang="ar-AE" sz="2000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max</m:t>
                          </m:r>
                        </m:e>
                        <m:lim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𝜃</m:t>
                          </m:r>
                        </m:lim>
                      </m:limLow>
                      <m:r>
                        <a:rPr lang="ar-AE" sz="200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ar-AE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∣</m:t>
                          </m:r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ar-AE" sz="2800" dirty="0"/>
              </a:p>
              <a:p>
                <a:pPr marL="742950" lvl="1" indent="-285750">
                  <a:buFont typeface="Wingdings" panose="05000000000000000000" pitchFamily="2" charset="2"/>
                  <a:buChar char="l"/>
                </a:pPr>
                <a:endParaRPr lang="ar-AE" sz="2800" dirty="0"/>
              </a:p>
              <a:p>
                <a:endParaRPr lang="zh-CN" altLang="en-US" sz="2000" dirty="0"/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endParaRPr lang="en-US" sz="2000" dirty="0"/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endParaRPr lang="zh-CN" alt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ea typeface="Microsoft YaHei" pitchFamily="34" charset="-122"/>
                  <a:cs typeface="Times New Roman" panose="02020603050405020304" pitchFamily="18" charset="0"/>
                </a:endParaRPr>
              </a:p>
              <a:p>
                <a:pPr marL="742950" lvl="1" indent="-285750">
                  <a:buFont typeface="Wingdings" panose="05000000000000000000" pitchFamily="2" charset="2"/>
                  <a:buChar char="l"/>
                </a:pPr>
                <a:endParaRPr 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文本框 2">
                <a:extLst>
                  <a:ext uri="{FF2B5EF4-FFF2-40B4-BE49-F238E27FC236}">
                    <a16:creationId xmlns:a16="http://schemas.microsoft.com/office/drawing/2014/main" id="{C92A8368-ECA7-3C3E-84FC-DA7F5D6C39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00" y="1238250"/>
                <a:ext cx="9715500" cy="2792688"/>
              </a:xfrm>
              <a:prstGeom prst="rect">
                <a:avLst/>
              </a:prstGeom>
              <a:blipFill>
                <a:blip r:embed="rId3"/>
                <a:stretch>
                  <a:fillRect l="-391" t="-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Chart 0">
            <a:extLst>
              <a:ext uri="{FF2B5EF4-FFF2-40B4-BE49-F238E27FC236}">
                <a16:creationId xmlns:a16="http://schemas.microsoft.com/office/drawing/2014/main" id="{05216A5F-5BC5-D24A-D4BF-EE8C083A1B37}"/>
              </a:ext>
            </a:extLst>
          </p:cNvPr>
          <p:cNvGraphicFramePr/>
          <p:nvPr/>
        </p:nvGraphicFramePr>
        <p:xfrm>
          <a:off x="259080" y="2490512"/>
          <a:ext cx="7406640" cy="4023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92EAD30-D9B6-0F01-53EB-5B9CE316E0D3}"/>
                  </a:ext>
                </a:extLst>
              </p:cNvPr>
              <p:cNvSpPr txBox="1"/>
              <p:nvPr/>
            </p:nvSpPr>
            <p:spPr>
              <a:xfrm>
                <a:off x="7836131" y="3429000"/>
                <a:ext cx="3912524" cy="18262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Wingdings" pitchFamily="2" charset="2"/>
                  <a:buChar char="§"/>
                </a:pPr>
                <a:r>
                  <a:rPr lang="en-US" sz="1600" dirty="0">
                    <a:solidFill>
                      <a:srgbClr val="111827"/>
                    </a:solidFill>
                    <a:latin typeface="Microsoft YaHei" pitchFamily="34" charset="0"/>
                    <a:ea typeface="Microsoft YaHei" pitchFamily="34" charset="-122"/>
                    <a:cs typeface="Microsoft YaHei" pitchFamily="34" charset="-120"/>
                  </a:rPr>
                  <a:t>现在抛硬币 10 </a:t>
                </a:r>
                <a:r>
                  <a:rPr lang="en-US" sz="1600" dirty="0" err="1">
                    <a:solidFill>
                      <a:srgbClr val="111827"/>
                    </a:solidFill>
                    <a:latin typeface="Microsoft YaHei" pitchFamily="34" charset="0"/>
                    <a:ea typeface="Microsoft YaHei" pitchFamily="34" charset="-122"/>
                    <a:cs typeface="Microsoft YaHei" pitchFamily="34" charset="-120"/>
                  </a:rPr>
                  <a:t>次，观察到</a:t>
                </a:r>
                <a:r>
                  <a:rPr lang="en-US" sz="1600" dirty="0">
                    <a:solidFill>
                      <a:srgbClr val="111827"/>
                    </a:solidFill>
                    <a:latin typeface="Microsoft YaHei" pitchFamily="34" charset="0"/>
                    <a:ea typeface="Microsoft YaHei" pitchFamily="34" charset="-122"/>
                    <a:cs typeface="Microsoft YaHei" pitchFamily="34" charset="-120"/>
                  </a:rPr>
                  <a:t> </a:t>
                </a:r>
                <a:r>
                  <a:rPr lang="en-US" altLang="zh-CN" sz="1600" dirty="0">
                    <a:solidFill>
                      <a:srgbClr val="111827"/>
                    </a:solidFill>
                    <a:latin typeface="Microsoft YaHei" pitchFamily="34" charset="0"/>
                    <a:ea typeface="Microsoft YaHei" pitchFamily="34" charset="-122"/>
                    <a:cs typeface="Microsoft YaHei" pitchFamily="34" charset="-120"/>
                  </a:rPr>
                  <a:t>7</a:t>
                </a:r>
                <a:r>
                  <a:rPr lang="en-US" sz="1600" dirty="0">
                    <a:solidFill>
                      <a:srgbClr val="111827"/>
                    </a:solidFill>
                    <a:latin typeface="Microsoft YaHei" pitchFamily="34" charset="0"/>
                    <a:ea typeface="Microsoft YaHei" pitchFamily="34" charset="-122"/>
                    <a:cs typeface="Microsoft YaHei" pitchFamily="34" charset="-120"/>
                  </a:rPr>
                  <a:t> 次正面、</a:t>
                </a:r>
                <a:r>
                  <a:rPr lang="en-US" altLang="zh-CN" sz="1600" dirty="0">
                    <a:solidFill>
                      <a:srgbClr val="111827"/>
                    </a:solidFill>
                    <a:latin typeface="Microsoft YaHei" pitchFamily="34" charset="0"/>
                    <a:ea typeface="Microsoft YaHei" pitchFamily="34" charset="-122"/>
                    <a:cs typeface="Microsoft YaHei" pitchFamily="34" charset="-120"/>
                  </a:rPr>
                  <a:t>3</a:t>
                </a:r>
                <a:r>
                  <a:rPr lang="en-US" sz="1600" dirty="0">
                    <a:solidFill>
                      <a:srgbClr val="111827"/>
                    </a:solidFill>
                    <a:latin typeface="Microsoft YaHei" pitchFamily="34" charset="0"/>
                    <a:ea typeface="Microsoft YaHei" pitchFamily="34" charset="-122"/>
                    <a:cs typeface="Microsoft YaHei" pitchFamily="34" charset="-120"/>
                  </a:rPr>
                  <a:t> </a:t>
                </a:r>
                <a:r>
                  <a:rPr lang="en-US" sz="1600" dirty="0" err="1">
                    <a:solidFill>
                      <a:srgbClr val="111827"/>
                    </a:solidFill>
                    <a:latin typeface="Microsoft YaHei" pitchFamily="34" charset="0"/>
                    <a:ea typeface="Microsoft YaHei" pitchFamily="34" charset="-122"/>
                    <a:cs typeface="Microsoft YaHei" pitchFamily="34" charset="-120"/>
                  </a:rPr>
                  <a:t>次反面</a:t>
                </a:r>
                <a:r>
                  <a:rPr lang="zh-CN" altLang="en-US" sz="1600" dirty="0">
                    <a:solidFill>
                      <a:srgbClr val="111827"/>
                    </a:solidFill>
                    <a:latin typeface="Microsoft YaHei" pitchFamily="34" charset="0"/>
                    <a:ea typeface="Microsoft YaHei" pitchFamily="34" charset="-122"/>
                    <a:cs typeface="Microsoft YaHei" pitchFamily="34" charset="-120"/>
                  </a:rPr>
                  <a:t>：</a:t>
                </a:r>
                <a:endParaRPr lang="en-US" sz="1600" dirty="0"/>
              </a:p>
              <a:p>
                <a:pPr marL="285750" indent="-285750">
                  <a:buFont typeface="Wingdings" pitchFamily="2" charset="2"/>
                  <a:buChar char="§"/>
                </a:pPr>
                <a:endParaRPr lang="en-US" altLang="zh-CN" sz="1600" dirty="0">
                  <a:latin typeface="+mn-ea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zh-CN" altLang="en-US" sz="1600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altLang="zh-CN" sz="1600">
                          <a:latin typeface="Cambria Math" panose="02040503050406030204" pitchFamily="18" charset="0"/>
                        </a:rPr>
                        <m:t>={</m:t>
                      </m:r>
                      <m:r>
                        <m:rPr>
                          <m:nor/>
                        </m:rPr>
                        <a:rPr lang="en-US" altLang="zh-CN" sz="1600" b="0" i="0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m:rPr>
                          <m:nor/>
                        </m:rPr>
                        <a:rPr lang="zh-CN" altLang="en-US" sz="1600"/>
                        <m:t> 次正面</m:t>
                      </m:r>
                      <m:r>
                        <a:rPr lang="en-US" altLang="zh-CN" sz="1600">
                          <a:latin typeface="Cambria Math" panose="02040503050406030204" pitchFamily="18" charset="0"/>
                        </a:rPr>
                        <m:t>, </m:t>
                      </m:r>
                      <m:r>
                        <m:rPr>
                          <m:nor/>
                        </m:rPr>
                        <a:rPr lang="en-US" altLang="zh-CN" sz="1600" b="0" i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m:rPr>
                          <m:nor/>
                        </m:rPr>
                        <a:rPr lang="zh-CN" altLang="en-US" sz="1600"/>
                        <m:t> 次反面</m:t>
                      </m:r>
                      <m:r>
                        <a:rPr lang="en-US" altLang="zh-CN" sz="1600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altLang="zh-CN" sz="1600" dirty="0"/>
              </a:p>
              <a:p>
                <a:pPr marL="285750" indent="-285750">
                  <a:buFont typeface="Wingdings" pitchFamily="2" charset="2"/>
                  <a:buChar char="§"/>
                </a:pPr>
                <a:endParaRPr lang="en-US" altLang="zh-CN" sz="1600" dirty="0">
                  <a:latin typeface="+mn-ea"/>
                </a:endParaRPr>
              </a:p>
              <a:p>
                <a:pPr marL="285750" indent="-285750">
                  <a:buFont typeface="Wingdings" pitchFamily="2" charset="2"/>
                  <a:buChar char="§"/>
                </a:pPr>
                <a:endParaRPr lang="en-US" altLang="zh-CN" sz="1600" dirty="0">
                  <a:latin typeface="+mn-ea"/>
                </a:endParaRPr>
              </a:p>
              <a:p>
                <a:pPr marL="285750" indent="-285750">
                  <a:buFont typeface="Wingdings" pitchFamily="2" charset="2"/>
                  <a:buChar char="§"/>
                </a:pPr>
                <a:r>
                  <a:rPr lang="zh-CN" altLang="en-US" sz="1600" dirty="0">
                    <a:solidFill>
                      <a:srgbClr val="111827"/>
                    </a:solidFill>
                    <a:latin typeface="Microsoft YaHei" pitchFamily="34" charset="0"/>
                    <a:ea typeface="Microsoft YaHei" pitchFamily="34" charset="-122"/>
                    <a:cs typeface="Microsoft YaHei" pitchFamily="34" charset="-120"/>
                  </a:rPr>
                  <a:t>直觉上，最“自然”的估计是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ar-AE" sz="1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ar-AE" sz="160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ar-AE" sz="1600">
                        <a:latin typeface="Cambria Math" panose="02040503050406030204" pitchFamily="18" charset="0"/>
                      </a:rPr>
                      <m:t>=0.</m:t>
                    </m:r>
                    <m:r>
                      <a:rPr lang="en-US" altLang="zh-CN" sz="1600" b="0" i="0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endParaRPr lang="ar-AE" sz="16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92EAD30-D9B6-0F01-53EB-5B9CE316E0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6131" y="3429000"/>
                <a:ext cx="3912524" cy="1826269"/>
              </a:xfrm>
              <a:prstGeom prst="rect">
                <a:avLst/>
              </a:prstGeom>
              <a:blipFill>
                <a:blip r:embed="rId5"/>
                <a:stretch>
                  <a:fillRect l="-647" t="-1389" r="-971" b="-34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7258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F50D52-A427-2591-D4A1-90799B55B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19FE0025-0957-D1F8-843F-12F20281270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E5906701-E3D9-AD2C-40F9-6711601CDBDF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87CF039F-FD83-0D95-ACDE-04B61BCC90A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F8AAE90E-9B5B-4297-4189-27223BCE80E7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05CF2CB-39CC-F651-EAA3-1BD4EB59A80B}"/>
              </a:ext>
            </a:extLst>
          </p:cNvPr>
          <p:cNvSpPr txBox="1"/>
          <p:nvPr/>
        </p:nvSpPr>
        <p:spPr>
          <a:xfrm>
            <a:off x="350438" y="120418"/>
            <a:ext cx="56236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MAP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：最大后验估计</a:t>
            </a:r>
          </a:p>
          <a:p>
            <a:pPr>
              <a:defRPr/>
            </a:pPr>
            <a:endParaRPr lang="zh-CN" altLang="en-US" sz="28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2">
                <a:extLst>
                  <a:ext uri="{FF2B5EF4-FFF2-40B4-BE49-F238E27FC236}">
                    <a16:creationId xmlns:a16="http://schemas.microsoft.com/office/drawing/2014/main" id="{B1341286-66D7-AFBE-16F3-B5D57B11C7F2}"/>
                  </a:ext>
                </a:extLst>
              </p:cNvPr>
              <p:cNvSpPr txBox="1"/>
              <p:nvPr/>
            </p:nvSpPr>
            <p:spPr>
              <a:xfrm>
                <a:off x="647700" y="1238250"/>
                <a:ext cx="9715500" cy="43570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l"/>
                </a:pPr>
                <a:r>
                  <a:rPr lang="en-US" sz="2000" dirty="0">
                    <a:solidFill>
                      <a:srgbClr val="111827"/>
                    </a:solidFill>
                    <a:latin typeface="Microsoft YaHei" pitchFamily="34" charset="0"/>
                    <a:ea typeface="Microsoft YaHei" pitchFamily="34" charset="-122"/>
                    <a:cs typeface="Microsoft YaHei" pitchFamily="34" charset="-120"/>
                  </a:rPr>
                  <a:t>Posterior </a:t>
                </a:r>
                <a:r>
                  <a:rPr lang="zh-CN" altLang="en-US" sz="2000" dirty="0">
                    <a:solidFill>
                      <a:srgbClr val="111827"/>
                    </a:solidFill>
                    <a:latin typeface="Microsoft YaHei" pitchFamily="34" charset="0"/>
                    <a:ea typeface="Microsoft YaHei" pitchFamily="34" charset="-122"/>
                    <a:cs typeface="Microsoft YaHei" pitchFamily="34" charset="-120"/>
                  </a:rPr>
                  <a:t>表示“看完数据之后”的相信程度</a:t>
                </a:r>
              </a:p>
              <a:p>
                <a:pPr marL="742950" lvl="1" indent="-285750">
                  <a:buFont typeface="Wingdings" panose="05000000000000000000" pitchFamily="2" charset="2"/>
                  <a:buChar char="l"/>
                </a:pPr>
                <a:endParaRPr lang="en-US" sz="2000" dirty="0">
                  <a:solidFill>
                    <a:srgbClr val="111827"/>
                  </a:solidFill>
                  <a:latin typeface="Microsoft YaHei" pitchFamily="34" charset="0"/>
                  <a:ea typeface="Microsoft YaHei" pitchFamily="34" charset="-122"/>
                  <a:cs typeface="Microsoft YaHei" pitchFamily="34" charset="-120"/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00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ar-AE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∣</m:t>
                          </m:r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</m:d>
                      <m:r>
                        <a:rPr lang="ar-AE" sz="20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AE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ar-AE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ar-AE" sz="200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  <m:r>
                                <a:rPr lang="ar-AE" sz="2000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r>
                                <a:rPr lang="ar-AE" sz="200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ar-AE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ar-AE" sz="200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num>
                        <m:den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ar-AE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ar-AE" sz="200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altLang="zh-CN" sz="2000" dirty="0"/>
              </a:p>
              <a:p>
                <a:pPr lvl="1"/>
                <a:endParaRPr lang="ar-AE" sz="2000" dirty="0"/>
              </a:p>
              <a:p>
                <a:endParaRPr lang="zh-CN" altLang="en-US" sz="2000" dirty="0"/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r>
                  <a:rPr lang="zh-CN" altLang="en-US" sz="2000" dirty="0"/>
                  <a:t>最大后验估计：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ar-AE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ar-AE" sz="200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MAP</m:t>
                        </m:r>
                      </m:sub>
                    </m:sSub>
                    <m:r>
                      <a:rPr lang="ar-AE" sz="200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arg</m:t>
                    </m:r>
                    <m:limLow>
                      <m:limLowPr>
                        <m:ctrlPr>
                          <a:rPr lang="ar-AE" sz="2000" i="1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lim>
                        <m:r>
                          <a:rPr lang="ar-AE" sz="2000">
                            <a:latin typeface="Cambria Math" panose="02040503050406030204" pitchFamily="18" charset="0"/>
                          </a:rPr>
                          <m:t>𝜃</m:t>
                        </m:r>
                      </m:lim>
                    </m:limLow>
                    <m:r>
                      <a:rPr lang="zh-CN" altLang="en-US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ar-AE" sz="20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ar-AE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2000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ar-AE" sz="2000">
                            <a:latin typeface="Cambria Math" panose="02040503050406030204" pitchFamily="18" charset="0"/>
                          </a:rPr>
                          <m:t>∣</m:t>
                        </m:r>
                        <m:r>
                          <a:rPr lang="ar-AE" sz="200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</m:oMath>
                </a14:m>
                <a:endParaRPr lang="ar-AE" sz="2400" dirty="0"/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endParaRPr lang="zh-CN" altLang="en-US" sz="2000" dirty="0"/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endParaRPr lang="en-US" sz="2000" dirty="0"/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r>
                  <a:rPr lang="zh-CN" alt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Microsoft YaHei" pitchFamily="34" charset="-122"/>
                    <a:cs typeface="Times New Roman" panose="02020603050405020304" pitchFamily="18" charset="0"/>
                  </a:rPr>
                  <a:t>利用 </a:t>
                </a:r>
                <a:r>
                  <a:rPr lang="en-US" altLang="zh-CN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Microsoft YaHei" pitchFamily="34" charset="-122"/>
                    <a:cs typeface="Times New Roman" panose="02020603050405020304" pitchFamily="18" charset="0"/>
                  </a:rPr>
                  <a:t>Bayes </a:t>
                </a:r>
                <a:r>
                  <a:rPr lang="zh-CN" alt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Microsoft YaHei" pitchFamily="34" charset="-122"/>
                    <a:cs typeface="Times New Roman" panose="02020603050405020304" pitchFamily="18" charset="0"/>
                  </a:rPr>
                  <a:t>公式：</a:t>
                </a:r>
                <a:endParaRPr lang="en-US" altLang="zh-CN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ea typeface="Microsoft YaHei" pitchFamily="34" charset="-122"/>
                  <a:cs typeface="Times New Roman" panose="02020603050405020304" pitchFamily="18" charset="0"/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AE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ar-AE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ar-AE" sz="200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MAP</m:t>
                          </m:r>
                        </m:sub>
                      </m:sSub>
                      <m:r>
                        <a:rPr lang="ar-AE" sz="200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arg</m:t>
                      </m:r>
                      <m:limLow>
                        <m:limLowPr>
                          <m:ctrlPr>
                            <a:rPr lang="ar-AE" sz="2000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max</m:t>
                          </m:r>
                        </m:e>
                        <m:lim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𝜃</m:t>
                          </m:r>
                        </m:lim>
                      </m:limLow>
                      <m:r>
                        <a:rPr lang="ar-AE" sz="200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ar-AE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∣</m:t>
                          </m:r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ar-AE" sz="200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ar-AE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sz="200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ar-AE" sz="2400" dirty="0"/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endParaRPr lang="zh-CN" alt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ea typeface="Microsoft YaHei" pitchFamily="34" charset="-122"/>
                  <a:cs typeface="Times New Roman" panose="02020603050405020304" pitchFamily="18" charset="0"/>
                </a:endParaRPr>
              </a:p>
              <a:p>
                <a:pPr marL="742950" lvl="1" indent="-285750">
                  <a:buFont typeface="Wingdings" panose="05000000000000000000" pitchFamily="2" charset="2"/>
                  <a:buChar char="l"/>
                </a:pPr>
                <a:endParaRPr 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文本框 2">
                <a:extLst>
                  <a:ext uri="{FF2B5EF4-FFF2-40B4-BE49-F238E27FC236}">
                    <a16:creationId xmlns:a16="http://schemas.microsoft.com/office/drawing/2014/main" id="{B1341286-66D7-AFBE-16F3-B5D57B11C7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00" y="1238250"/>
                <a:ext cx="9715500" cy="4357090"/>
              </a:xfrm>
              <a:prstGeom prst="rect">
                <a:avLst/>
              </a:prstGeom>
              <a:blipFill>
                <a:blip r:embed="rId3"/>
                <a:stretch>
                  <a:fillRect l="-391" t="-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34197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7FF24E-519E-963B-25E7-D331B9C76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90445D80-9075-872B-9B48-9BC1F35F04C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31582136-D354-EBB0-1EDA-621DAF9B476E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F2CC4065-385A-1A64-64D3-6605466A4CC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805F75DB-7366-9E7D-263B-458FAFE72CA8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9CB5FCA-09CB-7464-7F65-AAFF09D173BC}"/>
              </a:ext>
            </a:extLst>
          </p:cNvPr>
          <p:cNvSpPr txBox="1"/>
          <p:nvPr/>
        </p:nvSpPr>
        <p:spPr>
          <a:xfrm>
            <a:off x="350438" y="120418"/>
            <a:ext cx="56236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MLE 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与 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MAP 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的区别</a:t>
            </a:r>
          </a:p>
          <a:p>
            <a:pPr>
              <a:defRPr/>
            </a:pPr>
            <a:endParaRPr lang="zh-CN" altLang="en-US" sz="2800" b="1" dirty="0">
              <a:solidFill>
                <a:prstClr val="white"/>
              </a:solidFill>
              <a:cs typeface="+mn-ea"/>
              <a:sym typeface="+mn-lt"/>
            </a:endParaRPr>
          </a:p>
          <a:p>
            <a:pPr>
              <a:defRPr/>
            </a:pPr>
            <a:endParaRPr lang="zh-CN" altLang="en-US" sz="28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" name="Text 4">
            <a:extLst>
              <a:ext uri="{FF2B5EF4-FFF2-40B4-BE49-F238E27FC236}">
                <a16:creationId xmlns:a16="http://schemas.microsoft.com/office/drawing/2014/main" id="{CD6A31F3-B863-AB98-E919-D80217BD577A}"/>
              </a:ext>
            </a:extLst>
          </p:cNvPr>
          <p:cNvSpPr/>
          <p:nvPr/>
        </p:nvSpPr>
        <p:spPr>
          <a:xfrm>
            <a:off x="1097280" y="1417320"/>
            <a:ext cx="4206240" cy="4114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MLE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5">
                <a:extLst>
                  <a:ext uri="{FF2B5EF4-FFF2-40B4-BE49-F238E27FC236}">
                    <a16:creationId xmlns:a16="http://schemas.microsoft.com/office/drawing/2014/main" id="{4118BA87-E620-E289-A5DA-D44663CB6BC9}"/>
                  </a:ext>
                </a:extLst>
              </p:cNvPr>
              <p:cNvSpPr/>
              <p:nvPr/>
            </p:nvSpPr>
            <p:spPr>
              <a:xfrm>
                <a:off x="731520" y="2103120"/>
                <a:ext cx="5029200" cy="731520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lIns="1016" tIns="1016" rIns="1016" bIns="1016" rtlCol="0" anchor="ctr">
                <a:norm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>
                              <a:latin typeface="Cambria Math" panose="02040503050406030204" pitchFamily="18" charset="0"/>
                            </a:rPr>
                            <m:t>MLE</m:t>
                          </m:r>
                        </m:sub>
                      </m:sSub>
                      <m:r>
                        <a:rPr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>
                          <a:latin typeface="Cambria Math" panose="02040503050406030204" pitchFamily="18" charset="0"/>
                        </a:rPr>
                        <m:t>arg</m:t>
                      </m:r>
                      <m:limLow>
                        <m:limLowPr>
                          <m:ctrlPr>
                            <a:rPr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>
                              <a:latin typeface="Cambria Math" panose="02040503050406030204" pitchFamily="18" charset="0"/>
                            </a:rPr>
                            <m:t>max</m:t>
                          </m:r>
                        </m:e>
                        <m:lim>
                          <m:r>
                            <a:rPr>
                              <a:latin typeface="Cambria Math" panose="02040503050406030204" pitchFamily="18" charset="0"/>
                            </a:rPr>
                            <m:t>𝜃</m:t>
                          </m:r>
                        </m:lim>
                      </m:limLow>
                      <m:r>
                        <a:rPr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>
                              <a:latin typeface="Cambria Math" panose="02040503050406030204" pitchFamily="18" charset="0"/>
                            </a:rPr>
                            <m:t>∣</m:t>
                          </m:r>
                          <m:r>
                            <a:rPr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5" name="Text 5">
                <a:extLst>
                  <a:ext uri="{FF2B5EF4-FFF2-40B4-BE49-F238E27FC236}">
                    <a16:creationId xmlns:a16="http://schemas.microsoft.com/office/drawing/2014/main" id="{4118BA87-E620-E289-A5DA-D44663CB6B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520" y="2103120"/>
                <a:ext cx="5029200" cy="7315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27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6">
            <a:extLst>
              <a:ext uri="{FF2B5EF4-FFF2-40B4-BE49-F238E27FC236}">
                <a16:creationId xmlns:a16="http://schemas.microsoft.com/office/drawing/2014/main" id="{ED8D1957-8836-9CD7-C1BD-D65F838ADD6C}"/>
              </a:ext>
            </a:extLst>
          </p:cNvPr>
          <p:cNvSpPr/>
          <p:nvPr/>
        </p:nvSpPr>
        <p:spPr>
          <a:xfrm>
            <a:off x="868680" y="3246120"/>
            <a:ext cx="4754880" cy="7772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900" dirty="0" err="1">
                <a:solidFill>
                  <a:srgbClr val="1118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只看数据：谁让训练数据最可能，就选谁</a:t>
            </a:r>
            <a:endParaRPr lang="en-US" sz="1900" dirty="0"/>
          </a:p>
        </p:txBody>
      </p:sp>
      <p:sp>
        <p:nvSpPr>
          <p:cNvPr id="7" name="Text 7">
            <a:extLst>
              <a:ext uri="{FF2B5EF4-FFF2-40B4-BE49-F238E27FC236}">
                <a16:creationId xmlns:a16="http://schemas.microsoft.com/office/drawing/2014/main" id="{0D8B8FFE-B5ED-FF13-486E-BF1A24E425A8}"/>
              </a:ext>
            </a:extLst>
          </p:cNvPr>
          <p:cNvSpPr/>
          <p:nvPr/>
        </p:nvSpPr>
        <p:spPr>
          <a:xfrm>
            <a:off x="6858000" y="1417320"/>
            <a:ext cx="4206240" cy="4114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MAP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8">
                <a:extLst>
                  <a:ext uri="{FF2B5EF4-FFF2-40B4-BE49-F238E27FC236}">
                    <a16:creationId xmlns:a16="http://schemas.microsoft.com/office/drawing/2014/main" id="{01EE1D10-5556-61C5-F319-94A880BB5706}"/>
                  </a:ext>
                </a:extLst>
              </p:cNvPr>
              <p:cNvSpPr/>
              <p:nvPr/>
            </p:nvSpPr>
            <p:spPr>
              <a:xfrm>
                <a:off x="6400800" y="2103120"/>
                <a:ext cx="5029200" cy="731520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lIns="1016" tIns="1016" rIns="1016" bIns="1016" rtlCol="0" anchor="ctr">
                <a:norm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>
                              <a:latin typeface="Cambria Math" panose="02040503050406030204" pitchFamily="18" charset="0"/>
                            </a:rPr>
                            <m:t>MAP</m:t>
                          </m:r>
                        </m:sub>
                      </m:sSub>
                      <m:r>
                        <a:rPr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>
                          <a:latin typeface="Cambria Math" panose="02040503050406030204" pitchFamily="18" charset="0"/>
                        </a:rPr>
                        <m:t>arg</m:t>
                      </m:r>
                      <m:limLow>
                        <m:limLowPr>
                          <m:ctrlPr>
                            <a:rPr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>
                              <a:latin typeface="Cambria Math" panose="02040503050406030204" pitchFamily="18" charset="0"/>
                            </a:rPr>
                            <m:t>max</m:t>
                          </m:r>
                        </m:e>
                        <m:lim>
                          <m:r>
                            <a:rPr>
                              <a:latin typeface="Cambria Math" panose="02040503050406030204" pitchFamily="18" charset="0"/>
                            </a:rPr>
                            <m:t>𝜃</m:t>
                          </m:r>
                        </m:lim>
                      </m:limLow>
                      <m:r>
                        <a:rPr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>
                              <a:latin typeface="Cambria Math" panose="02040503050406030204" pitchFamily="18" charset="0"/>
                            </a:rPr>
                            <m:t>∣</m:t>
                          </m:r>
                          <m:r>
                            <a:rPr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US" sz="1700" dirty="0"/>
              </a:p>
            </p:txBody>
          </p:sp>
        </mc:Choice>
        <mc:Fallback xmlns="">
          <p:sp>
            <p:nvSpPr>
              <p:cNvPr id="8" name="Text 8">
                <a:extLst>
                  <a:ext uri="{FF2B5EF4-FFF2-40B4-BE49-F238E27FC236}">
                    <a16:creationId xmlns:a16="http://schemas.microsoft.com/office/drawing/2014/main" id="{01EE1D10-5556-61C5-F319-94A880BB57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0800" y="2103120"/>
                <a:ext cx="5029200" cy="7315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27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 9">
            <a:extLst>
              <a:ext uri="{FF2B5EF4-FFF2-40B4-BE49-F238E27FC236}">
                <a16:creationId xmlns:a16="http://schemas.microsoft.com/office/drawing/2014/main" id="{1E28A054-5C1A-DF9F-EC97-5653BE4CDB5B}"/>
              </a:ext>
            </a:extLst>
          </p:cNvPr>
          <p:cNvSpPr/>
          <p:nvPr/>
        </p:nvSpPr>
        <p:spPr>
          <a:xfrm>
            <a:off x="6537960" y="3246120"/>
            <a:ext cx="4754880" cy="7772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900" dirty="0">
                <a:solidFill>
                  <a:srgbClr val="1118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 + </a:t>
            </a:r>
            <a:r>
              <a:rPr lang="en-US" sz="1900" dirty="0" err="1">
                <a:solidFill>
                  <a:srgbClr val="1118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先验：既解释数据，也符合先验知识</a:t>
            </a:r>
            <a:endParaRPr lang="en-US" sz="19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43AD8C-066F-7354-F77F-D22670E6AAC0}"/>
              </a:ext>
            </a:extLst>
          </p:cNvPr>
          <p:cNvSpPr txBox="1"/>
          <p:nvPr/>
        </p:nvSpPr>
        <p:spPr>
          <a:xfrm>
            <a:off x="1645921" y="5027413"/>
            <a:ext cx="856210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如果先验是均匀分布，MAP</a:t>
            </a: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与</a:t>
            </a: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MLE </a:t>
            </a: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一致</a:t>
            </a:r>
            <a:endParaRPr lang="en-US" sz="3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FAE15349-B665-376A-F7EB-C6183A4976D7}"/>
              </a:ext>
            </a:extLst>
          </p:cNvPr>
          <p:cNvSpPr/>
          <p:nvPr/>
        </p:nvSpPr>
        <p:spPr>
          <a:xfrm>
            <a:off x="675075" y="1174044"/>
            <a:ext cx="5085645" cy="304800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CE666406-BC71-9C2B-38B8-72DEFB36000B}"/>
              </a:ext>
            </a:extLst>
          </p:cNvPr>
          <p:cNvSpPr/>
          <p:nvPr/>
        </p:nvSpPr>
        <p:spPr>
          <a:xfrm>
            <a:off x="6298716" y="1174044"/>
            <a:ext cx="5085645" cy="304800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937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A9C15-D8AB-E8EB-9AAA-CFC4008F6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83EBA275-3D33-3036-65FB-DCC935014E0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2CE7E755-37C1-30D8-5A9B-1BF3185ABC31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E0B8944C-D86A-D770-47AF-531B7569FE1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3595139E-084B-F8FF-8F05-CEA8B2DC2D1E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F44A68B-6CC0-B919-8948-EDE3CEC11A5A}"/>
              </a:ext>
            </a:extLst>
          </p:cNvPr>
          <p:cNvSpPr txBox="1"/>
          <p:nvPr/>
        </p:nvSpPr>
        <p:spPr>
          <a:xfrm>
            <a:off x="350439" y="120418"/>
            <a:ext cx="43601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补充：对参数 </a:t>
            </a:r>
            <a:r>
              <a:rPr lang="el-GR" altLang="zh-CN" sz="2800" b="1" dirty="0">
                <a:solidFill>
                  <a:prstClr val="white"/>
                </a:solidFill>
                <a:cs typeface="+mn-ea"/>
                <a:sym typeface="+mn-lt"/>
              </a:rPr>
              <a:t>θ </a:t>
            </a:r>
            <a:r>
              <a:rPr lang="zh-CN" altLang="el-GR" sz="2800" b="1" dirty="0">
                <a:solidFill>
                  <a:prstClr val="white"/>
                </a:solidFill>
                <a:cs typeface="+mn-ea"/>
                <a:sym typeface="+mn-lt"/>
              </a:rPr>
              <a:t>的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讨论</a:t>
            </a:r>
          </a:p>
          <a:p>
            <a:pPr>
              <a:defRPr/>
            </a:pPr>
            <a:endParaRPr lang="zh-CN" altLang="en-US" sz="28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2">
                <a:extLst>
                  <a:ext uri="{FF2B5EF4-FFF2-40B4-BE49-F238E27FC236}">
                    <a16:creationId xmlns:a16="http://schemas.microsoft.com/office/drawing/2014/main" id="{D4040A9B-CEE2-18D9-3C32-96801334FA13}"/>
                  </a:ext>
                </a:extLst>
              </p:cNvPr>
              <p:cNvSpPr txBox="1"/>
              <p:nvPr/>
            </p:nvSpPr>
            <p:spPr>
              <a:xfrm>
                <a:off x="2791390" y="1778054"/>
                <a:ext cx="9715500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l"/>
                </a:pPr>
                <a:r>
                  <a:rPr 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Prior </a:t>
                </a:r>
                <a:r>
                  <a:rPr lang="zh-CN" alt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先验 𝑝</a:t>
                </a:r>
                <a:r>
                  <a:rPr lang="en-US" altLang="zh-CN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(𝜃)</a:t>
                </a:r>
                <a:r>
                  <a:rPr lang="zh-CN" alt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： </a:t>
                </a:r>
                <a:r>
                  <a:rPr lang="en-US" sz="2000" dirty="0" err="1">
                    <a:solidFill>
                      <a:srgbClr val="111827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看数据之前，对参数</a:t>
                </a:r>
                <a:r>
                  <a:rPr lang="en-US" sz="2000" dirty="0">
                    <a:solidFill>
                      <a:srgbClr val="111827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rgbClr val="111827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θ</a:t>
                </a:r>
                <a:r>
                  <a:rPr lang="en-US" sz="2000" dirty="0">
                    <a:solidFill>
                      <a:srgbClr val="111827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rgbClr val="111827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的相信程度</a:t>
                </a:r>
                <a:endParaRPr lang="en-US" altLang="zh-CN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Times New Roman" panose="02020603050405020304" pitchFamily="18" charset="0"/>
                </a:endParaRPr>
              </a:p>
              <a:p>
                <a:endParaRPr lang="en-US" altLang="zh-CN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r>
                  <a:rPr 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Likelihood </a:t>
                </a:r>
                <a:r>
                  <a:rPr lang="zh-CN" alt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似然：</a:t>
                </a:r>
                <a14:m>
                  <m:oMath xmlns:m="http://schemas.openxmlformats.org/officeDocument/2006/math">
                    <m:r>
                      <a:rPr lang="ar-AE" sz="200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ar-AE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ar-AE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∣</m:t>
                        </m:r>
                        <m:r>
                          <a:rPr lang="ar-AE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ar-AE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：</a:t>
                </a:r>
                <a:r>
                  <a:rPr lang="en-US" sz="2000" dirty="0">
                    <a:solidFill>
                      <a:srgbClr val="111827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参数 θ 给定时，当前数据 </a:t>
                </a:r>
                <a:r>
                  <a:rPr lang="en-US" sz="2000" i="1" dirty="0">
                    <a:solidFill>
                      <a:srgbClr val="111827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D</a:t>
                </a:r>
                <a:r>
                  <a:rPr lang="en-US" sz="2000" dirty="0">
                    <a:solidFill>
                      <a:srgbClr val="111827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rgbClr val="111827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出现的可能性</a:t>
                </a:r>
                <a:r>
                  <a:rPr lang="en-US" sz="2000" dirty="0">
                    <a:solidFill>
                      <a:srgbClr val="111827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。</a:t>
                </a:r>
                <a:endParaRPr lang="zh-CN" alt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endParaRPr lang="en-US" altLang="zh-CN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文本框 2">
                <a:extLst>
                  <a:ext uri="{FF2B5EF4-FFF2-40B4-BE49-F238E27FC236}">
                    <a16:creationId xmlns:a16="http://schemas.microsoft.com/office/drawing/2014/main" id="{D4040A9B-CEE2-18D9-3C32-96801334FA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1390" y="1778054"/>
                <a:ext cx="9715500" cy="1323439"/>
              </a:xfrm>
              <a:prstGeom prst="rect">
                <a:avLst/>
              </a:prstGeom>
              <a:blipFill>
                <a:blip r:embed="rId3"/>
                <a:stretch>
                  <a:fillRect l="-522" t="-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E940BD4-58E6-2FB1-DFF8-B650C97CA6B1}"/>
                  </a:ext>
                </a:extLst>
              </p:cNvPr>
              <p:cNvSpPr txBox="1"/>
              <p:nvPr/>
            </p:nvSpPr>
            <p:spPr>
              <a:xfrm>
                <a:off x="-1229337" y="902793"/>
                <a:ext cx="11104124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rgbClr val="111827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参数 </a:t>
                </a:r>
                <a:r>
                  <a:rPr lang="en-US" sz="3200" dirty="0" err="1">
                    <a:solidFill>
                      <a:srgbClr val="111827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θ</a:t>
                </a:r>
                <a:r>
                  <a:rPr lang="zh-CN" altLang="en-US" sz="3200" dirty="0">
                    <a:solidFill>
                      <a:srgbClr val="111827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 是否看作随机的：</a:t>
                </a:r>
                <a:r>
                  <a:rPr lang="ar-AE" sz="3200" dirty="0"/>
                  <a:t> </a:t>
                </a:r>
                <a14:m>
                  <m:oMath xmlns:m="http://schemas.openxmlformats.org/officeDocument/2006/math">
                    <m:r>
                      <a:rPr lang="ar-AE" sz="320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ar-AE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32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ar-AE" sz="32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∣</m:t>
                        </m:r>
                        <m:r>
                          <a:rPr lang="ar-AE" sz="32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zh-CN" altLang="en-US" sz="3000" dirty="0">
                    <a:solidFill>
                      <a:srgbClr val="FF0000"/>
                    </a:solidFill>
                  </a:rPr>
                  <a:t> </a:t>
                </a:r>
                <a:r>
                  <a:rPr lang="en-US" altLang="zh-CN" sz="3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vs.  </a:t>
                </a:r>
                <a14:m>
                  <m:oMath xmlns:m="http://schemas.openxmlformats.org/officeDocument/2006/math">
                    <m:r>
                      <a:rPr lang="en-US" sz="32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ar-AE" sz="320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ar-AE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32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sz="3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; </m:t>
                        </m:r>
                        <m:r>
                          <a:rPr lang="ar-AE" sz="32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en-US" sz="30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E940BD4-58E6-2FB1-DFF8-B650C97CA6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229337" y="902793"/>
                <a:ext cx="11104124" cy="584775"/>
              </a:xfrm>
              <a:prstGeom prst="rect">
                <a:avLst/>
              </a:prstGeom>
              <a:blipFill>
                <a:blip r:embed="rId4"/>
                <a:stretch>
                  <a:fillRect t="-14894" b="-319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827467AA-5068-1F2A-7E9C-653631CD6D0B}"/>
              </a:ext>
            </a:extLst>
          </p:cNvPr>
          <p:cNvSpPr txBox="1"/>
          <p:nvPr/>
        </p:nvSpPr>
        <p:spPr>
          <a:xfrm>
            <a:off x="114952" y="1945979"/>
            <a:ext cx="28777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err="1"/>
              <a:t>随机参数估计</a:t>
            </a:r>
            <a:r>
              <a:rPr lang="zh-CN" altLang="en-US" sz="3000" dirty="0"/>
              <a:t>：</a:t>
            </a:r>
            <a:endParaRPr lang="en-US" sz="3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9B6641-DD1F-516D-989E-A1B6D30251B0}"/>
              </a:ext>
            </a:extLst>
          </p:cNvPr>
          <p:cNvSpPr txBox="1"/>
          <p:nvPr/>
        </p:nvSpPr>
        <p:spPr>
          <a:xfrm>
            <a:off x="114952" y="4418226"/>
            <a:ext cx="328327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err="1"/>
              <a:t>非随机参数估计</a:t>
            </a:r>
            <a:r>
              <a:rPr lang="zh-CN" altLang="en-US" sz="3000" dirty="0"/>
              <a:t>：</a:t>
            </a:r>
            <a:endParaRPr lang="en-US" sz="3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A4A79E0-0B3D-7A08-2DE7-E21A590343FB}"/>
                  </a:ext>
                </a:extLst>
              </p:cNvPr>
              <p:cNvSpPr txBox="1"/>
              <p:nvPr/>
            </p:nvSpPr>
            <p:spPr>
              <a:xfrm>
                <a:off x="3126258" y="4282301"/>
                <a:ext cx="8810367" cy="19842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l"/>
                </a:pPr>
                <a:r>
                  <a:rPr 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Likelihood </a:t>
                </a:r>
                <a:r>
                  <a:rPr lang="zh-CN" alt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似然：</a:t>
                </a:r>
                <a14:m>
                  <m:oMath xmlns:m="http://schemas.openxmlformats.org/officeDocument/2006/math">
                    <m:r>
                      <a:rPr lang="ar-AE" sz="200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ar-AE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sz="20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; </m:t>
                        </m:r>
                        <m:r>
                          <a:rPr lang="ar-AE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ar-AE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：</a:t>
                </a:r>
                <a:r>
                  <a:rPr lang="en-US" sz="2000" dirty="0">
                    <a:solidFill>
                      <a:srgbClr val="111827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参数 θ 给定时，当前数据 </a:t>
                </a:r>
                <a:r>
                  <a:rPr lang="en-US" sz="2000" i="1" dirty="0">
                    <a:solidFill>
                      <a:srgbClr val="111827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D</a:t>
                </a:r>
                <a:r>
                  <a:rPr lang="en-US" sz="2000" dirty="0">
                    <a:solidFill>
                      <a:srgbClr val="111827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rgbClr val="111827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出现的可能性</a:t>
                </a:r>
                <a:r>
                  <a:rPr lang="en-US" sz="2000" dirty="0">
                    <a:solidFill>
                      <a:srgbClr val="111827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。</a:t>
                </a:r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endParaRPr lang="en-US" altLang="zh-CN" sz="2000" dirty="0">
                  <a:solidFill>
                    <a:srgbClr val="111827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r>
                  <a:rPr lang="zh-CN" altLang="en-US" sz="2000" dirty="0">
                    <a:solidFill>
                      <a:srgbClr val="111827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例子</a:t>
                </a:r>
                <a:r>
                  <a:rPr lang="en-US" altLang="zh-CN" sz="2000" dirty="0">
                    <a:solidFill>
                      <a:srgbClr val="111827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en-US" sz="2000" dirty="0">
                    <a:solidFill>
                      <a:srgbClr val="111827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：估计高斯分布的均值和方差</a:t>
                </a:r>
                <a:endParaRPr lang="en-US" altLang="zh-CN" sz="2000" dirty="0">
                  <a:solidFill>
                    <a:srgbClr val="111827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endParaRPr lang="en-US" altLang="zh-CN" sz="2000" dirty="0">
                  <a:solidFill>
                    <a:srgbClr val="111827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r>
                  <a:rPr lang="zh-CN" altLang="en-US" sz="2000" dirty="0">
                    <a:solidFill>
                      <a:srgbClr val="111827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例子</a:t>
                </a:r>
                <a:r>
                  <a:rPr lang="en-US" altLang="zh-CN" sz="2000" dirty="0">
                    <a:solidFill>
                      <a:srgbClr val="111827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2:</a:t>
                </a:r>
                <a:r>
                  <a:rPr lang="zh-CN" altLang="en-US" sz="2000" dirty="0">
                    <a:solidFill>
                      <a:srgbClr val="111827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𝒚</m:t>
                    </m:r>
                    <m:r>
                      <a:rPr lang="en-US" altLang="zh-CN" sz="2000" b="1" i="1" smtClean="0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=</m:t>
                    </m:r>
                    <m:sSup>
                      <m:sSupPr>
                        <m:ctrlPr>
                          <a:rPr lang="en-US" altLang="zh-CN" sz="2000" b="1" i="1" spc="60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sSupPr>
                      <m:e>
                        <m:r>
                          <a:rPr lang="en-US" altLang="zh-CN" sz="2000" b="1" i="1" spc="60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𝜽</m:t>
                        </m:r>
                      </m:e>
                      <m:sup>
                        <m:r>
                          <a:rPr lang="en-US" altLang="zh-CN" sz="2000" b="1" i="1" spc="6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⊺</m:t>
                        </m:r>
                      </m:sup>
                    </m:sSup>
                    <m:r>
                      <a:rPr lang="en-US" altLang="zh-CN" sz="2000" b="1" i="1" spc="6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𝝓</m:t>
                    </m:r>
                    <m:d>
                      <m:dPr>
                        <m:ctrlPr>
                          <a:rPr lang="en-US" altLang="zh-CN" sz="2000" b="1" i="1" spc="6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</m:ctrlPr>
                      </m:dPr>
                      <m:e>
                        <m:r>
                          <a:rPr lang="en-US" altLang="zh-CN" sz="2000" b="1" i="1" spc="6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𝒙</m:t>
                        </m:r>
                      </m:e>
                    </m:d>
                    <m:r>
                      <a:rPr lang="en-US" altLang="zh-CN" sz="2000" b="1" i="1" spc="6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+</m:t>
                    </m:r>
                  </m:oMath>
                </a14:m>
                <a:r>
                  <a:rPr lang="en-SG" altLang="zh-CN" sz="2000" b="1" dirty="0">
                    <a:solidFill>
                      <a:srgbClr val="2B2728"/>
                    </a:solidFill>
                    <a:ea typeface="Cambria Math" panose="02040503050406030204" pitchFamily="18" charset="0"/>
                    <a:cs typeface="Arial" panose="020B0604020202090204"/>
                  </a:rPr>
                  <a:t> </a:t>
                </a:r>
                <a14:m>
                  <m:oMath xmlns:m="http://schemas.openxmlformats.org/officeDocument/2006/math">
                    <m:r>
                      <a:rPr lang="en-SG" altLang="zh-CN" sz="2000" b="1" i="1" smtClean="0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𝝐</m:t>
                    </m:r>
                  </m:oMath>
                </a14:m>
                <a:r>
                  <a:rPr lang="en-US" altLang="zh-CN" sz="2000" b="1" dirty="0">
                    <a:solidFill>
                      <a:srgbClr val="2B2728"/>
                    </a:solidFill>
                    <a:latin typeface="Arial" panose="020B0604020202090204"/>
                    <a:cs typeface="Arial" panose="020B0604020202090204"/>
                  </a:rPr>
                  <a:t>,</a:t>
                </a:r>
                <a:r>
                  <a:rPr lang="zh-CN" altLang="en-US" sz="2000" b="1" dirty="0">
                    <a:solidFill>
                      <a:srgbClr val="2B2728"/>
                    </a:solidFill>
                    <a:latin typeface="Arial" panose="020B0604020202090204"/>
                    <a:cs typeface="Arial" panose="020B0604020202090204"/>
                  </a:rPr>
                  <a:t> </a:t>
                </a:r>
                <a14:m>
                  <m:oMath xmlns:m="http://schemas.openxmlformats.org/officeDocument/2006/math">
                    <m:r>
                      <a:rPr lang="en-SG" altLang="zh-CN" sz="2000" b="1" i="1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𝝐</m:t>
                    </m:r>
                    <m:r>
                      <a:rPr lang="en-US" altLang="zh-CN" sz="2000" b="1" i="1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~</m:t>
                    </m:r>
                    <m:r>
                      <a:rPr lang="en-US" altLang="zh-CN" sz="2000" b="1" i="1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𝑵</m:t>
                    </m:r>
                    <m:r>
                      <a:rPr lang="en-US" altLang="zh-CN" sz="2000" b="1" i="1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(</m:t>
                    </m:r>
                    <m:r>
                      <a:rPr lang="en-US" altLang="zh-CN" sz="2000" b="1" i="1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𝟎</m:t>
                    </m:r>
                    <m:r>
                      <a:rPr lang="en-US" altLang="zh-CN" sz="2000" b="1" i="1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,</m:t>
                    </m:r>
                    <m:sSup>
                      <m:sSupPr>
                        <m:ctrlPr>
                          <a:rPr lang="en-US" altLang="zh-CN" sz="2000" b="1" i="1">
                            <a:solidFill>
                              <a:srgbClr val="2B2728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</m:ctrlPr>
                      </m:sSupPr>
                      <m:e>
                        <m:r>
                          <a:rPr lang="en-US" altLang="zh-CN" sz="2000" b="1" i="1">
                            <a:solidFill>
                              <a:srgbClr val="2B2728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𝝈</m:t>
                        </m:r>
                      </m:e>
                      <m:sup>
                        <m:r>
                          <a:rPr lang="en-US" altLang="zh-CN" sz="2000" b="1" i="1">
                            <a:solidFill>
                              <a:srgbClr val="2B2728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𝟐</m:t>
                        </m:r>
                      </m:sup>
                    </m:sSup>
                    <m:r>
                      <a:rPr lang="en-US" altLang="zh-CN" sz="2000" b="1" i="1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)</m:t>
                    </m:r>
                  </m:oMath>
                </a14:m>
                <a:r>
                  <a:rPr lang="zh-CN" altLang="en-US" sz="2000" b="1" dirty="0">
                    <a:solidFill>
                      <a:srgbClr val="2B2728"/>
                    </a:solidFill>
                    <a:latin typeface="Arial" panose="020B0604020202090204"/>
                    <a:cs typeface="Arial" panose="020B0604020202090204"/>
                  </a:rPr>
                  <a:t> </a:t>
                </a:r>
                <a:endParaRPr lang="en-SG" altLang="zh-CN" sz="2000" b="1" dirty="0">
                  <a:solidFill>
                    <a:srgbClr val="2B2728"/>
                  </a:solidFill>
                  <a:latin typeface="Arial" panose="020B0604020202090204"/>
                  <a:cs typeface="Arial" panose="020B0604020202090204"/>
                </a:endParaRPr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endParaRPr lang="zh-CN" alt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A4A79E0-0B3D-7A08-2DE7-E21A590343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6258" y="4282301"/>
                <a:ext cx="8810367" cy="1984261"/>
              </a:xfrm>
              <a:prstGeom prst="rect">
                <a:avLst/>
              </a:prstGeom>
              <a:blipFill>
                <a:blip r:embed="rId5"/>
                <a:stretch>
                  <a:fillRect l="-720" t="-12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65601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3864"/>
          </a:solidFill>
          <a:ln w="57150"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550616" y="376157"/>
            <a:ext cx="3400585" cy="569319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67679" y="1321633"/>
            <a:ext cx="11856641" cy="2901395"/>
            <a:chOff x="167679" y="1321633"/>
            <a:chExt cx="11856641" cy="2901395"/>
          </a:xfrm>
        </p:grpSpPr>
        <p:sp>
          <p:nvSpPr>
            <p:cNvPr id="6" name="矩形 5"/>
            <p:cNvSpPr/>
            <p:nvPr/>
          </p:nvSpPr>
          <p:spPr>
            <a:xfrm>
              <a:off x="167679" y="1321633"/>
              <a:ext cx="11856641" cy="1414780"/>
            </a:xfrm>
            <a:prstGeom prst="rect">
              <a:avLst/>
            </a:prstGeom>
          </p:spPr>
          <p:txBody>
            <a:bodyPr wrap="square" lIns="87545" tIns="43772" rIns="87545" bIns="43772">
              <a:spAutoFit/>
            </a:bodyPr>
            <a:lstStyle/>
            <a:p>
              <a:pPr marL="0" marR="0" lvl="0" indent="0" algn="ctr" defTabSz="1750695" rtl="0" eaLnBrk="1" fontAlgn="auto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《</a:t>
              </a:r>
              <a:r>
                <a:rPr kumimoji="0" lang="zh-CN" altLang="en-US" sz="36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人工智能数学原理与算法</a:t>
              </a:r>
              <a:r>
                <a:rPr kumimoji="0" lang="en-US" altLang="zh-CN" sz="36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》</a:t>
              </a:r>
              <a:br>
                <a:rPr kumimoji="0" lang="en-US" altLang="zh-CN" sz="36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</a:br>
              <a:r>
                <a:rPr kumimoji="0" lang="zh-CN" altLang="en-US" sz="36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第</a:t>
              </a:r>
              <a:r>
                <a:rPr kumimoji="0" lang="en-US" altLang="zh-CN" sz="36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2</a:t>
              </a:r>
              <a:r>
                <a:rPr kumimoji="0" lang="zh-CN" altLang="en-US" sz="36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章：机器学习基础</a:t>
              </a:r>
              <a:endParaRPr kumimoji="0" lang="en-US" altLang="zh-CN" sz="36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67679" y="3221943"/>
              <a:ext cx="11856641" cy="1001085"/>
            </a:xfrm>
            <a:prstGeom prst="rect">
              <a:avLst/>
            </a:prstGeom>
          </p:spPr>
          <p:txBody>
            <a:bodyPr wrap="square" lIns="87545" tIns="43772" rIns="87545" bIns="43772">
              <a:spAutoFit/>
            </a:bodyPr>
            <a:lstStyle/>
            <a:p>
              <a:pPr marL="0" marR="0" lvl="0" indent="0" algn="ctr" defTabSz="1750695" rtl="0" eaLnBrk="1" fontAlgn="auto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54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2.4 </a:t>
              </a:r>
              <a:r>
                <a:rPr kumimoji="0" lang="zh-CN" altLang="en-US" sz="54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线性回归</a:t>
              </a:r>
              <a:endParaRPr kumimoji="0" lang="en-US" altLang="zh-CN" sz="54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30B866F-76ED-96AD-48D1-CCB4F75DA9BC}"/>
              </a:ext>
            </a:extLst>
          </p:cNvPr>
          <p:cNvSpPr/>
          <p:nvPr/>
        </p:nvSpPr>
        <p:spPr>
          <a:xfrm>
            <a:off x="3627188" y="4463916"/>
            <a:ext cx="5404863" cy="1381060"/>
          </a:xfrm>
          <a:prstGeom prst="rect">
            <a:avLst/>
          </a:prstGeom>
        </p:spPr>
        <p:txBody>
          <a:bodyPr wrap="square" lIns="87545" tIns="43772" rIns="87545" bIns="43772">
            <a:spAutoFit/>
          </a:bodyPr>
          <a:lstStyle/>
          <a:p>
            <a:pPr marL="0" marR="0" lvl="0" indent="0" algn="ctr" defTabSz="17506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ctr" defTabSz="17506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康奇宇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ctr" defTabSz="17506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 err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qiyukang@ustc.edu.cn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10"/>
    </mc:Choice>
    <mc:Fallback xmlns="">
      <p:transition spd="slow" advTm="1191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1E8C2-2F74-3F82-6888-CBC6CA8B6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F068684B-6387-B67F-EF2F-89672FD7515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23596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B6DAA09-70A5-AEB3-1B92-1130D7713CFD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50731170-0AAD-B8A5-A150-2AD7032562C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66EAE1C8-30D8-F825-5467-493FCE97DE52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C8AB824-5DFE-F9D2-8207-8BB77F9ECE83}"/>
              </a:ext>
            </a:extLst>
          </p:cNvPr>
          <p:cNvSpPr txBox="1"/>
          <p:nvPr/>
        </p:nvSpPr>
        <p:spPr>
          <a:xfrm>
            <a:off x="350439" y="120418"/>
            <a:ext cx="5396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机器学习（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Machine Learning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）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8877681-F5EE-A680-2484-15451C267B4F}"/>
              </a:ext>
            </a:extLst>
          </p:cNvPr>
          <p:cNvSpPr txBox="1"/>
          <p:nvPr/>
        </p:nvSpPr>
        <p:spPr>
          <a:xfrm>
            <a:off x="1428204" y="3579224"/>
            <a:ext cx="72934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/>
              <a:t>x:</a:t>
            </a:r>
            <a:r>
              <a:rPr lang="zh-CN" altLang="en-US" sz="2000" dirty="0"/>
              <a:t>通常为实向量（句子或图像写成向量表示）</a:t>
            </a:r>
            <a:endParaRPr lang="en-US" altLang="zh-CN" sz="2000" dirty="0"/>
          </a:p>
          <a:p>
            <a:pPr lvl="1"/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/>
              <a:t>y:</a:t>
            </a:r>
            <a:r>
              <a:rPr lang="zh-CN" altLang="en-US" sz="2000" dirty="0"/>
              <a:t>取决于任务类型</a:t>
            </a:r>
          </a:p>
          <a:p>
            <a:endParaRPr lang="en-US" altLang="zh-CN" sz="20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0F8D4D3-951E-2EFD-A83A-0B0ACC664F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896" t="43762" r="37398" b="41707"/>
          <a:stretch/>
        </p:blipFill>
        <p:spPr>
          <a:xfrm>
            <a:off x="3579223" y="1933303"/>
            <a:ext cx="4114800" cy="109728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2A9CC8C3-4F6A-86AB-1D6B-9AC488A05109}"/>
              </a:ext>
            </a:extLst>
          </p:cNvPr>
          <p:cNvSpPr txBox="1"/>
          <p:nvPr/>
        </p:nvSpPr>
        <p:spPr>
          <a:xfrm>
            <a:off x="2805160" y="2112611"/>
            <a:ext cx="682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输入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C994821-AA5B-D636-2AD2-83CE6F2814CF}"/>
              </a:ext>
            </a:extLst>
          </p:cNvPr>
          <p:cNvSpPr txBox="1"/>
          <p:nvPr/>
        </p:nvSpPr>
        <p:spPr>
          <a:xfrm>
            <a:off x="7746275" y="2112611"/>
            <a:ext cx="682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输出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3208FD7-C2C9-73B4-54C5-E71F4AED8589}"/>
              </a:ext>
            </a:extLst>
          </p:cNvPr>
          <p:cNvSpPr txBox="1"/>
          <p:nvPr/>
        </p:nvSpPr>
        <p:spPr>
          <a:xfrm>
            <a:off x="5087598" y="1625279"/>
            <a:ext cx="1008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预测器</a:t>
            </a:r>
          </a:p>
        </p:txBody>
      </p:sp>
    </p:spTree>
    <p:extLst>
      <p:ext uri="{BB962C8B-B14F-4D97-AF65-F5344CB8AC3E}">
        <p14:creationId xmlns:p14="http://schemas.microsoft.com/office/powerpoint/2010/main" val="17577536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62D2E-FDFB-0FE5-965B-2B57F4733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60FBF9B1-05A7-2787-4E04-B4C62C5BC45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23596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2057D057-B26D-5134-8DC0-7DA7E92574C3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687EC74D-032C-CF04-F9D0-273BABD128D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40A66388-0119-493C-6A18-AE7C77EE28D0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D36D25C-44E6-320C-7FA9-50E9C720247E}"/>
              </a:ext>
            </a:extLst>
          </p:cNvPr>
          <p:cNvSpPr txBox="1"/>
          <p:nvPr/>
        </p:nvSpPr>
        <p:spPr>
          <a:xfrm>
            <a:off x="350439" y="120418"/>
            <a:ext cx="42979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回归问题（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Regression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7F9898C3-77A6-2251-E8E2-704DE137FA7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" t="22723" r="87620" b="13289"/>
          <a:stretch>
            <a:fillRect/>
          </a:stretch>
        </p:blipFill>
        <p:spPr>
          <a:xfrm>
            <a:off x="511553" y="2551597"/>
            <a:ext cx="1617898" cy="405856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3AA2D6D-58F6-8481-732A-EEA414C6769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1102"/>
          <a:stretch>
            <a:fillRect/>
          </a:stretch>
        </p:blipFill>
        <p:spPr>
          <a:xfrm>
            <a:off x="2995672" y="1071195"/>
            <a:ext cx="3983862" cy="1320047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BA6109B0-1594-1669-AA76-2B6A5B0B5963}"/>
              </a:ext>
            </a:extLst>
          </p:cNvPr>
          <p:cNvSpPr txBox="1"/>
          <p:nvPr/>
        </p:nvSpPr>
        <p:spPr>
          <a:xfrm>
            <a:off x="2566430" y="4189470"/>
            <a:ext cx="14886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0070C0"/>
                </a:solidFill>
              </a:rPr>
              <a:t>房价估计：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4487D6B-4504-A1B2-074F-87A96C6C61D3}"/>
              </a:ext>
            </a:extLst>
          </p:cNvPr>
          <p:cNvSpPr txBox="1"/>
          <p:nvPr/>
        </p:nvSpPr>
        <p:spPr>
          <a:xfrm>
            <a:off x="2550165" y="5536638"/>
            <a:ext cx="14886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0070C0"/>
                </a:solidFill>
              </a:rPr>
              <a:t>到达时间：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E1B7FEA7-9DA4-BA64-E86E-7C8C430472F6}"/>
              </a:ext>
            </a:extLst>
          </p:cNvPr>
          <p:cNvGrpSpPr/>
          <p:nvPr/>
        </p:nvGrpSpPr>
        <p:grpSpPr>
          <a:xfrm>
            <a:off x="5420870" y="2812798"/>
            <a:ext cx="5160181" cy="400110"/>
            <a:chOff x="5420870" y="2812798"/>
            <a:chExt cx="5160181" cy="400110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0EF9687D-1FAE-6217-A1E3-DF53023BDC61}"/>
                </a:ext>
              </a:extLst>
            </p:cNvPr>
            <p:cNvSpPr txBox="1"/>
            <p:nvPr/>
          </p:nvSpPr>
          <p:spPr>
            <a:xfrm>
              <a:off x="5420870" y="2812798"/>
              <a:ext cx="12842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/>
                <a:t>卫星图像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0A6709B4-28AB-561E-56C3-B6DD963F7C0F}"/>
                </a:ext>
              </a:extLst>
            </p:cNvPr>
            <p:cNvSpPr txBox="1"/>
            <p:nvPr/>
          </p:nvSpPr>
          <p:spPr>
            <a:xfrm>
              <a:off x="8602328" y="2812798"/>
              <a:ext cx="19787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/>
                <a:t>资产财富指数</a:t>
              </a:r>
            </a:p>
          </p:txBody>
        </p:sp>
        <p:cxnSp>
          <p:nvCxnSpPr>
            <p:cNvPr id="20" name="直接箭头连接符 19">
              <a:extLst>
                <a:ext uri="{FF2B5EF4-FFF2-40B4-BE49-F238E27FC236}">
                  <a16:creationId xmlns:a16="http://schemas.microsoft.com/office/drawing/2014/main" id="{B385BC40-57B2-89BA-BA64-3BD405F69C60}"/>
                </a:ext>
              </a:extLst>
            </p:cNvPr>
            <p:cNvCxnSpPr/>
            <p:nvPr/>
          </p:nvCxnSpPr>
          <p:spPr>
            <a:xfrm>
              <a:off x="7533676" y="3041482"/>
              <a:ext cx="77984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420ABAC7-772D-6B2A-C642-D8400A111479}"/>
              </a:ext>
            </a:extLst>
          </p:cNvPr>
          <p:cNvGrpSpPr/>
          <p:nvPr/>
        </p:nvGrpSpPr>
        <p:grpSpPr>
          <a:xfrm>
            <a:off x="4553631" y="4180771"/>
            <a:ext cx="5831508" cy="400110"/>
            <a:chOff x="4553631" y="4180771"/>
            <a:chExt cx="5831508" cy="400110"/>
          </a:xfrm>
        </p:grpSpPr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9E7A83B0-F708-E574-7370-76F76B43BDEA}"/>
                </a:ext>
              </a:extLst>
            </p:cNvPr>
            <p:cNvSpPr txBox="1"/>
            <p:nvPr/>
          </p:nvSpPr>
          <p:spPr>
            <a:xfrm>
              <a:off x="4553631" y="4180771"/>
              <a:ext cx="310157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/>
                <a:t>房屋信息（位置，面积）</a:t>
              </a: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A2D9E31D-B469-8B9B-C6B2-CFF7AFBE5C45}"/>
                </a:ext>
              </a:extLst>
            </p:cNvPr>
            <p:cNvSpPr txBox="1"/>
            <p:nvPr/>
          </p:nvSpPr>
          <p:spPr>
            <a:xfrm>
              <a:off x="9100931" y="4180771"/>
              <a:ext cx="12842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/>
                <a:t>房价</a:t>
              </a:r>
            </a:p>
          </p:txBody>
        </p:sp>
        <p:cxnSp>
          <p:nvCxnSpPr>
            <p:cNvPr id="21" name="直接箭头连接符 20">
              <a:extLst>
                <a:ext uri="{FF2B5EF4-FFF2-40B4-BE49-F238E27FC236}">
                  <a16:creationId xmlns:a16="http://schemas.microsoft.com/office/drawing/2014/main" id="{16D81D78-79A8-634B-8759-8E374BC930F0}"/>
                </a:ext>
              </a:extLst>
            </p:cNvPr>
            <p:cNvCxnSpPr/>
            <p:nvPr/>
          </p:nvCxnSpPr>
          <p:spPr>
            <a:xfrm>
              <a:off x="7533676" y="4407312"/>
              <a:ext cx="77984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45F60571-82A5-754C-9124-29919CBE4AA6}"/>
              </a:ext>
            </a:extLst>
          </p:cNvPr>
          <p:cNvGrpSpPr/>
          <p:nvPr/>
        </p:nvGrpSpPr>
        <p:grpSpPr>
          <a:xfrm>
            <a:off x="4668391" y="5548745"/>
            <a:ext cx="5415473" cy="400110"/>
            <a:chOff x="4668391" y="5548745"/>
            <a:chExt cx="5415473" cy="400110"/>
          </a:xfrm>
        </p:grpSpPr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22567855-54C2-BC32-3FBE-A88AAD98FA1E}"/>
                </a:ext>
              </a:extLst>
            </p:cNvPr>
            <p:cNvSpPr txBox="1"/>
            <p:nvPr/>
          </p:nvSpPr>
          <p:spPr>
            <a:xfrm>
              <a:off x="4668391" y="5548745"/>
              <a:ext cx="28720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/>
                <a:t>目的地，天气，时间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2288FF00-0807-C04E-3EE3-051C89CAF328}"/>
                </a:ext>
              </a:extLst>
            </p:cNvPr>
            <p:cNvSpPr txBox="1"/>
            <p:nvPr/>
          </p:nvSpPr>
          <p:spPr>
            <a:xfrm>
              <a:off x="8799656" y="5548745"/>
              <a:ext cx="12842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/>
                <a:t>到达时间</a:t>
              </a:r>
            </a:p>
          </p:txBody>
        </p:sp>
        <p:cxnSp>
          <p:nvCxnSpPr>
            <p:cNvPr id="22" name="直接箭头连接符 21">
              <a:extLst>
                <a:ext uri="{FF2B5EF4-FFF2-40B4-BE49-F238E27FC236}">
                  <a16:creationId xmlns:a16="http://schemas.microsoft.com/office/drawing/2014/main" id="{CD5DF910-A5D9-0D59-C48C-79AECA464F21}"/>
                </a:ext>
              </a:extLst>
            </p:cNvPr>
            <p:cNvCxnSpPr/>
            <p:nvPr/>
          </p:nvCxnSpPr>
          <p:spPr>
            <a:xfrm>
              <a:off x="7533676" y="5773143"/>
              <a:ext cx="77984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2C200661-70E0-A5C8-8FC4-B47F1F5730E3}"/>
              </a:ext>
            </a:extLst>
          </p:cNvPr>
          <p:cNvSpPr txBox="1"/>
          <p:nvPr/>
        </p:nvSpPr>
        <p:spPr>
          <a:xfrm>
            <a:off x="2567951" y="2828404"/>
            <a:ext cx="14886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0070C0"/>
                </a:solidFill>
              </a:rPr>
              <a:t>贫困地图：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9B5002B7-B7DD-F493-94C4-01E0837DEF90}"/>
              </a:ext>
            </a:extLst>
          </p:cNvPr>
          <p:cNvSpPr txBox="1"/>
          <p:nvPr/>
        </p:nvSpPr>
        <p:spPr>
          <a:xfrm>
            <a:off x="7256916" y="1563640"/>
            <a:ext cx="17486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</a:rPr>
              <a:t>响应（</a:t>
            </a:r>
            <a:r>
              <a:rPr lang="en-US" altLang="zh-CN" sz="1600" dirty="0">
                <a:solidFill>
                  <a:srgbClr val="FF0000"/>
                </a:solidFill>
              </a:rPr>
              <a:t>response</a:t>
            </a:r>
            <a:r>
              <a:rPr lang="zh-CN" altLang="en-US" sz="1600" dirty="0">
                <a:solidFill>
                  <a:srgbClr val="FF0000"/>
                </a:solidFill>
              </a:rPr>
              <a:t>）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5450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0439" y="120418"/>
            <a:ext cx="62552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二分类问题（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Binary Classification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）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rcRect t="24436" r="10673"/>
          <a:stretch>
            <a:fillRect/>
          </a:stretch>
        </p:blipFill>
        <p:spPr>
          <a:xfrm>
            <a:off x="2857500" y="1272892"/>
            <a:ext cx="5142958" cy="102487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rcRect t="24795" r="87710" b="21552"/>
          <a:stretch>
            <a:fillRect/>
          </a:stretch>
        </p:blipFill>
        <p:spPr>
          <a:xfrm>
            <a:off x="269677" y="2106592"/>
            <a:ext cx="1432096" cy="2951545"/>
          </a:xfrm>
          <a:prstGeom prst="rect">
            <a:avLst/>
          </a:prstGeom>
        </p:spPr>
      </p:pic>
      <p:sp>
        <p:nvSpPr>
          <p:cNvPr id="7" name="文本框 3"/>
          <p:cNvSpPr txBox="1"/>
          <p:nvPr/>
        </p:nvSpPr>
        <p:spPr>
          <a:xfrm>
            <a:off x="1492930" y="5688691"/>
            <a:ext cx="66212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问：分类和回归之间的关键区别是什么？</a:t>
            </a:r>
            <a:endParaRPr lang="en-SG" altLang="zh-CN" sz="2000" dirty="0"/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 dirty="0"/>
              <a:t>分类有</a:t>
            </a:r>
            <a:r>
              <a:rPr lang="zh-CN" altLang="en-US" b="1" dirty="0">
                <a:solidFill>
                  <a:srgbClr val="C00000"/>
                </a:solidFill>
              </a:rPr>
              <a:t>离散的输出</a:t>
            </a:r>
            <a:endParaRPr lang="en-US" altLang="zh-CN" b="1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 dirty="0"/>
              <a:t>回归有</a:t>
            </a:r>
            <a:r>
              <a:rPr lang="zh-CN" altLang="en-US" b="1" dirty="0">
                <a:solidFill>
                  <a:srgbClr val="C00000"/>
                </a:solidFill>
              </a:rPr>
              <a:t>连续的输出</a:t>
            </a:r>
            <a:endParaRPr lang="en-US" altLang="zh-CN" dirty="0">
              <a:solidFill>
                <a:srgbClr val="C00000"/>
              </a:solidFill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7416043" y="5585108"/>
            <a:ext cx="4150396" cy="475024"/>
            <a:chOff x="7273818" y="5279958"/>
            <a:chExt cx="4150396" cy="475024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78972" y="5279958"/>
              <a:ext cx="2045242" cy="475024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7273818" y="5354872"/>
              <a:ext cx="22174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/>
                <a:t>扩展：多分类问题</a:t>
              </a: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3983619" y="2399487"/>
            <a:ext cx="21490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信用卡交易信息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8580311" y="2422636"/>
            <a:ext cx="1247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是否欺诈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359575" y="3353737"/>
            <a:ext cx="12500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评论信息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8580311" y="3510001"/>
            <a:ext cx="1247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是否有害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874053" y="4429178"/>
            <a:ext cx="2731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测量到的粒子对撞信息</a:t>
            </a:r>
          </a:p>
        </p:txBody>
      </p:sp>
      <p:sp>
        <p:nvSpPr>
          <p:cNvPr id="18" name="文本框 9"/>
          <p:cNvSpPr txBox="1"/>
          <p:nvPr/>
        </p:nvSpPr>
        <p:spPr>
          <a:xfrm>
            <a:off x="8000457" y="4450147"/>
            <a:ext cx="2981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/>
              <a:t>粒子衰变还是背景噪音</a:t>
            </a:r>
          </a:p>
        </p:txBody>
      </p:sp>
      <p:cxnSp>
        <p:nvCxnSpPr>
          <p:cNvPr id="20" name="直接箭头连接符 19"/>
          <p:cNvCxnSpPr/>
          <p:nvPr/>
        </p:nvCxnSpPr>
        <p:spPr>
          <a:xfrm>
            <a:off x="6883895" y="2610281"/>
            <a:ext cx="77984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/>
          <p:nvPr/>
        </p:nvCxnSpPr>
        <p:spPr>
          <a:xfrm>
            <a:off x="6883895" y="3617296"/>
            <a:ext cx="77984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/>
          <p:cNvCxnSpPr/>
          <p:nvPr/>
        </p:nvCxnSpPr>
        <p:spPr>
          <a:xfrm>
            <a:off x="6883895" y="4624311"/>
            <a:ext cx="77984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3800352" y="805152"/>
            <a:ext cx="162862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rgbClr val="FF0000"/>
                </a:solidFill>
              </a:rPr>
              <a:t>分类器</a:t>
            </a:r>
            <a:endParaRPr lang="en-US" altLang="zh-CN" sz="1600" dirty="0">
              <a:solidFill>
                <a:srgbClr val="FF0000"/>
              </a:solidFill>
            </a:endParaRPr>
          </a:p>
          <a:p>
            <a:pPr algn="ctr"/>
            <a:r>
              <a:rPr lang="zh-CN" altLang="en-US" sz="1600" dirty="0">
                <a:solidFill>
                  <a:srgbClr val="FF0000"/>
                </a:solidFill>
              </a:rPr>
              <a:t>（</a:t>
            </a:r>
            <a:r>
              <a:rPr lang="en-US" altLang="zh-CN" sz="1600" dirty="0">
                <a:solidFill>
                  <a:srgbClr val="FF0000"/>
                </a:solidFill>
              </a:rPr>
              <a:t>classifier</a:t>
            </a:r>
            <a:r>
              <a:rPr lang="zh-CN" altLang="en-US" dirty="0">
                <a:solidFill>
                  <a:srgbClr val="FF0000"/>
                </a:solidFill>
              </a:rPr>
              <a:t>）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8131046" y="1406149"/>
            <a:ext cx="17486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</a:rPr>
              <a:t>标签（</a:t>
            </a:r>
            <a:r>
              <a:rPr lang="en-US" altLang="zh-CN" sz="1600" dirty="0">
                <a:solidFill>
                  <a:srgbClr val="FF0000"/>
                </a:solidFill>
              </a:rPr>
              <a:t>label</a:t>
            </a:r>
            <a:r>
              <a:rPr lang="zh-CN" altLang="en-US" sz="1600" dirty="0">
                <a:solidFill>
                  <a:srgbClr val="FF0000"/>
                </a:solidFill>
              </a:rPr>
              <a:t>）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139468" y="2398628"/>
            <a:ext cx="1247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0070C0"/>
                </a:solidFill>
              </a:rPr>
              <a:t>欺诈检测</a:t>
            </a:r>
            <a:r>
              <a:rPr lang="en-US" altLang="zh-CN" sz="2000" dirty="0">
                <a:solidFill>
                  <a:srgbClr val="0070C0"/>
                </a:solidFill>
              </a:rPr>
              <a:t>:</a:t>
            </a:r>
            <a:endParaRPr lang="zh-CN" altLang="en-US" sz="2000" dirty="0">
              <a:solidFill>
                <a:srgbClr val="0070C0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2135378" y="3370243"/>
            <a:ext cx="1247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0070C0"/>
                </a:solidFill>
              </a:rPr>
              <a:t>评论检测</a:t>
            </a:r>
            <a:r>
              <a:rPr lang="en-US" altLang="zh-CN" sz="2000" dirty="0">
                <a:solidFill>
                  <a:srgbClr val="0070C0"/>
                </a:solidFill>
              </a:rPr>
              <a:t>:</a:t>
            </a:r>
            <a:endParaRPr lang="zh-CN" altLang="en-US" sz="2000" dirty="0">
              <a:solidFill>
                <a:srgbClr val="0070C0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134624" y="4424256"/>
            <a:ext cx="1247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0070C0"/>
                </a:solidFill>
              </a:rPr>
              <a:t>粒子对撞</a:t>
            </a:r>
            <a:r>
              <a:rPr lang="en-US" altLang="zh-CN" sz="2000" dirty="0">
                <a:solidFill>
                  <a:srgbClr val="0070C0"/>
                </a:solidFill>
              </a:rPr>
              <a:t>:</a:t>
            </a:r>
            <a:endParaRPr lang="zh-CN" altLang="en-US" sz="2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159B5A0-898B-0C6F-F196-ACAB8C6008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663" y="0"/>
            <a:ext cx="7439299" cy="31742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BDDAE2-0DE5-7F8C-D6EB-2EC4C4CC58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174274"/>
            <a:ext cx="7464175" cy="34485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49BC9B2-070B-E643-60AC-105A5B6C6B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1556" y="1638082"/>
            <a:ext cx="4854586" cy="15361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8CAB08A-AF9E-A693-036D-4DB42B1D78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6270" y="4296767"/>
            <a:ext cx="4631725" cy="1529445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B6A12F7-2570-49EE-E1CE-BE3C9132EBD6}"/>
              </a:ext>
            </a:extLst>
          </p:cNvPr>
          <p:cNvCxnSpPr>
            <a:cxnSpLocks/>
          </p:cNvCxnSpPr>
          <p:nvPr/>
        </p:nvCxnSpPr>
        <p:spPr>
          <a:xfrm>
            <a:off x="7376986" y="54319"/>
            <a:ext cx="0" cy="680368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07340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90204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90204"/>
              <a:ea typeface="微软雅黑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0439" y="120418"/>
            <a:ext cx="4979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90204"/>
                <a:ea typeface="微软雅黑"/>
                <a:cs typeface="+mn-ea"/>
                <a:sym typeface="+mn-lt"/>
              </a:rPr>
              <a:t>假设类（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90204"/>
                <a:ea typeface="微软雅黑"/>
                <a:cs typeface="+mn-ea"/>
                <a:sym typeface="+mn-lt"/>
              </a:rPr>
              <a:t>Hypothesis Class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90204"/>
                <a:ea typeface="微软雅黑"/>
                <a:cs typeface="+mn-ea"/>
                <a:sym typeface="+mn-lt"/>
              </a:rPr>
              <a:t>）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47700" y="1238250"/>
            <a:ext cx="58864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+mn-ea"/>
              </a:rPr>
              <a:t>模型：我们对于世界如何运行的假设</a:t>
            </a:r>
            <a:endParaRPr lang="en-US" altLang="zh-CN" sz="2000" dirty="0">
              <a:latin typeface="+mn-ea"/>
            </a:endParaRPr>
          </a:p>
          <a:p>
            <a:endParaRPr lang="en-US" altLang="zh-CN" sz="2000" dirty="0">
              <a:latin typeface="+mn-ea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+mn-ea"/>
              </a:rPr>
              <a:t>假设：输入</a:t>
            </a:r>
            <a:r>
              <a:rPr lang="en-US" altLang="zh-CN" sz="2000" dirty="0">
                <a:latin typeface="+mn-ea"/>
              </a:rPr>
              <a:t>x</a:t>
            </a:r>
            <a:r>
              <a:rPr lang="zh-CN" altLang="en-US" sz="2000" dirty="0">
                <a:latin typeface="+mn-ea"/>
              </a:rPr>
              <a:t>和输出</a:t>
            </a:r>
            <a:r>
              <a:rPr lang="en-US" altLang="zh-CN" sz="2000" dirty="0">
                <a:latin typeface="+mn-ea"/>
              </a:rPr>
              <a:t>y</a:t>
            </a:r>
            <a:r>
              <a:rPr lang="zh-CN" altLang="en-US" sz="2000" dirty="0">
                <a:latin typeface="+mn-ea"/>
              </a:rPr>
              <a:t>之间的关系</a:t>
            </a:r>
            <a:endParaRPr lang="en-US" altLang="zh-CN" sz="2000" dirty="0">
              <a:latin typeface="+mn-ea"/>
            </a:endParaRPr>
          </a:p>
          <a:p>
            <a:endParaRPr lang="en-US" altLang="zh-CN" sz="2000" dirty="0">
              <a:latin typeface="+mn-ea"/>
            </a:endParaRPr>
          </a:p>
        </p:txBody>
      </p:sp>
      <p:pic>
        <p:nvPicPr>
          <p:cNvPr id="6" name="Picture 4"/>
          <p:cNvPicPr>
            <a:picLocks noChangeAspect="1"/>
          </p:cNvPicPr>
          <p:nvPr/>
        </p:nvPicPr>
        <p:blipFill>
          <a:blip r:embed="rId3"/>
          <a:srcRect l="58611" b="22149"/>
          <a:stretch>
            <a:fillRect/>
          </a:stretch>
        </p:blipFill>
        <p:spPr>
          <a:xfrm>
            <a:off x="7206875" y="985269"/>
            <a:ext cx="4229100" cy="3176648"/>
          </a:xfrm>
          <a:prstGeom prst="rect">
            <a:avLst/>
          </a:prstGeom>
        </p:spPr>
      </p:pic>
      <p:pic>
        <p:nvPicPr>
          <p:cNvPr id="7" name="object 4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48876" y="1656010"/>
            <a:ext cx="2399517" cy="123760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6"/>
              <p:cNvSpPr/>
              <p:nvPr/>
            </p:nvSpPr>
            <p:spPr>
              <a:xfrm>
                <a:off x="1593499" y="2550502"/>
                <a:ext cx="4400885" cy="3754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CN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zh-CN" altLang="en-US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未知的</m:t>
                    </m:r>
                    <m:r>
                      <a:rPr lang="zh-CN" altLang="en-US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映射关系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altLang="zh-CN" dirty="0"/>
                  <a:t>,</a:t>
                </a:r>
                <a:r>
                  <a:rPr lang="zh-CN" altLang="en-US" dirty="0"/>
                  <a:t>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>
                        <a:latin typeface="Cambria Math" panose="02040503050406030204" pitchFamily="18" charset="0"/>
                      </a:rPr>
                      <m:t>E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altLang="zh-CN" dirty="0"/>
              </a:p>
            </p:txBody>
          </p:sp>
        </mc:Choice>
        <mc:Fallback xmlns="">
          <p:sp>
            <p:nvSpPr>
              <p:cNvPr id="8" name="矩形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3499" y="2550502"/>
                <a:ext cx="4400885" cy="375424"/>
              </a:xfrm>
              <a:prstGeom prst="rect">
                <a:avLst/>
              </a:prstGeom>
              <a:blipFill>
                <a:blip r:embed="rId5"/>
                <a:stretch>
                  <a:fillRect t="-6452" b="-22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2"/>
              <p:cNvSpPr txBox="1"/>
              <p:nvPr/>
            </p:nvSpPr>
            <p:spPr>
              <a:xfrm>
                <a:off x="1593499" y="3778957"/>
                <a:ext cx="7052755" cy="13415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SG" altLang="zh-CN" sz="2000" dirty="0">
                  <a:solidFill>
                    <a:srgbClr val="C00000"/>
                  </a:solidFill>
                  <a:latin typeface="+mn-ea"/>
                </a:endParaRPr>
              </a:p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zh-CN" alt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zh-CN" alt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altLang="zh-CN" sz="20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d>
                      <m:dPr>
                        <m:ctrlPr>
                          <a:rPr lang="en-US" altLang="zh-CN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altLang="zh-CN" sz="2000" dirty="0">
                    <a:solidFill>
                      <a:srgbClr val="C00000"/>
                    </a:solidFill>
                    <a:latin typeface="+mn-ea"/>
                  </a:rPr>
                  <a:t>:</a:t>
                </a:r>
                <a:r>
                  <a:rPr lang="zh-CN" altLang="en-US" sz="2000" dirty="0">
                    <a:solidFill>
                      <a:srgbClr val="C00000"/>
                    </a:solidFill>
                    <a:latin typeface="+mn-ea"/>
                  </a:rPr>
                  <a:t> 预测值</a:t>
                </a:r>
                <a:r>
                  <a:rPr lang="en-US" altLang="zh-CN" sz="2000" dirty="0">
                    <a:solidFill>
                      <a:srgbClr val="C00000"/>
                    </a:solidFill>
                    <a:latin typeface="+mn-ea"/>
                  </a:rPr>
                  <a:t> </a:t>
                </a:r>
                <a:r>
                  <a:rPr lang="zh-CN" altLang="en-US" sz="2000" dirty="0">
                    <a:solidFill>
                      <a:srgbClr val="C00000"/>
                    </a:solidFill>
                    <a:latin typeface="+mn-ea"/>
                  </a:rPr>
                  <a:t>（</a:t>
                </a:r>
                <a:r>
                  <a:rPr lang="en-US" altLang="zh-CN" sz="2000" dirty="0">
                    <a:solidFill>
                      <a:srgbClr val="C00000"/>
                    </a:solidFill>
                    <a:latin typeface="+mn-ea"/>
                  </a:rPr>
                  <a:t>prediction</a:t>
                </a:r>
                <a:r>
                  <a:rPr lang="zh-CN" altLang="en-US" sz="2000" dirty="0">
                    <a:solidFill>
                      <a:srgbClr val="C00000"/>
                    </a:solidFill>
                    <a:latin typeface="+mn-ea"/>
                  </a:rPr>
                  <a:t> </a:t>
                </a:r>
                <a:r>
                  <a:rPr lang="en-US" altLang="zh-CN" sz="2000" dirty="0">
                    <a:solidFill>
                      <a:srgbClr val="C00000"/>
                    </a:solidFill>
                    <a:latin typeface="+mn-ea"/>
                  </a:rPr>
                  <a:t>or</a:t>
                </a:r>
                <a:r>
                  <a:rPr lang="zh-CN" altLang="en-US" sz="2000" dirty="0">
                    <a:solidFill>
                      <a:srgbClr val="C00000"/>
                    </a:solidFill>
                    <a:latin typeface="+mn-ea"/>
                  </a:rPr>
                  <a:t> </a:t>
                </a:r>
                <a:r>
                  <a:rPr lang="en-US" altLang="zh-CN" sz="2000" dirty="0">
                    <a:solidFill>
                      <a:srgbClr val="C00000"/>
                    </a:solidFill>
                    <a:latin typeface="+mn-ea"/>
                  </a:rPr>
                  <a:t>estimation</a:t>
                </a:r>
                <a:r>
                  <a:rPr lang="zh-CN" altLang="en-US" sz="2000" dirty="0">
                    <a:solidFill>
                      <a:srgbClr val="C00000"/>
                    </a:solidFill>
                    <a:latin typeface="+mn-ea"/>
                  </a:rPr>
                  <a:t>）</a:t>
                </a:r>
                <a:endParaRPr lang="en-US" altLang="zh-CN" sz="2000" dirty="0">
                  <a:solidFill>
                    <a:srgbClr val="C00000"/>
                  </a:solidFill>
                  <a:latin typeface="+mn-ea"/>
                </a:endParaRPr>
              </a:p>
              <a:p>
                <a:endParaRPr lang="en-US" altLang="zh-CN" sz="2000" i="1" dirty="0">
                  <a:solidFill>
                    <a:srgbClr val="C00000"/>
                  </a:solidFill>
                  <a:latin typeface="+mn-ea"/>
                </a:endParaRPr>
              </a:p>
              <a:p>
                <a14:m>
                  <m:oMath xmlns:m="http://schemas.openxmlformats.org/officeDocument/2006/math">
                    <m:r>
                      <a:rPr lang="en-US" altLang="zh-CN" sz="200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ℓ</m:t>
                    </m:r>
                    <m:r>
                      <a:rPr lang="en-US" altLang="zh-CN" sz="20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000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CN" sz="20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̂"/>
                        <m:ctrlPr>
                          <a:rPr lang="zh-CN" altLang="en-US" sz="20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0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CN" sz="20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acc>
                  </m:oMath>
                </a14:m>
                <a:r>
                  <a:rPr lang="zh-CN" alt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ea"/>
                  </a:rPr>
                  <a:t> </a:t>
                </a:r>
                <a:r>
                  <a:rPr lang="en-US" altLang="zh-CN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ea"/>
                  </a:rPr>
                  <a:t>:</a:t>
                </a:r>
                <a:r>
                  <a:rPr lang="zh-CN" alt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ea"/>
                  </a:rPr>
                  <a:t> 误差 、损失、风险</a:t>
                </a:r>
              </a:p>
            </p:txBody>
          </p:sp>
        </mc:Choice>
        <mc:Fallback xmlns="">
          <p:sp>
            <p:nvSpPr>
              <p:cNvPr id="9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3499" y="3778957"/>
                <a:ext cx="7052755" cy="1341521"/>
              </a:xfrm>
              <a:prstGeom prst="rect">
                <a:avLst/>
              </a:prstGeom>
              <a:blipFill>
                <a:blip r:embed="rId6"/>
                <a:stretch>
                  <a:fillRect b="-74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本框 9"/>
          <p:cNvSpPr txBox="1"/>
          <p:nvPr/>
        </p:nvSpPr>
        <p:spPr>
          <a:xfrm>
            <a:off x="1006018" y="5352595"/>
            <a:ext cx="4959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 dirty="0"/>
              <a:t>注意：我们假设的模型不一定必须是线性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CA13A9-389D-AA7C-D050-293577507257}"/>
              </a:ext>
            </a:extLst>
          </p:cNvPr>
          <p:cNvSpPr txBox="1"/>
          <p:nvPr/>
        </p:nvSpPr>
        <p:spPr>
          <a:xfrm>
            <a:off x="647700" y="3607853"/>
            <a:ext cx="60980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800" dirty="0">
                <a:latin typeface="+mn-ea"/>
              </a:rPr>
              <a:t>模型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415C5EE-9731-962F-1CC7-FFC315BF750F}"/>
                  </a:ext>
                </a:extLst>
              </p:cNvPr>
              <p:cNvSpPr txBox="1"/>
              <p:nvPr/>
            </p:nvSpPr>
            <p:spPr>
              <a:xfrm>
                <a:off x="1593499" y="3132699"/>
                <a:ext cx="609805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18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altLang="zh-CN" sz="1800" dirty="0">
                    <a:solidFill>
                      <a:srgbClr val="C00000"/>
                    </a:solidFill>
                    <a:latin typeface="+mn-ea"/>
                  </a:rPr>
                  <a:t>:</a:t>
                </a:r>
                <a:r>
                  <a:rPr lang="zh-CN" altLang="en-US" sz="1800" dirty="0">
                    <a:solidFill>
                      <a:srgbClr val="C00000"/>
                    </a:solidFill>
                    <a:latin typeface="+mn-ea"/>
                  </a:rPr>
                  <a:t> 真实值 （</a:t>
                </a:r>
                <a:r>
                  <a:rPr lang="en-US" altLang="zh-CN" sz="1800" dirty="0">
                    <a:solidFill>
                      <a:srgbClr val="C00000"/>
                    </a:solidFill>
                    <a:latin typeface="+mn-ea"/>
                  </a:rPr>
                  <a:t>target or</a:t>
                </a:r>
                <a:r>
                  <a:rPr lang="zh-CN" altLang="en-US" sz="1800" dirty="0">
                    <a:solidFill>
                      <a:srgbClr val="C00000"/>
                    </a:solidFill>
                    <a:latin typeface="+mn-ea"/>
                  </a:rPr>
                  <a:t> </a:t>
                </a:r>
                <a:r>
                  <a:rPr lang="en-US" altLang="zh-CN" sz="1800" dirty="0">
                    <a:solidFill>
                      <a:srgbClr val="C00000"/>
                    </a:solidFill>
                    <a:latin typeface="+mn-ea"/>
                  </a:rPr>
                  <a:t>ground-truth</a:t>
                </a:r>
                <a:r>
                  <a:rPr lang="zh-CN" altLang="en-US" sz="1800" dirty="0">
                    <a:solidFill>
                      <a:srgbClr val="C00000"/>
                    </a:solidFill>
                    <a:latin typeface="+mn-ea"/>
                  </a:rPr>
                  <a:t> </a:t>
                </a:r>
                <a:r>
                  <a:rPr lang="en-US" altLang="zh-CN" sz="1800" dirty="0">
                    <a:solidFill>
                      <a:srgbClr val="C00000"/>
                    </a:solidFill>
                    <a:latin typeface="+mn-ea"/>
                  </a:rPr>
                  <a:t>to</a:t>
                </a:r>
                <a:r>
                  <a:rPr lang="zh-CN" altLang="en-US" sz="1800" dirty="0">
                    <a:solidFill>
                      <a:srgbClr val="C00000"/>
                    </a:solidFill>
                    <a:latin typeface="+mn-ea"/>
                  </a:rPr>
                  <a:t> </a:t>
                </a:r>
                <a:r>
                  <a:rPr lang="en-US" altLang="zh-CN" sz="1800" dirty="0">
                    <a:solidFill>
                      <a:srgbClr val="C00000"/>
                    </a:solidFill>
                    <a:latin typeface="+mn-ea"/>
                  </a:rPr>
                  <a:t>be</a:t>
                </a:r>
                <a:r>
                  <a:rPr lang="zh-CN" altLang="en-US" sz="1800" dirty="0">
                    <a:solidFill>
                      <a:srgbClr val="C00000"/>
                    </a:solidFill>
                    <a:latin typeface="+mn-ea"/>
                  </a:rPr>
                  <a:t> </a:t>
                </a:r>
                <a:r>
                  <a:rPr lang="en-US" altLang="zh-CN" sz="1800" dirty="0">
                    <a:solidFill>
                      <a:srgbClr val="C00000"/>
                    </a:solidFill>
                    <a:latin typeface="+mn-ea"/>
                  </a:rPr>
                  <a:t>predicted</a:t>
                </a:r>
                <a:r>
                  <a:rPr lang="zh-CN" altLang="en-US" sz="1800" dirty="0">
                    <a:solidFill>
                      <a:srgbClr val="C00000"/>
                    </a:solidFill>
                    <a:latin typeface="+mn-ea"/>
                  </a:rPr>
                  <a:t>）</a:t>
                </a:r>
                <a:endParaRPr lang="en-US" altLang="zh-CN" sz="1800" dirty="0">
                  <a:solidFill>
                    <a:srgbClr val="C00000"/>
                  </a:solidFill>
                  <a:latin typeface="+mn-ea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415C5EE-9731-962F-1CC7-FFC315BF75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3499" y="3132699"/>
                <a:ext cx="6098058" cy="369332"/>
              </a:xfrm>
              <a:prstGeom prst="rect">
                <a:avLst/>
              </a:prstGeom>
              <a:blipFill>
                <a:blip r:embed="rId7"/>
                <a:stretch>
                  <a:fillRect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68E3226-ED1E-BB41-DA8A-FEE5725DD0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582" y="0"/>
            <a:ext cx="7772400" cy="41962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C51CFD5-9308-1D03-A5CA-B1B408B2F2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42245"/>
            <a:ext cx="6830548" cy="24157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7FF4AF-FF6D-F2AE-6528-D8A11F28DD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9161" y="4740455"/>
            <a:ext cx="5752839" cy="211754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A835E09-D638-050D-F6CE-20F803B517FA}"/>
              </a:ext>
            </a:extLst>
          </p:cNvPr>
          <p:cNvSpPr/>
          <p:nvPr/>
        </p:nvSpPr>
        <p:spPr>
          <a:xfrm>
            <a:off x="61785" y="2415755"/>
            <a:ext cx="7574692" cy="190911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3601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0439" y="120418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框架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rcRect b="45807"/>
          <a:stretch>
            <a:fillRect/>
          </a:stretch>
        </p:blipFill>
        <p:spPr>
          <a:xfrm>
            <a:off x="531187" y="1417207"/>
            <a:ext cx="11120148" cy="2857738"/>
          </a:xfrm>
          <a:prstGeom prst="rect">
            <a:avLst/>
          </a:prstGeom>
        </p:spPr>
      </p:pic>
      <p:sp>
        <p:nvSpPr>
          <p:cNvPr id="5" name="文本框 2"/>
          <p:cNvSpPr txBox="1"/>
          <p:nvPr/>
        </p:nvSpPr>
        <p:spPr>
          <a:xfrm>
            <a:off x="1217679" y="5439390"/>
            <a:ext cx="2607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</a:rPr>
              <a:t>怎么求解最优的模型？</a:t>
            </a:r>
          </a:p>
        </p:txBody>
      </p:sp>
      <p:sp>
        <p:nvSpPr>
          <p:cNvPr id="26" name="文本框 2"/>
          <p:cNvSpPr txBox="1"/>
          <p:nvPr/>
        </p:nvSpPr>
        <p:spPr>
          <a:xfrm>
            <a:off x="1217679" y="4205266"/>
            <a:ext cx="1981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</a:rPr>
              <a:t>使用什么模型？</a:t>
            </a:r>
          </a:p>
        </p:txBody>
      </p:sp>
      <p:sp>
        <p:nvSpPr>
          <p:cNvPr id="29" name="文本框 2"/>
          <p:cNvSpPr txBox="1"/>
          <p:nvPr/>
        </p:nvSpPr>
        <p:spPr>
          <a:xfrm>
            <a:off x="1205925" y="4800288"/>
            <a:ext cx="33724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</a:rPr>
              <a:t>怎么确定一个模型的好坏？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768770" y="4236044"/>
            <a:ext cx="3372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假设类（</a:t>
            </a:r>
            <a:r>
              <a:rPr lang="en-US" altLang="zh-CN" dirty="0"/>
              <a:t>Hypothesis Class</a:t>
            </a:r>
            <a:r>
              <a:rPr lang="zh-CN" altLang="en-US" dirty="0"/>
              <a:t>）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768770" y="4815677"/>
            <a:ext cx="3372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损失函数（</a:t>
            </a:r>
            <a:r>
              <a:rPr lang="en-US" altLang="zh-CN" dirty="0"/>
              <a:t>Loss Function</a:t>
            </a:r>
            <a:r>
              <a:rPr lang="zh-CN" altLang="en-US" dirty="0"/>
              <a:t>）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768769" y="5439390"/>
            <a:ext cx="4328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优化算法（</a:t>
            </a:r>
            <a:r>
              <a:rPr lang="en-US" altLang="zh-CN" dirty="0"/>
              <a:t>Optimization Algorithm</a:t>
            </a:r>
            <a:r>
              <a:rPr lang="zh-CN" altLang="en-US" dirty="0"/>
              <a:t>）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0439" y="12041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课程安排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1094248" y="1409700"/>
            <a:ext cx="9753598" cy="4359377"/>
            <a:chOff x="628652" y="1710813"/>
            <a:chExt cx="7954909" cy="3829664"/>
          </a:xfrm>
        </p:grpSpPr>
        <p:sp>
          <p:nvSpPr>
            <p:cNvPr id="5" name="Rectangle 6"/>
            <p:cNvSpPr/>
            <p:nvPr/>
          </p:nvSpPr>
          <p:spPr>
            <a:xfrm>
              <a:off x="628652" y="1710813"/>
              <a:ext cx="2184605" cy="75708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chemeClr val="tx1"/>
                  </a:solidFill>
                </a:rPr>
                <a:t>假设类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 9"/>
            <p:cNvSpPr/>
            <p:nvPr/>
          </p:nvSpPr>
          <p:spPr>
            <a:xfrm>
              <a:off x="3419735" y="1710813"/>
              <a:ext cx="2184605" cy="75708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chemeClr val="tx1"/>
                  </a:solidFill>
                </a:rPr>
                <a:t>损失函数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10"/>
            <p:cNvSpPr/>
            <p:nvPr/>
          </p:nvSpPr>
          <p:spPr>
            <a:xfrm>
              <a:off x="6255726" y="1710813"/>
              <a:ext cx="2184605" cy="75708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chemeClr val="tx1"/>
                  </a:solidFill>
                </a:rPr>
                <a:t>优化算法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12"/>
            <p:cNvSpPr/>
            <p:nvPr/>
          </p:nvSpPr>
          <p:spPr>
            <a:xfrm>
              <a:off x="628652" y="3190568"/>
              <a:ext cx="2184605" cy="75708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rgbClr val="FF0000"/>
                  </a:solidFill>
                </a:rPr>
                <a:t>线性回归</a:t>
              </a:r>
              <a:endParaRPr lang="en-US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9" name="Rectangle 13"/>
            <p:cNvSpPr/>
            <p:nvPr/>
          </p:nvSpPr>
          <p:spPr>
            <a:xfrm>
              <a:off x="3419735" y="3190568"/>
              <a:ext cx="2184605" cy="75708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chemeClr val="tx1"/>
                  </a:solidFill>
                </a:rPr>
                <a:t>平方损失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14"/>
            <p:cNvSpPr/>
            <p:nvPr/>
          </p:nvSpPr>
          <p:spPr>
            <a:xfrm>
              <a:off x="6255726" y="3190568"/>
              <a:ext cx="2184605" cy="75708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chemeClr val="tx1"/>
                  </a:solidFill>
                </a:rPr>
                <a:t>梯度下降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15"/>
            <p:cNvSpPr/>
            <p:nvPr/>
          </p:nvSpPr>
          <p:spPr>
            <a:xfrm>
              <a:off x="628652" y="4783393"/>
              <a:ext cx="2184605" cy="75708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rgbClr val="FF0000"/>
                  </a:solidFill>
                </a:rPr>
                <a:t>多项式回归</a:t>
              </a:r>
              <a:endParaRPr lang="en-US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12" name="Rectangle 17"/>
            <p:cNvSpPr/>
            <p:nvPr/>
          </p:nvSpPr>
          <p:spPr>
            <a:xfrm>
              <a:off x="3751250" y="4783393"/>
              <a:ext cx="1816538" cy="75708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chemeClr val="tx1"/>
                  </a:solidFill>
                </a:rPr>
                <a:t>为什么使用平方损失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8"/>
            <p:cNvSpPr/>
            <p:nvPr/>
          </p:nvSpPr>
          <p:spPr>
            <a:xfrm>
              <a:off x="6112491" y="4783393"/>
              <a:ext cx="2471070" cy="75708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chemeClr val="tx1"/>
                  </a:solidFill>
                </a:rPr>
                <a:t>随机梯度下降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Down Arrow 19"/>
            <p:cNvSpPr/>
            <p:nvPr/>
          </p:nvSpPr>
          <p:spPr>
            <a:xfrm>
              <a:off x="1573468" y="2509786"/>
              <a:ext cx="294968" cy="550606"/>
            </a:xfrm>
            <a:prstGeom prst="down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19" name="Down Arrow 20"/>
            <p:cNvSpPr/>
            <p:nvPr/>
          </p:nvSpPr>
          <p:spPr>
            <a:xfrm>
              <a:off x="1573468" y="4119717"/>
              <a:ext cx="294968" cy="550606"/>
            </a:xfrm>
            <a:prstGeom prst="down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20" name="Down Arrow 21"/>
            <p:cNvSpPr/>
            <p:nvPr/>
          </p:nvSpPr>
          <p:spPr>
            <a:xfrm>
              <a:off x="4364551" y="2509786"/>
              <a:ext cx="294968" cy="550606"/>
            </a:xfrm>
            <a:prstGeom prst="down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21" name="Down Arrow 22"/>
            <p:cNvSpPr/>
            <p:nvPr/>
          </p:nvSpPr>
          <p:spPr>
            <a:xfrm>
              <a:off x="4364551" y="4119717"/>
              <a:ext cx="294968" cy="550606"/>
            </a:xfrm>
            <a:prstGeom prst="down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22" name="Down Arrow 23"/>
            <p:cNvSpPr/>
            <p:nvPr/>
          </p:nvSpPr>
          <p:spPr>
            <a:xfrm>
              <a:off x="7200542" y="2509786"/>
              <a:ext cx="294968" cy="550606"/>
            </a:xfrm>
            <a:prstGeom prst="down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23" name="Down Arrow 24"/>
            <p:cNvSpPr/>
            <p:nvPr/>
          </p:nvSpPr>
          <p:spPr>
            <a:xfrm>
              <a:off x="7200542" y="4119717"/>
              <a:ext cx="294968" cy="550606"/>
            </a:xfrm>
            <a:prstGeom prst="down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24" name="Plus 25"/>
            <p:cNvSpPr/>
            <p:nvPr/>
          </p:nvSpPr>
          <p:spPr>
            <a:xfrm>
              <a:off x="2942303" y="1892710"/>
              <a:ext cx="393290" cy="393290"/>
            </a:xfrm>
            <a:prstGeom prst="mathPlus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25" name="Plus 26"/>
            <p:cNvSpPr/>
            <p:nvPr/>
          </p:nvSpPr>
          <p:spPr>
            <a:xfrm>
              <a:off x="5719201" y="1892710"/>
              <a:ext cx="393290" cy="393290"/>
            </a:xfrm>
            <a:prstGeom prst="mathPlus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90204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90204"/>
              <a:ea typeface="微软雅黑"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0439" y="120418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90204"/>
                <a:ea typeface="微软雅黑"/>
                <a:cs typeface="+mn-ea"/>
                <a:sym typeface="+mn-lt"/>
              </a:rPr>
              <a:t>线性回归模型）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 b="52749"/>
          <a:stretch>
            <a:fillRect/>
          </a:stretch>
        </p:blipFill>
        <p:spPr>
          <a:xfrm>
            <a:off x="533322" y="886300"/>
            <a:ext cx="11397235" cy="256425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903998" y="3840002"/>
            <a:ext cx="23257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</a:rPr>
              <a:t>参数向量</a:t>
            </a:r>
            <a:r>
              <a:rPr lang="en-US" altLang="zh-CN" sz="2000" dirty="0">
                <a:solidFill>
                  <a:srgbClr val="FF0000"/>
                </a:solidFill>
              </a:rPr>
              <a:t>/</a:t>
            </a:r>
            <a:r>
              <a:rPr lang="zh-CN" altLang="en-US" sz="2000" dirty="0">
                <a:solidFill>
                  <a:srgbClr val="FF0000"/>
                </a:solidFill>
              </a:rPr>
              <a:t>模型参数</a:t>
            </a:r>
          </a:p>
        </p:txBody>
      </p:sp>
      <p:sp>
        <p:nvSpPr>
          <p:cNvPr id="4" name="文本框 2"/>
          <p:cNvSpPr txBox="1"/>
          <p:nvPr/>
        </p:nvSpPr>
        <p:spPr>
          <a:xfrm>
            <a:off x="6504224" y="3854719"/>
            <a:ext cx="14734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</a:rPr>
              <a:t>特征提取器</a:t>
            </a:r>
            <a:endParaRPr lang="en-SG" altLang="zh-CN" sz="2000" dirty="0">
              <a:solidFill>
                <a:srgbClr val="FF0000"/>
              </a:solidFill>
            </a:endParaRPr>
          </a:p>
        </p:txBody>
      </p:sp>
      <p:sp>
        <p:nvSpPr>
          <p:cNvPr id="7" name="文本框 2"/>
          <p:cNvSpPr txBox="1"/>
          <p:nvPr/>
        </p:nvSpPr>
        <p:spPr>
          <a:xfrm>
            <a:off x="8259408" y="3870783"/>
            <a:ext cx="12638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</a:rPr>
              <a:t>特征向量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/>
              <p:cNvSpPr txBox="1"/>
              <p:nvPr/>
            </p:nvSpPr>
            <p:spPr>
              <a:xfrm>
                <a:off x="807809" y="6069555"/>
                <a:ext cx="194588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/>
                  <a:t>（预测器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zh-CN" altLang="en-US" dirty="0"/>
                  <a:t>的集合）</a:t>
                </a:r>
              </a:p>
            </p:txBody>
          </p:sp>
        </mc:Choice>
        <mc:Fallback xmlns="">
          <p:sp>
            <p:nvSpPr>
              <p:cNvPr id="24" name="文本框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809" y="6069555"/>
                <a:ext cx="1945885" cy="369332"/>
              </a:xfrm>
              <a:prstGeom prst="rect">
                <a:avLst/>
              </a:prstGeom>
              <a:blipFill rotWithShape="1">
                <a:blip r:embed="rId4"/>
                <a:stretch>
                  <a:fillRect l="-5" t="-61" r="-5139" b="16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0654" y="4310800"/>
            <a:ext cx="1470787" cy="35055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184034" y="3809228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0070C0"/>
                </a:solidFill>
              </a:rPr>
              <a:t>向量表示：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7198" y="4308806"/>
            <a:ext cx="1539373" cy="304826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0112" y="4695463"/>
            <a:ext cx="2560542" cy="51820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94770" y="5507195"/>
            <a:ext cx="2514600" cy="663054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1337922" y="560789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0070C0"/>
                </a:solidFill>
              </a:rPr>
              <a:t>假设类：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90204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90204"/>
              <a:ea typeface="微软雅黑"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0439" y="120418"/>
            <a:ext cx="66720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90204"/>
                <a:ea typeface="微软雅黑"/>
                <a:cs typeface="+mn-ea"/>
                <a:sym typeface="+mn-lt"/>
              </a:rPr>
              <a:t>多项式回归（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90204"/>
                <a:ea typeface="微软雅黑"/>
                <a:cs typeface="+mn-ea"/>
                <a:sym typeface="+mn-lt"/>
              </a:rPr>
              <a:t>Polynomial Regression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90204"/>
                <a:ea typeface="微软雅黑"/>
                <a:cs typeface="+mn-ea"/>
                <a:sym typeface="+mn-lt"/>
              </a:rPr>
              <a:t>）</a:t>
            </a:r>
          </a:p>
        </p:txBody>
      </p:sp>
      <p:pic>
        <p:nvPicPr>
          <p:cNvPr id="3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2287" y="1268911"/>
            <a:ext cx="3925063" cy="10010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7"/>
              <p:cNvSpPr txBox="1"/>
              <p:nvPr/>
            </p:nvSpPr>
            <p:spPr>
              <a:xfrm>
                <a:off x="1542287" y="2771848"/>
                <a:ext cx="5258563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2000" dirty="0"/>
                  <a:t>将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altLang="zh-CN" sz="2000" i="1" dirty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zh-CN" altLang="en-US" sz="2000" dirty="0"/>
                  <a:t>不同维度的值</a:t>
                </a:r>
                <a:r>
                  <a:rPr lang="zh-CN" altLang="en-US" sz="2000" dirty="0">
                    <a:solidFill>
                      <a:srgbClr val="C00000"/>
                    </a:solidFill>
                  </a:rPr>
                  <a:t>当做不同的特征</a:t>
                </a:r>
              </a:p>
            </p:txBody>
          </p:sp>
        </mc:Choice>
        <mc:Fallback xmlns="">
          <p:sp>
            <p:nvSpPr>
              <p:cNvPr id="4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2287" y="2771848"/>
                <a:ext cx="5258563" cy="400110"/>
              </a:xfrm>
              <a:prstGeom prst="rect">
                <a:avLst/>
              </a:prstGeom>
              <a:blipFill>
                <a:blip r:embed="rId4"/>
                <a:stretch>
                  <a:fillRect l="-1159" t="-9231" b="-2769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2287" y="3624488"/>
            <a:ext cx="2925453" cy="2502033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0439" y="120418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“线性”体现在哪？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30952" y="4292016"/>
            <a:ext cx="11120618" cy="2445566"/>
            <a:chOff x="535691" y="4026950"/>
            <a:chExt cx="11120618" cy="244556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/>
            <a:srcRect t="52118"/>
            <a:stretch>
              <a:fillRect/>
            </a:stretch>
          </p:blipFill>
          <p:spPr>
            <a:xfrm>
              <a:off x="535691" y="4026950"/>
              <a:ext cx="11120618" cy="244556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矩形 2"/>
                <p:cNvSpPr/>
                <p:nvPr/>
              </p:nvSpPr>
              <p:spPr>
                <a:xfrm>
                  <a:off x="1516712" y="4701699"/>
                  <a:ext cx="7910187" cy="791278"/>
                </a:xfrm>
                <a:prstGeom prst="rect">
                  <a:avLst/>
                </a:prstGeom>
                <a:solidFill>
                  <a:schemeClr val="bg1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342900" indent="-342900">
                    <a:buFont typeface="Wingdings" panose="05000000000000000000" pitchFamily="2" charset="2"/>
                    <a:buChar char="l"/>
                  </a:pPr>
                  <a:r>
                    <a:rPr lang="zh-CN" altLang="en-US" sz="2400" b="0" dirty="0">
                      <a:solidFill>
                        <a:schemeClr val="tx1"/>
                      </a:solidFill>
                    </a:rPr>
                    <a:t>表达能力</a:t>
                  </a:r>
                  <a14:m>
                    <m:oMath xmlns:m="http://schemas.openxmlformats.org/officeDocument/2006/math">
                      <m:r>
                        <a:rPr lang="zh-CN" altLang="en-US" sz="24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：</m:t>
                      </m:r>
                      <m:r>
                        <a:rPr lang="zh-CN" altLang="en-US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zh-CN" altLang="en-US" sz="2400" b="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zh-CN" altLang="en-US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zh-CN" altLang="en-US" sz="2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2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a14:m>
                  <a:r>
                    <a:rPr lang="zh-CN" altLang="en-US" sz="2400" b="0" dirty="0">
                      <a:solidFill>
                        <a:schemeClr val="tx1"/>
                      </a:solidFill>
                    </a:rPr>
                    <a:t>是</a:t>
                  </a:r>
                  <a14:m>
                    <m:oMath xmlns:m="http://schemas.openxmlformats.org/officeDocument/2006/math">
                      <m:r>
                        <a:rPr lang="en-US" altLang="zh-CN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zh-CN" altLang="en-US" sz="2400" b="0" dirty="0">
                      <a:solidFill>
                        <a:schemeClr val="tx1"/>
                      </a:solidFill>
                    </a:rPr>
                    <a:t>的</a:t>
                  </a:r>
                  <a:r>
                    <a:rPr lang="zh-CN" altLang="en-US" sz="2400" b="0" dirty="0">
                      <a:solidFill>
                        <a:srgbClr val="FF0000"/>
                      </a:solidFill>
                    </a:rPr>
                    <a:t>非线性</a:t>
                  </a:r>
                  <a:r>
                    <a:rPr lang="zh-CN" altLang="en-US" sz="2400" b="0" dirty="0">
                      <a:solidFill>
                        <a:schemeClr val="tx1"/>
                      </a:solidFill>
                    </a:rPr>
                    <a:t>函数</a:t>
                  </a:r>
                  <a:endParaRPr lang="en-US" altLang="zh-CN" sz="2400" b="0" dirty="0">
                    <a:solidFill>
                      <a:schemeClr val="tx1"/>
                    </a:solidFill>
                  </a:endParaRPr>
                </a:p>
                <a:p>
                  <a:pPr marL="342900" indent="-342900">
                    <a:buFont typeface="Wingdings" panose="05000000000000000000" pitchFamily="2" charset="2"/>
                    <a:buChar char="l"/>
                  </a:pPr>
                  <a:r>
                    <a:rPr lang="zh-CN" altLang="en-US" sz="2400" b="0" dirty="0">
                      <a:solidFill>
                        <a:schemeClr val="tx1"/>
                      </a:solidFill>
                    </a:rPr>
                    <a:t>效率</a:t>
                  </a:r>
                  <a14:m>
                    <m:oMath xmlns:m="http://schemas.openxmlformats.org/officeDocument/2006/math">
                      <m:r>
                        <a:rPr lang="zh-CN" altLang="en-US" sz="24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：</m:t>
                      </m:r>
                      <m:r>
                        <a:rPr lang="zh-CN" altLang="en-US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zh-CN" altLang="en-US" sz="2400" b="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zh-CN" altLang="en-US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zh-CN" altLang="en-US" sz="2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2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a14:m>
                  <a:r>
                    <a:rPr lang="zh-CN" altLang="en-US" sz="2400" b="0" dirty="0">
                      <a:solidFill>
                        <a:schemeClr val="tx1"/>
                      </a:solidFill>
                    </a:rPr>
                    <a:t>是</a:t>
                  </a:r>
                  <a14:m>
                    <m:oMath xmlns:m="http://schemas.openxmlformats.org/officeDocument/2006/math">
                      <m:r>
                        <a:rPr lang="en-US" altLang="zh-CN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zh-CN" altLang="en-US" sz="24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的</m:t>
                      </m:r>
                    </m:oMath>
                  </a14:m>
                  <a:r>
                    <a:rPr lang="zh-CN" altLang="en-US" sz="2400" b="0" dirty="0">
                      <a:solidFill>
                        <a:srgbClr val="0000FF"/>
                      </a:solidFill>
                    </a:rPr>
                    <a:t>线性</a:t>
                  </a:r>
                  <a:r>
                    <a:rPr lang="zh-CN" altLang="en-US" sz="2400" b="0" dirty="0">
                      <a:solidFill>
                        <a:schemeClr val="tx1"/>
                      </a:solidFill>
                    </a:rPr>
                    <a:t>函数</a:t>
                  </a:r>
                  <a:endParaRPr lang="en-US" altLang="zh-CN" sz="2400" b="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" name="矩形 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16712" y="4701699"/>
                  <a:ext cx="7910187" cy="791278"/>
                </a:xfrm>
                <a:prstGeom prst="rect">
                  <a:avLst/>
                </a:prstGeom>
                <a:blipFill rotWithShape="1">
                  <a:blip r:embed="rId4"/>
                </a:blipFill>
                <a:ln w="285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0" name="文本框 9"/>
          <p:cNvSpPr txBox="1"/>
          <p:nvPr/>
        </p:nvSpPr>
        <p:spPr>
          <a:xfrm>
            <a:off x="1226917" y="1568981"/>
            <a:ext cx="1898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预测值</a:t>
            </a:r>
            <a:r>
              <a:rPr lang="en-US" altLang="zh-CN" sz="2400" dirty="0"/>
              <a:t>:</a:t>
            </a:r>
            <a:endParaRPr lang="zh-CN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/>
              <p:cNvSpPr txBox="1"/>
              <p:nvPr/>
            </p:nvSpPr>
            <p:spPr>
              <a:xfrm>
                <a:off x="1226917" y="2520293"/>
                <a:ext cx="2303361" cy="14244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/>
                  <a:t>关于</a:t>
                </a:r>
                <a14:m>
                  <m:oMath xmlns:m="http://schemas.openxmlformats.org/officeDocument/2006/math">
                    <m:r>
                      <a:rPr lang="en-US" altLang="zh-CN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zh-CN" altLang="en-US" sz="2000" dirty="0"/>
                  <a:t>线性吗？</a:t>
                </a:r>
                <a:endParaRPr lang="en-SG" altLang="zh-CN" sz="2000" dirty="0"/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/>
                  <a:t>关于</a:t>
                </a:r>
                <a14:m>
                  <m:oMath xmlns:m="http://schemas.openxmlformats.org/officeDocument/2006/math">
                    <m:r>
                      <a:rPr lang="zh-CN" altLang="en-US" sz="2000" i="1" dirty="0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zh-CN" altLang="en-US" sz="2000" i="1" dirty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CN" altLang="en-US" sz="20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zh-CN" altLang="en-US" sz="2000" i="1" dirty="0" smtClean="0">
                        <a:latin typeface="Cambria Math" panose="02040503050406030204" pitchFamily="18" charset="0"/>
                      </a:rPr>
                      <m:t>线性</m:t>
                    </m:r>
                    <m:r>
                      <a:rPr lang="zh-CN" altLang="en-US" sz="2000" i="1" dirty="0">
                        <a:latin typeface="Cambria Math" panose="02040503050406030204" pitchFamily="18" charset="0"/>
                      </a:rPr>
                      <m:t>吗</m:t>
                    </m:r>
                  </m:oMath>
                </a14:m>
                <a:r>
                  <a:rPr lang="zh-CN" altLang="en-US" sz="2000" dirty="0"/>
                  <a:t>？</a:t>
                </a:r>
                <a:endParaRPr lang="en-US" altLang="zh-CN" sz="2000" dirty="0"/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/>
                  <a:t>关于</a:t>
                </a:r>
                <a14:m>
                  <m:oMath xmlns:m="http://schemas.openxmlformats.org/officeDocument/2006/math">
                    <m:r>
                      <a:rPr lang="en-US" altLang="zh-CN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zh-CN" altLang="en-US" sz="2000" dirty="0"/>
                  <a:t>线性吗？</a:t>
                </a:r>
                <a:endParaRPr lang="en-US" altLang="zh-CN" sz="2000" dirty="0"/>
              </a:p>
            </p:txBody>
          </p:sp>
        </mc:Choice>
        <mc:Fallback xmlns="">
          <p:sp>
            <p:nvSpPr>
              <p:cNvPr id="11" name="文本框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917" y="2520293"/>
                <a:ext cx="2303361" cy="1424429"/>
              </a:xfrm>
              <a:prstGeom prst="rect">
                <a:avLst/>
              </a:prstGeom>
              <a:blipFill>
                <a:blip r:embed="rId5"/>
                <a:stretch>
                  <a:fillRect l="-2747" b="-70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图片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9654" y="2607357"/>
            <a:ext cx="734347" cy="137851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5F9A258B-53C1-FC0E-248D-3D22D82B604B}"/>
                  </a:ext>
                </a:extLst>
              </p:cNvPr>
              <p:cNvSpPr txBox="1"/>
              <p:nvPr/>
            </p:nvSpPr>
            <p:spPr>
              <a:xfrm>
                <a:off x="5032169" y="1615147"/>
                <a:ext cx="2929802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sz="2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zh-CN" altLang="en-US" sz="240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d>
                        <m:dPr>
                          <m:ctrlPr>
                            <a:rPr lang="zh-CN" altLang="en-US" sz="2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240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zh-CN" altLang="en-US" sz="2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sz="240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zh-CN" altLang="en-US" sz="240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zh-CN" altLang="en-US" sz="2400" i="1" smtClean="0"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zh-CN" altLang="en-US" sz="2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240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5F9A258B-53C1-FC0E-248D-3D22D82B60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2169" y="1615147"/>
                <a:ext cx="2929802" cy="369332"/>
              </a:xfrm>
              <a:prstGeom prst="rect">
                <a:avLst/>
              </a:prstGeom>
              <a:blipFill>
                <a:blip r:embed="rId7"/>
                <a:stretch>
                  <a:fillRect b="-3606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矩形 4">
            <a:extLst>
              <a:ext uri="{FF2B5EF4-FFF2-40B4-BE49-F238E27FC236}">
                <a16:creationId xmlns:a16="http://schemas.microsoft.com/office/drawing/2014/main" id="{107B5E4C-A8E3-8920-3F4D-4E512945AD4D}"/>
              </a:ext>
            </a:extLst>
          </p:cNvPr>
          <p:cNvSpPr/>
          <p:nvPr/>
        </p:nvSpPr>
        <p:spPr>
          <a:xfrm>
            <a:off x="1706585" y="4290665"/>
            <a:ext cx="3087484" cy="4833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rgbClr val="FF0000"/>
                </a:solidFill>
              </a:rPr>
              <a:t>关键点：非线性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402a1233-a9f0-48c5-9afd-f14827add457&quot;,&quot;Name&quot;:null,&quot;Kind&quot;:1,&quot;OldGuidesSetting&quot;:{&quot;HeaderHeight&quot;:0.0,&quot;FooterHeight&quot;:0.0,&quot;SideMargin&quot;:0.0,&quot;TopMargin&quot;:0.0,&quot;BottomMargin&quot;:0.0,&quot;IntervalMargin&quot;:0.0}}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ont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1793</TotalTime>
  <Words>2963</Words>
  <Application>Microsoft Macintosh PowerPoint</Application>
  <PresentationFormat>Widescreen</PresentationFormat>
  <Paragraphs>373</Paragraphs>
  <Slides>25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等线</vt:lpstr>
      <vt:lpstr>Microsoft YaHei</vt:lpstr>
      <vt:lpstr>Microsoft YaHei</vt:lpstr>
      <vt:lpstr>ui-sans-serif</vt:lpstr>
      <vt:lpstr>Arial</vt:lpstr>
      <vt:lpstr>Cambria Math</vt:lpstr>
      <vt:lpstr>Times New Roman</vt:lpstr>
      <vt:lpstr>Wingdings</vt:lpstr>
      <vt:lpstr>1_Office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靖杨 徐</dc:creator>
  <cp:lastModifiedBy>Qiyu Kang</cp:lastModifiedBy>
  <cp:revision>1203</cp:revision>
  <cp:lastPrinted>2025-03-20T05:49:02Z</cp:lastPrinted>
  <dcterms:created xsi:type="dcterms:W3CDTF">2025-02-23T09:04:20Z</dcterms:created>
  <dcterms:modified xsi:type="dcterms:W3CDTF">2026-09-14T05:54:25Z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7A6318D4EF8D7D3DCF77B967B01187DE_42</vt:lpwstr>
  </property>
  <property fmtid="{D5CDD505-2E9C-101B-9397-08002B2CF9AE}" pid="3" name="KSOProductBuildVer">
    <vt:lpwstr>2052-6.8.2.8850</vt:lpwstr>
  </property>
</Properties>
</file>