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5"/>
  </p:notesMasterIdLst>
  <p:sldIdLst>
    <p:sldId id="4886" r:id="rId4"/>
    <p:sldId id="4887" r:id="rId6"/>
    <p:sldId id="4805" r:id="rId7"/>
    <p:sldId id="4888" r:id="rId8"/>
    <p:sldId id="4889" r:id="rId9"/>
    <p:sldId id="4890" r:id="rId10"/>
    <p:sldId id="4891" r:id="rId11"/>
    <p:sldId id="4892" r:id="rId12"/>
    <p:sldId id="4893" r:id="rId13"/>
    <p:sldId id="4894" r:id="rId14"/>
    <p:sldId id="4895" r:id="rId15"/>
    <p:sldId id="4896" r:id="rId16"/>
    <p:sldId id="4877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03864"/>
    <a:srgbClr val="A1B8E1"/>
    <a:srgbClr val="E6F4F7"/>
    <a:srgbClr val="D0D9DE"/>
    <a:srgbClr val="A5A58D"/>
    <a:srgbClr val="B8B7A3"/>
    <a:srgbClr val="CB997E"/>
    <a:srgbClr val="DDBE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6" autoAdjust="0"/>
    <p:restoredTop sz="84004" autoAdjust="0"/>
  </p:normalViewPr>
  <p:slideViewPr>
    <p:cSldViewPr snapToGrid="0">
      <p:cViewPr varScale="1">
        <p:scale>
          <a:sx n="135" d="100"/>
          <a:sy n="135" d="100"/>
        </p:scale>
        <p:origin x="6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似然 L(θ)</c:v>
                </c:pt>
              </c:strCache>
            </c:strRef>
          </c:tx>
          <c:spPr>
            <a:ln w="38100" cap="flat" cmpd="sng" algn="ctr">
              <a:solidFill>
                <a:srgbClr val="C86A2E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Sheet1!$A$2:$A$26</c:f>
              <c:strCache>
                <c:ptCount val="25"/>
                <c:pt idx="0">
                  <c:v>0.02</c:v>
                </c:pt>
                <c:pt idx="4">
                  <c:v>0.18</c:v>
                </c:pt>
                <c:pt idx="8">
                  <c:v>0.34</c:v>
                </c:pt>
                <c:pt idx="12">
                  <c:v>0.50</c:v>
                </c:pt>
                <c:pt idx="16">
                  <c:v>0.66</c:v>
                </c:pt>
                <c:pt idx="20">
                  <c:v>0.82</c:v>
                </c:pt>
                <c:pt idx="24">
                  <c:v>0.98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0.0003</c:v>
                </c:pt>
                <c:pt idx="4">
                  <c:v>0.0015</c:v>
                </c:pt>
                <c:pt idx="5">
                  <c:v>0.0053</c:v>
                </c:pt>
                <c:pt idx="6">
                  <c:v>0.0146</c:v>
                </c:pt>
                <c:pt idx="7">
                  <c:v>0.0337</c:v>
                </c:pt>
                <c:pt idx="8">
                  <c:v>0.0679</c:v>
                </c:pt>
                <c:pt idx="9">
                  <c:v>0.1226</c:v>
                </c:pt>
                <c:pt idx="10">
                  <c:v>0.2023</c:v>
                </c:pt>
                <c:pt idx="11">
                  <c:v>0.3086</c:v>
                </c:pt>
                <c:pt idx="12">
                  <c:v>0.4392</c:v>
                </c:pt>
                <c:pt idx="13">
                  <c:v>0.5861</c:v>
                </c:pt>
                <c:pt idx="14">
                  <c:v>0.7357</c:v>
                </c:pt>
                <c:pt idx="15">
                  <c:v>0.869</c:v>
                </c:pt>
                <c:pt idx="16">
                  <c:v>0.9643</c:v>
                </c:pt>
                <c:pt idx="17">
                  <c:v>1</c:v>
                </c:pt>
                <c:pt idx="18">
                  <c:v>0.9605</c:v>
                </c:pt>
                <c:pt idx="19">
                  <c:v>0.8412</c:v>
                </c:pt>
                <c:pt idx="20">
                  <c:v>0.6538</c:v>
                </c:pt>
                <c:pt idx="21">
                  <c:v>0.4294</c:v>
                </c:pt>
                <c:pt idx="22">
                  <c:v>0.2151</c:v>
                </c:pt>
                <c:pt idx="23">
                  <c:v>0.063</c:v>
                </c:pt>
                <c:pt idx="24">
                  <c:v>0.0031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707A8C"/>
                </a:solidFill>
                <a:latin typeface="Cambria" panose="02040503050406030204"/>
                <a:ea typeface="+mn-ea"/>
                <a:cs typeface="+mn-cs"/>
              </a:defRPr>
            </a:pPr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.1"/>
          <c:min val="0"/>
        </c:scaling>
        <c:delete val="1"/>
        <c:axPos val="l"/>
        <c:majorGridlines>
          <c:spPr>
            <a:ln w="12700" cap="flat" cmpd="sng" algn="ctr">
              <a:solidFill>
                <a:srgbClr val="E4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  <c:extLst>
      <c:ext uri="{0b15fc19-7d7d-44ad-8c2d-2c3a37ce22c3}">
        <chartProps xmlns="https://web.wps.cn/et/2018/main" chartId="{d3c3fbb8-f134-4214-a2f1-d7e18fa4b608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7679" y="3564269"/>
            <a:ext cx="11856641" cy="899647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r>
              <a:rPr lang="zh-CN" altLang="en-US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概率统计基础 </a:t>
            </a:r>
            <a:endParaRPr lang="en-US" altLang="zh-CN" sz="4800" b="1" spc="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45753" y="4953382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46960" y="528557"/>
            <a:ext cx="11856641" cy="2241745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zh-CN" altLang="en-US" sz="40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br>
            <a:r>
              <a:rPr kumimoji="0" lang="en-US" altLang="zh-CN" sz="40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40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人工智能数学原理与算法</a:t>
            </a:r>
            <a:r>
              <a:rPr kumimoji="0" lang="en-US" altLang="zh-CN" sz="40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br>
              <a:rPr kumimoji="0" lang="en-US" altLang="zh-CN" sz="40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br>
            <a:r>
              <a:rPr lang="zh-CN" altLang="en-US" sz="40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40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章：</a:t>
            </a:r>
            <a:r>
              <a:rPr lang="zh-CN" altLang="en-US" sz="4000" b="1" dirty="0">
                <a:solidFill>
                  <a:schemeClr val="bg1"/>
                </a:solidFill>
                <a:cs typeface="+mn-ea"/>
                <a:sym typeface="+mn-lt"/>
              </a:rPr>
              <a:t>机器学习基础</a:t>
            </a:r>
            <a:endParaRPr kumimoji="0" lang="en-US" altLang="zh-CN" sz="40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4360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三个核心变量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2"/>
              <p:cNvSpPr txBox="1"/>
              <p:nvPr/>
            </p:nvSpPr>
            <p:spPr>
              <a:xfrm>
                <a:off x="647700" y="1238250"/>
                <a:ext cx="5886450" cy="4106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设硬币正面概率未知，记为参数 </a:t>
                </a: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θ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：</a:t>
                </a:r>
                <a:endParaRPr lang="en-US" altLang="zh-CN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00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zh-CN" altLang="en-US" sz="2000">
                              <a:latin typeface="Cambria Math" panose="02040503050406030204" pitchFamily="18" charset="0"/>
                            </a:rPr>
                            <m:t>正面</m:t>
                          </m:r>
                        </m:e>
                      </m:d>
                    </m:oMath>
                  </m:oMathPara>
                </a14:m>
                <a:endParaRPr lang="ar-AE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altLang="zh-CN" sz="2000" dirty="0">
                  <a:latin typeface="+mn-ea"/>
                </a:endParaRPr>
              </a:p>
              <a:p>
                <a:endParaRPr lang="en-US" altLang="zh-CN" sz="2000" dirty="0">
                  <a:latin typeface="+mn-ea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现在抛硬币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10 </a:t>
                </a: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次，观察到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</a:t>
                </a:r>
                <a:r>
                  <a:rPr lang="en-US" altLang="zh-CN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7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次正面、</a:t>
                </a:r>
                <a:r>
                  <a:rPr lang="en-US" altLang="zh-CN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3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次反面</a:t>
                </a:r>
                <a:endParaRPr lang="en-US" sz="2000" dirty="0"/>
              </a:p>
              <a:p>
                <a:endParaRPr lang="en-US" altLang="zh-CN" sz="2000" dirty="0">
                  <a:latin typeface="+mn-ea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altLang="en-US" sz="200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={</m:t>
                      </m:r>
                      <m:r>
                        <m:rPr>
                          <m:nor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m:rPr>
                          <m:nor/>
                        </m:rPr>
                        <a:rPr lang="zh-CN" altLang="en-US" sz="2000">
                          <a:latin typeface="Cambria Math" panose="02040503050406030204" pitchFamily="18" charset="0"/>
                        </a:rPr>
                        <m:t> 次正面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, </m:t>
                      </m:r>
                      <m:r>
                        <m:rPr>
                          <m:nor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zh-CN" altLang="en-US" sz="2000">
                          <a:latin typeface="Cambria Math" panose="02040503050406030204" pitchFamily="18" charset="0"/>
                        </a:rPr>
                        <m:t> 次反面</m:t>
                      </m:r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altLang="zh-CN" sz="2000" dirty="0"/>
              </a:p>
              <a:p>
                <a:endParaRPr lang="en-US" altLang="zh-CN" sz="2000" dirty="0">
                  <a:latin typeface="+mn-ea"/>
                </a:endParaRPr>
              </a:p>
              <a:p>
                <a:endParaRPr lang="en-US" altLang="zh-CN" sz="2000" dirty="0">
                  <a:latin typeface="+mn-ea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直觉上，最“自然”的估计是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ar-AE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200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ar-AE" sz="2000"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000"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ar-AE" sz="2000" dirty="0"/>
              </a:p>
              <a:p>
                <a:endParaRPr lang="zh-CN" altLang="en-US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altLang="zh-CN" sz="2000" dirty="0"/>
              </a:p>
            </p:txBody>
          </p:sp>
        </mc:Choice>
        <mc:Fallback>
          <p:sp>
            <p:nvSpPr>
              <p:cNvPr id="2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1238250"/>
                <a:ext cx="5886450" cy="4106509"/>
              </a:xfrm>
              <a:prstGeom prst="rect">
                <a:avLst/>
              </a:prstGeom>
              <a:blipFill rotWithShape="1">
                <a:blip r:embed="rId1"/>
                <a:stretch>
                  <a:fillRect b="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抛硬币：正面还是反面- Google Play 上的应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287" y="1238250"/>
            <a:ext cx="3257204" cy="325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43601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三个核心变量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2"/>
              <p:cNvSpPr txBox="1"/>
              <p:nvPr/>
            </p:nvSpPr>
            <p:spPr>
              <a:xfrm>
                <a:off x="647700" y="1238250"/>
                <a:ext cx="97155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Prior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先验 𝑝</a:t>
                </a: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(𝜃)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： </a:t>
                </a: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看数据之前，对参数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θ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的相信程度</a:t>
                </a: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Likelihood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似然 </a:t>
                </a:r>
                <a14:m>
                  <m:oMath xmlns:m="http://schemas.openxmlformats.org/officeDocument/2006/math">
                    <m:r>
                      <a:rPr lang="ar-AE" sz="2000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00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ar-AE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：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参数 θ 给定时，当前数据 </a:t>
                </a:r>
                <a:r>
                  <a:rPr lang="en-US" sz="2000" i="1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D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出现的可能性。</a:t>
                </a:r>
                <a:endParaRPr 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Posterior</a:t>
                </a:r>
                <a14:m>
                  <m:oMath xmlns:m="http://schemas.openxmlformats.org/officeDocument/2006/math">
                    <m:r>
                      <a:rPr lang="zh-CN" altLang="en-US" sz="2000" b="0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0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后验</m:t>
                    </m:r>
                    <m:r>
                      <a:rPr lang="zh-CN" altLang="en-US" sz="2000" b="0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 sz="200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00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看完数据 </a:t>
                </a: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D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之后，对参数 </a:t>
                </a:r>
                <a:r>
                  <a:rPr lang="el-GR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θ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的相信程度。</a:t>
                </a: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ar-AE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1238250"/>
                <a:ext cx="9715500" cy="3785652"/>
              </a:xfrm>
              <a:prstGeom prst="rect">
                <a:avLst/>
              </a:prstGeom>
              <a:blipFill rotWithShape="1">
                <a:blip r:embed="rId1"/>
                <a:stretch>
                  <a:fillRect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43601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Prior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：先验是什么？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" name="文本框 2"/>
          <p:cNvSpPr txBox="1"/>
          <p:nvPr/>
        </p:nvSpPr>
        <p:spPr>
          <a:xfrm>
            <a:off x="647700" y="1238250"/>
            <a:ext cx="97155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sz="2000" dirty="0">
                <a:solidFill>
                  <a:srgbClr val="11182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Prior </a:t>
            </a:r>
            <a:r>
              <a:rPr lang="en-US" sz="2000" dirty="0" err="1">
                <a:solidFill>
                  <a:srgbClr val="11182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是“看数据之前”的知识或偏好</a:t>
            </a:r>
            <a:r>
              <a:rPr lang="en-US" sz="2000" dirty="0">
                <a:solidFill>
                  <a:srgbClr val="11182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。</a:t>
            </a:r>
            <a:endParaRPr lang="en-US" sz="2000" dirty="0">
              <a:solidFill>
                <a:srgbClr val="11182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sz="2000" dirty="0">
              <a:solidFill>
                <a:srgbClr val="1118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2000" dirty="0" err="1">
                <a:solidFill>
                  <a:srgbClr val="11182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可以来自经验、领域知识或历史统计</a:t>
            </a:r>
            <a:endParaRPr lang="en-US" sz="2000" dirty="0"/>
          </a:p>
          <a:p>
            <a:r>
              <a:rPr lang="en-US" sz="2000" dirty="0" err="1">
                <a:solidFill>
                  <a:srgbClr val="11182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可以强，也可以弱</a:t>
            </a:r>
            <a:endParaRPr lang="en-US" sz="2000" dirty="0"/>
          </a:p>
          <a:p>
            <a:r>
              <a:rPr lang="en-US" sz="2000" dirty="0" err="1">
                <a:solidFill>
                  <a:srgbClr val="11182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若没有明显偏好，可以使用较平坦的先验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sz="2000" dirty="0">
              <a:solidFill>
                <a:srgbClr val="1118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sz="2000" dirty="0">
              <a:solidFill>
                <a:srgbClr val="1118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sz="2000" dirty="0">
              <a:solidFill>
                <a:srgbClr val="1118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/>
              <a:t>硬币例子：若相信硬币大概率公平，那么先验分布会在 </a:t>
            </a:r>
            <a:r>
              <a:rPr lang="en-US" altLang="zh-CN" sz="2000" dirty="0"/>
              <a:t>0.5 </a:t>
            </a:r>
            <a:r>
              <a:rPr lang="zh-CN" altLang="en-US" sz="2000" dirty="0"/>
              <a:t>附近更大。</a:t>
            </a:r>
            <a:endParaRPr lang="zh-CN" altLang="en-US" sz="2000" dirty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zh-CN" altLang="en-US" sz="2000" dirty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l"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8" y="120418"/>
            <a:ext cx="56236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Likelihood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：似然是什么？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2"/>
              <p:cNvSpPr txBox="1"/>
              <p:nvPr/>
            </p:nvSpPr>
            <p:spPr>
              <a:xfrm>
                <a:off x="647700" y="1238250"/>
                <a:ext cx="9715500" cy="46780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Likelihood 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问的问题是：</a:t>
                </a:r>
                <a:r>
                  <a:rPr lang="zh-CN" altLang="en-US" sz="2000" b="1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如果参数是 </a:t>
                </a:r>
                <a14:m>
                  <m:oMath xmlns:m="http://schemas.openxmlformats.org/officeDocument/2006/math">
                    <m:r>
                      <a:rPr lang="el-GR" altLang="zh-CN" sz="2000" b="1" i="1" dirty="0" smtClean="0">
                        <a:solidFill>
                          <a:srgbClr val="111827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微软雅黑" panose="020B0503020204020204" pitchFamily="34" charset="-120"/>
                      </a:rPr>
                      <m:t>𝜽</m:t>
                    </m:r>
                  </m:oMath>
                </a14:m>
                <a:r>
                  <a:rPr lang="zh-CN" altLang="el-GR" sz="2000" b="1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，</a:t>
                </a:r>
                <a:r>
                  <a:rPr lang="zh-CN" altLang="en-US" sz="2000" b="1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那么观察到数据 </a:t>
                </a:r>
                <a14:m>
                  <m:oMath xmlns:m="http://schemas.openxmlformats.org/officeDocument/2006/math">
                    <m:r>
                      <a:rPr lang="en-US" altLang="zh-CN" sz="2000" b="1" i="1" dirty="0" smtClean="0">
                        <a:solidFill>
                          <a:srgbClr val="111827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微软雅黑" panose="020B0503020204020204" pitchFamily="34" charset="-120"/>
                      </a:rPr>
                      <m:t>𝑫</m:t>
                    </m:r>
                  </m:oMath>
                </a14:m>
                <a:r>
                  <a:rPr lang="en-US" altLang="zh-CN" sz="2000" b="1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</a:t>
                </a:r>
                <a:r>
                  <a:rPr lang="zh-CN" altLang="en-US" sz="2000" b="1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有多可能？</a:t>
                </a:r>
                <a:endParaRPr lang="en-US" sz="2000" dirty="0"/>
              </a:p>
              <a:p>
                <a:endParaRPr lang="zh-CN" altLang="en-US" sz="2000" b="1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假设独立同分布：</a:t>
                </a:r>
                <a:endParaRPr lang="en-US" altLang="zh-CN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lvl="1"/>
                <a:endParaRPr lang="en-US" sz="200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000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 sz="200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num>
                            <m:den>
                              <m:r>
                                <a:rPr lang="en-US" altLang="zh-CN" sz="2000" b="0" i="0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sSup>
                        <m:sSup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altLang="zh-CN" sz="2000" b="1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endParaRPr lang="zh-CN" altLang="en-US" sz="2000" b="1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数据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111827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微软雅黑" panose="020B0503020204020204" pitchFamily="34" charset="-120"/>
                      </a:rPr>
                      <m:t>𝐷</m:t>
                    </m:r>
                  </m:oMath>
                </a14:m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固定后，似然就是关于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111827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微软雅黑" panose="020B0503020204020204" pitchFamily="34" charset="-120"/>
                      </a:rPr>
                      <m:t>𝜃</m:t>
                    </m:r>
                  </m:oMath>
                </a14:m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的函数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：</a:t>
                </a:r>
                <a:endParaRPr lang="en-US" altLang="zh-CN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endParaRPr lang="en-US" altLang="zh-CN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000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ar-AE" sz="2800" dirty="0"/>
              </a:p>
              <a:p>
                <a:endParaRPr lang="zh-CN" alt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1238250"/>
                <a:ext cx="9715500" cy="4678076"/>
              </a:xfrm>
              <a:prstGeom prst="rect">
                <a:avLst/>
              </a:prstGeom>
              <a:blipFill rotWithShape="1">
                <a:blip r:embed="rId1"/>
                <a:stretch>
                  <a:fillRect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8" y="120418"/>
            <a:ext cx="5623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概率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 vs. 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似然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Text 2"/>
          <p:cNvSpPr txBox="1"/>
          <p:nvPr/>
        </p:nvSpPr>
        <p:spPr>
          <a:xfrm>
            <a:off x="685800" y="1060704"/>
            <a:ext cx="1042416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Shape 3"/>
          <p:cNvSpPr/>
          <p:nvPr/>
        </p:nvSpPr>
        <p:spPr>
          <a:xfrm>
            <a:off x="685800" y="1783080"/>
            <a:ext cx="5120640" cy="3200400"/>
          </a:xfrm>
          <a:prstGeom prst="roundRect">
            <a:avLst>
              <a:gd name="adj" fmla="val 2857"/>
            </a:avLst>
          </a:prstGeom>
          <a:solidFill>
            <a:srgbClr val="F3F5FA"/>
          </a:solidFill>
        </p:spPr>
      </p:sp>
      <p:sp>
        <p:nvSpPr>
          <p:cNvPr id="5" name="Text 4"/>
          <p:cNvSpPr txBox="1"/>
          <p:nvPr/>
        </p:nvSpPr>
        <p:spPr>
          <a:xfrm>
            <a:off x="1051560" y="2011680"/>
            <a:ext cx="43891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C729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概率 Probability</a:t>
            </a:r>
            <a:endParaRPr lang="en-US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5"/>
          <p:cNvSpPr txBox="1"/>
          <p:nvPr/>
        </p:nvSpPr>
        <p:spPr>
          <a:xfrm>
            <a:off x="1051560" y="2450592"/>
            <a:ext cx="438912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07A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固定 θ，看 D 变化</a:t>
            </a:r>
            <a:endParaRPr lang="en-US" sz="1400" dirty="0"/>
          </a:p>
        </p:txBody>
      </p:sp>
      <p:sp>
        <p:nvSpPr>
          <p:cNvPr id="7" name="Text 6"/>
          <p:cNvSpPr txBox="1"/>
          <p:nvPr/>
        </p:nvSpPr>
        <p:spPr>
          <a:xfrm>
            <a:off x="1051560" y="2926080"/>
            <a:ext cx="4389120" cy="12344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170"/>
              </a:lnSpc>
              <a:buNone/>
            </a:pPr>
            <a:r>
              <a:rPr lang="en-US" sz="1400" dirty="0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θ 已知 = 0.5，</a:t>
            </a:r>
            <a:endParaRPr lang="en-US" sz="1400" dirty="0"/>
          </a:p>
          <a:p>
            <a:pPr marL="0" indent="0">
              <a:lnSpc>
                <a:spcPts val="2170"/>
              </a:lnSpc>
              <a:buNone/>
            </a:pPr>
            <a:r>
              <a:rPr lang="en-US" sz="1400" dirty="0" err="1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问</a:t>
            </a:r>
            <a:r>
              <a:rPr lang="zh-CN" altLang="en-US" sz="1400" dirty="0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：</a:t>
            </a:r>
            <a:r>
              <a:rPr lang="en-US" sz="1400" dirty="0" err="1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抛</a:t>
            </a:r>
            <a:r>
              <a:rPr lang="en-US" sz="1400" dirty="0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 10 次出现 7 </a:t>
            </a:r>
            <a:r>
              <a:rPr lang="en-US" sz="1400" dirty="0" err="1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正」的概率是多少</a:t>
            </a:r>
            <a:r>
              <a:rPr lang="en-US" sz="1400" dirty="0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？</a:t>
            </a:r>
            <a:endParaRPr lang="en-US" sz="1400" dirty="0"/>
          </a:p>
        </p:txBody>
      </p:sp>
      <p:sp>
        <p:nvSpPr>
          <p:cNvPr id="8" name="Text 7"/>
          <p:cNvSpPr txBox="1"/>
          <p:nvPr/>
        </p:nvSpPr>
        <p:spPr>
          <a:xfrm>
            <a:off x="1051560" y="4315968"/>
            <a:ext cx="43891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mbria" panose="02040503050406030204" pitchFamily="34" charset="-120"/>
              </a:rPr>
              <a:t>对所有 D 求和 = 1</a:t>
            </a:r>
            <a:endParaRPr 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8"/>
          <p:cNvSpPr/>
          <p:nvPr/>
        </p:nvSpPr>
        <p:spPr>
          <a:xfrm>
            <a:off x="6263640" y="1783080"/>
            <a:ext cx="5120640" cy="3200400"/>
          </a:xfrm>
          <a:prstGeom prst="roundRect">
            <a:avLst>
              <a:gd name="adj" fmla="val 2857"/>
            </a:avLst>
          </a:prstGeom>
          <a:solidFill>
            <a:srgbClr val="FBF3EC"/>
          </a:solidFill>
        </p:spPr>
      </p:sp>
      <p:sp>
        <p:nvSpPr>
          <p:cNvPr id="10" name="Text 9"/>
          <p:cNvSpPr txBox="1"/>
          <p:nvPr/>
        </p:nvSpPr>
        <p:spPr>
          <a:xfrm>
            <a:off x="6629400" y="2011680"/>
            <a:ext cx="43891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C86A2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似然 Likelihood</a:t>
            </a:r>
            <a:endParaRPr lang="en-US" sz="1900" dirty="0"/>
          </a:p>
        </p:txBody>
      </p:sp>
      <p:sp>
        <p:nvSpPr>
          <p:cNvPr id="11" name="Text 10"/>
          <p:cNvSpPr txBox="1"/>
          <p:nvPr/>
        </p:nvSpPr>
        <p:spPr>
          <a:xfrm>
            <a:off x="6629400" y="2450592"/>
            <a:ext cx="438912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07A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固定 D，看 θ 变化</a:t>
            </a:r>
            <a:endParaRPr lang="en-US" sz="1400" dirty="0"/>
          </a:p>
        </p:txBody>
      </p:sp>
      <p:sp>
        <p:nvSpPr>
          <p:cNvPr id="12" name="Text 11"/>
          <p:cNvSpPr txBox="1"/>
          <p:nvPr/>
        </p:nvSpPr>
        <p:spPr>
          <a:xfrm>
            <a:off x="6629400" y="2926080"/>
            <a:ext cx="4389120" cy="12344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170"/>
              </a:lnSpc>
              <a:buNone/>
            </a:pPr>
            <a:r>
              <a:rPr lang="en-US" sz="1400" dirty="0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D 已知 = 7 正 3 反，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170"/>
              </a:lnSpc>
              <a:buNone/>
            </a:pPr>
            <a:r>
              <a:rPr lang="en-US" sz="1400" dirty="0" err="1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问</a:t>
            </a:r>
            <a:r>
              <a:rPr lang="zh-CN" altLang="en-US" sz="1400" dirty="0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：</a:t>
            </a:r>
            <a:r>
              <a:rPr lang="en-US" sz="1400" dirty="0" err="1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θ</a:t>
            </a:r>
            <a:r>
              <a:rPr lang="en-US" sz="1400" dirty="0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 = 0.5 </a:t>
            </a:r>
            <a:r>
              <a:rPr lang="en-US" sz="1400" dirty="0" err="1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有多能解释这批数据</a:t>
            </a:r>
            <a:r>
              <a:rPr lang="zh-CN" altLang="en-US" sz="1400" dirty="0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 </a:t>
            </a:r>
            <a:r>
              <a:rPr lang="en-US" sz="1400" dirty="0">
                <a:solidFill>
                  <a:srgbClr val="2E34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？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12"/>
          <p:cNvSpPr txBox="1"/>
          <p:nvPr/>
        </p:nvSpPr>
        <p:spPr>
          <a:xfrm>
            <a:off x="6629400" y="4315968"/>
            <a:ext cx="43891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6A2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mbria" panose="02040503050406030204" pitchFamily="34" charset="-120"/>
              </a:rPr>
              <a:t>对 θ 积分 ≠ 1</a:t>
            </a:r>
            <a:endParaRPr 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13"/>
          <p:cNvSpPr txBox="1"/>
          <p:nvPr/>
        </p:nvSpPr>
        <p:spPr>
          <a:xfrm>
            <a:off x="685800" y="5212080"/>
            <a:ext cx="10789920" cy="457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170"/>
              </a:lnSpc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2"/>
              <p:cNvSpPr txBox="1"/>
              <p:nvPr/>
            </p:nvSpPr>
            <p:spPr>
              <a:xfrm>
                <a:off x="582930" y="1148346"/>
                <a:ext cx="97155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同一个式子</a:t>
                </a: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微软雅黑" panose="020B0503020204020204" pitchFamily="34" charset="-120"/>
                      </a:rPr>
                      <m:t>𝑃</m:t>
                    </m:r>
                    <m:r>
                      <a:rPr lang="en-US" sz="200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微软雅黑" panose="020B0503020204020204" pitchFamily="34" charset="-120"/>
                      </a:rPr>
                      <m:t>(</m:t>
                    </m:r>
                    <m:r>
                      <a:rPr lang="en-US" sz="200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微软雅黑" panose="020B0503020204020204" pitchFamily="34" charset="-120"/>
                      </a:rPr>
                      <m:t>𝐷</m:t>
                    </m:r>
                    <m:r>
                      <a:rPr lang="en-US" sz="200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微软雅黑" panose="020B0503020204020204" pitchFamily="34" charset="-120"/>
                      </a:rPr>
                      <m:t> | </m:t>
                    </m:r>
                    <m:r>
                      <a:rPr lang="en-US" sz="200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微软雅黑" panose="020B0503020204020204" pitchFamily="34" charset="-120"/>
                      </a:rPr>
                      <m:t>𝜃</m:t>
                    </m:r>
                    <m:r>
                      <a:rPr lang="en-US" sz="200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微软雅黑" panose="020B0503020204020204" pitchFamily="34" charset="-120"/>
                      </a:rPr>
                      <m:t>)，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看哪个量在变</a:t>
                </a:r>
                <a:endPara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/>
              </a:p>
            </p:txBody>
          </p:sp>
        </mc:Choice>
        <mc:Fallback>
          <p:sp>
            <p:nvSpPr>
              <p:cNvPr id="20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30" y="1148346"/>
                <a:ext cx="9715500" cy="707886"/>
              </a:xfrm>
              <a:prstGeom prst="rect">
                <a:avLst/>
              </a:prstGeom>
              <a:blipFill rotWithShape="1">
                <a:blip r:embed="rId1"/>
                <a:stretch>
                  <a:fillRect t="-38" b="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2"/>
          <p:cNvSpPr txBox="1"/>
          <p:nvPr/>
        </p:nvSpPr>
        <p:spPr>
          <a:xfrm>
            <a:off x="838200" y="1213104"/>
            <a:ext cx="1042416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582930" y="5316615"/>
            <a:ext cx="971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sz="2000" dirty="0" err="1">
                <a:solidFill>
                  <a:srgbClr val="1A23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似然解释</a:t>
            </a:r>
            <a:r>
              <a:rPr lang="zh-CN" altLang="en-US" sz="2000" dirty="0">
                <a:solidFill>
                  <a:srgbClr val="1A23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：</a:t>
            </a:r>
            <a:r>
              <a:rPr lang="en-US" sz="2000" dirty="0" err="1">
                <a:solidFill>
                  <a:srgbClr val="1A23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不同的</a:t>
            </a:r>
            <a:r>
              <a:rPr lang="en-US" sz="2000" dirty="0">
                <a:solidFill>
                  <a:srgbClr val="1A23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 </a:t>
            </a:r>
            <a:r>
              <a:rPr lang="en-US" sz="2000" dirty="0" err="1">
                <a:solidFill>
                  <a:srgbClr val="1A23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θ</a:t>
            </a:r>
            <a:r>
              <a:rPr lang="en-US" sz="2000" dirty="0">
                <a:solidFill>
                  <a:srgbClr val="1A23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 </a:t>
            </a:r>
            <a:r>
              <a:rPr lang="en-US" sz="2000" dirty="0" err="1">
                <a:solidFill>
                  <a:srgbClr val="1A23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有多能解释我看到的数据</a:t>
            </a:r>
            <a:r>
              <a:rPr lang="zh-CN" altLang="en-US" sz="2000" dirty="0">
                <a:solidFill>
                  <a:srgbClr val="1A23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 </a:t>
            </a:r>
            <a:r>
              <a:rPr lang="en-US" sz="2000" dirty="0" err="1">
                <a:solidFill>
                  <a:srgbClr val="1A23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的打分</a:t>
            </a:r>
            <a:r>
              <a:rPr lang="en-US" sz="2000" dirty="0">
                <a:solidFill>
                  <a:srgbClr val="1A23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。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8" y="120418"/>
            <a:ext cx="5623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贝叶斯公式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048000" y="3242948"/>
                <a:ext cx="609600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ar-AE" sz="3000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300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ar-AE" sz="3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300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ar-AE" sz="300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ar-AE" sz="3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30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3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3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 sz="3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3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ar-AE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3242948"/>
                <a:ext cx="6096000" cy="553998"/>
              </a:xfrm>
              <a:prstGeom prst="rect">
                <a:avLst/>
              </a:prstGeom>
              <a:blipFill rotWithShape="1">
                <a:blip r:embed="rId1"/>
                <a:stretch>
                  <a:fillRect t="-1" b="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2"/>
          <p:cNvSpPr txBox="1"/>
          <p:nvPr/>
        </p:nvSpPr>
        <p:spPr>
          <a:xfrm>
            <a:off x="838200" y="1213104"/>
            <a:ext cx="1042416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475685" y="886301"/>
            <a:ext cx="9715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概率论中最本质的公式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：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8" y="120418"/>
            <a:ext cx="5623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MLE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：最大似然估计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2"/>
              <p:cNvSpPr txBox="1"/>
              <p:nvPr/>
            </p:nvSpPr>
            <p:spPr>
              <a:xfrm>
                <a:off x="647700" y="1238250"/>
                <a:ext cx="9715500" cy="27926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Maximum Likelihood Estimation：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选择让观测数据最可能出现的参数。</a:t>
                </a:r>
                <a:endParaRPr lang="zh-CN" altLang="en-US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MLE</m:t>
                          </m:r>
                        </m:sub>
                      </m:sSub>
                      <m:r>
                        <a:rPr lang="ar-AE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ar-AE" sz="2800" dirty="0"/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ar-AE" sz="2800" dirty="0"/>
              </a:p>
              <a:p>
                <a:endParaRPr lang="zh-CN" alt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1238250"/>
                <a:ext cx="9715500" cy="2792688"/>
              </a:xfrm>
              <a:prstGeom prst="rect">
                <a:avLst/>
              </a:prstGeom>
              <a:blipFill rotWithShape="1">
                <a:blip r:embed="rId2"/>
                <a:stretch>
                  <a:fillRect b="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Chart 0"/>
          <p:cNvGraphicFramePr/>
          <p:nvPr/>
        </p:nvGraphicFramePr>
        <p:xfrm>
          <a:off x="259080" y="2490512"/>
          <a:ext cx="740664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836131" y="3429000"/>
                <a:ext cx="3912524" cy="18262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6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现在抛硬币 10 </a:t>
                </a:r>
                <a:r>
                  <a:rPr lang="en-US" sz="16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次，观察到</a:t>
                </a:r>
                <a:r>
                  <a:rPr lang="en-US" sz="16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</a:t>
                </a:r>
                <a:r>
                  <a:rPr lang="en-US" altLang="zh-CN" sz="16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7</a:t>
                </a:r>
                <a:r>
                  <a:rPr lang="en-US" sz="16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次正面、</a:t>
                </a:r>
                <a:r>
                  <a:rPr lang="en-US" altLang="zh-CN" sz="16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3</a:t>
                </a:r>
                <a:r>
                  <a:rPr lang="en-US" sz="16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 </a:t>
                </a:r>
                <a:r>
                  <a:rPr lang="en-US" sz="16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次反面</a:t>
                </a:r>
                <a:r>
                  <a:rPr lang="zh-CN" altLang="en-US" sz="16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：</a:t>
                </a:r>
                <a:endParaRPr lang="en-US" sz="1600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zh-CN" sz="1600" dirty="0">
                  <a:latin typeface="+mn-ea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altLang="en-US" sz="160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={</m:t>
                      </m:r>
                      <m:r>
                        <m:rPr>
                          <m:nor/>
                        </m:rPr>
                        <a:rPr lang="en-US" altLang="zh-CN" sz="1600" b="0" i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m:rPr>
                          <m:nor/>
                        </m:rPr>
                        <a:rPr lang="zh-CN" altLang="en-US" sz="1600">
                          <a:latin typeface="Cambria Math" panose="02040503050406030204" pitchFamily="18" charset="0"/>
                        </a:rPr>
                        <m:t> 次正面</m:t>
                      </m:r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, </m:t>
                      </m:r>
                      <m:r>
                        <m:rPr>
                          <m:nor/>
                        </m:rPr>
                        <a:rPr lang="en-US" altLang="zh-CN" sz="1600" b="0" i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zh-CN" altLang="en-US" sz="1600">
                          <a:latin typeface="Cambria Math" panose="02040503050406030204" pitchFamily="18" charset="0"/>
                        </a:rPr>
                        <m:t> 次反面</m:t>
                      </m:r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altLang="zh-CN" sz="1600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zh-CN" sz="1600" dirty="0">
                  <a:latin typeface="+mn-ea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zh-CN" sz="1600" dirty="0">
                  <a:latin typeface="+mn-ea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zh-CN" altLang="en-US" sz="16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直觉上，最“自然”的估计是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ar-AE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160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ar-AE" sz="1600"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600"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16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600" b="0" i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ar-AE" sz="16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6131" y="3429000"/>
                <a:ext cx="3912524" cy="1826269"/>
              </a:xfrm>
              <a:prstGeom prst="rect">
                <a:avLst/>
              </a:prstGeom>
              <a:blipFill rotWithShape="1">
                <a:blip r:embed="rId3"/>
                <a:stretch>
                  <a:fillRect l="-6" r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8" y="120418"/>
            <a:ext cx="5623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为什么常用 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log-likelihood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？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2"/>
              <p:cNvSpPr txBox="1"/>
              <p:nvPr/>
            </p:nvSpPr>
            <p:spPr>
              <a:xfrm>
                <a:off x="647700" y="1238250"/>
                <a:ext cx="9715500" cy="4676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独立同分布样本的 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likelihood 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是乘积：</a:t>
                </a:r>
                <a:endParaRPr lang="en-US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ar-AE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limLoc m:val="undOvr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nary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ar-AE" sz="1900" dirty="0"/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ar-AE" sz="28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/>
                  <a:t>取对数后，乘积变成求和：</a:t>
                </a:r>
                <a:endParaRPr lang="en-US" altLang="zh-CN" sz="20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zh-CN" alt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 sz="200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log</m:t>
                          </m:r>
                        </m:e>
                      </m:nary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ar-AE" sz="24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zh-CN" alt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由于 </a:t>
                </a: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log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是单调函数，最大化目标不变：</a:t>
                </a:r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smtClean="0"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 lang="zh-CN" alt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 lang="zh-CN" alt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ar-AE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1238250"/>
                <a:ext cx="9715500" cy="4676793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8" y="120418"/>
            <a:ext cx="5623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MAP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：最大后验估计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2"/>
              <p:cNvSpPr txBox="1"/>
              <p:nvPr/>
            </p:nvSpPr>
            <p:spPr>
              <a:xfrm>
                <a:off x="647700" y="1238250"/>
                <a:ext cx="9715500" cy="4357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Posterior 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表示“看完数据之后”的相信程度</a:t>
                </a:r>
                <a:endParaRPr lang="zh-CN" altLang="en-US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ar-AE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altLang="zh-CN" sz="2000" dirty="0"/>
              </a:p>
              <a:p>
                <a:pPr lvl="1"/>
                <a:endParaRPr lang="ar-AE" sz="2000" dirty="0"/>
              </a:p>
              <a:p>
                <a:endParaRPr lang="zh-CN" alt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/>
                  <a:t>最大后验估计：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trlPr>
                              <a:rPr lang="ar-A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ar-AE" sz="200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MAP</m:t>
                        </m:r>
                      </m:sub>
                    </m:sSub>
                    <m:r>
                      <a:rPr lang="ar-AE" sz="20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arg</m:t>
                    </m:r>
                    <m:limLow>
                      <m:limLow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ar-AE" sz="2000">
                            <a:latin typeface="Cambria Math" panose="02040503050406030204" pitchFamily="18" charset="0"/>
                          </a:rPr>
                          <m:t>𝜃</m:t>
                        </m:r>
                      </m:lim>
                    </m:limLow>
                    <m:r>
                      <a:rPr lang="zh-CN" alt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 sz="20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00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endParaRPr lang="ar-AE" sz="24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zh-CN" alt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利用 </a:t>
                </a: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Bayes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公式：</a:t>
                </a:r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MAP</m:t>
                          </m:r>
                        </m:sub>
                      </m:sSub>
                      <m:r>
                        <a:rPr lang="ar-AE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ar-AE" sz="24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1238250"/>
                <a:ext cx="9715500" cy="4357090"/>
              </a:xfrm>
              <a:prstGeom prst="rect">
                <a:avLst/>
              </a:prstGeom>
              <a:blipFill rotWithShape="1">
                <a:blip r:embed="rId1"/>
                <a:stretch>
                  <a:fillRect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8" y="120418"/>
            <a:ext cx="56236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MLE 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与 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MAP 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的区别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" name="Text 4"/>
          <p:cNvSpPr/>
          <p:nvPr/>
        </p:nvSpPr>
        <p:spPr>
          <a:xfrm>
            <a:off x="1097280" y="1417320"/>
            <a:ext cx="4206240" cy="411480"/>
          </a:xfrm>
          <a:prstGeom prst="rect">
            <a:avLst/>
          </a:prstGeom>
          <a:noFill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MLE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5"/>
              <p:cNvSpPr/>
              <p:nvPr/>
            </p:nvSpPr>
            <p:spPr>
              <a:xfrm>
                <a:off x="731520" y="2103120"/>
                <a:ext cx="5029200" cy="73152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lIns="1016" tIns="1016" rIns="1016" bIns="1016" rtlCol="0" anchor="ctr">
                <a:norm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trlPr>
                                <a:rPr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>
                              <a:latin typeface="Cambria Math" panose="02040503050406030204" pitchFamily="18" charset="0"/>
                            </a:rPr>
                            <m:t>MLE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>
          <p:sp>
            <p:nvSpPr>
              <p:cNvPr id="5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" y="2103120"/>
                <a:ext cx="5029200" cy="73152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6"/>
          <p:cNvSpPr/>
          <p:nvPr/>
        </p:nvSpPr>
        <p:spPr>
          <a:xfrm>
            <a:off x="868680" y="3246120"/>
            <a:ext cx="4754880" cy="777240"/>
          </a:xfrm>
          <a:prstGeom prst="rect">
            <a:avLst/>
          </a:prstGeom>
          <a:noFill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 err="1">
                <a:solidFill>
                  <a:srgbClr val="11182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只看数据：谁让训练数据最可能，就选谁</a:t>
            </a:r>
            <a:endParaRPr lang="en-US" sz="1900" dirty="0"/>
          </a:p>
        </p:txBody>
      </p:sp>
      <p:sp>
        <p:nvSpPr>
          <p:cNvPr id="7" name="Text 7"/>
          <p:cNvSpPr/>
          <p:nvPr/>
        </p:nvSpPr>
        <p:spPr>
          <a:xfrm>
            <a:off x="6858000" y="1417320"/>
            <a:ext cx="4206240" cy="411480"/>
          </a:xfrm>
          <a:prstGeom prst="rect">
            <a:avLst/>
          </a:prstGeom>
          <a:noFill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MAP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8"/>
              <p:cNvSpPr/>
              <p:nvPr/>
            </p:nvSpPr>
            <p:spPr>
              <a:xfrm>
                <a:off x="6400800" y="2103120"/>
                <a:ext cx="5029200" cy="73152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lIns="1016" tIns="1016" rIns="1016" bIns="1016" rtlCol="0" anchor="ctr">
                <a:norm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trlPr>
                                <a:rPr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>
                              <a:latin typeface="Cambria Math" panose="02040503050406030204" pitchFamily="18" charset="0"/>
                            </a:rPr>
                            <m:t>MAP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1700" dirty="0"/>
              </a:p>
            </p:txBody>
          </p:sp>
        </mc:Choice>
        <mc:Fallback>
          <p:sp>
            <p:nvSpPr>
              <p:cNvPr id="8" name="Tex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2103120"/>
                <a:ext cx="5029200" cy="7315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9"/>
          <p:cNvSpPr/>
          <p:nvPr/>
        </p:nvSpPr>
        <p:spPr>
          <a:xfrm>
            <a:off x="6537960" y="3246120"/>
            <a:ext cx="4754880" cy="777240"/>
          </a:xfrm>
          <a:prstGeom prst="rect">
            <a:avLst/>
          </a:prstGeom>
          <a:noFill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11182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 + </a:t>
            </a:r>
            <a:r>
              <a:rPr lang="en-US" sz="1900" dirty="0" err="1">
                <a:solidFill>
                  <a:srgbClr val="11182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先验：既解释数据，也符合先验知识</a:t>
            </a:r>
            <a:endParaRPr lang="en-US" sz="1900" dirty="0"/>
          </a:p>
        </p:txBody>
      </p:sp>
      <p:sp>
        <p:nvSpPr>
          <p:cNvPr id="12" name="TextBox 11"/>
          <p:cNvSpPr txBox="1"/>
          <p:nvPr/>
        </p:nvSpPr>
        <p:spPr>
          <a:xfrm>
            <a:off x="1645921" y="5027413"/>
            <a:ext cx="85621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如果先验是均匀分布，MAP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与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 MLE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一致</a:t>
            </a:r>
            <a:endParaRPr lang="en-US" sz="3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75075" y="1174044"/>
            <a:ext cx="5085645" cy="30480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6298716" y="1174044"/>
            <a:ext cx="5085645" cy="30480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8" y="120418"/>
            <a:ext cx="56236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正则化可以看成对先验的惩罚</a:t>
            </a: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647700" y="1238250"/>
                <a:ext cx="9715500" cy="429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带 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L2 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正则的线性回归：</a:t>
                </a:r>
                <a:endParaRPr lang="zh-CN" altLang="en-US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ar-AE"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nary>
                        <m:naryPr>
                          <m:chr m:val="∑"/>
                          <m:limLoc m:val="undOvr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  <m:t>⊤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ar-AE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∥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𝜃</m:t>
                      </m:r>
                      <m:sSubSup>
                        <m:sSub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∥</m:t>
                          </m:r>
                        </m:e>
                        <m: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ar-AE" sz="1600" dirty="0"/>
              </a:p>
              <a:p>
                <a:pPr lvl="1"/>
                <a:endParaRPr lang="ar-AE" sz="2000" dirty="0"/>
              </a:p>
              <a:p>
                <a:endParaRPr lang="zh-CN" alt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MAP </a:t>
                </a: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视角下，若假设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对应高斯先验，带 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L2 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正则的线性回归 </a:t>
                </a:r>
                <a:r>
                  <a:rPr lang="en-US" sz="2000" dirty="0" err="1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等价于</a:t>
                </a:r>
                <a:r>
                  <a:rPr lang="en-US" sz="2000" dirty="0">
                    <a:solidFill>
                      <a:srgbClr val="1118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0"/>
                  </a:rPr>
                  <a:t>：</a:t>
                </a:r>
                <a:endParaRPr lang="en-US" sz="2000" dirty="0">
                  <a:solidFill>
                    <a:srgbClr val="1118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zh-CN" alt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4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24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4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 sz="240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zh-CN" alt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4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ar-AE" sz="2800" dirty="0"/>
              </a:p>
              <a:p>
                <a:endParaRPr lang="zh-CN" alt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先验含义：参数不要太大。</a:t>
                </a: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1238250"/>
                <a:ext cx="9715500" cy="4295663"/>
              </a:xfrm>
              <a:prstGeom prst="rect">
                <a:avLst/>
              </a:prstGeom>
              <a:blipFill rotWithShape="1">
                <a:blip r:embed="rId1"/>
                <a:stretch>
                  <a:fillRect b="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370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370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0663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课后作业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246470" y="886301"/>
                <a:ext cx="11733719" cy="36230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0" i="0" dirty="0">
                    <a:solidFill>
                      <a:srgbClr val="333333"/>
                    </a:solidFill>
                    <a:effectLst/>
                    <a:latin typeface="+mj-ea"/>
                    <a:ea typeface="+mj-ea"/>
                  </a:rPr>
                  <a:t>1.</a:t>
                </a:r>
                <a:r>
                  <a:rPr lang="zh-CN" altLang="en-US" sz="2800" dirty="0"/>
                  <a:t>设一枚硬币正面朝上的概率为 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zh-CN" altLang="en-US" sz="2800" dirty="0"/>
                  <a:t> ，其先验分布为</a:t>
                </a:r>
                <a:endParaRPr lang="en-US" sz="28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plcHide m:val="on"/>
                          <m:ctrlPr>
                            <a:rPr lang="en-US" sz="2800" i="1"/>
                          </m:ctrlPr>
                        </m:mPr>
                        <m:mr>
                          <m:e>
                            <m:r>
                              <a:rPr lang="zh-CN" altLang="en-US" sz="28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zh-CN" altLang="en-US" sz="2800"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m:rPr>
                                <m:sty m:val="p"/>
                              </m:rP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Beta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).</m:t>
                            </m:r>
                          </m:e>
                        </m:mr>
                      </m:m>
                    </m:oMath>
                  </m:oMathPara>
                </a14:m>
                <a:endParaRPr lang="en-US" sz="2800" dirty="0"/>
              </a:p>
              <a:p>
                <a:r>
                  <a:rPr lang="zh-CN" altLang="en-US" sz="2800" dirty="0"/>
                  <a:t>现将该硬币独立抛掷 </a:t>
                </a:r>
                <a:r>
                  <a:rPr lang="en-US" altLang="zh-CN" sz="2800" dirty="0"/>
                  <a:t>10 </a:t>
                </a:r>
                <a:r>
                  <a:rPr lang="zh-CN" altLang="en-US" sz="2800" dirty="0"/>
                  <a:t>次，观察到 </a:t>
                </a:r>
                <a:r>
                  <a:rPr lang="en-US" altLang="zh-CN" sz="2800" dirty="0"/>
                  <a:t>7 </a:t>
                </a:r>
                <a:r>
                  <a:rPr lang="zh-CN" altLang="en-US" sz="2800" dirty="0"/>
                  <a:t>次正面、 </a:t>
                </a:r>
                <a:r>
                  <a:rPr lang="en-US" altLang="zh-CN" sz="2800" dirty="0"/>
                  <a:t>3 </a:t>
                </a:r>
                <a:r>
                  <a:rPr lang="zh-CN" altLang="en-US" sz="2800" dirty="0"/>
                  <a:t>次反面，即</a:t>
                </a:r>
                <a:endParaRPr lang="en-US" sz="28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plcHide m:val="on"/>
                          <m:ctrlPr>
                            <a:rPr lang="en-US" sz="2800" i="1"/>
                          </m:ctrlPr>
                        </m:mPr>
                        <m:mr>
                          <m:e>
                            <m:r>
                              <a:rPr lang="zh-CN" altLang="en-US" sz="28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={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m:rPr>
                                <m:nor/>
                              </m:rPr>
                              <a:rPr lang="zh-CN" altLang="en-US" sz="2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zh-CN" altLang="en-US" sz="2800">
                                <a:latin typeface="Cambria Math" panose="02040503050406030204" pitchFamily="18" charset="0"/>
                              </a:rPr>
                              <m:t>次正面</m:t>
                            </m:r>
                            <m:r>
                              <m:rPr>
                                <m:nor/>
                              </m:rP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nor/>
                              </m:rPr>
                              <a:rPr lang="zh-CN" altLang="en-US" sz="2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zh-CN" altLang="en-US" sz="2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zh-CN" altLang="en-US" sz="2800">
                                <a:latin typeface="Cambria Math" panose="02040503050406030204" pitchFamily="18" charset="0"/>
                              </a:rPr>
                              <m:t>次反面</m:t>
                            </m:r>
                            <m:r>
                              <m:rPr>
                                <m:nor/>
                              </m:rPr>
                              <a:rPr lang="zh-CN" altLang="en-US" sz="2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}</m:t>
                            </m:r>
                            <m:r>
                              <m:rPr>
                                <m:nor/>
                              </m:rP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lang="zh-CN" altLang="en-US" sz="2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mr>
                      </m:m>
                    </m:oMath>
                  </m:oMathPara>
                </a14:m>
                <a:endParaRPr lang="en-US" sz="2800" dirty="0"/>
              </a:p>
              <a:p>
                <a:r>
                  <a:rPr lang="zh-CN" altLang="en-US" sz="2800" dirty="0"/>
                  <a:t>请分别计算：</a:t>
                </a:r>
                <a:br>
                  <a:rPr lang="zh-CN" altLang="en-US" sz="2800" dirty="0"/>
                </a:br>
                <a:r>
                  <a:rPr lang="en-US" altLang="zh-CN" sz="2800" dirty="0"/>
                  <a:t>1</a:t>
                </a:r>
                <a:r>
                  <a:rPr lang="zh-CN" altLang="en-US" sz="2800" dirty="0"/>
                  <a:t>．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zh-CN" altLang="en-US" sz="2800" dirty="0"/>
                  <a:t> 的最大似然估计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plcHide m:val="on"/>
                        <m:ctrlPr>
                          <a:rPr lang="en-US" sz="2800" i="1"/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en-US" sz="2800" i="1"/>
                              </m:ctrlPr>
                            </m:sSubPr>
                            <m:e>
                              <m:acc>
                                <m:accPr>
                                  <m:chr m:val="ˆ"/>
                                  <m:ctrlPr>
                                    <a:rPr lang="en-US" sz="2800" i="1"/>
                                  </m:ctrlPr>
                                </m:accPr>
                                <m:e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latin typeface="Cambria Math" panose="02040503050406030204" pitchFamily="18" charset="0"/>
                                </a:rPr>
                                <m:t>MLE</m:t>
                              </m:r>
                            </m:sub>
                          </m:sSub>
                        </m:e>
                      </m:mr>
                    </m:m>
                  </m:oMath>
                </a14:m>
                <a:endParaRPr lang="en-US" sz="2800" dirty="0"/>
              </a:p>
              <a:p>
                <a:r>
                  <a:rPr lang="en-US" altLang="zh-CN" sz="2800" dirty="0"/>
                  <a:t>2</a:t>
                </a:r>
                <a:r>
                  <a:rPr lang="zh-CN" altLang="en-US" sz="2800" dirty="0"/>
                  <a:t>．</a:t>
                </a:r>
                <a14:m>
                  <m:oMath xmlns:m="http://schemas.openxmlformats.org/officeDocument/2006/math">
                    <m:r>
                      <a:rPr lang="zh-CN" altLang="en-US" sz="28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zh-CN" altLang="en-US" sz="2800" dirty="0"/>
                  <a:t> 的最大后验估计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plcHide m:val="on"/>
                        <m:ctrlPr>
                          <a:rPr lang="en-US" sz="2800" i="1"/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en-US" sz="2800" i="1"/>
                              </m:ctrlPr>
                            </m:sSubPr>
                            <m:e>
                              <m:acc>
                                <m:accPr>
                                  <m:chr m:val="ˆ"/>
                                  <m:ctrlPr>
                                    <a:rPr lang="en-US" sz="2800" i="1"/>
                                  </m:ctrlPr>
                                </m:accPr>
                                <m:e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latin typeface="Cambria Math" panose="02040503050406030204" pitchFamily="18" charset="0"/>
                                </a:rPr>
                                <m:t>MAP</m:t>
                              </m:r>
                            </m:sub>
                          </m:sSub>
                        </m:e>
                      </m:mr>
                    </m:m>
                  </m:oMath>
                </a14:m>
                <a:endParaRPr lang="en-US" sz="2800" dirty="0"/>
              </a:p>
              <a:p>
                <a:pPr>
                  <a:lnSpc>
                    <a:spcPct val="120000"/>
                  </a:lnSpc>
                </a:pPr>
                <a:endParaRPr lang="en-US" altLang="zh-CN" sz="2800" dirty="0"/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70" y="886301"/>
                <a:ext cx="11733719" cy="3623043"/>
              </a:xfrm>
              <a:prstGeom prst="rect">
                <a:avLst/>
              </a:prstGeom>
              <a:blipFill rotWithShape="1">
                <a:blip r:embed="rId1"/>
                <a:stretch>
                  <a:fillRect l="-1" t="-13" r="2" b="-43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ags/tag1.xml><?xml version="1.0" encoding="utf-8"?>
<p:tagLst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1748</Words>
  <Application>WPS 演示</Application>
  <PresentationFormat>Widescreen</PresentationFormat>
  <Paragraphs>207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34" baseType="lpstr">
      <vt:lpstr>Arial</vt:lpstr>
      <vt:lpstr>宋体</vt:lpstr>
      <vt:lpstr>Wingdings</vt:lpstr>
      <vt:lpstr>Microsoft YaHei Semibold</vt:lpstr>
      <vt:lpstr>等线</vt:lpstr>
      <vt:lpstr>微软雅黑</vt:lpstr>
      <vt:lpstr>微软雅黑</vt:lpstr>
      <vt:lpstr>Cambria Math</vt:lpstr>
      <vt:lpstr>Times New Roman</vt:lpstr>
      <vt:lpstr>Courier New</vt:lpstr>
      <vt:lpstr>Cambria</vt:lpstr>
      <vt:lpstr>Cambria</vt:lpstr>
      <vt:lpstr>Arial Unicode MS</vt:lpstr>
      <vt:lpstr>Calibri</vt:lpstr>
      <vt:lpstr>Cambria</vt:lpstr>
      <vt:lpstr>Microsoft YaHei Semibold</vt:lpstr>
      <vt:lpstr>Wingdings</vt:lpstr>
      <vt:lpstr>BatangChe</vt:lpstr>
      <vt:lpstr>Active SemiBold</vt:lpstr>
      <vt:lpstr>1_Office 主题​​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HZY</cp:lastModifiedBy>
  <cp:revision>247</cp:revision>
  <dcterms:created xsi:type="dcterms:W3CDTF">2025-02-19T04:58:00Z</dcterms:created>
  <dcterms:modified xsi:type="dcterms:W3CDTF">2026-09-08T08:18:31Z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9751B3239779408084892BCA7E22AA14_13</vt:lpwstr>
  </property>
  <property fmtid="{D5CDD505-2E9C-101B-9397-08002B2CF9AE}" pid="3" name="KSOProductBuildVer">
    <vt:lpwstr>2052-12.1.0.28505</vt:lpwstr>
  </property>
</Properties>
</file>