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3"/>
  </p:sldMasterIdLst>
  <p:notesMasterIdLst>
    <p:notesMasterId r:id="rId5"/>
  </p:notesMasterIdLst>
  <p:sldIdLst>
    <p:sldId id="4753" r:id="rId4"/>
    <p:sldId id="383" r:id="rId6"/>
    <p:sldId id="4878" r:id="rId7"/>
    <p:sldId id="4831" r:id="rId8"/>
    <p:sldId id="4832" r:id="rId9"/>
    <p:sldId id="4833" r:id="rId10"/>
    <p:sldId id="4836" r:id="rId11"/>
    <p:sldId id="4837" r:id="rId12"/>
    <p:sldId id="4834" r:id="rId13"/>
    <p:sldId id="4884" r:id="rId14"/>
    <p:sldId id="4835" r:id="rId15"/>
    <p:sldId id="4879" r:id="rId16"/>
    <p:sldId id="4838" r:id="rId17"/>
    <p:sldId id="4839" r:id="rId18"/>
    <p:sldId id="4840" r:id="rId19"/>
    <p:sldId id="4841" r:id="rId20"/>
    <p:sldId id="4843" r:id="rId21"/>
    <p:sldId id="4842" r:id="rId22"/>
    <p:sldId id="4844" r:id="rId23"/>
    <p:sldId id="4845" r:id="rId24"/>
    <p:sldId id="4880" r:id="rId25"/>
    <p:sldId id="4886" r:id="rId26"/>
    <p:sldId id="4887" r:id="rId27"/>
    <p:sldId id="4888" r:id="rId28"/>
    <p:sldId id="4889" r:id="rId29"/>
    <p:sldId id="4890" r:id="rId30"/>
    <p:sldId id="4891" r:id="rId31"/>
    <p:sldId id="4881" r:id="rId32"/>
    <p:sldId id="4885" r:id="rId33"/>
    <p:sldId id="4847" r:id="rId34"/>
    <p:sldId id="4848" r:id="rId35"/>
    <p:sldId id="4849" r:id="rId36"/>
    <p:sldId id="4850" r:id="rId37"/>
    <p:sldId id="4851" r:id="rId38"/>
    <p:sldId id="4852" r:id="rId39"/>
    <p:sldId id="4853" r:id="rId40"/>
    <p:sldId id="4882" r:id="rId41"/>
    <p:sldId id="4872" r:id="rId42"/>
    <p:sldId id="4873" r:id="rId43"/>
    <p:sldId id="4876" r:id="rId44"/>
    <p:sldId id="4883" r:id="rId45"/>
    <p:sldId id="4863" r:id="rId46"/>
    <p:sldId id="4865" r:id="rId47"/>
    <p:sldId id="4892" r:id="rId48"/>
    <p:sldId id="4893" r:id="rId49"/>
    <p:sldId id="4869" r:id="rId50"/>
    <p:sldId id="4895" r:id="rId51"/>
    <p:sldId id="4877" r:id="rId52"/>
    <p:sldId id="4820" r:id="rId53"/>
  </p:sldIdLst>
  <p:sldSz cx="12192000" cy="6858000"/>
  <p:notesSz cx="6858000" cy="9144000"/>
  <p:custDataLst>
    <p:tags r:id="rId5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203864"/>
    <a:srgbClr val="A1B8E1"/>
    <a:srgbClr val="E6F4F7"/>
    <a:srgbClr val="D0D9DE"/>
    <a:srgbClr val="A5A58D"/>
    <a:srgbClr val="B8B7A3"/>
    <a:srgbClr val="CB997E"/>
    <a:srgbClr val="DDB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3" autoAdjust="0"/>
    <p:restoredTop sz="62949" autoAdjust="0"/>
  </p:normalViewPr>
  <p:slideViewPr>
    <p:cSldViewPr snapToGrid="0">
      <p:cViewPr varScale="1">
        <p:scale>
          <a:sx n="99" d="100"/>
          <a:sy n="99" d="100"/>
        </p:scale>
        <p:origin x="17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7" Type="http://schemas.openxmlformats.org/officeDocument/2006/relationships/tags" Target="tags/tag8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" Type="http://schemas.openxmlformats.org/officeDocument/2006/relationships/notesMaster" Target="notesMasters/notesMaster1.xml"/><Relationship Id="rId49" Type="http://schemas.openxmlformats.org/officeDocument/2006/relationships/slide" Target="slides/slide4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0" Type="http://schemas.openxmlformats.org/officeDocument/2006/relationships/slide" Target="slides/slide36.xml"/><Relationship Id="rId4" Type="http://schemas.openxmlformats.org/officeDocument/2006/relationships/slide" Target="slides/slide1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EC146-7103-4549-868D-FD3600C3A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76AA05-AB2B-4215-978B-A09B2D34874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我数学不太好，可能讲得比较通俗一点，让我来讲数学基础</a:t>
            </a:r>
            <a:endParaRPr kumimoji="1" lang="en-SG" altLang="zh-CN" dirty="0"/>
          </a:p>
          <a:p>
            <a:endParaRPr kumimoji="1" lang="en-SG" altLang="zh-CN" dirty="0"/>
          </a:p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一句话概括，一个领域的内核，帮助你判断什么研究、方向是有价值，可以问问大模型：</a:t>
            </a:r>
            <a:r>
              <a:rPr lang="en-US" altLang="zh-CN" dirty="0" err="1"/>
              <a:t>DeepSeek</a:t>
            </a:r>
            <a:r>
              <a:rPr lang="en-US" altLang="zh-CN" dirty="0"/>
              <a:t> R1,</a:t>
            </a:r>
            <a:r>
              <a:rPr lang="zh-CN" altLang="en-US" dirty="0"/>
              <a:t> </a:t>
            </a:r>
            <a:r>
              <a:rPr lang="en-US" altLang="zh-CN" dirty="0" err="1"/>
              <a:t>OpenAI</a:t>
            </a:r>
            <a:r>
              <a:rPr lang="zh-CN" altLang="en-US" dirty="0"/>
              <a:t> </a:t>
            </a:r>
            <a:r>
              <a:rPr lang="en-US" altLang="zh-CN" dirty="0"/>
              <a:t>o3</a:t>
            </a:r>
            <a:endParaRPr lang="en-SG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什么是</a:t>
            </a:r>
            <a:r>
              <a:rPr lang="en-US" altLang="zh-CN" dirty="0"/>
              <a:t>explicitly</a:t>
            </a:r>
            <a:r>
              <a:rPr lang="zh-CN" altLang="en-US" dirty="0"/>
              <a:t> </a:t>
            </a:r>
            <a:r>
              <a:rPr lang="en-US" altLang="zh-CN" dirty="0"/>
              <a:t>programmed</a:t>
            </a:r>
            <a:r>
              <a:rPr lang="zh-CN" altLang="en-US" dirty="0"/>
              <a:t>，妈妈让小明去水果摊买个西瓜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很多科学发现、自然规律都是显示编程的，胡克定律、万有引力定律、相对论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计算机自己总结；妈妈让小明去水果摊买个西瓜，给了小明过去几年买过的瓜的照片，以及这些瓜甜不甜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人总结 </a:t>
            </a:r>
            <a:r>
              <a:rPr lang="en-US" altLang="zh-CN" dirty="0"/>
              <a:t>VS</a:t>
            </a:r>
            <a:r>
              <a:rPr lang="zh-CN" altLang="en-US" dirty="0"/>
              <a:t> 机器总结：是否通用、数据多少、是否可解释；</a:t>
            </a:r>
            <a:r>
              <a:rPr lang="en-US" altLang="zh-CN" dirty="0"/>
              <a:t>AGI</a:t>
            </a:r>
            <a:r>
              <a:rPr lang="zh-CN" altLang="en-US" dirty="0"/>
              <a:t>通用人工智能；</a:t>
            </a:r>
            <a:r>
              <a:rPr lang="en-US" altLang="zh-CN" dirty="0"/>
              <a:t>ASI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还有其他的定义和描述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任务决定了输入、输出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性能决定了得学到什么东西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经验决定了学习的方式（监督、半监督）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人工智能是目标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机器学习是手段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深度学习是更厉害的手段</a:t>
            </a:r>
            <a:endParaRPr lang="en-US" altLang="zh-CN" dirty="0"/>
          </a:p>
          <a:p>
            <a:pPr algn="l">
              <a:lnSpc>
                <a:spcPct val="150000"/>
              </a:lnSpc>
            </a:pPr>
            <a:endParaRPr lang="en-US" altLang="zh-CN" dirty="0"/>
          </a:p>
          <a:p>
            <a:pPr algn="l">
              <a:lnSpc>
                <a:spcPct val="150000"/>
              </a:lnSpc>
            </a:pP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​符号主义：知识、逻辑、专家系统、规划</a:t>
            </a:r>
            <a:r>
              <a:rPr lang="en-US" altLang="zh-CN" dirty="0"/>
              <a:t>,</a:t>
            </a:r>
            <a:r>
              <a:rPr lang="zh-CN" altLang="en-US" dirty="0"/>
              <a:t> 逻辑推理</a:t>
            </a:r>
            <a:r>
              <a:rPr lang="en-US" altLang="zh-CN" dirty="0"/>
              <a:t>,</a:t>
            </a:r>
            <a:r>
              <a:rPr lang="zh-CN" altLang="en-US" dirty="0"/>
              <a:t> 知识图谱</a:t>
            </a:r>
            <a:r>
              <a:rPr lang="en-US" altLang="zh-CN" dirty="0"/>
              <a:t>,</a:t>
            </a:r>
            <a:r>
              <a:rPr lang="zh-CN" altLang="en-US" dirty="0"/>
              <a:t> 自动定理证明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机器学习：统计学习、深度学习、强化学习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演化算法计算智能：进化算法、群体智能、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模糊系统：通过模糊集合和模糊规则进行推理</a:t>
            </a:r>
            <a:endParaRPr lang="en-US" altLang="zh-CN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混合智能：</a:t>
            </a:r>
            <a:r>
              <a:rPr lang="en-US" dirty="0"/>
              <a:t>Neuro-symbolic AI </a:t>
            </a:r>
            <a:r>
              <a:rPr lang="zh-CN" altLang="en-US" dirty="0"/>
              <a:t>等​​ </a:t>
            </a:r>
            <a:endParaRPr lang="zh-CN" altLang="en-US" dirty="0"/>
          </a:p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SG" dirty="0"/>
              <a:t>小明</a:t>
            </a:r>
            <a:r>
              <a:rPr lang="zh-CN" altLang="en-US" dirty="0"/>
              <a:t>能学到什么？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婴儿时期能学到什么</a:t>
            </a:r>
            <a:endParaRPr lang="en-US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中小学阶段能学到什么</a:t>
            </a:r>
            <a:endParaRPr lang="en-US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大学、研究生阶段学到专业技能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已经做了啥（日常能接触到的）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推荐系统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这里面有哪些机器学习任务</a:t>
            </a:r>
            <a:endParaRPr lang="en-SG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文搜文：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en-US" altLang="zh-CN" dirty="0"/>
              <a:t>-</a:t>
            </a:r>
            <a:r>
              <a:rPr lang="zh-CN" altLang="en-US" dirty="0"/>
              <a:t> 相关性：</a:t>
            </a:r>
            <a:r>
              <a:rPr lang="en-US" altLang="zh-CN" dirty="0"/>
              <a:t>query</a:t>
            </a:r>
            <a:r>
              <a:rPr lang="zh-CN" altLang="en-US" dirty="0"/>
              <a:t>、</a:t>
            </a:r>
            <a:r>
              <a:rPr lang="en-US" altLang="zh-CN" dirty="0"/>
              <a:t>web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，是否相关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en-US" altLang="zh-CN" dirty="0"/>
              <a:t>-</a:t>
            </a:r>
            <a:r>
              <a:rPr lang="zh-CN" altLang="en-US" dirty="0"/>
              <a:t> 重复</a:t>
            </a:r>
            <a:r>
              <a:rPr lang="zh-CN" altLang="en-SG" dirty="0"/>
              <a:t>性</a:t>
            </a:r>
            <a:r>
              <a:rPr lang="zh-CN" altLang="en-US" dirty="0"/>
              <a:t>：</a:t>
            </a:r>
            <a:r>
              <a:rPr lang="en-US" altLang="zh-CN" dirty="0"/>
              <a:t>web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、</a:t>
            </a:r>
            <a:r>
              <a:rPr lang="en-US" altLang="zh-CN" dirty="0"/>
              <a:t>web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，是否重复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en-US" altLang="zh-CN" dirty="0"/>
              <a:t>-</a:t>
            </a:r>
            <a:r>
              <a:rPr lang="zh-CN" altLang="en-US" dirty="0"/>
              <a:t> 合规性：</a:t>
            </a:r>
            <a:r>
              <a:rPr lang="en-US" altLang="zh-CN" dirty="0"/>
              <a:t>web</a:t>
            </a:r>
            <a:r>
              <a:rPr lang="zh-CN" altLang="en-US" dirty="0"/>
              <a:t> </a:t>
            </a:r>
            <a:r>
              <a:rPr lang="en-US" altLang="zh-CN" dirty="0"/>
              <a:t>page</a:t>
            </a:r>
            <a:r>
              <a:rPr lang="zh-CN" altLang="en-US" dirty="0"/>
              <a:t>，钓鱼网站</a:t>
            </a:r>
            <a:r>
              <a:rPr lang="en-US" altLang="zh-CN" dirty="0"/>
              <a:t>/</a:t>
            </a:r>
            <a:r>
              <a:rPr lang="zh-CN" altLang="en-US" dirty="0"/>
              <a:t>伪造网站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文搜图：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图搜图：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机器学习任务：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en-US" altLang="zh-CN" dirty="0"/>
              <a:t>-</a:t>
            </a:r>
            <a:r>
              <a:rPr lang="zh-CN" altLang="en-US" dirty="0"/>
              <a:t> 识别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en-US" altLang="zh-CN" dirty="0"/>
              <a:t>-</a:t>
            </a:r>
            <a:r>
              <a:rPr lang="zh-CN" altLang="en-US" dirty="0"/>
              <a:t> 测速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en-US" altLang="zh-CN" dirty="0"/>
              <a:t>-</a:t>
            </a:r>
            <a:r>
              <a:rPr lang="zh-CN" altLang="en-US" dirty="0"/>
              <a:t> 路径规划</a:t>
            </a:r>
            <a:endParaRPr lang="en-SG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专业领域：瞄准某个任务、辅助领域从业者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/>
              <a:t>经验</a:t>
            </a:r>
            <a:r>
              <a:rPr lang="en-US" altLang="zh-CN"/>
              <a:t>E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后面会陆陆续续接触到其他的损失函数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把有答案的经验记住就行了么？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b="0" dirty="0"/>
              <a:t>任务</a:t>
            </a:r>
            <a:endParaRPr lang="en-SG" altLang="zh-CN" b="0" dirty="0"/>
          </a:p>
          <a:p>
            <a:r>
              <a:rPr lang="zh-CN" altLang="en-US" b="0" dirty="0"/>
              <a:t>性能</a:t>
            </a:r>
            <a:endParaRPr lang="en-SG" altLang="zh-CN" b="0" dirty="0"/>
          </a:p>
          <a:p>
            <a:r>
              <a:rPr lang="zh-CN" altLang="en-US" b="0" dirty="0"/>
              <a:t>经验</a:t>
            </a:r>
            <a:endParaRPr lang="zh-CN" altLang="en-US" b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感兴趣的同学可以找资料学习一下：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科大同学，群体划分，比如分宿舍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US" dirty="0"/>
              <a:t>蛋白质分子，找到功能相似的蛋白质、属性相似的小分子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大势：人做得少、机器做得多；下一步呢？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r>
              <a:rPr lang="zh-CN" altLang="en-SG" dirty="0"/>
              <a:t>拐点</a:t>
            </a:r>
            <a:r>
              <a:rPr lang="zh-CN" altLang="en-US" dirty="0"/>
              <a:t>：为什么出现（硬件资源）、下一个瓶颈是什么？</a:t>
            </a:r>
            <a:endParaRPr lang="en-SG" altLang="zh-CN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dirty="0"/>
              <a:t>内核：一句话的总结（这件事值不值得你去投入大量的青春）</a:t>
            </a:r>
            <a:endParaRPr lang="en-SG" altLang="zh-CN" dirty="0"/>
          </a:p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r>
              <a:rPr lang="zh-CN" altLang="en-US" dirty="0"/>
              <a:t>录入错误？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lnSpc>
                <a:spcPct val="150000"/>
              </a:lnSpc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D049EC6D-DB1F-44A4-BAF7-4CD4248B20A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C82B69B-4CDB-45EF-AF2E-DEBF6EE82A6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+mn-ea"/>
                <a:cs typeface="+mn-cs"/>
              </a:rPr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内容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344170" y="258445"/>
            <a:ext cx="360000" cy="107950"/>
          </a:xfrm>
          <a:prstGeom prst="roundRect">
            <a:avLst>
              <a:gd name="adj" fmla="val 27634"/>
            </a:avLst>
          </a:prstGeom>
          <a:solidFill>
            <a:srgbClr val="9F271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 userDrawn="1"/>
        </p:nvSpPr>
        <p:spPr>
          <a:xfrm>
            <a:off x="344170" y="418465"/>
            <a:ext cx="252095" cy="179705"/>
          </a:xfrm>
          <a:prstGeom prst="roundRect">
            <a:avLst/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BE6F7"/>
              </a:solidFill>
            </a:endParaRPr>
          </a:p>
        </p:txBody>
      </p:sp>
      <p:sp>
        <p:nvSpPr>
          <p:cNvPr id="66" name="标题 65"/>
          <p:cNvSpPr>
            <a:spLocks noGrp="1"/>
          </p:cNvSpPr>
          <p:nvPr>
            <p:ph type="title"/>
          </p:nvPr>
        </p:nvSpPr>
        <p:spPr>
          <a:xfrm>
            <a:off x="838200" y="199390"/>
            <a:ext cx="10515600" cy="507365"/>
          </a:xfrm>
        </p:spPr>
        <p:txBody>
          <a:bodyPr/>
          <a:lstStyle>
            <a:lvl1pPr>
              <a:defRPr sz="2400" b="1">
                <a:solidFill>
                  <a:srgbClr val="9B1F24"/>
                </a:solidFill>
                <a:latin typeface="Microsoft YaHei Semibold" panose="020B0502040204020203" charset="-122"/>
                <a:ea typeface="Microsoft YaHei Semibold" panose="020B0502040204020203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圆角矩形 6"/>
          <p:cNvSpPr/>
          <p:nvPr userDrawn="1"/>
        </p:nvSpPr>
        <p:spPr>
          <a:xfrm>
            <a:off x="10511790" y="6602095"/>
            <a:ext cx="180000" cy="108000"/>
          </a:xfrm>
          <a:prstGeom prst="roundRect">
            <a:avLst>
              <a:gd name="adj" fmla="val 50000"/>
            </a:avLst>
          </a:prstGeom>
          <a:solidFill>
            <a:srgbClr val="2E75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圆角矩形 7"/>
          <p:cNvSpPr/>
          <p:nvPr userDrawn="1"/>
        </p:nvSpPr>
        <p:spPr>
          <a:xfrm>
            <a:off x="10030460" y="6602095"/>
            <a:ext cx="360000" cy="108000"/>
          </a:xfrm>
          <a:prstGeom prst="roundRect">
            <a:avLst>
              <a:gd name="adj" fmla="val 50000"/>
            </a:avLst>
          </a:prstGeom>
          <a:solidFill>
            <a:srgbClr val="7BC1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 userDrawn="1"/>
        </p:nvSpPr>
        <p:spPr>
          <a:xfrm>
            <a:off x="10778490" y="6602095"/>
            <a:ext cx="108000" cy="108000"/>
          </a:xfrm>
          <a:prstGeom prst="roundRect">
            <a:avLst>
              <a:gd name="adj" fmla="val 50000"/>
            </a:avLst>
          </a:prstGeom>
          <a:solidFill>
            <a:srgbClr val="2F55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3.xml"/><Relationship Id="rId8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D6292-6C13-4F21-ABA9-7D7BEAFB5B41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11B20-7BE2-4D3A-BBD1-988185DBD1E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9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4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4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16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6.png"/><Relationship Id="rId8" Type="http://schemas.openxmlformats.org/officeDocument/2006/relationships/image" Target="../media/image45.png"/><Relationship Id="rId7" Type="http://schemas.openxmlformats.org/officeDocument/2006/relationships/image" Target="../media/image44.png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6" Type="http://schemas.openxmlformats.org/officeDocument/2006/relationships/notesSlide" Target="../notesSlides/notesSlide23.xml"/><Relationship Id="rId15" Type="http://schemas.openxmlformats.org/officeDocument/2006/relationships/slideLayout" Target="../slideLayouts/slideLayout16.xml"/><Relationship Id="rId14" Type="http://schemas.openxmlformats.org/officeDocument/2006/relationships/image" Target="../media/image51.png"/><Relationship Id="rId13" Type="http://schemas.openxmlformats.org/officeDocument/2006/relationships/image" Target="../media/image50.png"/><Relationship Id="rId12" Type="http://schemas.openxmlformats.org/officeDocument/2006/relationships/image" Target="../media/image49.png"/><Relationship Id="rId11" Type="http://schemas.openxmlformats.org/officeDocument/2006/relationships/image" Target="../media/image48.png"/><Relationship Id="rId10" Type="http://schemas.openxmlformats.org/officeDocument/2006/relationships/image" Target="../media/image47.png"/><Relationship Id="rId1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16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6.xml"/><Relationship Id="rId4" Type="http://schemas.openxmlformats.org/officeDocument/2006/relationships/image" Target="../media/image58.png"/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59.pn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7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5.xml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6.xml"/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16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6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65.jpeg"/><Relationship Id="rId1" Type="http://schemas.openxmlformats.org/officeDocument/2006/relationships/image" Target="../media/image64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68.pn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6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70.png"/><Relationship Id="rId1" Type="http://schemas.openxmlformats.org/officeDocument/2006/relationships/image" Target="../media/image6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6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8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9.xml"/><Relationship Id="rId3" Type="http://schemas.openxmlformats.org/officeDocument/2006/relationships/slideLayout" Target="../slideLayouts/slideLayout16.xml"/><Relationship Id="rId2" Type="http://schemas.openxmlformats.org/officeDocument/2006/relationships/image" Target="../media/image74.png"/><Relationship Id="rId1" Type="http://schemas.openxmlformats.org/officeDocument/2006/relationships/image" Target="../media/image7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7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7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6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7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7.xml"/><Relationship Id="rId2" Type="http://schemas.openxmlformats.org/officeDocument/2006/relationships/slideLayout" Target="../slideLayouts/slideLayout16.xml"/><Relationship Id="rId1" Type="http://schemas.openxmlformats.org/officeDocument/2006/relationships/image" Target="../media/image78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26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37679" y="3564269"/>
            <a:ext cx="11856641" cy="899647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2.1</a:t>
            </a:r>
            <a:r>
              <a:rPr lang="zh-CN" altLang="en-US" sz="48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机器学习介绍 </a:t>
            </a:r>
            <a:endParaRPr lang="en-US" altLang="zh-CN" sz="4800" b="1" spc="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45753" y="4953382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46960" y="528557"/>
            <a:ext cx="11856641" cy="2241745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br>
              <a:rPr kumimoji="0" lang="zh-CN" altLang="en-US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br>
            <a:r>
              <a:rPr kumimoji="0" lang="en-US" altLang="zh-CN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《</a:t>
            </a:r>
            <a:r>
              <a:rPr kumimoji="0" lang="zh-CN" altLang="en-US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人工智能数学原理与算法</a:t>
            </a:r>
            <a:r>
              <a:rPr kumimoji="0" lang="en-US" altLang="zh-CN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》</a:t>
            </a:r>
            <a:br>
              <a:rPr kumimoji="0" lang="en-US" altLang="zh-CN" sz="40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</a:br>
            <a:r>
              <a:rPr lang="zh-CN" altLang="en-US" sz="40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en-US" altLang="zh-CN" sz="40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4000" b="1" spc="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章：</a:t>
            </a:r>
            <a:r>
              <a:rPr lang="zh-CN" altLang="en-US" sz="4000" b="1" dirty="0">
                <a:solidFill>
                  <a:schemeClr val="bg1"/>
                </a:solidFill>
                <a:cs typeface="+mn-ea"/>
                <a:sym typeface="+mn-lt"/>
              </a:rPr>
              <a:t>机器学习基础</a:t>
            </a:r>
            <a:endParaRPr kumimoji="0" lang="en-US" altLang="zh-CN" sz="40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advTm="1191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/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-1" fmla="*/ 1819275 w 3638550"/>
                <a:gd name="connsiteY0-2" fmla="*/ 0 h 3638550"/>
                <a:gd name="connsiteX1-3" fmla="*/ 3638550 w 3638550"/>
                <a:gd name="connsiteY1-4" fmla="*/ 1819275 h 3638550"/>
                <a:gd name="connsiteX2-5" fmla="*/ 1819275 w 3638550"/>
                <a:gd name="connsiteY2-6" fmla="*/ 3638550 h 3638550"/>
                <a:gd name="connsiteX3-7" fmla="*/ 0 w 3638550"/>
                <a:gd name="connsiteY3-8" fmla="*/ 1819275 h 3638550"/>
                <a:gd name="connsiteX4-9" fmla="*/ 1910715 w 3638550"/>
                <a:gd name="connsiteY4-10" fmla="*/ 91440 h 3638550"/>
                <a:gd name="connsiteX0-11" fmla="*/ 1819275 w 3638550"/>
                <a:gd name="connsiteY0-12" fmla="*/ 0 h 3638550"/>
                <a:gd name="connsiteX1-13" fmla="*/ 3638550 w 3638550"/>
                <a:gd name="connsiteY1-14" fmla="*/ 1819275 h 3638550"/>
                <a:gd name="connsiteX2-15" fmla="*/ 1819275 w 3638550"/>
                <a:gd name="connsiteY2-16" fmla="*/ 3638550 h 3638550"/>
                <a:gd name="connsiteX3-17" fmla="*/ 0 w 3638550"/>
                <a:gd name="connsiteY3-18" fmla="*/ 1819275 h 3638550"/>
                <a:gd name="connsiteX0-19" fmla="*/ 3638550 w 3638550"/>
                <a:gd name="connsiteY0-20" fmla="*/ 0 h 1819275"/>
                <a:gd name="connsiteX1-21" fmla="*/ 1819275 w 3638550"/>
                <a:gd name="connsiteY1-22" fmla="*/ 1819275 h 1819275"/>
                <a:gd name="connsiteX2-23" fmla="*/ 0 w 3638550"/>
                <a:gd name="connsiteY2-24" fmla="*/ 0 h 1819275"/>
                <a:gd name="connsiteX0-25" fmla="*/ 1819275 w 1819275"/>
                <a:gd name="connsiteY0-26" fmla="*/ 0 h 1819275"/>
                <a:gd name="connsiteX1-27" fmla="*/ 0 w 1819275"/>
                <a:gd name="connsiteY1-28" fmla="*/ 1819275 h 1819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727455" y="1148752"/>
              <a:ext cx="5663945" cy="716782"/>
              <a:chOff x="1727455" y="1148752"/>
              <a:chExt cx="5663945" cy="716782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机器学习：定义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727455" y="1148752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/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707547" y="2049666"/>
              <a:ext cx="5683853" cy="716782"/>
              <a:chOff x="1707547" y="2135344"/>
              <a:chExt cx="5683853" cy="71678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573268" y="23457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机器学习：应用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707547" y="2135344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707547" y="2993672"/>
              <a:ext cx="5683853" cy="716782"/>
              <a:chOff x="1707547" y="3165807"/>
              <a:chExt cx="5683853" cy="71678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2573268" y="33683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机器学习：概念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707547" y="316580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707547" y="3937678"/>
              <a:ext cx="5683853" cy="716782"/>
              <a:chOff x="1707547" y="4114689"/>
              <a:chExt cx="5683853" cy="71678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2573268" y="430941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机器学习：分类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1707547" y="4114689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573268" y="506854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机器学习：发展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736827" y="4823175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27455" y="5767181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3268" y="6004690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机器学习：示例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/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-1" fmla="*/ 1819275 w 3638550"/>
                <a:gd name="connsiteY0-2" fmla="*/ 0 h 3638550"/>
                <a:gd name="connsiteX1-3" fmla="*/ 3638550 w 3638550"/>
                <a:gd name="connsiteY1-4" fmla="*/ 1819275 h 3638550"/>
                <a:gd name="connsiteX2-5" fmla="*/ 1819275 w 3638550"/>
                <a:gd name="connsiteY2-6" fmla="*/ 3638550 h 3638550"/>
                <a:gd name="connsiteX3-7" fmla="*/ 0 w 3638550"/>
                <a:gd name="connsiteY3-8" fmla="*/ 1819275 h 3638550"/>
                <a:gd name="connsiteX4-9" fmla="*/ 1910715 w 3638550"/>
                <a:gd name="connsiteY4-10" fmla="*/ 91440 h 3638550"/>
                <a:gd name="connsiteX0-11" fmla="*/ 1819275 w 3638550"/>
                <a:gd name="connsiteY0-12" fmla="*/ 0 h 3638550"/>
                <a:gd name="connsiteX1-13" fmla="*/ 3638550 w 3638550"/>
                <a:gd name="connsiteY1-14" fmla="*/ 1819275 h 3638550"/>
                <a:gd name="connsiteX2-15" fmla="*/ 1819275 w 3638550"/>
                <a:gd name="connsiteY2-16" fmla="*/ 3638550 h 3638550"/>
                <a:gd name="connsiteX3-17" fmla="*/ 0 w 3638550"/>
                <a:gd name="connsiteY3-18" fmla="*/ 1819275 h 3638550"/>
                <a:gd name="connsiteX0-19" fmla="*/ 3638550 w 3638550"/>
                <a:gd name="connsiteY0-20" fmla="*/ 0 h 1819275"/>
                <a:gd name="connsiteX1-21" fmla="*/ 1819275 w 3638550"/>
                <a:gd name="connsiteY1-22" fmla="*/ 1819275 h 1819275"/>
                <a:gd name="connsiteX2-23" fmla="*/ 0 w 3638550"/>
                <a:gd name="connsiteY2-24" fmla="*/ 0 h 1819275"/>
                <a:gd name="connsiteX0-25" fmla="*/ 1819275 w 1819275"/>
                <a:gd name="connsiteY0-26" fmla="*/ 0 h 1819275"/>
                <a:gd name="connsiteX1-27" fmla="*/ 0 w 1819275"/>
                <a:gd name="connsiteY1-28" fmla="*/ 1819275 h 1819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727455" y="1148752"/>
              <a:ext cx="5663945" cy="716782"/>
              <a:chOff x="1727455" y="1148752"/>
              <a:chExt cx="5663945" cy="716782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机器学习：定义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727455" y="1148752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/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707547" y="2049666"/>
              <a:ext cx="5683853" cy="716782"/>
              <a:chOff x="1707547" y="2135344"/>
              <a:chExt cx="5683853" cy="71678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573268" y="23457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2">
                        <a:lumMod val="9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机器学习：应用</a:t>
                </a:r>
                <a:endPara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707547" y="2135344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707547" y="2993672"/>
              <a:ext cx="5683853" cy="716782"/>
              <a:chOff x="1707547" y="3165807"/>
              <a:chExt cx="5683853" cy="71678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2573268" y="33683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2">
                        <a:lumMod val="9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机器学习：概念</a:t>
                </a:r>
                <a:endPara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707547" y="316580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707547" y="3937678"/>
              <a:ext cx="5683853" cy="716782"/>
              <a:chOff x="1707547" y="4114689"/>
              <a:chExt cx="5683853" cy="71678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2573268" y="430941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2">
                        <a:lumMod val="9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机器学习：分类</a:t>
                </a:r>
                <a:endPara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1707547" y="4114689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573268" y="506854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机器学习：发展</a:t>
            </a:r>
            <a:endParaRPr lang="zh-CN" altLang="en-US" sz="20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736827" y="4823175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27455" y="5767181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3268" y="6004690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机器学习：示例</a:t>
            </a:r>
            <a:endParaRPr lang="zh-CN" altLang="en-US" sz="20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什么是机器学习？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439" y="966252"/>
            <a:ext cx="10785647" cy="2217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en-GB" altLang="zh-C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Arthur Samuel (1959):</a:t>
            </a:r>
            <a:endParaRPr kumimoji="0" lang="en-GB" altLang="zh-CN" sz="32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GB" altLang="zh-CN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Fields of study that gives computers the ability to</a:t>
            </a:r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 </a:t>
            </a:r>
            <a:r>
              <a:rPr kumimoji="0" lang="en-GB" altLang="zh-CN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learn without being explicitly programmed.</a:t>
            </a:r>
            <a:endParaRPr kumimoji="0" lang="en-US" altLang="zh-CN" sz="320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4615" y="3674667"/>
            <a:ext cx="5453291" cy="300507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什么是机器学习？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439" y="966252"/>
            <a:ext cx="10785647" cy="1481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显示编程：</a:t>
            </a:r>
            <a:endParaRPr kumimoji="0" lang="zh-CN" altLang="en-US" sz="32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	</a:t>
            </a:r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人为告知计算机什么样的输入应该得到什么样的输出</a:t>
            </a:r>
            <a:endParaRPr kumimoji="0" lang="en-US" altLang="zh-CN" sz="320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629" y="3429000"/>
            <a:ext cx="1371600" cy="1270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621" y="3429000"/>
            <a:ext cx="1892300" cy="1270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rcRect t="33341" r="29642"/>
          <a:stretch>
            <a:fillRect/>
          </a:stretch>
        </p:blipFill>
        <p:spPr>
          <a:xfrm>
            <a:off x="6674019" y="2888384"/>
            <a:ext cx="830851" cy="72661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rcRect l="2663" r="11240" b="30498"/>
          <a:stretch>
            <a:fillRect/>
          </a:stretch>
        </p:blipFill>
        <p:spPr>
          <a:xfrm>
            <a:off x="6663993" y="4699000"/>
            <a:ext cx="830851" cy="726611"/>
          </a:xfrm>
          <a:prstGeom prst="rect">
            <a:avLst/>
          </a:prstGeom>
        </p:spPr>
      </p:pic>
      <p:sp>
        <p:nvSpPr>
          <p:cNvPr id="22" name="左箭头 21"/>
          <p:cNvSpPr/>
          <p:nvPr/>
        </p:nvSpPr>
        <p:spPr>
          <a:xfrm>
            <a:off x="5528008" y="3074381"/>
            <a:ext cx="674852" cy="35461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5" name="左箭头 24"/>
          <p:cNvSpPr/>
          <p:nvPr/>
        </p:nvSpPr>
        <p:spPr>
          <a:xfrm>
            <a:off x="5528008" y="4924070"/>
            <a:ext cx="674852" cy="35461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7" name="右大括号 26"/>
          <p:cNvSpPr/>
          <p:nvPr/>
        </p:nvSpPr>
        <p:spPr>
          <a:xfrm>
            <a:off x="7955977" y="3104767"/>
            <a:ext cx="618979" cy="217392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右大括号 27"/>
          <p:cNvSpPr/>
          <p:nvPr/>
        </p:nvSpPr>
        <p:spPr>
          <a:xfrm rot="10800000">
            <a:off x="2790720" y="3074381"/>
            <a:ext cx="618979" cy="217392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Picture 2" descr="我是吃瓜群众图标免费下载-图标0xeWPkgPa-新图网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4705" y="2575513"/>
            <a:ext cx="1352351" cy="135235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919" y="4399327"/>
            <a:ext cx="1325956" cy="132595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什么是机器学习？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439" y="966252"/>
            <a:ext cx="10785647" cy="1481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非显示编程：</a:t>
            </a:r>
            <a:endParaRPr kumimoji="0" lang="zh-CN" altLang="en-US" sz="3200" b="1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R="0" lvl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en-US" altLang="zh-CN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	</a:t>
            </a:r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让计算机自己总结输入与输出之间的规律</a:t>
            </a:r>
            <a:endParaRPr kumimoji="0" lang="en-US" altLang="zh-CN" sz="320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680" y="3748854"/>
            <a:ext cx="1371600" cy="1270000"/>
          </a:xfrm>
          <a:prstGeom prst="rect">
            <a:avLst/>
          </a:prstGeom>
        </p:spPr>
      </p:pic>
      <p:sp>
        <p:nvSpPr>
          <p:cNvPr id="8" name="右大括号 7"/>
          <p:cNvSpPr/>
          <p:nvPr/>
        </p:nvSpPr>
        <p:spPr>
          <a:xfrm rot="10800000">
            <a:off x="4644001" y="3170283"/>
            <a:ext cx="618979" cy="217392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Picture 2" descr="我是吃瓜群众图标免费下载-图标0xeWPkgPa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576" y="2545313"/>
            <a:ext cx="1352351" cy="135235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8773" y="4344949"/>
            <a:ext cx="1325956" cy="132595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什么是机器学习？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0439" y="966252"/>
            <a:ext cx="10785647" cy="4517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lang="zh-CN" altLang="en-US" sz="3200" b="1" dirty="0"/>
              <a:t>Tom Mitshell (1997):</a:t>
            </a:r>
            <a:endParaRPr lang="zh-CN" altLang="en-US" sz="3200" b="1" dirty="0"/>
          </a:p>
          <a:p>
            <a:pPr>
              <a:lnSpc>
                <a:spcPct val="150000"/>
              </a:lnSpc>
            </a:pPr>
            <a:r>
              <a:rPr lang="en-US" altLang="zh-CN" sz="3200" dirty="0"/>
              <a:t>	</a:t>
            </a:r>
            <a:r>
              <a:rPr lang="zh-CN" altLang="en-US" sz="3200" dirty="0"/>
              <a:t>假设用P来评估计算机程序在某类任务T上的性能，若一个程序通过利用</a:t>
            </a:r>
            <a:r>
              <a:rPr lang="zh-CN" altLang="en-US" sz="3200" dirty="0">
                <a:solidFill>
                  <a:srgbClr val="FF0000"/>
                </a:solidFill>
              </a:rPr>
              <a:t>经验E</a:t>
            </a:r>
            <a:r>
              <a:rPr lang="zh-CN" altLang="en-US" sz="3200" dirty="0"/>
              <a:t>在</a:t>
            </a:r>
            <a:r>
              <a:rPr lang="zh-CN" altLang="en-US" sz="3200" dirty="0">
                <a:solidFill>
                  <a:srgbClr val="FF0000"/>
                </a:solidFill>
              </a:rPr>
              <a:t>任务T</a:t>
            </a:r>
            <a:r>
              <a:rPr lang="zh-CN" altLang="en-US" sz="3200" dirty="0"/>
              <a:t>上获得了</a:t>
            </a:r>
            <a:r>
              <a:rPr lang="zh-CN" altLang="en-US" sz="3200" dirty="0">
                <a:solidFill>
                  <a:srgbClr val="FF0000"/>
                </a:solidFill>
              </a:rPr>
              <a:t>性能</a:t>
            </a:r>
            <a:r>
              <a:rPr lang="en-US" altLang="zh-CN" sz="3200" dirty="0">
                <a:solidFill>
                  <a:srgbClr val="FF0000"/>
                </a:solidFill>
              </a:rPr>
              <a:t>P</a:t>
            </a:r>
            <a:r>
              <a:rPr lang="zh-CN" altLang="en-US" sz="3200" dirty="0"/>
              <a:t>改善，则我们就说关于T和P，该程序对E进行了学习。</a:t>
            </a:r>
            <a:endParaRPr lang="en-US" altLang="zh-CN" sz="3200" dirty="0"/>
          </a:p>
          <a:p>
            <a:pPr>
              <a:lnSpc>
                <a:spcPct val="150000"/>
              </a:lnSpc>
            </a:pPr>
            <a:endParaRPr lang="en-US" altLang="zh-CN" sz="3200" kern="1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                        </a:t>
            </a:r>
            <a:r>
              <a:rPr kumimoji="0" lang="zh-CN" altLang="en-US" sz="3600" b="1" i="0" u="none" strike="noStrike" kern="1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+mn-ea"/>
                <a:sym typeface="+mn-lt"/>
              </a:rPr>
              <a:t>总结：利用经验改善任务性能</a:t>
            </a:r>
            <a:endParaRPr kumimoji="0" lang="en-US" altLang="zh-CN" sz="3200" b="1" i="0" u="none" strike="noStrike" kern="1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什么是机器学习？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94849" y="4446506"/>
            <a:ext cx="7366936" cy="222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任务</a:t>
            </a:r>
            <a:r>
              <a:rPr kumimoji="0" lang="en-GB" altLang="zh-C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T</a:t>
            </a:r>
            <a:r>
              <a:rPr kumimoji="0" lang="zh-CN" altLang="en-GB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：</a:t>
            </a:r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识别好瓜和坏瓜</a:t>
            </a:r>
            <a:endParaRPr kumimoji="0" lang="zh-CN" altLang="en-US" sz="320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性能</a:t>
            </a:r>
            <a:r>
              <a:rPr kumimoji="0" lang="en-GB" altLang="zh-C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P</a:t>
            </a:r>
            <a:r>
              <a:rPr kumimoji="0" lang="zh-CN" altLang="en-GB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：</a:t>
            </a:r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识别正确率</a:t>
            </a:r>
            <a:endParaRPr kumimoji="0" lang="zh-CN" altLang="en-US" sz="320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经验</a:t>
            </a:r>
            <a:r>
              <a:rPr kumimoji="0" lang="en-GB" altLang="zh-C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E</a:t>
            </a:r>
            <a:r>
              <a:rPr kumimoji="0" lang="zh-CN" altLang="en-GB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：</a:t>
            </a:r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标注好的好瓜和坏瓜的图片</a:t>
            </a:r>
            <a:endParaRPr kumimoji="0" lang="en-US" altLang="zh-CN" sz="3200" i="0" u="none" strike="noStrike" kern="100" cap="none" spc="0" normalizeH="0" baseline="0" noProof="0" dirty="0">
              <a:ln>
                <a:noFill/>
              </a:ln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612" y="2159000"/>
            <a:ext cx="1371600" cy="1270000"/>
          </a:xfrm>
          <a:prstGeom prst="rect">
            <a:avLst/>
          </a:prstGeom>
        </p:spPr>
      </p:pic>
      <p:sp>
        <p:nvSpPr>
          <p:cNvPr id="6" name="右大括号 5"/>
          <p:cNvSpPr/>
          <p:nvPr/>
        </p:nvSpPr>
        <p:spPr>
          <a:xfrm rot="10800000">
            <a:off x="4736661" y="1574659"/>
            <a:ext cx="618979" cy="217392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0" name="Picture 2" descr="我是吃瓜群众图标免费下载-图标0xeWPkgPa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387" y="1059143"/>
            <a:ext cx="1352351" cy="135235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339" y="2800657"/>
            <a:ext cx="1325956" cy="132595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1" y="0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1" y="0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40" y="122007"/>
            <a:ext cx="387798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600" b="1" dirty="0">
                <a:solidFill>
                  <a:schemeClr val="bg1"/>
                </a:solidFill>
                <a:cs typeface="+mn-ea"/>
                <a:sym typeface="+mn-lt"/>
              </a:rPr>
              <a:t>什么是机器学习？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261257" y="1604813"/>
            <a:ext cx="8055866" cy="4698999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sz="3500" dirty="0"/>
              <a:t>图像识别</a:t>
            </a:r>
            <a:endParaRPr lang="en-US" altLang="zh-CN" sz="3500" dirty="0"/>
          </a:p>
          <a:p>
            <a:endParaRPr lang="en-US" altLang="zh-CN" sz="3500" dirty="0"/>
          </a:p>
          <a:p>
            <a:endParaRPr lang="en-US" altLang="zh-CN" sz="3200" dirty="0"/>
          </a:p>
          <a:p>
            <a:r>
              <a:rPr lang="zh-CN" altLang="en-US" sz="3500" dirty="0"/>
              <a:t>语音识别</a:t>
            </a:r>
            <a:endParaRPr lang="en-US" altLang="zh-CN" sz="3500" dirty="0"/>
          </a:p>
          <a:p>
            <a:endParaRPr lang="en-US" altLang="zh-CN" sz="3200" dirty="0"/>
          </a:p>
          <a:p>
            <a:endParaRPr lang="en-US" altLang="zh-CN" sz="3200" dirty="0"/>
          </a:p>
          <a:p>
            <a:r>
              <a:rPr lang="zh-CN" altLang="en-US" sz="3500" dirty="0"/>
              <a:t>围棋系统</a:t>
            </a:r>
            <a:endParaRPr lang="en-US" altLang="zh-CN" sz="3500" dirty="0"/>
          </a:p>
          <a:p>
            <a:endParaRPr lang="en-US" altLang="zh-CN" sz="3200" dirty="0"/>
          </a:p>
          <a:p>
            <a:endParaRPr lang="en-US" altLang="zh-CN" sz="3200" dirty="0"/>
          </a:p>
          <a:p>
            <a:r>
              <a:rPr lang="zh-CN" altLang="en-US" sz="3500" dirty="0"/>
              <a:t>对话系统</a:t>
            </a:r>
            <a:endParaRPr lang="en-US" altLang="zh-CN" sz="3500" dirty="0"/>
          </a:p>
        </p:txBody>
      </p:sp>
      <p:sp>
        <p:nvSpPr>
          <p:cNvPr id="7" name="灯片编号占位符 4"/>
          <p:cNvSpPr txBox="1"/>
          <p:nvPr/>
        </p:nvSpPr>
        <p:spPr>
          <a:xfrm>
            <a:off x="8427355" y="6519556"/>
            <a:ext cx="460164" cy="461588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7C45CD9-0508-4D1E-923D-4DFDAA610D19}" type="slidenum">
              <a:rPr lang="zh-CN" altLang="en-US" sz="3200" smtClean="0"/>
            </a:fld>
            <a:endParaRPr lang="zh-CN" altLang="en-US" sz="3200" dirty="0"/>
          </a:p>
        </p:txBody>
      </p:sp>
      <p:grpSp>
        <p:nvGrpSpPr>
          <p:cNvPr id="8" name="组合 7"/>
          <p:cNvGrpSpPr/>
          <p:nvPr/>
        </p:nvGrpSpPr>
        <p:grpSpPr>
          <a:xfrm>
            <a:off x="2543546" y="1550506"/>
            <a:ext cx="6848234" cy="1796160"/>
            <a:chOff x="1113808" y="1480996"/>
            <a:chExt cx="7630905" cy="1607057"/>
          </a:xfrm>
        </p:grpSpPr>
        <p:pic>
          <p:nvPicPr>
            <p:cNvPr id="9" name="图片 8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1113808" y="1480996"/>
              <a:ext cx="3912749" cy="460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文字方塊 8"/>
            <p:cNvSpPr txBox="1"/>
            <p:nvPr/>
          </p:nvSpPr>
          <p:spPr>
            <a:xfrm>
              <a:off x="5846318" y="2564844"/>
              <a:ext cx="2898395" cy="5232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altLang="zh-TW" sz="3200" dirty="0"/>
                <a:t>“</a:t>
              </a:r>
              <a:r>
                <a:rPr lang="zh-CN" altLang="en-US" sz="3200" dirty="0"/>
                <a:t>你好</a:t>
              </a:r>
              <a:r>
                <a:rPr lang="en-US" altLang="zh-TW" sz="3200" dirty="0"/>
                <a:t>”</a:t>
              </a:r>
              <a:endParaRPr lang="zh-TW" altLang="en-US" sz="3200" dirty="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495441" y="5539499"/>
            <a:ext cx="8559841" cy="588245"/>
            <a:chOff x="950376" y="4841134"/>
            <a:chExt cx="8291055" cy="588245"/>
          </a:xfrm>
        </p:grpSpPr>
        <p:pic>
          <p:nvPicPr>
            <p:cNvPr id="16" name="图片 1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950376" y="4891406"/>
              <a:ext cx="3578225" cy="460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文字方塊 10"/>
            <p:cNvSpPr txBox="1"/>
            <p:nvPr/>
          </p:nvSpPr>
          <p:spPr>
            <a:xfrm>
              <a:off x="4722110" y="4841134"/>
              <a:ext cx="451932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altLang="zh-TW" sz="3200" dirty="0"/>
                <a:t>“</a:t>
              </a:r>
              <a:r>
                <a:rPr lang="zh-CN" altLang="en-US" sz="3200" dirty="0"/>
                <a:t>今天天气真不错</a:t>
              </a:r>
              <a:r>
                <a:rPr lang="en-US" altLang="zh-TW" sz="3200" dirty="0"/>
                <a:t>”</a:t>
              </a:r>
              <a:endParaRPr lang="zh-TW" altLang="en-US" sz="3200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1389487" y="4844604"/>
              <a:ext cx="265984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en-US" altLang="zh-TW" sz="3200" dirty="0"/>
                <a:t>“</a:t>
              </a:r>
              <a:r>
                <a:rPr lang="zh-CN" altLang="en-US" sz="3200" dirty="0"/>
                <a:t>你好</a:t>
              </a:r>
              <a:r>
                <a:rPr lang="en-US" altLang="zh-TW" sz="3200" dirty="0"/>
                <a:t>”</a:t>
              </a:r>
              <a:endParaRPr lang="zh-TW" altLang="en-US" sz="3200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543545" y="1435791"/>
            <a:ext cx="5394059" cy="1858300"/>
            <a:chOff x="1052089" y="1148103"/>
            <a:chExt cx="5156077" cy="1858300"/>
          </a:xfrm>
        </p:grpSpPr>
        <p:pic>
          <p:nvPicPr>
            <p:cNvPr id="21" name="图片 20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1052089" y="2546028"/>
              <a:ext cx="3356512" cy="460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文字方塊 7"/>
            <p:cNvSpPr txBox="1"/>
            <p:nvPr/>
          </p:nvSpPr>
          <p:spPr>
            <a:xfrm>
              <a:off x="5261112" y="1250025"/>
              <a:ext cx="94705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altLang="zh-TW" sz="3200" dirty="0"/>
                <a:t>“</a:t>
              </a:r>
              <a:r>
                <a:rPr lang="zh-CN" altLang="en-US" sz="3200" dirty="0"/>
                <a:t>猫</a:t>
              </a:r>
              <a:r>
                <a:rPr lang="en-US" altLang="zh-TW" sz="3200" dirty="0"/>
                <a:t>”</a:t>
              </a:r>
              <a:endParaRPr lang="zh-TW" altLang="en-US" sz="3200" dirty="0"/>
            </a:p>
          </p:txBody>
        </p:sp>
        <p:pic>
          <p:nvPicPr>
            <p:cNvPr id="23" name="Picture 1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7234" y="1148103"/>
              <a:ext cx="1106043" cy="839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4" name="组合 23"/>
          <p:cNvGrpSpPr/>
          <p:nvPr/>
        </p:nvGrpSpPr>
        <p:grpSpPr>
          <a:xfrm>
            <a:off x="2543545" y="4100553"/>
            <a:ext cx="7419758" cy="858082"/>
            <a:chOff x="1030824" y="3524429"/>
            <a:chExt cx="7892013" cy="858082"/>
          </a:xfrm>
        </p:grpSpPr>
        <p:pic>
          <p:nvPicPr>
            <p:cNvPr id="25" name="图片 24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1030824" y="3698966"/>
              <a:ext cx="3822700" cy="4603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文字方塊 9"/>
            <p:cNvSpPr txBox="1"/>
            <p:nvPr/>
          </p:nvSpPr>
          <p:spPr>
            <a:xfrm>
              <a:off x="5155330" y="3623676"/>
              <a:ext cx="12399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en-US" altLang="zh-TW" sz="3200" dirty="0"/>
                <a:t>“5-5”</a:t>
              </a:r>
              <a:endParaRPr lang="zh-TW" altLang="en-US" sz="3200" dirty="0"/>
            </a:p>
          </p:txBody>
        </p:sp>
        <p:pic>
          <p:nvPicPr>
            <p:cNvPr id="27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8323" y="3524429"/>
              <a:ext cx="1144109" cy="8580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文字方塊 17"/>
            <p:cNvSpPr txBox="1"/>
            <p:nvPr/>
          </p:nvSpPr>
          <p:spPr>
            <a:xfrm>
              <a:off x="5420924" y="3608121"/>
              <a:ext cx="35019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pPr algn="ctr"/>
              <a:r>
                <a:rPr lang="zh-CN" altLang="en-US" sz="3200" dirty="0"/>
                <a:t>   </a:t>
              </a:r>
              <a:r>
                <a:rPr lang="en-US" altLang="zh-TW" sz="3200" dirty="0"/>
                <a:t>(</a:t>
              </a:r>
              <a:r>
                <a:rPr lang="zh-CN" altLang="en-US" sz="3200" dirty="0"/>
                <a:t>落子位置</a:t>
              </a:r>
              <a:r>
                <a:rPr lang="en-US" altLang="zh-TW" sz="3200" dirty="0"/>
                <a:t>)</a:t>
              </a:r>
              <a:endParaRPr lang="zh-TW" altLang="en-US" sz="3200" dirty="0"/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61634" y="887890"/>
            <a:ext cx="12631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任务</a:t>
            </a:r>
            <a:r>
              <a:rPr kumimoji="0" lang="en-GB" altLang="zh-CN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T</a:t>
            </a:r>
            <a:endParaRPr lang="zh-CN" altLang="en-US" sz="3200" dirty="0"/>
          </a:p>
        </p:txBody>
      </p:sp>
      <p:sp>
        <p:nvSpPr>
          <p:cNvPr id="34" name="文本框 33"/>
          <p:cNvSpPr txBox="1"/>
          <p:nvPr/>
        </p:nvSpPr>
        <p:spPr>
          <a:xfrm>
            <a:off x="3274829" y="750070"/>
            <a:ext cx="23163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kern="100" dirty="0">
                <a:solidFill>
                  <a:schemeClr val="accent1">
                    <a:lumMod val="50000"/>
                  </a:schemeClr>
                </a:solidFill>
                <a:cs typeface="+mn-ea"/>
                <a:sym typeface="+mn-lt"/>
              </a:rPr>
              <a:t>利用</a:t>
            </a:r>
            <a:r>
              <a:rPr kumimoji="0" lang="zh-CN" altLang="en-US" sz="3200" b="1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经验</a:t>
            </a:r>
            <a:r>
              <a:rPr kumimoji="0" lang="en-US" altLang="zh-CN" sz="3200" b="1" u="none" strike="noStrike" kern="1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cs typeface="+mn-ea"/>
                <a:sym typeface="+mn-lt"/>
              </a:rPr>
              <a:t>E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0211203" y="796867"/>
            <a:ext cx="198079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性能</a:t>
            </a:r>
            <a:r>
              <a:rPr lang="en-US" altLang="zh-CN" sz="3200" b="1" kern="100" dirty="0">
                <a:cs typeface="+mn-ea"/>
                <a:sym typeface="+mn-lt"/>
              </a:rPr>
              <a:t>P</a:t>
            </a:r>
            <a:endParaRPr lang="zh-CN" altLang="en-US" sz="3200" dirty="0"/>
          </a:p>
        </p:txBody>
      </p:sp>
      <p:sp>
        <p:nvSpPr>
          <p:cNvPr id="41" name="文本框 40"/>
          <p:cNvSpPr txBox="1"/>
          <p:nvPr/>
        </p:nvSpPr>
        <p:spPr>
          <a:xfrm>
            <a:off x="9901042" y="1502275"/>
            <a:ext cx="2601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识别正确率</a:t>
            </a:r>
            <a:endParaRPr lang="zh-CN" altLang="en-US" sz="3200" dirty="0"/>
          </a:p>
        </p:txBody>
      </p:sp>
      <p:sp>
        <p:nvSpPr>
          <p:cNvPr id="42" name="文本框 41"/>
          <p:cNvSpPr txBox="1"/>
          <p:nvPr/>
        </p:nvSpPr>
        <p:spPr>
          <a:xfrm>
            <a:off x="9901042" y="2713929"/>
            <a:ext cx="2601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识别正确率</a:t>
            </a:r>
            <a:endParaRPr lang="zh-CN" altLang="en-US" sz="3200" dirty="0"/>
          </a:p>
        </p:txBody>
      </p:sp>
      <p:sp>
        <p:nvSpPr>
          <p:cNvPr id="43" name="文本框 42"/>
          <p:cNvSpPr txBox="1"/>
          <p:nvPr/>
        </p:nvSpPr>
        <p:spPr>
          <a:xfrm>
            <a:off x="10599411" y="4261403"/>
            <a:ext cx="2601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胜率</a:t>
            </a:r>
            <a:endParaRPr lang="zh-CN" altLang="en-US" sz="3200" dirty="0"/>
          </a:p>
        </p:txBody>
      </p:sp>
      <p:sp>
        <p:nvSpPr>
          <p:cNvPr id="44" name="文本框 43"/>
          <p:cNvSpPr txBox="1"/>
          <p:nvPr/>
        </p:nvSpPr>
        <p:spPr>
          <a:xfrm>
            <a:off x="10211203" y="5487473"/>
            <a:ext cx="26011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i="0" u="none" strike="noStrike" kern="100" cap="none" spc="0" normalizeH="0" baseline="0" noProof="0" dirty="0">
                <a:ln>
                  <a:noFill/>
                </a:ln>
                <a:effectLst/>
                <a:uLnTx/>
                <a:uFillTx/>
                <a:cs typeface="+mn-ea"/>
                <a:sym typeface="+mn-lt"/>
              </a:rPr>
              <a:t>回答质量</a:t>
            </a:r>
            <a:endParaRPr lang="zh-CN" altLang="en-US" sz="3200" dirty="0"/>
          </a:p>
        </p:txBody>
      </p:sp>
      <p:pic>
        <p:nvPicPr>
          <p:cNvPr id="45" name="圖片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679" y="2775072"/>
            <a:ext cx="2621501" cy="577661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 l="22188" t="17385" r="21552" b="13390"/>
          <a:stretch>
            <a:fillRect/>
          </a:stretch>
        </p:blipFill>
        <p:spPr>
          <a:xfrm>
            <a:off x="2677272" y="1933686"/>
            <a:ext cx="160619" cy="2635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rcRect l="22188" t="17385" r="21552" b="13390"/>
          <a:stretch>
            <a:fillRect/>
          </a:stretch>
        </p:blipFill>
        <p:spPr>
          <a:xfrm>
            <a:off x="2674930" y="3178200"/>
            <a:ext cx="160619" cy="2635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/>
          <a:srcRect l="22188" t="17385" r="21552" b="13390"/>
          <a:stretch>
            <a:fillRect/>
          </a:stretch>
        </p:blipFill>
        <p:spPr>
          <a:xfrm>
            <a:off x="2660872" y="4637262"/>
            <a:ext cx="160619" cy="2635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/>
          <a:srcRect l="22188" t="17385" r="21552" b="13390"/>
          <a:stretch>
            <a:fillRect/>
          </a:stretch>
        </p:blipFill>
        <p:spPr>
          <a:xfrm>
            <a:off x="2641805" y="5957188"/>
            <a:ext cx="160619" cy="2635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70070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人工智能：从智能的外延到智能体（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回顾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7774" y="841589"/>
            <a:ext cx="10465855" cy="580415"/>
          </a:xfrm>
          <a:prstGeom prst="rect">
            <a:avLst/>
          </a:prstGeom>
          <a:noFill/>
          <a:ln w="19050">
            <a:noFill/>
          </a:ln>
        </p:spPr>
        <p:txBody>
          <a:bodyPr wrap="square">
            <a:spAutoFit/>
          </a:bodyPr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p"/>
              <a:defRPr/>
            </a:pP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每一种智能行为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都对应着一种人工</a:t>
            </a:r>
            <a:r>
              <a:rPr kumimoji="0" lang="en-US" altLang="zh-CN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X</a:t>
            </a:r>
            <a:r>
              <a:rPr kumimoji="0" lang="zh-CN" alt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ea"/>
                <a:sym typeface="+mn-lt"/>
              </a:rPr>
              <a:t>智能，行为</a:t>
            </a:r>
            <a:r>
              <a:rPr lang="en-US" altLang="zh-CN" sz="2400" b="1" kern="100" dirty="0">
                <a:solidFill>
                  <a:prstClr val="black"/>
                </a:solidFill>
                <a:cs typeface="+mn-ea"/>
                <a:sym typeface="+mn-lt"/>
              </a:rPr>
              <a:t>X</a:t>
            </a:r>
            <a:r>
              <a:rPr lang="zh-CN" altLang="en-US" sz="2400" b="1" kern="100" dirty="0">
                <a:solidFill>
                  <a:prstClr val="black"/>
                </a:solidFill>
                <a:cs typeface="+mn-ea"/>
                <a:sym typeface="+mn-lt"/>
              </a:rPr>
              <a:t>与环境需要进行交互</a:t>
            </a:r>
            <a:endParaRPr kumimoji="0" lang="en-SG" altLang="zh-CN" sz="2400" b="1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42" name="图片 4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238" y="1666934"/>
            <a:ext cx="5531887" cy="261322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4" name="矩形: 圆角 43"/>
              <p:cNvSpPr/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>
          <p:sp>
            <p:nvSpPr>
              <p:cNvPr id="44" name="矩形: 圆角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4502" y="1920607"/>
                <a:ext cx="2309567" cy="1489435"/>
              </a:xfrm>
              <a:prstGeom prst="roundRect">
                <a:avLst/>
              </a:prstGeom>
              <a:blipFill rotWithShape="1">
                <a:blip r:embed="rId2"/>
                <a:stretch>
                  <a:fillRect l="-275" t="-451" r="-271" b="-420"/>
                </a:stretch>
              </a:blip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箭头连接符 45"/>
          <p:cNvCxnSpPr>
            <a:endCxn id="44" idx="1"/>
          </p:cNvCxnSpPr>
          <p:nvPr/>
        </p:nvCxnSpPr>
        <p:spPr>
          <a:xfrm>
            <a:off x="6504495" y="2665325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>
            <a:off x="10294069" y="2663448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 flipH="1">
            <a:off x="6853286" y="2201783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0" name="文本框 49"/>
          <p:cNvSpPr txBox="1"/>
          <p:nvPr/>
        </p:nvSpPr>
        <p:spPr>
          <a:xfrm flipH="1">
            <a:off x="10491411" y="2201782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72" name="文本框 71"/>
          <p:cNvSpPr txBox="1"/>
          <p:nvPr/>
        </p:nvSpPr>
        <p:spPr>
          <a:xfrm flipH="1">
            <a:off x="9208746" y="1970949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82" name="直接连接符 81"/>
          <p:cNvCxnSpPr>
            <a:stCxn id="50" idx="2"/>
          </p:cNvCxnSpPr>
          <p:nvPr/>
        </p:nvCxnSpPr>
        <p:spPr>
          <a:xfrm>
            <a:off x="11034071" y="2663447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连接符: 肘形 83"/>
          <p:cNvCxnSpPr>
            <a:endCxn id="48" idx="2"/>
          </p:cNvCxnSpPr>
          <p:nvPr/>
        </p:nvCxnSpPr>
        <p:spPr>
          <a:xfrm rot="10800000">
            <a:off x="7339475" y="2663449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/>
          <p:cNvSpPr txBox="1"/>
          <p:nvPr/>
        </p:nvSpPr>
        <p:spPr>
          <a:xfrm flipH="1">
            <a:off x="8467517" y="3691219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p:graphicFrame>
        <p:nvGraphicFramePr>
          <p:cNvPr id="87" name="表格 86"/>
          <p:cNvGraphicFramePr>
            <a:graphicFrameLocks noGrp="1"/>
          </p:cNvGraphicFramePr>
          <p:nvPr/>
        </p:nvGraphicFramePr>
        <p:xfrm>
          <a:off x="1710523" y="4778760"/>
          <a:ext cx="8581203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5886"/>
                <a:gridCol w="1225886"/>
                <a:gridCol w="1115644"/>
                <a:gridCol w="1336128"/>
                <a:gridCol w="1292517"/>
                <a:gridCol w="1247408"/>
                <a:gridCol w="1137734"/>
              </a:tblGrid>
              <a:tr h="37084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人脸识别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对话问答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围棋象棋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机器翻译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数学证明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input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人脸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问题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棋盘状态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语言</a:t>
                      </a: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句子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题目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output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ID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回答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下一步落子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语言</a:t>
                      </a: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句子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答案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/>
                        <a:t>feedback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输赢（多步）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正确与否（单</a:t>
                      </a:r>
                      <a:r>
                        <a:rPr lang="en-US" altLang="zh-CN" dirty="0"/>
                        <a:t>/</a:t>
                      </a:r>
                      <a:r>
                        <a:rPr lang="zh-CN" altLang="en-US" dirty="0"/>
                        <a:t>多步）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…………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71609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机器学习与人工智能、深度学习的关系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53843" y="886301"/>
            <a:ext cx="5300772" cy="5342184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131489" y="1916441"/>
            <a:ext cx="67268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人工智能</a:t>
            </a:r>
            <a:r>
              <a:rPr lang="zh-CN" altLang="en-US" sz="3200" dirty="0"/>
              <a:t>：机器展现人类智能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p"/>
            </a:pPr>
            <a:endParaRPr lang="zh-CN" altLang="en-US" sz="3200" dirty="0"/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机器学习</a:t>
            </a:r>
            <a:r>
              <a:rPr lang="zh-CN" altLang="en-US" sz="3200" dirty="0"/>
              <a:t>：计算机利用已有的数据（经验），得到某种模型，并利用此模型预测新数据的方法</a:t>
            </a:r>
            <a:endParaRPr lang="en-US" altLang="zh-CN" sz="3200" dirty="0"/>
          </a:p>
          <a:p>
            <a:pPr marL="457200" indent="-457200">
              <a:buFont typeface="Wingdings" panose="05000000000000000000" pitchFamily="2" charset="2"/>
              <a:buChar char="p"/>
            </a:pPr>
            <a:endParaRPr lang="zh-CN" altLang="en-US" sz="3200" dirty="0"/>
          </a:p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深度学习</a:t>
            </a:r>
            <a:r>
              <a:rPr lang="zh-CN" altLang="en-US" sz="3200" dirty="0"/>
              <a:t>：机器学习的一种技术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/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-1" fmla="*/ 1819275 w 3638550"/>
                <a:gd name="connsiteY0-2" fmla="*/ 0 h 3638550"/>
                <a:gd name="connsiteX1-3" fmla="*/ 3638550 w 3638550"/>
                <a:gd name="connsiteY1-4" fmla="*/ 1819275 h 3638550"/>
                <a:gd name="connsiteX2-5" fmla="*/ 1819275 w 3638550"/>
                <a:gd name="connsiteY2-6" fmla="*/ 3638550 h 3638550"/>
                <a:gd name="connsiteX3-7" fmla="*/ 0 w 3638550"/>
                <a:gd name="connsiteY3-8" fmla="*/ 1819275 h 3638550"/>
                <a:gd name="connsiteX4-9" fmla="*/ 1910715 w 3638550"/>
                <a:gd name="connsiteY4-10" fmla="*/ 91440 h 3638550"/>
                <a:gd name="connsiteX0-11" fmla="*/ 1819275 w 3638550"/>
                <a:gd name="connsiteY0-12" fmla="*/ 0 h 3638550"/>
                <a:gd name="connsiteX1-13" fmla="*/ 3638550 w 3638550"/>
                <a:gd name="connsiteY1-14" fmla="*/ 1819275 h 3638550"/>
                <a:gd name="connsiteX2-15" fmla="*/ 1819275 w 3638550"/>
                <a:gd name="connsiteY2-16" fmla="*/ 3638550 h 3638550"/>
                <a:gd name="connsiteX3-17" fmla="*/ 0 w 3638550"/>
                <a:gd name="connsiteY3-18" fmla="*/ 1819275 h 3638550"/>
                <a:gd name="connsiteX0-19" fmla="*/ 3638550 w 3638550"/>
                <a:gd name="connsiteY0-20" fmla="*/ 0 h 1819275"/>
                <a:gd name="connsiteX1-21" fmla="*/ 1819275 w 3638550"/>
                <a:gd name="connsiteY1-22" fmla="*/ 1819275 h 1819275"/>
                <a:gd name="connsiteX2-23" fmla="*/ 0 w 3638550"/>
                <a:gd name="connsiteY2-24" fmla="*/ 0 h 1819275"/>
                <a:gd name="connsiteX0-25" fmla="*/ 1819275 w 1819275"/>
                <a:gd name="connsiteY0-26" fmla="*/ 0 h 1819275"/>
                <a:gd name="connsiteX1-27" fmla="*/ 0 w 1819275"/>
                <a:gd name="connsiteY1-28" fmla="*/ 1819275 h 1819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727455" y="1148752"/>
              <a:ext cx="5663945" cy="716782"/>
              <a:chOff x="1727455" y="1148752"/>
              <a:chExt cx="5663945" cy="716782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机器学习：定义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727455" y="1148752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/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707547" y="2049666"/>
              <a:ext cx="5683853" cy="716782"/>
              <a:chOff x="1707547" y="2135344"/>
              <a:chExt cx="5683853" cy="71678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573268" y="23457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机器学习：应用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707547" y="2135344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707547" y="2993672"/>
              <a:ext cx="5683853" cy="716782"/>
              <a:chOff x="1707547" y="3165807"/>
              <a:chExt cx="5683853" cy="71678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2573268" y="33683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2">
                        <a:lumMod val="9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机器学习：概念</a:t>
                </a:r>
                <a:endPara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707547" y="316580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707547" y="3937678"/>
              <a:ext cx="5683853" cy="716782"/>
              <a:chOff x="1707547" y="4114689"/>
              <a:chExt cx="5683853" cy="71678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2573268" y="430941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2">
                        <a:lumMod val="9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机器学习：分类</a:t>
                </a:r>
                <a:endPara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1707547" y="4114689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573268" y="506854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机器学习：发展</a:t>
            </a:r>
            <a:endParaRPr lang="zh-CN" altLang="en-US" sz="20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736827" y="4823175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27455" y="5767181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3268" y="6004690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机器学习：示例</a:t>
            </a:r>
            <a:endParaRPr lang="zh-CN" altLang="en-US" sz="20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机器学习能做什么？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3777" y="1039211"/>
            <a:ext cx="8921322" cy="54861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8779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机器学习能做什么？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839" y="929022"/>
            <a:ext cx="7662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机器学习已经与人们的生活密切相关</a:t>
            </a:r>
            <a:endParaRPr lang="zh-CN" altLang="en-US" sz="32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319" y="4643548"/>
            <a:ext cx="2940559" cy="20940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7485" y="1819728"/>
            <a:ext cx="3225800" cy="221162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114" y="1975747"/>
            <a:ext cx="3150715" cy="212021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7108" y="4737780"/>
            <a:ext cx="3168417" cy="212021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9056" y="4469906"/>
            <a:ext cx="3110645" cy="238809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528084" y="4245549"/>
            <a:ext cx="1349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人脸识别</a:t>
            </a:r>
            <a:endParaRPr lang="zh-CN" altLang="en-US" dirty="0"/>
          </a:p>
        </p:txBody>
      </p:sp>
      <p:sp>
        <p:nvSpPr>
          <p:cNvPr id="18" name="文本框 17"/>
          <p:cNvSpPr txBox="1"/>
          <p:nvPr/>
        </p:nvSpPr>
        <p:spPr>
          <a:xfrm>
            <a:off x="9459381" y="1463826"/>
            <a:ext cx="1349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800" dirty="0"/>
              <a:t>超速检测</a:t>
            </a:r>
            <a:endParaRPr lang="zh-CN" altLang="en-US" dirty="0"/>
          </a:p>
        </p:txBody>
      </p:sp>
      <p:sp>
        <p:nvSpPr>
          <p:cNvPr id="19" name="文本框 18"/>
          <p:cNvSpPr txBox="1"/>
          <p:nvPr/>
        </p:nvSpPr>
        <p:spPr>
          <a:xfrm>
            <a:off x="5470246" y="1537621"/>
            <a:ext cx="1349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自动驾驶</a:t>
            </a:r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1528084" y="1641497"/>
            <a:ext cx="1349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搜索引擎</a:t>
            </a:r>
            <a:endParaRPr lang="zh-CN" altLang="en-US" dirty="0"/>
          </a:p>
        </p:txBody>
      </p:sp>
      <p:sp>
        <p:nvSpPr>
          <p:cNvPr id="21" name="文本框 20"/>
          <p:cNvSpPr txBox="1"/>
          <p:nvPr/>
        </p:nvSpPr>
        <p:spPr>
          <a:xfrm>
            <a:off x="5470246" y="4224763"/>
            <a:ext cx="1349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推荐系统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9459381" y="4119441"/>
            <a:ext cx="1349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dirty="0"/>
              <a:t>机器翻译</a:t>
            </a:r>
            <a:endParaRPr lang="zh-CN" altLang="en-US" dirty="0"/>
          </a:p>
        </p:txBody>
      </p:sp>
      <p:pic>
        <p:nvPicPr>
          <p:cNvPr id="1026" name="Picture 2" descr="汽车技术领域重要突破——两分钟了解特斯拉自动驾驶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792" y="2065557"/>
            <a:ext cx="3200733" cy="1792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机器学习能做什么？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搜索引擎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839" y="929022"/>
            <a:ext cx="7662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机器学习技术支撑各种搜索引擎</a:t>
            </a:r>
            <a:endParaRPr lang="zh-CN" altLang="en-US" sz="32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78776" y="1675823"/>
            <a:ext cx="8424969" cy="472147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机器学习能做什么？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自动驾驶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839" y="929022"/>
            <a:ext cx="7662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机器学习技术支撑无人驾驶</a:t>
            </a:r>
            <a:endParaRPr lang="zh-CN" altLang="en-US" sz="3200" b="1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439" y="2536558"/>
            <a:ext cx="11288720" cy="271592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机器学习能做什么？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画作鉴别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839" y="929022"/>
            <a:ext cx="7662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机器学习技术应用于艺术领域</a:t>
            </a:r>
            <a:endParaRPr lang="zh-CN" altLang="en-US" sz="3200" b="1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92186" y="1267364"/>
            <a:ext cx="4787900" cy="43942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78648" y="1675823"/>
            <a:ext cx="6313538" cy="3893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笔触分析是画作鉴定的重要工具，旨在从视觉上判断画作中是否具有艺术家的特有“笔迹〞。</a:t>
            </a:r>
            <a:endParaRPr lang="zh-CN" altLang="en-US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该工作对专业知识要求极高，需要</a:t>
            </a:r>
            <a:endParaRPr lang="zh-CN" altLang="en-US" sz="28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/>
              <a:t>具有较高的绘画艺术修养</a:t>
            </a:r>
            <a:endParaRPr lang="zh-CN" altLang="en-US" sz="28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/>
              <a:t>掌握画家的特定绘画习惯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1057940" y="5999906"/>
            <a:ext cx="1055281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很难同时掌握不同时期、不同流派多位画家的绘画风格！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机器学习能做什么？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画作鉴别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838" y="929022"/>
            <a:ext cx="95963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为了降低分析成本，机器学习技术被引入</a:t>
            </a:r>
            <a:endParaRPr lang="zh-CN" altLang="en-US" sz="32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8802" y="1675823"/>
            <a:ext cx="8684786" cy="191520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48034" y="3788007"/>
            <a:ext cx="115667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Kraller Miller美术馆与Cornell等大学的学者对82幅梵高真迹和6幅赝品进行分析，自动鉴别精度达 95%。                                 </a:t>
            </a:r>
            <a:r>
              <a:rPr lang="en-US" altLang="zh-CN" sz="2400" dirty="0"/>
              <a:t>	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    [C. Johnson et al., IEEE-SP, 2008]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zh-CN" altLang="en-US" sz="2400" dirty="0"/>
              <a:t>Dartmouth学院、巴黎高师的学者对8幅勃鲁盖尔真迹和5幅赝品进行分析，自动鉴别精度达100％。        </a:t>
            </a:r>
            <a:r>
              <a:rPr lang="en-US" altLang="zh-CN" sz="2400" dirty="0"/>
              <a:t>		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   [J. Hughes et al., PNAS 2009][J. Mairal et al., PAMI' 12]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255258" y="5865236"/>
            <a:ext cx="96720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机器学习技术对用户要求低、准确高效、适用范围广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机器学习能做什么？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古文献修复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839" y="929022"/>
            <a:ext cx="76621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机器学习技术应用于文化领域</a:t>
            </a:r>
            <a:endParaRPr lang="zh-CN" altLang="en-US" sz="3200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278648" y="1675823"/>
            <a:ext cx="6313538" cy="4539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古文献是进行历史研究的重要素材，一个重要问题是原书籍已经变成分散且混杂的多个书页，如何拼接相邻的书页？</a:t>
            </a:r>
            <a:endParaRPr lang="en-US" altLang="zh-CN" sz="2800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人工完成书页拼接困难在于</a:t>
            </a:r>
            <a:endParaRPr lang="zh-CN" altLang="en-US" sz="28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/>
              <a:t>书页数量大，且分布在多处</a:t>
            </a:r>
            <a:endParaRPr lang="zh-CN" altLang="en-US" sz="28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/>
              <a:t>部分损毁较严重，字迹模糊</a:t>
            </a:r>
            <a:endParaRPr lang="zh-CN" altLang="en-US" sz="28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/>
              <a:t>需要大量掌握古文字的专业人才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2005797" y="6319391"/>
            <a:ext cx="83715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高水平专家的大量精力被用于古文献修复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8102" y="1308802"/>
            <a:ext cx="3479800" cy="228403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8102" y="3577913"/>
            <a:ext cx="3479800" cy="2108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机器学习能做什么？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古文献修复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838" y="929022"/>
            <a:ext cx="959631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p"/>
            </a:pPr>
            <a:r>
              <a:rPr lang="zh-CN" altLang="en-US" sz="3200" b="1" dirty="0"/>
              <a:t>古文献的数字化浪潮给自动文学修复提供了机会</a:t>
            </a:r>
            <a:endParaRPr lang="zh-CN" altLang="en-US" sz="3200" b="1" dirty="0"/>
          </a:p>
        </p:txBody>
      </p:sp>
      <p:sp>
        <p:nvSpPr>
          <p:cNvPr id="10" name="文本框 9"/>
          <p:cNvSpPr txBox="1"/>
          <p:nvPr/>
        </p:nvSpPr>
        <p:spPr>
          <a:xfrm>
            <a:off x="350439" y="4482146"/>
            <a:ext cx="1098386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dirty="0"/>
              <a:t>在</a:t>
            </a:r>
            <a:r>
              <a:rPr lang="en-GB" altLang="zh-CN" sz="2400" dirty="0"/>
              <a:t>Cairo Genizah</a:t>
            </a:r>
            <a:r>
              <a:rPr lang="zh-CN" altLang="en-US" sz="2400" dirty="0"/>
              <a:t>测试数据上，系统的自动判断精度超过</a:t>
            </a:r>
            <a:r>
              <a:rPr lang="en-US" altLang="zh-CN" sz="2400" dirty="0"/>
              <a:t>93%</a:t>
            </a:r>
            <a:r>
              <a:rPr lang="zh-CN" altLang="en-US" sz="2400" dirty="0"/>
              <a:t>，新完成约 </a:t>
            </a:r>
            <a:r>
              <a:rPr lang="en-US" altLang="zh-CN" sz="2400" dirty="0"/>
              <a:t>1,000</a:t>
            </a:r>
            <a:r>
              <a:rPr lang="zh-CN" altLang="en-US" sz="2400" dirty="0"/>
              <a:t>篇</a:t>
            </a:r>
            <a:r>
              <a:rPr lang="en-GB" altLang="zh-CN" sz="2400" dirty="0"/>
              <a:t>Cairo Genizah</a:t>
            </a:r>
            <a:r>
              <a:rPr lang="zh-CN" altLang="en-US" sz="2400" dirty="0"/>
              <a:t>文章的拼接。</a:t>
            </a:r>
            <a:r>
              <a:rPr lang="en-US" altLang="zh-CN" sz="2400" dirty="0"/>
              <a:t>		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               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	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    [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R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. </a:t>
            </a:r>
            <a:r>
              <a:rPr lang="en-US" altLang="zh-CN" sz="2400" dirty="0" err="1">
                <a:solidFill>
                  <a:schemeClr val="accent2">
                    <a:lumMod val="75000"/>
                  </a:schemeClr>
                </a:solidFill>
              </a:rPr>
              <a:t>Laidani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 et al., </a:t>
            </a:r>
            <a:r>
              <a:rPr lang="en-US" altLang="zh-CN" sz="2400" dirty="0">
                <a:solidFill>
                  <a:schemeClr val="accent2">
                    <a:lumMod val="75000"/>
                  </a:schemeClr>
                </a:solidFill>
              </a:rPr>
              <a:t>2011</a:t>
            </a:r>
            <a:r>
              <a:rPr lang="zh-CN" altLang="en-US" sz="2400" dirty="0">
                <a:solidFill>
                  <a:schemeClr val="accent2">
                    <a:lumMod val="75000"/>
                  </a:schemeClr>
                </a:solidFill>
              </a:rPr>
              <a:t>]</a:t>
            </a:r>
            <a:endParaRPr lang="zh-CN" alt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4664" y="5757742"/>
            <a:ext cx="1241821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</a:rPr>
              <a:t>对比：过去整个世纪，数百人类专家只完成了几千篇文章拼接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5061" y="1625614"/>
            <a:ext cx="7772400" cy="260184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/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-1" fmla="*/ 1819275 w 3638550"/>
                <a:gd name="connsiteY0-2" fmla="*/ 0 h 3638550"/>
                <a:gd name="connsiteX1-3" fmla="*/ 3638550 w 3638550"/>
                <a:gd name="connsiteY1-4" fmla="*/ 1819275 h 3638550"/>
                <a:gd name="connsiteX2-5" fmla="*/ 1819275 w 3638550"/>
                <a:gd name="connsiteY2-6" fmla="*/ 3638550 h 3638550"/>
                <a:gd name="connsiteX3-7" fmla="*/ 0 w 3638550"/>
                <a:gd name="connsiteY3-8" fmla="*/ 1819275 h 3638550"/>
                <a:gd name="connsiteX4-9" fmla="*/ 1910715 w 3638550"/>
                <a:gd name="connsiteY4-10" fmla="*/ 91440 h 3638550"/>
                <a:gd name="connsiteX0-11" fmla="*/ 1819275 w 3638550"/>
                <a:gd name="connsiteY0-12" fmla="*/ 0 h 3638550"/>
                <a:gd name="connsiteX1-13" fmla="*/ 3638550 w 3638550"/>
                <a:gd name="connsiteY1-14" fmla="*/ 1819275 h 3638550"/>
                <a:gd name="connsiteX2-15" fmla="*/ 1819275 w 3638550"/>
                <a:gd name="connsiteY2-16" fmla="*/ 3638550 h 3638550"/>
                <a:gd name="connsiteX3-17" fmla="*/ 0 w 3638550"/>
                <a:gd name="connsiteY3-18" fmla="*/ 1819275 h 3638550"/>
                <a:gd name="connsiteX0-19" fmla="*/ 3638550 w 3638550"/>
                <a:gd name="connsiteY0-20" fmla="*/ 0 h 1819275"/>
                <a:gd name="connsiteX1-21" fmla="*/ 1819275 w 3638550"/>
                <a:gd name="connsiteY1-22" fmla="*/ 1819275 h 1819275"/>
                <a:gd name="connsiteX2-23" fmla="*/ 0 w 3638550"/>
                <a:gd name="connsiteY2-24" fmla="*/ 0 h 1819275"/>
                <a:gd name="connsiteX0-25" fmla="*/ 1819275 w 1819275"/>
                <a:gd name="connsiteY0-26" fmla="*/ 0 h 1819275"/>
                <a:gd name="connsiteX1-27" fmla="*/ 0 w 1819275"/>
                <a:gd name="connsiteY1-28" fmla="*/ 1819275 h 1819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727455" y="1148752"/>
              <a:ext cx="5663945" cy="716782"/>
              <a:chOff x="1727455" y="1148752"/>
              <a:chExt cx="5663945" cy="716782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机器学习：定义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727455" y="1148752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/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707547" y="2049666"/>
              <a:ext cx="5683853" cy="716782"/>
              <a:chOff x="1707547" y="2135344"/>
              <a:chExt cx="5683853" cy="71678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573268" y="23457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机器学习：应用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707547" y="2135344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707547" y="2993672"/>
              <a:ext cx="5683853" cy="716782"/>
              <a:chOff x="1707547" y="3165807"/>
              <a:chExt cx="5683853" cy="71678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2573268" y="33683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机器学习：概念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707547" y="316580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707547" y="3937678"/>
              <a:ext cx="5683853" cy="716782"/>
              <a:chOff x="1707547" y="4114689"/>
              <a:chExt cx="5683853" cy="71678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2573268" y="430941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solidFill>
                      <a:schemeClr val="bg2">
                        <a:lumMod val="90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机器学习：分类</a:t>
                </a:r>
                <a:endParaRPr lang="zh-CN" altLang="en-US" sz="2000" b="1" dirty="0">
                  <a:solidFill>
                    <a:schemeClr val="bg2">
                      <a:lumMod val="9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1707547" y="4114689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573268" y="506854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机器学习：发展</a:t>
            </a:r>
            <a:endParaRPr lang="zh-CN" altLang="en-US" sz="20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736827" y="4823175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27455" y="5767181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3268" y="6004690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机器学习：示例</a:t>
            </a:r>
            <a:endParaRPr lang="zh-CN" altLang="en-US" sz="20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机器学习基本概念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658783" y="1575582"/>
          <a:ext cx="4343836" cy="2666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959"/>
                <a:gridCol w="1085959"/>
                <a:gridCol w="1085959"/>
                <a:gridCol w="1085959"/>
              </a:tblGrid>
              <a:tr h="409032">
                <a:tc>
                  <a:txBody>
                    <a:bodyPr/>
                    <a:lstStyle/>
                    <a:p>
                      <a:r>
                        <a:rPr lang="zh-CN" altLang="en-US" dirty="0"/>
                        <a:t>色泽（</a:t>
                      </a:r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1</a:t>
                      </a:r>
                      <a:r>
                        <a:rPr lang="zh-CN" altLang="en-US" dirty="0"/>
                        <a:t>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根蒂（</a:t>
                      </a:r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2</a:t>
                      </a:r>
                      <a:r>
                        <a:rPr lang="zh-CN" altLang="en-US" dirty="0"/>
                        <a:t>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敲声（</a:t>
                      </a:r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3</a:t>
                      </a:r>
                      <a:r>
                        <a:rPr lang="zh-CN" altLang="en-US" dirty="0"/>
                        <a:t>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好瓜（</a:t>
                      </a:r>
                      <a:r>
                        <a:rPr lang="en-US" altLang="zh-CN" dirty="0"/>
                        <a:t>y</a:t>
                      </a:r>
                      <a:r>
                        <a:rPr lang="zh-CN" altLang="en-US" dirty="0"/>
                        <a:t>）</a:t>
                      </a:r>
                      <a:endParaRPr lang="zh-CN" altLang="en-US" dirty="0"/>
                    </a:p>
                  </a:txBody>
                  <a:tcPr/>
                </a:tc>
              </a:tr>
              <a:tr h="589774"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（青绿）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（蜷缩）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（浊响）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（是）</a:t>
                      </a:r>
                      <a:endParaRPr lang="zh-CN" altLang="en-US" dirty="0"/>
                    </a:p>
                  </a:txBody>
                  <a:tcPr/>
                </a:tc>
              </a:tr>
              <a:tr h="618979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（乌黑）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（蜷缩）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（浊响）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（是）</a:t>
                      </a:r>
                      <a:endParaRPr lang="zh-CN" altLang="en-US" dirty="0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（青绿）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（硬挺）</a:t>
                      </a:r>
                      <a:endParaRPr lang="zh-CN" altLang="en-US" dirty="0"/>
                    </a:p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（清脆）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（否）</a:t>
                      </a:r>
                      <a:endParaRPr lang="zh-CN" altLang="en-US" dirty="0"/>
                    </a:p>
                  </a:txBody>
                  <a:tcPr/>
                </a:tc>
              </a:tr>
              <a:tr h="409032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（乌黑）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（稍蜷）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（沉闷）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（否）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90802" y="840167"/>
            <a:ext cx="6098344" cy="66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/>
              <a:t>数据集</a:t>
            </a:r>
            <a:endParaRPr lang="zh-CN" altLang="en-GB" sz="2800" b="1" dirty="0"/>
          </a:p>
        </p:txBody>
      </p:sp>
      <p:sp>
        <p:nvSpPr>
          <p:cNvPr id="8" name="右大括号 7"/>
          <p:cNvSpPr/>
          <p:nvPr/>
        </p:nvSpPr>
        <p:spPr>
          <a:xfrm rot="5400000">
            <a:off x="2068509" y="2979887"/>
            <a:ext cx="432581" cy="325203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064434" y="4913086"/>
            <a:ext cx="889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特征</a:t>
            </a:r>
            <a:endParaRPr lang="zh-CN" altLang="en-US" sz="2400" dirty="0"/>
          </a:p>
        </p:txBody>
      </p:sp>
      <p:sp>
        <p:nvSpPr>
          <p:cNvPr id="11" name="右大括号 10"/>
          <p:cNvSpPr/>
          <p:nvPr/>
        </p:nvSpPr>
        <p:spPr>
          <a:xfrm rot="5400000">
            <a:off x="4240426" y="4060003"/>
            <a:ext cx="432583" cy="1091802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098770" y="4928270"/>
            <a:ext cx="889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标签</a:t>
            </a:r>
            <a:endParaRPr lang="zh-CN" altLang="en-US" sz="2400" dirty="0"/>
          </a:p>
        </p:txBody>
      </p:sp>
      <p:sp>
        <p:nvSpPr>
          <p:cNvPr id="16" name="右大括号 15"/>
          <p:cNvSpPr/>
          <p:nvPr/>
        </p:nvSpPr>
        <p:spPr>
          <a:xfrm>
            <a:off x="4973843" y="1929710"/>
            <a:ext cx="403574" cy="65242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5377417" y="2128125"/>
            <a:ext cx="88978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样本</a:t>
            </a:r>
            <a:endParaRPr lang="zh-CN" altLang="en-US" sz="2400" dirty="0"/>
          </a:p>
        </p:txBody>
      </p:sp>
      <p:sp>
        <p:nvSpPr>
          <p:cNvPr id="19" name="文本框 18"/>
          <p:cNvSpPr txBox="1"/>
          <p:nvPr/>
        </p:nvSpPr>
        <p:spPr>
          <a:xfrm>
            <a:off x="407268" y="5229812"/>
            <a:ext cx="6098344" cy="66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/>
              <a:t>模型</a:t>
            </a:r>
            <a:endParaRPr lang="zh-CN" altLang="en-GB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/>
              <p:cNvSpPr txBox="1"/>
              <p:nvPr/>
            </p:nvSpPr>
            <p:spPr>
              <a:xfrm>
                <a:off x="672601" y="5992752"/>
                <a:ext cx="31494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bx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601" y="5992752"/>
                <a:ext cx="3149452" cy="369332"/>
              </a:xfrm>
              <a:prstGeom prst="rect">
                <a:avLst/>
              </a:prstGeom>
              <a:blipFill rotWithShape="1">
                <a:blip r:embed="rId1"/>
                <a:stretch>
                  <a:fillRect l="-4" t="-70" r="-283" b="-15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右大括号 20"/>
          <p:cNvSpPr/>
          <p:nvPr/>
        </p:nvSpPr>
        <p:spPr>
          <a:xfrm rot="10800000">
            <a:off x="9946018" y="5886706"/>
            <a:ext cx="403574" cy="652428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/>
          <a:srcRect l="2428" t="2369" b="1"/>
          <a:stretch>
            <a:fillRect/>
          </a:stretch>
        </p:blipFill>
        <p:spPr>
          <a:xfrm>
            <a:off x="6093656" y="1440582"/>
            <a:ext cx="6098344" cy="34604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4" name="文本框 23"/>
              <p:cNvSpPr txBox="1"/>
              <p:nvPr/>
            </p:nvSpPr>
            <p:spPr>
              <a:xfrm>
                <a:off x="4187584" y="6017985"/>
                <a:ext cx="57570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zh-CN" altLang="en-US" sz="2400" i="1" smtClean="0">
                          <a:latin typeface="Cambria Math" panose="02040503050406030204" pitchFamily="18" charset="0"/>
                        </a:rPr>
                        <m:t>假设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4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b="0" i="1" baseline="-25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kumimoji="1" lang="en-US" altLang="zh-CN" sz="24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zh-CN" altLang="en-US" sz="2400" b="0" i="1" smtClean="0">
                          <a:latin typeface="Cambria Math" panose="02040503050406030204" pitchFamily="18" charset="0"/>
                        </a:rPr>
                        <m:t>，</m:t>
                      </m:r>
                      <m:r>
                        <a:rPr kumimoji="1" lang="zh-CN" altLang="en-US" sz="2400" i="1">
                          <a:latin typeface="Cambria Math" panose="02040503050406030204" pitchFamily="18" charset="0"/>
                        </a:rPr>
                        <m:t>代入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i="1" baseline="-2500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zh-CN" altLang="en-US" sz="2400" b="0" i="1" smtClean="0">
                          <a:latin typeface="Cambria Math" panose="02040503050406030204" pitchFamily="18" charset="0"/>
                        </a:rPr>
                        <m:t>，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i="1" baseline="-2500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zh-CN" altLang="en-US" sz="2400" b="0" i="1" smtClean="0">
                          <a:latin typeface="Cambria Math" panose="02040503050406030204" pitchFamily="18" charset="0"/>
                        </a:rPr>
                        <m:t>，</m:t>
                      </m:r>
                      <m:r>
                        <m:rPr>
                          <m:sty m:val="p"/>
                        </m:rPr>
                        <a:rPr kumimoji="1" lang="en-US" altLang="zh-CN" sz="2400" i="1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400" i="1" baseline="-2500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584" y="6017985"/>
                <a:ext cx="5757089" cy="369332"/>
              </a:xfrm>
              <a:prstGeom prst="rect">
                <a:avLst/>
              </a:prstGeom>
              <a:blipFill rotWithShape="1">
                <a:blip r:embed="rId3"/>
                <a:stretch>
                  <a:fillRect l="-7" t="-24" r="10" b="-519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文本框 25"/>
              <p:cNvSpPr txBox="1"/>
              <p:nvPr/>
            </p:nvSpPr>
            <p:spPr>
              <a:xfrm>
                <a:off x="10349592" y="5702040"/>
                <a:ext cx="24901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/>
                  <a:t>若≤</a:t>
                </a:r>
                <a:r>
                  <a:rPr kumimoji="1" lang="en-US" altLang="zh-CN" sz="2400" dirty="0"/>
                  <a:t>0</a:t>
                </a:r>
                <a:r>
                  <a:rPr kumimoji="1" lang="zh-CN" altLang="en-US" sz="2400" dirty="0"/>
                  <a:t>，</a:t>
                </a:r>
                <a14:m>
                  <m:oMath xmlns:m="http://schemas.openxmlformats.org/officeDocument/2006/math">
                    <m:acc>
                      <m:accPr>
                        <m:ctrlPr>
                          <a:rPr kumimoji="1" lang="en-US" altLang="zh-CN" sz="24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=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0 </a:t>
                </a:r>
                <a:endParaRPr kumimoji="1" lang="zh-CN" altLang="en-US" sz="2400" dirty="0"/>
              </a:p>
            </p:txBody>
          </p:sp>
        </mc:Choice>
        <mc:Fallback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9592" y="5702040"/>
                <a:ext cx="2490186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15" t="-81" r="3" b="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文本框 26"/>
              <p:cNvSpPr txBox="1"/>
              <p:nvPr/>
            </p:nvSpPr>
            <p:spPr>
              <a:xfrm>
                <a:off x="10310204" y="6262136"/>
                <a:ext cx="249018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2400" dirty="0"/>
                  <a:t>若</a:t>
                </a:r>
                <a:r>
                  <a:rPr kumimoji="1" lang="en-US" altLang="zh-CN" sz="2400" dirty="0"/>
                  <a:t>&gt;0</a:t>
                </a:r>
                <a:r>
                  <a:rPr kumimoji="1" lang="zh-CN" altLang="en-US" sz="2400" dirty="0"/>
                  <a:t>，</a:t>
                </a:r>
                <a:r>
                  <a:rPr kumimoji="1" lang="en-US" altLang="zh-CN" sz="2400" dirty="0"/>
                  <a:t> </a:t>
                </a:r>
                <a14:m>
                  <m:oMath xmlns:m="http://schemas.openxmlformats.org/officeDocument/2006/math">
                    <m:acc>
                      <m:accPr>
                        <m:ctrl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1" lang="en-US" altLang="zh-CN" sz="2400" i="1" dirty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</m:oMath>
                </a14:m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=</a:t>
                </a:r>
                <a:r>
                  <a:rPr kumimoji="1" lang="zh-CN" altLang="en-US" sz="2400" dirty="0"/>
                  <a:t> </a:t>
                </a:r>
                <a:r>
                  <a:rPr kumimoji="1" lang="en-US" altLang="zh-CN" sz="2400" dirty="0"/>
                  <a:t>1</a:t>
                </a:r>
                <a:endParaRPr kumimoji="1" lang="zh-CN" altLang="en-US" sz="2400" dirty="0"/>
              </a:p>
            </p:txBody>
          </p:sp>
        </mc:Choice>
        <mc:Fallback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0204" y="6262136"/>
                <a:ext cx="249018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4" t="-87" r="2" b="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文本框 24"/>
              <p:cNvSpPr txBox="1"/>
              <p:nvPr/>
            </p:nvSpPr>
            <p:spPr>
              <a:xfrm>
                <a:off x="10502423" y="5283493"/>
                <a:ext cx="14562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trlPr>
                          <a:rPr kumimoji="1" lang="en-US" altLang="zh-CN" sz="200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kumimoji="1" lang="en-US" altLang="zh-CN" sz="2000" i="1" dirty="0">
                            <a:latin typeface="Cambria Math" panose="02040503050406030204" pitchFamily="18" charset="0"/>
                          </a:rPr>
                          <m:t>y</m:t>
                        </m:r>
                      </m:e>
                    </m:acc>
                    <m:r>
                      <a:rPr kumimoji="1" lang="en-US" altLang="zh-CN" sz="2000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000" dirty="0"/>
                  <a:t>是预测值</a:t>
                </a:r>
                <a:endParaRPr lang="zh-CN" altLang="en-US" sz="2000" dirty="0"/>
              </a:p>
            </p:txBody>
          </p:sp>
        </mc:Choice>
        <mc:Fallback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2423" y="5283493"/>
                <a:ext cx="1456215" cy="400110"/>
              </a:xfrm>
              <a:prstGeom prst="rect">
                <a:avLst/>
              </a:prstGeom>
              <a:blipFill rotWithShape="1">
                <a:blip r:embed="rId6"/>
                <a:stretch>
                  <a:fillRect l="-11" t="-73" r="22" b="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10" grpId="0"/>
      <p:bldP spid="11" grpId="0" animBg="1"/>
      <p:bldP spid="12" grpId="0"/>
      <p:bldP spid="16" grpId="0" animBg="1"/>
      <p:bldP spid="18" grpId="0"/>
      <p:bldP spid="19" grpId="0"/>
      <p:bldP spid="20" grpId="0"/>
      <p:bldP spid="21" grpId="0" animBg="1"/>
      <p:bldP spid="24" grpId="0"/>
      <p:bldP spid="26" grpId="0"/>
      <p:bldP spid="27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机器学习基本概念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0439" y="950595"/>
            <a:ext cx="6098344" cy="7431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200" b="1" dirty="0"/>
              <a:t>不同的</a:t>
            </a:r>
            <a:r>
              <a:rPr lang="el-GR" altLang="zh-CN" sz="3200" b="1" dirty="0"/>
              <a:t>θ</a:t>
            </a:r>
            <a:r>
              <a:rPr lang="zh-CN" altLang="el-GR" sz="3200" b="1" dirty="0"/>
              <a:t>有</a:t>
            </a:r>
            <a:r>
              <a:rPr lang="zh-CN" altLang="en-US" sz="3200" b="1" dirty="0"/>
              <a:t>什么影响呢？</a:t>
            </a:r>
            <a:endParaRPr lang="zh-CN" altLang="en-GB" sz="32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/>
              <p:cNvSpPr txBox="1"/>
              <p:nvPr/>
            </p:nvSpPr>
            <p:spPr>
              <a:xfrm>
                <a:off x="3914235" y="1763838"/>
                <a:ext cx="4200702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sz="3200" i="1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sz="3200" i="1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sty m:val="p"/>
                        </m:rPr>
                        <a:rPr kumimoji="1" lang="en-US" altLang="zh-CN" sz="32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32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3200" i="1">
                          <a:latin typeface="Cambria Math" panose="02040503050406030204" pitchFamily="18" charset="0"/>
                        </a:rPr>
                        <m:t>bx</m:t>
                      </m:r>
                      <m:r>
                        <a:rPr kumimoji="1" lang="en-US" altLang="zh-CN" sz="32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3200" i="1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kumimoji="1" lang="en-US" altLang="zh-CN" sz="32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3200" b="0" i="1" baseline="-25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zh-CN" sz="32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3200" i="1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kumimoji="1" lang="zh-CN" altLang="en-US" sz="3200" dirty="0"/>
              </a:p>
            </p:txBody>
          </p:sp>
        </mc:Choice>
        <mc:Fallback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4235" y="1763838"/>
                <a:ext cx="4200702" cy="492443"/>
              </a:xfrm>
              <a:prstGeom prst="rect">
                <a:avLst/>
              </a:prstGeom>
              <a:blipFill rotWithShape="1">
                <a:blip r:embed="rId1"/>
                <a:stretch>
                  <a:fillRect l="-2" t="-90" r="-235" b="-15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右大括号 27"/>
          <p:cNvSpPr/>
          <p:nvPr/>
        </p:nvSpPr>
        <p:spPr>
          <a:xfrm rot="5400000">
            <a:off x="6176454" y="1001842"/>
            <a:ext cx="360338" cy="3017156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181923" y="3828044"/>
                <a:ext cx="60983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28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23" y="3828044"/>
                <a:ext cx="6098344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5" t="-50" r="2" b="-38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181923" y="4570129"/>
                <a:ext cx="60983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28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1923" y="4570129"/>
                <a:ext cx="6098344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5" t="-6" r="2" b="-388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直线箭头连接符 24"/>
          <p:cNvCxnSpPr/>
          <p:nvPr/>
        </p:nvCxnSpPr>
        <p:spPr>
          <a:xfrm>
            <a:off x="8371628" y="3143043"/>
            <a:ext cx="2785403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线箭头连接符 30"/>
          <p:cNvCxnSpPr/>
          <p:nvPr/>
        </p:nvCxnSpPr>
        <p:spPr>
          <a:xfrm flipV="1">
            <a:off x="9764329" y="1714890"/>
            <a:ext cx="0" cy="296185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5" name="文本框 34"/>
              <p:cNvSpPr txBox="1"/>
              <p:nvPr/>
            </p:nvSpPr>
            <p:spPr>
              <a:xfrm>
                <a:off x="9497043" y="3138285"/>
                <a:ext cx="8904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7043" y="3138285"/>
                <a:ext cx="890445" cy="369332"/>
              </a:xfrm>
              <a:prstGeom prst="rect">
                <a:avLst/>
              </a:prstGeom>
              <a:blipFill rotWithShape="1">
                <a:blip r:embed="rId4"/>
                <a:stretch>
                  <a:fillRect l="-69" t="-31" r="18" b="1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7" name="文本框 36"/>
              <p:cNvSpPr txBox="1"/>
              <p:nvPr/>
            </p:nvSpPr>
            <p:spPr>
              <a:xfrm>
                <a:off x="2748987" y="2841144"/>
                <a:ext cx="646410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l-GR" altLang="zh-CN" sz="2800" dirty="0" smtClean="0">
                          <a:solidFill>
                            <a:srgbClr val="4F4F4F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θ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={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}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987" y="2841144"/>
                <a:ext cx="6464104" cy="523220"/>
              </a:xfrm>
              <a:prstGeom prst="rect">
                <a:avLst/>
              </a:prstGeom>
              <a:blipFill rotWithShape="1">
                <a:blip r:embed="rId5"/>
                <a:stretch>
                  <a:fillRect l="-1" t="-29" r="8" b="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直线连接符 38"/>
          <p:cNvCxnSpPr/>
          <p:nvPr/>
        </p:nvCxnSpPr>
        <p:spPr>
          <a:xfrm flipV="1">
            <a:off x="8300282" y="2108376"/>
            <a:ext cx="2393521" cy="205981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直线连接符 40"/>
          <p:cNvCxnSpPr/>
          <p:nvPr/>
        </p:nvCxnSpPr>
        <p:spPr>
          <a:xfrm flipV="1">
            <a:off x="7989384" y="1480511"/>
            <a:ext cx="2393521" cy="2059817"/>
          </a:xfrm>
          <a:prstGeom prst="line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文本框 41"/>
              <p:cNvSpPr txBox="1"/>
              <p:nvPr/>
            </p:nvSpPr>
            <p:spPr>
              <a:xfrm>
                <a:off x="9425697" y="2811051"/>
                <a:ext cx="89044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42" name="文本框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25697" y="2811051"/>
                <a:ext cx="890445" cy="338554"/>
              </a:xfrm>
              <a:prstGeom prst="rect">
                <a:avLst/>
              </a:prstGeom>
              <a:blipFill rotWithShape="1">
                <a:blip r:embed="rId6"/>
                <a:stretch>
                  <a:fillRect l="-44" t="-160" r="64" b="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文本框 42"/>
              <p:cNvSpPr txBox="1"/>
              <p:nvPr/>
            </p:nvSpPr>
            <p:spPr>
              <a:xfrm>
                <a:off x="9396336" y="1976504"/>
                <a:ext cx="89044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1600" dirty="0"/>
              </a:p>
            </p:txBody>
          </p:sp>
        </mc:Choice>
        <mc:Fallback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96336" y="1976504"/>
                <a:ext cx="890445" cy="338554"/>
              </a:xfrm>
              <a:prstGeom prst="rect">
                <a:avLst/>
              </a:prstGeom>
              <a:blipFill rotWithShape="1">
                <a:blip r:embed="rId7"/>
                <a:stretch>
                  <a:fillRect l="-27" t="-113" r="47" b="1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4" name="文本框 43"/>
              <p:cNvSpPr txBox="1"/>
              <p:nvPr/>
            </p:nvSpPr>
            <p:spPr>
              <a:xfrm>
                <a:off x="10765149" y="3138285"/>
                <a:ext cx="8904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altLang="zh-CN" b="0" dirty="0"/>
              </a:p>
            </p:txBody>
          </p:sp>
        </mc:Choice>
        <mc:Fallback>
          <p:sp>
            <p:nvSpPr>
              <p:cNvPr id="44" name="文本框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65149" y="3138285"/>
                <a:ext cx="890445" cy="369332"/>
              </a:xfrm>
              <a:prstGeom prst="rect">
                <a:avLst/>
              </a:prstGeom>
              <a:blipFill rotWithShape="1">
                <a:blip r:embed="rId8"/>
                <a:stretch>
                  <a:fillRect l="-71" t="-31" r="19" b="1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文本框 44"/>
              <p:cNvSpPr txBox="1"/>
              <p:nvPr/>
            </p:nvSpPr>
            <p:spPr>
              <a:xfrm rot="10800000" flipH="1" flipV="1">
                <a:off x="9605174" y="1546954"/>
                <a:ext cx="67418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US" altLang="zh-CN" b="0" dirty="0"/>
              </a:p>
            </p:txBody>
          </p:sp>
        </mc:Choice>
        <mc:Fallback>
          <p:sp>
            <p:nvSpPr>
              <p:cNvPr id="45" name="文本框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0800000" flipH="1" flipV="1">
                <a:off x="9605174" y="1546954"/>
                <a:ext cx="674182" cy="369332"/>
              </a:xfrm>
              <a:prstGeom prst="rect">
                <a:avLst/>
              </a:prstGeom>
              <a:blipFill rotWithShape="1">
                <a:blip r:embed="rId9"/>
                <a:stretch>
                  <a:fillRect l="-24" t="-25" r="91" b="1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文本框 46"/>
              <p:cNvSpPr txBox="1"/>
              <p:nvPr/>
            </p:nvSpPr>
            <p:spPr>
              <a:xfrm>
                <a:off x="10251292" y="1960917"/>
                <a:ext cx="12855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>
          <p:sp>
            <p:nvSpPr>
              <p:cNvPr id="47" name="文本框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1292" y="1960917"/>
                <a:ext cx="1285568" cy="369332"/>
              </a:xfrm>
              <a:prstGeom prst="rect">
                <a:avLst/>
              </a:prstGeom>
              <a:blipFill rotWithShape="1">
                <a:blip r:embed="rId10"/>
                <a:stretch>
                  <a:fillRect l="-38" t="-10" r="14" b="1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文本框 47"/>
              <p:cNvSpPr txBox="1"/>
              <p:nvPr/>
            </p:nvSpPr>
            <p:spPr>
              <a:xfrm>
                <a:off x="9889038" y="1187347"/>
                <a:ext cx="128556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zh-CN" altLang="en-US" baseline="-25000" dirty="0"/>
              </a:p>
            </p:txBody>
          </p:sp>
        </mc:Choice>
        <mc:Fallback>
          <p:sp>
            <p:nvSpPr>
              <p:cNvPr id="48" name="文本框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89038" y="1187347"/>
                <a:ext cx="1285568" cy="369332"/>
              </a:xfrm>
              <a:prstGeom prst="rect">
                <a:avLst/>
              </a:prstGeom>
              <a:blipFill rotWithShape="1">
                <a:blip r:embed="rId11"/>
                <a:stretch>
                  <a:fillRect l="-14" t="-144" r="40" b="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椭圆 48"/>
          <p:cNvSpPr/>
          <p:nvPr/>
        </p:nvSpPr>
        <p:spPr>
          <a:xfrm>
            <a:off x="10267757" y="1944049"/>
            <a:ext cx="120968" cy="105682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0" name="文本框 49"/>
              <p:cNvSpPr txBox="1"/>
              <p:nvPr/>
            </p:nvSpPr>
            <p:spPr>
              <a:xfrm>
                <a:off x="10085040" y="1620182"/>
                <a:ext cx="89044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zh-CN" alt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文本框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85040" y="1620182"/>
                <a:ext cx="890445" cy="369332"/>
              </a:xfrm>
              <a:prstGeom prst="rect">
                <a:avLst/>
              </a:prstGeom>
              <a:blipFill rotWithShape="1">
                <a:blip r:embed="rId12"/>
                <a:stretch>
                  <a:fillRect l="-68" t="-80" r="16" b="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文本框 54"/>
              <p:cNvSpPr txBox="1"/>
              <p:nvPr/>
            </p:nvSpPr>
            <p:spPr>
              <a:xfrm>
                <a:off x="2748987" y="5237889"/>
                <a:ext cx="10037049" cy="66178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kumimoji="1"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zh-CN" sz="2800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sz="2800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</a:rPr>
                  <a:t>设置下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A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是坏瓜，</a:t>
                </a:r>
                <a:r>
                  <a:rPr kumimoji="1" lang="en-US" altLang="zh-CN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kumimoji="1" lang="en-US" altLang="zh-CN" sz="2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zh-CN" sz="2800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kumimoji="1" lang="en-US" altLang="zh-CN" sz="2800" b="0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</a:rPr>
                  <a:t>设置下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A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是好瓜 。</a:t>
                </a:r>
                <a:endParaRPr lang="zh-CN" alt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文本框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8987" y="5237889"/>
                <a:ext cx="10037049" cy="661784"/>
              </a:xfrm>
              <a:prstGeom prst="rect">
                <a:avLst/>
              </a:prstGeom>
              <a:blipFill rotWithShape="1">
                <a:blip r:embed="rId13"/>
                <a:stretch>
                  <a:fillRect l="-1" t="-62" r="3" b="-143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3553257" y="5889384"/>
                <a:ext cx="10037049" cy="6585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l-GR" sz="2800" b="1" dirty="0">
                    <a:solidFill>
                      <a:srgbClr val="FF0000"/>
                    </a:solidFill>
                  </a:rPr>
                  <a:t>不同</a:t>
                </a:r>
                <a:r>
                  <a:rPr lang="zh-CN" altLang="en-US" sz="2800" b="1" dirty="0">
                    <a:solidFill>
                      <a:srgbClr val="FF0000"/>
                    </a:solidFill>
                  </a:rPr>
                  <a:t>的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altLang="zh-CN" sz="2800" b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zh-CN" altLang="en-US" sz="2800" b="1" dirty="0">
                    <a:solidFill>
                      <a:srgbClr val="FF0000"/>
                    </a:solidFill>
                  </a:rPr>
                  <a:t>会导致预测的不同。</a:t>
                </a:r>
                <a:endParaRPr lang="zh-CN" alt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3257" y="5889384"/>
                <a:ext cx="10037049" cy="658578"/>
              </a:xfrm>
              <a:prstGeom prst="rect">
                <a:avLst/>
              </a:prstGeom>
              <a:blipFill rotWithShape="1">
                <a:blip r:embed="rId14"/>
                <a:stretch>
                  <a:fillRect l="-4" t="-60" b="-407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机器学习基本概念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/>
              <p:cNvSpPr txBox="1"/>
              <p:nvPr/>
            </p:nvSpPr>
            <p:spPr>
              <a:xfrm>
                <a:off x="350438" y="950595"/>
                <a:ext cx="12182522" cy="7431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>
                  <a:lnSpc>
                    <a:spcPct val="150000"/>
                  </a:lnSpc>
                  <a:buFont typeface="Wingdings" panose="05000000000000000000" pitchFamily="2" charset="2"/>
                  <a:buChar char="p"/>
                </a:pPr>
                <a:r>
                  <a:rPr lang="zh-CN" altLang="en-US" sz="3200" b="1" dirty="0"/>
                  <a:t>机器学习实际</a:t>
                </a:r>
                <a:r>
                  <a:rPr lang="zh-CN" altLang="en-US" sz="3200" b="1" dirty="0">
                    <a:solidFill>
                      <a:schemeClr val="tx1"/>
                    </a:solidFill>
                  </a:rPr>
                  <a:t>就是从训练数据中对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l-GR" altLang="zh-CN" sz="3200" b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θ</m:t>
                    </m:r>
                  </m:oMath>
                </a14:m>
                <a:r>
                  <a:rPr lang="zh-CN" altLang="en-US" sz="3200" b="1" dirty="0">
                    <a:solidFill>
                      <a:schemeClr val="tx1"/>
                    </a:solidFill>
                  </a:rPr>
                  <a:t>进</a:t>
                </a:r>
                <a:r>
                  <a:rPr lang="zh-CN" altLang="en-US" sz="3200" b="1" dirty="0"/>
                  <a:t>行学习。</a:t>
                </a:r>
                <a:endParaRPr lang="zh-CN" altLang="en-GB" sz="3200" dirty="0"/>
              </a:p>
            </p:txBody>
          </p:sp>
        </mc:Choice>
        <mc:Fallback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438" y="950595"/>
                <a:ext cx="12182522" cy="743152"/>
              </a:xfrm>
              <a:prstGeom prst="rect">
                <a:avLst/>
              </a:prstGeom>
              <a:blipFill rotWithShape="1">
                <a:blip r:embed="rId1"/>
                <a:stretch>
                  <a:fillRect l="-5" r="5" b="-458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5331312" y="2935780"/>
                <a:ext cx="60983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28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312" y="2935780"/>
                <a:ext cx="6098344" cy="523220"/>
              </a:xfrm>
              <a:prstGeom prst="rect">
                <a:avLst/>
              </a:prstGeom>
              <a:blipFill rotWithShape="1">
                <a:blip r:embed="rId2"/>
                <a:stretch>
                  <a:fillRect l="-8" t="-33" r="5" b="-385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文本框 5"/>
              <p:cNvSpPr txBox="1"/>
              <p:nvPr/>
            </p:nvSpPr>
            <p:spPr>
              <a:xfrm>
                <a:off x="5331312" y="3786567"/>
                <a:ext cx="6098344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28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1312" y="3786567"/>
                <a:ext cx="6098344" cy="523220"/>
              </a:xfrm>
              <a:prstGeom prst="rect">
                <a:avLst/>
              </a:prstGeom>
              <a:blipFill rotWithShape="1">
                <a:blip r:embed="rId3"/>
                <a:stretch>
                  <a:fillRect l="-8" t="-12" r="5" b="-387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文本框 54"/>
              <p:cNvSpPr txBox="1"/>
              <p:nvPr/>
            </p:nvSpPr>
            <p:spPr>
              <a:xfrm>
                <a:off x="2238391" y="4599290"/>
                <a:ext cx="10037049" cy="1308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kumimoji="1"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zh-CN" sz="2800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sz="2800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</a:rPr>
                  <a:t>设置下样本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1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，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2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是好</a:t>
                </a:r>
                <a:r>
                  <a:rPr lang="zh-CN" altLang="en-US" sz="2800" dirty="0"/>
                  <a:t>瓜，样本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3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，</a:t>
                </a:r>
                <a:r>
                  <a:rPr lang="en-US" altLang="zh-CN" sz="2800" dirty="0">
                    <a:solidFill>
                      <a:schemeClr val="tx1"/>
                    </a:solidFill>
                  </a:rPr>
                  <a:t>4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是坏瓜</a:t>
                </a:r>
                <a:endParaRPr lang="en-US" altLang="zh-CN" sz="2800" dirty="0">
                  <a:solidFill>
                    <a:schemeClr val="tx1"/>
                  </a:solidFill>
                </a:endParaRP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kumimoji="1" lang="en-US" altLang="zh-CN" sz="28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kumimoji="1" lang="en-US" altLang="zh-CN" sz="2800" b="0" i="1" baseline="-2500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kumimoji="1" lang="en-US" altLang="zh-CN" sz="2800" b="0" i="1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</a:rPr>
                  <a:t>设置下</a:t>
                </a:r>
                <a:r>
                  <a:rPr lang="zh-CN" altLang="en-US" sz="2800" dirty="0"/>
                  <a:t>样本</a:t>
                </a:r>
                <a:r>
                  <a:rPr lang="en-US" altLang="zh-CN" sz="2800" dirty="0"/>
                  <a:t>1</a:t>
                </a:r>
                <a:r>
                  <a:rPr lang="zh-CN" altLang="en-US" sz="2800" dirty="0"/>
                  <a:t>，</a:t>
                </a:r>
                <a:r>
                  <a:rPr lang="en-US" altLang="zh-CN" sz="2800" dirty="0"/>
                  <a:t>2</a:t>
                </a:r>
                <a:r>
                  <a:rPr lang="zh-CN" altLang="en-US" sz="2800" dirty="0"/>
                  <a:t>，</a:t>
                </a:r>
                <a:r>
                  <a:rPr lang="en-US" altLang="zh-CN" sz="2800" dirty="0"/>
                  <a:t>3</a:t>
                </a:r>
                <a:r>
                  <a:rPr lang="zh-CN" altLang="en-US" sz="2800" dirty="0">
                    <a:solidFill>
                      <a:schemeClr val="tx1"/>
                    </a:solidFill>
                  </a:rPr>
                  <a:t>是好瓜 </a:t>
                </a:r>
                <a:r>
                  <a:rPr lang="zh-CN" altLang="en-US" sz="2800" dirty="0"/>
                  <a:t>，样本</a:t>
                </a:r>
                <a:r>
                  <a:rPr lang="en-US" altLang="zh-CN" sz="2800" dirty="0"/>
                  <a:t>4</a:t>
                </a:r>
                <a:r>
                  <a:rPr lang="zh-CN" altLang="en-US" sz="2800" dirty="0"/>
                  <a:t>是坏瓜</a:t>
                </a:r>
                <a:endParaRPr lang="zh-CN" alt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文本框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8391" y="4599290"/>
                <a:ext cx="10037049" cy="1308115"/>
              </a:xfrm>
              <a:prstGeom prst="rect">
                <a:avLst/>
              </a:prstGeom>
              <a:blipFill rotWithShape="1">
                <a:blip r:embed="rId4"/>
                <a:stretch>
                  <a:fillRect t="-47" r="3" b="-67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文本框 1"/>
          <p:cNvSpPr txBox="1"/>
          <p:nvPr/>
        </p:nvSpPr>
        <p:spPr>
          <a:xfrm>
            <a:off x="3853295" y="5941752"/>
            <a:ext cx="3404755" cy="661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</a:rPr>
              <a:t>哪一组参数更好呢？</a:t>
            </a:r>
            <a:endParaRPr lang="zh-CN" altLang="en-GB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35871" y="1724660"/>
          <a:ext cx="5527620" cy="2746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524"/>
                <a:gridCol w="1105524"/>
                <a:gridCol w="1105524"/>
                <a:gridCol w="1105524"/>
                <a:gridCol w="1105524"/>
              </a:tblGrid>
              <a:tr h="442841">
                <a:tc>
                  <a:txBody>
                    <a:bodyPr/>
                    <a:lstStyle/>
                    <a:p>
                      <a:r>
                        <a:rPr lang="zh-CN" altLang="en-US" dirty="0"/>
                        <a:t>样本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色泽（</a:t>
                      </a:r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1</a:t>
                      </a:r>
                      <a:r>
                        <a:rPr lang="zh-CN" altLang="en-US" dirty="0"/>
                        <a:t>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根蒂（</a:t>
                      </a:r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2</a:t>
                      </a:r>
                      <a:r>
                        <a:rPr lang="zh-CN" altLang="en-US" dirty="0"/>
                        <a:t>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敲声（</a:t>
                      </a:r>
                      <a:r>
                        <a:rPr lang="en-US" altLang="zh-CN" dirty="0"/>
                        <a:t>x</a:t>
                      </a:r>
                      <a:r>
                        <a:rPr lang="en-US" altLang="zh-CN" baseline="-25000" dirty="0"/>
                        <a:t>3</a:t>
                      </a:r>
                      <a:r>
                        <a:rPr lang="zh-CN" altLang="en-US" dirty="0"/>
                        <a:t>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/>
                        <a:t>好瓜（</a:t>
                      </a:r>
                      <a:r>
                        <a:rPr lang="en-US" altLang="zh-CN" dirty="0"/>
                        <a:t>y</a:t>
                      </a:r>
                      <a:r>
                        <a:rPr lang="zh-CN" altLang="en-US" dirty="0"/>
                        <a:t>）</a:t>
                      </a:r>
                      <a:endParaRPr lang="zh-CN" altLang="en-US" dirty="0"/>
                    </a:p>
                  </a:txBody>
                  <a:tcPr/>
                </a:tc>
              </a:tr>
              <a:tr h="589554"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（青绿）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（蜷缩）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（浊响）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（是）</a:t>
                      </a:r>
                      <a:endParaRPr lang="zh-CN" altLang="en-US" dirty="0"/>
                    </a:p>
                  </a:txBody>
                  <a:tcPr/>
                </a:tc>
              </a:tr>
              <a:tr h="631622">
                <a:tc>
                  <a:txBody>
                    <a:bodyPr/>
                    <a:lstStyle/>
                    <a:p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（乌黑）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（蜷缩）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（浊响）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（是）</a:t>
                      </a:r>
                      <a:endParaRPr lang="zh-CN" altLang="en-US" dirty="0"/>
                    </a:p>
                  </a:txBody>
                  <a:tcPr/>
                </a:tc>
              </a:tr>
              <a:tr h="416858">
                <a:tc>
                  <a:txBody>
                    <a:bodyPr/>
                    <a:lstStyle/>
                    <a:p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0</a:t>
                      </a:r>
                      <a:r>
                        <a:rPr lang="zh-CN" altLang="en-US" dirty="0"/>
                        <a:t>（青绿）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（硬挺）</a:t>
                      </a:r>
                      <a:endParaRPr lang="zh-CN" altLang="en-US" dirty="0"/>
                    </a:p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（清脆）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（否）</a:t>
                      </a:r>
                      <a:endParaRPr lang="zh-CN" altLang="en-US" dirty="0"/>
                    </a:p>
                  </a:txBody>
                  <a:tcPr/>
                </a:tc>
              </a:tr>
              <a:tr h="442841">
                <a:tc>
                  <a:txBody>
                    <a:bodyPr/>
                    <a:lstStyle/>
                    <a:p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（乌黑）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（稍蜷）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dirty="0"/>
                        <a:t>2</a:t>
                      </a:r>
                      <a:r>
                        <a:rPr lang="zh-CN" altLang="en-US" dirty="0"/>
                        <a:t>（沉闷）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/>
                        <a:t>1</a:t>
                      </a:r>
                      <a:r>
                        <a:rPr lang="zh-CN" altLang="en-US" dirty="0"/>
                        <a:t>（否）</a:t>
                      </a:r>
                      <a:endParaRPr lang="zh-CN" altLang="en-US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/>
              <p:cNvSpPr txBox="1"/>
              <p:nvPr/>
            </p:nvSpPr>
            <p:spPr>
              <a:xfrm>
                <a:off x="6805758" y="2130097"/>
                <a:ext cx="367094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y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kumimoji="1" lang="en-US" altLang="zh-CN" sz="2800" i="1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sty m:val="p"/>
                        </m:rP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800" b="0" i="1" baseline="-2500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800" i="1">
                          <a:latin typeface="Cambria Math" panose="02040503050406030204" pitchFamily="18" charset="0"/>
                        </a:rPr>
                        <m:t>bx</m:t>
                      </m:r>
                      <m:r>
                        <a:rPr kumimoji="1" lang="en-US" altLang="zh-CN" sz="28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800" i="1">
                          <a:latin typeface="Cambria Math" panose="02040503050406030204" pitchFamily="18" charset="0"/>
                        </a:rPr>
                        <m:t>c</m:t>
                      </m:r>
                      <m:r>
                        <m:rPr>
                          <m:sty m:val="p"/>
                        </m:rP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x</m:t>
                      </m:r>
                      <m:r>
                        <a:rPr kumimoji="1" lang="en-US" altLang="zh-CN" sz="2800" b="0" i="1" baseline="-25000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kumimoji="1" lang="en-US" altLang="zh-CN" sz="2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kumimoji="1" lang="en-US" altLang="zh-CN" sz="2800" i="1">
                          <a:latin typeface="Cambria Math" panose="02040503050406030204" pitchFamily="18" charset="0"/>
                        </a:rPr>
                        <m:t>d</m:t>
                      </m:r>
                    </m:oMath>
                  </m:oMathPara>
                </a14:m>
                <a:endParaRPr kumimoji="1" lang="zh-CN" altLang="en-US" sz="2400" dirty="0"/>
              </a:p>
            </p:txBody>
          </p:sp>
        </mc:Choice>
        <mc:Fallback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758" y="2130097"/>
                <a:ext cx="3670941" cy="430887"/>
              </a:xfrm>
              <a:prstGeom prst="rect">
                <a:avLst/>
              </a:prstGeom>
              <a:blipFill rotWithShape="1">
                <a:blip r:embed="rId5"/>
                <a:stretch>
                  <a:fillRect l="-13" t="-71" r="-5" b="-154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机器学习基本概念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0438" y="950595"/>
            <a:ext cx="6656233" cy="741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200" b="1" dirty="0"/>
              <a:t>损失函数可以判断哪组参数更好。</a:t>
            </a:r>
            <a:endParaRPr lang="zh-CN" altLang="en-GB" sz="3200" dirty="0"/>
          </a:p>
        </p:txBody>
      </p:sp>
      <p:sp>
        <p:nvSpPr>
          <p:cNvPr id="11" name="文本框 10"/>
          <p:cNvSpPr txBox="1"/>
          <p:nvPr/>
        </p:nvSpPr>
        <p:spPr>
          <a:xfrm>
            <a:off x="-79261" y="1833144"/>
            <a:ext cx="6265068" cy="3247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zh-CN" sz="2800" b="1" dirty="0"/>
              <a:t>0-1</a:t>
            </a:r>
            <a:r>
              <a:rPr lang="zh-CN" altLang="en-US" sz="2800" b="1" dirty="0"/>
              <a:t>损失函数：</a:t>
            </a:r>
            <a:endParaRPr lang="en-US" altLang="zh-CN" sz="2800" b="1" dirty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800" b="1" dirty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/>
              <a:t>绝对值损失函数：</a:t>
            </a:r>
            <a:endParaRPr lang="en-US" altLang="zh-CN" sz="2800" b="1" dirty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endParaRPr lang="en-US" altLang="zh-CN" sz="2800" b="1" dirty="0"/>
          </a:p>
          <a:p>
            <a:pPr marL="914400" lvl="1" indent="-45720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1" dirty="0"/>
              <a:t>平方损失函数：</a:t>
            </a:r>
            <a:endParaRPr lang="en-US" altLang="zh-CN" sz="28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文本框 11"/>
              <p:cNvSpPr txBox="1"/>
              <p:nvPr/>
            </p:nvSpPr>
            <p:spPr>
              <a:xfrm>
                <a:off x="3076947" y="1774041"/>
                <a:ext cx="4057328" cy="8700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00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kumimoji="1"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0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kumimoji="1" lang="en-US" altLang="zh-CN" sz="20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trlPr>
                                <a:rPr kumimoji="1" lang="en-US" altLang="zh-CN" sz="20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0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r>
                        <a:rPr kumimoji="1"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zh-CN" altLang="en-US" sz="20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1" lang="en-US" altLang="zh-CN" sz="2000" i="1">
                              <a:latin typeface="Cambria Math" panose="02040503050406030204" pitchFamily="18" charset="0"/>
                            </a:rPr>
                            <m:t>N</m:t>
                          </m:r>
                        </m:sup>
                        <m:e>
                          <m:r>
                            <a:rPr kumimoji="1" lang="en-US" altLang="zh-CN" sz="20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  <m:d>
                            <m:dPr>
                              <m:ctrlP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20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kumimoji="1" lang="zh-CN" altLang="en-US" sz="2000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acc>
                                <m:accPr>
                                  <m:ctrlP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</m:e>
                      </m:nary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kumimoji="1" lang="en-US" altLang="zh-CN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kumimoji="1" lang="en-US" altLang="zh-CN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kumimoji="1" lang="en-US" altLang="zh-CN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, 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≠</m:t>
                              </m:r>
                              <m:acc>
                                <m:accPr>
                                  <m:ctrlP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e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kumimoji="1" lang="en-US" altLang="zh-CN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acc>
                                <m:accPr>
                                  <m:ctrlP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20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eqArr>
                        </m:e>
                      </m:d>
                    </m:oMath>
                  </m:oMathPara>
                </a14:m>
                <a:endParaRPr kumimoji="1" lang="zh-CN" altLang="en-US" sz="20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6947" y="1774041"/>
                <a:ext cx="4057328" cy="870046"/>
              </a:xfrm>
              <a:prstGeom prst="rect">
                <a:avLst/>
              </a:prstGeom>
              <a:blipFill rotWithShape="1">
                <a:blip r:embed="rId1"/>
                <a:stretch>
                  <a:fillRect l="-9" t="-56" r="-187" b="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文本框 18"/>
              <p:cNvSpPr txBox="1"/>
              <p:nvPr/>
            </p:nvSpPr>
            <p:spPr>
              <a:xfrm>
                <a:off x="2169566" y="2822408"/>
                <a:ext cx="6265068" cy="13102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kumimoji="1" lang="en-US" altLang="zh-CN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sz="280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kumimoji="1" lang="en-US" altLang="zh-CN" sz="280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acc>
                            <m:accPr>
                              <m:ctrlPr>
                                <a:rPr kumimoji="1" lang="en-US" altLang="zh-CN" sz="2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8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</m:d>
                      <m:r>
                        <a:rPr kumimoji="1"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zh-CN" altLang="en-US" sz="28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N</m:t>
                          </m:r>
                        </m:sup>
                        <m:e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trlPr>
                                <a:rPr kumimoji="1" lang="en-US" altLang="zh-CN" sz="2800" i="1" dirty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kumimoji="1" lang="en-US" altLang="zh-CN" sz="2800" i="1" dirty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nary>
                    </m:oMath>
                  </m:oMathPara>
                </a14:m>
                <a:endParaRPr lang="zh-CN" altLang="en-US" sz="2800" dirty="0"/>
              </a:p>
            </p:txBody>
          </p:sp>
        </mc:Choice>
        <mc:Fallback>
          <p:sp>
            <p:nvSpPr>
              <p:cNvPr id="19" name="文本框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9566" y="2822408"/>
                <a:ext cx="6265068" cy="1310295"/>
              </a:xfrm>
              <a:prstGeom prst="rect">
                <a:avLst/>
              </a:prstGeom>
              <a:blipFill rotWithShape="1">
                <a:blip r:embed="rId2"/>
                <a:stretch>
                  <a:fillRect l="-6" t="-36" r="9" b="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文本框 19"/>
              <p:cNvSpPr txBox="1"/>
              <p:nvPr/>
            </p:nvSpPr>
            <p:spPr>
              <a:xfrm>
                <a:off x="1944200" y="4039771"/>
                <a:ext cx="6265068" cy="13102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kumimoji="1" lang="en-US" altLang="zh-CN" sz="2800" i="1" smtClean="0">
                          <a:latin typeface="Cambria Math" panose="02040503050406030204" pitchFamily="18" charset="0"/>
                        </a:rPr>
                        <m:t>,</m:t>
                      </m:r>
                      <m:acc>
                        <m:accPr>
                          <m:ctrlPr>
                            <a:rPr kumimoji="1" lang="en-US" altLang="zh-CN" sz="2800" i="1" dirty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kumimoji="1" lang="en-US" altLang="zh-CN" sz="2800" i="1" dirty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kumimoji="1" lang="en-US" altLang="zh-CN" sz="2800" i="1" dirty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kumimoji="1" lang="en-US" altLang="zh-CN" sz="28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kumimoji="1" lang="zh-CN" altLang="en-US" sz="28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sty m:val="p"/>
                              <m:brk m:alnAt="23"/>
                            </m:rP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m:rPr>
                              <m:sty m:val="p"/>
                            </m:rPr>
                            <a:rPr kumimoji="1" lang="en-US" altLang="zh-CN" sz="2800" i="1">
                              <a:latin typeface="Cambria Math" panose="02040503050406030204" pitchFamily="18" charset="0"/>
                            </a:rPr>
                            <m:t>N</m:t>
                          </m:r>
                        </m:sup>
                        <m:e>
                          <m:d>
                            <m:dPr>
                              <m:ctrlP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kumimoji="1" lang="en-US" altLang="zh-CN" sz="2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trlPr>
                                    <a:rPr kumimoji="1" lang="en-US" altLang="zh-CN" sz="28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kumimoji="1" lang="en-US" altLang="zh-CN" sz="2800" i="1" dirty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</m:d>
                          <m:r>
                            <a:rPr kumimoji="1" lang="en-US" altLang="zh-CN" sz="2800" b="0" i="1" baseline="30000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nary>
                    </m:oMath>
                  </m:oMathPara>
                </a14:m>
                <a:endParaRPr lang="zh-CN" altLang="en-US" sz="2800" baseline="30000" dirty="0"/>
              </a:p>
            </p:txBody>
          </p:sp>
        </mc:Choice>
        <mc:Fallback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4200" y="4039771"/>
                <a:ext cx="6265068" cy="1310295"/>
              </a:xfrm>
              <a:prstGeom prst="rect">
                <a:avLst/>
              </a:prstGeom>
              <a:blipFill rotWithShape="1">
                <a:blip r:embed="rId3"/>
                <a:stretch>
                  <a:fillRect l="-7" t="-3336" r="10" b="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文本框 39"/>
              <p:cNvSpPr txBox="1"/>
              <p:nvPr/>
            </p:nvSpPr>
            <p:spPr>
              <a:xfrm>
                <a:off x="3678554" y="5353586"/>
                <a:ext cx="7114032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y</m:t>
                    </m:r>
                    <m:r>
                      <a:rPr lang="en-US" altLang="zh-CN" sz="2800" b="0" baseline="-2500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zh-CN" sz="2800" b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800" dirty="0">
                    <a:solidFill>
                      <a:schemeClr val="tx1"/>
                    </a:solidFill>
                  </a:rPr>
                  <a:t>设置的损失更小，参数更好。</a:t>
                </a:r>
                <a:endParaRPr lang="zh-CN" altLang="en-US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554" y="5353586"/>
                <a:ext cx="7114032" cy="523220"/>
              </a:xfrm>
              <a:prstGeom prst="rect">
                <a:avLst/>
              </a:prstGeom>
              <a:blipFill rotWithShape="1">
                <a:blip r:embed="rId4"/>
                <a:stretch>
                  <a:fillRect l="-9" t="-102" r="2" b="-37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文本框 40"/>
          <p:cNvSpPr txBox="1"/>
          <p:nvPr/>
        </p:nvSpPr>
        <p:spPr>
          <a:xfrm>
            <a:off x="2169566" y="5907405"/>
            <a:ext cx="784339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</a:rPr>
              <a:t>训练的过程就是在损失函数的指引下找到最好的参数设置的过程，实际上是一个优化问题。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480448" y="1751309"/>
            <a:ext cx="4014061" cy="483547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机器学习基本概念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2" name="Picture 2" descr="我是吃瓜群众图标免费下载-图标0xeWPkgPa-新图网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1653" y="3517714"/>
            <a:ext cx="778240" cy="7782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1307" y="4669262"/>
            <a:ext cx="768586" cy="7685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811" y="3850279"/>
            <a:ext cx="1061263" cy="1061263"/>
          </a:xfrm>
          <a:prstGeom prst="rect">
            <a:avLst/>
          </a:prstGeom>
        </p:spPr>
      </p:pic>
      <p:pic>
        <p:nvPicPr>
          <p:cNvPr id="12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101" y="3517714"/>
            <a:ext cx="768586" cy="7685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12" y="5139728"/>
            <a:ext cx="768586" cy="7685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我是吃瓜群众图标免费下载-图标0xeWPkgPa-新图网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402" y="3305014"/>
            <a:ext cx="778240" cy="7782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7633" y="4269436"/>
            <a:ext cx="1061263" cy="1061263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510" y="2394648"/>
            <a:ext cx="1061263" cy="1061263"/>
          </a:xfrm>
          <a:prstGeom prst="rect">
            <a:avLst/>
          </a:prstGeom>
        </p:spPr>
      </p:pic>
      <p:pic>
        <p:nvPicPr>
          <p:cNvPr id="21" name="Picture 2" descr="我是吃瓜群众图标免费下载-图标0xeWPkgPa-新图网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154" y="2421744"/>
            <a:ext cx="778240" cy="7782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748" y="2186185"/>
            <a:ext cx="768586" cy="7685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4642" y="5377682"/>
            <a:ext cx="1061263" cy="106126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80448" y="1002002"/>
            <a:ext cx="3797084" cy="687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/>
              <a:t>数据集</a:t>
            </a:r>
            <a:endParaRPr lang="zh-CN" altLang="en-GB" sz="2800" b="1" dirty="0"/>
          </a:p>
        </p:txBody>
      </p:sp>
      <p:sp>
        <p:nvSpPr>
          <p:cNvPr id="27" name="文本框 26"/>
          <p:cNvSpPr txBox="1"/>
          <p:nvPr/>
        </p:nvSpPr>
        <p:spPr>
          <a:xfrm>
            <a:off x="5623302" y="1000337"/>
            <a:ext cx="6568698" cy="12267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/>
              <a:t>训练集：</a:t>
            </a:r>
            <a:r>
              <a:rPr lang="zh-CN" altLang="en-US" sz="2400" dirty="0"/>
              <a:t>帮助训练模型，</a:t>
            </a:r>
            <a:r>
              <a:rPr lang="zh-CN" altLang="en-US" sz="240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简单说就是通过训练集的数据选出明确的参数。</a:t>
            </a:r>
            <a:endParaRPr lang="zh-CN" altLang="en-GB" sz="2400" dirty="0"/>
          </a:p>
        </p:txBody>
      </p:sp>
      <p:sp>
        <p:nvSpPr>
          <p:cNvPr id="28" name="文本框 27"/>
          <p:cNvSpPr txBox="1"/>
          <p:nvPr/>
        </p:nvSpPr>
        <p:spPr>
          <a:xfrm>
            <a:off x="5530879" y="4211702"/>
            <a:ext cx="6875774" cy="662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/>
              <a:t>测试集：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为了测试已经训练好的模型的性能。</a:t>
            </a:r>
            <a:endParaRPr lang="zh-CN" altLang="en-GB" sz="2800" b="1" dirty="0"/>
          </a:p>
        </p:txBody>
      </p:sp>
      <p:sp>
        <p:nvSpPr>
          <p:cNvPr id="29" name="矩形 28"/>
          <p:cNvSpPr/>
          <p:nvPr/>
        </p:nvSpPr>
        <p:spPr>
          <a:xfrm>
            <a:off x="5583571" y="2342918"/>
            <a:ext cx="6458612" cy="14918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0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093" y="2720084"/>
            <a:ext cx="768586" cy="7685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201" y="2734552"/>
            <a:ext cx="768586" cy="7685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9060" y="2734552"/>
            <a:ext cx="768586" cy="7685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瓜图标图标免费下载-图标0mjaeUWej-新图网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309" y="2719544"/>
            <a:ext cx="768586" cy="768586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" descr="我是吃瓜群众图标免费下载-图标0xeWPkgPa-新图网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3168" y="2768140"/>
            <a:ext cx="778240" cy="7782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2" descr="我是吃瓜群众图标免费下载-图标0xeWPkgPa-新图网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4919" y="2738648"/>
            <a:ext cx="778240" cy="7782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我是吃瓜群众图标免费下载-图标0xeWPkgPa-新图网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6670" y="2719544"/>
            <a:ext cx="778240" cy="7782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矩形 36"/>
          <p:cNvSpPr/>
          <p:nvPr/>
        </p:nvSpPr>
        <p:spPr>
          <a:xfrm>
            <a:off x="5583571" y="5061620"/>
            <a:ext cx="6458612" cy="149186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3302" y="5263119"/>
            <a:ext cx="1061263" cy="1061263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686" y="5262925"/>
            <a:ext cx="1061263" cy="1061263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4360" y="5276919"/>
            <a:ext cx="1061263" cy="1061263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744" y="5300002"/>
            <a:ext cx="1061263" cy="1061263"/>
          </a:xfrm>
          <a:prstGeom prst="rect">
            <a:avLst/>
          </a:prstGeom>
        </p:spPr>
      </p:pic>
      <p:sp>
        <p:nvSpPr>
          <p:cNvPr id="44" name="左大括号 43"/>
          <p:cNvSpPr/>
          <p:nvPr/>
        </p:nvSpPr>
        <p:spPr>
          <a:xfrm>
            <a:off x="4663478" y="1494537"/>
            <a:ext cx="555923" cy="4680488"/>
          </a:xfrm>
          <a:prstGeom prst="leftBrac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机器学习基本概念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1685" y="705193"/>
            <a:ext cx="6098582" cy="2665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l" latinLnBrk="1">
              <a:lnSpc>
                <a:spcPct val="150000"/>
              </a:lnSpc>
              <a:spcBef>
                <a:spcPts val="525"/>
              </a:spcBef>
              <a:spcAft>
                <a:spcPts val="525"/>
              </a:spcAft>
              <a:buFont typeface="Wingdings" panose="05000000000000000000" pitchFamily="2" charset="2"/>
              <a:buChar char="p"/>
            </a:pPr>
            <a:r>
              <a:rPr lang="zh-CN" altLang="en-US" sz="2800" b="1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高考备考中的</a:t>
            </a:r>
            <a:r>
              <a:rPr lang="en-US" altLang="zh-CN" sz="2800" b="1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r>
              <a:rPr lang="zh-CN" altLang="en-US" sz="2800" b="1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测试集</a:t>
            </a:r>
            <a:r>
              <a:rPr lang="en-US" altLang="zh-CN" sz="2800" b="1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"</a:t>
            </a:r>
            <a:endParaRPr lang="en-US" altLang="zh-CN" sz="2800" b="1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平时的模拟考试题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=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训练集</a:t>
            </a:r>
            <a:endParaRPr lang="zh-CN" altLang="en-US" sz="28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真正的高考试题 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= 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测试集</a:t>
            </a:r>
            <a:endParaRPr lang="zh-CN" altLang="en-US" sz="28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0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目标：在真正高考时取得好成绩</a:t>
            </a:r>
            <a:endParaRPr lang="zh-CN" altLang="en-US" sz="2800" b="0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81685" y="3370795"/>
            <a:ext cx="7505054" cy="33119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 latinLnBrk="1">
              <a:lnSpc>
                <a:spcPct val="150000"/>
              </a:lnSpc>
              <a:spcBef>
                <a:spcPts val="525"/>
              </a:spcBef>
              <a:spcAft>
                <a:spcPts val="525"/>
              </a:spcAft>
              <a:buFont typeface="Wingdings" panose="05000000000000000000" pitchFamily="2" charset="2"/>
              <a:buChar char="p"/>
            </a:pPr>
            <a:r>
              <a:rPr lang="zh-CN" altLang="en-US" sz="2800" b="1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什么是过拟合？</a:t>
            </a:r>
            <a:endParaRPr lang="zh-CN" altLang="en-US" sz="2800" b="1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学生小明死记硬背往年题库</a:t>
            </a:r>
            <a:endParaRPr lang="zh-CN" altLang="en-US" sz="28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模拟考试成绩优秀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(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训练集表现好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)</a:t>
            </a:r>
            <a:endParaRPr lang="en-US" altLang="zh-CN" sz="28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高考遇到新题型完全懵了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(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测试集表现差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)</a:t>
            </a:r>
            <a:endParaRPr lang="en-US" altLang="zh-CN" sz="28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这就是典型的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"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过拟合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"</a:t>
            </a:r>
            <a:endParaRPr lang="en-US" altLang="zh-CN" sz="28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b="2952"/>
          <a:stretch>
            <a:fillRect/>
          </a:stretch>
        </p:blipFill>
        <p:spPr>
          <a:xfrm>
            <a:off x="7019006" y="934757"/>
            <a:ext cx="3809130" cy="291509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9006" y="3948518"/>
            <a:ext cx="3625739" cy="2879873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/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-1" fmla="*/ 1819275 w 3638550"/>
                <a:gd name="connsiteY0-2" fmla="*/ 0 h 3638550"/>
                <a:gd name="connsiteX1-3" fmla="*/ 3638550 w 3638550"/>
                <a:gd name="connsiteY1-4" fmla="*/ 1819275 h 3638550"/>
                <a:gd name="connsiteX2-5" fmla="*/ 1819275 w 3638550"/>
                <a:gd name="connsiteY2-6" fmla="*/ 3638550 h 3638550"/>
                <a:gd name="connsiteX3-7" fmla="*/ 0 w 3638550"/>
                <a:gd name="connsiteY3-8" fmla="*/ 1819275 h 3638550"/>
                <a:gd name="connsiteX4-9" fmla="*/ 1910715 w 3638550"/>
                <a:gd name="connsiteY4-10" fmla="*/ 91440 h 3638550"/>
                <a:gd name="connsiteX0-11" fmla="*/ 1819275 w 3638550"/>
                <a:gd name="connsiteY0-12" fmla="*/ 0 h 3638550"/>
                <a:gd name="connsiteX1-13" fmla="*/ 3638550 w 3638550"/>
                <a:gd name="connsiteY1-14" fmla="*/ 1819275 h 3638550"/>
                <a:gd name="connsiteX2-15" fmla="*/ 1819275 w 3638550"/>
                <a:gd name="connsiteY2-16" fmla="*/ 3638550 h 3638550"/>
                <a:gd name="connsiteX3-17" fmla="*/ 0 w 3638550"/>
                <a:gd name="connsiteY3-18" fmla="*/ 1819275 h 3638550"/>
                <a:gd name="connsiteX0-19" fmla="*/ 3638550 w 3638550"/>
                <a:gd name="connsiteY0-20" fmla="*/ 0 h 1819275"/>
                <a:gd name="connsiteX1-21" fmla="*/ 1819275 w 3638550"/>
                <a:gd name="connsiteY1-22" fmla="*/ 1819275 h 1819275"/>
                <a:gd name="connsiteX2-23" fmla="*/ 0 w 3638550"/>
                <a:gd name="connsiteY2-24" fmla="*/ 0 h 1819275"/>
                <a:gd name="connsiteX0-25" fmla="*/ 1819275 w 1819275"/>
                <a:gd name="connsiteY0-26" fmla="*/ 0 h 1819275"/>
                <a:gd name="connsiteX1-27" fmla="*/ 0 w 1819275"/>
                <a:gd name="connsiteY1-28" fmla="*/ 1819275 h 1819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727455" y="1148752"/>
              <a:ext cx="5663945" cy="716782"/>
              <a:chOff x="1727455" y="1148752"/>
              <a:chExt cx="5663945" cy="716782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机器学习：定义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727455" y="1148752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/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707547" y="2049666"/>
              <a:ext cx="5683853" cy="716782"/>
              <a:chOff x="1707547" y="2135344"/>
              <a:chExt cx="5683853" cy="71678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573268" y="23457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机器学习：应用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707547" y="2135344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707547" y="2993672"/>
              <a:ext cx="5683853" cy="716782"/>
              <a:chOff x="1707547" y="3165807"/>
              <a:chExt cx="5683853" cy="71678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2573268" y="33683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机器学习：概念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707547" y="316580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707547" y="3937678"/>
              <a:ext cx="5683853" cy="716782"/>
              <a:chOff x="1707547" y="4114689"/>
              <a:chExt cx="5683853" cy="71678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2573268" y="430941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机器学习：分类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1707547" y="4114689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573268" y="506854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机器学习：发展</a:t>
            </a:r>
            <a:endParaRPr lang="zh-CN" altLang="en-US" sz="20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736827" y="4823175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27455" y="5767181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3268" y="6004690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机器学习：示例</a:t>
            </a:r>
            <a:endParaRPr lang="zh-CN" altLang="en-US" sz="20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-1" y="-1589"/>
            <a:ext cx="1206186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439" y="120418"/>
            <a:ext cx="115881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人工智能：从智能的内涵到人工智能四要素与数据形态（</a:t>
            </a:r>
            <a:r>
              <a:rPr lang="zh-CN" altLang="en-US" sz="2800" b="1" dirty="0">
                <a:solidFill>
                  <a:srgbClr val="FFFF00"/>
                </a:solidFill>
                <a:cs typeface="+mn-ea"/>
                <a:sym typeface="+mn-lt"/>
              </a:rPr>
              <a:t>回顾</a:t>
            </a: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）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4" name="矩形: 圆角 43"/>
              <p:cNvSpPr/>
              <p:nvPr/>
            </p:nvSpPr>
            <p:spPr>
              <a:xfrm>
                <a:off x="1789172" y="1376078"/>
                <a:ext cx="2309567" cy="1489435"/>
              </a:xfrm>
              <a:prstGeom prst="round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8000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sub>
                      </m:sSub>
                    </m:oMath>
                  </m:oMathPara>
                </a14:m>
                <a:endParaRPr lang="zh-CN" altLang="en-US" sz="8000" dirty="0"/>
              </a:p>
            </p:txBody>
          </p:sp>
        </mc:Choice>
        <mc:Fallback>
          <p:sp>
            <p:nvSpPr>
              <p:cNvPr id="44" name="矩形: 圆角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9172" y="1376078"/>
                <a:ext cx="2309567" cy="1489435"/>
              </a:xfrm>
              <a:prstGeom prst="roundRect">
                <a:avLst/>
              </a:prstGeom>
              <a:blipFill rotWithShape="1">
                <a:blip r:embed="rId1"/>
                <a:stretch>
                  <a:fillRect l="-291" t="-429" r="-256" b="-400"/>
                </a:stretch>
              </a:blip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直接箭头连接符 45"/>
          <p:cNvCxnSpPr>
            <a:endCxn id="44" idx="1"/>
          </p:cNvCxnSpPr>
          <p:nvPr/>
        </p:nvCxnSpPr>
        <p:spPr>
          <a:xfrm>
            <a:off x="309165" y="2120796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/>
          <p:cNvCxnSpPr/>
          <p:nvPr/>
        </p:nvCxnSpPr>
        <p:spPr>
          <a:xfrm>
            <a:off x="4098739" y="2118919"/>
            <a:ext cx="148000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 flipH="1">
            <a:off x="657956" y="1657254"/>
            <a:ext cx="9723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input</a:t>
            </a:r>
            <a:endParaRPr lang="zh-CN" altLang="en-US" sz="2400" dirty="0"/>
          </a:p>
        </p:txBody>
      </p:sp>
      <p:sp>
        <p:nvSpPr>
          <p:cNvPr id="50" name="文本框 49"/>
          <p:cNvSpPr txBox="1"/>
          <p:nvPr/>
        </p:nvSpPr>
        <p:spPr>
          <a:xfrm flipH="1">
            <a:off x="4296081" y="1657253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output</a:t>
            </a:r>
            <a:endParaRPr lang="zh-CN" altLang="en-US" sz="2400" dirty="0"/>
          </a:p>
        </p:txBody>
      </p:sp>
      <p:sp>
        <p:nvSpPr>
          <p:cNvPr id="72" name="文本框 71"/>
          <p:cNvSpPr txBox="1"/>
          <p:nvPr/>
        </p:nvSpPr>
        <p:spPr>
          <a:xfrm flipH="1">
            <a:off x="3013416" y="1426420"/>
            <a:ext cx="10853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agent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cxnSp>
        <p:nvCxnSpPr>
          <p:cNvPr id="82" name="直接连接符 81"/>
          <p:cNvCxnSpPr>
            <a:stCxn id="50" idx="2"/>
          </p:cNvCxnSpPr>
          <p:nvPr/>
        </p:nvCxnSpPr>
        <p:spPr>
          <a:xfrm>
            <a:off x="4838741" y="2118918"/>
            <a:ext cx="0" cy="1538688"/>
          </a:xfrm>
          <a:prstGeom prst="line">
            <a:avLst/>
          </a:prstGeom>
          <a:ln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连接符: 肘形 83"/>
          <p:cNvCxnSpPr>
            <a:endCxn id="48" idx="2"/>
          </p:cNvCxnSpPr>
          <p:nvPr/>
        </p:nvCxnSpPr>
        <p:spPr>
          <a:xfrm rot="10800000">
            <a:off x="1144145" y="2118920"/>
            <a:ext cx="3694597" cy="1559235"/>
          </a:xfrm>
          <a:prstGeom prst="bentConnector2">
            <a:avLst/>
          </a:prstGeom>
          <a:ln>
            <a:prstDash val="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/>
          <p:cNvSpPr txBox="1"/>
          <p:nvPr/>
        </p:nvSpPr>
        <p:spPr>
          <a:xfrm flipH="1">
            <a:off x="2272187" y="3146690"/>
            <a:ext cx="16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feedback</a:t>
            </a:r>
            <a:endParaRPr lang="zh-CN" alt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文本框 1"/>
              <p:cNvSpPr txBox="1"/>
              <p:nvPr/>
            </p:nvSpPr>
            <p:spPr>
              <a:xfrm>
                <a:off x="5188401" y="1316643"/>
                <a:ext cx="7775193" cy="270644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表示：（知识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模型）长什么样？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 机器编码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zh-CN" altLang="en-US" sz="2400" i="1">
                        <a:latin typeface="Cambria Math" panose="02040503050406030204" pitchFamily="18" charset="0"/>
                      </a:rPr>
                      <m:t>、</m:t>
                    </m:r>
                  </m:oMath>
                </a14:m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input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、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output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、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feedback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。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推理：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（知识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模型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）怎么用来解决问题？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defRPr/>
                </a:pP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 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给定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input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，机器实现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计算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output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。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buFont typeface="Wingdings" panose="05000000000000000000" pitchFamily="2" charset="2"/>
                  <a:buChar char="Ø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学习：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（知识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模型）怎么来的？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 基于数据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&lt;input, output, feedback&gt;</a:t>
                </a: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集，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lvl="2" eaLnBrk="1" hangingPunct="1"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 给定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zh-CN" altLang="en-US" sz="2400" i="1">
                            <a:latin typeface="Cambria Math" panose="02040503050406030204" pitchFamily="18" charset="0"/>
                          </a:rPr>
                          <m:t>，</m:t>
                        </m:r>
                      </m:sub>
                    </m:sSub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更新计算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𝜃</m:t>
                    </m:r>
                    <m:r>
                      <a:rPr lang="zh-CN" altLang="en-US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。</m:t>
                    </m:r>
                  </m:oMath>
                </a14:m>
                <a:endParaRPr lang="en-AU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2" name="文本框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401" y="1316643"/>
                <a:ext cx="7775193" cy="2706447"/>
              </a:xfrm>
              <a:prstGeom prst="rect">
                <a:avLst/>
              </a:prstGeom>
              <a:blipFill rotWithShape="1">
                <a:blip r:embed="rId2"/>
                <a:stretch>
                  <a:fillRect l="-6" t="-11" r="1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文本框 4"/>
              <p:cNvSpPr txBox="1"/>
              <p:nvPr/>
            </p:nvSpPr>
            <p:spPr>
              <a:xfrm>
                <a:off x="-760484" y="4271549"/>
                <a:ext cx="6851745" cy="193899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lvl="2" eaLnBrk="1" hangingPunct="1"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人工智能四要素（“知识”有待商榷）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marL="1371600" lvl="2" indent="-457200">
                  <a:buFont typeface="+mj-lt"/>
                  <a:buAutoNum type="arabicPeriod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算法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模型：</a:t>
                </a:r>
                <a:r>
                  <a:rPr lang="en-US" altLang="zh-CN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（及部分</a:t>
                </a:r>
                <a14:m>
                  <m:oMath xmlns:m="http://schemas.openxmlformats.org/officeDocument/2006/math">
                    <m:r>
                      <a:rPr lang="en-US" altLang="zh-CN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𝜃</m:t>
                    </m:r>
                    <m:r>
                      <a:rPr lang="en-US" altLang="zh-CN" sz="2400" i="1" dirty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）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marL="1371600" lvl="2" indent="-457200" eaLnBrk="1" hangingPunct="1">
                  <a:buFont typeface="+mj-lt"/>
                  <a:buAutoNum type="arabicPeriod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计算：</a:t>
                </a:r>
                <a:r>
                  <a:rPr lang="en-US" altLang="zh-CN" sz="2400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altLang="zh-CN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𝜃</m:t>
                        </m:r>
                      </m:sub>
                    </m:sSub>
                    <m:r>
                      <a:rPr lang="en-US" altLang="zh-CN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</m:oMath>
                </a14:m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input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output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/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feedback</a:t>
                </a: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转换</a:t>
                </a:r>
                <a:endParaRPr lang="en-US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marL="1371600" lvl="2" indent="-457200" eaLnBrk="1" hangingPunct="1">
                  <a:buFont typeface="+mj-lt"/>
                  <a:buAutoNum type="arabicPeriod"/>
                  <a:defRPr/>
                </a:pPr>
                <a:r>
                  <a:rPr lang="zh-CN" altLang="en-US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数据：</a:t>
                </a:r>
                <a:r>
                  <a:rPr lang="en-US" altLang="zh-CN" sz="240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 &lt;input, output, feedback&gt;</a:t>
                </a:r>
                <a:endParaRPr lang="en-US" altLang="zh-CN" sz="240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  <a:p>
                <a:pPr marL="1371600" lvl="2" indent="-457200">
                  <a:buFont typeface="+mj-lt"/>
                  <a:buAutoNum type="arabicPeriod"/>
                  <a:defRPr/>
                </a:pPr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知识：</a:t>
                </a:r>
                <a:r>
                  <a:rPr lang="en-US" altLang="zh-CN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ea typeface="楷体" panose="02010609060101010101" pitchFamily="49" charset="-122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400" b="0" i="1" dirty="0" smtClean="0">
                        <a:effectLst>
                          <a:outerShdw blurRad="50800" dist="38100" dir="5400000" algn="t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mbria Math" panose="02040503050406030204" pitchFamily="18" charset="0"/>
                        <a:ea typeface="楷体" panose="02010609060101010101" pitchFamily="49" charset="-122"/>
                        <a:cs typeface="Arial" panose="020B0604020202020204" pitchFamily="34" charset="0"/>
                      </a:rPr>
                      <m:t>𝜃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（及部分</a:t>
                </a:r>
                <a14:m>
                  <m:oMath xmlns:m="http://schemas.openxmlformats.org/officeDocument/2006/math">
                    <m:r>
                      <a:rPr lang="en-US" altLang="zh-CN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sz="2400" b="0" dirty="0"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楷体" panose="02010609060101010101" pitchFamily="49" charset="-122"/>
                    <a:ea typeface="楷体" panose="02010609060101010101" pitchFamily="49" charset="-122"/>
                    <a:cs typeface="Arial" panose="020B0604020202020204" pitchFamily="34" charset="0"/>
                  </a:rPr>
                  <a:t>）</a:t>
                </a:r>
                <a:endParaRPr lang="en-AU" altLang="zh-CN" sz="2400" b="0" dirty="0">
                  <a:effectLst>
                    <a:outerShdw blurRad="50800" dist="38100" dir="5400000" algn="t" rotWithShape="0">
                      <a:prstClr val="black">
                        <a:alpha val="40000"/>
                      </a:prstClr>
                    </a:outerShdw>
                  </a:effectLst>
                  <a:latin typeface="楷体" panose="02010609060101010101" pitchFamily="49" charset="-122"/>
                  <a:ea typeface="楷体" panose="02010609060101010101" pitchFamily="49" charset="-122"/>
                  <a:cs typeface="Arial" panose="020B0604020202020204" pitchFamily="34" charset="0"/>
                </a:endParaRPr>
              </a:p>
            </p:txBody>
          </p:sp>
        </mc:Choice>
        <mc:Fallback>
          <p:sp>
            <p:nvSpPr>
              <p:cNvPr id="5" name="文本框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0484" y="4271549"/>
                <a:ext cx="6851745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6" t="-28" r="5"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文本框 5"/>
          <p:cNvSpPr txBox="1"/>
          <p:nvPr/>
        </p:nvSpPr>
        <p:spPr>
          <a:xfrm>
            <a:off x="5287163" y="4188133"/>
            <a:ext cx="704618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eaLnBrk="1" hangingPunct="1">
              <a:defRPr/>
            </a:pP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数据：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&lt;input, output, feedback&gt;</a:t>
            </a:r>
            <a:endParaRPr lang="en-US" altLang="zh-CN" sz="2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zh-CN" altLang="en-US" sz="2400" b="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有监督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&lt;input, output, feedback&gt;</a:t>
            </a:r>
            <a:endParaRPr lang="en-US" altLang="zh-CN" sz="2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zh-CN" altLang="en-US" sz="2400" b="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无监督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&lt;input, output, 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空缺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&gt;</a:t>
            </a:r>
            <a:endParaRPr lang="en-US" altLang="zh-CN" sz="2400" b="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zh-CN" altLang="en-US" sz="2400" b="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强化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&lt;input, output, 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多步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&gt;</a:t>
            </a:r>
            <a:endParaRPr lang="en-US" altLang="zh-CN" sz="2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zh-CN" altLang="en-US" sz="240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自</a:t>
            </a:r>
            <a:r>
              <a:rPr lang="zh-CN" altLang="en-US" sz="2400" b="0" dirty="0">
                <a:solidFill>
                  <a:srgbClr val="FF0000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监督</a:t>
            </a:r>
            <a:r>
              <a:rPr lang="zh-CN" altLang="en-US" sz="2400" b="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：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 &lt;input, input*, </a:t>
            </a:r>
            <a:r>
              <a:rPr lang="zh-CN" altLang="en-US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正</a:t>
            </a: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/1&gt;</a:t>
            </a:r>
            <a:endParaRPr lang="en-US" altLang="zh-CN" sz="2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  <a:p>
            <a:pPr marL="1371600" lvl="2" indent="-457200">
              <a:buFont typeface="Arial" panose="020B0604020202020204" pitchFamily="34" charset="0"/>
              <a:buChar char="•"/>
              <a:defRPr/>
            </a:pPr>
            <a:r>
              <a:rPr lang="en-US" altLang="zh-CN" sz="2400" dirty="0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……………</a:t>
            </a:r>
            <a:endParaRPr lang="en-US" altLang="zh-CN" sz="2400" dirty="0"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机器学习类型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4779" y="886301"/>
            <a:ext cx="10063863" cy="5913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200" b="1" dirty="0"/>
              <a:t>监督学习（</a:t>
            </a:r>
            <a:r>
              <a:rPr lang="en-GB" altLang="zh-CN" sz="3200" b="1" dirty="0"/>
              <a:t>supervised learning</a:t>
            </a:r>
            <a:r>
              <a:rPr lang="zh-CN" altLang="en-GB" sz="3200" b="1" dirty="0"/>
              <a:t>）</a:t>
            </a:r>
            <a:endParaRPr lang="zh-CN" altLang="en-GB" sz="3200" b="1" dirty="0"/>
          </a:p>
          <a:p>
            <a:pPr>
              <a:lnSpc>
                <a:spcPct val="150000"/>
              </a:lnSpc>
            </a:pPr>
            <a:r>
              <a:rPr lang="en-US" altLang="zh-CN" sz="3200" b="1" dirty="0"/>
              <a:t>	</a:t>
            </a:r>
            <a:r>
              <a:rPr lang="zh-CN" altLang="en-US" sz="3200" dirty="0"/>
              <a:t>有标签，学习从输入数据到标签的映射关系</a:t>
            </a:r>
            <a:endParaRPr lang="zh-CN" altLang="en-US" sz="32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200" b="1" dirty="0"/>
              <a:t>无监督学习 （</a:t>
            </a:r>
            <a:r>
              <a:rPr lang="en-GB" altLang="zh-CN" sz="3200" b="1" dirty="0"/>
              <a:t>unsupervised learning</a:t>
            </a:r>
            <a:r>
              <a:rPr lang="zh-CN" altLang="en-GB" sz="3200" b="1" dirty="0"/>
              <a:t>）</a:t>
            </a:r>
            <a:endParaRPr lang="zh-CN" altLang="en-GB" sz="3200" b="1" dirty="0"/>
          </a:p>
          <a:p>
            <a:pPr>
              <a:lnSpc>
                <a:spcPct val="150000"/>
              </a:lnSpc>
            </a:pPr>
            <a:r>
              <a:rPr lang="en-US" altLang="zh-CN" sz="3200" b="1" dirty="0"/>
              <a:t>	</a:t>
            </a:r>
            <a:r>
              <a:rPr lang="zh-CN" altLang="en-US" sz="3200" dirty="0"/>
              <a:t>无标签，学习数据内在的规律</a:t>
            </a:r>
            <a:endParaRPr lang="zh-CN" altLang="en-US" sz="32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200" b="1" dirty="0"/>
              <a:t>半监督学习（</a:t>
            </a:r>
            <a:r>
              <a:rPr lang="en-GB" altLang="zh-CN" sz="3200" b="1" dirty="0"/>
              <a:t>semi-supervised learning</a:t>
            </a:r>
            <a:r>
              <a:rPr lang="zh-CN" altLang="en-GB" sz="3200" b="1" dirty="0"/>
              <a:t>）</a:t>
            </a:r>
            <a:endParaRPr lang="zh-CN" altLang="en-GB" sz="3200" b="1" dirty="0"/>
          </a:p>
          <a:p>
            <a:pPr>
              <a:lnSpc>
                <a:spcPct val="150000"/>
              </a:lnSpc>
            </a:pPr>
            <a:r>
              <a:rPr lang="en-US" altLang="zh-CN" sz="3200" b="1" dirty="0"/>
              <a:t>	</a:t>
            </a:r>
            <a:r>
              <a:rPr lang="zh-CN" altLang="en-US" sz="3200" dirty="0"/>
              <a:t>利用大量未标注数据信息辅助少量标注数据的学习</a:t>
            </a:r>
            <a:endParaRPr lang="zh-CN" altLang="en-US" sz="32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200" b="1" dirty="0"/>
              <a:t>强化学习（</a:t>
            </a:r>
            <a:r>
              <a:rPr lang="en-GB" altLang="zh-CN" sz="3200" b="1" dirty="0"/>
              <a:t>reinforcement learning</a:t>
            </a:r>
            <a:r>
              <a:rPr lang="zh-CN" altLang="en-GB" sz="3200" b="1" dirty="0"/>
              <a:t>）</a:t>
            </a:r>
            <a:endParaRPr lang="zh-CN" altLang="en-GB" sz="3200" b="1" dirty="0"/>
          </a:p>
          <a:p>
            <a:pPr>
              <a:lnSpc>
                <a:spcPct val="150000"/>
              </a:lnSpc>
            </a:pPr>
            <a:r>
              <a:rPr lang="en-GB" altLang="zh-CN" sz="3200" b="1" dirty="0"/>
              <a:t>	</a:t>
            </a:r>
            <a:r>
              <a:rPr lang="zh-CN" altLang="en-US" sz="3200" dirty="0"/>
              <a:t>计算机通过与环境互动逐渐强化自己的学习方式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67505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机器学习类型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监督学习（</a:t>
            </a:r>
            <a:r>
              <a:rPr lang="zh-CN" altLang="en-US" sz="3200" b="1" dirty="0">
                <a:solidFill>
                  <a:srgbClr val="FFFF00"/>
                </a:solidFill>
                <a:cs typeface="+mn-ea"/>
                <a:sym typeface="+mn-lt"/>
              </a:rPr>
              <a:t>重点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）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60061" y="884950"/>
            <a:ext cx="11422461" cy="5810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600" b="1" dirty="0"/>
              <a:t>分类（</a:t>
            </a:r>
            <a:r>
              <a:rPr lang="en-GB" altLang="zh-CN" sz="3600" b="1" dirty="0"/>
              <a:t>classification</a:t>
            </a:r>
            <a:r>
              <a:rPr lang="zh-CN" altLang="en-GB" sz="3600" b="1" dirty="0"/>
              <a:t>）：</a:t>
            </a:r>
            <a:endParaRPr lang="en-US" altLang="zh-CN" sz="3600" b="1" dirty="0"/>
          </a:p>
          <a:p>
            <a:pPr>
              <a:lnSpc>
                <a:spcPct val="150000"/>
              </a:lnSpc>
            </a:pPr>
            <a:r>
              <a:rPr lang="en-US" altLang="zh-CN" sz="3600" dirty="0"/>
              <a:t>	</a:t>
            </a:r>
            <a:r>
              <a:rPr lang="zh-CN" altLang="en-US" sz="3600" dirty="0"/>
              <a:t>预测的是离散值</a:t>
            </a:r>
            <a:endParaRPr lang="zh-CN" altLang="en-US" sz="3600" dirty="0"/>
          </a:p>
          <a:p>
            <a:pPr marL="1485900" lvl="2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600" dirty="0"/>
              <a:t>比如：垃圾邮件识别、图片识别等</a:t>
            </a:r>
            <a:endParaRPr lang="en-US" altLang="zh-CN" sz="3600" dirty="0"/>
          </a:p>
          <a:p>
            <a:pPr marL="1485900" lvl="2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zh-CN" altLang="en-US" sz="36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600" b="1" dirty="0"/>
              <a:t>回归（</a:t>
            </a:r>
            <a:r>
              <a:rPr lang="en-GB" altLang="zh-CN" sz="3600" b="1" dirty="0"/>
              <a:t>regression</a:t>
            </a:r>
            <a:r>
              <a:rPr lang="zh-CN" altLang="en-GB" sz="3600" b="1" dirty="0"/>
              <a:t>）：</a:t>
            </a:r>
            <a:endParaRPr lang="en-US" altLang="zh-CN" sz="3600" b="1" dirty="0"/>
          </a:p>
          <a:p>
            <a:pPr>
              <a:lnSpc>
                <a:spcPct val="150000"/>
              </a:lnSpc>
            </a:pPr>
            <a:r>
              <a:rPr lang="en-US" altLang="zh-CN" sz="3600" dirty="0"/>
              <a:t>	</a:t>
            </a:r>
            <a:r>
              <a:rPr lang="zh-CN" altLang="en-US" sz="3600" dirty="0"/>
              <a:t>预测的是连续值</a:t>
            </a:r>
            <a:r>
              <a:rPr lang="en-US" altLang="zh-CN" sz="3600" dirty="0"/>
              <a:t>	</a:t>
            </a:r>
            <a:endParaRPr lang="en-US" altLang="zh-CN" sz="3600" dirty="0"/>
          </a:p>
          <a:p>
            <a:pPr marL="1485900" lvl="2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3600" dirty="0"/>
              <a:t>比如：预测合肥的房价、未来股票的走势等</a:t>
            </a:r>
            <a:endParaRPr lang="zh-CN" altLang="en-US" sz="3600" dirty="0"/>
          </a:p>
        </p:txBody>
      </p:sp>
      <p:pic>
        <p:nvPicPr>
          <p:cNvPr id="2" name="图片 1" descr="屏幕剪辑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0014" y="3790168"/>
            <a:ext cx="3876638" cy="2147815"/>
          </a:xfrm>
          <a:prstGeom prst="rect">
            <a:avLst/>
          </a:prstGeom>
        </p:spPr>
      </p:pic>
      <p:pic>
        <p:nvPicPr>
          <p:cNvPr id="3" name="图片 2" descr="屏幕剪辑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6916" y="815572"/>
            <a:ext cx="2726168" cy="1943296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机器学习类型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无监督学习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0439" y="1230339"/>
            <a:ext cx="11422461" cy="4979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600" b="1" dirty="0"/>
              <a:t>聚类（</a:t>
            </a:r>
            <a:r>
              <a:rPr lang="en-GB" altLang="zh-CN" sz="3600" b="1" dirty="0"/>
              <a:t>clustering</a:t>
            </a:r>
            <a:r>
              <a:rPr lang="zh-CN" altLang="en-GB" sz="3600" b="1" dirty="0"/>
              <a:t>）：</a:t>
            </a:r>
            <a:endParaRPr lang="en-US" altLang="zh-CN" sz="3600" b="1" dirty="0"/>
          </a:p>
          <a:p>
            <a:pPr>
              <a:lnSpc>
                <a:spcPct val="150000"/>
              </a:lnSpc>
            </a:pPr>
            <a:r>
              <a:rPr lang="en-US" altLang="zh-CN" sz="3600" dirty="0"/>
              <a:t>	</a:t>
            </a:r>
            <a:r>
              <a:rPr lang="zh-CN" altLang="en-US" sz="3600" dirty="0"/>
              <a:t>将数据集划分为若干个子集</a:t>
            </a:r>
            <a:endParaRPr lang="zh-CN" altLang="en-US" sz="3600" dirty="0"/>
          </a:p>
          <a:p>
            <a:pPr marL="1485900" lvl="2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zh-CN" sz="3600" dirty="0"/>
              <a:t>K-means, GMM</a:t>
            </a:r>
            <a:endParaRPr lang="zh-CN" altLang="en-US" sz="36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600" b="1" dirty="0"/>
              <a:t>降维（</a:t>
            </a:r>
            <a:r>
              <a:rPr lang="en-US" altLang="zh-CN" sz="3600" b="1" dirty="0"/>
              <a:t>dimensionality reduction</a:t>
            </a:r>
            <a:r>
              <a:rPr lang="zh-CN" altLang="en-US" sz="3600" b="1" dirty="0"/>
              <a:t>）：</a:t>
            </a:r>
            <a:endParaRPr lang="en-US" altLang="zh-CN" sz="3600" b="1" dirty="0"/>
          </a:p>
          <a:p>
            <a:pPr>
              <a:lnSpc>
                <a:spcPct val="150000"/>
              </a:lnSpc>
            </a:pPr>
            <a:r>
              <a:rPr lang="en-US" altLang="zh-CN" sz="3600" dirty="0"/>
              <a:t>	</a:t>
            </a:r>
            <a:r>
              <a:rPr lang="zh-CN" altLang="en-US" sz="3600" dirty="0"/>
              <a:t>将高维空间转变为与一个低维子空间</a:t>
            </a:r>
            <a:endParaRPr lang="en-US" altLang="zh-CN" sz="3600" dirty="0"/>
          </a:p>
          <a:p>
            <a:pPr marL="1485900" lvl="2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sz="3600" dirty="0"/>
              <a:t>PCA</a:t>
            </a:r>
            <a:endParaRPr lang="zh-CN" altLang="en-US" sz="3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机器学习类型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0439" y="886301"/>
            <a:ext cx="11422461" cy="16516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600" b="1" dirty="0"/>
              <a:t>监督学习与无监督学习的区别</a:t>
            </a:r>
            <a:r>
              <a:rPr lang="zh-CN" altLang="en-GB" sz="3600" b="1" dirty="0"/>
              <a:t>：</a:t>
            </a:r>
            <a:endParaRPr lang="en-US" altLang="zh-CN" sz="3600" b="1" dirty="0"/>
          </a:p>
          <a:p>
            <a:pPr>
              <a:lnSpc>
                <a:spcPct val="150000"/>
              </a:lnSpc>
            </a:pPr>
            <a:r>
              <a:rPr lang="en-US" altLang="zh-CN" sz="3600" dirty="0"/>
              <a:t>	</a:t>
            </a:r>
            <a:endParaRPr lang="zh-CN" altLang="en-US" sz="36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1982" y="1918970"/>
            <a:ext cx="9138557" cy="444305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机器学习类型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半监督学习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0439" y="1118274"/>
            <a:ext cx="11422461" cy="1655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600" b="1" dirty="0"/>
              <a:t>半监督学习（</a:t>
            </a:r>
            <a:r>
              <a:rPr lang="en-GB" altLang="zh-CN" sz="3600" b="1" dirty="0"/>
              <a:t>semi-supervised learning</a:t>
            </a:r>
            <a:r>
              <a:rPr lang="zh-CN" altLang="en-GB" sz="3600" b="1" dirty="0"/>
              <a:t>）</a:t>
            </a:r>
            <a:r>
              <a:rPr lang="zh-CN" altLang="en-US" sz="3600" b="1" dirty="0"/>
              <a:t>：</a:t>
            </a:r>
            <a:endParaRPr lang="zh-CN" altLang="en-GB" sz="3600" b="1" dirty="0"/>
          </a:p>
          <a:p>
            <a:pPr>
              <a:lnSpc>
                <a:spcPct val="150000"/>
              </a:lnSpc>
            </a:pPr>
            <a:r>
              <a:rPr lang="en-GB" altLang="zh-CN" sz="3600" dirty="0"/>
              <a:t>	</a:t>
            </a:r>
            <a:r>
              <a:rPr lang="zh-CN" altLang="en-US" sz="3600" dirty="0"/>
              <a:t>少量标注数据，大量未标注数据</a:t>
            </a:r>
            <a:endParaRPr lang="zh-CN" altLang="en-US" sz="3600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4900" y="3125005"/>
            <a:ext cx="10553538" cy="2915216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机器学习类型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强化学习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0439" y="886301"/>
            <a:ext cx="6801475" cy="51830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800" b="1" dirty="0"/>
              <a:t>强化学习（</a:t>
            </a:r>
            <a:r>
              <a:rPr lang="en-GB" altLang="zh-CN" sz="2800" b="1" dirty="0"/>
              <a:t>reinforcement learning</a:t>
            </a:r>
            <a:r>
              <a:rPr lang="zh-CN" altLang="en-GB" sz="2800" b="1" dirty="0"/>
              <a:t>）：</a:t>
            </a:r>
            <a:endParaRPr lang="zh-CN" altLang="en-GB" sz="2800" b="1" dirty="0"/>
          </a:p>
          <a:p>
            <a:pPr>
              <a:lnSpc>
                <a:spcPct val="150000"/>
              </a:lnSpc>
            </a:pPr>
            <a:r>
              <a:rPr lang="zh-CN" altLang="en-US" sz="2800" dirty="0"/>
              <a:t>经验</a:t>
            </a:r>
            <a:r>
              <a:rPr lang="en-GB" altLang="zh-CN" sz="2800" dirty="0"/>
              <a:t>E</a:t>
            </a:r>
            <a:r>
              <a:rPr lang="zh-CN" altLang="en-US" sz="2800" dirty="0"/>
              <a:t>是由计算机与环境互动获得的，计算机产生行为，同时获得这些行为的结果，我们的程序只需要定义这些行为的收益函数，对行为进行奖励或惩罚。通过设计算法让计算机改变自己的行为模式去最大化收益函数，完成机器学习的过程</a:t>
            </a:r>
            <a:endParaRPr lang="zh-CN" altLang="en-US" sz="2800" dirty="0"/>
          </a:p>
          <a:p>
            <a:pPr marL="1028700" lvl="1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altLang="zh-CN" sz="2800" dirty="0"/>
              <a:t>AlphaGo</a:t>
            </a:r>
            <a:endParaRPr lang="zh-CN" altLang="en-US" sz="2800" dirty="0"/>
          </a:p>
        </p:txBody>
      </p:sp>
      <p:pic>
        <p:nvPicPr>
          <p:cNvPr id="2050" name="Picture 2" descr="强化学习开源框架整理_强化学习开源文章-CSDN博客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4328" y="2197663"/>
            <a:ext cx="5317672" cy="2560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264687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机器学习类型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78" y="731451"/>
            <a:ext cx="12182522" cy="5370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3600" b="1" dirty="0"/>
              <a:t>强化学习与监督学习的区别</a:t>
            </a:r>
            <a:r>
              <a:rPr lang="zh-CN" altLang="en-GB" sz="3600" b="1" dirty="0"/>
              <a:t>：</a:t>
            </a:r>
            <a:endParaRPr lang="zh-CN" altLang="en-US" sz="3600" b="1" dirty="0"/>
          </a:p>
          <a:p>
            <a:pPr marL="1028700" lvl="1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/>
              <a:t>监督学习：提供有标签样本</a:t>
            </a:r>
            <a:endParaRPr lang="en-US" altLang="zh-CN" sz="2800" dirty="0"/>
          </a:p>
          <a:p>
            <a:pPr marL="1028700" lvl="1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800" dirty="0"/>
          </a:p>
          <a:p>
            <a:pPr marL="1028700" lvl="1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800" dirty="0"/>
              <a:t>强化学习：没有有标签的样本，通过执行动作之后反馈的奖励来学习</a:t>
            </a:r>
            <a:endParaRPr lang="en-US" altLang="zh-CN" sz="2800" dirty="0"/>
          </a:p>
          <a:p>
            <a:pPr marL="1028700" lvl="1" indent="-5715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altLang="zh-CN" sz="2800" dirty="0"/>
          </a:p>
          <a:p>
            <a:pPr lvl="1">
              <a:lnSpc>
                <a:spcPct val="150000"/>
              </a:lnSpc>
            </a:pPr>
            <a:endParaRPr lang="en-US" altLang="zh-CN" sz="2800" dirty="0"/>
          </a:p>
          <a:p>
            <a:pPr lvl="1">
              <a:lnSpc>
                <a:spcPct val="150000"/>
              </a:lnSpc>
            </a:pPr>
            <a:endParaRPr lang="en-US" altLang="zh-CN" sz="2800" dirty="0"/>
          </a:p>
          <a:p>
            <a:pPr lvl="1">
              <a:lnSpc>
                <a:spcPct val="150000"/>
              </a:lnSpc>
            </a:pPr>
            <a:r>
              <a:rPr lang="en-US" altLang="zh-CN" sz="2800" dirty="0"/>
              <a:t>	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5810" y="1497334"/>
            <a:ext cx="5695533" cy="13447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3183" y="3739999"/>
            <a:ext cx="5176156" cy="170162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29494" y="5809829"/>
            <a:ext cx="1265577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100" b="1" dirty="0">
                <a:solidFill>
                  <a:srgbClr val="FF0000"/>
                </a:solidFill>
              </a:rPr>
              <a:t>强化学习在某种意义上可以认为是具有“延迟标签信息”的监督学习</a:t>
            </a:r>
            <a:endParaRPr lang="zh-CN" altLang="en-US" sz="3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/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-1" fmla="*/ 1819275 w 3638550"/>
                <a:gd name="connsiteY0-2" fmla="*/ 0 h 3638550"/>
                <a:gd name="connsiteX1-3" fmla="*/ 3638550 w 3638550"/>
                <a:gd name="connsiteY1-4" fmla="*/ 1819275 h 3638550"/>
                <a:gd name="connsiteX2-5" fmla="*/ 1819275 w 3638550"/>
                <a:gd name="connsiteY2-6" fmla="*/ 3638550 h 3638550"/>
                <a:gd name="connsiteX3-7" fmla="*/ 0 w 3638550"/>
                <a:gd name="connsiteY3-8" fmla="*/ 1819275 h 3638550"/>
                <a:gd name="connsiteX4-9" fmla="*/ 1910715 w 3638550"/>
                <a:gd name="connsiteY4-10" fmla="*/ 91440 h 3638550"/>
                <a:gd name="connsiteX0-11" fmla="*/ 1819275 w 3638550"/>
                <a:gd name="connsiteY0-12" fmla="*/ 0 h 3638550"/>
                <a:gd name="connsiteX1-13" fmla="*/ 3638550 w 3638550"/>
                <a:gd name="connsiteY1-14" fmla="*/ 1819275 h 3638550"/>
                <a:gd name="connsiteX2-15" fmla="*/ 1819275 w 3638550"/>
                <a:gd name="connsiteY2-16" fmla="*/ 3638550 h 3638550"/>
                <a:gd name="connsiteX3-17" fmla="*/ 0 w 3638550"/>
                <a:gd name="connsiteY3-18" fmla="*/ 1819275 h 3638550"/>
                <a:gd name="connsiteX0-19" fmla="*/ 3638550 w 3638550"/>
                <a:gd name="connsiteY0-20" fmla="*/ 0 h 1819275"/>
                <a:gd name="connsiteX1-21" fmla="*/ 1819275 w 3638550"/>
                <a:gd name="connsiteY1-22" fmla="*/ 1819275 h 1819275"/>
                <a:gd name="connsiteX2-23" fmla="*/ 0 w 3638550"/>
                <a:gd name="connsiteY2-24" fmla="*/ 0 h 1819275"/>
                <a:gd name="connsiteX0-25" fmla="*/ 1819275 w 1819275"/>
                <a:gd name="connsiteY0-26" fmla="*/ 0 h 1819275"/>
                <a:gd name="connsiteX1-27" fmla="*/ 0 w 1819275"/>
                <a:gd name="connsiteY1-28" fmla="*/ 1819275 h 1819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727455" y="1148752"/>
              <a:ext cx="5663945" cy="716782"/>
              <a:chOff x="1727455" y="1148752"/>
              <a:chExt cx="5663945" cy="716782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机器学习：定义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727455" y="1148752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/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707547" y="2049666"/>
              <a:ext cx="5683853" cy="716782"/>
              <a:chOff x="1707547" y="2135344"/>
              <a:chExt cx="5683853" cy="71678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573268" y="23457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机器学习：应用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707547" y="2135344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707547" y="2993672"/>
              <a:ext cx="5683853" cy="716782"/>
              <a:chOff x="1707547" y="3165807"/>
              <a:chExt cx="5683853" cy="71678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2573268" y="33683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机器学习：概念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707547" y="316580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707547" y="3937678"/>
              <a:ext cx="5683853" cy="716782"/>
              <a:chOff x="1707547" y="4114689"/>
              <a:chExt cx="5683853" cy="71678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2573268" y="430941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机器学习：分类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1707547" y="4114689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573268" y="506854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机器学习：发展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736827" y="4823175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27455" y="5767181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3268" y="6004690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机器学习：示例</a:t>
            </a:r>
            <a:endParaRPr lang="zh-CN" altLang="en-US" sz="2000" b="1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370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370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06637"/>
            <a:ext cx="34676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机器学习发展历程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cxnSp>
        <p:nvCxnSpPr>
          <p:cNvPr id="2" name="Straight Connector 18"/>
          <p:cNvCxnSpPr>
            <a:stCxn id="3" idx="6"/>
          </p:cNvCxnSpPr>
          <p:nvPr/>
        </p:nvCxnSpPr>
        <p:spPr>
          <a:xfrm>
            <a:off x="8832365" y="5066649"/>
            <a:ext cx="1694323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Oval 7"/>
          <p:cNvSpPr/>
          <p:nvPr/>
        </p:nvSpPr>
        <p:spPr>
          <a:xfrm>
            <a:off x="8706859" y="5003896"/>
            <a:ext cx="125506" cy="125506"/>
          </a:xfrm>
          <a:prstGeom prst="ellipse">
            <a:avLst/>
          </a:prstGeom>
          <a:solidFill>
            <a:schemeClr val="bg1"/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9"/>
          <p:cNvCxnSpPr>
            <a:stCxn id="3" idx="0"/>
          </p:cNvCxnSpPr>
          <p:nvPr/>
        </p:nvCxnSpPr>
        <p:spPr>
          <a:xfrm flipV="1">
            <a:off x="8769612" y="2395167"/>
            <a:ext cx="0" cy="2608729"/>
          </a:xfrm>
          <a:prstGeom prst="line">
            <a:avLst/>
          </a:prstGeom>
          <a:ln>
            <a:solidFill>
              <a:srgbClr val="00B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10"/>
          <p:cNvSpPr/>
          <p:nvPr/>
        </p:nvSpPr>
        <p:spPr>
          <a:xfrm>
            <a:off x="9692977" y="5003896"/>
            <a:ext cx="125506" cy="125506"/>
          </a:xfrm>
          <a:prstGeom prst="ellipse">
            <a:avLst/>
          </a:prstGeom>
          <a:solidFill>
            <a:schemeClr val="bg1"/>
          </a:solidFill>
          <a:ln w="254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12"/>
          <p:cNvSpPr/>
          <p:nvPr/>
        </p:nvSpPr>
        <p:spPr>
          <a:xfrm>
            <a:off x="8791920" y="1951734"/>
            <a:ext cx="70382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B05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突破</a:t>
            </a:r>
            <a:endParaRPr lang="en-SG" altLang="zh-CN" sz="900" b="1" dirty="0">
              <a:solidFill>
                <a:srgbClr val="00B050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Calibri" panose="020F0502020204030204" pitchFamily="34" charset="0"/>
            </a:endParaRPr>
          </a:p>
          <a:p>
            <a:r>
              <a:rPr lang="en-US" altLang="zh-CN" sz="900" b="1" dirty="0">
                <a:solidFill>
                  <a:srgbClr val="00B05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2016</a:t>
            </a:r>
            <a:r>
              <a:rPr lang="zh-CN" altLang="en-US" sz="900" b="1" dirty="0">
                <a:solidFill>
                  <a:srgbClr val="00B05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sz="900" dirty="0">
                <a:solidFill>
                  <a:srgbClr val="00B05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–</a:t>
            </a:r>
            <a:endParaRPr lang="en-SG" altLang="zh-CN" sz="900" dirty="0">
              <a:solidFill>
                <a:srgbClr val="00B050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Calibri" panose="020F0502020204030204" pitchFamily="34" charset="0"/>
            </a:endParaRPr>
          </a:p>
          <a:p>
            <a:r>
              <a:rPr lang="en-SG" altLang="zh-CN" sz="9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AlphaGO</a:t>
            </a:r>
            <a:r>
              <a:rPr lang="zh-CN" altLang="en-SG" sz="9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在</a:t>
            </a:r>
            <a:r>
              <a:rPr lang="zh-CN" altLang="en-US" sz="9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围棋比赛中击败李世石</a:t>
            </a:r>
            <a:endParaRPr lang="en-SG" altLang="zh-CN" sz="9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cxnSp>
        <p:nvCxnSpPr>
          <p:cNvPr id="9" name="Straight Connector 13"/>
          <p:cNvCxnSpPr>
            <a:stCxn id="7" idx="0"/>
          </p:cNvCxnSpPr>
          <p:nvPr/>
        </p:nvCxnSpPr>
        <p:spPr>
          <a:xfrm flipV="1">
            <a:off x="9755730" y="1803496"/>
            <a:ext cx="0" cy="3200400"/>
          </a:xfrm>
          <a:prstGeom prst="line">
            <a:avLst/>
          </a:prstGeom>
          <a:ln>
            <a:solidFill>
              <a:srgbClr val="00B05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17"/>
          <p:cNvSpPr/>
          <p:nvPr/>
        </p:nvSpPr>
        <p:spPr>
          <a:xfrm>
            <a:off x="9822859" y="1305504"/>
            <a:ext cx="703829" cy="1615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b="1" dirty="0">
                <a:solidFill>
                  <a:srgbClr val="00B05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突破</a:t>
            </a:r>
            <a:endParaRPr lang="en-SG" altLang="zh-CN" sz="900" b="1" dirty="0">
              <a:solidFill>
                <a:srgbClr val="00B050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Calibri" panose="020F0502020204030204" pitchFamily="34" charset="0"/>
            </a:endParaRPr>
          </a:p>
          <a:p>
            <a:r>
              <a:rPr lang="en-US" altLang="zh-CN" sz="900" b="1" dirty="0">
                <a:solidFill>
                  <a:srgbClr val="00B05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2022</a:t>
            </a:r>
            <a:r>
              <a:rPr lang="zh-CN" altLang="en-US" sz="900" b="1" dirty="0">
                <a:solidFill>
                  <a:srgbClr val="00B05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 </a:t>
            </a:r>
            <a:r>
              <a:rPr lang="en-US" altLang="zh-CN" sz="900" dirty="0">
                <a:solidFill>
                  <a:srgbClr val="00B050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  <a:cs typeface="Calibri" panose="020F0502020204030204" pitchFamily="34" charset="0"/>
              </a:rPr>
              <a:t>–</a:t>
            </a:r>
            <a:endParaRPr lang="en-SG" altLang="zh-CN" sz="900" dirty="0">
              <a:solidFill>
                <a:srgbClr val="00B050"/>
              </a:solidFill>
              <a:latin typeface="Microsoft YaHei UI" panose="020B0503020204020204" pitchFamily="34" charset="-122"/>
              <a:ea typeface="Microsoft YaHei UI" panose="020B0503020204020204" pitchFamily="34" charset="-122"/>
              <a:cs typeface="Calibri" panose="020F0502020204030204" pitchFamily="34" charset="0"/>
            </a:endParaRPr>
          </a:p>
          <a:p>
            <a:r>
              <a:rPr lang="en-SG" altLang="zh-CN" sz="900" dirty="0" err="1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ChatGPT</a:t>
            </a:r>
            <a:r>
              <a:rPr lang="zh-CN" altLang="en-SG" sz="9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问世</a:t>
            </a:r>
            <a:r>
              <a:rPr lang="zh-CN" altLang="en-US" sz="9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！</a:t>
            </a:r>
            <a:endParaRPr lang="en-SG" altLang="zh-CN" sz="9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endParaRPr lang="en-SG" altLang="zh-CN" sz="9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  <a:p>
            <a:r>
              <a:rPr lang="zh-CN" altLang="en-US" sz="900" dirty="0">
                <a:latin typeface="Microsoft YaHei UI" panose="020B0503020204020204" pitchFamily="34" charset="-122"/>
                <a:ea typeface="Microsoft YaHei UI" panose="020B0503020204020204" pitchFamily="34" charset="-122"/>
              </a:rPr>
              <a:t>具有非常惊艳的语言理解、生成、知识推理能力</a:t>
            </a:r>
            <a:endParaRPr lang="en-SG" altLang="zh-CN" sz="900" dirty="0">
              <a:latin typeface="Microsoft YaHei UI" panose="020B0503020204020204" pitchFamily="34" charset="-122"/>
              <a:ea typeface="Microsoft YaHei UI" panose="020B0503020204020204" pitchFamily="34" charset="-122"/>
            </a:endParaRPr>
          </a:p>
        </p:txBody>
      </p:sp>
      <p:pic>
        <p:nvPicPr>
          <p:cNvPr id="18" name="Picture 6" descr="Timeline&#10;&#10;Description automatically generated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1298606" y="2721771"/>
            <a:ext cx="7374689" cy="3741118"/>
          </a:xfrm>
          <a:prstGeom prst="rect">
            <a:avLst/>
          </a:prstGeom>
        </p:spPr>
      </p:pic>
      <p:grpSp>
        <p:nvGrpSpPr>
          <p:cNvPr id="11" name="Group 24"/>
          <p:cNvGrpSpPr/>
          <p:nvPr/>
        </p:nvGrpSpPr>
        <p:grpSpPr>
          <a:xfrm>
            <a:off x="1519990" y="5500885"/>
            <a:ext cx="725045" cy="1250478"/>
            <a:chOff x="102529" y="5574889"/>
            <a:chExt cx="725045" cy="1250478"/>
          </a:xfrm>
        </p:grpSpPr>
        <p:sp>
          <p:nvSpPr>
            <p:cNvPr id="16" name="Up Arrow 23"/>
            <p:cNvSpPr/>
            <p:nvPr/>
          </p:nvSpPr>
          <p:spPr>
            <a:xfrm>
              <a:off x="263489" y="5574889"/>
              <a:ext cx="403123" cy="599768"/>
            </a:xfrm>
            <a:prstGeom prst="upArrow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22"/>
            <p:cNvPicPr>
              <a:picLocks noChangeAspect="1"/>
            </p:cNvPicPr>
            <p:nvPr/>
          </p:nvPicPr>
          <p:blipFill>
            <a:blip r:embed="rId2" cstate="email"/>
            <a:stretch>
              <a:fillRect/>
            </a:stretch>
          </p:blipFill>
          <p:spPr>
            <a:xfrm>
              <a:off x="102529" y="6125497"/>
              <a:ext cx="725045" cy="69987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370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370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06637"/>
            <a:ext cx="428835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机器学习届的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</a:rPr>
              <a:t>执牛耳者</a:t>
            </a:r>
            <a:endParaRPr lang="zh-CN" altLang="en-US" sz="3200" b="1" dirty="0">
              <a:solidFill>
                <a:schemeClr val="bg1"/>
              </a:solidFill>
              <a:cs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3839" y="1060744"/>
            <a:ext cx="5633445" cy="3703990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43839" y="4794338"/>
            <a:ext cx="609858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杨立昆</a:t>
            </a:r>
            <a:r>
              <a:rPr lang="zh-CN" altLang="en-US" sz="2400" dirty="0"/>
              <a:t>（Yann LeCun）</a:t>
            </a:r>
            <a:endParaRPr lang="zh-CN" altLang="en-US" sz="2400" dirty="0"/>
          </a:p>
          <a:p>
            <a:r>
              <a:rPr lang="zh-CN" altLang="en-US" sz="2400" b="1" dirty="0"/>
              <a:t>杰弗里•欣顿</a:t>
            </a:r>
            <a:r>
              <a:rPr lang="zh-CN" altLang="en-US" sz="2400" dirty="0"/>
              <a:t>（Geoffrey Hinton）</a:t>
            </a:r>
            <a:endParaRPr lang="zh-CN" altLang="en-US" sz="2400" dirty="0"/>
          </a:p>
          <a:p>
            <a:r>
              <a:rPr lang="zh-CN" altLang="en-US" sz="2400" b="1" dirty="0"/>
              <a:t>本吉奥</a:t>
            </a:r>
            <a:r>
              <a:rPr lang="zh-CN" altLang="en-US" sz="2400" dirty="0"/>
              <a:t>（Bengio）</a:t>
            </a:r>
            <a:endParaRPr lang="zh-CN" altLang="en-US" sz="2400" dirty="0"/>
          </a:p>
          <a:p>
            <a:r>
              <a:rPr lang="zh-CN" altLang="en-US" sz="2400" dirty="0"/>
              <a:t>共同获得了2018年计算机科学的最高奖项</a:t>
            </a:r>
            <a:endParaRPr lang="zh-CN" altLang="en-US" sz="2400" dirty="0"/>
          </a:p>
          <a:p>
            <a:r>
              <a:rPr lang="zh-CN" altLang="en-US" sz="2400" b="1" dirty="0">
                <a:solidFill>
                  <a:srgbClr val="FF0000"/>
                </a:solidFill>
              </a:rPr>
              <a:t>ACM图灵奖</a:t>
            </a:r>
            <a:r>
              <a:rPr lang="zh-CN" altLang="en-US" sz="2400" dirty="0"/>
              <a:t>。</a:t>
            </a:r>
            <a:endParaRPr lang="zh-CN" altLang="en-US" sz="2400" dirty="0"/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7125" y="1060744"/>
            <a:ext cx="3078513" cy="370399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7997125" y="4932836"/>
            <a:ext cx="444801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/>
              <a:t>Andrew Ng</a:t>
            </a:r>
            <a:endParaRPr lang="zh-CN" altLang="en-US" sz="2400" b="1" dirty="0"/>
          </a:p>
          <a:p>
            <a:r>
              <a:rPr lang="zh-CN" altLang="en-US" sz="2400" dirty="0"/>
              <a:t>中文名</a:t>
            </a:r>
            <a:r>
              <a:rPr lang="zh-CN" altLang="en-US" sz="2400" b="1" dirty="0"/>
              <a:t>吴恩达</a:t>
            </a:r>
            <a:r>
              <a:rPr lang="zh-CN" altLang="en-US" sz="2400" dirty="0"/>
              <a:t>，斯坦福大学副教授，前“百度大脑”的负责人与百度首席科学家。</a:t>
            </a:r>
            <a:endParaRPr lang="zh-CN" altLang="en-US" sz="2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370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370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06637"/>
            <a:ext cx="5519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国内外知名人工智能企业榜单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2039" y="872520"/>
            <a:ext cx="11367921" cy="5512782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8" name="任意多边形: 形状 37"/>
            <p:cNvSpPr/>
            <p:nvPr/>
          </p:nvSpPr>
          <p:spPr>
            <a:xfrm>
              <a:off x="0" y="0"/>
              <a:ext cx="1819275" cy="1819275"/>
            </a:xfrm>
            <a:custGeom>
              <a:avLst/>
              <a:gdLst>
                <a:gd name="connsiteX0" fmla="*/ 0 w 3638550"/>
                <a:gd name="connsiteY0" fmla="*/ 1819275 h 3638550"/>
                <a:gd name="connsiteX1" fmla="*/ 1819275 w 3638550"/>
                <a:gd name="connsiteY1" fmla="*/ 0 h 3638550"/>
                <a:gd name="connsiteX2" fmla="*/ 3638550 w 3638550"/>
                <a:gd name="connsiteY2" fmla="*/ 1819275 h 3638550"/>
                <a:gd name="connsiteX3" fmla="*/ 1819275 w 3638550"/>
                <a:gd name="connsiteY3" fmla="*/ 3638550 h 3638550"/>
                <a:gd name="connsiteX4" fmla="*/ 0 w 3638550"/>
                <a:gd name="connsiteY4" fmla="*/ 1819275 h 3638550"/>
                <a:gd name="connsiteX0-1" fmla="*/ 1819275 w 3638550"/>
                <a:gd name="connsiteY0-2" fmla="*/ 0 h 3638550"/>
                <a:gd name="connsiteX1-3" fmla="*/ 3638550 w 3638550"/>
                <a:gd name="connsiteY1-4" fmla="*/ 1819275 h 3638550"/>
                <a:gd name="connsiteX2-5" fmla="*/ 1819275 w 3638550"/>
                <a:gd name="connsiteY2-6" fmla="*/ 3638550 h 3638550"/>
                <a:gd name="connsiteX3-7" fmla="*/ 0 w 3638550"/>
                <a:gd name="connsiteY3-8" fmla="*/ 1819275 h 3638550"/>
                <a:gd name="connsiteX4-9" fmla="*/ 1910715 w 3638550"/>
                <a:gd name="connsiteY4-10" fmla="*/ 91440 h 3638550"/>
                <a:gd name="connsiteX0-11" fmla="*/ 1819275 w 3638550"/>
                <a:gd name="connsiteY0-12" fmla="*/ 0 h 3638550"/>
                <a:gd name="connsiteX1-13" fmla="*/ 3638550 w 3638550"/>
                <a:gd name="connsiteY1-14" fmla="*/ 1819275 h 3638550"/>
                <a:gd name="connsiteX2-15" fmla="*/ 1819275 w 3638550"/>
                <a:gd name="connsiteY2-16" fmla="*/ 3638550 h 3638550"/>
                <a:gd name="connsiteX3-17" fmla="*/ 0 w 3638550"/>
                <a:gd name="connsiteY3-18" fmla="*/ 1819275 h 3638550"/>
                <a:gd name="connsiteX0-19" fmla="*/ 3638550 w 3638550"/>
                <a:gd name="connsiteY0-20" fmla="*/ 0 h 1819275"/>
                <a:gd name="connsiteX1-21" fmla="*/ 1819275 w 3638550"/>
                <a:gd name="connsiteY1-22" fmla="*/ 1819275 h 1819275"/>
                <a:gd name="connsiteX2-23" fmla="*/ 0 w 3638550"/>
                <a:gd name="connsiteY2-24" fmla="*/ 0 h 1819275"/>
                <a:gd name="connsiteX0-25" fmla="*/ 1819275 w 1819275"/>
                <a:gd name="connsiteY0-26" fmla="*/ 0 h 1819275"/>
                <a:gd name="connsiteX1-27" fmla="*/ 0 w 1819275"/>
                <a:gd name="connsiteY1-28" fmla="*/ 1819275 h 181927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1819275" h="1819275">
                  <a:moveTo>
                    <a:pt x="1819275" y="0"/>
                  </a:moveTo>
                  <a:cubicBezTo>
                    <a:pt x="1819275" y="1004758"/>
                    <a:pt x="1004758" y="1819275"/>
                    <a:pt x="0" y="1819275"/>
                  </a:cubicBezTo>
                </a:path>
              </a:pathLst>
            </a:custGeom>
            <a:noFill/>
            <a:ln w="381000">
              <a:solidFill>
                <a:schemeClr val="accent1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1727455" y="1148752"/>
              <a:ext cx="5663945" cy="716782"/>
              <a:chOff x="1727455" y="1148752"/>
              <a:chExt cx="5663945" cy="716782"/>
            </a:xfrm>
          </p:grpSpPr>
          <p:sp>
            <p:nvSpPr>
              <p:cNvPr id="61" name="文本框 60"/>
              <p:cNvSpPr txBox="1"/>
              <p:nvPr/>
            </p:nvSpPr>
            <p:spPr>
              <a:xfrm>
                <a:off x="2573268" y="132397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机器学习：定义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椭圆 62"/>
              <p:cNvSpPr/>
              <p:nvPr/>
            </p:nvSpPr>
            <p:spPr>
              <a:xfrm>
                <a:off x="1727455" y="1148752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accent1">
                        <a:alpha val="0"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01</a:t>
                </a:r>
                <a:endPara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7540339" y="0"/>
              <a:ext cx="4651661" cy="6858000"/>
              <a:chOff x="7540339" y="0"/>
              <a:chExt cx="4651661" cy="6858000"/>
            </a:xfrm>
          </p:grpSpPr>
          <p:sp>
            <p:nvSpPr>
              <p:cNvPr id="60" name="任意多边形: 形状 59"/>
              <p:cNvSpPr/>
              <p:nvPr/>
            </p:nvSpPr>
            <p:spPr>
              <a:xfrm>
                <a:off x="7779658" y="0"/>
                <a:ext cx="4412342" cy="6858000"/>
              </a:xfrm>
              <a:custGeom>
                <a:avLst/>
                <a:gdLst>
                  <a:gd name="connsiteX0" fmla="*/ 1295690 w 4412342"/>
                  <a:gd name="connsiteY0" fmla="*/ 0 h 6858000"/>
                  <a:gd name="connsiteX1" fmla="*/ 4412342 w 4412342"/>
                  <a:gd name="connsiteY1" fmla="*/ 0 h 6858000"/>
                  <a:gd name="connsiteX2" fmla="*/ 4412342 w 4412342"/>
                  <a:gd name="connsiteY2" fmla="*/ 1636729 h 6858000"/>
                  <a:gd name="connsiteX3" fmla="*/ 4272563 w 4412342"/>
                  <a:gd name="connsiteY3" fmla="*/ 1672670 h 6858000"/>
                  <a:gd name="connsiteX4" fmla="*/ 3111228 w 4412342"/>
                  <a:gd name="connsiteY4" fmla="*/ 3251199 h 6858000"/>
                  <a:gd name="connsiteX5" fmla="*/ 4272563 w 4412342"/>
                  <a:gd name="connsiteY5" fmla="*/ 4829728 h 6858000"/>
                  <a:gd name="connsiteX6" fmla="*/ 4412342 w 4412342"/>
                  <a:gd name="connsiteY6" fmla="*/ 4865669 h 6858000"/>
                  <a:gd name="connsiteX7" fmla="*/ 4412342 w 4412342"/>
                  <a:gd name="connsiteY7" fmla="*/ 6858000 h 6858000"/>
                  <a:gd name="connsiteX8" fmla="*/ 1670654 w 4412342"/>
                  <a:gd name="connsiteY8" fmla="*/ 6858000 h 6858000"/>
                  <a:gd name="connsiteX9" fmla="*/ 1550198 w 4412342"/>
                  <a:gd name="connsiteY9" fmla="*/ 6753659 h 6858000"/>
                  <a:gd name="connsiteX10" fmla="*/ 0 w 4412342"/>
                  <a:gd name="connsiteY10" fmla="*/ 3251200 h 6858000"/>
                  <a:gd name="connsiteX11" fmla="*/ 1229199 w 4412342"/>
                  <a:gd name="connsiteY11" fmla="*/ 69741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412342" h="6858000">
                    <a:moveTo>
                      <a:pt x="1295690" y="0"/>
                    </a:moveTo>
                    <a:lnTo>
                      <a:pt x="4412342" y="0"/>
                    </a:lnTo>
                    <a:lnTo>
                      <a:pt x="4412342" y="1636729"/>
                    </a:lnTo>
                    <a:lnTo>
                      <a:pt x="4272563" y="1672670"/>
                    </a:lnTo>
                    <a:cubicBezTo>
                      <a:pt x="3599745" y="1881938"/>
                      <a:pt x="3111228" y="2509519"/>
                      <a:pt x="3111228" y="3251199"/>
                    </a:cubicBezTo>
                    <a:cubicBezTo>
                      <a:pt x="3111228" y="3992879"/>
                      <a:pt x="3599745" y="4620460"/>
                      <a:pt x="4272563" y="4829728"/>
                    </a:cubicBezTo>
                    <a:lnTo>
                      <a:pt x="4412342" y="4865669"/>
                    </a:lnTo>
                    <a:lnTo>
                      <a:pt x="4412342" y="6858000"/>
                    </a:lnTo>
                    <a:lnTo>
                      <a:pt x="1670654" y="6858000"/>
                    </a:lnTo>
                    <a:lnTo>
                      <a:pt x="1550198" y="6753659"/>
                    </a:lnTo>
                    <a:cubicBezTo>
                      <a:pt x="597879" y="5888107"/>
                      <a:pt x="0" y="4639475"/>
                      <a:pt x="0" y="3251200"/>
                    </a:cubicBezTo>
                    <a:cubicBezTo>
                      <a:pt x="0" y="2026252"/>
                      <a:pt x="465477" y="910022"/>
                      <a:pt x="1229199" y="69741"/>
                    </a:cubicBez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矩形 57"/>
              <p:cNvSpPr/>
              <p:nvPr/>
            </p:nvSpPr>
            <p:spPr>
              <a:xfrm>
                <a:off x="7540339" y="3124369"/>
                <a:ext cx="3592287" cy="1015663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t" anchorCtr="0">
                <a:spAutoFit/>
              </a:bodyPr>
              <a:lstStyle/>
              <a:p>
                <a:r>
                  <a:rPr kumimoji="1" lang="zh-CN" altLang="en-US" sz="6000" b="1" dirty="0">
                    <a:solidFill>
                      <a:schemeClr val="tx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目录</a:t>
                </a:r>
                <a:endParaRPr kumimoji="1" lang="en-US" altLang="zh-CN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组合 40"/>
            <p:cNvGrpSpPr/>
            <p:nvPr/>
          </p:nvGrpSpPr>
          <p:grpSpPr>
            <a:xfrm>
              <a:off x="1707547" y="2049666"/>
              <a:ext cx="5683853" cy="716782"/>
              <a:chOff x="1707547" y="2135344"/>
              <a:chExt cx="5683853" cy="716782"/>
            </a:xfrm>
          </p:grpSpPr>
          <p:sp>
            <p:nvSpPr>
              <p:cNvPr id="54" name="文本框 53"/>
              <p:cNvSpPr txBox="1"/>
              <p:nvPr/>
            </p:nvSpPr>
            <p:spPr>
              <a:xfrm>
                <a:off x="2573268" y="23457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机器学习：应用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椭圆 55"/>
              <p:cNvSpPr/>
              <p:nvPr/>
            </p:nvSpPr>
            <p:spPr>
              <a:xfrm>
                <a:off x="1707547" y="2135344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02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/>
            <p:cNvGrpSpPr/>
            <p:nvPr/>
          </p:nvGrpSpPr>
          <p:grpSpPr>
            <a:xfrm>
              <a:off x="1707547" y="2993672"/>
              <a:ext cx="5683853" cy="716782"/>
              <a:chOff x="1707547" y="3165807"/>
              <a:chExt cx="5683853" cy="716782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2573268" y="3368396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机器学习：概念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椭圆 52"/>
              <p:cNvSpPr/>
              <p:nvPr/>
            </p:nvSpPr>
            <p:spPr>
              <a:xfrm>
                <a:off x="1707547" y="3165807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03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1707547" y="3937678"/>
              <a:ext cx="5683853" cy="716782"/>
              <a:chOff x="1707547" y="4114689"/>
              <a:chExt cx="5683853" cy="716782"/>
            </a:xfrm>
          </p:grpSpPr>
          <p:sp>
            <p:nvSpPr>
              <p:cNvPr id="48" name="文本框 47"/>
              <p:cNvSpPr txBox="1"/>
              <p:nvPr/>
            </p:nvSpPr>
            <p:spPr>
              <a:xfrm>
                <a:off x="2573268" y="4309415"/>
                <a:ext cx="4818132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buSzPct val="25000"/>
                </a:pPr>
                <a:r>
                  <a:rPr lang="zh-CN" altLang="en-US" sz="2000" b="1" dirty="0">
                    <a:latin typeface="Arial" panose="020B0604020202020204" pitchFamily="34" charset="0"/>
                    <a:ea typeface="微软雅黑" panose="020B0503020204020204" pitchFamily="34" charset="-122"/>
                  </a:rPr>
                  <a:t>机器学习：分类</a:t>
                </a:r>
                <a:endPara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椭圆 49"/>
              <p:cNvSpPr/>
              <p:nvPr/>
            </p:nvSpPr>
            <p:spPr>
              <a:xfrm>
                <a:off x="1707547" y="4114689"/>
                <a:ext cx="716782" cy="716782"/>
              </a:xfrm>
              <a:prstGeom prst="ellipse">
                <a:avLst/>
              </a:prstGeom>
              <a:noFill/>
              <a:ln w="25400">
                <a:gradFill>
                  <a:gsLst>
                    <a:gs pos="76000">
                      <a:schemeClr val="tx2">
                        <a:alpha val="0"/>
                      </a:schemeClr>
                    </a:gs>
                    <a:gs pos="100000">
                      <a:schemeClr val="tx2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 anchorCtr="0"/>
              <a:lstStyle/>
              <a:p>
                <a:pPr algn="ctr"/>
                <a:r>
                  <a:rPr lang="en-US" altLang="zh-CN" sz="2800" b="1" dirty="0">
                    <a:solidFill>
                      <a:srgbClr val="4472C4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rPr>
                  <a:t>04</a:t>
                </a:r>
                <a:endPara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" name="文本框 2"/>
          <p:cNvSpPr txBox="1"/>
          <p:nvPr/>
        </p:nvSpPr>
        <p:spPr>
          <a:xfrm>
            <a:off x="2573268" y="5068547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机器学习：发展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736827" y="4823175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727455" y="5767181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  <a:endParaRPr lang="en-US" altLang="zh-CN" sz="2800" b="1" dirty="0">
              <a:solidFill>
                <a:srgbClr val="4472C4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73268" y="6004690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机器学习：示例</a:t>
            </a:r>
            <a:endParaRPr lang="zh-CN" altLang="en-US" sz="2000" b="1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机器学习示例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贷款诈骗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50439" y="765645"/>
            <a:ext cx="6034863" cy="6121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50000"/>
              </a:lnSpc>
              <a:buFont typeface="Wingdings" panose="05000000000000000000" pitchFamily="2" charset="2"/>
              <a:buChar char="p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什么是贷款诈骗？</a:t>
            </a:r>
            <a:endParaRPr lang="zh-CN" altLang="en-US" sz="2400" b="1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/>
              <a:t>贷款申请欺诈是指申请人在申请贷款过程中，通过伪造身份、收入、职业或其他材料，骗取金融机构贷款的行为。</a:t>
            </a:r>
            <a:endParaRPr lang="en-US" altLang="zh-CN" sz="2400" dirty="0"/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/>
              <a:t>例如，申请人可能虚报收入、伪造工作单位，或者盗用他人身份申请贷款。</a:t>
            </a:r>
            <a:endParaRPr lang="en-US" altLang="zh-CN" sz="2400" dirty="0"/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/>
              <a:t>银行可以利用历史贷款申请数据，训练机器学习模型，自动识别存在欺诈风险的申请。</a:t>
            </a:r>
            <a:endParaRPr lang="zh-CN" altLang="en-US" sz="2400" b="0" i="0" dirty="0">
              <a:solidFill>
                <a:srgbClr val="374151"/>
              </a:solidFill>
              <a:effectLst/>
              <a:latin typeface="ui-sans-serif"/>
            </a:endParaRPr>
          </a:p>
          <a:p>
            <a:pPr>
              <a:lnSpc>
                <a:spcPct val="150000"/>
              </a:lnSpc>
            </a:pPr>
            <a:br>
              <a:rPr lang="zh-CN" altLang="en-US" sz="2400" dirty="0"/>
            </a:br>
            <a:endParaRPr lang="zh-CN" altLang="en-US" sz="24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</p:txBody>
      </p:sp>
      <p:pic>
        <p:nvPicPr>
          <p:cNvPr id="2" name="Picture 2" descr="新华视点：疫情期间网络贷款诈骗激增，警惕伸向个体经营和创业者的“黑手”-新华网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5973" y="2149329"/>
            <a:ext cx="5055588" cy="3235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机器学习示例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贷款诈骗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705193"/>
            <a:ext cx="13071094" cy="6702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如何将机器学习应用于贷款诈骗？</a:t>
            </a:r>
            <a:endParaRPr lang="zh-CN" altLang="en-US" sz="2400" b="1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第一步：收集数据</a:t>
            </a:r>
            <a:endParaRPr lang="en-US" altLang="zh-CN" sz="2400" b="1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b="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收集过去的贷款申请记录，包括哪些是正常的，哪些是诈骗的。</a:t>
            </a:r>
            <a:endParaRPr lang="en-US" altLang="zh-CN" sz="2400" b="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b="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数据可能包括：申请人的年龄、收入、职业、申请时间等。</a:t>
            </a:r>
            <a:endParaRPr lang="en-US" altLang="zh-CN" sz="2400" b="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划分训练集和测试集。</a:t>
            </a:r>
            <a:endParaRPr lang="en-US" altLang="zh-CN" sz="2400" b="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第二步：筛选数据</a:t>
            </a:r>
            <a:endParaRPr lang="en-US" altLang="zh-CN" sz="2400" b="1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筛选数据是为了去掉不靠谱的数据，让模型学得更好。</a:t>
            </a:r>
            <a:endParaRPr lang="zh-CN" altLang="en-US" sz="24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异常值是指那些特别奇怪的数据点，可能是录入错误或故意伪造的。</a:t>
            </a:r>
            <a:endParaRPr lang="zh-CN" altLang="en-US" sz="24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 algn="l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比如：</a:t>
            </a:r>
            <a:endParaRPr lang="zh-CN" altLang="en-US" sz="24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 algn="l">
              <a:lnSpc>
                <a:spcPct val="120000"/>
              </a:lnSpc>
            </a:pPr>
            <a:r>
              <a:rPr lang="en-US" altLang="zh-CN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申请人填写的收入是“</a:t>
            </a:r>
            <a:r>
              <a:rPr lang="en-US" altLang="zh-CN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亿元”，但职业却是“学生”。</a:t>
            </a:r>
            <a:endParaRPr lang="zh-CN" altLang="en-US" sz="24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 algn="l">
              <a:lnSpc>
                <a:spcPct val="120000"/>
              </a:lnSpc>
            </a:pPr>
            <a:r>
              <a:rPr lang="en-US" altLang="zh-CN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贷款申请时间是凌晨</a:t>
            </a:r>
            <a:r>
              <a:rPr lang="en-US" altLang="zh-CN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点（大多数人不会在这个时间申请贷款）。</a:t>
            </a:r>
            <a:endParaRPr lang="zh-CN" altLang="en-US" sz="24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处理方法：</a:t>
            </a:r>
            <a:endParaRPr lang="zh-CN" altLang="en-US" sz="24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 algn="l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删除异常值 ：直接去掉这些奇怪的数据。</a:t>
            </a:r>
            <a:endParaRPr lang="zh-CN" altLang="en-US" sz="24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 algn="l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设定范围 ：比如规定“收入不能超过</a:t>
            </a:r>
            <a:r>
              <a:rPr lang="en-US" altLang="zh-CN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万”，超出范围的数据就标记为可疑。</a:t>
            </a:r>
            <a:endParaRPr lang="zh-CN" altLang="en-US" sz="24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endParaRPr lang="zh-CN" altLang="en-US" sz="2400" b="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机器学习示例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贷款诈骗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0" y="886301"/>
            <a:ext cx="11949193" cy="5816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如何将机器学习应用于贷款诈骗？</a:t>
            </a:r>
            <a:endParaRPr lang="zh-CN" altLang="en-US" sz="2400" b="1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 b="1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第三步：处理特征</a:t>
            </a:r>
            <a:endParaRPr lang="en-US" altLang="zh-CN" sz="2400" b="1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特征就是用来描述贷款申请的信息，比如年龄、收入、职业等。</a:t>
            </a:r>
            <a:endParaRPr lang="zh-CN" altLang="en-US" sz="24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但是如果某些特征的数值特别大（比如收入是几百万），会影响模型的学习效果。</a:t>
            </a:r>
            <a:endParaRPr lang="zh-CN" altLang="en-US" sz="24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解决方法：</a:t>
            </a:r>
            <a:endParaRPr lang="zh-CN" altLang="en-US" sz="24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 algn="l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归一化 ：把所有特征的数值缩放到一个固定的范围，比如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之间。</a:t>
            </a:r>
            <a:endParaRPr lang="zh-CN" altLang="en-US" sz="24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 algn="l">
              <a:lnSpc>
                <a:spcPct val="120000"/>
              </a:lnSpc>
            </a:pP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比如：把收入从“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1000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元到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万元”变成“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1”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 algn="l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标准化 ：把特征的数值调整为平均值为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、标准差为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的形式。</a:t>
            </a:r>
            <a:endParaRPr lang="zh-CN" altLang="en-US" sz="24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 algn="l">
              <a:lnSpc>
                <a:spcPct val="120000"/>
              </a:lnSpc>
            </a:pP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比如：把年龄从“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18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80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岁”变成“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到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2”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4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比如：</a:t>
            </a:r>
            <a:endParaRPr lang="zh-CN" altLang="en-US" sz="24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 algn="l">
              <a:lnSpc>
                <a:spcPct val="120000"/>
              </a:lnSpc>
              <a:buFont typeface="Wingdings" panose="05000000000000000000" pitchFamily="2" charset="2"/>
              <a:buChar char="l"/>
            </a:pP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如果收入是“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万元”，年龄是“</a:t>
            </a:r>
            <a:r>
              <a:rPr lang="en-US" altLang="zh-CN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zh-CN" altLang="en-US" sz="2400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岁”，直接用这两个数字会让模型觉得收入更重要。但归一化后，收入和年龄的数值变得差不多，模型就能公平对待它们。</a:t>
            </a:r>
            <a:endParaRPr lang="zh-CN" altLang="en-US" sz="24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endParaRPr lang="zh-CN" altLang="en-US" sz="2400" b="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机器学习示例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贷款诈骗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-8696" y="787371"/>
            <a:ext cx="12182522" cy="557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300" b="1" i="0" dirty="0">
                <a:solidFill>
                  <a:srgbClr val="333333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如何将机器学习应用于贷款诈骗？</a:t>
            </a:r>
            <a:endParaRPr lang="zh-CN" altLang="en-US" sz="2300" b="1" i="0" dirty="0">
              <a:solidFill>
                <a:srgbClr val="333333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r>
              <a:rPr lang="zh-CN" altLang="en-US" sz="2300" b="1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第四步：模型选择与训练</a:t>
            </a:r>
            <a:endParaRPr lang="en-US" altLang="zh-CN" sz="2300" b="1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在贷款诈骗问题中，我们用的是</a:t>
            </a:r>
            <a:r>
              <a:rPr lang="zh-CN" altLang="en-US" sz="2300" b="1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分类模型 </a:t>
            </a: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3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分类模型的目标是把数据分成两类：正常 </a:t>
            </a:r>
            <a:r>
              <a:rPr lang="en-GB" altLang="zh-CN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vs. </a:t>
            </a: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诈骗。</a:t>
            </a:r>
            <a:endParaRPr lang="zh-CN" altLang="en-US" sz="23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我们可以使用</a:t>
            </a:r>
            <a:r>
              <a:rPr lang="en-US" altLang="zh-CN" sz="2300" b="1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0-1</a:t>
            </a:r>
            <a:r>
              <a:rPr lang="zh-CN" altLang="en-US" sz="2300" b="1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损失函数</a:t>
            </a:r>
            <a:r>
              <a:rPr lang="zh-CN" altLang="en-GB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GB" sz="23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我们的目标是在训练过程找到让损失最小的参数设置，这样模型就能更准确地识别诈骗。</a:t>
            </a:r>
            <a:endParaRPr lang="zh-CN" altLang="en-US" sz="23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举个例子：</a:t>
            </a:r>
            <a:endParaRPr lang="zh-CN" altLang="en-US" sz="23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如果模型说“这笔贷款有</a:t>
            </a:r>
            <a:r>
              <a:rPr lang="en-US" altLang="zh-CN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的概率是诈骗”，但实际是正常的，损失就会很高，我们就更倾向于不选择这组参数。</a:t>
            </a:r>
            <a:endParaRPr lang="zh-CN" altLang="en-US" sz="23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如果模型说“这笔贷款有</a:t>
            </a:r>
            <a:r>
              <a:rPr lang="en-US" altLang="zh-CN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90%</a:t>
            </a:r>
            <a:r>
              <a:rPr lang="zh-CN" altLang="en-US" sz="2300" dirty="0">
                <a:solidFill>
                  <a:srgbClr val="37415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的概率是诈骗”，而实际确实是诈骗，损失就会很低，我们就更倾向于选择这组参数。</a:t>
            </a:r>
            <a:endParaRPr lang="en-US" altLang="zh-CN" sz="23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</a:pPr>
            <a:endParaRPr lang="zh-CN" altLang="en-US" sz="2300" dirty="0">
              <a:solidFill>
                <a:srgbClr val="37415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lnSpc>
                <a:spcPct val="120000"/>
              </a:lnSpc>
            </a:pPr>
            <a:endParaRPr lang="zh-CN" altLang="en-US" sz="2300" b="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8696" y="5520312"/>
            <a:ext cx="11942392" cy="17552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300" b="1" i="0" dirty="0">
                <a:solidFill>
                  <a:srgbClr val="37415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第五步：模型测试</a:t>
            </a:r>
            <a:endParaRPr lang="en-US" altLang="zh-CN" sz="2300" dirty="0">
              <a:solidFill>
                <a:srgbClr val="374151"/>
              </a:solidFill>
              <a:latin typeface="ui-sans-serif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300" i="0" dirty="0">
                <a:solidFill>
                  <a:srgbClr val="374151"/>
                </a:solidFill>
                <a:effectLst/>
                <a:latin typeface="ui-sans-serif"/>
                <a:ea typeface="微软雅黑" panose="020B0503020204020204" pitchFamily="34" charset="-122"/>
              </a:rPr>
              <a:t>在测试集上测试模型的性能，如果性能优秀，就可以上线模型。</a:t>
            </a:r>
            <a:r>
              <a:rPr lang="zh-CN" altLang="en-US" sz="2300" b="0" i="0" dirty="0">
                <a:solidFill>
                  <a:srgbClr val="374151"/>
                </a:solidFill>
                <a:effectLst/>
                <a:latin typeface="ui-sans-serif"/>
              </a:rPr>
              <a:t>当有新的贷款申请时，模型可以判断这是不是诈骗。</a:t>
            </a:r>
            <a:endParaRPr lang="zh-CN" altLang="en-US" sz="2300" b="0" i="0" dirty="0">
              <a:solidFill>
                <a:srgbClr val="374151"/>
              </a:solidFill>
              <a:effectLst/>
              <a:latin typeface="ui-sans-serif"/>
            </a:endParaRPr>
          </a:p>
          <a:p>
            <a:pPr algn="l">
              <a:lnSpc>
                <a:spcPct val="120000"/>
              </a:lnSpc>
            </a:pPr>
            <a:endParaRPr lang="en-US" altLang="zh-CN" sz="2300" i="0" dirty="0">
              <a:solidFill>
                <a:srgbClr val="37415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机器学习示例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贷款诈骗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9976" y="886301"/>
            <a:ext cx="11733719" cy="4486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常用指标：</a:t>
            </a:r>
            <a:endParaRPr lang="zh-CN" altLang="en-US" sz="2400" b="1" i="0" dirty="0">
              <a:solidFill>
                <a:srgbClr val="333333"/>
              </a:solidFill>
              <a:effectLst/>
              <a:latin typeface="+mn-ea"/>
            </a:endParaRPr>
          </a:p>
          <a:p>
            <a:pPr marL="742950" lvl="1" indent="-28575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准确率（</a:t>
            </a:r>
            <a:r>
              <a:rPr lang="en-GB" altLang="zh-CN" sz="2400" b="1" i="0" dirty="0">
                <a:solidFill>
                  <a:srgbClr val="333333"/>
                </a:solidFill>
                <a:effectLst/>
                <a:latin typeface="+mn-ea"/>
              </a:rPr>
              <a:t>Accuracy</a:t>
            </a:r>
            <a:r>
              <a:rPr lang="zh-CN" altLang="en-GB" sz="2400" b="1" i="0" dirty="0">
                <a:solidFill>
                  <a:srgbClr val="333333"/>
                </a:solidFill>
                <a:effectLst/>
                <a:latin typeface="+mn-ea"/>
              </a:rPr>
              <a:t>）：</a:t>
            </a:r>
            <a:endParaRPr lang="zh-CN" altLang="en-GB" sz="2400" b="1" i="0" dirty="0">
              <a:solidFill>
                <a:srgbClr val="333333"/>
              </a:solidFill>
              <a:effectLst/>
              <a:latin typeface="+mn-ea"/>
            </a:endParaRPr>
          </a:p>
          <a:p>
            <a:pPr marL="1200150" lvl="2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正确预测的比例。</a:t>
            </a:r>
            <a:endParaRPr lang="zh-CN" altLang="en-US" sz="2400" b="0" i="0" dirty="0">
              <a:solidFill>
                <a:srgbClr val="333333"/>
              </a:solidFill>
              <a:effectLst/>
              <a:latin typeface="+mn-ea"/>
            </a:endParaRPr>
          </a:p>
          <a:p>
            <a:pPr marL="1200150" lvl="2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公式：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+mn-ea"/>
              </a:rPr>
              <a:t>(</a:t>
            </a:r>
            <a:r>
              <a:rPr lang="en-GB" altLang="zh-CN" sz="2400" b="0" i="0" dirty="0">
                <a:solidFill>
                  <a:srgbClr val="333333"/>
                </a:solidFill>
                <a:effectLst/>
                <a:latin typeface="+mn-ea"/>
              </a:rPr>
              <a:t>TP + TN) / (TP + TN + FP + FN)</a:t>
            </a:r>
            <a:endParaRPr lang="en-GB" altLang="zh-CN" sz="2400" b="0" i="0" dirty="0">
              <a:solidFill>
                <a:srgbClr val="333333"/>
              </a:solidFill>
              <a:effectLst/>
              <a:latin typeface="+mn-ea"/>
            </a:endParaRPr>
          </a:p>
          <a:p>
            <a:pPr marL="742950" lvl="1" indent="-28575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精确率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latin typeface="+mn-ea"/>
              </a:rPr>
              <a:t>/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查准率（</a:t>
            </a:r>
            <a:r>
              <a:rPr lang="en-GB" altLang="zh-CN" sz="2400" b="1" i="0" dirty="0">
                <a:solidFill>
                  <a:srgbClr val="333333"/>
                </a:solidFill>
                <a:effectLst/>
                <a:latin typeface="+mn-ea"/>
              </a:rPr>
              <a:t>Precision</a:t>
            </a:r>
            <a:r>
              <a:rPr lang="zh-CN" altLang="en-GB" sz="2400" b="1" i="0" dirty="0">
                <a:solidFill>
                  <a:srgbClr val="333333"/>
                </a:solidFill>
                <a:effectLst/>
                <a:latin typeface="+mn-ea"/>
              </a:rPr>
              <a:t>）：</a:t>
            </a:r>
            <a:endParaRPr lang="zh-CN" altLang="en-GB" sz="2400" b="1" i="0" dirty="0">
              <a:solidFill>
                <a:srgbClr val="333333"/>
              </a:solidFill>
              <a:effectLst/>
              <a:latin typeface="+mn-ea"/>
            </a:endParaRPr>
          </a:p>
          <a:p>
            <a:pPr marL="1200150" lvl="2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预测为诈骗的贷款中有多少是真正的诈骗。</a:t>
            </a:r>
            <a:endParaRPr lang="zh-CN" altLang="en-US" sz="2400" b="0" i="0" dirty="0">
              <a:solidFill>
                <a:srgbClr val="333333"/>
              </a:solidFill>
              <a:effectLst/>
              <a:latin typeface="+mn-ea"/>
            </a:endParaRPr>
          </a:p>
          <a:p>
            <a:pPr marL="1200150" lvl="2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公式：</a:t>
            </a:r>
            <a:r>
              <a:rPr lang="en-GB" altLang="zh-CN" sz="2400" b="0" i="0" dirty="0">
                <a:solidFill>
                  <a:srgbClr val="333333"/>
                </a:solidFill>
                <a:effectLst/>
                <a:latin typeface="+mn-ea"/>
              </a:rPr>
              <a:t>TP / (TP + FP)</a:t>
            </a:r>
            <a:endParaRPr lang="en-GB" altLang="zh-CN" sz="2400" b="0" i="0" dirty="0">
              <a:solidFill>
                <a:srgbClr val="333333"/>
              </a:solidFill>
              <a:effectLst/>
              <a:latin typeface="+mn-ea"/>
            </a:endParaRPr>
          </a:p>
          <a:p>
            <a:pPr marL="742950" lvl="1" indent="-28575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召回率</a:t>
            </a:r>
            <a:r>
              <a:rPr lang="en-US" altLang="zh-CN" sz="2400" b="1" i="0" dirty="0">
                <a:solidFill>
                  <a:srgbClr val="333333"/>
                </a:solidFill>
                <a:effectLst/>
                <a:latin typeface="+mn-ea"/>
              </a:rPr>
              <a:t>/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查全率（</a:t>
            </a:r>
            <a:r>
              <a:rPr lang="en-GB" altLang="zh-CN" sz="2400" b="1" i="0" dirty="0">
                <a:solidFill>
                  <a:srgbClr val="333333"/>
                </a:solidFill>
                <a:effectLst/>
                <a:latin typeface="+mn-ea"/>
              </a:rPr>
              <a:t>Recall</a:t>
            </a:r>
            <a:r>
              <a:rPr lang="zh-CN" altLang="en-GB" sz="2400" b="1" i="0" dirty="0">
                <a:solidFill>
                  <a:srgbClr val="333333"/>
                </a:solidFill>
                <a:effectLst/>
                <a:latin typeface="+mn-ea"/>
              </a:rPr>
              <a:t>）：</a:t>
            </a:r>
            <a:endParaRPr lang="zh-CN" altLang="en-GB" sz="2400" b="1" i="0" dirty="0">
              <a:solidFill>
                <a:srgbClr val="333333"/>
              </a:solidFill>
              <a:effectLst/>
              <a:latin typeface="+mn-ea"/>
            </a:endParaRPr>
          </a:p>
          <a:p>
            <a:pPr marL="1200150" lvl="2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i="0" dirty="0">
                <a:solidFill>
                  <a:srgbClr val="333333"/>
                </a:solidFill>
                <a:effectLst/>
                <a:latin typeface="+mn-ea"/>
              </a:rPr>
              <a:t>所有诈骗贷款中有多少被正确识别。</a:t>
            </a:r>
            <a:endParaRPr lang="zh-CN" altLang="en-US" sz="2400" i="0" dirty="0">
              <a:solidFill>
                <a:srgbClr val="333333"/>
              </a:solidFill>
              <a:effectLst/>
              <a:latin typeface="+mn-ea"/>
            </a:endParaRPr>
          </a:p>
          <a:p>
            <a:pPr marL="1200150" lvl="2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公式：</a:t>
            </a:r>
            <a:r>
              <a:rPr lang="en-GB" altLang="zh-CN" sz="2400" b="0" i="0" dirty="0">
                <a:solidFill>
                  <a:srgbClr val="333333"/>
                </a:solidFill>
                <a:effectLst/>
                <a:latin typeface="+mn-ea"/>
              </a:rPr>
              <a:t>TP / (TP + FN)</a:t>
            </a:r>
            <a:endParaRPr lang="en-GB" altLang="zh-CN" sz="24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54572" y="2161681"/>
            <a:ext cx="4537452" cy="2311532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58616" y="5748593"/>
            <a:ext cx="759191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latinLnBrk="1">
              <a:spcBef>
                <a:spcPts val="525"/>
              </a:spcBef>
              <a:spcAft>
                <a:spcPts val="525"/>
              </a:spcAft>
            </a:pPr>
            <a:r>
              <a:rPr lang="zh-CN" altLang="en-US" sz="3200" b="1" i="0" dirty="0">
                <a:solidFill>
                  <a:srgbClr val="FF0000"/>
                </a:solidFill>
                <a:effectLst/>
                <a:latin typeface="+mj-ea"/>
                <a:ea typeface="+mj-ea"/>
              </a:rPr>
              <a:t>这些指标之间有什么关系吗？</a:t>
            </a:r>
            <a:endParaRPr lang="zh-CN" altLang="en-US" sz="3200" b="1" i="0" dirty="0">
              <a:solidFill>
                <a:srgbClr val="FF0000"/>
              </a:solidFill>
              <a:effectLst/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20418"/>
            <a:ext cx="51090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机器学习示例</a:t>
            </a:r>
            <a:r>
              <a:rPr lang="en-US" altLang="zh-CN" sz="3200" b="1" dirty="0">
                <a:solidFill>
                  <a:schemeClr val="bg1"/>
                </a:solidFill>
                <a:cs typeface="+mn-ea"/>
                <a:sym typeface="+mn-lt"/>
              </a:rPr>
              <a:t>——</a:t>
            </a: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贷款诈骗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9976" y="886301"/>
            <a:ext cx="10059901" cy="1384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00100" lvl="1" indent="-342900" algn="l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en-GB" altLang="zh-CN" sz="2400" b="1" i="0" dirty="0">
                <a:solidFill>
                  <a:srgbClr val="333333"/>
                </a:solidFill>
                <a:effectLst/>
                <a:latin typeface="+mn-ea"/>
              </a:rPr>
              <a:t>F1 </a:t>
            </a: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分数（</a:t>
            </a:r>
            <a:r>
              <a:rPr lang="en-GB" altLang="zh-CN" sz="2400" b="1" i="0" dirty="0">
                <a:solidFill>
                  <a:srgbClr val="333333"/>
                </a:solidFill>
                <a:effectLst/>
                <a:latin typeface="+mn-ea"/>
              </a:rPr>
              <a:t>F1 Score</a:t>
            </a:r>
            <a:r>
              <a:rPr lang="zh-CN" altLang="en-GB" sz="2400" b="1" i="0" dirty="0">
                <a:solidFill>
                  <a:srgbClr val="333333"/>
                </a:solidFill>
                <a:effectLst/>
                <a:latin typeface="+mn-ea"/>
              </a:rPr>
              <a:t>）：</a:t>
            </a:r>
            <a:endParaRPr lang="zh-CN" altLang="en-GB" sz="2400" b="1" i="0" dirty="0">
              <a:solidFill>
                <a:srgbClr val="333333"/>
              </a:solidFill>
              <a:effectLst/>
              <a:latin typeface="+mn-ea"/>
            </a:endParaRPr>
          </a:p>
          <a:p>
            <a:pPr marL="1200150" lvl="2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平衡</a:t>
            </a:r>
            <a:r>
              <a:rPr lang="en-GB" altLang="zh-CN" sz="2400" b="0" i="0" dirty="0">
                <a:solidFill>
                  <a:srgbClr val="333333"/>
                </a:solidFill>
                <a:effectLst/>
                <a:latin typeface="+mn-ea"/>
              </a:rPr>
              <a:t>Precision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和</a:t>
            </a:r>
            <a:r>
              <a:rPr lang="en-GB" altLang="zh-CN" sz="2400" b="0" i="0" dirty="0">
                <a:solidFill>
                  <a:srgbClr val="333333"/>
                </a:solidFill>
                <a:effectLst/>
                <a:latin typeface="+mn-ea"/>
              </a:rPr>
              <a:t>Recall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的综合指标</a:t>
            </a:r>
            <a:r>
              <a:rPr lang="zh-CN" altLang="en-US" sz="2400" dirty="0">
                <a:solidFill>
                  <a:srgbClr val="333333"/>
                </a:solidFill>
                <a:latin typeface="+mn-ea"/>
              </a:rPr>
              <a:t>，即下图的平衡点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。</a:t>
            </a:r>
            <a:endParaRPr lang="zh-CN" altLang="en-US" sz="2400" b="0" i="0" dirty="0">
              <a:solidFill>
                <a:srgbClr val="333333"/>
              </a:solidFill>
              <a:effectLst/>
              <a:latin typeface="+mn-ea"/>
            </a:endParaRPr>
          </a:p>
          <a:p>
            <a:pPr marL="1200150" lvl="2" indent="-285750" algn="l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公式：</a:t>
            </a:r>
            <a:r>
              <a:rPr lang="en-US" altLang="zh-CN" sz="2400" b="0" i="0" dirty="0">
                <a:solidFill>
                  <a:srgbClr val="333333"/>
                </a:solidFill>
                <a:effectLst/>
                <a:latin typeface="+mn-ea"/>
              </a:rPr>
              <a:t>2 * (</a:t>
            </a:r>
            <a:r>
              <a:rPr lang="en-GB" altLang="zh-CN" sz="2400" b="0" i="0" dirty="0">
                <a:solidFill>
                  <a:srgbClr val="333333"/>
                </a:solidFill>
                <a:effectLst/>
                <a:latin typeface="+mn-ea"/>
              </a:rPr>
              <a:t>Precision * Recall) / (Precision + Recall)</a:t>
            </a:r>
            <a:endParaRPr lang="en-GB" altLang="zh-CN" sz="24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8803" y="5279522"/>
            <a:ext cx="11733719" cy="1384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ct val="120000"/>
              </a:lnSpc>
              <a:buFont typeface="Wingdings" panose="05000000000000000000" pitchFamily="2" charset="2"/>
              <a:buChar char="p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贷款诈骗实际意义：</a:t>
            </a:r>
            <a:endParaRPr lang="zh-CN" altLang="en-US" sz="2400" b="1" i="0" dirty="0">
              <a:solidFill>
                <a:srgbClr val="333333"/>
              </a:solidFill>
              <a:effectLst/>
              <a:latin typeface="+mn-ea"/>
            </a:endParaRPr>
          </a:p>
          <a:p>
            <a:pPr marL="742950" lvl="1" indent="-28575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高召回率：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尽量减少漏报，确保尽可能多地识别贷款诈骗。</a:t>
            </a:r>
            <a:endParaRPr lang="zh-CN" altLang="en-US" sz="2400" b="0" i="0" dirty="0">
              <a:solidFill>
                <a:srgbClr val="333333"/>
              </a:solidFill>
              <a:effectLst/>
              <a:latin typeface="+mn-ea"/>
            </a:endParaRPr>
          </a:p>
          <a:p>
            <a:pPr marL="742950" lvl="1" indent="-285750" algn="l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zh-CN" altLang="en-US" sz="2400" b="1" i="0" dirty="0">
                <a:solidFill>
                  <a:srgbClr val="333333"/>
                </a:solidFill>
                <a:effectLst/>
                <a:latin typeface="+mn-ea"/>
              </a:rPr>
              <a:t>高精确率：</a:t>
            </a:r>
            <a:r>
              <a:rPr lang="zh-CN" altLang="en-US" sz="2400" b="0" i="0" dirty="0">
                <a:solidFill>
                  <a:srgbClr val="333333"/>
                </a:solidFill>
                <a:effectLst/>
                <a:latin typeface="+mn-ea"/>
              </a:rPr>
              <a:t>避免误报，防止正常贷款被误判为诈骗。</a:t>
            </a:r>
            <a:endParaRPr lang="zh-CN" altLang="en-US" sz="2400" b="0" i="0" dirty="0">
              <a:solidFill>
                <a:srgbClr val="333333"/>
              </a:solidFill>
              <a:effectLst/>
              <a:latin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l="-1" t="4345" r="2571" b="10112"/>
          <a:stretch>
            <a:fillRect/>
          </a:stretch>
        </p:blipFill>
        <p:spPr>
          <a:xfrm>
            <a:off x="3568596" y="2598709"/>
            <a:ext cx="3545126" cy="284404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6315662" y="2721110"/>
            <a:ext cx="5385558" cy="728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 algn="l"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如果模型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的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P-R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曲线整体位于模型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的右上方，那么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A 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通常优于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C。</a:t>
            </a:r>
            <a:endParaRPr lang="zh-CN" altLang="en-US" sz="1800" b="0" i="0" dirty="0">
              <a:solidFill>
                <a:schemeClr val="tx1">
                  <a:lumMod val="85000"/>
                  <a:lumOff val="15000"/>
                </a:schemeClr>
              </a:solidFill>
              <a:effectLst/>
              <a:latin typeface="+mn-ea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9"/>
          <p:cNvGrpSpPr>
            <a:grpSpLocks noChangeAspect="1"/>
          </p:cNvGrpSpPr>
          <p:nvPr/>
        </p:nvGrpSpPr>
        <p:grpSpPr bwMode="auto">
          <a:xfrm>
            <a:off x="0" y="-15370"/>
            <a:ext cx="12191999" cy="767234"/>
            <a:chOff x="-1" y="-1"/>
            <a:chExt cx="7719" cy="568"/>
          </a:xfrm>
        </p:grpSpPr>
        <p:sp>
          <p:nvSpPr>
            <p:cNvPr id="17" name="Freeform 11"/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5" name="AutoShape 8"/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sp>
        <p:nvSpPr>
          <p:cNvPr id="13" name="任意多边形: 形状 12"/>
          <p:cNvSpPr/>
          <p:nvPr/>
        </p:nvSpPr>
        <p:spPr bwMode="auto">
          <a:xfrm>
            <a:off x="0" y="-15370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0439" y="10663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cs typeface="+mn-ea"/>
                <a:sym typeface="+mn-lt"/>
              </a:rPr>
              <a:t>课后作业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6470" y="886301"/>
            <a:ext cx="11733719" cy="15996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1.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 </a:t>
            </a:r>
            <a:r>
              <a:rPr lang="zh-CN" altLang="en-US" sz="2800" dirty="0">
                <a:solidFill>
                  <a:srgbClr val="333333"/>
                </a:solidFill>
                <a:latin typeface="+mj-ea"/>
                <a:ea typeface="+mj-ea"/>
              </a:rPr>
              <a:t>贷款诈骗还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包含哪些特征可以用于分析？</a:t>
            </a:r>
            <a:endParaRPr lang="en-US" altLang="zh-CN" sz="28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rgbClr val="333333"/>
                </a:solidFill>
                <a:latin typeface="+mj-ea"/>
                <a:ea typeface="+mj-ea"/>
              </a:rPr>
              <a:t>2</a:t>
            </a:r>
            <a:r>
              <a:rPr lang="en-US" altLang="zh-CN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 电子邮件垃圾分类包含哪些特征可以用于分析？</a:t>
            </a:r>
            <a:endParaRPr lang="en-US" altLang="zh-CN" sz="28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  <a:p>
            <a:pPr>
              <a:lnSpc>
                <a:spcPct val="120000"/>
              </a:lnSpc>
            </a:pPr>
            <a:r>
              <a:rPr lang="en-US" altLang="zh-CN" sz="2800" dirty="0">
                <a:solidFill>
                  <a:srgbClr val="333333"/>
                </a:solidFill>
                <a:latin typeface="+mj-ea"/>
                <a:ea typeface="+mj-ea"/>
              </a:rPr>
              <a:t>3.</a:t>
            </a:r>
            <a:r>
              <a:rPr lang="zh-CN" altLang="en-US" sz="2800" dirty="0">
                <a:solidFill>
                  <a:srgbClr val="333333"/>
                </a:solidFill>
                <a:latin typeface="+mj-ea"/>
                <a:ea typeface="+mj-ea"/>
              </a:rPr>
              <a:t> </a:t>
            </a:r>
            <a:r>
              <a:rPr lang="zh-CN" altLang="en-US" sz="2800" dirty="0"/>
              <a:t>在医疗场景中，通常更重视召回率还是</a:t>
            </a:r>
            <a:r>
              <a:rPr lang="zh-CN" altLang="en-US" sz="2800"/>
              <a:t>精确率？</a:t>
            </a:r>
            <a:endParaRPr lang="zh-CN" altLang="en-US" sz="2800" b="0" i="0" dirty="0">
              <a:solidFill>
                <a:srgbClr val="333333"/>
              </a:solidFill>
              <a:effectLst/>
              <a:latin typeface="+mj-ea"/>
              <a:ea typeface="+mj-e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3864"/>
          </a:solidFill>
          <a:ln w="57150">
            <a:solidFill>
              <a:srgbClr val="20386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0453" y="3063241"/>
            <a:ext cx="10451093" cy="899711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b="1" i="0" u="none" strike="noStrike" kern="1200" cap="none" spc="4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谢谢！</a:t>
            </a:r>
            <a:endParaRPr kumimoji="0" lang="en-US" altLang="zh-CN" sz="4800" b="1" i="0" u="none" strike="noStrike" kern="1200" cap="none" spc="4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50616" y="376157"/>
            <a:ext cx="3400585" cy="569319"/>
          </a:xfrm>
          <a:prstGeom prst="rect">
            <a:avLst/>
          </a:prstGeom>
        </p:spPr>
      </p:pic>
    </p:spTree>
  </p:cSld>
  <p:clrMapOvr>
    <a:masterClrMapping/>
  </p:clrMapOvr>
  <p:transition advTm="11910"/>
</p:sld>
</file>

<file path=ppt/tags/tag1.xml><?xml version="1.0" encoding="utf-8"?>
<p:tagLst xmlns:p="http://schemas.openxmlformats.org/presentationml/2006/main">
  <p:tag name="ISLIDE.DIAGRAM" val="#950666;"/>
</p:tagLst>
</file>

<file path=ppt/tags/tag2.xml><?xml version="1.0" encoding="utf-8"?>
<p:tagLst xmlns:p="http://schemas.openxmlformats.org/presentationml/2006/main">
  <p:tag name="ISLIDE.DIAGRAM" val="#950666;"/>
</p:tagLst>
</file>

<file path=ppt/tags/tag3.xml><?xml version="1.0" encoding="utf-8"?>
<p:tagLst xmlns:p="http://schemas.openxmlformats.org/presentationml/2006/main">
  <p:tag name="ISLIDE.DIAGRAM" val="#950666;"/>
</p:tagLst>
</file>

<file path=ppt/tags/tag4.xml><?xml version="1.0" encoding="utf-8"?>
<p:tagLst xmlns:p="http://schemas.openxmlformats.org/presentationml/2006/main">
  <p:tag name="ISLIDE.DIAGRAM" val="#950666;"/>
</p:tagLst>
</file>

<file path=ppt/tags/tag5.xml><?xml version="1.0" encoding="utf-8"?>
<p:tagLst xmlns:p="http://schemas.openxmlformats.org/presentationml/2006/main">
  <p:tag name="ISLIDE.DIAGRAM" val="#950666;"/>
</p:tagLst>
</file>

<file path=ppt/tags/tag6.xml><?xml version="1.0" encoding="utf-8"?>
<p:tagLst xmlns:p="http://schemas.openxmlformats.org/presentationml/2006/main">
  <p:tag name="ISLIDE.DIAGRAM" val="#950666;"/>
</p:tagLst>
</file>

<file path=ppt/tags/tag7.xml><?xml version="1.0" encoding="utf-8"?>
<p:tagLst xmlns:p="http://schemas.openxmlformats.org/presentationml/2006/main">
  <p:tag name="ISLIDE.DIAGRAM" val="#950666;"/>
</p:tagLst>
</file>

<file path=ppt/tags/tag8.xml><?xml version="1.0" encoding="utf-8"?>
<p:tagLst xmlns:p="http://schemas.openxmlformats.org/presentationml/2006/main">
  <p:tag name="ISLIDE.GUIDESSETTING" val="{&quot;Id&quot;:&quot;402a1233-a9f0-48c5-9afd-f14827add457&quot;,&quot;Name&quot;:null,&quot;Kind&quot;:1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6010</Words>
  <Application>WPS 演示</Application>
  <PresentationFormat>Widescreen</PresentationFormat>
  <Paragraphs>814</Paragraphs>
  <Slides>49</Slides>
  <Notes>49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49</vt:i4>
      </vt:variant>
    </vt:vector>
  </HeadingPairs>
  <TitlesOfParts>
    <vt:vector size="69" baseType="lpstr">
      <vt:lpstr>Arial</vt:lpstr>
      <vt:lpstr>宋体</vt:lpstr>
      <vt:lpstr>Wingdings</vt:lpstr>
      <vt:lpstr>Microsoft YaHei Semibold</vt:lpstr>
      <vt:lpstr>等线</vt:lpstr>
      <vt:lpstr>微软雅黑</vt:lpstr>
      <vt:lpstr>Cambria Math</vt:lpstr>
      <vt:lpstr>Arial Unicode MS</vt:lpstr>
      <vt:lpstr>Times New Roman</vt:lpstr>
      <vt:lpstr>楷体</vt:lpstr>
      <vt:lpstr>Microsoft YaHei UI</vt:lpstr>
      <vt:lpstr>Calibri</vt:lpstr>
      <vt:lpstr>ui-sans-serif</vt:lpstr>
      <vt:lpstr>Segoe Print</vt:lpstr>
      <vt:lpstr>Microsoft YaHei Semibold</vt:lpstr>
      <vt:lpstr>Wingdings</vt:lpstr>
      <vt:lpstr>ui-sans-serif</vt:lpstr>
      <vt:lpstr>Active SemiBold</vt:lpstr>
      <vt:lpstr>1_Office 主题​​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靖杨 徐</dc:creator>
  <cp:lastModifiedBy>HZY</cp:lastModifiedBy>
  <cp:revision>309</cp:revision>
  <dcterms:created xsi:type="dcterms:W3CDTF">2024-12-31T08:18:00Z</dcterms:created>
  <dcterms:modified xsi:type="dcterms:W3CDTF">2026-09-08T08:17:26Z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5605934A534742208634865F3F4ABC21_13</vt:lpwstr>
  </property>
  <property fmtid="{D5CDD505-2E9C-101B-9397-08002B2CF9AE}" pid="3" name="KSOProductBuildVer">
    <vt:lpwstr>2052-12.1.0.28505</vt:lpwstr>
  </property>
</Properties>
</file>