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5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</p:sldMasterIdLst>
  <p:notesMasterIdLst>
    <p:notesMasterId r:id="rId23"/>
  </p:notesMasterIdLst>
  <p:sldIdLst>
    <p:sldId id="4753" r:id="rId3"/>
    <p:sldId id="4886" r:id="rId4"/>
    <p:sldId id="4859" r:id="rId5"/>
    <p:sldId id="4809" r:id="rId6"/>
    <p:sldId id="4808" r:id="rId7"/>
    <p:sldId id="4899" r:id="rId8"/>
    <p:sldId id="4821" r:id="rId9"/>
    <p:sldId id="4888" r:id="rId10"/>
    <p:sldId id="4889" r:id="rId11"/>
    <p:sldId id="4890" r:id="rId12"/>
    <p:sldId id="4792" r:id="rId13"/>
    <p:sldId id="4891" r:id="rId14"/>
    <p:sldId id="4892" r:id="rId15"/>
    <p:sldId id="4893" r:id="rId16"/>
    <p:sldId id="4793" r:id="rId17"/>
    <p:sldId id="4894" r:id="rId18"/>
    <p:sldId id="4895" r:id="rId19"/>
    <p:sldId id="4896" r:id="rId20"/>
    <p:sldId id="4858" r:id="rId21"/>
    <p:sldId id="4820" r:id="rId22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  <a:srgbClr val="4472C4"/>
    <a:srgbClr val="A1B8E1"/>
    <a:srgbClr val="E6F4F7"/>
    <a:srgbClr val="D0D9DE"/>
    <a:srgbClr val="A5A58D"/>
    <a:srgbClr val="B8B7A3"/>
    <a:srgbClr val="CB997E"/>
    <a:srgbClr val="DDBE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988" autoAdjust="0"/>
    <p:restoredTop sz="80369" autoAdjust="0"/>
  </p:normalViewPr>
  <p:slideViewPr>
    <p:cSldViewPr snapToGrid="0">
      <p:cViewPr varScale="1">
        <p:scale>
          <a:sx n="144" d="100"/>
          <a:sy n="144" d="100"/>
        </p:scale>
        <p:origin x="208" y="16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EC146-7103-4549-868D-FD3600C3A425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6AA05-AB2B-4215-978B-A09B2D3487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2519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82B69B-4CDB-45EF-AF2E-DEBF6EE82A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65576-01BC-F5BD-6302-E3E4DE176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FF5F20C-8245-D83F-60F5-BCB43B92BD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A681DBE-0085-6AB7-56CC-648F13AC67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90BA9B3-038F-044D-2180-CE0610B637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057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A5FC8-7103-3A8C-BB36-2C13AE1A6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7F60FA2-CE89-350C-60B3-D06F69E2B4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649140F-9FBC-ECB2-0D4A-E8A34A3434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授课计划上，即将到来的</a:t>
            </a:r>
            <a:r>
              <a:rPr lang="en-US" altLang="zh-CN" dirty="0"/>
              <a:t>25</a:t>
            </a:r>
            <a:r>
              <a:rPr lang="zh-CN" altLang="en-US" dirty="0"/>
              <a:t>年春季学期，这门课将在少年班学院大一试讲，打磨授课内容和方式。目前</a:t>
            </a:r>
            <a:r>
              <a:rPr lang="en-US" altLang="zh-CN" dirty="0"/>
              <a:t>50</a:t>
            </a:r>
            <a:r>
              <a:rPr lang="zh-CN" altLang="en-US" dirty="0"/>
              <a:t>人的限额已经基本选满了。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0E66A22-21B6-899F-2D90-3F3CBC96B0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272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AB4AC-DFA1-E5FB-15F6-717CBBBA2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FF0BC04-AF30-D067-D402-721ABC7EDF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E3AB72A-C529-F29F-072C-7386FD08EC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dirty="0"/>
              <a:t>我们科大的本科教学特色鲜明，强调“</a:t>
            </a:r>
            <a:r>
              <a:rPr lang="zh-CN" altLang="en-US" sz="1200" b="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基础宽厚实</a:t>
            </a:r>
            <a:r>
              <a:rPr lang="zh-CN" altLang="en-US" b="0" dirty="0"/>
              <a:t>”，</a:t>
            </a:r>
            <a:r>
              <a:rPr lang="zh-CN" altLang="en-US" sz="1200" b="0" dirty="0">
                <a:solidFill>
                  <a:srgbClr val="C00000"/>
                </a:solidFill>
                <a:latin typeface="+mn-ea"/>
                <a:cs typeface="+mn-ea"/>
                <a:sym typeface="+mn-lt"/>
              </a:rPr>
              <a:t>全校学生通修课中包含</a:t>
            </a:r>
            <a:r>
              <a:rPr lang="en-US" altLang="zh-CN" sz="1200" b="0" dirty="0">
                <a:solidFill>
                  <a:srgbClr val="C00000"/>
                </a:solidFill>
                <a:latin typeface="+mn-ea"/>
                <a:cs typeface="+mn-ea"/>
                <a:sym typeface="+mn-lt"/>
              </a:rPr>
              <a:t>16</a:t>
            </a:r>
            <a:r>
              <a:rPr lang="zh-CN" altLang="en-US" sz="1200" b="0" dirty="0">
                <a:solidFill>
                  <a:srgbClr val="C00000"/>
                </a:solidFill>
                <a:latin typeface="+mn-ea"/>
                <a:cs typeface="+mn-ea"/>
                <a:sym typeface="+mn-lt"/>
              </a:rPr>
              <a:t>学分数学课与</a:t>
            </a:r>
            <a:r>
              <a:rPr lang="en-US" altLang="zh-CN" sz="1200" b="0" dirty="0">
                <a:solidFill>
                  <a:srgbClr val="C00000"/>
                </a:solidFill>
                <a:latin typeface="+mn-ea"/>
                <a:cs typeface="+mn-ea"/>
                <a:sym typeface="+mn-lt"/>
              </a:rPr>
              <a:t>11.5</a:t>
            </a:r>
            <a:r>
              <a:rPr lang="zh-CN" altLang="en-US" sz="1200" b="0" dirty="0">
                <a:solidFill>
                  <a:srgbClr val="C00000"/>
                </a:solidFill>
                <a:latin typeface="+mn-ea"/>
                <a:cs typeface="+mn-ea"/>
                <a:sym typeface="+mn-lt"/>
              </a:rPr>
              <a:t>学分物理课；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ea"/>
                <a:sym typeface="+mn-lt"/>
              </a:rPr>
              <a:t> </a:t>
            </a:r>
            <a:endParaRPr lang="en-US" altLang="zh-CN" sz="1200" b="0" dirty="0">
              <a:solidFill>
                <a:prstClr val="black"/>
              </a:solidFill>
              <a:latin typeface="+mn-ea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1200" b="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人工智能这个专业而言，有</a:t>
            </a:r>
            <a:r>
              <a:rPr lang="zh-CN" altLang="en-US" sz="1200" b="0" dirty="0">
                <a:solidFill>
                  <a:srgbClr val="C00000"/>
                </a:solidFill>
                <a:latin typeface="+mn-ea"/>
                <a:cs typeface="+mn-ea"/>
                <a:sym typeface="+mn-lt"/>
              </a:rPr>
              <a:t>理论与实践结合、兼具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cs typeface="+mn-ea"/>
                <a:sym typeface="+mn-lt"/>
              </a:rPr>
              <a:t>专业与交叉的特色。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altLang="zh-CN" sz="1200" b="0" dirty="0">
              <a:solidFill>
                <a:srgbClr val="C00000"/>
              </a:solidFill>
              <a:latin typeface="+mn-ea"/>
              <a:cs typeface="+mn-ea"/>
              <a:sym typeface="+mn-lt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1200" b="0" dirty="0">
                <a:solidFill>
                  <a:prstClr val="black"/>
                </a:solidFill>
                <a:latin typeface="+mn-ea"/>
                <a:cs typeface="+mn-ea"/>
                <a:sym typeface="+mn-lt"/>
              </a:rPr>
              <a:t>避免人工智能</a:t>
            </a:r>
            <a:r>
              <a:rPr lang="zh-CN" altLang="en-US" sz="1200" b="0" dirty="0">
                <a:solidFill>
                  <a:srgbClr val="0070C0"/>
                </a:solidFill>
                <a:latin typeface="+mn-ea"/>
                <a:cs typeface="+mn-ea"/>
                <a:sym typeface="+mn-lt"/>
              </a:rPr>
              <a:t>教学理论与实践割裂</a:t>
            </a:r>
            <a:r>
              <a:rPr lang="zh-CN" altLang="en-US" sz="1200" b="0" dirty="0">
                <a:solidFill>
                  <a:prstClr val="black"/>
                </a:solidFill>
                <a:latin typeface="+mn-ea"/>
                <a:cs typeface="+mn-ea"/>
                <a:sym typeface="+mn-lt"/>
              </a:rPr>
              <a:t>，从而导致学生知其然不知其所以然，影响学生培养原始创新能力；</a:t>
            </a:r>
            <a:endParaRPr lang="en-US" altLang="zh-CN" sz="1200" b="0" dirty="0">
              <a:solidFill>
                <a:prstClr val="black"/>
              </a:solidFill>
              <a:latin typeface="+mn-ea"/>
              <a:cs typeface="+mn-ea"/>
              <a:sym typeface="+mn-lt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1200" b="0" dirty="0">
                <a:solidFill>
                  <a:prstClr val="black"/>
                </a:solidFill>
                <a:latin typeface="+mn-ea"/>
                <a:cs typeface="+mn-ea"/>
                <a:sym typeface="+mn-lt"/>
              </a:rPr>
              <a:t>亟需加强学生理解人工智能</a:t>
            </a:r>
            <a:r>
              <a:rPr lang="zh-CN" altLang="en-US" sz="1200" b="0" dirty="0">
                <a:solidFill>
                  <a:srgbClr val="0070C0"/>
                </a:solidFill>
                <a:latin typeface="+mn-ea"/>
                <a:cs typeface="+mn-ea"/>
                <a:sym typeface="+mn-lt"/>
              </a:rPr>
              <a:t>数理基础</a:t>
            </a:r>
            <a:r>
              <a:rPr lang="zh-CN" altLang="en-US" sz="1200" b="0" dirty="0">
                <a:solidFill>
                  <a:prstClr val="black"/>
                </a:solidFill>
                <a:latin typeface="+mn-ea"/>
                <a:cs typeface="+mn-ea"/>
                <a:sym typeface="+mn-lt"/>
              </a:rPr>
              <a:t>，缩小理论与实践之间的差距，同时可提升学生学习后续数理基础课的兴趣；</a:t>
            </a:r>
            <a:endParaRPr lang="en-US" altLang="zh-CN" sz="1200" b="0" dirty="0">
              <a:solidFill>
                <a:prstClr val="black"/>
              </a:solidFill>
              <a:latin typeface="+mn-ea"/>
              <a:cs typeface="+mn-ea"/>
              <a:sym typeface="+mn-lt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1200" b="0" dirty="0">
                <a:solidFill>
                  <a:prstClr val="black"/>
                </a:solidFill>
                <a:latin typeface="+mn-ea"/>
                <a:cs typeface="+mn-ea"/>
                <a:sym typeface="+mn-lt"/>
              </a:rPr>
              <a:t>需帮助学生</a:t>
            </a:r>
            <a:r>
              <a:rPr lang="zh-CN" altLang="en-US" sz="1200" b="0" dirty="0">
                <a:solidFill>
                  <a:srgbClr val="0070C0"/>
                </a:solidFill>
                <a:latin typeface="+mn-ea"/>
                <a:cs typeface="+mn-ea"/>
                <a:sym typeface="+mn-lt"/>
              </a:rPr>
              <a:t>快速建立人工智能实践的基本能力</a:t>
            </a:r>
            <a:r>
              <a:rPr lang="zh-CN" altLang="en-US" sz="1200" b="0" dirty="0">
                <a:solidFill>
                  <a:prstClr val="black"/>
                </a:solidFill>
                <a:latin typeface="+mn-ea"/>
                <a:cs typeface="+mn-ea"/>
                <a:sym typeface="+mn-lt"/>
              </a:rPr>
              <a:t>，降低学科应用人工智能的门槛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1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3AE1E06-E7CE-DDB1-2964-366245F2F1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4769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BDF8F-A751-524B-AD06-6CB1BA9BB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82A1F1B-A580-511B-C7C1-F93F018954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91CC894-06D8-FF57-D886-96DBC45A5E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r>
              <a:rPr lang="zh-CN" altLang="en-US" sz="1200" b="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因此，我们课程设计的总体思路是：</a:t>
            </a:r>
            <a:r>
              <a:rPr lang="zh-CN" altLang="en-US" sz="1200" b="0" dirty="0">
                <a:solidFill>
                  <a:srgbClr val="C00000"/>
                </a:solidFill>
                <a:latin typeface="+mn-ea"/>
                <a:cs typeface="+mn-ea"/>
                <a:sym typeface="+mn-lt"/>
              </a:rPr>
              <a:t>以核心算法为本，引入数学基础；   以学科交叉为纲，培养实践能力。</a:t>
            </a:r>
            <a:endParaRPr lang="en-US" altLang="zh-CN" sz="1200" b="0" dirty="0">
              <a:solidFill>
                <a:srgbClr val="C00000"/>
              </a:solidFill>
              <a:latin typeface="+mn-ea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1200" b="0" dirty="0">
                <a:solidFill>
                  <a:prstClr val="black"/>
                </a:solidFill>
                <a:latin typeface="+mn-ea"/>
                <a:cs typeface="+mn-ea"/>
                <a:sym typeface="+mn-lt"/>
              </a:rPr>
              <a:t>做需求导向的数学学习，有针对性地学习核心算法所需数学知识；</a:t>
            </a:r>
            <a:endParaRPr lang="en-US" altLang="zh-CN" sz="1200" b="0" dirty="0">
              <a:solidFill>
                <a:prstClr val="black"/>
              </a:solidFill>
              <a:latin typeface="+mn-ea"/>
              <a:cs typeface="+mn-ea"/>
              <a:sym typeface="+mn-lt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lang="zh-CN" altLang="en-US" sz="1200" b="0" dirty="0">
                <a:solidFill>
                  <a:prstClr val="black"/>
                </a:solidFill>
                <a:latin typeface="+mn-ea"/>
                <a:cs typeface="+mn-ea"/>
                <a:sym typeface="+mn-lt"/>
              </a:rPr>
              <a:t>理论与实践并重：</a:t>
            </a:r>
            <a:r>
              <a:rPr lang="en-US" altLang="zh-CN" sz="1200" b="0" dirty="0">
                <a:solidFill>
                  <a:prstClr val="black"/>
                </a:solidFill>
                <a:latin typeface="+mn-ea"/>
                <a:cs typeface="+mn-ea"/>
                <a:sym typeface="+mn-lt"/>
              </a:rPr>
              <a:t>60+40</a:t>
            </a:r>
            <a:r>
              <a:rPr lang="zh-CN" altLang="en-US" sz="1200" b="0" dirty="0">
                <a:solidFill>
                  <a:prstClr val="black"/>
                </a:solidFill>
                <a:latin typeface="+mn-ea"/>
                <a:cs typeface="+mn-ea"/>
                <a:sym typeface="+mn-lt"/>
              </a:rPr>
              <a:t>学时。理论课覆盖</a:t>
            </a:r>
            <a:r>
              <a:rPr lang="en-US" altLang="zh-CN" sz="1200" b="0" dirty="0">
                <a:solidFill>
                  <a:prstClr val="black"/>
                </a:solidFill>
                <a:latin typeface="+mn-ea"/>
                <a:cs typeface="+mn-ea"/>
                <a:sym typeface="+mn-lt"/>
              </a:rPr>
              <a:t>AI</a:t>
            </a:r>
            <a:r>
              <a:rPr lang="zh-CN" altLang="en-US" sz="1200" b="0" dirty="0">
                <a:solidFill>
                  <a:prstClr val="black"/>
                </a:solidFill>
                <a:latin typeface="+mn-ea"/>
                <a:cs typeface="+mn-ea"/>
                <a:sym typeface="+mn-lt"/>
              </a:rPr>
              <a:t>算法及其数学原理；实践课精选多领域实践方案；</a:t>
            </a:r>
            <a:endParaRPr lang="en-US" altLang="zh-CN" sz="1200" b="0" dirty="0">
              <a:solidFill>
                <a:prstClr val="black"/>
              </a:solidFill>
              <a:latin typeface="+mn-ea"/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1200" b="0" dirty="0">
                <a:solidFill>
                  <a:prstClr val="black"/>
                </a:solidFill>
                <a:latin typeface="+mn-ea"/>
                <a:cs typeface="+mn-ea"/>
                <a:sym typeface="+mn-lt"/>
              </a:rPr>
              <a:t>目标：掌握人工智能领域的基础知识与实践技能，了解核心算法及其数学原理；提升编程与实践能力，启发学生将人工智能应用于各自专业领域。</a:t>
            </a:r>
            <a:endParaRPr lang="en-US" altLang="zh-CN" sz="1200" b="0" dirty="0">
              <a:solidFill>
                <a:prstClr val="black"/>
              </a:solidFill>
              <a:latin typeface="+mn-ea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夯实数学基础、讲授核心算法、培养实践能力、赋能学科交叉</a:t>
            </a:r>
            <a:endParaRPr lang="en-US" altLang="zh-CN" sz="1200" b="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2FDF349-00B7-7FD1-1C4E-A718DDC2E4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9707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14160-2EB7-A53C-E0EA-0A73828DD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A61C2AC-2930-C9C1-61E7-2D51713182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8F2A5DF-66A9-E283-B9C3-76EF89B58A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25</a:t>
            </a:r>
            <a:r>
              <a:rPr lang="zh-CN" altLang="en-US" dirty="0"/>
              <a:t>年试讲授课，我们计划安排各方向老师共同上课，并在授课过程中讨论优化。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A167182-7296-7B22-8AE4-3DFEA6A87F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44257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r>
              <a:rPr lang="zh-CN" altLang="en-US" dirty="0"/>
              <a:t>首先第一章是概述，我们将介绍人工智能主要流派和代表性技术，阐述人工智能历史和展望，并讲解本课程内容主线。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98726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888BE-EED8-2C51-E401-CA09993F2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30702D1-9994-1105-AE3F-2F79048D96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007FE1F-C0DC-B0C3-C888-527276ECA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r>
              <a:rPr lang="zh-CN" altLang="en-US" dirty="0"/>
              <a:t>第二章介绍机器学习基础，首先讲解涉及的数学基础：线性代数相关知识。然后介绍线性回归、逻辑回归、高阶模型，最后介绍概率统计知识，从概率视角理解线性回归和逻辑回归。本章以电信诈骗为</a:t>
            </a:r>
            <a:r>
              <a:rPr lang="en-US" altLang="zh-CN" dirty="0"/>
              <a:t>AI-for-Cybersecurity</a:t>
            </a:r>
            <a:r>
              <a:rPr lang="zh-CN" altLang="en-US" dirty="0"/>
              <a:t>实例，强调表格数据的特性、逻辑回归的应用。</a:t>
            </a:r>
          </a:p>
          <a:p>
            <a:pPr algn="l"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F169CD1-23FB-0B50-D0AA-19B8E693F5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5608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211D6-22D3-DE08-89A3-1D8A469D6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F8DCC98-EE9D-26E5-D82C-7ACEC5DB52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82E5A93-6993-4D3C-3A3F-0207342EC4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第三章将在</a:t>
            </a:r>
            <a:r>
              <a:rPr lang="en-US" altLang="zh-CN" dirty="0"/>
              <a:t>12</a:t>
            </a:r>
            <a:r>
              <a:rPr lang="zh-CN" altLang="en-US" dirty="0"/>
              <a:t>学时内系统介绍神经网络基础，内容由浅入深。我们将首先讲解前馈神经网络的基本原理，深入解析梯度下降和反向传播等优化算法，并结合概率论等相关基础知识。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9637C7-9B8D-7B7C-AFF2-346EED5E06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05238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03142-CE3C-7CF6-49FA-5F32C3E23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F3303BD-268C-29C5-0BBF-96435FD354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6327AF3-5DE6-2197-2760-266CBDCF92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接着，介绍深度神经网络的发展，重点剖析梯度消失与爆炸问题，并从数学角度阐释残差网络、归一化和</a:t>
            </a:r>
            <a:r>
              <a:rPr lang="en-SG" dirty="0"/>
              <a:t>Dropout</a:t>
            </a:r>
            <a:r>
              <a:rPr lang="zh-CN" altLang="en-US" dirty="0"/>
              <a:t>等优化方法。</a:t>
            </a:r>
            <a:endParaRPr lang="en-SG" altLang="zh-CN" dirty="0"/>
          </a:p>
          <a:p>
            <a:endParaRPr lang="zh-CN" altLang="en-US" dirty="0"/>
          </a:p>
          <a:p>
            <a:r>
              <a:rPr lang="zh-CN" altLang="en-US" dirty="0"/>
              <a:t>最后，我们将讲解循环神经网络（</a:t>
            </a:r>
            <a:r>
              <a:rPr lang="en-SG" dirty="0"/>
              <a:t>RNN）</a:t>
            </a:r>
            <a:r>
              <a:rPr lang="zh-CN" altLang="en-US" dirty="0"/>
              <a:t>的基本架构，为后续学习</a:t>
            </a:r>
            <a:r>
              <a:rPr lang="en-SG" dirty="0"/>
              <a:t>Transformer</a:t>
            </a:r>
            <a:r>
              <a:rPr lang="zh-CN" altLang="en-US" dirty="0"/>
              <a:t>等高级模型奠定基础。</a:t>
            </a:r>
            <a:endParaRPr lang="en-SG" altLang="zh-CN" dirty="0"/>
          </a:p>
          <a:p>
            <a:endParaRPr lang="en-SG" altLang="zh-CN" dirty="0"/>
          </a:p>
          <a:p>
            <a:r>
              <a:rPr lang="zh-CN" altLang="en-US" dirty="0"/>
              <a:t>本章以图像分类为实例任务，重点展示向量数据的特性及前馈神经网络的实际应用。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30DDA8F-432D-A0C7-2A62-09E911BB93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09858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第四章将在</a:t>
            </a:r>
            <a:r>
              <a:rPr lang="en-US" altLang="zh-CN" dirty="0"/>
              <a:t>8</a:t>
            </a:r>
            <a:r>
              <a:rPr lang="zh-CN" altLang="en-US" dirty="0"/>
              <a:t>学时内讲解图神经网络的核心内容。首先，我们将探讨几何数据与向量数据之间的联系与区别，并引入图论的基本概念和性质，为后续内容奠定基础。</a:t>
            </a:r>
            <a:endParaRPr lang="en-SG" altLang="zh-CN" dirty="0"/>
          </a:p>
          <a:p>
            <a:endParaRPr lang="zh-CN" altLang="en-US" dirty="0"/>
          </a:p>
          <a:p>
            <a:r>
              <a:rPr lang="zh-CN" altLang="en-US" dirty="0"/>
              <a:t>随后，我们将详细介绍图神经网络的基本操作、经典架构及其在典型任务中的应用。</a:t>
            </a:r>
            <a:endParaRPr lang="en-SG" altLang="zh-CN" dirty="0"/>
          </a:p>
          <a:p>
            <a:endParaRPr lang="en-SG" altLang="zh-CN" dirty="0"/>
          </a:p>
          <a:p>
            <a:r>
              <a:rPr lang="zh-CN" altLang="en-US" dirty="0"/>
              <a:t>本章将以化学分子图性质预测为</a:t>
            </a:r>
            <a:r>
              <a:rPr lang="en-SG" dirty="0"/>
              <a:t>AI-for-Science</a:t>
            </a:r>
            <a:r>
              <a:rPr lang="zh-CN" altLang="en-US" dirty="0"/>
              <a:t>的实际案例，重点突出几何结构的特性以及图神经网络在科学计算中的重要作用。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211D6-22D3-DE08-89A3-1D8A469D6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F8DCC98-EE9D-26E5-D82C-7ACEC5DB52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82E5A93-6993-4D3C-3A3F-0207342EC4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第五章将在</a:t>
            </a:r>
            <a:r>
              <a:rPr lang="en-US" altLang="zh-CN" dirty="0"/>
              <a:t>6</a:t>
            </a:r>
            <a:r>
              <a:rPr lang="zh-CN" altLang="en-US" dirty="0"/>
              <a:t>学时内重点讲解</a:t>
            </a:r>
            <a:r>
              <a:rPr lang="en-SG" dirty="0"/>
              <a:t>Transformer</a:t>
            </a:r>
            <a:r>
              <a:rPr lang="zh-CN" altLang="en-US" dirty="0"/>
              <a:t>模型。我们将从序列数据（尤其是时序数据）的特性出发，引入自注意力机制的核心概念。</a:t>
            </a:r>
          </a:p>
          <a:p>
            <a:endParaRPr lang="en-SG" altLang="zh-CN" dirty="0"/>
          </a:p>
          <a:p>
            <a:r>
              <a:rPr lang="zh-CN" altLang="en-US" dirty="0"/>
              <a:t>接着，深入讲解基于编码器</a:t>
            </a:r>
            <a:r>
              <a:rPr lang="en-US" altLang="zh-CN" dirty="0"/>
              <a:t>-</a:t>
            </a:r>
            <a:r>
              <a:rPr lang="zh-CN" altLang="en-US" dirty="0"/>
              <a:t>解码器架构的自监督学习范式，重点解析多头注意力机制的数学意义及其关键作用。</a:t>
            </a:r>
          </a:p>
          <a:p>
            <a:endParaRPr lang="en-SG" altLang="zh-CN" dirty="0"/>
          </a:p>
          <a:p>
            <a:r>
              <a:rPr lang="zh-CN" altLang="en-US" dirty="0"/>
              <a:t>本章将以“序列内容建模”为实例，探讨文本序列与图像序列的特性，并总结</a:t>
            </a:r>
            <a:r>
              <a:rPr lang="en-SG" dirty="0"/>
              <a:t>Transformer</a:t>
            </a:r>
            <a:r>
              <a:rPr lang="zh-CN" altLang="en-US" dirty="0"/>
              <a:t>在处理序列数据方面的优势与特点。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9637C7-9B8D-7B7C-AFF2-346EED5E06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05238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211D6-22D3-DE08-89A3-1D8A469D6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F8DCC98-EE9D-26E5-D82C-7ACEC5DB52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82E5A93-6993-4D3C-3A3F-0207342EC4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第六章将在</a:t>
            </a:r>
            <a:r>
              <a:rPr lang="en-US" altLang="zh-CN" dirty="0"/>
              <a:t>8</a:t>
            </a:r>
            <a:r>
              <a:rPr lang="zh-CN" altLang="en-US" dirty="0"/>
              <a:t>学时内讲解自监督学习的基本概念与主要框架。以自然语言处理任务为实例，我们将逐步介绍三种经典方法：</a:t>
            </a:r>
          </a:p>
          <a:p>
            <a:pPr>
              <a:buFont typeface="+mj-lt"/>
              <a:buAutoNum type="arabicPeriod"/>
            </a:pPr>
            <a:r>
              <a:rPr lang="en-SG" b="1" dirty="0"/>
              <a:t>N-gram</a:t>
            </a:r>
            <a:r>
              <a:rPr lang="zh-CN" altLang="en-US" b="1" dirty="0"/>
              <a:t>与词向量</a:t>
            </a:r>
            <a:r>
              <a:rPr lang="en-US" altLang="zh-CN" dirty="0"/>
              <a:t>——</a:t>
            </a:r>
            <a:r>
              <a:rPr lang="zh-CN" altLang="en-US" dirty="0"/>
              <a:t>自监督学习的传统方法，为后续模型奠定基础。</a:t>
            </a:r>
          </a:p>
          <a:p>
            <a:pPr>
              <a:buFont typeface="+mj-lt"/>
              <a:buAutoNum type="arabicPeriod"/>
            </a:pPr>
            <a:r>
              <a:rPr lang="en-SG" b="1" dirty="0"/>
              <a:t>BERT</a:t>
            </a:r>
            <a:r>
              <a:rPr lang="zh-CN" altLang="en-US" b="1" dirty="0"/>
              <a:t>模型及其预训练</a:t>
            </a:r>
            <a:r>
              <a:rPr lang="en-US" altLang="zh-CN" b="1" dirty="0"/>
              <a:t>-</a:t>
            </a:r>
            <a:r>
              <a:rPr lang="zh-CN" altLang="en-US" b="1" dirty="0"/>
              <a:t>微调范式</a:t>
            </a:r>
            <a:r>
              <a:rPr lang="en-US" altLang="zh-CN" dirty="0"/>
              <a:t>——</a:t>
            </a:r>
            <a:r>
              <a:rPr lang="zh-CN" altLang="en-US" dirty="0"/>
              <a:t>展示自监督学习的现代方法及其高效的任务适应性。</a:t>
            </a:r>
          </a:p>
          <a:p>
            <a:pPr>
              <a:buFont typeface="+mj-lt"/>
              <a:buAutoNum type="arabicPeriod"/>
            </a:pPr>
            <a:r>
              <a:rPr lang="zh-CN" altLang="en-US" b="1" dirty="0"/>
              <a:t>生成式预训练模型与大语言模型</a:t>
            </a:r>
            <a:r>
              <a:rPr lang="en-US" altLang="zh-CN" dirty="0"/>
              <a:t>——</a:t>
            </a:r>
            <a:r>
              <a:rPr lang="zh-CN" altLang="en-US" dirty="0"/>
              <a:t>聚焦前沿技术，深入解析大语言模型的核心原理与实际应用。</a:t>
            </a:r>
            <a:endParaRPr lang="en-SG" altLang="zh-CN" dirty="0"/>
          </a:p>
          <a:p>
            <a:pPr>
              <a:buFont typeface="+mj-lt"/>
              <a:buAutoNum type="arabicPeriod"/>
            </a:pPr>
            <a:endParaRPr lang="zh-CN" altLang="en-US" dirty="0"/>
          </a:p>
          <a:p>
            <a:r>
              <a:rPr lang="zh-CN" altLang="en-US" dirty="0"/>
              <a:t>三种方法层层递进，从传统发展到前沿，最终落脚于大语言模型的实际应用，全面展示自监督学习的发展脉络与实践价值。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9637C7-9B8D-7B7C-AFF2-346EED5E06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05238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211D6-22D3-DE08-89A3-1D8A469D6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F8DCC98-EE9D-26E5-D82C-7ACEC5DB52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82E5A93-6993-4D3C-3A3F-0207342EC4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第七章将在</a:t>
            </a:r>
            <a:r>
              <a:rPr lang="en-US" altLang="zh-CN" dirty="0"/>
              <a:t>10</a:t>
            </a:r>
            <a:r>
              <a:rPr lang="zh-CN" altLang="en-US" dirty="0"/>
              <a:t>学时内系统讲解强化学习的核心内容。首先，我们将从基础知识入手，结合马尔可夫决策过程等概率模型，探讨如何对强化学习问题进行数学建模。</a:t>
            </a:r>
            <a:endParaRPr lang="en-SG" altLang="zh-CN" dirty="0"/>
          </a:p>
          <a:p>
            <a:endParaRPr lang="en-SG" altLang="zh-CN" dirty="0"/>
          </a:p>
          <a:p>
            <a:r>
              <a:rPr lang="zh-CN" altLang="en-US" dirty="0"/>
              <a:t>随后，深入介绍基于值函数和基于策略的优化算法，以及如何高效地更新和优化强化学习智能体。</a:t>
            </a:r>
            <a:endParaRPr lang="en-SG" altLang="zh-CN" dirty="0"/>
          </a:p>
          <a:p>
            <a:endParaRPr lang="zh-CN" altLang="en-US" dirty="0"/>
          </a:p>
          <a:p>
            <a:r>
              <a:rPr lang="zh-CN" altLang="en-US" dirty="0"/>
              <a:t>本章以倒立摆作为</a:t>
            </a:r>
            <a:r>
              <a:rPr lang="en-SG" dirty="0"/>
              <a:t>AI-for-Physics</a:t>
            </a:r>
            <a:r>
              <a:rPr lang="zh-CN" altLang="en-US" dirty="0"/>
              <a:t>的典型实例，重点分析智能体与环境交互数据的特性，并利用强化学习算法进行优化与改进。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9637C7-9B8D-7B7C-AFF2-346EED5E06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05238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6A498-CE01-1D25-51F4-1FE0A1E32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C1B665B-23A1-70B6-3DD8-213AC8A99D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1B0A2C6-3F45-0835-15E8-875B0769E4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实验部分我们的重点落在培养实践能力 赋能学科交叉，我们首先设计</a:t>
            </a:r>
            <a:r>
              <a:rPr lang="en-US" altLang="zh-CN" dirty="0"/>
              <a:t>16</a:t>
            </a:r>
            <a:r>
              <a:rPr lang="zh-CN" altLang="en-US" dirty="0"/>
              <a:t>学时的</a:t>
            </a:r>
            <a:r>
              <a:rPr lang="en-US" altLang="zh-CN" dirty="0"/>
              <a:t>python</a:t>
            </a:r>
            <a:r>
              <a:rPr lang="zh-CN" altLang="en-US" dirty="0"/>
              <a:t>系列实验，让学生掌握</a:t>
            </a:r>
            <a:r>
              <a:rPr lang="en-US" altLang="zh-CN" dirty="0"/>
              <a:t>python</a:t>
            </a:r>
            <a:r>
              <a:rPr lang="zh-CN" altLang="en-US" dirty="0"/>
              <a:t>程序设计方法。紧接着是基础算法实践、交叉应用实践的综合大实验。综合大实验多选一，设计图像、语音、文本、数学、化学、生物等相关实验，学生可以选择与自己专业方向相关的实验，赋能</a:t>
            </a:r>
            <a:r>
              <a:rPr lang="en-US" altLang="zh-CN" dirty="0"/>
              <a:t>AI+X</a:t>
            </a:r>
            <a:r>
              <a:rPr lang="zh-CN" altLang="en-US" dirty="0"/>
              <a:t>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6B85B7-4B0A-E1E4-774F-A0D0087B74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12708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45BF4-33DB-2C10-08ED-820AAB89C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D809A75-36E2-D72E-EFA5-B92FD55D58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B4643ED-B7B0-4138-D991-5A8C82733C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考虑到大一学生编程能力参差不齐，我们从最基础的环境配置开始，在实验课上循序渐进介绍</a:t>
            </a:r>
            <a:r>
              <a:rPr lang="en-US" altLang="zh-CN" dirty="0"/>
              <a:t>Python</a:t>
            </a:r>
            <a:r>
              <a:rPr lang="zh-CN" altLang="en-US" dirty="0"/>
              <a:t>编程，边讲解边动手。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7ED985A-FF42-174D-3C9D-7CCFC18B83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41930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CFDEB-EAAC-FBDB-FD36-DFC3675F9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D6DFCE8-C71D-C349-18A8-6EA246192D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0FE9875-06E0-3D50-3EF6-DAA3717248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逻辑回归算法实验包括数据集预处理、模型实现、模型训练和评估。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938C0F-4B1C-E935-3A41-E1F9E7C7CE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33003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EDA82-46FC-BD28-B161-6FBC20AAB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CD2829E-6164-73A6-39C2-C3D88EF283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EE865D6-AD50-FEE6-D2A1-AE4F445017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我们还设计了手动实现反向传播算法实验，包括神经网络设计、反向传播算法实现和调参。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CCA35C4-82FE-04CD-D602-A45094E615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10814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综合大实验占</a:t>
            </a:r>
            <a:r>
              <a:rPr lang="en-US" altLang="zh-CN" dirty="0"/>
              <a:t>16</a:t>
            </a:r>
            <a:r>
              <a:rPr lang="zh-CN" altLang="en-US" dirty="0"/>
              <a:t>个实验学时，鼓励学生根据自己的专业和兴趣，自选一个实验内容；我们目前已经准备了图像、语音、文本、生物、数学等相关实验，后续还会继续增加实验选项。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76AA05-AB2B-4215-978B-A09B2D34874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61276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85DEE-650C-2E70-C992-23EE4616A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AC2A6D5-BE46-7F2E-1BFF-AFEE877D6B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4FB25CF-B561-D1DC-DC23-911E8891C7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DC3361CE-A90C-BF4C-6B66-353BE64254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82B69B-4CDB-45EF-AF2E-DEBF6EE82A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4862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30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6375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6751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2338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735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4366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1718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5647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223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604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17972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194689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内容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 userDrawn="1"/>
        </p:nvSpPr>
        <p:spPr>
          <a:xfrm>
            <a:off x="344170" y="258445"/>
            <a:ext cx="360000" cy="107950"/>
          </a:xfrm>
          <a:prstGeom prst="roundRect">
            <a:avLst>
              <a:gd name="adj" fmla="val 27634"/>
            </a:avLst>
          </a:prstGeom>
          <a:solidFill>
            <a:srgbClr val="9F2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 userDrawn="1"/>
        </p:nvSpPr>
        <p:spPr>
          <a:xfrm>
            <a:off x="344170" y="418465"/>
            <a:ext cx="252095" cy="179705"/>
          </a:xfrm>
          <a:prstGeom prst="roundRect">
            <a:avLst/>
          </a:prstGeom>
          <a:solidFill>
            <a:srgbClr val="7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BE6F7"/>
              </a:solidFill>
            </a:endParaRPr>
          </a:p>
        </p:txBody>
      </p:sp>
      <p:sp>
        <p:nvSpPr>
          <p:cNvPr id="66" name="标题 65"/>
          <p:cNvSpPr>
            <a:spLocks noGrp="1"/>
          </p:cNvSpPr>
          <p:nvPr>
            <p:ph type="title"/>
          </p:nvPr>
        </p:nvSpPr>
        <p:spPr>
          <a:xfrm>
            <a:off x="838200" y="199390"/>
            <a:ext cx="10515600" cy="507365"/>
          </a:xfrm>
        </p:spPr>
        <p:txBody>
          <a:bodyPr/>
          <a:lstStyle>
            <a:lvl1pPr>
              <a:defRPr sz="2400" b="1">
                <a:solidFill>
                  <a:srgbClr val="9B1F24"/>
                </a:solidFill>
                <a:latin typeface="Microsoft YaHei Semibold" panose="020B0502040204020203" charset="-122"/>
                <a:ea typeface="Microsoft YaHei Semibold" panose="020B0502040204020203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圆角矩形 6"/>
          <p:cNvSpPr/>
          <p:nvPr userDrawn="1"/>
        </p:nvSpPr>
        <p:spPr>
          <a:xfrm>
            <a:off x="10511790" y="6602095"/>
            <a:ext cx="180000" cy="108000"/>
          </a:xfrm>
          <a:prstGeom prst="roundRect">
            <a:avLst>
              <a:gd name="adj" fmla="val 50000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 userDrawn="1"/>
        </p:nvSpPr>
        <p:spPr>
          <a:xfrm>
            <a:off x="10030460" y="6602095"/>
            <a:ext cx="360000" cy="108000"/>
          </a:xfrm>
          <a:prstGeom prst="roundRect">
            <a:avLst>
              <a:gd name="adj" fmla="val 50000"/>
            </a:avLst>
          </a:prstGeom>
          <a:solidFill>
            <a:srgbClr val="7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 userDrawn="1"/>
        </p:nvSpPr>
        <p:spPr>
          <a:xfrm>
            <a:off x="10778490" y="6602095"/>
            <a:ext cx="108000" cy="108000"/>
          </a:xfrm>
          <a:prstGeom prst="roundRect">
            <a:avLst>
              <a:gd name="adj" fmla="val 50000"/>
            </a:avLst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9660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-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34827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1535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03203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68278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69586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7292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74108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72547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65731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46714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61033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93441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2675912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内容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 userDrawn="1"/>
        </p:nvSpPr>
        <p:spPr>
          <a:xfrm>
            <a:off x="344170" y="258445"/>
            <a:ext cx="360000" cy="107950"/>
          </a:xfrm>
          <a:prstGeom prst="roundRect">
            <a:avLst>
              <a:gd name="adj" fmla="val 27634"/>
            </a:avLst>
          </a:prstGeom>
          <a:solidFill>
            <a:srgbClr val="9F2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 userDrawn="1"/>
        </p:nvSpPr>
        <p:spPr>
          <a:xfrm>
            <a:off x="344170" y="418465"/>
            <a:ext cx="252095" cy="179705"/>
          </a:xfrm>
          <a:prstGeom prst="roundRect">
            <a:avLst/>
          </a:prstGeom>
          <a:solidFill>
            <a:srgbClr val="7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BE6F7"/>
              </a:solidFill>
            </a:endParaRPr>
          </a:p>
        </p:txBody>
      </p:sp>
      <p:sp>
        <p:nvSpPr>
          <p:cNvPr id="66" name="标题 65"/>
          <p:cNvSpPr>
            <a:spLocks noGrp="1"/>
          </p:cNvSpPr>
          <p:nvPr>
            <p:ph type="title"/>
          </p:nvPr>
        </p:nvSpPr>
        <p:spPr>
          <a:xfrm>
            <a:off x="838200" y="199390"/>
            <a:ext cx="10515600" cy="507365"/>
          </a:xfrm>
        </p:spPr>
        <p:txBody>
          <a:bodyPr/>
          <a:lstStyle>
            <a:lvl1pPr>
              <a:defRPr sz="2400" b="1">
                <a:solidFill>
                  <a:srgbClr val="9B1F24"/>
                </a:solidFill>
                <a:latin typeface="Microsoft YaHei Semibold" panose="020B0502040204020203" charset="-122"/>
                <a:ea typeface="Microsoft YaHei Semibold" panose="020B0502040204020203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圆角矩形 6"/>
          <p:cNvSpPr/>
          <p:nvPr userDrawn="1"/>
        </p:nvSpPr>
        <p:spPr>
          <a:xfrm>
            <a:off x="10511790" y="6602095"/>
            <a:ext cx="180000" cy="108000"/>
          </a:xfrm>
          <a:prstGeom prst="roundRect">
            <a:avLst>
              <a:gd name="adj" fmla="val 50000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 userDrawn="1"/>
        </p:nvSpPr>
        <p:spPr>
          <a:xfrm>
            <a:off x="10030460" y="6602095"/>
            <a:ext cx="360000" cy="108000"/>
          </a:xfrm>
          <a:prstGeom prst="roundRect">
            <a:avLst>
              <a:gd name="adj" fmla="val 50000"/>
            </a:avLst>
          </a:prstGeom>
          <a:solidFill>
            <a:srgbClr val="7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 userDrawn="1"/>
        </p:nvSpPr>
        <p:spPr>
          <a:xfrm>
            <a:off x="10778490" y="6602095"/>
            <a:ext cx="108000" cy="108000"/>
          </a:xfrm>
          <a:prstGeom prst="roundRect">
            <a:avLst>
              <a:gd name="adj" fmla="val 50000"/>
            </a:avLst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7398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0254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1654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4.jpg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13" Type="http://schemas.openxmlformats.org/officeDocument/2006/relationships/tags" Target="../tags/tag17.xml"/><Relationship Id="rId18" Type="http://schemas.openxmlformats.org/officeDocument/2006/relationships/tags" Target="../tags/tag22.xml"/><Relationship Id="rId26" Type="http://schemas.openxmlformats.org/officeDocument/2006/relationships/slideLayout" Target="../slideLayouts/slideLayout2.xml"/><Relationship Id="rId3" Type="http://schemas.openxmlformats.org/officeDocument/2006/relationships/tags" Target="../tags/tag7.xml"/><Relationship Id="rId21" Type="http://schemas.openxmlformats.org/officeDocument/2006/relationships/tags" Target="../tags/tag25.xml"/><Relationship Id="rId7" Type="http://schemas.openxmlformats.org/officeDocument/2006/relationships/tags" Target="../tags/tag11.xml"/><Relationship Id="rId12" Type="http://schemas.openxmlformats.org/officeDocument/2006/relationships/tags" Target="../tags/tag16.xml"/><Relationship Id="rId17" Type="http://schemas.openxmlformats.org/officeDocument/2006/relationships/tags" Target="../tags/tag21.xml"/><Relationship Id="rId25" Type="http://schemas.openxmlformats.org/officeDocument/2006/relationships/tags" Target="../tags/tag29.xml"/><Relationship Id="rId2" Type="http://schemas.openxmlformats.org/officeDocument/2006/relationships/tags" Target="../tags/tag6.xml"/><Relationship Id="rId16" Type="http://schemas.openxmlformats.org/officeDocument/2006/relationships/tags" Target="../tags/tag20.xml"/><Relationship Id="rId20" Type="http://schemas.openxmlformats.org/officeDocument/2006/relationships/tags" Target="../tags/tag24.xml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tags" Target="../tags/tag15.xml"/><Relationship Id="rId24" Type="http://schemas.openxmlformats.org/officeDocument/2006/relationships/tags" Target="../tags/tag28.xml"/><Relationship Id="rId5" Type="http://schemas.openxmlformats.org/officeDocument/2006/relationships/tags" Target="../tags/tag9.xml"/><Relationship Id="rId15" Type="http://schemas.openxmlformats.org/officeDocument/2006/relationships/tags" Target="../tags/tag19.xml"/><Relationship Id="rId23" Type="http://schemas.openxmlformats.org/officeDocument/2006/relationships/tags" Target="../tags/tag27.xml"/><Relationship Id="rId10" Type="http://schemas.openxmlformats.org/officeDocument/2006/relationships/tags" Target="../tags/tag14.xml"/><Relationship Id="rId19" Type="http://schemas.openxmlformats.org/officeDocument/2006/relationships/tags" Target="../tags/tag23.xml"/><Relationship Id="rId4" Type="http://schemas.openxmlformats.org/officeDocument/2006/relationships/tags" Target="../tags/tag8.xml"/><Relationship Id="rId9" Type="http://schemas.openxmlformats.org/officeDocument/2006/relationships/tags" Target="../tags/tag13.xml"/><Relationship Id="rId14" Type="http://schemas.openxmlformats.org/officeDocument/2006/relationships/tags" Target="../tags/tag18.xml"/><Relationship Id="rId22" Type="http://schemas.openxmlformats.org/officeDocument/2006/relationships/tags" Target="../tags/tag26.xml"/><Relationship Id="rId2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-76912"/>
            <a:ext cx="12192000" cy="6858000"/>
          </a:xfrm>
          <a:prstGeom prst="rect">
            <a:avLst/>
          </a:prstGeom>
          <a:solidFill>
            <a:srgbClr val="203864"/>
          </a:solidFill>
          <a:ln w="57150"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7679" y="1515947"/>
            <a:ext cx="11856641" cy="2604793"/>
          </a:xfrm>
          <a:prstGeom prst="rect">
            <a:avLst/>
          </a:prstGeom>
        </p:spPr>
        <p:txBody>
          <a:bodyPr wrap="square" lIns="87545" tIns="43772" rIns="87545" bIns="43772">
            <a:spAutoFit/>
          </a:bodyPr>
          <a:lstStyle/>
          <a:p>
            <a:pPr marL="0" marR="0" lvl="0" indent="0" algn="ctr" defTabSz="1750695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《</a:t>
            </a:r>
            <a:r>
              <a:rPr kumimoji="0" lang="zh-CN" altLang="en-US" sz="28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人工智能数学原理与算法</a:t>
            </a:r>
            <a:r>
              <a:rPr kumimoji="0" lang="en-US" altLang="zh-CN" sz="28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》</a:t>
            </a:r>
            <a:br>
              <a:rPr kumimoji="0" lang="en-US" altLang="zh-CN" sz="28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</a:br>
            <a:r>
              <a:rPr kumimoji="0" lang="zh-CN" altLang="en-US" sz="28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kumimoji="0" lang="en-US" altLang="zh-CN" sz="28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kumimoji="0" lang="zh-CN" altLang="en-US" sz="28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章：人工智能概述</a:t>
            </a:r>
            <a:endParaRPr kumimoji="0" lang="en-US" altLang="zh-CN" sz="2800" b="1" i="0" u="none" strike="noStrike" kern="1200" cap="none" spc="4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1750695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1" i="0" u="none" strike="noStrike" kern="1200" cap="none" spc="4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1750695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800" b="1" spc="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1.4</a:t>
            </a:r>
            <a:r>
              <a:rPr lang="zh-CN" altLang="en-US" sz="4800" b="1" spc="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本课程简介</a:t>
            </a:r>
            <a:endParaRPr kumimoji="0" lang="en-US" altLang="zh-CN" sz="4800" b="1" i="0" u="none" strike="noStrike" kern="1200" cap="none" spc="4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50616" y="376157"/>
            <a:ext cx="3400585" cy="569319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40EF6DB6-5F1C-6F69-C8F3-E86C7B2FF6EB}"/>
              </a:ext>
            </a:extLst>
          </p:cNvPr>
          <p:cNvSpPr/>
          <p:nvPr/>
        </p:nvSpPr>
        <p:spPr>
          <a:xfrm>
            <a:off x="3627188" y="4463916"/>
            <a:ext cx="5404863" cy="1381060"/>
          </a:xfrm>
          <a:prstGeom prst="rect">
            <a:avLst/>
          </a:prstGeom>
        </p:spPr>
        <p:txBody>
          <a:bodyPr wrap="square" lIns="87545" tIns="43772" rIns="87545" bIns="43772">
            <a:spAutoFit/>
          </a:bodyPr>
          <a:lstStyle/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康奇宇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 err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qiyukang@ustc.edu.cn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 advTm="1191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07DA8-4229-2643-A6F3-01F7EFA2C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BEDA8A84-6FF4-FE5F-7EFD-2EF19F7F1C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5261031"/>
              </p:ext>
            </p:extLst>
          </p:nvPr>
        </p:nvGraphicFramePr>
        <p:xfrm>
          <a:off x="769396" y="1496597"/>
          <a:ext cx="10976402" cy="5189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99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42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77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59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37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54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3860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40643">
                  <a:extLst>
                    <a:ext uri="{9D8B030D-6E8A-4147-A177-3AD203B41FA5}">
                      <a16:colId xmlns:a16="http://schemas.microsoft.com/office/drawing/2014/main" val="235729809"/>
                    </a:ext>
                  </a:extLst>
                </a:gridCol>
              </a:tblGrid>
              <a:tr h="556399">
                <a:tc>
                  <a:txBody>
                    <a:bodyPr/>
                    <a:lstStyle/>
                    <a:p>
                      <a:pPr algn="ctr"/>
                      <a:endParaRPr lang="zh-CN" altLang="en-US" sz="18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符号流派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连接流派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行为流派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统计流派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仿生流派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融合流派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/>
                        <a:t>……</a:t>
                      </a:r>
                      <a:endParaRPr lang="zh-CN" altLang="en-US" sz="1800" dirty="0"/>
                    </a:p>
                  </a:txBody>
                  <a:tcPr marL="91443" marR="91443" marT="45711" marB="4571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412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rgbClr val="002060"/>
                          </a:solidFill>
                        </a:rPr>
                        <a:t>自然语言处理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文法、形式语言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rgbClr val="FF0000"/>
                          </a:solidFill>
                        </a:rPr>
                        <a:t>大模型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词频、</a:t>
                      </a:r>
                      <a:r>
                        <a:rPr lang="en-US" altLang="zh-CN" sz="1600" dirty="0"/>
                        <a:t>LDA</a:t>
                      </a:r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412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rgbClr val="002060"/>
                          </a:solidFill>
                        </a:rPr>
                        <a:t>计算机视觉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rgbClr val="FF0000"/>
                          </a:solidFill>
                        </a:rPr>
                        <a:t>卷积神经网络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仿生视觉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412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rgbClr val="002060"/>
                          </a:solidFill>
                        </a:rPr>
                        <a:t>知识表示推理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逻辑、逻辑程序、专家系统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SOAR</a:t>
                      </a:r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蒙特卡洛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知识图谱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385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rgbClr val="FF0000"/>
                          </a:solidFill>
                        </a:rPr>
                        <a:t>机器学习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决策树、</a:t>
                      </a:r>
                      <a:endParaRPr lang="en-US" altLang="zh-CN" sz="1600" dirty="0"/>
                    </a:p>
                    <a:p>
                      <a:pPr algn="ctr"/>
                      <a:r>
                        <a:rPr lang="zh-CN" altLang="en-US" sz="1600" dirty="0"/>
                        <a:t>归纳逻辑程序</a:t>
                      </a:r>
                      <a:endParaRPr lang="en-US" altLang="zh-CN" sz="1600" dirty="0"/>
                    </a:p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rgbClr val="FF0000"/>
                          </a:solidFill>
                        </a:rPr>
                        <a:t>神经网络（前向、卷积、图、注意力）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rgbClr val="FF0000"/>
                          </a:solidFill>
                        </a:rPr>
                        <a:t>回归</a:t>
                      </a:r>
                      <a:r>
                        <a:rPr lang="zh-CN" altLang="en-US" sz="1600" dirty="0"/>
                        <a:t>、支持向量机、</a:t>
                      </a:r>
                      <a:r>
                        <a:rPr lang="en-US" altLang="zh-CN" sz="1600" dirty="0"/>
                        <a:t>PAC</a:t>
                      </a:r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遗传算法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知识图谱，</a:t>
                      </a:r>
                      <a:r>
                        <a:rPr lang="en-US" altLang="zh-CN" sz="1600" dirty="0" err="1"/>
                        <a:t>AlphaGo</a:t>
                      </a:r>
                      <a:endParaRPr lang="zh-CN" altLang="en-US" sz="1600" dirty="0"/>
                    </a:p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412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rgbClr val="002060"/>
                          </a:solidFill>
                        </a:rPr>
                        <a:t>多智能体系统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BDI</a:t>
                      </a:r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人工生命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/>
                    </a:p>
                  </a:txBody>
                  <a:tcPr marL="91443" marR="91443" marT="45711" marB="4571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412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rgbClr val="002060"/>
                          </a:solidFill>
                        </a:rPr>
                        <a:t>不确定性</a:t>
                      </a:r>
                      <a:r>
                        <a:rPr lang="en-US" altLang="zh-CN" sz="1600" dirty="0">
                          <a:solidFill>
                            <a:srgbClr val="002060"/>
                          </a:solidFill>
                        </a:rPr>
                        <a:t>AI</a:t>
                      </a:r>
                      <a:endParaRPr lang="zh-CN" altLang="en-US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贝叶斯网络、概率逻辑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贝叶斯网络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/>
                    </a:p>
                  </a:txBody>
                  <a:tcPr marL="91443" marR="91443" marT="45711" marB="4571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955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rgbClr val="002060"/>
                          </a:solidFill>
                        </a:rPr>
                        <a:t>行动选择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搜索、规划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>
                          <a:solidFill>
                            <a:srgbClr val="FF0000"/>
                          </a:solidFill>
                        </a:rPr>
                        <a:t>强化学习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反应式系统、包容体系结构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决策论、马尔可夫决策</a:t>
                      </a: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95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solidFill>
                            <a:srgbClr val="002060"/>
                          </a:solidFill>
                        </a:rPr>
                        <a:t>…………</a:t>
                      </a:r>
                      <a:endParaRPr lang="zh-CN" altLang="en-US" sz="1600" dirty="0">
                        <a:solidFill>
                          <a:srgbClr val="002060"/>
                        </a:solidFill>
                      </a:endParaRP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/>
                    </a:p>
                  </a:txBody>
                  <a:tcPr marL="91443" marR="91443" marT="45711" marB="45711"/>
                </a:tc>
                <a:tc gridSpan="2">
                  <a:txBody>
                    <a:bodyPr/>
                    <a:lstStyle/>
                    <a:p>
                      <a:pPr algn="ctr"/>
                      <a:endParaRPr lang="zh-CN" altLang="en-US" sz="1600" dirty="0"/>
                    </a:p>
                  </a:txBody>
                  <a:tcPr marL="91443" marR="91443" marT="45711" marB="45711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135569"/>
                  </a:ext>
                </a:extLst>
              </a:tr>
            </a:tbl>
          </a:graphicData>
        </a:graphic>
      </p:graphicFrame>
      <p:grpSp>
        <p:nvGrpSpPr>
          <p:cNvPr id="14" name="Group 9">
            <a:extLst>
              <a:ext uri="{FF2B5EF4-FFF2-40B4-BE49-F238E27FC236}">
                <a16:creationId xmlns:a16="http://schemas.microsoft.com/office/drawing/2014/main" id="{614908F1-D0DC-59FA-BF6A-50DDBC47956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403A309D-033B-808B-BCD4-4834DCCA4409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7321A40E-C2AC-7062-EC2C-DB69FB34D5C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82B0BB58-8361-94CA-7E7D-0D69A0A1E564}"/>
              </a:ext>
            </a:extLst>
          </p:cNvPr>
          <p:cNvSpPr/>
          <p:nvPr/>
        </p:nvSpPr>
        <p:spPr bwMode="auto">
          <a:xfrm>
            <a:off x="-1" y="-1589"/>
            <a:ext cx="9870165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72D627C-6D21-CE5F-7CF9-09BA6B8655E3}"/>
              </a:ext>
            </a:extLst>
          </p:cNvPr>
          <p:cNvSpPr txBox="1"/>
          <p:nvPr/>
        </p:nvSpPr>
        <p:spPr>
          <a:xfrm>
            <a:off x="350439" y="120418"/>
            <a:ext cx="93714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本课程：聚焦于基于神经网络的机器学习（专深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&gt;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广浅）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7014103-57A9-AAF7-C235-EA40ED1BCCDD}"/>
              </a:ext>
            </a:extLst>
          </p:cNvPr>
          <p:cNvSpPr txBox="1"/>
          <p:nvPr/>
        </p:nvSpPr>
        <p:spPr>
          <a:xfrm>
            <a:off x="245097" y="849698"/>
            <a:ext cx="11830639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lang="zh-CN" altLang="en-US" sz="2400" b="1" kern="100" dirty="0">
                <a:solidFill>
                  <a:prstClr val="black"/>
                </a:solidFill>
                <a:cs typeface="+mn-ea"/>
                <a:sym typeface="+mn-lt"/>
              </a:rPr>
              <a:t>初步了解人工智能，聚焦神经网络，掌握其数学原理、算法、数据特性与实践应用</a:t>
            </a: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E1612778-5740-967C-A38D-CBD2DD0B5C49}"/>
              </a:ext>
            </a:extLst>
          </p:cNvPr>
          <p:cNvSpPr/>
          <p:nvPr/>
        </p:nvSpPr>
        <p:spPr>
          <a:xfrm>
            <a:off x="3273364" y="1422004"/>
            <a:ext cx="1762813" cy="531557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BA52D6E3-F7FB-C05A-C7B3-8FBC9A5D6443}"/>
              </a:ext>
            </a:extLst>
          </p:cNvPr>
          <p:cNvSpPr/>
          <p:nvPr/>
        </p:nvSpPr>
        <p:spPr>
          <a:xfrm>
            <a:off x="691205" y="3492602"/>
            <a:ext cx="6927130" cy="11972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1225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73502-5E2C-3AC2-2794-7AF055E4A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5282CEFD-12C8-ECC5-8AE0-54D302030F6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2D0E63C-63FD-7CDF-1680-25CAA39E62A4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BFF2401D-DAB4-CBC8-EA09-9F2438B3BDF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067B493F-8AAF-C7A7-C7B7-D1D394FF2CA8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0CE72B-6A8E-ECE5-E186-D5EC472F43A0}"/>
              </a:ext>
            </a:extLst>
          </p:cNvPr>
          <p:cNvSpPr txBox="1"/>
          <p:nvPr/>
        </p:nvSpPr>
        <p:spPr>
          <a:xfrm>
            <a:off x="350439" y="120418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本课程：基本信息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B1B2FED0-F8BA-2C1A-351E-7D6F22EBFF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824142"/>
              </p:ext>
            </p:extLst>
          </p:nvPr>
        </p:nvGraphicFramePr>
        <p:xfrm>
          <a:off x="1759259" y="1059287"/>
          <a:ext cx="8673482" cy="42956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3838">
                  <a:extLst>
                    <a:ext uri="{9D8B030D-6E8A-4147-A177-3AD203B41FA5}">
                      <a16:colId xmlns:a16="http://schemas.microsoft.com/office/drawing/2014/main" val="2136226627"/>
                    </a:ext>
                  </a:extLst>
                </a:gridCol>
                <a:gridCol w="2318581">
                  <a:extLst>
                    <a:ext uri="{9D8B030D-6E8A-4147-A177-3AD203B41FA5}">
                      <a16:colId xmlns:a16="http://schemas.microsoft.com/office/drawing/2014/main" val="2858780702"/>
                    </a:ext>
                  </a:extLst>
                </a:gridCol>
                <a:gridCol w="752749">
                  <a:extLst>
                    <a:ext uri="{9D8B030D-6E8A-4147-A177-3AD203B41FA5}">
                      <a16:colId xmlns:a16="http://schemas.microsoft.com/office/drawing/2014/main" val="863713103"/>
                    </a:ext>
                  </a:extLst>
                </a:gridCol>
                <a:gridCol w="1881876">
                  <a:extLst>
                    <a:ext uri="{9D8B030D-6E8A-4147-A177-3AD203B41FA5}">
                      <a16:colId xmlns:a16="http://schemas.microsoft.com/office/drawing/2014/main" val="3622108527"/>
                    </a:ext>
                  </a:extLst>
                </a:gridCol>
                <a:gridCol w="752749">
                  <a:extLst>
                    <a:ext uri="{9D8B030D-6E8A-4147-A177-3AD203B41FA5}">
                      <a16:colId xmlns:a16="http://schemas.microsoft.com/office/drawing/2014/main" val="2425017095"/>
                    </a:ext>
                  </a:extLst>
                </a:gridCol>
                <a:gridCol w="1129127">
                  <a:extLst>
                    <a:ext uri="{9D8B030D-6E8A-4147-A177-3AD203B41FA5}">
                      <a16:colId xmlns:a16="http://schemas.microsoft.com/office/drawing/2014/main" val="634393997"/>
                    </a:ext>
                  </a:extLst>
                </a:gridCol>
                <a:gridCol w="564562">
                  <a:extLst>
                    <a:ext uri="{9D8B030D-6E8A-4147-A177-3AD203B41FA5}">
                      <a16:colId xmlns:a16="http://schemas.microsoft.com/office/drawing/2014/main" val="2975606469"/>
                    </a:ext>
                  </a:extLst>
                </a:gridCol>
              </a:tblGrid>
              <a:tr h="443732">
                <a:tc>
                  <a:txBody>
                    <a:bodyPr/>
                    <a:lstStyle/>
                    <a:p>
                      <a:pPr algn="ctr"/>
                      <a:r>
                        <a:rPr lang="zh-CN" sz="1600" b="1" kern="100" dirty="0"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</a:rPr>
                        <a:t>课程名称</a:t>
                      </a:r>
                    </a:p>
                  </a:txBody>
                  <a:tcPr marL="88900" marR="88900" marT="88900" marB="889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7C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zh-CN" sz="1600" b="1" kern="100" dirty="0">
                          <a:solidFill>
                            <a:srgbClr val="FFFFFF"/>
                          </a:solidFill>
                          <a:effectLst/>
                          <a:latin typeface="+mj-ea"/>
                          <a:ea typeface="+mj-ea"/>
                        </a:rPr>
                        <a:t>人工智能数学原理与算法</a:t>
                      </a:r>
                    </a:p>
                  </a:txBody>
                  <a:tcPr marL="88900" marR="88900" marT="88900" marB="889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A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2909"/>
                  </a:ext>
                </a:extLst>
              </a:tr>
              <a:tr h="443732">
                <a:tc>
                  <a:txBody>
                    <a:bodyPr/>
                    <a:lstStyle/>
                    <a:p>
                      <a:pPr algn="ctr"/>
                      <a:r>
                        <a:rPr lang="zh-CN" sz="1600" b="1" kern="1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英文名称</a:t>
                      </a:r>
                    </a:p>
                  </a:txBody>
                  <a:tcPr marL="88900" marR="88900" marT="88900" marB="889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n-US" sz="1600" kern="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Mathematical Principles and Algorithms of Artificial Intelligence</a:t>
                      </a:r>
                      <a:endParaRPr lang="zh-CN" sz="1600" kern="1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900" marR="88900" marT="88900" marB="889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103899"/>
                  </a:ext>
                </a:extLst>
              </a:tr>
              <a:tr h="390402">
                <a:tc>
                  <a:txBody>
                    <a:bodyPr/>
                    <a:lstStyle/>
                    <a:p>
                      <a:pPr algn="ctr"/>
                      <a:r>
                        <a:rPr lang="zh-CN" sz="1600" b="1" kern="1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学时学分</a:t>
                      </a:r>
                    </a:p>
                  </a:txBody>
                  <a:tcPr marL="88900" marR="88900" marT="88900" marB="889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600" kern="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理论学时</a:t>
                      </a:r>
                      <a:r>
                        <a:rPr lang="en-US" sz="1600" kern="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   </a:t>
                      </a:r>
                      <a:endParaRPr lang="zh-CN" sz="1600" kern="1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900" marR="88900" marT="88900" marB="889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40</a:t>
                      </a:r>
                      <a:endParaRPr lang="zh-CN" sz="1600" kern="1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900" marR="88900" marT="88900" marB="889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600" kern="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实验学时</a:t>
                      </a:r>
                    </a:p>
                  </a:txBody>
                  <a:tcPr marL="88900" marR="88900" marT="88900" marB="889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40</a:t>
                      </a:r>
                      <a:endParaRPr lang="zh-CN" sz="1600" kern="1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900" marR="88900" marT="88900" marB="889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600" kern="1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学分</a:t>
                      </a:r>
                    </a:p>
                  </a:txBody>
                  <a:tcPr marL="88900" marR="88900" marT="88900" marB="889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  <a:endParaRPr lang="zh-CN" sz="1600" kern="1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900" marR="88900" marT="88900" marB="889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557185"/>
                  </a:ext>
                </a:extLst>
              </a:tr>
              <a:tr h="443732">
                <a:tc>
                  <a:txBody>
                    <a:bodyPr/>
                    <a:lstStyle/>
                    <a:p>
                      <a:pPr algn="ctr"/>
                      <a:r>
                        <a:rPr lang="zh-CN" sz="1600" b="1" kern="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开课单位</a:t>
                      </a:r>
                    </a:p>
                  </a:txBody>
                  <a:tcPr marL="88900" marR="88900" marT="88900" marB="889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zh-CN" altLang="en-US" sz="1600" kern="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人工智能与数据科学学院</a:t>
                      </a:r>
                      <a:r>
                        <a:rPr lang="en-US" sz="1600" kern="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CN" sz="1600" kern="1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900" marR="88900" marT="88900" marB="889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704547"/>
                  </a:ext>
                </a:extLst>
              </a:tr>
              <a:tr h="44373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kern="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上课时间</a:t>
                      </a:r>
                      <a:endParaRPr lang="zh-CN" sz="1600" b="1" kern="1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900" marR="88900" marT="88900" marB="889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zh-CN" altLang="en-US" sz="1600" kern="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理论课：周一</a:t>
                      </a:r>
                      <a:r>
                        <a:rPr lang="en-US" altLang="zh-CN" sz="1600" kern="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8</a:t>
                      </a:r>
                      <a:r>
                        <a:rPr lang="zh-CN" altLang="en-US" sz="1600" kern="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，</a:t>
                      </a:r>
                      <a:r>
                        <a:rPr lang="en-US" altLang="zh-CN" sz="1600" kern="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</a:t>
                      </a:r>
                      <a:r>
                        <a:rPr lang="zh-CN" altLang="en-US" sz="1600" kern="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，</a:t>
                      </a:r>
                      <a:r>
                        <a:rPr lang="en-US" altLang="zh-CN" sz="1600" kern="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</a:t>
                      </a:r>
                      <a:r>
                        <a:rPr lang="zh-CN" altLang="en-US" sz="1600" kern="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zh-CN" sz="1600" kern="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/ </a:t>
                      </a:r>
                      <a:r>
                        <a:rPr lang="zh-CN" altLang="en-US" sz="1600" kern="1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实验课</a:t>
                      </a:r>
                      <a:r>
                        <a:rPr lang="zh-CN" altLang="en-US" sz="1600" kern="10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（暂定第四</a:t>
                      </a:r>
                      <a:r>
                        <a:rPr lang="zh-CN" altLang="en-US" sz="1600" kern="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周开始）</a:t>
                      </a:r>
                      <a:r>
                        <a:rPr lang="zh-CN" altLang="en-US" sz="1600" kern="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：时间另安排</a:t>
                      </a:r>
                      <a:endParaRPr lang="zh-CN" sz="1600" kern="1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900" marR="88900" marT="88900" marB="889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640898"/>
                  </a:ext>
                </a:extLst>
              </a:tr>
              <a:tr h="616176">
                <a:tc>
                  <a:txBody>
                    <a:bodyPr/>
                    <a:lstStyle/>
                    <a:p>
                      <a:pPr algn="ctr"/>
                      <a:r>
                        <a:rPr kumimoji="0" lang="zh-CN" altLang="en-US" sz="16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ea"/>
                          <a:sym typeface="+mn-lt"/>
                        </a:rPr>
                        <a:t>考核方式和记分办法 </a:t>
                      </a:r>
                      <a:endParaRPr lang="zh-CN" sz="1600" kern="1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900" marR="88900" marT="88900" marB="889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kumimoji="0" lang="zh-CN" altLang="en-US" sz="16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ea"/>
                          <a:sym typeface="+mn-lt"/>
                        </a:rPr>
                        <a:t>闭卷考试</a:t>
                      </a:r>
                      <a:r>
                        <a:rPr kumimoji="0" lang="en-US" altLang="zh-CN" sz="16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ea"/>
                          <a:sym typeface="+mn-lt"/>
                        </a:rPr>
                        <a:t>+</a:t>
                      </a:r>
                      <a:r>
                        <a:rPr kumimoji="0" lang="zh-CN" altLang="en-US" sz="16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ea"/>
                          <a:sym typeface="+mn-lt"/>
                        </a:rPr>
                        <a:t>平时成绩（实验和大作业），百分制</a:t>
                      </a:r>
                      <a:endParaRPr lang="zh-CN" sz="1600" b="0" kern="1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900" marR="88900" marT="88900" marB="889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860948"/>
                  </a:ext>
                </a:extLst>
              </a:tr>
              <a:tr h="71682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kern="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参考书</a:t>
                      </a:r>
                      <a:endParaRPr lang="zh-CN" sz="1600" b="1" kern="1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900" marR="88900" marT="88900" marB="889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zh-CN" sz="1600" b="0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ea"/>
                        </a:rPr>
                        <a:t>《动手学深度学习》，阿斯顿·张（</a:t>
                      </a:r>
                      <a:r>
                        <a:rPr kumimoji="0" lang="en-US" altLang="zh-CN" sz="1600" b="0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ea"/>
                        </a:rPr>
                        <a:t>Aston Zhang</a:t>
                      </a:r>
                      <a:r>
                        <a:rPr kumimoji="0" lang="zh-CN" altLang="zh-CN" sz="1600" b="0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ea"/>
                        </a:rPr>
                        <a:t>）、李沐（</a:t>
                      </a:r>
                      <a:r>
                        <a:rPr kumimoji="0" lang="en-US" altLang="zh-CN" sz="1600" b="0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ea"/>
                        </a:rPr>
                        <a:t>Mu Li</a:t>
                      </a:r>
                      <a:r>
                        <a:rPr kumimoji="0" lang="zh-CN" altLang="zh-CN" sz="1600" b="0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ea"/>
                        </a:rPr>
                        <a:t>）等著，</a:t>
                      </a:r>
                      <a:endParaRPr kumimoji="0" lang="en-US" altLang="zh-CN" sz="1600" b="0" i="0" u="none" strike="noStrike" kern="1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ea"/>
                        <a:ea typeface="+mj-ea"/>
                        <a:cs typeface="+mn-ea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zh-CN" sz="1600" b="0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ea"/>
                        </a:rPr>
                        <a:t>人民邮电出版社</a:t>
                      </a:r>
                      <a:r>
                        <a:rPr kumimoji="0" lang="zh-CN" altLang="en-US" sz="1600" b="0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ea"/>
                        </a:rPr>
                        <a:t>（</a:t>
                      </a:r>
                      <a:r>
                        <a:rPr kumimoji="0" lang="en-US" altLang="zh-CN" sz="1600" b="0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ea"/>
                        </a:rPr>
                        <a:t>Python</a:t>
                      </a:r>
                      <a:r>
                        <a:rPr kumimoji="0" lang="zh-CN" altLang="zh-CN" sz="1600" b="0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ea"/>
                        </a:rPr>
                        <a:t>版本</a:t>
                      </a:r>
                      <a:r>
                        <a:rPr kumimoji="0" lang="zh-CN" altLang="en-US" sz="1600" b="0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ea"/>
                          <a:ea typeface="+mj-ea"/>
                          <a:cs typeface="+mn-ea"/>
                        </a:rPr>
                        <a:t>）</a:t>
                      </a:r>
                      <a:endParaRPr lang="zh-CN" sz="1600" b="0" kern="1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900" marR="88900" marT="88900" marB="889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330542"/>
                  </a:ext>
                </a:extLst>
              </a:tr>
              <a:tr h="71682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kern="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主页</a:t>
                      </a:r>
                      <a:endParaRPr lang="zh-CN" sz="1600" b="1" kern="1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900" marR="88900" marT="88900" marB="889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0" kern="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https://</a:t>
                      </a:r>
                      <a:r>
                        <a:rPr lang="en-US" altLang="zh-CN" sz="1600" b="0" kern="100" dirty="0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ustc-aicourse.github.io</a:t>
                      </a:r>
                      <a:r>
                        <a:rPr lang="en-US" altLang="zh-CN" sz="1600" b="0" kern="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endParaRPr lang="zh-CN" sz="1600" b="0" kern="1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88900" marR="88900" marT="88900" marB="889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045617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CBE9F315-765A-4276-90E0-191E76830394}"/>
              </a:ext>
            </a:extLst>
          </p:cNvPr>
          <p:cNvSpPr txBox="1"/>
          <p:nvPr/>
        </p:nvSpPr>
        <p:spPr>
          <a:xfrm>
            <a:off x="1066488" y="6091004"/>
            <a:ext cx="10049546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+mj-ea"/>
                <a:ea typeface="+mj-ea"/>
              </a:rPr>
              <a:t>评分规则：作业</a:t>
            </a:r>
            <a:r>
              <a:rPr lang="en-US" altLang="zh-CN" sz="2400" b="1" dirty="0">
                <a:latin typeface="+mj-ea"/>
                <a:ea typeface="+mj-ea"/>
              </a:rPr>
              <a:t>(10%) + </a:t>
            </a:r>
            <a:r>
              <a:rPr lang="zh-CN" altLang="en-US" sz="2400" b="1" dirty="0">
                <a:latin typeface="+mj-ea"/>
                <a:ea typeface="+mj-ea"/>
              </a:rPr>
              <a:t>考勤（</a:t>
            </a:r>
            <a:r>
              <a:rPr lang="en-US" altLang="zh-CN" sz="2400" b="1" dirty="0">
                <a:latin typeface="+mj-ea"/>
                <a:ea typeface="+mj-ea"/>
              </a:rPr>
              <a:t>10%</a:t>
            </a:r>
            <a:r>
              <a:rPr lang="zh-CN" altLang="en-US" sz="2400" b="1" dirty="0">
                <a:latin typeface="+mj-ea"/>
                <a:ea typeface="+mj-ea"/>
              </a:rPr>
              <a:t>）</a:t>
            </a:r>
            <a:r>
              <a:rPr lang="en-US" altLang="zh-CN" sz="2400" b="1" dirty="0">
                <a:latin typeface="+mj-ea"/>
                <a:ea typeface="+mj-ea"/>
              </a:rPr>
              <a:t>+ </a:t>
            </a:r>
            <a:r>
              <a:rPr lang="zh-CN" altLang="en-US" sz="2400" b="1" dirty="0">
                <a:latin typeface="+mj-ea"/>
                <a:ea typeface="+mj-ea"/>
              </a:rPr>
              <a:t>实验</a:t>
            </a:r>
            <a:r>
              <a:rPr lang="en-US" altLang="zh-CN" sz="2400" b="1" dirty="0">
                <a:latin typeface="+mj-ea"/>
                <a:ea typeface="+mj-ea"/>
              </a:rPr>
              <a:t>(40%) + </a:t>
            </a:r>
            <a:r>
              <a:rPr lang="zh-CN" altLang="en-US" sz="2400" b="1" dirty="0">
                <a:latin typeface="+mj-ea"/>
                <a:ea typeface="+mj-ea"/>
              </a:rPr>
              <a:t>期末考试</a:t>
            </a:r>
            <a:r>
              <a:rPr lang="en-US" altLang="zh-CN" sz="2400" b="1" dirty="0">
                <a:latin typeface="+mj-ea"/>
                <a:ea typeface="+mj-ea"/>
              </a:rPr>
              <a:t>(40%) </a:t>
            </a:r>
            <a:endParaRPr lang="zh-CN" altLang="en-US" sz="2400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120698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EEAB3-247D-025F-9B95-ABEBBC6AF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1EEFB76C-4FDD-A8CF-F151-F155B9E369C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00AA026-9285-2AB2-C0A3-2C3ED39D7277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7345E98A-58F4-A2D5-8873-104276E68C1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0B377D2F-D411-3ED7-BBA9-CD17C78A6D2A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F4F94FE-A21A-1F66-36E3-7CB0D7BE08EE}"/>
              </a:ext>
            </a:extLst>
          </p:cNvPr>
          <p:cNvSpPr txBox="1"/>
          <p:nvPr/>
        </p:nvSpPr>
        <p:spPr>
          <a:xfrm>
            <a:off x="350439" y="120418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本课程：建设指导思想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F6B264F5-1118-7A95-6E4D-E2D8AA6E21E4}"/>
              </a:ext>
            </a:extLst>
          </p:cNvPr>
          <p:cNvSpPr txBox="1"/>
          <p:nvPr/>
        </p:nvSpPr>
        <p:spPr>
          <a:xfrm>
            <a:off x="702391" y="862853"/>
            <a:ext cx="4500822" cy="58105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lang="zh-CN" altLang="en-US" sz="2400" b="1" kern="100" dirty="0">
                <a:solidFill>
                  <a:prstClr val="black"/>
                </a:solidFill>
                <a:cs typeface="+mn-ea"/>
                <a:sym typeface="+mn-lt"/>
              </a:rPr>
              <a:t>中国科大本科生教学特色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文本框 24">
            <a:extLst>
              <a:ext uri="{FF2B5EF4-FFF2-40B4-BE49-F238E27FC236}">
                <a16:creationId xmlns:a16="http://schemas.microsoft.com/office/drawing/2014/main" id="{B9127712-FBEA-654B-D744-D6DF4A0066C7}"/>
              </a:ext>
            </a:extLst>
          </p:cNvPr>
          <p:cNvSpPr txBox="1"/>
          <p:nvPr/>
        </p:nvSpPr>
        <p:spPr>
          <a:xfrm>
            <a:off x="6191501" y="803617"/>
            <a:ext cx="4500822" cy="58105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通修课指导思想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" name="文本框 36">
            <a:extLst>
              <a:ext uri="{FF2B5EF4-FFF2-40B4-BE49-F238E27FC236}">
                <a16:creationId xmlns:a16="http://schemas.microsoft.com/office/drawing/2014/main" id="{8841E59A-0E69-A00B-0FCB-68C60FB667D1}"/>
              </a:ext>
            </a:extLst>
          </p:cNvPr>
          <p:cNvSpPr txBox="1"/>
          <p:nvPr/>
        </p:nvSpPr>
        <p:spPr>
          <a:xfrm>
            <a:off x="657776" y="1488363"/>
            <a:ext cx="5116175" cy="1884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1500"/>
              </a:lnSpc>
              <a:defRPr sz="900"/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2000" b="1" dirty="0">
                <a:solidFill>
                  <a:srgbClr val="C00000"/>
                </a:solidFill>
                <a:latin typeface="+mn-ea"/>
                <a:cs typeface="+mn-ea"/>
                <a:sym typeface="+mn-lt"/>
              </a:rPr>
              <a:t>数理基础宽厚实：全校学生通修课中包含</a:t>
            </a:r>
            <a:r>
              <a:rPr lang="en-US" altLang="zh-CN" sz="2000" b="1" dirty="0">
                <a:solidFill>
                  <a:srgbClr val="C00000"/>
                </a:solidFill>
                <a:latin typeface="+mn-ea"/>
                <a:cs typeface="+mn-ea"/>
                <a:sym typeface="+mn-lt"/>
              </a:rPr>
              <a:t>16</a:t>
            </a:r>
            <a:r>
              <a:rPr lang="zh-CN" altLang="en-US" sz="2000" b="1" dirty="0">
                <a:solidFill>
                  <a:srgbClr val="C00000"/>
                </a:solidFill>
                <a:latin typeface="+mn-ea"/>
                <a:cs typeface="+mn-ea"/>
                <a:sym typeface="+mn-lt"/>
              </a:rPr>
              <a:t>学分数学课与</a:t>
            </a:r>
            <a:r>
              <a:rPr lang="en-US" altLang="zh-CN" sz="2000" b="1" dirty="0">
                <a:solidFill>
                  <a:srgbClr val="C00000"/>
                </a:solidFill>
                <a:latin typeface="+mn-ea"/>
                <a:cs typeface="+mn-ea"/>
                <a:sym typeface="+mn-lt"/>
              </a:rPr>
              <a:t>11.5</a:t>
            </a:r>
            <a:r>
              <a:rPr lang="zh-CN" altLang="en-US" sz="2000" b="1" dirty="0">
                <a:solidFill>
                  <a:srgbClr val="C00000"/>
                </a:solidFill>
                <a:latin typeface="+mn-ea"/>
                <a:cs typeface="+mn-ea"/>
                <a:sym typeface="+mn-lt"/>
              </a:rPr>
              <a:t>学分物理课</a:t>
            </a:r>
            <a:endParaRPr lang="en-US" altLang="zh-CN" sz="2000" b="1" dirty="0">
              <a:solidFill>
                <a:prstClr val="black"/>
              </a:solidFill>
              <a:latin typeface="+mn-ea"/>
              <a:cs typeface="+mn-ea"/>
              <a:sym typeface="+mn-lt"/>
            </a:endParaRP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zh-CN" altLang="en-US" sz="20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  <p:sp>
        <p:nvSpPr>
          <p:cNvPr id="5" name="文本框 30">
            <a:extLst>
              <a:ext uri="{FF2B5EF4-FFF2-40B4-BE49-F238E27FC236}">
                <a16:creationId xmlns:a16="http://schemas.microsoft.com/office/drawing/2014/main" id="{3919699D-0A34-4403-B044-0961D1C6E717}"/>
              </a:ext>
            </a:extLst>
          </p:cNvPr>
          <p:cNvSpPr txBox="1"/>
          <p:nvPr/>
        </p:nvSpPr>
        <p:spPr>
          <a:xfrm>
            <a:off x="6216863" y="1371532"/>
            <a:ext cx="5340925" cy="4192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1500"/>
              </a:lnSpc>
              <a:defRPr sz="900"/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2000" b="1" dirty="0">
                <a:solidFill>
                  <a:prstClr val="black"/>
                </a:solidFill>
                <a:latin typeface="+mn-ea"/>
                <a:cs typeface="+mn-ea"/>
                <a:sym typeface="+mn-lt"/>
              </a:rPr>
              <a:t>避免人工智能</a:t>
            </a:r>
            <a:r>
              <a:rPr lang="zh-CN" altLang="en-US" sz="2000" b="1" dirty="0">
                <a:latin typeface="+mn-ea"/>
                <a:cs typeface="+mn-ea"/>
                <a:sym typeface="+mn-lt"/>
              </a:rPr>
              <a:t>教学因</a:t>
            </a:r>
            <a:r>
              <a:rPr lang="zh-CN" altLang="en-US" sz="2000" b="1" dirty="0">
                <a:solidFill>
                  <a:srgbClr val="0070C0"/>
                </a:solidFill>
                <a:latin typeface="+mn-ea"/>
                <a:cs typeface="+mn-ea"/>
                <a:sym typeface="+mn-lt"/>
              </a:rPr>
              <a:t>理论与实践割裂</a:t>
            </a:r>
            <a:r>
              <a:rPr lang="zh-CN" altLang="en-US" sz="2000" b="1" dirty="0">
                <a:solidFill>
                  <a:prstClr val="black"/>
                </a:solidFill>
                <a:latin typeface="+mn-ea"/>
                <a:cs typeface="+mn-ea"/>
                <a:sym typeface="+mn-lt"/>
              </a:rPr>
              <a:t>而导致学生知其然不知其所以然，影响学生培养原始创新能力；</a:t>
            </a:r>
            <a:endParaRPr lang="en-US" altLang="zh-CN" sz="2000" b="1" dirty="0">
              <a:solidFill>
                <a:prstClr val="black"/>
              </a:solidFill>
              <a:latin typeface="+mn-ea"/>
              <a:cs typeface="+mn-ea"/>
              <a:sym typeface="+mn-lt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2000" b="1" dirty="0">
                <a:solidFill>
                  <a:prstClr val="black"/>
                </a:solidFill>
                <a:latin typeface="+mn-ea"/>
                <a:cs typeface="+mn-ea"/>
                <a:sym typeface="+mn-lt"/>
              </a:rPr>
              <a:t>亟需加强学生理解人工智能</a:t>
            </a:r>
            <a:r>
              <a:rPr lang="zh-CN" altLang="en-US" sz="2000" b="1" dirty="0">
                <a:solidFill>
                  <a:srgbClr val="0070C0"/>
                </a:solidFill>
                <a:latin typeface="+mn-ea"/>
                <a:cs typeface="+mn-ea"/>
                <a:sym typeface="+mn-lt"/>
              </a:rPr>
              <a:t>数理基础</a:t>
            </a:r>
            <a:r>
              <a:rPr lang="zh-CN" altLang="en-US" sz="2000" b="1" dirty="0">
                <a:solidFill>
                  <a:prstClr val="black"/>
                </a:solidFill>
                <a:latin typeface="+mn-ea"/>
                <a:cs typeface="+mn-ea"/>
                <a:sym typeface="+mn-lt"/>
              </a:rPr>
              <a:t>，缩小理论与实践之间的差距，同时可提升学生学习后续数理基础课的兴趣；</a:t>
            </a:r>
            <a:endParaRPr lang="en-US" altLang="zh-CN" sz="2000" b="1" dirty="0">
              <a:solidFill>
                <a:prstClr val="black"/>
              </a:solidFill>
              <a:latin typeface="+mn-ea"/>
              <a:cs typeface="+mn-ea"/>
              <a:sym typeface="+mn-lt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2000" b="1" dirty="0">
                <a:solidFill>
                  <a:prstClr val="black"/>
                </a:solidFill>
                <a:latin typeface="+mn-ea"/>
                <a:cs typeface="+mn-ea"/>
                <a:sym typeface="+mn-lt"/>
              </a:rPr>
              <a:t>需帮助学生</a:t>
            </a:r>
            <a:r>
              <a:rPr lang="zh-CN" altLang="en-US" sz="2000" b="1" dirty="0">
                <a:solidFill>
                  <a:srgbClr val="0070C0"/>
                </a:solidFill>
                <a:latin typeface="+mn-ea"/>
                <a:cs typeface="+mn-ea"/>
                <a:sym typeface="+mn-lt"/>
              </a:rPr>
              <a:t>快速建立人工智能实践的基础能力</a:t>
            </a:r>
            <a:r>
              <a:rPr lang="zh-CN" altLang="en-US" sz="2000" b="1" dirty="0">
                <a:solidFill>
                  <a:prstClr val="black"/>
                </a:solidFill>
                <a:latin typeface="+mn-ea"/>
                <a:cs typeface="+mn-ea"/>
                <a:sym typeface="+mn-lt"/>
              </a:rPr>
              <a:t>，降低学科应用人工智能的门槛，改革各学科学习范式。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7F8BCAAF-21C8-305E-FD5D-CBBA29FB205D}"/>
              </a:ext>
            </a:extLst>
          </p:cNvPr>
          <p:cNvSpPr/>
          <p:nvPr/>
        </p:nvSpPr>
        <p:spPr>
          <a:xfrm>
            <a:off x="545400" y="940149"/>
            <a:ext cx="5340925" cy="2160043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0C4A57B-C68B-FC44-A967-F11B17A8EA9D}"/>
              </a:ext>
            </a:extLst>
          </p:cNvPr>
          <p:cNvSpPr/>
          <p:nvPr/>
        </p:nvSpPr>
        <p:spPr>
          <a:xfrm>
            <a:off x="545400" y="3851193"/>
            <a:ext cx="5340925" cy="1772994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2BB40A-DFAC-352C-76E7-FB2F34048993}"/>
              </a:ext>
            </a:extLst>
          </p:cNvPr>
          <p:cNvSpPr txBox="1"/>
          <p:nvPr/>
        </p:nvSpPr>
        <p:spPr>
          <a:xfrm>
            <a:off x="631426" y="3928386"/>
            <a:ext cx="4500822" cy="58105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lang="zh-CN" altLang="en-US" sz="2400" b="1" kern="100" dirty="0">
                <a:solidFill>
                  <a:prstClr val="black"/>
                </a:solidFill>
                <a:cs typeface="+mn-ea"/>
                <a:sym typeface="+mn-lt"/>
              </a:rPr>
              <a:t>人工智能学科特色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文本框 36">
            <a:extLst>
              <a:ext uri="{FF2B5EF4-FFF2-40B4-BE49-F238E27FC236}">
                <a16:creationId xmlns:a16="http://schemas.microsoft.com/office/drawing/2014/main" id="{435C6F7C-F50B-66BB-62C3-686283A75226}"/>
              </a:ext>
            </a:extLst>
          </p:cNvPr>
          <p:cNvSpPr txBox="1"/>
          <p:nvPr/>
        </p:nvSpPr>
        <p:spPr>
          <a:xfrm>
            <a:off x="631426" y="4494897"/>
            <a:ext cx="5116175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1500"/>
              </a:lnSpc>
              <a:defRPr sz="900"/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2000" b="1" dirty="0">
                <a:solidFill>
                  <a:srgbClr val="C00000"/>
                </a:solidFill>
                <a:latin typeface="+mn-ea"/>
                <a:cs typeface="+mn-ea"/>
                <a:sym typeface="+mn-lt"/>
              </a:rPr>
              <a:t>理论与实践结合</a:t>
            </a:r>
            <a:endParaRPr lang="en-US" altLang="zh-CN" sz="2000" b="1" dirty="0">
              <a:solidFill>
                <a:srgbClr val="C00000"/>
              </a:solidFill>
              <a:latin typeface="+mn-ea"/>
              <a:cs typeface="+mn-ea"/>
              <a:sym typeface="+mn-lt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2000" b="1" dirty="0">
                <a:solidFill>
                  <a:srgbClr val="C00000"/>
                </a:solidFill>
                <a:latin typeface="+mn-ea"/>
                <a:cs typeface="+mn-ea"/>
                <a:sym typeface="+mn-lt"/>
              </a:rPr>
              <a:t>兼具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ea"/>
                <a:cs typeface="+mn-ea"/>
                <a:sym typeface="+mn-lt"/>
              </a:rPr>
              <a:t>专业与交叉</a:t>
            </a:r>
            <a:endParaRPr kumimoji="0" lang="zh-CN" altLang="en-US" sz="20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82769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B7E89-3492-C1C4-49D1-F507CF910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0F9D0717-6FB6-40F8-3AA5-F0B73F7AFFD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0C9048AD-62BD-067D-438D-F32D2BECCDF8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1ED79BF0-8D57-C778-DE34-FB2016EC091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C6A40DC7-8840-68DE-EBDB-74F8B0281ED0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1526908-59D6-85B1-4308-BA712CBC9872}"/>
              </a:ext>
            </a:extLst>
          </p:cNvPr>
          <p:cNvSpPr txBox="1"/>
          <p:nvPr/>
        </p:nvSpPr>
        <p:spPr>
          <a:xfrm>
            <a:off x="350439" y="120418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本课程：设计思路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892931B-9E33-EC0E-DAC7-6DBF6C373839}"/>
              </a:ext>
            </a:extLst>
          </p:cNvPr>
          <p:cNvSpPr txBox="1"/>
          <p:nvPr/>
        </p:nvSpPr>
        <p:spPr>
          <a:xfrm>
            <a:off x="521676" y="1330547"/>
            <a:ext cx="11139170" cy="5243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C00000"/>
                </a:solidFill>
                <a:latin typeface="+mn-ea"/>
                <a:cs typeface="+mn-ea"/>
                <a:sym typeface="+mn-lt"/>
              </a:rPr>
              <a:t> 以核心算法为本 引入数学基础</a:t>
            </a:r>
            <a:endParaRPr lang="en-US" altLang="zh-CN" sz="3200" b="1" dirty="0">
              <a:solidFill>
                <a:srgbClr val="C00000"/>
              </a:solidFill>
              <a:latin typeface="+mn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C00000"/>
                </a:solidFill>
                <a:latin typeface="+mn-ea"/>
                <a:cs typeface="+mn-ea"/>
                <a:sym typeface="+mn-lt"/>
              </a:rPr>
              <a:t> 以学科交叉为纲 培养实践能力</a:t>
            </a:r>
            <a:endParaRPr lang="en-US" altLang="zh-CN" sz="3200" b="1" dirty="0">
              <a:solidFill>
                <a:srgbClr val="C00000"/>
              </a:solidFill>
              <a:latin typeface="+mn-ea"/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endParaRPr lang="en-US" altLang="zh-CN" b="1" dirty="0">
              <a:solidFill>
                <a:srgbClr val="C00000"/>
              </a:solidFill>
              <a:latin typeface="+mn-ea"/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>
                <a:solidFill>
                  <a:prstClr val="black"/>
                </a:solidFill>
                <a:latin typeface="+mn-ea"/>
                <a:cs typeface="+mn-ea"/>
                <a:sym typeface="+mn-lt"/>
              </a:rPr>
              <a:t>做</a:t>
            </a:r>
            <a:r>
              <a:rPr lang="zh-CN" altLang="en-US" sz="2400" b="1" dirty="0">
                <a:solidFill>
                  <a:srgbClr val="4472C4"/>
                </a:solidFill>
                <a:latin typeface="+mn-ea"/>
                <a:cs typeface="+mn-ea"/>
                <a:sym typeface="+mn-lt"/>
              </a:rPr>
              <a:t>需求导向</a:t>
            </a:r>
            <a:r>
              <a:rPr lang="zh-CN" altLang="en-US" sz="2400" dirty="0">
                <a:solidFill>
                  <a:prstClr val="black"/>
                </a:solidFill>
                <a:latin typeface="+mn-ea"/>
                <a:cs typeface="+mn-ea"/>
                <a:sym typeface="+mn-lt"/>
              </a:rPr>
              <a:t>的数学学习，有针对性地学习核心算法所需数学知识；</a:t>
            </a:r>
            <a:endParaRPr lang="en-US" altLang="zh-CN" sz="2400" dirty="0">
              <a:solidFill>
                <a:prstClr val="black"/>
              </a:solidFill>
              <a:latin typeface="+mn-ea"/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dirty="0">
                <a:solidFill>
                  <a:prstClr val="black"/>
                </a:solidFill>
                <a:latin typeface="+mn-ea"/>
                <a:cs typeface="+mn-ea"/>
                <a:sym typeface="+mn-lt"/>
              </a:rPr>
              <a:t>理论与实践并重：</a:t>
            </a:r>
            <a:r>
              <a:rPr lang="en-US" altLang="zh-CN" sz="2400" dirty="0">
                <a:solidFill>
                  <a:prstClr val="black"/>
                </a:solidFill>
                <a:latin typeface="+mn-ea"/>
                <a:cs typeface="+mn-ea"/>
                <a:sym typeface="+mn-lt"/>
              </a:rPr>
              <a:t>40+40</a:t>
            </a:r>
            <a:r>
              <a:rPr lang="zh-CN" altLang="en-US" sz="2400" dirty="0">
                <a:solidFill>
                  <a:prstClr val="black"/>
                </a:solidFill>
                <a:latin typeface="+mn-ea"/>
                <a:cs typeface="+mn-ea"/>
                <a:sym typeface="+mn-lt"/>
              </a:rPr>
              <a:t>学时。理论课覆盖</a:t>
            </a:r>
            <a:r>
              <a:rPr lang="en-US" altLang="zh-CN" sz="2400" dirty="0">
                <a:solidFill>
                  <a:prstClr val="black"/>
                </a:solidFill>
                <a:latin typeface="+mn-ea"/>
                <a:cs typeface="+mn-ea"/>
                <a:sym typeface="+mn-lt"/>
              </a:rPr>
              <a:t>AI</a:t>
            </a:r>
            <a:r>
              <a:rPr lang="zh-CN" altLang="en-US" sz="2400" dirty="0">
                <a:solidFill>
                  <a:prstClr val="black"/>
                </a:solidFill>
                <a:latin typeface="+mn-ea"/>
                <a:cs typeface="+mn-ea"/>
                <a:sym typeface="+mn-lt"/>
              </a:rPr>
              <a:t>算法及其数学原理；实践课精选多领域实践方案；</a:t>
            </a:r>
            <a:endParaRPr lang="en-US" altLang="zh-CN" sz="2400" dirty="0">
              <a:solidFill>
                <a:prstClr val="black"/>
              </a:solidFill>
              <a:latin typeface="+mn-ea"/>
              <a:cs typeface="+mn-ea"/>
              <a:sym typeface="+mn-lt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dirty="0">
                <a:solidFill>
                  <a:srgbClr val="C00000"/>
                </a:solidFill>
                <a:latin typeface="+mn-ea"/>
                <a:cs typeface="+mn-ea"/>
                <a:sym typeface="+mn-lt"/>
              </a:rPr>
              <a:t>课程目标</a:t>
            </a:r>
            <a:r>
              <a:rPr lang="zh-CN" altLang="en-US" sz="2400" dirty="0">
                <a:solidFill>
                  <a:srgbClr val="C00000"/>
                </a:solidFill>
                <a:latin typeface="+mn-ea"/>
                <a:cs typeface="+mn-ea"/>
                <a:sym typeface="+mn-lt"/>
              </a:rPr>
              <a:t>：</a:t>
            </a:r>
            <a:r>
              <a:rPr lang="zh-CN" altLang="en-US" sz="2400" dirty="0">
                <a:solidFill>
                  <a:prstClr val="black"/>
                </a:solidFill>
                <a:latin typeface="+mn-ea"/>
                <a:cs typeface="+mn-ea"/>
                <a:sym typeface="+mn-lt"/>
              </a:rPr>
              <a:t>掌握人工智能领域的基础知识与实践技能；</a:t>
            </a:r>
            <a:endParaRPr lang="en-US" altLang="zh-CN" sz="2400" dirty="0">
              <a:solidFill>
                <a:prstClr val="black"/>
              </a:solidFill>
              <a:latin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prstClr val="black"/>
                </a:solidFill>
                <a:latin typeface="+mn-ea"/>
                <a:cs typeface="+mn-ea"/>
                <a:sym typeface="+mn-lt"/>
              </a:rPr>
              <a:t>                     </a:t>
            </a:r>
            <a:r>
              <a:rPr lang="zh-CN" altLang="en-US" sz="2400" dirty="0">
                <a:solidFill>
                  <a:prstClr val="black"/>
                </a:solidFill>
                <a:latin typeface="+mn-ea"/>
                <a:cs typeface="+mn-ea"/>
                <a:sym typeface="+mn-lt"/>
              </a:rPr>
              <a:t>了解核心算法及其数学原理；</a:t>
            </a:r>
            <a:endParaRPr lang="en-US" altLang="zh-CN" sz="2400" dirty="0">
              <a:solidFill>
                <a:prstClr val="black"/>
              </a:solidFill>
              <a:latin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prstClr val="black"/>
                </a:solidFill>
                <a:latin typeface="+mn-ea"/>
                <a:cs typeface="+mn-ea"/>
                <a:sym typeface="+mn-lt"/>
              </a:rPr>
              <a:t>                     </a:t>
            </a:r>
            <a:r>
              <a:rPr lang="zh-CN" altLang="en-US" sz="2400" dirty="0">
                <a:solidFill>
                  <a:prstClr val="black"/>
                </a:solidFill>
                <a:latin typeface="+mn-ea"/>
                <a:cs typeface="+mn-ea"/>
                <a:sym typeface="+mn-lt"/>
              </a:rPr>
              <a:t>提升编程与实践能力，启发学生将人工智能应用于各自专业领域。</a:t>
            </a:r>
            <a:endParaRPr lang="en-US" altLang="zh-CN" sz="2400" dirty="0">
              <a:solidFill>
                <a:prstClr val="black"/>
              </a:solidFill>
              <a:latin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58055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D8918-C10C-8817-18F7-229D8752E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33FF95D5-B483-BDA0-6FDC-2B8E04D91C4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D19E5BA6-9A78-CD7E-435B-577642C72694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43019E21-3933-9BEF-1B3F-959F199FDCC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297FF4E9-3EB4-AEB6-968B-08820D71BFDD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1073916-2323-59D8-AA1D-C5947E4FF2B6}"/>
              </a:ext>
            </a:extLst>
          </p:cNvPr>
          <p:cNvSpPr txBox="1"/>
          <p:nvPr/>
        </p:nvSpPr>
        <p:spPr>
          <a:xfrm>
            <a:off x="350439" y="120418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本课程：</a:t>
            </a: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助教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D569C90-9C3D-4A59-A63F-3166758C653E}"/>
              </a:ext>
            </a:extLst>
          </p:cNvPr>
          <p:cNvSpPr txBox="1"/>
          <p:nvPr/>
        </p:nvSpPr>
        <p:spPr>
          <a:xfrm>
            <a:off x="484188" y="5283567"/>
            <a:ext cx="609704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200" i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QQ</a:t>
            </a:r>
            <a:r>
              <a:rPr lang="zh-CN" altLang="en-US" sz="2200" i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群号：</a:t>
            </a:r>
            <a:r>
              <a:rPr lang="en-US" altLang="zh-CN" sz="2200" i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513195334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200" i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课程主页：</a:t>
            </a:r>
            <a:r>
              <a:rPr lang="en-US" altLang="zh-CN" sz="2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https://</a:t>
            </a:r>
            <a:r>
              <a:rPr lang="en-US" altLang="zh-CN" sz="220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ustc-aicourse.github.io</a:t>
            </a:r>
            <a:r>
              <a:rPr lang="en-US" altLang="zh-CN" sz="2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/</a:t>
            </a:r>
            <a:endParaRPr lang="en-US" altLang="zh-CN" sz="2200" i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42EAA2-83FE-8D02-B2EB-89B4F5EEE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77" y="1185113"/>
            <a:ext cx="4935984" cy="35022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DCCF49-5F0D-70B3-9CE8-644B2A1D98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6754" y="1363154"/>
            <a:ext cx="6584414" cy="3111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378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45">
            <a:extLst>
              <a:ext uri="{FF2B5EF4-FFF2-40B4-BE49-F238E27FC236}">
                <a16:creationId xmlns:a16="http://schemas.microsoft.com/office/drawing/2014/main" id="{8898CE7C-C822-9340-BDBD-FB08C85F0A27}"/>
              </a:ext>
            </a:extLst>
          </p:cNvPr>
          <p:cNvSpPr/>
          <p:nvPr/>
        </p:nvSpPr>
        <p:spPr>
          <a:xfrm>
            <a:off x="829454" y="1497435"/>
            <a:ext cx="10503109" cy="3731278"/>
          </a:xfrm>
          <a:prstGeom prst="roundRect">
            <a:avLst>
              <a:gd name="adj" fmla="val 3594"/>
            </a:avLst>
          </a:prstGeom>
          <a:gradFill>
            <a:gsLst>
              <a:gs pos="100000">
                <a:srgbClr val="FFFFFF">
                  <a:alpha val="0"/>
                </a:srgbClr>
              </a:gs>
              <a:gs pos="0">
                <a:srgbClr val="0070C0">
                  <a:lumMod val="20000"/>
                  <a:lumOff val="80000"/>
                </a:srgbClr>
              </a:gs>
            </a:gsLst>
            <a:lin ang="0" scaled="0"/>
          </a:gradFill>
          <a:ln w="19050" cap="flat" cmpd="sng" algn="ctr">
            <a:gradFill>
              <a:gsLst>
                <a:gs pos="0">
                  <a:srgbClr val="0070C0"/>
                </a:gs>
                <a:gs pos="100000">
                  <a:srgbClr val="0070C0">
                    <a:alpha val="0"/>
                  </a:srgbClr>
                </a:gs>
              </a:gsLst>
              <a:lin ang="0" scaled="0"/>
            </a:gra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F3D8BF7-70EA-66D7-D791-E9DFB850AF72}"/>
              </a:ext>
            </a:extLst>
          </p:cNvPr>
          <p:cNvSpPr txBox="1"/>
          <p:nvPr/>
        </p:nvSpPr>
        <p:spPr>
          <a:xfrm>
            <a:off x="524143" y="1497435"/>
            <a:ext cx="11143715" cy="3731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50000"/>
              </a:lnSpc>
            </a:pPr>
            <a:r>
              <a:rPr lang="en-US" altLang="zh-CN" sz="2000" b="1" dirty="0">
                <a:solidFill>
                  <a:prstClr val="black"/>
                </a:solidFill>
                <a:latin typeface="微软雅黑"/>
                <a:ea typeface="微软雅黑"/>
              </a:rPr>
              <a:t>1.1 </a:t>
            </a:r>
            <a:r>
              <a:rPr lang="zh-CN" altLang="zh-CN" sz="2000" b="1" dirty="0">
                <a:solidFill>
                  <a:prstClr val="black"/>
                </a:solidFill>
                <a:latin typeface="微软雅黑"/>
                <a:ea typeface="微软雅黑"/>
              </a:rPr>
              <a:t>人工智能介绍</a:t>
            </a:r>
            <a:endParaRPr lang="en-US" altLang="zh-CN" sz="2000" b="1" dirty="0">
              <a:solidFill>
                <a:prstClr val="black"/>
              </a:solidFill>
              <a:latin typeface="微软雅黑"/>
              <a:ea typeface="微软雅黑"/>
            </a:endParaRPr>
          </a:p>
          <a:p>
            <a:pPr marL="457200" algn="just">
              <a:lnSpc>
                <a:spcPct val="150000"/>
              </a:lnSpc>
            </a:pPr>
            <a:r>
              <a:rPr lang="en-US" altLang="zh-CN" sz="2000" dirty="0">
                <a:solidFill>
                  <a:prstClr val="black"/>
                </a:solidFill>
                <a:latin typeface="微软雅黑"/>
                <a:ea typeface="微软雅黑"/>
              </a:rPr>
              <a:t>       </a:t>
            </a:r>
            <a:r>
              <a:rPr lang="zh-CN" altLang="zh-CN" sz="2000" dirty="0">
                <a:solidFill>
                  <a:prstClr val="black"/>
                </a:solidFill>
                <a:latin typeface="微软雅黑"/>
                <a:ea typeface="微软雅黑"/>
              </a:rPr>
              <a:t>包括引子、定义、领域、主要的流派与技术</a:t>
            </a:r>
          </a:p>
          <a:p>
            <a:pPr marL="457200" algn="just">
              <a:lnSpc>
                <a:spcPct val="150000"/>
              </a:lnSpc>
            </a:pPr>
            <a:r>
              <a:rPr lang="en-US" altLang="zh-CN" sz="2000" b="1" dirty="0">
                <a:solidFill>
                  <a:prstClr val="black"/>
                </a:solidFill>
                <a:latin typeface="微软雅黑"/>
                <a:ea typeface="微软雅黑"/>
              </a:rPr>
              <a:t>1.2 </a:t>
            </a:r>
            <a:r>
              <a:rPr lang="zh-CN" altLang="zh-CN" sz="2000" b="1" dirty="0">
                <a:solidFill>
                  <a:prstClr val="black"/>
                </a:solidFill>
                <a:latin typeface="微软雅黑"/>
                <a:ea typeface="微软雅黑"/>
              </a:rPr>
              <a:t>人工智能代表性技术选讲</a:t>
            </a:r>
            <a:endParaRPr lang="en-US" altLang="zh-CN" sz="2000" b="1" dirty="0">
              <a:solidFill>
                <a:prstClr val="black"/>
              </a:solidFill>
              <a:latin typeface="微软雅黑"/>
              <a:ea typeface="微软雅黑"/>
            </a:endParaRPr>
          </a:p>
          <a:p>
            <a:pPr marL="457200" algn="just">
              <a:lnSpc>
                <a:spcPct val="150000"/>
              </a:lnSpc>
            </a:pPr>
            <a:r>
              <a:rPr lang="en-US" altLang="zh-CN" sz="2000" dirty="0">
                <a:solidFill>
                  <a:prstClr val="black"/>
                </a:solidFill>
                <a:latin typeface="微软雅黑"/>
                <a:ea typeface="微软雅黑"/>
              </a:rPr>
              <a:t>       </a:t>
            </a:r>
            <a:r>
              <a:rPr lang="zh-CN" altLang="zh-CN" sz="2000" dirty="0">
                <a:solidFill>
                  <a:prstClr val="black"/>
                </a:solidFill>
                <a:latin typeface="微软雅黑"/>
                <a:ea typeface="微软雅黑"/>
              </a:rPr>
              <a:t>以井字棋为例，简要介绍规则系统、搜索、蒙特卡洛方法以及神经网络的基本思想</a:t>
            </a:r>
            <a:endParaRPr lang="en-US" altLang="zh-CN" sz="2000" dirty="0">
              <a:solidFill>
                <a:prstClr val="black"/>
              </a:solidFill>
              <a:latin typeface="微软雅黑"/>
              <a:ea typeface="微软雅黑"/>
            </a:endParaRPr>
          </a:p>
          <a:p>
            <a:pPr marL="457200" algn="just">
              <a:lnSpc>
                <a:spcPct val="150000"/>
              </a:lnSpc>
            </a:pPr>
            <a:r>
              <a:rPr lang="en-US" altLang="zh-CN" sz="2000" b="1" dirty="0">
                <a:solidFill>
                  <a:prstClr val="black"/>
                </a:solidFill>
                <a:latin typeface="微软雅黑"/>
                <a:ea typeface="微软雅黑"/>
              </a:rPr>
              <a:t>1.3 </a:t>
            </a:r>
            <a:r>
              <a:rPr lang="zh-CN" altLang="zh-CN" sz="2000" b="1" dirty="0">
                <a:solidFill>
                  <a:prstClr val="black"/>
                </a:solidFill>
                <a:latin typeface="微软雅黑"/>
                <a:ea typeface="微软雅黑"/>
              </a:rPr>
              <a:t>人工智能历史与展望</a:t>
            </a:r>
            <a:endParaRPr lang="en-US" altLang="zh-CN" sz="2000" b="1" dirty="0">
              <a:solidFill>
                <a:prstClr val="black"/>
              </a:solidFill>
              <a:latin typeface="微软雅黑"/>
              <a:ea typeface="微软雅黑"/>
            </a:endParaRPr>
          </a:p>
          <a:p>
            <a:pPr marL="457200" algn="just">
              <a:lnSpc>
                <a:spcPct val="150000"/>
              </a:lnSpc>
            </a:pPr>
            <a:r>
              <a:rPr lang="en-US" altLang="zh-CN" sz="2000" dirty="0">
                <a:solidFill>
                  <a:prstClr val="black"/>
                </a:solidFill>
                <a:latin typeface="微软雅黑"/>
                <a:ea typeface="微软雅黑"/>
              </a:rPr>
              <a:t>      </a:t>
            </a:r>
            <a:r>
              <a:rPr lang="zh-CN" altLang="zh-CN" sz="2000" dirty="0">
                <a:solidFill>
                  <a:prstClr val="black"/>
                </a:solidFill>
                <a:latin typeface="微软雅黑"/>
                <a:ea typeface="微软雅黑"/>
              </a:rPr>
              <a:t>包括发展图与其中的任务挑战、技术挑战与数据挑战，以及中国与科大人工智能发展史</a:t>
            </a:r>
          </a:p>
          <a:p>
            <a:pPr marL="457200" algn="just">
              <a:lnSpc>
                <a:spcPct val="150000"/>
              </a:lnSpc>
            </a:pPr>
            <a:r>
              <a:rPr lang="en-US" altLang="zh-CN" sz="2000" b="1" dirty="0">
                <a:solidFill>
                  <a:prstClr val="black"/>
                </a:solidFill>
                <a:latin typeface="微软雅黑"/>
                <a:ea typeface="微软雅黑"/>
              </a:rPr>
              <a:t>1.4 </a:t>
            </a:r>
            <a:r>
              <a:rPr lang="zh-CN" altLang="zh-CN" sz="2000" b="1" dirty="0">
                <a:solidFill>
                  <a:prstClr val="black"/>
                </a:solidFill>
                <a:latin typeface="微软雅黑"/>
                <a:ea typeface="微软雅黑"/>
              </a:rPr>
              <a:t>本课程介绍</a:t>
            </a:r>
            <a:endParaRPr lang="en-US" altLang="zh-CN" sz="2000" b="1" dirty="0">
              <a:solidFill>
                <a:prstClr val="black"/>
              </a:solidFill>
              <a:latin typeface="微软雅黑"/>
              <a:ea typeface="微软雅黑"/>
            </a:endParaRPr>
          </a:p>
          <a:p>
            <a:pPr marL="457200" algn="just">
              <a:lnSpc>
                <a:spcPct val="150000"/>
              </a:lnSpc>
            </a:pPr>
            <a:r>
              <a:rPr lang="zh-CN" altLang="en-US" sz="2000" dirty="0">
                <a:solidFill>
                  <a:prstClr val="black"/>
                </a:solidFill>
                <a:latin typeface="微软雅黑"/>
                <a:ea typeface="微软雅黑"/>
              </a:rPr>
              <a:t>      聚</a:t>
            </a:r>
            <a:r>
              <a:rPr lang="zh-CN" altLang="zh-CN" sz="2000" dirty="0">
                <a:solidFill>
                  <a:prstClr val="black"/>
                </a:solidFill>
                <a:latin typeface="微软雅黑"/>
                <a:ea typeface="微软雅黑"/>
              </a:rPr>
              <a:t>焦于机器学习与神经网络，以有监督、无监督、自监督、强化学习等范式为主线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64892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本课程：理论课内容</a:t>
            </a:r>
            <a:r>
              <a:rPr lang="en-US" altLang="zh-CN" sz="2800" b="1" dirty="0">
                <a:solidFill>
                  <a:schemeClr val="bg1"/>
                </a:solidFill>
                <a:cs typeface="+mn-ea"/>
                <a:sym typeface="+mn-lt"/>
              </a:rPr>
              <a:t>1——</a:t>
            </a: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人工智能概述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" name="矩形: 圆角 282">
            <a:extLst>
              <a:ext uri="{FF2B5EF4-FFF2-40B4-BE49-F238E27FC236}">
                <a16:creationId xmlns:a16="http://schemas.microsoft.com/office/drawing/2014/main" id="{A735A681-DA4D-A5E1-86F0-120221F268CF}"/>
              </a:ext>
            </a:extLst>
          </p:cNvPr>
          <p:cNvSpPr/>
          <p:nvPr/>
        </p:nvSpPr>
        <p:spPr>
          <a:xfrm>
            <a:off x="1289966" y="6142471"/>
            <a:ext cx="9612067" cy="566378"/>
          </a:xfrm>
          <a:prstGeom prst="roundRect">
            <a:avLst>
              <a:gd name="adj" fmla="val 16624"/>
            </a:avLst>
          </a:prstGeom>
          <a:solidFill>
            <a:srgbClr val="09327D"/>
          </a:solidFill>
          <a:ln w="12700" cap="flat" cmpd="sng" algn="ctr">
            <a:solidFill>
              <a:srgbClr val="0070C0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 spc="5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简介人工智能发展历史</a:t>
            </a: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，聚焦</a:t>
            </a: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本课程内容主线</a:t>
            </a:r>
            <a:endParaRPr kumimoji="0" sz="1800" b="1" i="0" u="none" strike="noStrike" kern="1200" cap="none" spc="5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0972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08229-5CA7-BD05-B5DD-E3BFEC3AE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: 圆角 45">
            <a:extLst>
              <a:ext uri="{FF2B5EF4-FFF2-40B4-BE49-F238E27FC236}">
                <a16:creationId xmlns:a16="http://schemas.microsoft.com/office/drawing/2014/main" id="{2AF237CB-73EC-634B-962E-C8B1C7B892B2}"/>
              </a:ext>
            </a:extLst>
          </p:cNvPr>
          <p:cNvSpPr/>
          <p:nvPr/>
        </p:nvSpPr>
        <p:spPr>
          <a:xfrm>
            <a:off x="869431" y="989490"/>
            <a:ext cx="9773586" cy="4931624"/>
          </a:xfrm>
          <a:prstGeom prst="roundRect">
            <a:avLst>
              <a:gd name="adj" fmla="val 3594"/>
            </a:avLst>
          </a:prstGeom>
          <a:gradFill>
            <a:gsLst>
              <a:gs pos="100000">
                <a:srgbClr val="FFFFFF">
                  <a:alpha val="0"/>
                </a:srgbClr>
              </a:gs>
              <a:gs pos="0">
                <a:srgbClr val="0070C0">
                  <a:lumMod val="20000"/>
                  <a:lumOff val="80000"/>
                </a:srgbClr>
              </a:gs>
            </a:gsLst>
            <a:lin ang="0" scaled="0"/>
          </a:gradFill>
          <a:ln w="19050" cap="flat" cmpd="sng" algn="ctr">
            <a:gradFill>
              <a:gsLst>
                <a:gs pos="0">
                  <a:srgbClr val="0070C0"/>
                </a:gs>
                <a:gs pos="100000">
                  <a:srgbClr val="0070C0">
                    <a:alpha val="0"/>
                  </a:srgbClr>
                </a:gs>
              </a:gsLst>
              <a:lin ang="0" scaled="0"/>
            </a:gra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4" name="Group 9">
            <a:extLst>
              <a:ext uri="{FF2B5EF4-FFF2-40B4-BE49-F238E27FC236}">
                <a16:creationId xmlns:a16="http://schemas.microsoft.com/office/drawing/2014/main" id="{EEC18E32-6746-5CCB-A8DF-E369E458316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5A822A0F-BB60-8FF5-CA27-5F60631D2629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3CEC2A6D-1035-B00C-C842-814E528B2E7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4383F72F-88BA-5C5C-2E06-2D9EE9AA745A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39CB4B5-5B39-B2FB-0BE2-A0814D5CBA6B}"/>
              </a:ext>
            </a:extLst>
          </p:cNvPr>
          <p:cNvSpPr txBox="1"/>
          <p:nvPr/>
        </p:nvSpPr>
        <p:spPr>
          <a:xfrm>
            <a:off x="350439" y="120418"/>
            <a:ext cx="64892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本课程：理论课内容</a:t>
            </a:r>
            <a:r>
              <a:rPr lang="en-US" altLang="zh-CN" sz="2800" b="1" dirty="0">
                <a:solidFill>
                  <a:schemeClr val="bg1"/>
                </a:solidFill>
                <a:cs typeface="+mn-ea"/>
                <a:sym typeface="+mn-lt"/>
              </a:rPr>
              <a:t>2——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机器学习基础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CD73BF-FCD9-E446-D55A-B73F977EF90D}"/>
              </a:ext>
            </a:extLst>
          </p:cNvPr>
          <p:cNvSpPr txBox="1"/>
          <p:nvPr/>
        </p:nvSpPr>
        <p:spPr>
          <a:xfrm>
            <a:off x="658239" y="939374"/>
            <a:ext cx="10875523" cy="49121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7100"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b="1" dirty="0">
                <a:solidFill>
                  <a:prstClr val="black"/>
                </a:solidFill>
                <a:latin typeface="微软雅黑"/>
                <a:ea typeface="微软雅黑"/>
              </a:rPr>
              <a:t>2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.1 </a:t>
            </a:r>
            <a:r>
              <a:rPr lang="zh-CN" altLang="en-US" b="1" dirty="0">
                <a:solidFill>
                  <a:prstClr val="black"/>
                </a:solidFill>
                <a:latin typeface="微软雅黑"/>
                <a:ea typeface="微软雅黑"/>
              </a:rPr>
              <a:t>机器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学习介绍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lang="zh-CN" altLang="en-US" dirty="0">
                <a:solidFill>
                  <a:prstClr val="black"/>
                </a:solidFill>
                <a:latin typeface="微软雅黑"/>
                <a:ea typeface="微软雅黑"/>
              </a:rPr>
              <a:t>聚焦于监督学习介绍机器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学习的发展回顾与经典应用</a:t>
            </a:r>
            <a:endParaRPr kumimoji="0" lang="en-US" altLang="zh-CN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lang="zh-CN" altLang="en-US" dirty="0">
                <a:solidFill>
                  <a:prstClr val="black"/>
                </a:solidFill>
                <a:latin typeface="微软雅黑"/>
                <a:ea typeface="微软雅黑"/>
              </a:rPr>
              <a:t>以</a:t>
            </a:r>
            <a:r>
              <a:rPr lang="zh-CN" altLang="en-US" dirty="0">
                <a:solidFill>
                  <a:srgbClr val="FF0000"/>
                </a:solidFill>
                <a:latin typeface="微软雅黑"/>
                <a:ea typeface="微软雅黑"/>
              </a:rPr>
              <a:t>电信诈骗</a:t>
            </a:r>
            <a:r>
              <a:rPr lang="zh-CN" altLang="en-US" dirty="0">
                <a:solidFill>
                  <a:prstClr val="black"/>
                </a:solidFill>
                <a:latin typeface="微软雅黑"/>
                <a:ea typeface="微软雅黑"/>
              </a:rPr>
              <a:t>为例介绍特征、标签、损失、评价指标等基本概念，</a:t>
            </a:r>
            <a:r>
              <a:rPr lang="zh-CN" altLang="en-US" dirty="0">
                <a:solidFill>
                  <a:srgbClr val="FF0000"/>
                </a:solidFill>
                <a:latin typeface="微软雅黑"/>
                <a:ea typeface="微软雅黑"/>
              </a:rPr>
              <a:t>语音、人脸、文本、贷款</a:t>
            </a:r>
            <a:endParaRPr kumimoji="0" lang="zh-CN" altLang="en-US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377100"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b="1" dirty="0">
                <a:solidFill>
                  <a:prstClr val="black"/>
                </a:solidFill>
                <a:latin typeface="微软雅黑"/>
                <a:ea typeface="微软雅黑"/>
              </a:rPr>
              <a:t>2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.2 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线性代数基础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介绍向量、矩阵等基本概念，</a:t>
            </a:r>
            <a:r>
              <a:rPr kumimoji="0" lang="zh-CN" altLang="en-SG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点积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、范数、逆等基本操作，</a:t>
            </a:r>
            <a:r>
              <a:rPr kumimoji="0" lang="en-US" altLang="zh-CN" i="0" u="none" strike="sng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python</a:t>
            </a:r>
            <a:r>
              <a:rPr kumimoji="0" lang="zh-CN" altLang="en-US" i="0" u="none" strike="sng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实现</a:t>
            </a:r>
            <a:r>
              <a:rPr kumimoji="0" lang="zh-CN" altLang="en-US" i="0" u="non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（</a:t>
            </a:r>
            <a:r>
              <a:rPr kumimoji="0" lang="zh-CN" altLang="en-SG" i="0" u="non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手算</a:t>
            </a:r>
            <a:r>
              <a:rPr kumimoji="0" lang="zh-CN" altLang="en-US" i="0" u="non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）</a:t>
            </a:r>
            <a:endParaRPr kumimoji="0" lang="en-SG" altLang="zh-CN" i="0" u="non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377100"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b="1" dirty="0">
                <a:solidFill>
                  <a:prstClr val="black"/>
                </a:solidFill>
                <a:latin typeface="微软雅黑"/>
                <a:ea typeface="微软雅黑"/>
              </a:rPr>
              <a:t>2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.3 </a:t>
            </a:r>
            <a:r>
              <a:rPr lang="zh-CN" altLang="en-US" b="1" dirty="0">
                <a:solidFill>
                  <a:prstClr val="black"/>
                </a:solidFill>
                <a:latin typeface="微软雅黑"/>
                <a:ea typeface="微软雅黑"/>
              </a:rPr>
              <a:t>概率统计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基础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介绍概率、均值、方差等基本概念</a:t>
            </a:r>
            <a:r>
              <a:rPr lang="zh-CN" altLang="en-US" dirty="0">
                <a:solidFill>
                  <a:prstClr val="black"/>
                </a:solidFill>
                <a:latin typeface="微软雅黑"/>
                <a:ea typeface="微软雅黑"/>
              </a:rPr>
              <a:t>（</a:t>
            </a:r>
            <a:r>
              <a:rPr lang="zh-CN" altLang="en-US" dirty="0">
                <a:solidFill>
                  <a:srgbClr val="FF0000"/>
                </a:solidFill>
                <a:latin typeface="微软雅黑"/>
                <a:ea typeface="微软雅黑"/>
              </a:rPr>
              <a:t>概率思维</a:t>
            </a:r>
            <a:r>
              <a:rPr lang="en-US" altLang="zh-CN" dirty="0">
                <a:solidFill>
                  <a:srgbClr val="FF0000"/>
                </a:solidFill>
                <a:latin typeface="微软雅黑"/>
                <a:ea typeface="微软雅黑"/>
              </a:rPr>
              <a:t>case</a:t>
            </a:r>
            <a:r>
              <a:rPr lang="zh-CN" altLang="en-US" dirty="0">
                <a:solidFill>
                  <a:srgbClr val="FF0000"/>
                </a:solidFill>
                <a:latin typeface="微软雅黑"/>
                <a:ea typeface="微软雅黑"/>
              </a:rPr>
              <a:t>、幸存者偏差、辛普森悖论</a:t>
            </a:r>
            <a:r>
              <a:rPr lang="zh-CN" altLang="en-US" dirty="0">
                <a:solidFill>
                  <a:prstClr val="black"/>
                </a:solidFill>
                <a:latin typeface="微软雅黑"/>
                <a:ea typeface="微软雅黑"/>
              </a:rPr>
              <a:t>）</a:t>
            </a:r>
            <a:endParaRPr kumimoji="0" lang="en-SG" altLang="zh-CN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377100"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b="1" dirty="0">
                <a:solidFill>
                  <a:prstClr val="black"/>
                </a:solidFill>
                <a:latin typeface="微软雅黑"/>
                <a:ea typeface="微软雅黑"/>
              </a:rPr>
              <a:t>2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.4 </a:t>
            </a:r>
            <a:r>
              <a:rPr lang="zh-CN" altLang="en-US" b="1" dirty="0">
                <a:solidFill>
                  <a:prstClr val="black"/>
                </a:solidFill>
                <a:latin typeface="微软雅黑"/>
                <a:ea typeface="微软雅黑"/>
              </a:rPr>
              <a:t>线性回归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介绍线性回归模型，最小二乘优化方法，在电信诈骗的应用</a:t>
            </a:r>
            <a:r>
              <a:rPr lang="zh-CN" altLang="en-US" dirty="0">
                <a:solidFill>
                  <a:prstClr val="black"/>
                </a:solidFill>
                <a:latin typeface="微软雅黑"/>
                <a:ea typeface="微软雅黑"/>
              </a:rPr>
              <a:t>案例（</a:t>
            </a:r>
            <a:r>
              <a:rPr lang="zh-CN" altLang="en-US" dirty="0">
                <a:solidFill>
                  <a:srgbClr val="FF0000"/>
                </a:solidFill>
                <a:latin typeface="微软雅黑"/>
                <a:ea typeface="微软雅黑"/>
              </a:rPr>
              <a:t>装环境、</a:t>
            </a:r>
            <a:r>
              <a:rPr lang="zh-CN" altLang="en-SG" dirty="0">
                <a:solidFill>
                  <a:srgbClr val="FF0000"/>
                </a:solidFill>
                <a:latin typeface="微软雅黑"/>
                <a:ea typeface="微软雅黑"/>
              </a:rPr>
              <a:t>跑通</a:t>
            </a:r>
            <a:r>
              <a:rPr lang="zh-CN" altLang="en-US" dirty="0">
                <a:solidFill>
                  <a:prstClr val="black"/>
                </a:solidFill>
                <a:latin typeface="微软雅黑"/>
                <a:ea typeface="微软雅黑"/>
              </a:rPr>
              <a:t>）</a:t>
            </a:r>
            <a:endParaRPr kumimoji="0" lang="en-SG" altLang="zh-CN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377100"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b="1" dirty="0">
                <a:solidFill>
                  <a:prstClr val="black"/>
                </a:solidFill>
                <a:latin typeface="微软雅黑"/>
                <a:ea typeface="微软雅黑"/>
              </a:rPr>
              <a:t>2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.5 </a:t>
            </a:r>
            <a:r>
              <a:rPr lang="zh-CN" altLang="en-US" b="1" dirty="0">
                <a:solidFill>
                  <a:prstClr val="black"/>
                </a:solidFill>
                <a:latin typeface="微软雅黑"/>
                <a:ea typeface="微软雅黑"/>
              </a:rPr>
              <a:t>逻辑回归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介绍逻辑回归模型，梯度下降和随机梯度下降优化方法，在电信诈骗的应用</a:t>
            </a:r>
            <a:r>
              <a:rPr lang="zh-CN" altLang="en-US" dirty="0">
                <a:solidFill>
                  <a:prstClr val="black"/>
                </a:solidFill>
                <a:latin typeface="微软雅黑"/>
                <a:ea typeface="微软雅黑"/>
              </a:rPr>
              <a:t>案例（</a:t>
            </a:r>
            <a:r>
              <a:rPr lang="zh-CN" altLang="en-US" dirty="0">
                <a:solidFill>
                  <a:srgbClr val="FF0000"/>
                </a:solidFill>
                <a:latin typeface="微软雅黑"/>
                <a:ea typeface="微软雅黑"/>
              </a:rPr>
              <a:t>跑通</a:t>
            </a:r>
            <a:r>
              <a:rPr lang="zh-CN" altLang="en-US" dirty="0">
                <a:solidFill>
                  <a:prstClr val="black"/>
                </a:solidFill>
                <a:latin typeface="微软雅黑"/>
                <a:ea typeface="微软雅黑"/>
              </a:rPr>
              <a:t>）</a:t>
            </a:r>
            <a:endParaRPr kumimoji="0" lang="en-SG" altLang="zh-CN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377100"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b="1" dirty="0">
                <a:solidFill>
                  <a:prstClr val="black"/>
                </a:solidFill>
                <a:latin typeface="微软雅黑"/>
                <a:ea typeface="微软雅黑"/>
              </a:rPr>
              <a:t>2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.6 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 </a:t>
            </a:r>
            <a:r>
              <a:rPr kumimoji="0" lang="zh-CN" altLang="en-S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高阶模型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lang="zh-CN" altLang="en-US" dirty="0">
                <a:solidFill>
                  <a:prstClr val="black"/>
                </a:solidFill>
                <a:latin typeface="微软雅黑"/>
                <a:ea typeface="微软雅黑"/>
              </a:rPr>
              <a:t>介绍</a:t>
            </a:r>
            <a:r>
              <a:rPr lang="zh-CN" altLang="en-SG" dirty="0">
                <a:solidFill>
                  <a:prstClr val="black"/>
                </a:solidFill>
                <a:latin typeface="微软雅黑"/>
                <a:ea typeface="微软雅黑"/>
              </a:rPr>
              <a:t>多项式</a:t>
            </a:r>
            <a:r>
              <a:rPr lang="zh-CN" altLang="en-US" dirty="0">
                <a:solidFill>
                  <a:prstClr val="black"/>
                </a:solidFill>
                <a:latin typeface="微软雅黑"/>
                <a:ea typeface="微软雅黑"/>
              </a:rPr>
              <a:t>回归，介绍交叉特征</a:t>
            </a:r>
            <a:endParaRPr lang="en-SG" altLang="zh-CN" dirty="0">
              <a:solidFill>
                <a:prstClr val="black"/>
              </a:solidFill>
              <a:latin typeface="微软雅黑"/>
              <a:ea typeface="微软雅黑"/>
            </a:endParaRPr>
          </a:p>
          <a:p>
            <a:pPr marL="1291500" marR="0" lvl="1" indent="-45720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介绍过拟合问题、根源、正则化方法，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验证集</a:t>
            </a:r>
            <a:endParaRPr kumimoji="0" lang="en-SG" altLang="zh-CN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" name="矩形: 圆角 282">
            <a:extLst>
              <a:ext uri="{FF2B5EF4-FFF2-40B4-BE49-F238E27FC236}">
                <a16:creationId xmlns:a16="http://schemas.microsoft.com/office/drawing/2014/main" id="{163F3F8A-7903-B8B2-34F1-5B043A684237}"/>
              </a:ext>
            </a:extLst>
          </p:cNvPr>
          <p:cNvSpPr/>
          <p:nvPr/>
        </p:nvSpPr>
        <p:spPr>
          <a:xfrm>
            <a:off x="1289966" y="6142471"/>
            <a:ext cx="9612067" cy="566378"/>
          </a:xfrm>
          <a:prstGeom prst="roundRect">
            <a:avLst>
              <a:gd name="adj" fmla="val 16624"/>
            </a:avLst>
          </a:prstGeom>
          <a:solidFill>
            <a:srgbClr val="09327D"/>
          </a:solidFill>
          <a:ln w="12700" cap="flat" cmpd="sng" algn="ctr">
            <a:solidFill>
              <a:srgbClr val="0070C0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以</a:t>
            </a: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电信诈骗</a:t>
            </a: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为</a:t>
            </a:r>
            <a:r>
              <a:rPr kumimoji="0" lang="en-US" altLang="zh-CN" sz="1800" b="1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AI-for-Cybersecurity</a:t>
            </a: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实例，强调</a:t>
            </a: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表格数据的特性</a:t>
            </a:r>
            <a:r>
              <a:rPr lang="zh-CN" altLang="en-US" b="1" spc="5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b="1" spc="5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逻辑回归</a:t>
            </a: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</a:t>
            </a: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应用</a:t>
            </a:r>
            <a:endParaRPr kumimoji="0" sz="1800" b="1" i="0" u="none" strike="noStrike" kern="1200" cap="none" spc="5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3573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5A3C9-77F3-CF41-F26F-E67B96EF0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45">
            <a:extLst>
              <a:ext uri="{FF2B5EF4-FFF2-40B4-BE49-F238E27FC236}">
                <a16:creationId xmlns:a16="http://schemas.microsoft.com/office/drawing/2014/main" id="{C7FCB3D0-FA01-DD4F-832F-EB8D8EE24752}"/>
              </a:ext>
            </a:extLst>
          </p:cNvPr>
          <p:cNvSpPr/>
          <p:nvPr/>
        </p:nvSpPr>
        <p:spPr>
          <a:xfrm>
            <a:off x="1174066" y="3734958"/>
            <a:ext cx="10072578" cy="2642753"/>
          </a:xfrm>
          <a:prstGeom prst="roundRect">
            <a:avLst>
              <a:gd name="adj" fmla="val 3594"/>
            </a:avLst>
          </a:prstGeom>
          <a:gradFill>
            <a:gsLst>
              <a:gs pos="100000">
                <a:srgbClr val="FFFFFF">
                  <a:alpha val="0"/>
                </a:srgbClr>
              </a:gs>
              <a:gs pos="0">
                <a:srgbClr val="0070C0">
                  <a:lumMod val="20000"/>
                  <a:lumOff val="80000"/>
                </a:srgbClr>
              </a:gs>
            </a:gsLst>
            <a:lin ang="0" scaled="0"/>
          </a:gradFill>
          <a:ln w="19050" cap="flat" cmpd="sng" algn="ctr">
            <a:gradFill>
              <a:gsLst>
                <a:gs pos="0">
                  <a:srgbClr val="0070C0"/>
                </a:gs>
                <a:gs pos="100000">
                  <a:srgbClr val="0070C0">
                    <a:alpha val="0"/>
                  </a:srgbClr>
                </a:gs>
              </a:gsLst>
              <a:lin ang="0" scaled="0"/>
            </a:gra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矩形: 圆角 45">
            <a:extLst>
              <a:ext uri="{FF2B5EF4-FFF2-40B4-BE49-F238E27FC236}">
                <a16:creationId xmlns:a16="http://schemas.microsoft.com/office/drawing/2014/main" id="{437AFC44-3580-904A-B358-E13A678D97BC}"/>
              </a:ext>
            </a:extLst>
          </p:cNvPr>
          <p:cNvSpPr/>
          <p:nvPr/>
        </p:nvSpPr>
        <p:spPr>
          <a:xfrm>
            <a:off x="1174066" y="1193029"/>
            <a:ext cx="10072578" cy="2211579"/>
          </a:xfrm>
          <a:prstGeom prst="roundRect">
            <a:avLst>
              <a:gd name="adj" fmla="val 3594"/>
            </a:avLst>
          </a:prstGeom>
          <a:gradFill>
            <a:gsLst>
              <a:gs pos="100000">
                <a:srgbClr val="FFFFFF">
                  <a:alpha val="0"/>
                </a:srgbClr>
              </a:gs>
              <a:gs pos="0">
                <a:srgbClr val="0070C0">
                  <a:lumMod val="20000"/>
                  <a:lumOff val="80000"/>
                </a:srgbClr>
              </a:gs>
            </a:gsLst>
            <a:lin ang="0" scaled="0"/>
          </a:gradFill>
          <a:ln w="19050" cap="flat" cmpd="sng" algn="ctr">
            <a:gradFill>
              <a:gsLst>
                <a:gs pos="0">
                  <a:srgbClr val="0070C0"/>
                </a:gs>
                <a:gs pos="100000">
                  <a:srgbClr val="0070C0">
                    <a:alpha val="0"/>
                  </a:srgbClr>
                </a:gs>
              </a:gsLst>
              <a:lin ang="0" scaled="0"/>
            </a:gra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4" name="Group 9">
            <a:extLst>
              <a:ext uri="{FF2B5EF4-FFF2-40B4-BE49-F238E27FC236}">
                <a16:creationId xmlns:a16="http://schemas.microsoft.com/office/drawing/2014/main" id="{E8B7659F-00E2-ACEE-CC3C-DCFEF4D4554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EF7600A7-5799-3FEB-5F64-CE2D469823D6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FBE95B50-6001-A907-0036-EA21CF086E0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4C43D18A-8B70-9139-E4DB-7CA5E0661953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ECC56AB-703A-DF7A-36BE-07957EDDF416}"/>
              </a:ext>
            </a:extLst>
          </p:cNvPr>
          <p:cNvSpPr txBox="1"/>
          <p:nvPr/>
        </p:nvSpPr>
        <p:spPr>
          <a:xfrm>
            <a:off x="350439" y="120418"/>
            <a:ext cx="64892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本课程：理论课内容</a:t>
            </a:r>
            <a:r>
              <a:rPr lang="en-US" altLang="zh-CN" sz="2800" b="1" dirty="0">
                <a:solidFill>
                  <a:schemeClr val="bg1"/>
                </a:solidFill>
                <a:cs typeface="+mn-ea"/>
                <a:sym typeface="+mn-lt"/>
              </a:rPr>
              <a:t>3——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神经网络基础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93CD774-73F3-DA8A-2372-1F7C74669D15}"/>
              </a:ext>
            </a:extLst>
          </p:cNvPr>
          <p:cNvSpPr txBox="1"/>
          <p:nvPr/>
        </p:nvSpPr>
        <p:spPr>
          <a:xfrm>
            <a:off x="945356" y="1179175"/>
            <a:ext cx="10301288" cy="2658548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377100"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3.1 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前馈神经网络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神经网络的动机、数学描述</a:t>
            </a:r>
            <a:endParaRPr kumimoji="0" lang="en-US" altLang="zh-CN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神经元、激活函数、神经网络结构、感知机</a:t>
            </a:r>
            <a:endParaRPr kumimoji="0" lang="en-US" altLang="zh-CN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万能近似定理，并解读网络深度和宽度的关系</a:t>
            </a:r>
            <a:endParaRPr kumimoji="0" lang="en-US" altLang="zh-CN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从参数共享角度、归纳偏差角度介绍卷积与池化</a:t>
            </a:r>
            <a:r>
              <a:rPr lang="zh-CN" altLang="en-US" dirty="0">
                <a:solidFill>
                  <a:prstClr val="black"/>
                </a:solidFill>
                <a:latin typeface="微软雅黑"/>
                <a:ea typeface="微软雅黑"/>
              </a:rPr>
              <a:t>，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介绍代表性的卷积神经网络</a:t>
            </a:r>
            <a:r>
              <a:rPr kumimoji="0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LeNet</a:t>
            </a:r>
            <a:endParaRPr kumimoji="0" lang="en-US" altLang="zh-CN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FC9B121-8D55-BDFC-9584-CD77C5333EA5}"/>
              </a:ext>
            </a:extLst>
          </p:cNvPr>
          <p:cNvSpPr txBox="1"/>
          <p:nvPr/>
        </p:nvSpPr>
        <p:spPr>
          <a:xfrm>
            <a:off x="945356" y="3691290"/>
            <a:ext cx="10301288" cy="25359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7100"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3.2 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神经网络优化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回顾梯度下降和随机梯度下降</a:t>
            </a:r>
            <a:r>
              <a:rPr lang="zh-CN" altLang="en-US" dirty="0">
                <a:solidFill>
                  <a:prstClr val="black"/>
                </a:solidFill>
                <a:latin typeface="微软雅黑"/>
                <a:ea typeface="微软雅黑"/>
              </a:rPr>
              <a:t>，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介绍如何计算复合函数的梯度</a:t>
            </a:r>
            <a:endParaRPr kumimoji="0" lang="en-US" altLang="zh-CN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重点介绍反向传播算法，并用案列进行演示</a:t>
            </a:r>
            <a:endParaRPr kumimoji="0" lang="en-US" altLang="zh-CN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介绍自动微分的概念</a:t>
            </a:r>
            <a:r>
              <a:rPr lang="zh-CN" altLang="en-US" dirty="0">
                <a:solidFill>
                  <a:prstClr val="black"/>
                </a:solidFill>
                <a:latin typeface="微软雅黑"/>
                <a:ea typeface="微软雅黑"/>
              </a:rPr>
              <a:t>，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引出神经网络的当代编程方式</a:t>
            </a:r>
            <a:endParaRPr kumimoji="0" lang="en-US" altLang="zh-CN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介绍神经网络的调参（正则化、批随机性、批大小、学习率、早停、验证集监控）</a:t>
            </a:r>
            <a:endParaRPr kumimoji="0" lang="en-US" altLang="zh-CN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介绍一些随机梯度下降可能存在的问题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322779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9DB5B-3620-09A6-020B-5D4CF439E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45">
            <a:extLst>
              <a:ext uri="{FF2B5EF4-FFF2-40B4-BE49-F238E27FC236}">
                <a16:creationId xmlns:a16="http://schemas.microsoft.com/office/drawing/2014/main" id="{ECC0B587-C5DE-E246-B281-FAB8F3189055}"/>
              </a:ext>
            </a:extLst>
          </p:cNvPr>
          <p:cNvSpPr/>
          <p:nvPr/>
        </p:nvSpPr>
        <p:spPr>
          <a:xfrm>
            <a:off x="809280" y="3598820"/>
            <a:ext cx="10197685" cy="2263064"/>
          </a:xfrm>
          <a:prstGeom prst="roundRect">
            <a:avLst>
              <a:gd name="adj" fmla="val 3594"/>
            </a:avLst>
          </a:prstGeom>
          <a:gradFill>
            <a:gsLst>
              <a:gs pos="100000">
                <a:srgbClr val="FFFFFF">
                  <a:alpha val="0"/>
                </a:srgbClr>
              </a:gs>
              <a:gs pos="0">
                <a:srgbClr val="0070C0">
                  <a:lumMod val="20000"/>
                  <a:lumOff val="80000"/>
                </a:srgbClr>
              </a:gs>
            </a:gsLst>
            <a:lin ang="0" scaled="0"/>
          </a:gradFill>
          <a:ln w="19050" cap="flat" cmpd="sng" algn="ctr">
            <a:gradFill>
              <a:gsLst>
                <a:gs pos="0">
                  <a:srgbClr val="0070C0"/>
                </a:gs>
                <a:gs pos="100000">
                  <a:srgbClr val="0070C0">
                    <a:alpha val="0"/>
                  </a:srgbClr>
                </a:gs>
              </a:gsLst>
              <a:lin ang="0" scaled="0"/>
            </a:gra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矩形: 圆角 45">
            <a:extLst>
              <a:ext uri="{FF2B5EF4-FFF2-40B4-BE49-F238E27FC236}">
                <a16:creationId xmlns:a16="http://schemas.microsoft.com/office/drawing/2014/main" id="{1CADBA5A-A802-A147-88E8-42BF6A9481E4}"/>
              </a:ext>
            </a:extLst>
          </p:cNvPr>
          <p:cNvSpPr/>
          <p:nvPr/>
        </p:nvSpPr>
        <p:spPr>
          <a:xfrm>
            <a:off x="809280" y="1081171"/>
            <a:ext cx="9713816" cy="2263064"/>
          </a:xfrm>
          <a:prstGeom prst="roundRect">
            <a:avLst>
              <a:gd name="adj" fmla="val 3594"/>
            </a:avLst>
          </a:prstGeom>
          <a:gradFill>
            <a:gsLst>
              <a:gs pos="100000">
                <a:srgbClr val="FFFFFF">
                  <a:alpha val="0"/>
                </a:srgbClr>
              </a:gs>
              <a:gs pos="0">
                <a:srgbClr val="0070C0">
                  <a:lumMod val="20000"/>
                  <a:lumOff val="80000"/>
                </a:srgbClr>
              </a:gs>
            </a:gsLst>
            <a:lin ang="0" scaled="0"/>
          </a:gradFill>
          <a:ln w="19050" cap="flat" cmpd="sng" algn="ctr">
            <a:gradFill>
              <a:gsLst>
                <a:gs pos="0">
                  <a:srgbClr val="0070C0"/>
                </a:gs>
                <a:gs pos="100000">
                  <a:srgbClr val="0070C0">
                    <a:alpha val="0"/>
                  </a:srgbClr>
                </a:gs>
              </a:gsLst>
              <a:lin ang="0" scaled="0"/>
            </a:gra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4" name="Group 9">
            <a:extLst>
              <a:ext uri="{FF2B5EF4-FFF2-40B4-BE49-F238E27FC236}">
                <a16:creationId xmlns:a16="http://schemas.microsoft.com/office/drawing/2014/main" id="{AE63D0AF-111E-3C55-D62C-090D36A52B6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D8ED7B10-831B-BDD4-59A9-9DEBC9D0D7FD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AA34C65F-D674-CFE9-FEBF-1812A6E8DEA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9781EB29-B1B7-E9AC-359F-6B8389CAC5C6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650B16D-8E49-1B55-A6F2-24FDD8035D1A}"/>
              </a:ext>
            </a:extLst>
          </p:cNvPr>
          <p:cNvSpPr txBox="1"/>
          <p:nvPr/>
        </p:nvSpPr>
        <p:spPr>
          <a:xfrm>
            <a:off x="350439" y="120418"/>
            <a:ext cx="64892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本课程：理论课内容</a:t>
            </a:r>
            <a:r>
              <a:rPr lang="en-US" altLang="zh-CN" sz="2800" b="1" dirty="0">
                <a:solidFill>
                  <a:schemeClr val="bg1"/>
                </a:solidFill>
                <a:cs typeface="+mn-ea"/>
                <a:sym typeface="+mn-lt"/>
              </a:rPr>
              <a:t>3——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神经网络基础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58CC158-397B-F18C-5E0A-1F49B4705FE4}"/>
              </a:ext>
            </a:extLst>
          </p:cNvPr>
          <p:cNvSpPr txBox="1"/>
          <p:nvPr/>
        </p:nvSpPr>
        <p:spPr>
          <a:xfrm>
            <a:off x="527394" y="1074244"/>
            <a:ext cx="11137213" cy="2120902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377100"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3.3 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深度神经网络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深度神经网络如何一步一步取得重大突破的</a:t>
            </a:r>
            <a:endParaRPr kumimoji="0" lang="en-US" altLang="zh-CN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介绍深度神经网络中的梯度消失问题以及欠拟合问题，并引出残差连接，进一步介绍背后的动机</a:t>
            </a:r>
            <a:endParaRPr kumimoji="0" lang="en-US" altLang="zh-CN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深度神经网络的一些技巧（批归一化等各类归一化方法、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Dropout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及其数学原理）</a:t>
            </a:r>
            <a:endParaRPr kumimoji="0" lang="en-US" altLang="zh-CN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参数初始化对深度神经网络的影响，介绍参数初始化的典型方法及其数学解释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9DD3645-0E8E-575C-18D8-8E090C8D6704}"/>
              </a:ext>
            </a:extLst>
          </p:cNvPr>
          <p:cNvSpPr txBox="1"/>
          <p:nvPr/>
        </p:nvSpPr>
        <p:spPr>
          <a:xfrm>
            <a:off x="527394" y="3645427"/>
            <a:ext cx="11137213" cy="2120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7100"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3.4 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循环神经网络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从归纳偏差角度介绍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RNN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，包括对序列数据的时间依赖性、状态记忆和递归关系的假设上</a:t>
            </a:r>
            <a:endParaRPr kumimoji="0" lang="en-US" altLang="zh-CN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介绍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RNN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的基本思路、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RNN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的万能近似定理</a:t>
            </a:r>
            <a:endParaRPr kumimoji="0" lang="en-US" altLang="zh-CN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介绍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RNN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存在的问题：梯度消失与梯度爆炸</a:t>
            </a:r>
            <a:endParaRPr kumimoji="0" lang="en-US" altLang="zh-CN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介绍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RNN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的后续方法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LSTM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等方法是如何解决这两个问题</a:t>
            </a:r>
            <a:endParaRPr kumimoji="0" lang="en-US" altLang="zh-CN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" name="矩形: 圆角 282">
            <a:extLst>
              <a:ext uri="{FF2B5EF4-FFF2-40B4-BE49-F238E27FC236}">
                <a16:creationId xmlns:a16="http://schemas.microsoft.com/office/drawing/2014/main" id="{F324FC72-0630-9F6D-47AB-923B697EDD39}"/>
              </a:ext>
            </a:extLst>
          </p:cNvPr>
          <p:cNvSpPr/>
          <p:nvPr/>
        </p:nvSpPr>
        <p:spPr>
          <a:xfrm>
            <a:off x="1289966" y="6142471"/>
            <a:ext cx="9612067" cy="566378"/>
          </a:xfrm>
          <a:prstGeom prst="roundRect">
            <a:avLst>
              <a:gd name="adj" fmla="val 16624"/>
            </a:avLst>
          </a:prstGeom>
          <a:solidFill>
            <a:srgbClr val="09327D"/>
          </a:solidFill>
          <a:ln w="12700" cap="flat" cmpd="sng" algn="ctr">
            <a:solidFill>
              <a:srgbClr val="0070C0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以</a:t>
            </a: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图像分类</a:t>
            </a: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为实例，强调</a:t>
            </a: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向量数据的特性</a:t>
            </a:r>
            <a:r>
              <a:rPr lang="zh-CN" altLang="en-US" b="1" spc="5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b="1" spc="5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前馈神经网络</a:t>
            </a: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</a:t>
            </a: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应用</a:t>
            </a:r>
            <a:endParaRPr kumimoji="0" sz="1800" b="1" i="0" u="none" strike="noStrike" kern="1200" cap="none" spc="5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9173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圆角 45">
            <a:extLst>
              <a:ext uri="{FF2B5EF4-FFF2-40B4-BE49-F238E27FC236}">
                <a16:creationId xmlns:a16="http://schemas.microsoft.com/office/drawing/2014/main" id="{33F327ED-363B-D346-96DD-AE6F73B5E116}"/>
              </a:ext>
            </a:extLst>
          </p:cNvPr>
          <p:cNvSpPr/>
          <p:nvPr/>
        </p:nvSpPr>
        <p:spPr>
          <a:xfrm>
            <a:off x="691200" y="1574494"/>
            <a:ext cx="10072578" cy="3720570"/>
          </a:xfrm>
          <a:prstGeom prst="roundRect">
            <a:avLst>
              <a:gd name="adj" fmla="val 3594"/>
            </a:avLst>
          </a:prstGeom>
          <a:gradFill>
            <a:gsLst>
              <a:gs pos="100000">
                <a:srgbClr val="FFFFFF">
                  <a:alpha val="0"/>
                </a:srgbClr>
              </a:gs>
              <a:gs pos="0">
                <a:srgbClr val="0070C0">
                  <a:lumMod val="20000"/>
                  <a:lumOff val="80000"/>
                </a:srgbClr>
              </a:gs>
            </a:gsLst>
            <a:lin ang="0" scaled="0"/>
          </a:gradFill>
          <a:ln w="19050" cap="flat" cmpd="sng" algn="ctr">
            <a:gradFill>
              <a:gsLst>
                <a:gs pos="0">
                  <a:srgbClr val="0070C0"/>
                </a:gs>
                <a:gs pos="100000">
                  <a:srgbClr val="0070C0">
                    <a:alpha val="0"/>
                  </a:srgbClr>
                </a:gs>
              </a:gsLst>
              <a:lin ang="0" scaled="0"/>
            </a:gra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9" y="120418"/>
            <a:ext cx="61302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本课程：理论课内容</a:t>
            </a:r>
            <a:r>
              <a:rPr lang="en-US" altLang="zh-CN" sz="2800" b="1" dirty="0">
                <a:solidFill>
                  <a:schemeClr val="bg1"/>
                </a:solidFill>
                <a:cs typeface="+mn-ea"/>
                <a:sym typeface="+mn-lt"/>
              </a:rPr>
              <a:t>4——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图神经网络</a:t>
            </a:r>
          </a:p>
        </p:txBody>
      </p:sp>
      <p:sp>
        <p:nvSpPr>
          <p:cNvPr id="12" name="文本框 24">
            <a:extLst>
              <a:ext uri="{FF2B5EF4-FFF2-40B4-BE49-F238E27FC236}">
                <a16:creationId xmlns:a16="http://schemas.microsoft.com/office/drawing/2014/main" id="{C4CA36F1-0CAA-7D23-A7A3-4AC5E1E7E65C}"/>
              </a:ext>
            </a:extLst>
          </p:cNvPr>
          <p:cNvSpPr txBox="1"/>
          <p:nvPr/>
        </p:nvSpPr>
        <p:spPr>
          <a:xfrm>
            <a:off x="816403" y="1545865"/>
            <a:ext cx="10559195" cy="372057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b="1" dirty="0">
                <a:solidFill>
                  <a:prstClr val="black"/>
                </a:solidFill>
                <a:latin typeface="微软雅黑"/>
                <a:ea typeface="微软雅黑"/>
              </a:rPr>
              <a:t>4.1 </a:t>
            </a:r>
            <a:r>
              <a:rPr lang="zh-CN" altLang="en-US" b="1" dirty="0">
                <a:solidFill>
                  <a:prstClr val="black"/>
                </a:solidFill>
                <a:latin typeface="微软雅黑"/>
                <a:ea typeface="微软雅黑"/>
              </a:rPr>
              <a:t>图的基本定义与表示方法</a:t>
            </a:r>
            <a:endParaRPr lang="en-SG" altLang="zh-CN" b="1" dirty="0">
              <a:solidFill>
                <a:prstClr val="black"/>
              </a:solidFill>
              <a:latin typeface="微软雅黑"/>
              <a:ea typeface="微软雅黑"/>
            </a:endParaRPr>
          </a:p>
          <a:p>
            <a:pPr marL="914400" marR="0" lvl="1" indent="-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lang="zh-CN" altLang="en-US" dirty="0">
                <a:solidFill>
                  <a:prstClr val="black"/>
                </a:solidFill>
                <a:latin typeface="微软雅黑"/>
                <a:ea typeface="微软雅黑"/>
              </a:rPr>
              <a:t>几何数据与向量数据的区别与关联（以分子图为例，介绍其与向量数据的不同、变换、关联）</a:t>
            </a:r>
            <a:endParaRPr lang="en-SG" altLang="zh-CN" dirty="0">
              <a:solidFill>
                <a:prstClr val="black"/>
              </a:solidFill>
              <a:latin typeface="微软雅黑"/>
              <a:ea typeface="微软雅黑"/>
            </a:endParaRPr>
          </a:p>
          <a:p>
            <a:pPr marL="914400" marR="0" lvl="1" indent="-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lang="zh-CN" altLang="en-SG" dirty="0">
                <a:solidFill>
                  <a:prstClr val="black"/>
                </a:solidFill>
                <a:latin typeface="微软雅黑"/>
                <a:ea typeface="微软雅黑"/>
              </a:rPr>
              <a:t>基本</a:t>
            </a:r>
            <a:r>
              <a:rPr lang="zh-CN" altLang="en-US" dirty="0">
                <a:solidFill>
                  <a:prstClr val="black"/>
                </a:solidFill>
                <a:latin typeface="微软雅黑"/>
                <a:ea typeface="微软雅黑"/>
              </a:rPr>
              <a:t>定义：节点、边、有向与无向图、边的权重</a:t>
            </a:r>
            <a:endParaRPr lang="en-SG" altLang="zh-CN" dirty="0">
              <a:solidFill>
                <a:prstClr val="black"/>
              </a:solidFill>
              <a:latin typeface="微软雅黑"/>
              <a:ea typeface="微软雅黑"/>
            </a:endParaRPr>
          </a:p>
          <a:p>
            <a:pPr marL="914400" marR="0" lvl="1" indent="-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lang="zh-CN" altLang="en-US" dirty="0">
                <a:solidFill>
                  <a:prstClr val="black"/>
                </a:solidFill>
                <a:latin typeface="微软雅黑"/>
                <a:ea typeface="微软雅黑"/>
              </a:rPr>
              <a:t>图论性质：连通性、同构性、路径、子图</a:t>
            </a:r>
            <a:endParaRPr lang="en-SG" altLang="zh-CN" dirty="0">
              <a:solidFill>
                <a:prstClr val="black"/>
              </a:solidFill>
              <a:latin typeface="微软雅黑"/>
              <a:ea typeface="微软雅黑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altLang="zh-CN" b="1" dirty="0">
                <a:solidFill>
                  <a:prstClr val="black"/>
                </a:solidFill>
                <a:latin typeface="微软雅黑"/>
                <a:ea typeface="微软雅黑"/>
              </a:rPr>
              <a:t>4.2 </a:t>
            </a:r>
            <a:r>
              <a:rPr lang="zh-CN" altLang="en-US" b="1" dirty="0">
                <a:solidFill>
                  <a:prstClr val="black"/>
                </a:solidFill>
                <a:latin typeface="微软雅黑"/>
                <a:ea typeface="微软雅黑"/>
              </a:rPr>
              <a:t>图神经网络的基本操作</a:t>
            </a:r>
            <a:endParaRPr lang="en-SG" altLang="zh-CN" b="1" dirty="0">
              <a:solidFill>
                <a:prstClr val="black"/>
              </a:solidFill>
              <a:latin typeface="微软雅黑"/>
              <a:ea typeface="微软雅黑"/>
            </a:endParaRPr>
          </a:p>
          <a:p>
            <a:pPr marL="914400" lvl="1" indent="-457200" algn="just">
              <a:lnSpc>
                <a:spcPct val="120000"/>
              </a:lnSpc>
              <a:buFont typeface="+mj-ea"/>
              <a:buAutoNum type="circleNumDbPlain"/>
              <a:defRPr/>
            </a:pPr>
            <a:r>
              <a:rPr lang="zh-CN" altLang="en-US" dirty="0">
                <a:solidFill>
                  <a:prstClr val="black"/>
                </a:solidFill>
                <a:latin typeface="微软雅黑"/>
                <a:ea typeface="微软雅黑"/>
              </a:rPr>
              <a:t>基本操作：消息传递、聚合函数、更新函数、图嵌入、节点嵌入</a:t>
            </a:r>
            <a:endParaRPr lang="en-SG" altLang="zh-CN" dirty="0">
              <a:solidFill>
                <a:prstClr val="black"/>
              </a:solidFill>
              <a:latin typeface="微软雅黑"/>
              <a:ea typeface="微软雅黑"/>
            </a:endParaRPr>
          </a:p>
          <a:p>
            <a:pPr algn="just">
              <a:lnSpc>
                <a:spcPct val="150000"/>
              </a:lnSpc>
              <a:defRPr/>
            </a:pPr>
            <a:r>
              <a:rPr lang="en-US" altLang="zh-CN" b="1" dirty="0">
                <a:solidFill>
                  <a:prstClr val="black"/>
                </a:solidFill>
                <a:latin typeface="微软雅黑"/>
                <a:ea typeface="微软雅黑"/>
              </a:rPr>
              <a:t>4.3 </a:t>
            </a:r>
            <a:r>
              <a:rPr lang="zh-CN" altLang="en-US" b="1" dirty="0">
                <a:solidFill>
                  <a:prstClr val="black"/>
                </a:solidFill>
                <a:latin typeface="微软雅黑"/>
                <a:ea typeface="微软雅黑"/>
              </a:rPr>
              <a:t>图神经网络的经典架构</a:t>
            </a:r>
            <a:endParaRPr lang="en-SG" altLang="zh-CN" b="1" dirty="0">
              <a:solidFill>
                <a:prstClr val="black"/>
              </a:solidFill>
              <a:latin typeface="微软雅黑"/>
              <a:ea typeface="微软雅黑"/>
            </a:endParaRPr>
          </a:p>
          <a:p>
            <a:pPr marL="914400" marR="0" lvl="1" indent="-45720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lang="en-SG" altLang="zh-CN" dirty="0">
                <a:solidFill>
                  <a:prstClr val="black"/>
                </a:solidFill>
                <a:latin typeface="微软雅黑"/>
                <a:ea typeface="微软雅黑"/>
              </a:rPr>
              <a:t>GCN</a:t>
            </a:r>
            <a:r>
              <a:rPr lang="zh-CN" altLang="en-US" dirty="0">
                <a:solidFill>
                  <a:prstClr val="black"/>
                </a:solidFill>
                <a:latin typeface="微软雅黑"/>
                <a:ea typeface="微软雅黑"/>
              </a:rPr>
              <a:t>、</a:t>
            </a:r>
            <a:r>
              <a:rPr lang="en-US" altLang="zh-CN" dirty="0" err="1">
                <a:solidFill>
                  <a:prstClr val="black"/>
                </a:solidFill>
                <a:latin typeface="微软雅黑"/>
                <a:ea typeface="微软雅黑"/>
              </a:rPr>
              <a:t>GraphSAGE</a:t>
            </a:r>
            <a:r>
              <a:rPr lang="zh-CN" altLang="en-US" dirty="0">
                <a:solidFill>
                  <a:prstClr val="black"/>
                </a:solidFill>
                <a:latin typeface="微软雅黑"/>
                <a:ea typeface="微软雅黑"/>
              </a:rPr>
              <a:t>、</a:t>
            </a:r>
            <a:r>
              <a:rPr lang="en-US" altLang="zh-CN" dirty="0">
                <a:solidFill>
                  <a:prstClr val="black"/>
                </a:solidFill>
                <a:latin typeface="微软雅黑"/>
                <a:ea typeface="微软雅黑"/>
              </a:rPr>
              <a:t>GAT</a:t>
            </a:r>
            <a:r>
              <a:rPr lang="zh-CN" altLang="en-US" dirty="0">
                <a:solidFill>
                  <a:prstClr val="black"/>
                </a:solidFill>
                <a:latin typeface="微软雅黑"/>
                <a:ea typeface="微软雅黑"/>
              </a:rPr>
              <a:t>（实例化基本操作）</a:t>
            </a:r>
            <a:endParaRPr lang="en-SG" altLang="zh-CN" dirty="0">
              <a:solidFill>
                <a:prstClr val="black"/>
              </a:solidFill>
              <a:latin typeface="微软雅黑"/>
              <a:ea typeface="微软雅黑"/>
            </a:endParaRPr>
          </a:p>
          <a:p>
            <a:pPr marR="0" lvl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b="1" dirty="0">
                <a:solidFill>
                  <a:prstClr val="black"/>
                </a:solidFill>
                <a:latin typeface="微软雅黑"/>
                <a:ea typeface="微软雅黑"/>
              </a:rPr>
              <a:t>4.4 </a:t>
            </a:r>
            <a:r>
              <a:rPr lang="zh-CN" altLang="en-US" b="1" dirty="0">
                <a:solidFill>
                  <a:prstClr val="black"/>
                </a:solidFill>
                <a:latin typeface="微软雅黑"/>
                <a:ea typeface="微软雅黑"/>
              </a:rPr>
              <a:t>图神经网络的典型任务</a:t>
            </a:r>
            <a:endParaRPr lang="en-SG" altLang="zh-CN" b="1" dirty="0">
              <a:solidFill>
                <a:prstClr val="black"/>
              </a:solidFill>
              <a:latin typeface="微软雅黑"/>
              <a:ea typeface="微软雅黑"/>
            </a:endParaRPr>
          </a:p>
          <a:p>
            <a:pPr marL="914400" lvl="1" indent="-457200" algn="just">
              <a:lnSpc>
                <a:spcPct val="120000"/>
              </a:lnSpc>
              <a:buFont typeface="+mj-ea"/>
              <a:buAutoNum type="circleNumDbPlain"/>
              <a:defRPr/>
            </a:pPr>
            <a:r>
              <a:rPr lang="zh-CN" altLang="en-US" dirty="0">
                <a:solidFill>
                  <a:prstClr val="black"/>
                </a:solidFill>
                <a:latin typeface="微软雅黑"/>
                <a:ea typeface="微软雅黑"/>
              </a:rPr>
              <a:t>节点分类、图分类，及其应用场景（以分子性质预测等</a:t>
            </a:r>
            <a:r>
              <a:rPr lang="en-US" altLang="zh-CN" dirty="0">
                <a:solidFill>
                  <a:prstClr val="black"/>
                </a:solidFill>
                <a:latin typeface="微软雅黑"/>
                <a:ea typeface="微软雅黑"/>
              </a:rPr>
              <a:t>AI</a:t>
            </a:r>
            <a:r>
              <a:rPr lang="zh-CN" altLang="en-US" dirty="0">
                <a:solidFill>
                  <a:prstClr val="black"/>
                </a:solidFill>
                <a:latin typeface="微软雅黑"/>
                <a:ea typeface="微软雅黑"/>
              </a:rPr>
              <a:t> </a:t>
            </a:r>
            <a:r>
              <a:rPr lang="en-US" altLang="zh-CN" dirty="0">
                <a:solidFill>
                  <a:prstClr val="black"/>
                </a:solidFill>
                <a:latin typeface="微软雅黑"/>
                <a:ea typeface="微软雅黑"/>
              </a:rPr>
              <a:t>for</a:t>
            </a:r>
            <a:r>
              <a:rPr lang="zh-CN" altLang="en-US" dirty="0">
                <a:solidFill>
                  <a:prstClr val="black"/>
                </a:solidFill>
                <a:latin typeface="微软雅黑"/>
                <a:ea typeface="微软雅黑"/>
              </a:rPr>
              <a:t> </a:t>
            </a:r>
            <a:r>
              <a:rPr lang="en-US" altLang="zh-CN" dirty="0">
                <a:solidFill>
                  <a:prstClr val="black"/>
                </a:solidFill>
                <a:latin typeface="微软雅黑"/>
                <a:ea typeface="微软雅黑"/>
              </a:rPr>
              <a:t>Science</a:t>
            </a:r>
            <a:r>
              <a:rPr lang="zh-CN" altLang="en-US" dirty="0">
                <a:solidFill>
                  <a:prstClr val="black"/>
                </a:solidFill>
                <a:latin typeface="微软雅黑"/>
                <a:ea typeface="微软雅黑"/>
              </a:rPr>
              <a:t>为例）</a:t>
            </a:r>
            <a:endParaRPr lang="en-SG" altLang="zh-CN" dirty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2" name="矩形: 圆角 282">
            <a:extLst>
              <a:ext uri="{FF2B5EF4-FFF2-40B4-BE49-F238E27FC236}">
                <a16:creationId xmlns:a16="http://schemas.microsoft.com/office/drawing/2014/main" id="{B4439774-140C-7A14-4B31-B758D8976430}"/>
              </a:ext>
            </a:extLst>
          </p:cNvPr>
          <p:cNvSpPr/>
          <p:nvPr/>
        </p:nvSpPr>
        <p:spPr>
          <a:xfrm>
            <a:off x="1289966" y="6142471"/>
            <a:ext cx="9612067" cy="566378"/>
          </a:xfrm>
          <a:prstGeom prst="roundRect">
            <a:avLst>
              <a:gd name="adj" fmla="val 16624"/>
            </a:avLst>
          </a:prstGeom>
          <a:solidFill>
            <a:srgbClr val="09327D"/>
          </a:solidFill>
          <a:ln w="12700" cap="flat" cmpd="sng" algn="ctr">
            <a:solidFill>
              <a:srgbClr val="0070C0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以</a:t>
            </a: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化学分子图性质预测</a:t>
            </a: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为</a:t>
            </a:r>
            <a:r>
              <a:rPr kumimoji="0" lang="en-US" altLang="zh-CN" sz="1800" b="1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AI-for-Science</a:t>
            </a: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实例，强调</a:t>
            </a: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几何结构的特性</a:t>
            </a: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图神经网络的应用</a:t>
            </a:r>
            <a:endParaRPr kumimoji="0" sz="1800" b="1" i="0" u="none" strike="noStrike" kern="1200" cap="none" spc="5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5A3C9-77F3-CF41-F26F-E67B96EF0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圆角 45">
            <a:extLst>
              <a:ext uri="{FF2B5EF4-FFF2-40B4-BE49-F238E27FC236}">
                <a16:creationId xmlns:a16="http://schemas.microsoft.com/office/drawing/2014/main" id="{DE76F160-21BD-F040-B922-8218606EF4BE}"/>
              </a:ext>
            </a:extLst>
          </p:cNvPr>
          <p:cNvSpPr/>
          <p:nvPr/>
        </p:nvSpPr>
        <p:spPr>
          <a:xfrm>
            <a:off x="946035" y="1316100"/>
            <a:ext cx="10072578" cy="4361608"/>
          </a:xfrm>
          <a:prstGeom prst="roundRect">
            <a:avLst>
              <a:gd name="adj" fmla="val 3594"/>
            </a:avLst>
          </a:prstGeom>
          <a:gradFill>
            <a:gsLst>
              <a:gs pos="100000">
                <a:srgbClr val="FFFFFF">
                  <a:alpha val="0"/>
                </a:srgbClr>
              </a:gs>
              <a:gs pos="0">
                <a:srgbClr val="0070C0">
                  <a:lumMod val="20000"/>
                  <a:lumOff val="80000"/>
                </a:srgbClr>
              </a:gs>
            </a:gsLst>
            <a:lin ang="0" scaled="0"/>
          </a:gradFill>
          <a:ln w="19050" cap="flat" cmpd="sng" algn="ctr">
            <a:gradFill>
              <a:gsLst>
                <a:gs pos="0">
                  <a:srgbClr val="0070C0"/>
                </a:gs>
                <a:gs pos="100000">
                  <a:srgbClr val="0070C0">
                    <a:alpha val="0"/>
                  </a:srgbClr>
                </a:gs>
              </a:gsLst>
              <a:lin ang="0" scaled="0"/>
            </a:gra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4" name="Group 9">
            <a:extLst>
              <a:ext uri="{FF2B5EF4-FFF2-40B4-BE49-F238E27FC236}">
                <a16:creationId xmlns:a16="http://schemas.microsoft.com/office/drawing/2014/main" id="{E8B7659F-00E2-ACEE-CC3C-DCFEF4D4554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EF7600A7-5799-3FEB-5F64-CE2D469823D6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FBE95B50-6001-A907-0036-EA21CF086E0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4C43D18A-8B70-9139-E4DB-7CA5E0661953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ECC56AB-703A-DF7A-36BE-07957EDDF416}"/>
              </a:ext>
            </a:extLst>
          </p:cNvPr>
          <p:cNvSpPr txBox="1"/>
          <p:nvPr/>
        </p:nvSpPr>
        <p:spPr>
          <a:xfrm>
            <a:off x="350439" y="120418"/>
            <a:ext cx="65319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本课程：理论课内容</a:t>
            </a:r>
            <a:r>
              <a:rPr lang="en-US" altLang="zh-CN" sz="2800" b="1" dirty="0">
                <a:solidFill>
                  <a:schemeClr val="bg1"/>
                </a:solidFill>
                <a:cs typeface="+mn-ea"/>
                <a:sym typeface="+mn-lt"/>
              </a:rPr>
              <a:t>5——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Transformer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93CD774-73F3-DA8A-2372-1F7C74669D15}"/>
              </a:ext>
            </a:extLst>
          </p:cNvPr>
          <p:cNvSpPr txBox="1"/>
          <p:nvPr/>
        </p:nvSpPr>
        <p:spPr>
          <a:xfrm>
            <a:off x="820203" y="1317451"/>
            <a:ext cx="10551594" cy="481914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377100" marR="0" lvl="0" algn="just" defTabSz="914400" rtl="0" eaLnBrk="1" fontAlgn="auto" latinLnBrk="0" hangingPunct="1">
              <a:lnSpc>
                <a:spcPct val="15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5.1 Transformer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简介与注意力机制 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Transformer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模型的提出与应用背景</a:t>
            </a:r>
            <a:endParaRPr kumimoji="0" lang="en-US" altLang="zh-CN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基础前向注意力机制：反馈驱动的向量加权平均</a:t>
            </a:r>
          </a:p>
          <a:p>
            <a:pPr marL="1291500" marR="0" lvl="1" indent="-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自注意力机制：同一输入的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K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、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Q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、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V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编码及其加权机制</a:t>
            </a:r>
          </a:p>
          <a:p>
            <a:pPr marL="377100" algn="just">
              <a:lnSpc>
                <a:spcPct val="150000"/>
              </a:lnSpc>
              <a:spcBef>
                <a:spcPts val="0"/>
              </a:spcBef>
              <a:defRPr/>
            </a:pPr>
            <a:r>
              <a:rPr lang="en-US" altLang="zh-CN" b="1" dirty="0">
                <a:solidFill>
                  <a:prstClr val="black"/>
                </a:solidFill>
                <a:latin typeface="微软雅黑"/>
                <a:ea typeface="微软雅黑"/>
              </a:rPr>
              <a:t>5.2 Transformer</a:t>
            </a:r>
            <a:r>
              <a:rPr lang="zh-CN" altLang="en-US" b="1" dirty="0">
                <a:solidFill>
                  <a:prstClr val="black"/>
                </a:solidFill>
                <a:latin typeface="微软雅黑"/>
                <a:ea typeface="微软雅黑"/>
              </a:rPr>
              <a:t>的编码与解码器 </a:t>
            </a:r>
          </a:p>
          <a:p>
            <a:pPr marL="1291500" marR="0" lvl="1" indent="-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位置编码：三角函数驱动的循环编码及其与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RNN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的区别</a:t>
            </a:r>
          </a:p>
          <a:p>
            <a:pPr marL="1291500" marR="0" lvl="1" indent="-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多头机制：自注意力驱动的“头”（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head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）及其数学意义</a:t>
            </a:r>
          </a:p>
          <a:p>
            <a:pPr marL="1291500" marR="0" lvl="1" indent="-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其他核心组件：归一化层、遮盖矩阵（与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CNN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对比）</a:t>
            </a:r>
            <a:endParaRPr lang="en-US" altLang="zh-CN" noProof="0" dirty="0">
              <a:solidFill>
                <a:prstClr val="black"/>
              </a:solidFill>
              <a:latin typeface="微软雅黑"/>
              <a:ea typeface="微软雅黑"/>
            </a:endParaRPr>
          </a:p>
          <a:p>
            <a:pPr marL="377100" marR="0" lvl="0" algn="just" fontAlgn="auto">
              <a:lnSpc>
                <a:spcPct val="15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b="1" dirty="0">
                <a:solidFill>
                  <a:prstClr val="black"/>
                </a:solidFill>
                <a:latin typeface="微软雅黑"/>
                <a:ea typeface="微软雅黑"/>
              </a:rPr>
              <a:t>5.3 Transformer</a:t>
            </a:r>
            <a:r>
              <a:rPr lang="zh-CN" altLang="en-US" b="1" dirty="0">
                <a:solidFill>
                  <a:prstClr val="black"/>
                </a:solidFill>
                <a:latin typeface="微软雅黑"/>
                <a:ea typeface="微软雅黑"/>
              </a:rPr>
              <a:t>的典型应用与跨模态能力</a:t>
            </a:r>
          </a:p>
          <a:p>
            <a:pPr marL="1291500" marR="0" lvl="1" indent="-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Transformer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的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token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机制：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BPE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（文本）与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patch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（图像）</a:t>
            </a:r>
          </a:p>
          <a:p>
            <a:pPr marL="1291500" marR="0" lvl="1" indent="-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Transformer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的应用：以机器翻译与图像文本内容对齐为例</a:t>
            </a:r>
            <a:endParaRPr kumimoji="0" lang="en-US" altLang="zh-CN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结合实例总结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Transformer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的优势与特点</a:t>
            </a:r>
          </a:p>
          <a:p>
            <a:pPr marL="834300" marR="0" lvl="1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altLang="zh-CN" sz="2400" b="1" dirty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2" name="矩形: 圆角 282">
            <a:extLst>
              <a:ext uri="{FF2B5EF4-FFF2-40B4-BE49-F238E27FC236}">
                <a16:creationId xmlns:a16="http://schemas.microsoft.com/office/drawing/2014/main" id="{F36E1247-7B0F-5DB2-504D-8D6B927C6914}"/>
              </a:ext>
            </a:extLst>
          </p:cNvPr>
          <p:cNvSpPr/>
          <p:nvPr/>
        </p:nvSpPr>
        <p:spPr>
          <a:xfrm>
            <a:off x="1289966" y="6142471"/>
            <a:ext cx="9612067" cy="566378"/>
          </a:xfrm>
          <a:prstGeom prst="roundRect">
            <a:avLst>
              <a:gd name="adj" fmla="val 16624"/>
            </a:avLst>
          </a:prstGeom>
          <a:solidFill>
            <a:srgbClr val="09327D"/>
          </a:solidFill>
          <a:ln w="12700" cap="flat" cmpd="sng" algn="ctr">
            <a:solidFill>
              <a:srgbClr val="0070C0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以</a:t>
            </a: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序列内容建模</a:t>
            </a: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为实例，强调</a:t>
            </a: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序列结构的特性</a:t>
            </a: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en-SG" altLang="zh-CN" sz="1800" b="1" i="0" u="none" strike="noStrike" kern="1200" cap="none" spc="5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Transformer</a:t>
            </a: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的原理与应用</a:t>
            </a:r>
            <a:endParaRPr kumimoji="0" sz="1800" b="1" i="0" u="none" strike="noStrike" kern="1200" cap="none" spc="5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2349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5A3C9-77F3-CF41-F26F-E67B96EF0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45">
            <a:extLst>
              <a:ext uri="{FF2B5EF4-FFF2-40B4-BE49-F238E27FC236}">
                <a16:creationId xmlns:a16="http://schemas.microsoft.com/office/drawing/2014/main" id="{23EDDA6A-99A4-E84C-BB6C-D373B01C5CC5}"/>
              </a:ext>
            </a:extLst>
          </p:cNvPr>
          <p:cNvSpPr/>
          <p:nvPr/>
        </p:nvSpPr>
        <p:spPr>
          <a:xfrm>
            <a:off x="541299" y="914930"/>
            <a:ext cx="11293259" cy="5114072"/>
          </a:xfrm>
          <a:prstGeom prst="roundRect">
            <a:avLst>
              <a:gd name="adj" fmla="val 3594"/>
            </a:avLst>
          </a:prstGeom>
          <a:gradFill>
            <a:gsLst>
              <a:gs pos="100000">
                <a:srgbClr val="FFFFFF">
                  <a:alpha val="0"/>
                </a:srgbClr>
              </a:gs>
              <a:gs pos="0">
                <a:srgbClr val="0070C0">
                  <a:lumMod val="20000"/>
                  <a:lumOff val="80000"/>
                </a:srgbClr>
              </a:gs>
            </a:gsLst>
            <a:lin ang="0" scaled="0"/>
          </a:gradFill>
          <a:ln w="19050" cap="flat" cmpd="sng" algn="ctr">
            <a:gradFill>
              <a:gsLst>
                <a:gs pos="0">
                  <a:srgbClr val="0070C0"/>
                </a:gs>
                <a:gs pos="100000">
                  <a:srgbClr val="0070C0">
                    <a:alpha val="0"/>
                  </a:srgbClr>
                </a:gs>
              </a:gsLst>
              <a:lin ang="0" scaled="0"/>
            </a:gra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4" name="Group 9">
            <a:extLst>
              <a:ext uri="{FF2B5EF4-FFF2-40B4-BE49-F238E27FC236}">
                <a16:creationId xmlns:a16="http://schemas.microsoft.com/office/drawing/2014/main" id="{E8B7659F-00E2-ACEE-CC3C-DCFEF4D4554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EF7600A7-5799-3FEB-5F64-CE2D469823D6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FBE95B50-6001-A907-0036-EA21CF086E0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4C43D18A-8B70-9139-E4DB-7CA5E0661953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ECC56AB-703A-DF7A-36BE-07957EDDF416}"/>
              </a:ext>
            </a:extLst>
          </p:cNvPr>
          <p:cNvSpPr txBox="1"/>
          <p:nvPr/>
        </p:nvSpPr>
        <p:spPr>
          <a:xfrm>
            <a:off x="350439" y="120418"/>
            <a:ext cx="61302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本课程：理论课内容</a:t>
            </a:r>
            <a:r>
              <a:rPr lang="en-US" altLang="zh-CN" sz="2800" b="1" dirty="0">
                <a:solidFill>
                  <a:schemeClr val="bg1"/>
                </a:solidFill>
                <a:cs typeface="+mn-ea"/>
                <a:sym typeface="+mn-lt"/>
              </a:rPr>
              <a:t>6——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自监督学习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93CD774-73F3-DA8A-2372-1F7C74669D15}"/>
              </a:ext>
            </a:extLst>
          </p:cNvPr>
          <p:cNvSpPr txBox="1"/>
          <p:nvPr/>
        </p:nvSpPr>
        <p:spPr>
          <a:xfrm>
            <a:off x="350439" y="879374"/>
            <a:ext cx="11498124" cy="2696123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377100"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6.1 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自监督学习的基本概念 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自监督学习的基本概念、发展回顾与应用范式</a:t>
            </a:r>
            <a:endParaRPr kumimoji="0" lang="en-US" altLang="zh-CN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自监督学习的主要框架（自预测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/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生成学习 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vs. 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对比学习）</a:t>
            </a:r>
          </a:p>
          <a:p>
            <a:pPr marL="377100"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6.2 N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元语法统计语言模型与词向量 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人类语言的自监督特性与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n-gram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语言模型，包括模型的定义、基于链式法则的概率计算、最大似然概率估计、模型应用等</a:t>
            </a:r>
            <a:endParaRPr kumimoji="0" lang="en-US" altLang="zh-CN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word2vec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词向量模型，包括语义表征与词向量、两种基本结构（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CBOW &amp; Skip-gram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）、损失函数与负采样训练</a:t>
            </a:r>
            <a:endParaRPr kumimoji="0" lang="en-US" altLang="zh-CN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0B94875-DC25-A704-056C-FEAE36A19839}"/>
              </a:ext>
            </a:extLst>
          </p:cNvPr>
          <p:cNvSpPr txBox="1"/>
          <p:nvPr/>
        </p:nvSpPr>
        <p:spPr>
          <a:xfrm>
            <a:off x="343437" y="3429000"/>
            <a:ext cx="11491122" cy="316638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377100" marR="0" lvl="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CN" b="1" dirty="0">
                <a:solidFill>
                  <a:prstClr val="black"/>
                </a:solidFill>
                <a:latin typeface="微软雅黑"/>
                <a:ea typeface="微软雅黑"/>
                <a:sym typeface="+mn-lt"/>
              </a:rPr>
              <a:t>6.3</a:t>
            </a:r>
            <a:r>
              <a:rPr lang="en-US" altLang="zh-CN" sz="2400" b="1" kern="100" dirty="0">
                <a:latin typeface="Arial"/>
                <a:ea typeface="微软雅黑"/>
                <a:cs typeface="+mn-ea"/>
                <a:sym typeface="+mn-lt"/>
              </a:rPr>
              <a:t> 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BERT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模型及其预训练</a:t>
            </a: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-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微调范式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BERT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模型的基本结构及其自监督学习目标（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MLM &amp; NSP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）</a:t>
            </a:r>
            <a:endParaRPr kumimoji="0" lang="en-US" altLang="zh-CN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面向下游任务的预训练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-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微调应用范式</a:t>
            </a:r>
            <a:endParaRPr kumimoji="0" lang="en-US" altLang="zh-CN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834300" marR="0" lvl="1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zh-CN" sz="1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377100" marR="0" lvl="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6.4 </a:t>
            </a:r>
            <a:r>
              <a: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生成式预训练模型与大语言模型</a:t>
            </a:r>
            <a:endParaRPr kumimoji="0" lang="en-US" altLang="zh-C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GPT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系列模型，包括自回归生成模型架构、模型训练损失函数、解码生成方法、预训练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-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微调与提示两种应用范式</a:t>
            </a:r>
            <a:endParaRPr kumimoji="0" lang="en-US" altLang="zh-CN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大语言模型的基本概念与能力特点（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scaling law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，涌现能力）</a:t>
            </a:r>
            <a:endParaRPr kumimoji="0" lang="en-US" altLang="zh-CN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1291500" marR="0" lvl="1" indent="-45720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大语言模型的构建方式（大规模预训练，有监督微调，人类对齐）与应用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7200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3" name="矩形: 圆角 282">
            <a:extLst>
              <a:ext uri="{FF2B5EF4-FFF2-40B4-BE49-F238E27FC236}">
                <a16:creationId xmlns:a16="http://schemas.microsoft.com/office/drawing/2014/main" id="{197D5769-2E38-CAD3-773A-E3E01C6207CE}"/>
              </a:ext>
            </a:extLst>
          </p:cNvPr>
          <p:cNvSpPr/>
          <p:nvPr/>
        </p:nvSpPr>
        <p:spPr>
          <a:xfrm>
            <a:off x="1289966" y="6142471"/>
            <a:ext cx="9612067" cy="566378"/>
          </a:xfrm>
          <a:prstGeom prst="roundRect">
            <a:avLst>
              <a:gd name="adj" fmla="val 16624"/>
            </a:avLst>
          </a:prstGeom>
          <a:solidFill>
            <a:srgbClr val="09327D"/>
          </a:solidFill>
          <a:ln w="12700" cap="flat" cmpd="sng" algn="ctr">
            <a:solidFill>
              <a:srgbClr val="0070C0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以自然语言处理任务为实例，强调</a:t>
            </a:r>
            <a:r>
              <a:rPr lang="zh-CN" altLang="en-US" b="1" spc="5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文本数据</a:t>
            </a: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的特性</a:t>
            </a: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大语言模型的应用</a:t>
            </a:r>
            <a:endParaRPr kumimoji="0" sz="1800" b="1" i="0" u="none" strike="noStrike" kern="1200" cap="none" spc="5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52816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5A3C9-77F3-CF41-F26F-E67B96EF0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圆角 45">
            <a:extLst>
              <a:ext uri="{FF2B5EF4-FFF2-40B4-BE49-F238E27FC236}">
                <a16:creationId xmlns:a16="http://schemas.microsoft.com/office/drawing/2014/main" id="{A78E7E84-7EA2-6940-A57E-4F269035A994}"/>
              </a:ext>
            </a:extLst>
          </p:cNvPr>
          <p:cNvSpPr/>
          <p:nvPr/>
        </p:nvSpPr>
        <p:spPr>
          <a:xfrm>
            <a:off x="496329" y="1379624"/>
            <a:ext cx="11151705" cy="4196716"/>
          </a:xfrm>
          <a:prstGeom prst="roundRect">
            <a:avLst>
              <a:gd name="adj" fmla="val 3594"/>
            </a:avLst>
          </a:prstGeom>
          <a:gradFill>
            <a:gsLst>
              <a:gs pos="100000">
                <a:srgbClr val="FFFFFF">
                  <a:alpha val="0"/>
                </a:srgbClr>
              </a:gs>
              <a:gs pos="0">
                <a:srgbClr val="0070C0">
                  <a:lumMod val="20000"/>
                  <a:lumOff val="80000"/>
                </a:srgbClr>
              </a:gs>
            </a:gsLst>
            <a:lin ang="0" scaled="0"/>
          </a:gradFill>
          <a:ln w="19050" cap="flat" cmpd="sng" algn="ctr">
            <a:gradFill>
              <a:gsLst>
                <a:gs pos="0">
                  <a:srgbClr val="0070C0"/>
                </a:gs>
                <a:gs pos="100000">
                  <a:srgbClr val="0070C0">
                    <a:alpha val="0"/>
                  </a:srgbClr>
                </a:gs>
              </a:gsLst>
              <a:lin ang="0" scaled="0"/>
            </a:gra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4" name="Group 9">
            <a:extLst>
              <a:ext uri="{FF2B5EF4-FFF2-40B4-BE49-F238E27FC236}">
                <a16:creationId xmlns:a16="http://schemas.microsoft.com/office/drawing/2014/main" id="{E8B7659F-00E2-ACEE-CC3C-DCFEF4D4554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EF7600A7-5799-3FEB-5F64-CE2D469823D6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FBE95B50-6001-A907-0036-EA21CF086E0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4C43D18A-8B70-9139-E4DB-7CA5E0661953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ECC56AB-703A-DF7A-36BE-07957EDDF416}"/>
              </a:ext>
            </a:extLst>
          </p:cNvPr>
          <p:cNvSpPr txBox="1"/>
          <p:nvPr/>
        </p:nvSpPr>
        <p:spPr>
          <a:xfrm>
            <a:off x="350439" y="120418"/>
            <a:ext cx="57711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本课程：理论课内容</a:t>
            </a:r>
            <a:r>
              <a:rPr lang="en-US" altLang="zh-CN" sz="2800" b="1" dirty="0">
                <a:solidFill>
                  <a:schemeClr val="bg1"/>
                </a:solidFill>
                <a:cs typeface="+mn-ea"/>
                <a:sym typeface="+mn-lt"/>
              </a:rPr>
              <a:t>7——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rPr>
              <a:t>强化学习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7F25CB5-1882-77C9-581F-7969263A9C3A}"/>
              </a:ext>
            </a:extLst>
          </p:cNvPr>
          <p:cNvSpPr txBox="1"/>
          <p:nvPr/>
        </p:nvSpPr>
        <p:spPr>
          <a:xfrm>
            <a:off x="515409" y="1273509"/>
            <a:ext cx="11151704" cy="4699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1" lang="en-US" altLang="zh-CN" b="1" dirty="0">
                <a:solidFill>
                  <a:prstClr val="black"/>
                </a:solidFill>
                <a:latin typeface="+mn-ea"/>
              </a:rPr>
              <a:t>7</a:t>
            </a:r>
            <a:r>
              <a:rPr kumimoji="1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.1 </a:t>
            </a:r>
            <a:r>
              <a:rPr kumimoji="1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强化学习基础知识：</a:t>
            </a:r>
          </a:p>
          <a:p>
            <a:pPr marL="914400" marR="0" lvl="1" indent="-4572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1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介绍强化学习与监督学习在范式以及思维方式上的相似点和不同点；</a:t>
            </a:r>
            <a:endParaRPr kumimoji="1" lang="en-US" altLang="zh-CN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1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介绍马尔可夫决策过程（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MDP</a:t>
            </a:r>
            <a:r>
              <a:rPr kumimoji="1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）：包括马尔可夫性质、马尔可夫过程、马尔可夫奖励过程、贝尔曼等式等基本概念；</a:t>
            </a:r>
            <a:endParaRPr kumimoji="1" lang="en-US" altLang="zh-CN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1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介绍强化学习算法中基本概念：包括回报、值函数、（随机）策略、最优值函数、最优策略等。</a:t>
            </a:r>
          </a:p>
          <a:p>
            <a:pPr>
              <a:lnSpc>
                <a:spcPct val="150000"/>
              </a:lnSpc>
              <a:defRPr/>
            </a:pPr>
            <a:r>
              <a:rPr kumimoji="1" lang="en-US" altLang="zh-CN" b="1" dirty="0">
                <a:solidFill>
                  <a:prstClr val="black"/>
                </a:solidFill>
                <a:latin typeface="+mn-ea"/>
              </a:rPr>
              <a:t>7.2 </a:t>
            </a:r>
            <a:r>
              <a:rPr kumimoji="1" lang="zh-CN" altLang="en-US" b="1" dirty="0">
                <a:solidFill>
                  <a:prstClr val="black"/>
                </a:solidFill>
                <a:latin typeface="+mn-ea"/>
              </a:rPr>
              <a:t>基于值函数的强化学习：</a:t>
            </a:r>
          </a:p>
          <a:p>
            <a:pPr marL="914400" marR="0" lvl="1" indent="-4572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1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介绍时序差分学习基本概念：包括 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TD(0), </a:t>
            </a:r>
            <a:r>
              <a:rPr kumimoji="1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多步 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TD, </a:t>
            </a:r>
            <a:r>
              <a:rPr kumimoji="1" lang="en-US" altLang="zh-CN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Sarsa</a:t>
            </a:r>
            <a:r>
              <a:rPr kumimoji="1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 算法等；</a:t>
            </a:r>
            <a:endParaRPr kumimoji="1" lang="en-US" altLang="zh-CN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1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详细</a:t>
            </a:r>
            <a:r>
              <a:rPr kumimoji="1" lang="zh-CN" altLang="en-US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  <a:cs typeface="+mn-cs"/>
              </a:rPr>
              <a:t>讲解 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  <a:cs typeface="+mn-cs"/>
              </a:rPr>
              <a:t>Q-Learning</a:t>
            </a:r>
            <a:r>
              <a:rPr kumimoji="1" lang="zh-CN" altLang="en-US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  <a:cs typeface="+mn-cs"/>
              </a:rPr>
              <a:t> 算法；</a:t>
            </a:r>
            <a:endParaRPr kumimoji="1" lang="en-US" altLang="zh-CN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ea"/>
              <a:cs typeface="+mn-cs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ea"/>
              <a:buAutoNum type="circleNumDbPlain"/>
              <a:tabLst/>
              <a:defRPr/>
            </a:pPr>
            <a:r>
              <a:rPr kumimoji="1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以 </a:t>
            </a:r>
            <a:r>
              <a:rPr kumimoji="1" lang="en-US" altLang="zh-CN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DQN</a:t>
            </a:r>
            <a:r>
              <a:rPr kumimoji="1" lang="zh-CN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cs typeface="+mn-cs"/>
              </a:rPr>
              <a:t> 为例介绍深度强化学习算法。</a:t>
            </a:r>
          </a:p>
          <a:p>
            <a:pPr marR="0" lv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1" lang="en-US" altLang="zh-CN" b="1" dirty="0">
                <a:solidFill>
                  <a:prstClr val="black"/>
                </a:solidFill>
                <a:latin typeface="+mn-ea"/>
              </a:rPr>
              <a:t>7.3 </a:t>
            </a:r>
            <a:r>
              <a:rPr kumimoji="1" lang="zh-CN" altLang="en-US" b="1" dirty="0">
                <a:solidFill>
                  <a:prstClr val="black"/>
                </a:solidFill>
                <a:latin typeface="+mn-ea"/>
              </a:rPr>
              <a:t>基于策略的强化学习：</a:t>
            </a:r>
          </a:p>
          <a:p>
            <a:pPr marL="914400" lvl="1" indent="-457200">
              <a:lnSpc>
                <a:spcPct val="120000"/>
              </a:lnSpc>
              <a:buFont typeface="+mj-ea"/>
              <a:buAutoNum type="circleNumDbPlain"/>
              <a:defRPr/>
            </a:pPr>
            <a:r>
              <a:rPr kumimoji="1" lang="zh-CN" altLang="en-US" dirty="0">
                <a:solidFill>
                  <a:prstClr val="black"/>
                </a:solidFill>
                <a:latin typeface="+mn-ea"/>
              </a:rPr>
              <a:t>介绍基于值函数与基于策略的强化学习算法的区别；</a:t>
            </a:r>
            <a:endParaRPr kumimoji="1" lang="en-US" altLang="zh-CN" dirty="0">
              <a:solidFill>
                <a:prstClr val="black"/>
              </a:solidFill>
              <a:latin typeface="+mn-ea"/>
            </a:endParaRPr>
          </a:p>
          <a:p>
            <a:pPr marL="914400" lvl="1" indent="-457200">
              <a:lnSpc>
                <a:spcPct val="120000"/>
              </a:lnSpc>
              <a:buFont typeface="+mj-ea"/>
              <a:buAutoNum type="circleNumDbPlain"/>
              <a:defRPr/>
            </a:pPr>
            <a:r>
              <a:rPr kumimoji="1" lang="zh-CN" altLang="en-US" dirty="0">
                <a:solidFill>
                  <a:prstClr val="black"/>
                </a:solidFill>
                <a:latin typeface="+mn-ea"/>
              </a:rPr>
              <a:t>介绍基于策略的强化学习和 </a:t>
            </a:r>
            <a:r>
              <a:rPr kumimoji="1" lang="en-US" altLang="zh-CN" dirty="0">
                <a:solidFill>
                  <a:prstClr val="black"/>
                </a:solidFill>
                <a:latin typeface="+mn-ea"/>
              </a:rPr>
              <a:t>Actor-Critic</a:t>
            </a:r>
            <a:r>
              <a:rPr kumimoji="1" lang="zh-CN" altLang="en-US" dirty="0">
                <a:solidFill>
                  <a:prstClr val="black"/>
                </a:solidFill>
                <a:latin typeface="+mn-ea"/>
              </a:rPr>
              <a:t> 算法的基本概念。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1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3" name="矩形: 圆角 282">
            <a:extLst>
              <a:ext uri="{FF2B5EF4-FFF2-40B4-BE49-F238E27FC236}">
                <a16:creationId xmlns:a16="http://schemas.microsoft.com/office/drawing/2014/main" id="{E427260D-862C-FA9B-4B09-E0BC944CECAE}"/>
              </a:ext>
            </a:extLst>
          </p:cNvPr>
          <p:cNvSpPr/>
          <p:nvPr/>
        </p:nvSpPr>
        <p:spPr>
          <a:xfrm>
            <a:off x="1289966" y="6142471"/>
            <a:ext cx="9612067" cy="566378"/>
          </a:xfrm>
          <a:prstGeom prst="roundRect">
            <a:avLst>
              <a:gd name="adj" fmla="val 16624"/>
            </a:avLst>
          </a:prstGeom>
          <a:solidFill>
            <a:srgbClr val="09327D"/>
          </a:solidFill>
          <a:ln w="12700" cap="flat" cmpd="sng" algn="ctr">
            <a:solidFill>
              <a:srgbClr val="0070C0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以</a:t>
            </a: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倒立摆</a:t>
            </a: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为</a:t>
            </a:r>
            <a:r>
              <a:rPr kumimoji="0" lang="en-US" altLang="zh-CN" sz="1800" b="1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AI-for-Physics</a:t>
            </a: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实例，强调</a:t>
            </a: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交互数据的特性</a:t>
            </a: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zh-CN" altLang="en-US" sz="1800" b="1" i="0" u="none" strike="noStrike" kern="1200" cap="none" spc="5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强化学习算法的应用</a:t>
            </a:r>
            <a:endParaRPr kumimoji="0" sz="1800" b="1" i="0" u="none" strike="noStrike" kern="1200" cap="none" spc="5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20904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FC04D-5619-4DB1-9890-1BF1D9BE0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F564B094-1C06-FA33-D249-46B610F855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1" t="13387" r="21135" b="12476"/>
          <a:stretch/>
        </p:blipFill>
        <p:spPr>
          <a:xfrm>
            <a:off x="1297791" y="2418575"/>
            <a:ext cx="9098361" cy="3313044"/>
          </a:xfrm>
          <a:prstGeom prst="rect">
            <a:avLst/>
          </a:prstGeom>
        </p:spPr>
      </p:pic>
      <p:grpSp>
        <p:nvGrpSpPr>
          <p:cNvPr id="14" name="Group 9">
            <a:extLst>
              <a:ext uri="{FF2B5EF4-FFF2-40B4-BE49-F238E27FC236}">
                <a16:creationId xmlns:a16="http://schemas.microsoft.com/office/drawing/2014/main" id="{8A2296A0-9F7A-29DC-0249-7DDA4354C2B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D6903E8-CE9F-C356-41C7-5CAE5128695F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AC6220D1-8F71-D8FC-8FE1-2C0AE73078A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9737BF68-4D92-73C6-CBE0-4B36D71E938C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30406C9-00A5-D1E2-7C10-D0A687D2614F}"/>
              </a:ext>
            </a:extLst>
          </p:cNvPr>
          <p:cNvSpPr txBox="1"/>
          <p:nvPr/>
        </p:nvSpPr>
        <p:spPr>
          <a:xfrm>
            <a:off x="350439" y="120418"/>
            <a:ext cx="44999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本课程：实验课学时与安排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93B548A-9DA8-6069-E850-57FD0C8303C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24964" y="5029361"/>
            <a:ext cx="3040790" cy="1156471"/>
            <a:chOff x="4284567" y="2796374"/>
            <a:chExt cx="3776713" cy="1436356"/>
          </a:xfrm>
        </p:grpSpPr>
        <p:sp>
          <p:nvSpPr>
            <p:cNvPr id="4" name="Index-3">
              <a:extLst>
                <a:ext uri="{FF2B5EF4-FFF2-40B4-BE49-F238E27FC236}">
                  <a16:creationId xmlns:a16="http://schemas.microsoft.com/office/drawing/2014/main" id="{8FC5BA48-7C30-33B1-A435-21312F68FAE8}"/>
                </a:ext>
              </a:extLst>
            </p:cNvPr>
            <p:cNvSpPr>
              <a:spLocks/>
            </p:cNvSpPr>
            <p:nvPr>
              <p:custDataLst>
                <p:tags r:id="rId2"/>
              </p:custDataLst>
            </p:nvPr>
          </p:nvSpPr>
          <p:spPr bwMode="auto">
            <a:xfrm>
              <a:off x="4779404" y="2796374"/>
              <a:ext cx="2787039" cy="648956"/>
            </a:xfrm>
            <a:custGeom>
              <a:avLst/>
              <a:gdLst>
                <a:gd name="T0" fmla="*/ 203 w 1363"/>
                <a:gd name="T1" fmla="*/ 0 h 300"/>
                <a:gd name="T2" fmla="*/ 0 w 1363"/>
                <a:gd name="T3" fmla="*/ 300 h 300"/>
                <a:gd name="T4" fmla="*/ 1363 w 1363"/>
                <a:gd name="T5" fmla="*/ 300 h 300"/>
                <a:gd name="T6" fmla="*/ 1161 w 1363"/>
                <a:gd name="T7" fmla="*/ 0 h 300"/>
                <a:gd name="T8" fmla="*/ 203 w 1363"/>
                <a:gd name="T9" fmla="*/ 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3" h="300">
                  <a:moveTo>
                    <a:pt x="203" y="0"/>
                  </a:moveTo>
                  <a:lnTo>
                    <a:pt x="0" y="300"/>
                  </a:lnTo>
                  <a:lnTo>
                    <a:pt x="1363" y="300"/>
                  </a:lnTo>
                  <a:lnTo>
                    <a:pt x="1161" y="0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D0D9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培养实践能力</a:t>
              </a:r>
            </a:p>
          </p:txBody>
        </p:sp>
        <p:sp>
          <p:nvSpPr>
            <p:cNvPr id="5" name="Index-4">
              <a:extLst>
                <a:ext uri="{FF2B5EF4-FFF2-40B4-BE49-F238E27FC236}">
                  <a16:creationId xmlns:a16="http://schemas.microsoft.com/office/drawing/2014/main" id="{27A47736-9414-E4B8-DAA0-B5DF39999F2B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4284567" y="3579448"/>
              <a:ext cx="3776713" cy="653282"/>
            </a:xfrm>
            <a:custGeom>
              <a:avLst/>
              <a:gdLst>
                <a:gd name="T0" fmla="*/ 202 w 1847"/>
                <a:gd name="T1" fmla="*/ 0 h 302"/>
                <a:gd name="T2" fmla="*/ 0 w 1847"/>
                <a:gd name="T3" fmla="*/ 302 h 302"/>
                <a:gd name="T4" fmla="*/ 1847 w 1847"/>
                <a:gd name="T5" fmla="*/ 302 h 302"/>
                <a:gd name="T6" fmla="*/ 1645 w 1847"/>
                <a:gd name="T7" fmla="*/ 0 h 302"/>
                <a:gd name="T8" fmla="*/ 202 w 1847"/>
                <a:gd name="T9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7" h="302">
                  <a:moveTo>
                    <a:pt x="202" y="0"/>
                  </a:moveTo>
                  <a:lnTo>
                    <a:pt x="0" y="302"/>
                  </a:lnTo>
                  <a:lnTo>
                    <a:pt x="1847" y="302"/>
                  </a:lnTo>
                  <a:lnTo>
                    <a:pt x="1645" y="0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E6F4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zh-CN" altLang="en-US" sz="1800" b="1" dirty="0">
                  <a:latin typeface="+mn-ea"/>
                  <a:cs typeface="+mn-ea"/>
                  <a:sym typeface="+mn-lt"/>
                </a:rPr>
                <a:t>以学科交叉为纲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4FBABE0A-F53E-8F32-F64D-18064B372C6B}"/>
              </a:ext>
            </a:extLst>
          </p:cNvPr>
          <p:cNvSpPr txBox="1"/>
          <p:nvPr/>
        </p:nvSpPr>
        <p:spPr>
          <a:xfrm>
            <a:off x="606546" y="1023399"/>
            <a:ext cx="1157597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p"/>
            </a:pP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实验设计总思路：</a:t>
            </a:r>
            <a:endParaRPr lang="en-US" altLang="zh-CN" sz="2800" b="1" dirty="0">
              <a:solidFill>
                <a:srgbClr val="C00000"/>
              </a:solidFill>
              <a:latin typeface="+mj-ea"/>
              <a:ea typeface="+mj-ea"/>
            </a:endParaRPr>
          </a:p>
          <a:p>
            <a:endParaRPr lang="en-US" altLang="zh-CN" sz="1600" b="1" dirty="0">
              <a:latin typeface="+mj-ea"/>
              <a:ea typeface="+mj-ea"/>
            </a:endParaRPr>
          </a:p>
          <a:p>
            <a:r>
              <a:rPr lang="zh-CN" altLang="en-US" sz="2400" b="1" dirty="0">
                <a:latin typeface="+mj-ea"/>
                <a:ea typeface="+mj-ea"/>
              </a:rPr>
              <a:t>掌握</a:t>
            </a:r>
            <a:r>
              <a:rPr lang="en-US" altLang="zh-CN" sz="2400" b="1" dirty="0">
                <a:latin typeface="+mj-ea"/>
                <a:ea typeface="+mj-ea"/>
              </a:rPr>
              <a:t>python</a:t>
            </a:r>
            <a:r>
              <a:rPr lang="zh-CN" altLang="en-US" sz="2400" b="1" dirty="0">
                <a:latin typeface="+mj-ea"/>
                <a:ea typeface="+mj-ea"/>
              </a:rPr>
              <a:t>程序设计方法、实践人工智能基础算法、各专业交叉应用</a:t>
            </a:r>
          </a:p>
        </p:txBody>
      </p:sp>
    </p:spTree>
    <p:extLst>
      <p:ext uri="{BB962C8B-B14F-4D97-AF65-F5344CB8AC3E}">
        <p14:creationId xmlns:p14="http://schemas.microsoft.com/office/powerpoint/2010/main" val="1149815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AE063-A940-F009-9471-7E9FEA6B6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E2551909-1C84-7962-886B-44A1E7C32A6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22D1E20D-E6F1-3D3B-F87A-8FEB04C9E453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CC51C368-FF8E-71DA-E292-29E3EE8B7C4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7A363FD3-819F-1D20-2611-89188293C226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0B67D04-B6FD-1EBC-0302-E7896505911C}"/>
              </a:ext>
            </a:extLst>
          </p:cNvPr>
          <p:cNvSpPr txBox="1"/>
          <p:nvPr/>
        </p:nvSpPr>
        <p:spPr>
          <a:xfrm>
            <a:off x="350439" y="120418"/>
            <a:ext cx="90419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本课程：实验课内容</a:t>
            </a:r>
            <a:r>
              <a:rPr lang="en-US" altLang="zh-CN" sz="2800" b="1" dirty="0">
                <a:solidFill>
                  <a:schemeClr val="bg1"/>
                </a:solidFill>
                <a:cs typeface="+mn-ea"/>
                <a:sym typeface="+mn-lt"/>
              </a:rPr>
              <a:t>1—— 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Python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系列实验（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16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学时）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3435C947-959D-FFF1-321F-295220B5B750}"/>
              </a:ext>
            </a:extLst>
          </p:cNvPr>
          <p:cNvGrpSpPr/>
          <p:nvPr/>
        </p:nvGrpSpPr>
        <p:grpSpPr>
          <a:xfrm>
            <a:off x="160267" y="2110554"/>
            <a:ext cx="12177858" cy="3810186"/>
            <a:chOff x="160267" y="2178125"/>
            <a:chExt cx="13079040" cy="3982645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6C00AA60-9887-D992-6A02-E459C3848AD4}"/>
                </a:ext>
              </a:extLst>
            </p:cNvPr>
            <p:cNvGrpSpPr>
              <a:grpSpLocks noChangeAspect="1"/>
            </p:cNvGrpSpPr>
            <p:nvPr>
              <p:custDataLst>
                <p:tags r:id="rId4"/>
              </p:custDataLst>
            </p:nvPr>
          </p:nvGrpSpPr>
          <p:grpSpPr>
            <a:xfrm>
              <a:off x="160267" y="2178125"/>
              <a:ext cx="10040414" cy="3982645"/>
              <a:chOff x="1075793" y="1545422"/>
              <a:chExt cx="10040414" cy="3982645"/>
            </a:xfrm>
          </p:grpSpPr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A8ADA8FA-172F-6B88-DF94-E0BFD5516180}"/>
                  </a:ext>
                </a:extLst>
              </p:cNvPr>
              <p:cNvGrpSpPr/>
              <p:nvPr/>
            </p:nvGrpSpPr>
            <p:grpSpPr>
              <a:xfrm>
                <a:off x="1075793" y="1545422"/>
                <a:ext cx="1892167" cy="3743853"/>
                <a:chOff x="1075793" y="1545422"/>
                <a:chExt cx="1892167" cy="3743853"/>
              </a:xfrm>
            </p:grpSpPr>
            <p:grpSp>
              <p:nvGrpSpPr>
                <p:cNvPr id="48" name="组合 47">
                  <a:extLst>
                    <a:ext uri="{FF2B5EF4-FFF2-40B4-BE49-F238E27FC236}">
                      <a16:creationId xmlns:a16="http://schemas.microsoft.com/office/drawing/2014/main" id="{FE6DED22-F7C6-43A2-5822-0CE3E3D4D5E9}"/>
                    </a:ext>
                  </a:extLst>
                </p:cNvPr>
                <p:cNvGrpSpPr/>
                <p:nvPr/>
              </p:nvGrpSpPr>
              <p:grpSpPr>
                <a:xfrm>
                  <a:off x="1075794" y="2868312"/>
                  <a:ext cx="1892166" cy="2420963"/>
                  <a:chOff x="1386227" y="3136948"/>
                  <a:chExt cx="1892166" cy="2420963"/>
                </a:xfrm>
              </p:grpSpPr>
              <p:sp>
                <p:nvSpPr>
                  <p:cNvPr id="52" name="1">
                    <a:extLst>
                      <a:ext uri="{FF2B5EF4-FFF2-40B4-BE49-F238E27FC236}">
                        <a16:creationId xmlns:a16="http://schemas.microsoft.com/office/drawing/2014/main" id="{7E7F2F4D-7898-6552-7FE7-46DD562BE372}"/>
                      </a:ext>
                    </a:extLst>
                  </p:cNvPr>
                  <p:cNvSpPr/>
                  <p:nvPr>
                    <p:custDataLst>
                      <p:tags r:id="rId24"/>
                    </p:custDataLst>
                  </p:nvPr>
                </p:nvSpPr>
                <p:spPr bwMode="auto">
                  <a:xfrm>
                    <a:off x="1386227" y="3136948"/>
                    <a:ext cx="1663083" cy="1121376"/>
                  </a:xfrm>
                  <a:custGeom>
                    <a:avLst/>
                    <a:gdLst>
                      <a:gd name="T0" fmla="*/ 445 w 657"/>
                      <a:gd name="T1" fmla="*/ 443 h 443"/>
                      <a:gd name="T2" fmla="*/ 0 w 657"/>
                      <a:gd name="T3" fmla="*/ 443 h 443"/>
                      <a:gd name="T4" fmla="*/ 211 w 657"/>
                      <a:gd name="T5" fmla="*/ 220 h 443"/>
                      <a:gd name="T6" fmla="*/ 0 w 657"/>
                      <a:gd name="T7" fmla="*/ 0 h 443"/>
                      <a:gd name="T8" fmla="*/ 445 w 657"/>
                      <a:gd name="T9" fmla="*/ 0 h 443"/>
                      <a:gd name="T10" fmla="*/ 657 w 657"/>
                      <a:gd name="T11" fmla="*/ 220 h 443"/>
                      <a:gd name="T12" fmla="*/ 445 w 657"/>
                      <a:gd name="T13" fmla="*/ 443 h 4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57" h="443">
                        <a:moveTo>
                          <a:pt x="445" y="443"/>
                        </a:moveTo>
                        <a:lnTo>
                          <a:pt x="0" y="443"/>
                        </a:lnTo>
                        <a:lnTo>
                          <a:pt x="211" y="220"/>
                        </a:lnTo>
                        <a:lnTo>
                          <a:pt x="0" y="0"/>
                        </a:lnTo>
                        <a:lnTo>
                          <a:pt x="445" y="0"/>
                        </a:lnTo>
                        <a:lnTo>
                          <a:pt x="657" y="220"/>
                        </a:lnTo>
                        <a:lnTo>
                          <a:pt x="445" y="443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vert="horz" wrap="square" lIns="162460" tIns="81231" rIns="162460" bIns="81231" numCol="1" anchor="ctr" anchorCtr="0" compatLnSpc="1"/>
                  <a:lstStyle/>
                  <a:p>
                    <a:pPr algn="ctr" defTabSz="1624713">
                      <a:defRPr/>
                    </a:pPr>
                    <a:endParaRPr lang="zh-CN" altLang="en-US" sz="1773" kern="0">
                      <a:solidFill>
                        <a:schemeClr val="accent1"/>
                      </a:solidFill>
                    </a:endParaRPr>
                  </a:p>
                </p:txBody>
              </p:sp>
              <p:sp>
                <p:nvSpPr>
                  <p:cNvPr id="53" name="1">
                    <a:extLst>
                      <a:ext uri="{FF2B5EF4-FFF2-40B4-BE49-F238E27FC236}">
                        <a16:creationId xmlns:a16="http://schemas.microsoft.com/office/drawing/2014/main" id="{55E14D18-4E7D-A334-78AB-6D061A3DF978}"/>
                      </a:ext>
                    </a:extLst>
                  </p:cNvPr>
                  <p:cNvSpPr/>
                  <p:nvPr>
                    <p:custDataLst>
                      <p:tags r:id="rId25"/>
                    </p:custDataLst>
                  </p:nvPr>
                </p:nvSpPr>
                <p:spPr bwMode="auto">
                  <a:xfrm>
                    <a:off x="1508104" y="3136948"/>
                    <a:ext cx="1770289" cy="2420963"/>
                  </a:xfrm>
                  <a:custGeom>
                    <a:avLst/>
                    <a:gdLst>
                      <a:gd name="T0" fmla="*/ 205 w 419"/>
                      <a:gd name="T1" fmla="*/ 0 h 661"/>
                      <a:gd name="T2" fmla="*/ 419 w 419"/>
                      <a:gd name="T3" fmla="*/ 220 h 661"/>
                      <a:gd name="T4" fmla="*/ 0 w 419"/>
                      <a:gd name="T5" fmla="*/ 661 h 661"/>
                      <a:gd name="connsiteX0" fmla="*/ 11584 w 16691"/>
                      <a:gd name="connsiteY0" fmla="*/ 0 h 14469"/>
                      <a:gd name="connsiteX1" fmla="*/ 16691 w 16691"/>
                      <a:gd name="connsiteY1" fmla="*/ 3328 h 14469"/>
                      <a:gd name="connsiteX2" fmla="*/ 0 w 16691"/>
                      <a:gd name="connsiteY2" fmla="*/ 14469 h 144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6691" h="14469">
                        <a:moveTo>
                          <a:pt x="11584" y="0"/>
                        </a:moveTo>
                        <a:lnTo>
                          <a:pt x="16691" y="3328"/>
                        </a:lnTo>
                        <a:lnTo>
                          <a:pt x="0" y="14469"/>
                        </a:lnTo>
                      </a:path>
                    </a:pathLst>
                  </a:custGeom>
                  <a:noFill/>
                  <a:ln w="34925" cap="flat">
                    <a:solidFill>
                      <a:schemeClr val="accent1"/>
                    </a:solidFill>
                    <a:prstDash val="solid"/>
                    <a:miter lim="800000"/>
                    <a:headEnd type="none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162460" tIns="81231" rIns="162460" bIns="81231" numCol="1" anchor="t" anchorCtr="0" compatLnSpc="1"/>
                  <a:lstStyle/>
                  <a:p>
                    <a:pPr defTabSz="1624713">
                      <a:defRPr/>
                    </a:pPr>
                    <a:endParaRPr lang="zh-CN" altLang="en-US" sz="3200" kern="0">
                      <a:solidFill>
                        <a:schemeClr val="accent1"/>
                      </a:solidFill>
                    </a:endParaRPr>
                  </a:p>
                </p:txBody>
              </p:sp>
            </p:grpSp>
            <p:sp>
              <p:nvSpPr>
                <p:cNvPr id="50" name="Title-1">
                  <a:extLst>
                    <a:ext uri="{FF2B5EF4-FFF2-40B4-BE49-F238E27FC236}">
                      <a16:creationId xmlns:a16="http://schemas.microsoft.com/office/drawing/2014/main" id="{A4EF725C-2B14-F4AB-70DE-57E61F1695CB}"/>
                    </a:ext>
                  </a:extLst>
                </p:cNvPr>
                <p:cNvSpPr txBox="1"/>
                <p:nvPr>
                  <p:custDataLst>
                    <p:tags r:id="rId23"/>
                  </p:custDataLst>
                </p:nvPr>
              </p:nvSpPr>
              <p:spPr>
                <a:xfrm>
                  <a:off x="1075793" y="1545422"/>
                  <a:ext cx="1491521" cy="11788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kumimoji="0" lang="zh-CN" altLang="en-US" sz="1800" b="1" i="0" u="none" strike="noStrike" kern="100" cap="none" spc="0" normalizeH="0" baseline="0" noProof="0" dirty="0">
                      <a:ln>
                        <a:noFill/>
                      </a:ln>
                      <a:solidFill>
                        <a:srgbClr val="4472C4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Times New Roman" panose="02020603050405020304" pitchFamily="18" charset="0"/>
                    </a:rPr>
                    <a:t>安装和配置</a:t>
                  </a:r>
                  <a:r>
                    <a:rPr kumimoji="0" lang="en-US" altLang="zh-CN" sz="1800" b="1" i="0" u="none" strike="noStrike" kern="100" cap="none" spc="0" normalizeH="0" baseline="0" noProof="0" dirty="0">
                      <a:ln>
                        <a:noFill/>
                      </a:ln>
                      <a:solidFill>
                        <a:srgbClr val="4472C4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Times New Roman" panose="02020603050405020304" pitchFamily="18" charset="0"/>
                    </a:rPr>
                    <a:t>Python</a:t>
                  </a:r>
                  <a:r>
                    <a:rPr kumimoji="0" lang="zh-CN" altLang="en-US" sz="1800" b="1" i="0" u="none" strike="noStrike" kern="100" cap="none" spc="0" normalizeH="0" baseline="0" noProof="0" dirty="0">
                      <a:ln>
                        <a:noFill/>
                      </a:ln>
                      <a:solidFill>
                        <a:srgbClr val="4472C4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Times New Roman" panose="02020603050405020304" pitchFamily="18" charset="0"/>
                    </a:rPr>
                    <a:t>开发环境</a:t>
                  </a:r>
                  <a:endParaRPr lang="zh-CN" altLang="en-US" b="1" dirty="0">
                    <a:solidFill>
                      <a:srgbClr val="4472C4"/>
                    </a:solidFill>
                  </a:endParaRPr>
                </a:p>
              </p:txBody>
            </p:sp>
          </p:grpSp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id="{E8758D25-B91E-5F99-A814-AAA6E363315E}"/>
                  </a:ext>
                </a:extLst>
              </p:cNvPr>
              <p:cNvGrpSpPr/>
              <p:nvPr/>
            </p:nvGrpSpPr>
            <p:grpSpPr>
              <a:xfrm>
                <a:off x="4201823" y="2354950"/>
                <a:ext cx="2023006" cy="2934325"/>
                <a:chOff x="4201823" y="2354950"/>
                <a:chExt cx="2023006" cy="2934325"/>
              </a:xfrm>
            </p:grpSpPr>
            <p:grpSp>
              <p:nvGrpSpPr>
                <p:cNvPr id="42" name="组合 41">
                  <a:extLst>
                    <a:ext uri="{FF2B5EF4-FFF2-40B4-BE49-F238E27FC236}">
                      <a16:creationId xmlns:a16="http://schemas.microsoft.com/office/drawing/2014/main" id="{DC3C1756-3C00-CA59-CD46-1B18A1F6789C}"/>
                    </a:ext>
                  </a:extLst>
                </p:cNvPr>
                <p:cNvGrpSpPr/>
                <p:nvPr/>
              </p:nvGrpSpPr>
              <p:grpSpPr>
                <a:xfrm>
                  <a:off x="4332663" y="2868312"/>
                  <a:ext cx="1892166" cy="2420963"/>
                  <a:chOff x="1386227" y="3136948"/>
                  <a:chExt cx="1892166" cy="2420963"/>
                </a:xfrm>
              </p:grpSpPr>
              <p:sp>
                <p:nvSpPr>
                  <p:cNvPr id="46" name="3">
                    <a:extLst>
                      <a:ext uri="{FF2B5EF4-FFF2-40B4-BE49-F238E27FC236}">
                        <a16:creationId xmlns:a16="http://schemas.microsoft.com/office/drawing/2014/main" id="{A630C771-019C-E06A-01E0-5D7C8AFEEE9F}"/>
                      </a:ext>
                    </a:extLst>
                  </p:cNvPr>
                  <p:cNvSpPr/>
                  <p:nvPr>
                    <p:custDataLst>
                      <p:tags r:id="rId21"/>
                    </p:custDataLst>
                  </p:nvPr>
                </p:nvSpPr>
                <p:spPr bwMode="auto">
                  <a:xfrm>
                    <a:off x="1386227" y="3136948"/>
                    <a:ext cx="1663083" cy="1121376"/>
                  </a:xfrm>
                  <a:custGeom>
                    <a:avLst/>
                    <a:gdLst>
                      <a:gd name="T0" fmla="*/ 445 w 657"/>
                      <a:gd name="T1" fmla="*/ 443 h 443"/>
                      <a:gd name="T2" fmla="*/ 0 w 657"/>
                      <a:gd name="T3" fmla="*/ 443 h 443"/>
                      <a:gd name="T4" fmla="*/ 211 w 657"/>
                      <a:gd name="T5" fmla="*/ 220 h 443"/>
                      <a:gd name="T6" fmla="*/ 0 w 657"/>
                      <a:gd name="T7" fmla="*/ 0 h 443"/>
                      <a:gd name="T8" fmla="*/ 445 w 657"/>
                      <a:gd name="T9" fmla="*/ 0 h 443"/>
                      <a:gd name="T10" fmla="*/ 657 w 657"/>
                      <a:gd name="T11" fmla="*/ 220 h 443"/>
                      <a:gd name="T12" fmla="*/ 445 w 657"/>
                      <a:gd name="T13" fmla="*/ 443 h 4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57" h="443">
                        <a:moveTo>
                          <a:pt x="445" y="443"/>
                        </a:moveTo>
                        <a:lnTo>
                          <a:pt x="0" y="443"/>
                        </a:lnTo>
                        <a:lnTo>
                          <a:pt x="211" y="220"/>
                        </a:lnTo>
                        <a:lnTo>
                          <a:pt x="0" y="0"/>
                        </a:lnTo>
                        <a:lnTo>
                          <a:pt x="445" y="0"/>
                        </a:lnTo>
                        <a:lnTo>
                          <a:pt x="657" y="220"/>
                        </a:lnTo>
                        <a:lnTo>
                          <a:pt x="445" y="443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vert="horz" wrap="square" lIns="162460" tIns="81231" rIns="162460" bIns="81231" numCol="1" anchor="ctr" anchorCtr="0" compatLnSpc="1"/>
                  <a:lstStyle/>
                  <a:p>
                    <a:pPr algn="ctr" defTabSz="1624713">
                      <a:defRPr/>
                    </a:pPr>
                    <a:endParaRPr lang="zh-CN" altLang="en-US" sz="1773" kern="0">
                      <a:solidFill>
                        <a:schemeClr val="accent1"/>
                      </a:solidFill>
                    </a:endParaRPr>
                  </a:p>
                </p:txBody>
              </p:sp>
              <p:sp>
                <p:nvSpPr>
                  <p:cNvPr id="47" name="3">
                    <a:extLst>
                      <a:ext uri="{FF2B5EF4-FFF2-40B4-BE49-F238E27FC236}">
                        <a16:creationId xmlns:a16="http://schemas.microsoft.com/office/drawing/2014/main" id="{109E5CCA-BD89-5EEF-9641-C5B3D98BA3E4}"/>
                      </a:ext>
                    </a:extLst>
                  </p:cNvPr>
                  <p:cNvSpPr/>
                  <p:nvPr>
                    <p:custDataLst>
                      <p:tags r:id="rId22"/>
                    </p:custDataLst>
                  </p:nvPr>
                </p:nvSpPr>
                <p:spPr bwMode="auto">
                  <a:xfrm>
                    <a:off x="1508104" y="3136948"/>
                    <a:ext cx="1770289" cy="2420963"/>
                  </a:xfrm>
                  <a:custGeom>
                    <a:avLst/>
                    <a:gdLst>
                      <a:gd name="T0" fmla="*/ 205 w 419"/>
                      <a:gd name="T1" fmla="*/ 0 h 661"/>
                      <a:gd name="T2" fmla="*/ 419 w 419"/>
                      <a:gd name="T3" fmla="*/ 220 h 661"/>
                      <a:gd name="T4" fmla="*/ 0 w 419"/>
                      <a:gd name="T5" fmla="*/ 661 h 661"/>
                      <a:gd name="connsiteX0" fmla="*/ 11584 w 16691"/>
                      <a:gd name="connsiteY0" fmla="*/ 0 h 14469"/>
                      <a:gd name="connsiteX1" fmla="*/ 16691 w 16691"/>
                      <a:gd name="connsiteY1" fmla="*/ 3328 h 14469"/>
                      <a:gd name="connsiteX2" fmla="*/ 0 w 16691"/>
                      <a:gd name="connsiteY2" fmla="*/ 14469 h 144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6691" h="14469">
                        <a:moveTo>
                          <a:pt x="11584" y="0"/>
                        </a:moveTo>
                        <a:lnTo>
                          <a:pt x="16691" y="3328"/>
                        </a:lnTo>
                        <a:lnTo>
                          <a:pt x="0" y="14469"/>
                        </a:lnTo>
                      </a:path>
                    </a:pathLst>
                  </a:custGeom>
                  <a:noFill/>
                  <a:ln w="34925" cap="flat">
                    <a:solidFill>
                      <a:schemeClr val="accent3"/>
                    </a:solidFill>
                    <a:prstDash val="solid"/>
                    <a:miter lim="800000"/>
                    <a:headEnd type="none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162460" tIns="81231" rIns="162460" bIns="81231" numCol="1" anchor="t" anchorCtr="0" compatLnSpc="1"/>
                  <a:lstStyle/>
                  <a:p>
                    <a:pPr defTabSz="1624713">
                      <a:defRPr/>
                    </a:pPr>
                    <a:endParaRPr lang="zh-CN" altLang="en-US" sz="3200" kern="0">
                      <a:solidFill>
                        <a:schemeClr val="accent1"/>
                      </a:solidFill>
                    </a:endParaRPr>
                  </a:p>
                </p:txBody>
              </p:sp>
            </p:grpSp>
            <p:sp>
              <p:nvSpPr>
                <p:cNvPr id="44" name="Title-3">
                  <a:extLst>
                    <a:ext uri="{FF2B5EF4-FFF2-40B4-BE49-F238E27FC236}">
                      <a16:creationId xmlns:a16="http://schemas.microsoft.com/office/drawing/2014/main" id="{64EC315D-E593-5DB1-8399-3628E37BA2B8}"/>
                    </a:ext>
                  </a:extLst>
                </p:cNvPr>
                <p:cNvSpPr txBox="1"/>
                <p:nvPr>
                  <p:custDataLst>
                    <p:tags r:id="rId20"/>
                  </p:custDataLst>
                </p:nvPr>
              </p:nvSpPr>
              <p:spPr>
                <a:xfrm>
                  <a:off x="4201823" y="2354950"/>
                  <a:ext cx="202300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lang="zh-CN" altLang="en-US" b="1" dirty="0">
                      <a:solidFill>
                        <a:schemeClr val="accent3"/>
                      </a:solidFill>
                    </a:rPr>
                    <a:t>分支和迭代</a:t>
                  </a:r>
                </a:p>
              </p:txBody>
            </p:sp>
          </p:grpSp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id="{B33818A5-7333-597E-FC85-C0D18126A326}"/>
                  </a:ext>
                </a:extLst>
              </p:cNvPr>
              <p:cNvGrpSpPr/>
              <p:nvPr/>
            </p:nvGrpSpPr>
            <p:grpSpPr>
              <a:xfrm>
                <a:off x="7534397" y="2368321"/>
                <a:ext cx="2023006" cy="2920954"/>
                <a:chOff x="7534397" y="2368321"/>
                <a:chExt cx="2023006" cy="2920954"/>
              </a:xfrm>
            </p:grpSpPr>
            <p:grpSp>
              <p:nvGrpSpPr>
                <p:cNvPr id="36" name="组合 35">
                  <a:extLst>
                    <a:ext uri="{FF2B5EF4-FFF2-40B4-BE49-F238E27FC236}">
                      <a16:creationId xmlns:a16="http://schemas.microsoft.com/office/drawing/2014/main" id="{D0131073-6817-57B9-6309-6A048145D8B9}"/>
                    </a:ext>
                  </a:extLst>
                </p:cNvPr>
                <p:cNvGrpSpPr/>
                <p:nvPr/>
              </p:nvGrpSpPr>
              <p:grpSpPr>
                <a:xfrm>
                  <a:off x="7589533" y="2868312"/>
                  <a:ext cx="1892166" cy="2420963"/>
                  <a:chOff x="1386227" y="3136948"/>
                  <a:chExt cx="1892166" cy="2420963"/>
                </a:xfrm>
              </p:grpSpPr>
              <p:sp>
                <p:nvSpPr>
                  <p:cNvPr id="40" name="5">
                    <a:extLst>
                      <a:ext uri="{FF2B5EF4-FFF2-40B4-BE49-F238E27FC236}">
                        <a16:creationId xmlns:a16="http://schemas.microsoft.com/office/drawing/2014/main" id="{08F6E09F-948F-5132-9675-3AA8D2599302}"/>
                      </a:ext>
                    </a:extLst>
                  </p:cNvPr>
                  <p:cNvSpPr/>
                  <p:nvPr>
                    <p:custDataLst>
                      <p:tags r:id="rId18"/>
                    </p:custDataLst>
                  </p:nvPr>
                </p:nvSpPr>
                <p:spPr bwMode="auto">
                  <a:xfrm>
                    <a:off x="1386227" y="3136948"/>
                    <a:ext cx="1663083" cy="1121376"/>
                  </a:xfrm>
                  <a:custGeom>
                    <a:avLst/>
                    <a:gdLst>
                      <a:gd name="T0" fmla="*/ 445 w 657"/>
                      <a:gd name="T1" fmla="*/ 443 h 443"/>
                      <a:gd name="T2" fmla="*/ 0 w 657"/>
                      <a:gd name="T3" fmla="*/ 443 h 443"/>
                      <a:gd name="T4" fmla="*/ 211 w 657"/>
                      <a:gd name="T5" fmla="*/ 220 h 443"/>
                      <a:gd name="T6" fmla="*/ 0 w 657"/>
                      <a:gd name="T7" fmla="*/ 0 h 443"/>
                      <a:gd name="T8" fmla="*/ 445 w 657"/>
                      <a:gd name="T9" fmla="*/ 0 h 443"/>
                      <a:gd name="T10" fmla="*/ 657 w 657"/>
                      <a:gd name="T11" fmla="*/ 220 h 443"/>
                      <a:gd name="T12" fmla="*/ 445 w 657"/>
                      <a:gd name="T13" fmla="*/ 443 h 4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57" h="443">
                        <a:moveTo>
                          <a:pt x="445" y="443"/>
                        </a:moveTo>
                        <a:lnTo>
                          <a:pt x="0" y="443"/>
                        </a:lnTo>
                        <a:lnTo>
                          <a:pt x="211" y="220"/>
                        </a:lnTo>
                        <a:lnTo>
                          <a:pt x="0" y="0"/>
                        </a:lnTo>
                        <a:lnTo>
                          <a:pt x="445" y="0"/>
                        </a:lnTo>
                        <a:lnTo>
                          <a:pt x="657" y="220"/>
                        </a:lnTo>
                        <a:lnTo>
                          <a:pt x="445" y="443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vert="horz" wrap="square" lIns="162460" tIns="81231" rIns="162460" bIns="81231" numCol="1" anchor="ctr" anchorCtr="0" compatLnSpc="1"/>
                  <a:lstStyle/>
                  <a:p>
                    <a:pPr algn="ctr" defTabSz="1624713">
                      <a:defRPr/>
                    </a:pPr>
                    <a:endParaRPr lang="zh-CN" altLang="en-US" sz="1773" kern="0">
                      <a:solidFill>
                        <a:schemeClr val="accent1"/>
                      </a:solidFill>
                    </a:endParaRPr>
                  </a:p>
                </p:txBody>
              </p:sp>
              <p:sp>
                <p:nvSpPr>
                  <p:cNvPr id="41" name="5">
                    <a:extLst>
                      <a:ext uri="{FF2B5EF4-FFF2-40B4-BE49-F238E27FC236}">
                        <a16:creationId xmlns:a16="http://schemas.microsoft.com/office/drawing/2014/main" id="{4B89CC37-5422-05A4-B8E0-7B6F97035CCD}"/>
                      </a:ext>
                    </a:extLst>
                  </p:cNvPr>
                  <p:cNvSpPr/>
                  <p:nvPr>
                    <p:custDataLst>
                      <p:tags r:id="rId19"/>
                    </p:custDataLst>
                  </p:nvPr>
                </p:nvSpPr>
                <p:spPr bwMode="auto">
                  <a:xfrm>
                    <a:off x="1508104" y="3136948"/>
                    <a:ext cx="1770289" cy="2420963"/>
                  </a:xfrm>
                  <a:custGeom>
                    <a:avLst/>
                    <a:gdLst>
                      <a:gd name="T0" fmla="*/ 205 w 419"/>
                      <a:gd name="T1" fmla="*/ 0 h 661"/>
                      <a:gd name="T2" fmla="*/ 419 w 419"/>
                      <a:gd name="T3" fmla="*/ 220 h 661"/>
                      <a:gd name="T4" fmla="*/ 0 w 419"/>
                      <a:gd name="T5" fmla="*/ 661 h 661"/>
                      <a:gd name="connsiteX0" fmla="*/ 11584 w 16691"/>
                      <a:gd name="connsiteY0" fmla="*/ 0 h 14469"/>
                      <a:gd name="connsiteX1" fmla="*/ 16691 w 16691"/>
                      <a:gd name="connsiteY1" fmla="*/ 3328 h 14469"/>
                      <a:gd name="connsiteX2" fmla="*/ 0 w 16691"/>
                      <a:gd name="connsiteY2" fmla="*/ 14469 h 144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6691" h="14469">
                        <a:moveTo>
                          <a:pt x="11584" y="0"/>
                        </a:moveTo>
                        <a:lnTo>
                          <a:pt x="16691" y="3328"/>
                        </a:lnTo>
                        <a:lnTo>
                          <a:pt x="0" y="14469"/>
                        </a:lnTo>
                      </a:path>
                    </a:pathLst>
                  </a:custGeom>
                  <a:noFill/>
                  <a:ln w="34925" cap="flat">
                    <a:solidFill>
                      <a:schemeClr val="accent5"/>
                    </a:solidFill>
                    <a:prstDash val="solid"/>
                    <a:miter lim="800000"/>
                    <a:headEnd type="none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162460" tIns="81231" rIns="162460" bIns="81231" numCol="1" anchor="t" anchorCtr="0" compatLnSpc="1"/>
                  <a:lstStyle/>
                  <a:p>
                    <a:pPr defTabSz="1624713">
                      <a:defRPr/>
                    </a:pPr>
                    <a:endParaRPr lang="zh-CN" altLang="en-US" sz="3200" kern="0">
                      <a:solidFill>
                        <a:schemeClr val="accent1"/>
                      </a:solidFill>
                    </a:endParaRPr>
                  </a:p>
                </p:txBody>
              </p:sp>
            </p:grpSp>
            <p:sp>
              <p:nvSpPr>
                <p:cNvPr id="38" name="Title-5">
                  <a:extLst>
                    <a:ext uri="{FF2B5EF4-FFF2-40B4-BE49-F238E27FC236}">
                      <a16:creationId xmlns:a16="http://schemas.microsoft.com/office/drawing/2014/main" id="{08B1F8CC-F371-AAF8-9F32-1041D0567364}"/>
                    </a:ext>
                  </a:extLst>
                </p:cNvPr>
                <p:cNvSpPr txBox="1"/>
                <p:nvPr>
                  <p:custDataLst>
                    <p:tags r:id="rId17"/>
                  </p:custDataLst>
                </p:nvPr>
              </p:nvSpPr>
              <p:spPr>
                <a:xfrm>
                  <a:off x="7534397" y="2368321"/>
                  <a:ext cx="202300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lang="zh-CN" altLang="en-US" b="1" dirty="0">
                      <a:solidFill>
                        <a:schemeClr val="accent5"/>
                      </a:solidFill>
                    </a:rPr>
                    <a:t>类和继承</a:t>
                  </a:r>
                </a:p>
              </p:txBody>
            </p:sp>
          </p:grpSp>
          <p:grpSp>
            <p:nvGrpSpPr>
              <p:cNvPr id="9" name="组合 8">
                <a:extLst>
                  <a:ext uri="{FF2B5EF4-FFF2-40B4-BE49-F238E27FC236}">
                    <a16:creationId xmlns:a16="http://schemas.microsoft.com/office/drawing/2014/main" id="{ABE0CB37-335D-CAF0-86E7-FABEC2D6D13B}"/>
                  </a:ext>
                </a:extLst>
              </p:cNvPr>
              <p:cNvGrpSpPr/>
              <p:nvPr/>
            </p:nvGrpSpPr>
            <p:grpSpPr>
              <a:xfrm>
                <a:off x="2587665" y="1568725"/>
                <a:ext cx="2014803" cy="3784778"/>
                <a:chOff x="2587665" y="1568725"/>
                <a:chExt cx="2014803" cy="3784778"/>
              </a:xfrm>
            </p:grpSpPr>
            <p:grpSp>
              <p:nvGrpSpPr>
                <p:cNvPr id="30" name="组合 29">
                  <a:extLst>
                    <a:ext uri="{FF2B5EF4-FFF2-40B4-BE49-F238E27FC236}">
                      <a16:creationId xmlns:a16="http://schemas.microsoft.com/office/drawing/2014/main" id="{F9074BAE-0916-4C82-456D-3D14410883F5}"/>
                    </a:ext>
                  </a:extLst>
                </p:cNvPr>
                <p:cNvGrpSpPr/>
                <p:nvPr/>
              </p:nvGrpSpPr>
              <p:grpSpPr>
                <a:xfrm flipV="1">
                  <a:off x="2710302" y="1568725"/>
                  <a:ext cx="1892166" cy="2420963"/>
                  <a:chOff x="1386227" y="3136948"/>
                  <a:chExt cx="1892166" cy="2420963"/>
                </a:xfrm>
              </p:grpSpPr>
              <p:sp>
                <p:nvSpPr>
                  <p:cNvPr id="34" name="2">
                    <a:extLst>
                      <a:ext uri="{FF2B5EF4-FFF2-40B4-BE49-F238E27FC236}">
                        <a16:creationId xmlns:a16="http://schemas.microsoft.com/office/drawing/2014/main" id="{A1B4BD23-7BE6-6326-4839-E8D222CE477D}"/>
                      </a:ext>
                    </a:extLst>
                  </p:cNvPr>
                  <p:cNvSpPr/>
                  <p:nvPr>
                    <p:custDataLst>
                      <p:tags r:id="rId15"/>
                    </p:custDataLst>
                  </p:nvPr>
                </p:nvSpPr>
                <p:spPr bwMode="auto">
                  <a:xfrm>
                    <a:off x="1386227" y="3136948"/>
                    <a:ext cx="1663083" cy="1121376"/>
                  </a:xfrm>
                  <a:custGeom>
                    <a:avLst/>
                    <a:gdLst>
                      <a:gd name="T0" fmla="*/ 445 w 657"/>
                      <a:gd name="T1" fmla="*/ 443 h 443"/>
                      <a:gd name="T2" fmla="*/ 0 w 657"/>
                      <a:gd name="T3" fmla="*/ 443 h 443"/>
                      <a:gd name="T4" fmla="*/ 211 w 657"/>
                      <a:gd name="T5" fmla="*/ 220 h 443"/>
                      <a:gd name="T6" fmla="*/ 0 w 657"/>
                      <a:gd name="T7" fmla="*/ 0 h 443"/>
                      <a:gd name="T8" fmla="*/ 445 w 657"/>
                      <a:gd name="T9" fmla="*/ 0 h 443"/>
                      <a:gd name="T10" fmla="*/ 657 w 657"/>
                      <a:gd name="T11" fmla="*/ 220 h 443"/>
                      <a:gd name="T12" fmla="*/ 445 w 657"/>
                      <a:gd name="T13" fmla="*/ 443 h 4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57" h="443">
                        <a:moveTo>
                          <a:pt x="445" y="443"/>
                        </a:moveTo>
                        <a:lnTo>
                          <a:pt x="0" y="443"/>
                        </a:lnTo>
                        <a:lnTo>
                          <a:pt x="211" y="220"/>
                        </a:lnTo>
                        <a:lnTo>
                          <a:pt x="0" y="0"/>
                        </a:lnTo>
                        <a:lnTo>
                          <a:pt x="445" y="0"/>
                        </a:lnTo>
                        <a:lnTo>
                          <a:pt x="657" y="220"/>
                        </a:lnTo>
                        <a:lnTo>
                          <a:pt x="445" y="44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vert="horz" wrap="square" lIns="162460" tIns="81231" rIns="162460" bIns="81231" numCol="1" anchor="ctr" anchorCtr="0" compatLnSpc="1"/>
                  <a:lstStyle/>
                  <a:p>
                    <a:pPr algn="ctr" defTabSz="1624713">
                      <a:defRPr/>
                    </a:pPr>
                    <a:endParaRPr lang="zh-CN" altLang="en-US" sz="1773" kern="0">
                      <a:solidFill>
                        <a:schemeClr val="accent1"/>
                      </a:solidFill>
                    </a:endParaRPr>
                  </a:p>
                </p:txBody>
              </p:sp>
              <p:sp>
                <p:nvSpPr>
                  <p:cNvPr id="35" name="2">
                    <a:extLst>
                      <a:ext uri="{FF2B5EF4-FFF2-40B4-BE49-F238E27FC236}">
                        <a16:creationId xmlns:a16="http://schemas.microsoft.com/office/drawing/2014/main" id="{78285B5B-80E9-B657-271E-74AF436FA35A}"/>
                      </a:ext>
                    </a:extLst>
                  </p:cNvPr>
                  <p:cNvSpPr/>
                  <p:nvPr>
                    <p:custDataLst>
                      <p:tags r:id="rId16"/>
                    </p:custDataLst>
                  </p:nvPr>
                </p:nvSpPr>
                <p:spPr bwMode="auto">
                  <a:xfrm>
                    <a:off x="1508104" y="3136948"/>
                    <a:ext cx="1770289" cy="2420963"/>
                  </a:xfrm>
                  <a:custGeom>
                    <a:avLst/>
                    <a:gdLst>
                      <a:gd name="T0" fmla="*/ 205 w 419"/>
                      <a:gd name="T1" fmla="*/ 0 h 661"/>
                      <a:gd name="T2" fmla="*/ 419 w 419"/>
                      <a:gd name="T3" fmla="*/ 220 h 661"/>
                      <a:gd name="T4" fmla="*/ 0 w 419"/>
                      <a:gd name="T5" fmla="*/ 661 h 661"/>
                      <a:gd name="connsiteX0" fmla="*/ 11584 w 16691"/>
                      <a:gd name="connsiteY0" fmla="*/ 0 h 14469"/>
                      <a:gd name="connsiteX1" fmla="*/ 16691 w 16691"/>
                      <a:gd name="connsiteY1" fmla="*/ 3328 h 14469"/>
                      <a:gd name="connsiteX2" fmla="*/ 0 w 16691"/>
                      <a:gd name="connsiteY2" fmla="*/ 14469 h 144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6691" h="14469">
                        <a:moveTo>
                          <a:pt x="11584" y="0"/>
                        </a:moveTo>
                        <a:lnTo>
                          <a:pt x="16691" y="3328"/>
                        </a:lnTo>
                        <a:lnTo>
                          <a:pt x="0" y="14469"/>
                        </a:lnTo>
                      </a:path>
                    </a:pathLst>
                  </a:custGeom>
                  <a:noFill/>
                  <a:ln w="34925" cap="flat">
                    <a:solidFill>
                      <a:schemeClr val="accent2"/>
                    </a:solidFill>
                    <a:prstDash val="solid"/>
                    <a:miter lim="800000"/>
                    <a:headEnd type="none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162460" tIns="81231" rIns="162460" bIns="81231" numCol="1" anchor="t" anchorCtr="0" compatLnSpc="1"/>
                  <a:lstStyle/>
                  <a:p>
                    <a:pPr defTabSz="1624713">
                      <a:defRPr/>
                    </a:pPr>
                    <a:endParaRPr lang="zh-CN" altLang="en-US" sz="3200" kern="0">
                      <a:solidFill>
                        <a:schemeClr val="accent1"/>
                      </a:solidFill>
                    </a:endParaRPr>
                  </a:p>
                </p:txBody>
              </p:sp>
            </p:grpSp>
            <p:sp>
              <p:nvSpPr>
                <p:cNvPr id="32" name="Title-2">
                  <a:extLst>
                    <a:ext uri="{FF2B5EF4-FFF2-40B4-BE49-F238E27FC236}">
                      <a16:creationId xmlns:a16="http://schemas.microsoft.com/office/drawing/2014/main" id="{C336E224-9E44-2931-81B6-C1A76E68D0DF}"/>
                    </a:ext>
                  </a:extLst>
                </p:cNvPr>
                <p:cNvSpPr txBox="1"/>
                <p:nvPr>
                  <p:custDataLst>
                    <p:tags r:id="rId14"/>
                  </p:custDataLst>
                </p:nvPr>
              </p:nvSpPr>
              <p:spPr>
                <a:xfrm>
                  <a:off x="2587665" y="4120347"/>
                  <a:ext cx="1420272" cy="12331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lang="zh-CN" altLang="en-US" b="1" dirty="0">
                      <a:solidFill>
                        <a:schemeClr val="accent2"/>
                      </a:solidFill>
                    </a:rPr>
                    <a:t>内置数据类型及其运算</a:t>
                  </a: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ABE4B9A2-6987-343D-E1C9-B5952744FA69}"/>
                  </a:ext>
                </a:extLst>
              </p:cNvPr>
              <p:cNvGrpSpPr/>
              <p:nvPr/>
            </p:nvGrpSpPr>
            <p:grpSpPr>
              <a:xfrm>
                <a:off x="5894219" y="1568725"/>
                <a:ext cx="1965118" cy="3856472"/>
                <a:chOff x="5894219" y="1568725"/>
                <a:chExt cx="1965118" cy="3856472"/>
              </a:xfrm>
            </p:grpSpPr>
            <p:grpSp>
              <p:nvGrpSpPr>
                <p:cNvPr id="24" name="组合 23">
                  <a:extLst>
                    <a:ext uri="{FF2B5EF4-FFF2-40B4-BE49-F238E27FC236}">
                      <a16:creationId xmlns:a16="http://schemas.microsoft.com/office/drawing/2014/main" id="{8F389163-23C7-EA4F-C436-70E51C83145A}"/>
                    </a:ext>
                  </a:extLst>
                </p:cNvPr>
                <p:cNvGrpSpPr/>
                <p:nvPr/>
              </p:nvGrpSpPr>
              <p:grpSpPr>
                <a:xfrm flipV="1">
                  <a:off x="5967171" y="1568725"/>
                  <a:ext cx="1892166" cy="2420963"/>
                  <a:chOff x="1386227" y="3136948"/>
                  <a:chExt cx="1892166" cy="2420963"/>
                </a:xfrm>
              </p:grpSpPr>
              <p:sp>
                <p:nvSpPr>
                  <p:cNvPr id="28" name="4">
                    <a:extLst>
                      <a:ext uri="{FF2B5EF4-FFF2-40B4-BE49-F238E27FC236}">
                        <a16:creationId xmlns:a16="http://schemas.microsoft.com/office/drawing/2014/main" id="{1E55955F-8A15-6371-6FC7-D21EA88906AB}"/>
                      </a:ext>
                    </a:extLst>
                  </p:cNvPr>
                  <p:cNvSpPr/>
                  <p:nvPr>
                    <p:custDataLst>
                      <p:tags r:id="rId12"/>
                    </p:custDataLst>
                  </p:nvPr>
                </p:nvSpPr>
                <p:spPr bwMode="auto">
                  <a:xfrm>
                    <a:off x="1386227" y="3136948"/>
                    <a:ext cx="1663083" cy="1121376"/>
                  </a:xfrm>
                  <a:custGeom>
                    <a:avLst/>
                    <a:gdLst>
                      <a:gd name="T0" fmla="*/ 445 w 657"/>
                      <a:gd name="T1" fmla="*/ 443 h 443"/>
                      <a:gd name="T2" fmla="*/ 0 w 657"/>
                      <a:gd name="T3" fmla="*/ 443 h 443"/>
                      <a:gd name="T4" fmla="*/ 211 w 657"/>
                      <a:gd name="T5" fmla="*/ 220 h 443"/>
                      <a:gd name="T6" fmla="*/ 0 w 657"/>
                      <a:gd name="T7" fmla="*/ 0 h 443"/>
                      <a:gd name="T8" fmla="*/ 445 w 657"/>
                      <a:gd name="T9" fmla="*/ 0 h 443"/>
                      <a:gd name="T10" fmla="*/ 657 w 657"/>
                      <a:gd name="T11" fmla="*/ 220 h 443"/>
                      <a:gd name="T12" fmla="*/ 445 w 657"/>
                      <a:gd name="T13" fmla="*/ 443 h 4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57" h="443">
                        <a:moveTo>
                          <a:pt x="445" y="443"/>
                        </a:moveTo>
                        <a:lnTo>
                          <a:pt x="0" y="443"/>
                        </a:lnTo>
                        <a:lnTo>
                          <a:pt x="211" y="220"/>
                        </a:lnTo>
                        <a:lnTo>
                          <a:pt x="0" y="0"/>
                        </a:lnTo>
                        <a:lnTo>
                          <a:pt x="445" y="0"/>
                        </a:lnTo>
                        <a:lnTo>
                          <a:pt x="657" y="220"/>
                        </a:lnTo>
                        <a:lnTo>
                          <a:pt x="445" y="443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vert="horz" wrap="square" lIns="162460" tIns="81231" rIns="162460" bIns="81231" numCol="1" anchor="ctr" anchorCtr="0" compatLnSpc="1"/>
                  <a:lstStyle/>
                  <a:p>
                    <a:pPr algn="ctr" defTabSz="1624713">
                      <a:defRPr/>
                    </a:pPr>
                    <a:endParaRPr lang="zh-CN" altLang="en-US" sz="1773" kern="0">
                      <a:solidFill>
                        <a:schemeClr val="accent1"/>
                      </a:solidFill>
                    </a:endParaRPr>
                  </a:p>
                </p:txBody>
              </p:sp>
              <p:sp>
                <p:nvSpPr>
                  <p:cNvPr id="29" name="4">
                    <a:extLst>
                      <a:ext uri="{FF2B5EF4-FFF2-40B4-BE49-F238E27FC236}">
                        <a16:creationId xmlns:a16="http://schemas.microsoft.com/office/drawing/2014/main" id="{8ECA2A6F-7F50-685B-6756-F91973574D36}"/>
                      </a:ext>
                    </a:extLst>
                  </p:cNvPr>
                  <p:cNvSpPr/>
                  <p:nvPr>
                    <p:custDataLst>
                      <p:tags r:id="rId13"/>
                    </p:custDataLst>
                  </p:nvPr>
                </p:nvSpPr>
                <p:spPr bwMode="auto">
                  <a:xfrm>
                    <a:off x="1508104" y="3136948"/>
                    <a:ext cx="1770289" cy="2420963"/>
                  </a:xfrm>
                  <a:custGeom>
                    <a:avLst/>
                    <a:gdLst>
                      <a:gd name="T0" fmla="*/ 205 w 419"/>
                      <a:gd name="T1" fmla="*/ 0 h 661"/>
                      <a:gd name="T2" fmla="*/ 419 w 419"/>
                      <a:gd name="T3" fmla="*/ 220 h 661"/>
                      <a:gd name="T4" fmla="*/ 0 w 419"/>
                      <a:gd name="T5" fmla="*/ 661 h 661"/>
                      <a:gd name="connsiteX0" fmla="*/ 11584 w 16691"/>
                      <a:gd name="connsiteY0" fmla="*/ 0 h 14469"/>
                      <a:gd name="connsiteX1" fmla="*/ 16691 w 16691"/>
                      <a:gd name="connsiteY1" fmla="*/ 3328 h 14469"/>
                      <a:gd name="connsiteX2" fmla="*/ 0 w 16691"/>
                      <a:gd name="connsiteY2" fmla="*/ 14469 h 144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6691" h="14469">
                        <a:moveTo>
                          <a:pt x="11584" y="0"/>
                        </a:moveTo>
                        <a:lnTo>
                          <a:pt x="16691" y="3328"/>
                        </a:lnTo>
                        <a:lnTo>
                          <a:pt x="0" y="14469"/>
                        </a:lnTo>
                      </a:path>
                    </a:pathLst>
                  </a:custGeom>
                  <a:noFill/>
                  <a:ln w="34925" cap="flat">
                    <a:solidFill>
                      <a:schemeClr val="accent4"/>
                    </a:solidFill>
                    <a:prstDash val="solid"/>
                    <a:miter lim="800000"/>
                    <a:headEnd type="none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162460" tIns="81231" rIns="162460" bIns="81231" numCol="1" anchor="t" anchorCtr="0" compatLnSpc="1"/>
                  <a:lstStyle/>
                  <a:p>
                    <a:pPr defTabSz="1624713">
                      <a:defRPr/>
                    </a:pPr>
                    <a:endParaRPr lang="zh-CN" altLang="en-US" sz="3200" kern="0">
                      <a:solidFill>
                        <a:schemeClr val="accent1"/>
                      </a:solidFill>
                    </a:endParaRPr>
                  </a:p>
                </p:txBody>
              </p:sp>
            </p:grpSp>
            <p:sp>
              <p:nvSpPr>
                <p:cNvPr id="26" name="Title-4">
                  <a:extLst>
                    <a:ext uri="{FF2B5EF4-FFF2-40B4-BE49-F238E27FC236}">
                      <a16:creationId xmlns:a16="http://schemas.microsoft.com/office/drawing/2014/main" id="{369B78AC-4501-7EEE-FD31-C780C96913F0}"/>
                    </a:ext>
                  </a:extLst>
                </p:cNvPr>
                <p:cNvSpPr txBox="1"/>
                <p:nvPr>
                  <p:custDataLst>
                    <p:tags r:id="rId11"/>
                  </p:custDataLst>
                </p:nvPr>
              </p:nvSpPr>
              <p:spPr>
                <a:xfrm>
                  <a:off x="5894219" y="4120347"/>
                  <a:ext cx="1420272" cy="13048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lang="zh-CN" altLang="en-US" b="1" dirty="0">
                      <a:solidFill>
                        <a:schemeClr val="accent4"/>
                      </a:solidFill>
                    </a:rPr>
                    <a:t>函数和模块，测试程序	</a:t>
                  </a:r>
                </a:p>
              </p:txBody>
            </p:sp>
          </p:grpSp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BAC18197-9EF8-42B9-90B7-58A031EF7001}"/>
                  </a:ext>
                </a:extLst>
              </p:cNvPr>
              <p:cNvGrpSpPr/>
              <p:nvPr/>
            </p:nvGrpSpPr>
            <p:grpSpPr>
              <a:xfrm>
                <a:off x="9187184" y="1568725"/>
                <a:ext cx="1929023" cy="3959342"/>
                <a:chOff x="9187184" y="1568725"/>
                <a:chExt cx="1929023" cy="3959342"/>
              </a:xfrm>
            </p:grpSpPr>
            <p:grpSp>
              <p:nvGrpSpPr>
                <p:cNvPr id="16" name="组合 15">
                  <a:extLst>
                    <a:ext uri="{FF2B5EF4-FFF2-40B4-BE49-F238E27FC236}">
                      <a16:creationId xmlns:a16="http://schemas.microsoft.com/office/drawing/2014/main" id="{A878E52A-3D89-0848-A182-FC12F922411D}"/>
                    </a:ext>
                  </a:extLst>
                </p:cNvPr>
                <p:cNvGrpSpPr/>
                <p:nvPr/>
              </p:nvGrpSpPr>
              <p:grpSpPr>
                <a:xfrm flipV="1">
                  <a:off x="9224041" y="1568725"/>
                  <a:ext cx="1892166" cy="2420963"/>
                  <a:chOff x="1386227" y="3136948"/>
                  <a:chExt cx="1892166" cy="2420963"/>
                </a:xfrm>
              </p:grpSpPr>
              <p:sp>
                <p:nvSpPr>
                  <p:cNvPr id="22" name="6">
                    <a:extLst>
                      <a:ext uri="{FF2B5EF4-FFF2-40B4-BE49-F238E27FC236}">
                        <a16:creationId xmlns:a16="http://schemas.microsoft.com/office/drawing/2014/main" id="{04704AA7-C3A2-A310-4CED-EC8C868B42E0}"/>
                      </a:ext>
                    </a:extLst>
                  </p:cNvPr>
                  <p:cNvSpPr/>
                  <p:nvPr>
                    <p:custDataLst>
                      <p:tags r:id="rId9"/>
                    </p:custDataLst>
                  </p:nvPr>
                </p:nvSpPr>
                <p:spPr bwMode="auto">
                  <a:xfrm>
                    <a:off x="1386227" y="3136948"/>
                    <a:ext cx="1663083" cy="1121376"/>
                  </a:xfrm>
                  <a:custGeom>
                    <a:avLst/>
                    <a:gdLst>
                      <a:gd name="T0" fmla="*/ 445 w 657"/>
                      <a:gd name="T1" fmla="*/ 443 h 443"/>
                      <a:gd name="T2" fmla="*/ 0 w 657"/>
                      <a:gd name="T3" fmla="*/ 443 h 443"/>
                      <a:gd name="T4" fmla="*/ 211 w 657"/>
                      <a:gd name="T5" fmla="*/ 220 h 443"/>
                      <a:gd name="T6" fmla="*/ 0 w 657"/>
                      <a:gd name="T7" fmla="*/ 0 h 443"/>
                      <a:gd name="T8" fmla="*/ 445 w 657"/>
                      <a:gd name="T9" fmla="*/ 0 h 443"/>
                      <a:gd name="T10" fmla="*/ 657 w 657"/>
                      <a:gd name="T11" fmla="*/ 220 h 443"/>
                      <a:gd name="T12" fmla="*/ 445 w 657"/>
                      <a:gd name="T13" fmla="*/ 443 h 4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57" h="443">
                        <a:moveTo>
                          <a:pt x="445" y="443"/>
                        </a:moveTo>
                        <a:lnTo>
                          <a:pt x="0" y="443"/>
                        </a:lnTo>
                        <a:lnTo>
                          <a:pt x="211" y="220"/>
                        </a:lnTo>
                        <a:lnTo>
                          <a:pt x="0" y="0"/>
                        </a:lnTo>
                        <a:lnTo>
                          <a:pt x="445" y="0"/>
                        </a:lnTo>
                        <a:lnTo>
                          <a:pt x="657" y="220"/>
                        </a:lnTo>
                        <a:lnTo>
                          <a:pt x="445" y="443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vert="horz" wrap="square" lIns="162460" tIns="81231" rIns="162460" bIns="81231" numCol="1" anchor="ctr" anchorCtr="0" compatLnSpc="1"/>
                  <a:lstStyle/>
                  <a:p>
                    <a:pPr algn="ctr" defTabSz="1624713">
                      <a:defRPr/>
                    </a:pPr>
                    <a:endParaRPr lang="zh-CN" altLang="en-US" sz="1773" kern="0" dirty="0">
                      <a:solidFill>
                        <a:schemeClr val="accent1"/>
                      </a:solidFill>
                    </a:endParaRPr>
                  </a:p>
                </p:txBody>
              </p:sp>
              <p:sp>
                <p:nvSpPr>
                  <p:cNvPr id="23" name="6">
                    <a:extLst>
                      <a:ext uri="{FF2B5EF4-FFF2-40B4-BE49-F238E27FC236}">
                        <a16:creationId xmlns:a16="http://schemas.microsoft.com/office/drawing/2014/main" id="{1053A802-438C-EBB0-F6EB-80150C6C8C7D}"/>
                      </a:ext>
                    </a:extLst>
                  </p:cNvPr>
                  <p:cNvSpPr/>
                  <p:nvPr>
                    <p:custDataLst>
                      <p:tags r:id="rId10"/>
                    </p:custDataLst>
                  </p:nvPr>
                </p:nvSpPr>
                <p:spPr bwMode="auto">
                  <a:xfrm>
                    <a:off x="1508104" y="3136948"/>
                    <a:ext cx="1770289" cy="2420963"/>
                  </a:xfrm>
                  <a:custGeom>
                    <a:avLst/>
                    <a:gdLst>
                      <a:gd name="T0" fmla="*/ 205 w 419"/>
                      <a:gd name="T1" fmla="*/ 0 h 661"/>
                      <a:gd name="T2" fmla="*/ 419 w 419"/>
                      <a:gd name="T3" fmla="*/ 220 h 661"/>
                      <a:gd name="T4" fmla="*/ 0 w 419"/>
                      <a:gd name="T5" fmla="*/ 661 h 661"/>
                      <a:gd name="connsiteX0" fmla="*/ 11584 w 16691"/>
                      <a:gd name="connsiteY0" fmla="*/ 0 h 14469"/>
                      <a:gd name="connsiteX1" fmla="*/ 16691 w 16691"/>
                      <a:gd name="connsiteY1" fmla="*/ 3328 h 14469"/>
                      <a:gd name="connsiteX2" fmla="*/ 0 w 16691"/>
                      <a:gd name="connsiteY2" fmla="*/ 14469 h 144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6691" h="14469">
                        <a:moveTo>
                          <a:pt x="11584" y="0"/>
                        </a:moveTo>
                        <a:lnTo>
                          <a:pt x="16691" y="3328"/>
                        </a:lnTo>
                        <a:lnTo>
                          <a:pt x="0" y="14469"/>
                        </a:lnTo>
                      </a:path>
                    </a:pathLst>
                  </a:custGeom>
                  <a:noFill/>
                  <a:ln w="34925" cap="flat">
                    <a:solidFill>
                      <a:schemeClr val="accent6"/>
                    </a:solidFill>
                    <a:prstDash val="solid"/>
                    <a:miter lim="800000"/>
                    <a:headEnd type="none"/>
                    <a:tailEnd type="none" w="sm" len="sm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162460" tIns="81231" rIns="162460" bIns="81231" numCol="1" anchor="t" anchorCtr="0" compatLnSpc="1"/>
                  <a:lstStyle/>
                  <a:p>
                    <a:pPr defTabSz="1624713">
                      <a:defRPr/>
                    </a:pPr>
                    <a:endParaRPr lang="zh-CN" altLang="en-US" sz="3200" kern="0">
                      <a:solidFill>
                        <a:schemeClr val="accent1"/>
                      </a:solidFill>
                    </a:endParaRPr>
                  </a:p>
                </p:txBody>
              </p:sp>
            </p:grpSp>
            <p:sp>
              <p:nvSpPr>
                <p:cNvPr id="20" name="Title-6">
                  <a:extLst>
                    <a:ext uri="{FF2B5EF4-FFF2-40B4-BE49-F238E27FC236}">
                      <a16:creationId xmlns:a16="http://schemas.microsoft.com/office/drawing/2014/main" id="{C3FCA625-3133-3AF1-6DDA-6E3921C7CD2C}"/>
                    </a:ext>
                  </a:extLst>
                </p:cNvPr>
                <p:cNvSpPr txBox="1"/>
                <p:nvPr>
                  <p:custDataLst>
                    <p:tags r:id="rId8"/>
                  </p:custDataLst>
                </p:nvPr>
              </p:nvSpPr>
              <p:spPr>
                <a:xfrm>
                  <a:off x="9187184" y="4120347"/>
                  <a:ext cx="1546712" cy="14077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lang="en-US" altLang="zh-CN" b="1" dirty="0">
                      <a:solidFill>
                        <a:schemeClr val="accent6"/>
                      </a:solidFill>
                    </a:rPr>
                    <a:t>NumPy</a:t>
                  </a:r>
                  <a:r>
                    <a:rPr lang="zh-CN" altLang="en-US" b="1" dirty="0">
                      <a:solidFill>
                        <a:schemeClr val="accent6"/>
                      </a:solidFill>
                    </a:rPr>
                    <a:t>数组和矩阵计算</a:t>
                  </a:r>
                </a:p>
              </p:txBody>
            </p:sp>
          </p:grpSp>
        </p:grpSp>
        <p:sp>
          <p:nvSpPr>
            <p:cNvPr id="54" name="6">
              <a:extLst>
                <a:ext uri="{FF2B5EF4-FFF2-40B4-BE49-F238E27FC236}">
                  <a16:creationId xmlns:a16="http://schemas.microsoft.com/office/drawing/2014/main" id="{FF4F835E-EB2B-1E59-C553-15D8345A42BF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 flipV="1">
              <a:off x="11347140" y="3501015"/>
              <a:ext cx="1663083" cy="1121376"/>
            </a:xfrm>
            <a:custGeom>
              <a:avLst/>
              <a:gdLst>
                <a:gd name="T0" fmla="*/ 445 w 657"/>
                <a:gd name="T1" fmla="*/ 443 h 443"/>
                <a:gd name="T2" fmla="*/ 0 w 657"/>
                <a:gd name="T3" fmla="*/ 443 h 443"/>
                <a:gd name="T4" fmla="*/ 211 w 657"/>
                <a:gd name="T5" fmla="*/ 220 h 443"/>
                <a:gd name="T6" fmla="*/ 0 w 657"/>
                <a:gd name="T7" fmla="*/ 0 h 443"/>
                <a:gd name="T8" fmla="*/ 445 w 657"/>
                <a:gd name="T9" fmla="*/ 0 h 443"/>
                <a:gd name="T10" fmla="*/ 657 w 657"/>
                <a:gd name="T11" fmla="*/ 220 h 443"/>
                <a:gd name="T12" fmla="*/ 445 w 657"/>
                <a:gd name="T13" fmla="*/ 443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7" h="443">
                  <a:moveTo>
                    <a:pt x="445" y="443"/>
                  </a:moveTo>
                  <a:lnTo>
                    <a:pt x="0" y="443"/>
                  </a:lnTo>
                  <a:lnTo>
                    <a:pt x="211" y="220"/>
                  </a:lnTo>
                  <a:lnTo>
                    <a:pt x="0" y="0"/>
                  </a:lnTo>
                  <a:lnTo>
                    <a:pt x="445" y="0"/>
                  </a:lnTo>
                  <a:lnTo>
                    <a:pt x="657" y="220"/>
                  </a:lnTo>
                  <a:lnTo>
                    <a:pt x="445" y="44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62460" tIns="81231" rIns="162460" bIns="81231" numCol="1" anchor="ctr" anchorCtr="0" compatLnSpc="1"/>
            <a:lstStyle/>
            <a:p>
              <a:pPr algn="ctr" defTabSz="1624713">
                <a:defRPr/>
              </a:pPr>
              <a:endParaRPr lang="zh-CN" altLang="en-US" sz="1773" kern="0" dirty="0">
                <a:solidFill>
                  <a:schemeClr val="accent1"/>
                </a:solidFill>
              </a:endParaRPr>
            </a:p>
          </p:txBody>
        </p:sp>
        <p:sp>
          <p:nvSpPr>
            <p:cNvPr id="55" name="6">
              <a:extLst>
                <a:ext uri="{FF2B5EF4-FFF2-40B4-BE49-F238E27FC236}">
                  <a16:creationId xmlns:a16="http://schemas.microsoft.com/office/drawing/2014/main" id="{93816199-E247-A497-A0AF-BA4E9430541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 bwMode="auto">
            <a:xfrm flipV="1">
              <a:off x="11469018" y="2201428"/>
              <a:ext cx="1770289" cy="2420963"/>
            </a:xfrm>
            <a:custGeom>
              <a:avLst/>
              <a:gdLst>
                <a:gd name="T0" fmla="*/ 205 w 419"/>
                <a:gd name="T1" fmla="*/ 0 h 661"/>
                <a:gd name="T2" fmla="*/ 419 w 419"/>
                <a:gd name="T3" fmla="*/ 220 h 661"/>
                <a:gd name="T4" fmla="*/ 0 w 419"/>
                <a:gd name="T5" fmla="*/ 661 h 661"/>
                <a:gd name="connsiteX0" fmla="*/ 11584 w 16691"/>
                <a:gd name="connsiteY0" fmla="*/ 0 h 14469"/>
                <a:gd name="connsiteX1" fmla="*/ 16691 w 16691"/>
                <a:gd name="connsiteY1" fmla="*/ 3328 h 14469"/>
                <a:gd name="connsiteX2" fmla="*/ 0 w 16691"/>
                <a:gd name="connsiteY2" fmla="*/ 14469 h 14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91" h="14469">
                  <a:moveTo>
                    <a:pt x="11584" y="0"/>
                  </a:moveTo>
                  <a:lnTo>
                    <a:pt x="16691" y="3328"/>
                  </a:lnTo>
                  <a:lnTo>
                    <a:pt x="0" y="14469"/>
                  </a:lnTo>
                </a:path>
              </a:pathLst>
            </a:custGeom>
            <a:noFill/>
            <a:ln w="34925" cap="flat">
              <a:solidFill>
                <a:schemeClr val="accent6"/>
              </a:solidFill>
              <a:prstDash val="solid"/>
              <a:miter lim="800000"/>
              <a:headEnd type="none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62460" tIns="81231" rIns="162460" bIns="81231" numCol="1" anchor="t" anchorCtr="0" compatLnSpc="1"/>
            <a:lstStyle/>
            <a:p>
              <a:pPr defTabSz="1624713">
                <a:defRPr/>
              </a:pPr>
              <a:endParaRPr lang="zh-CN" altLang="en-US" sz="3200" kern="0">
                <a:solidFill>
                  <a:schemeClr val="accent1"/>
                </a:solidFill>
              </a:endParaRPr>
            </a:p>
          </p:txBody>
        </p:sp>
        <p:sp>
          <p:nvSpPr>
            <p:cNvPr id="56" name="Title-6">
              <a:extLst>
                <a:ext uri="{FF2B5EF4-FFF2-40B4-BE49-F238E27FC236}">
                  <a16:creationId xmlns:a16="http://schemas.microsoft.com/office/drawing/2014/main" id="{5D34076B-DB38-7D2A-0740-D0D95D511A44}"/>
                </a:ext>
              </a:extLst>
            </p:cNvPr>
            <p:cNvSpPr txBox="1"/>
            <p:nvPr>
              <p:custDataLst>
                <p:tags r:id="rId7"/>
              </p:custDataLst>
            </p:nvPr>
          </p:nvSpPr>
          <p:spPr>
            <a:xfrm>
              <a:off x="11310284" y="4753050"/>
              <a:ext cx="1546712" cy="116892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b="1" dirty="0">
                  <a:solidFill>
                    <a:schemeClr val="accent6"/>
                  </a:solidFill>
                </a:rPr>
                <a:t>程序运行时间的分析和测量</a:t>
              </a:r>
            </a:p>
          </p:txBody>
        </p:sp>
      </p:grpSp>
      <p:sp>
        <p:nvSpPr>
          <p:cNvPr id="58" name="5">
            <a:extLst>
              <a:ext uri="{FF2B5EF4-FFF2-40B4-BE49-F238E27FC236}">
                <a16:creationId xmlns:a16="http://schemas.microsoft.com/office/drawing/2014/main" id="{83A9BB5E-BD9A-6C7C-ECC0-424F561228B4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9178635" y="3396326"/>
            <a:ext cx="1548492" cy="1072818"/>
          </a:xfrm>
          <a:custGeom>
            <a:avLst/>
            <a:gdLst>
              <a:gd name="T0" fmla="*/ 445 w 657"/>
              <a:gd name="T1" fmla="*/ 443 h 443"/>
              <a:gd name="T2" fmla="*/ 0 w 657"/>
              <a:gd name="T3" fmla="*/ 443 h 443"/>
              <a:gd name="T4" fmla="*/ 211 w 657"/>
              <a:gd name="T5" fmla="*/ 220 h 443"/>
              <a:gd name="T6" fmla="*/ 0 w 657"/>
              <a:gd name="T7" fmla="*/ 0 h 443"/>
              <a:gd name="T8" fmla="*/ 445 w 657"/>
              <a:gd name="T9" fmla="*/ 0 h 443"/>
              <a:gd name="T10" fmla="*/ 657 w 657"/>
              <a:gd name="T11" fmla="*/ 220 h 443"/>
              <a:gd name="T12" fmla="*/ 445 w 657"/>
              <a:gd name="T13" fmla="*/ 443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57" h="443">
                <a:moveTo>
                  <a:pt x="445" y="443"/>
                </a:moveTo>
                <a:lnTo>
                  <a:pt x="0" y="443"/>
                </a:lnTo>
                <a:lnTo>
                  <a:pt x="211" y="220"/>
                </a:lnTo>
                <a:lnTo>
                  <a:pt x="0" y="0"/>
                </a:lnTo>
                <a:lnTo>
                  <a:pt x="445" y="0"/>
                </a:lnTo>
                <a:lnTo>
                  <a:pt x="657" y="220"/>
                </a:lnTo>
                <a:lnTo>
                  <a:pt x="445" y="44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162460" tIns="81231" rIns="162460" bIns="81231" numCol="1" anchor="ctr" anchorCtr="0" compatLnSpc="1"/>
          <a:lstStyle/>
          <a:p>
            <a:pPr algn="ctr" defTabSz="1624713">
              <a:defRPr/>
            </a:pPr>
            <a:endParaRPr lang="zh-CN" altLang="en-US" sz="1773" kern="0">
              <a:solidFill>
                <a:schemeClr val="accent1"/>
              </a:solidFill>
            </a:endParaRPr>
          </a:p>
        </p:txBody>
      </p:sp>
      <p:sp>
        <p:nvSpPr>
          <p:cNvPr id="59" name="5">
            <a:extLst>
              <a:ext uri="{FF2B5EF4-FFF2-40B4-BE49-F238E27FC236}">
                <a16:creationId xmlns:a16="http://schemas.microsoft.com/office/drawing/2014/main" id="{14A67A04-C78D-6380-E278-707CCC6B7895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9292114" y="3396326"/>
            <a:ext cx="1648311" cy="2316129"/>
          </a:xfrm>
          <a:custGeom>
            <a:avLst/>
            <a:gdLst>
              <a:gd name="T0" fmla="*/ 205 w 419"/>
              <a:gd name="T1" fmla="*/ 0 h 661"/>
              <a:gd name="T2" fmla="*/ 419 w 419"/>
              <a:gd name="T3" fmla="*/ 220 h 661"/>
              <a:gd name="T4" fmla="*/ 0 w 419"/>
              <a:gd name="T5" fmla="*/ 661 h 661"/>
              <a:gd name="connsiteX0" fmla="*/ 11584 w 16691"/>
              <a:gd name="connsiteY0" fmla="*/ 0 h 14469"/>
              <a:gd name="connsiteX1" fmla="*/ 16691 w 16691"/>
              <a:gd name="connsiteY1" fmla="*/ 3328 h 14469"/>
              <a:gd name="connsiteX2" fmla="*/ 0 w 16691"/>
              <a:gd name="connsiteY2" fmla="*/ 14469 h 14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691" h="14469">
                <a:moveTo>
                  <a:pt x="11584" y="0"/>
                </a:moveTo>
                <a:lnTo>
                  <a:pt x="16691" y="3328"/>
                </a:lnTo>
                <a:lnTo>
                  <a:pt x="0" y="14469"/>
                </a:lnTo>
              </a:path>
            </a:pathLst>
          </a:custGeom>
          <a:noFill/>
          <a:ln w="34925" cap="flat">
            <a:solidFill>
              <a:schemeClr val="accent5"/>
            </a:solidFill>
            <a:prstDash val="solid"/>
            <a:miter lim="800000"/>
            <a:headEnd type="none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62460" tIns="81231" rIns="162460" bIns="81231" numCol="1" anchor="t" anchorCtr="0" compatLnSpc="1"/>
          <a:lstStyle/>
          <a:p>
            <a:pPr defTabSz="1624713">
              <a:defRPr/>
            </a:pPr>
            <a:endParaRPr lang="zh-CN" altLang="en-US" sz="3200" kern="0">
              <a:solidFill>
                <a:schemeClr val="accent1"/>
              </a:solidFill>
            </a:endParaRPr>
          </a:p>
        </p:txBody>
      </p:sp>
      <p:sp>
        <p:nvSpPr>
          <p:cNvPr id="60" name="Title-5">
            <a:extLst>
              <a:ext uri="{FF2B5EF4-FFF2-40B4-BE49-F238E27FC236}">
                <a16:creationId xmlns:a16="http://schemas.microsoft.com/office/drawing/2014/main" id="{1BABEB17-6A5F-E2AB-A277-441AD958661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216002" y="2444664"/>
            <a:ext cx="1511125" cy="7937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accent5"/>
                </a:solidFill>
              </a:rPr>
              <a:t>错误处理和文件读写，调试程序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9BB8789C-C28C-CC5E-0E55-50C1F169B947}"/>
              </a:ext>
            </a:extLst>
          </p:cNvPr>
          <p:cNvSpPr txBox="1"/>
          <p:nvPr/>
        </p:nvSpPr>
        <p:spPr>
          <a:xfrm>
            <a:off x="131263" y="1081257"/>
            <a:ext cx="91567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每部分两学时，帮助学生初步建立编程思维，掌握</a:t>
            </a:r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Python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使用</a:t>
            </a:r>
          </a:p>
        </p:txBody>
      </p:sp>
    </p:spTree>
    <p:extLst>
      <p:ext uri="{BB962C8B-B14F-4D97-AF65-F5344CB8AC3E}">
        <p14:creationId xmlns:p14="http://schemas.microsoft.com/office/powerpoint/2010/main" val="24910152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A442F-368E-C962-D7B8-311A43927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9F962141-3784-485F-B098-E559A1B0179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339CDA7C-1606-B146-9155-4F50229F2830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88CFBC33-B63F-8B93-98D8-13053C205B6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312F723F-C205-C3F5-4788-C87FE1229B6E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971A1CC-9E38-2E3A-1523-F6256B4E0D9D}"/>
              </a:ext>
            </a:extLst>
          </p:cNvPr>
          <p:cNvSpPr txBox="1"/>
          <p:nvPr/>
        </p:nvSpPr>
        <p:spPr>
          <a:xfrm>
            <a:off x="350439" y="120418"/>
            <a:ext cx="81467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本课程：实验课内容</a:t>
            </a:r>
            <a:r>
              <a:rPr lang="en-US" altLang="zh-CN" sz="2800" b="1" dirty="0">
                <a:solidFill>
                  <a:schemeClr val="bg1"/>
                </a:solidFill>
                <a:cs typeface="+mn-ea"/>
                <a:sym typeface="+mn-lt"/>
              </a:rPr>
              <a:t>2——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逻辑回归实验（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学时）</a:t>
            </a:r>
          </a:p>
        </p:txBody>
      </p:sp>
      <p:sp>
        <p:nvSpPr>
          <p:cNvPr id="12" name="文本框 24">
            <a:extLst>
              <a:ext uri="{FF2B5EF4-FFF2-40B4-BE49-F238E27FC236}">
                <a16:creationId xmlns:a16="http://schemas.microsoft.com/office/drawing/2014/main" id="{06D37464-C9A2-6BDB-6B38-BB2C90E8D834}"/>
              </a:ext>
            </a:extLst>
          </p:cNvPr>
          <p:cNvSpPr txBox="1"/>
          <p:nvPr/>
        </p:nvSpPr>
        <p:spPr>
          <a:xfrm>
            <a:off x="675931" y="483781"/>
            <a:ext cx="11165630" cy="605178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R="0" lvl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zh-CN" altLang="en-US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数据预处理：</a:t>
            </a:r>
            <a:endParaRPr kumimoji="0" lang="en-US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R="0" lvl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CN" altLang="en-US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鸢尾花数据集（</a:t>
            </a:r>
            <a:r>
              <a:rPr kumimoji="0" lang="en-US" altLang="zh-CN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Iris Dataset</a:t>
            </a:r>
            <a:r>
              <a:rPr kumimoji="0" lang="zh-CN" altLang="en-US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）或乳腺癌数据集（</a:t>
            </a:r>
            <a:r>
              <a:rPr kumimoji="0" lang="en-US" altLang="zh-CN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Breast Cancer Wisconsin Dataset</a:t>
            </a:r>
            <a:r>
              <a:rPr kumimoji="0" lang="zh-CN" altLang="en-US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）或电信诈骗数据集（</a:t>
            </a:r>
            <a:r>
              <a:rPr kumimoji="0" lang="en-US" altLang="zh-CN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学时）</a:t>
            </a:r>
            <a:endParaRPr kumimoji="0" lang="en-US" altLang="zh-CN" sz="240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R="0" lvl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zh-CN" altLang="en-US" sz="240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模型实现：</a:t>
            </a:r>
            <a:endParaRPr kumimoji="0" lang="en-US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R="0" lvl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zh-CN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Sigmoid</a:t>
            </a:r>
            <a:r>
              <a:rPr kumimoji="0" lang="zh-CN" altLang="en-US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函数、交叉熵损失函数、梯度下降优化（</a:t>
            </a:r>
            <a:r>
              <a:rPr kumimoji="0" lang="en-US" altLang="zh-CN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学时）</a:t>
            </a:r>
            <a:endParaRPr kumimoji="0" lang="en-US" altLang="zh-CN" sz="240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R="0" lvl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zh-CN" altLang="en-US" sz="240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模型训练与评估：</a:t>
            </a:r>
            <a:endParaRPr kumimoji="0" lang="en-US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R="0" lvl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CN" altLang="en-US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分别使用训练集和测试集评估模型性能（</a:t>
            </a:r>
            <a:r>
              <a:rPr kumimoji="0" lang="en-US" altLang="zh-CN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学时）</a:t>
            </a:r>
          </a:p>
          <a:p>
            <a:pPr marR="0" lvl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zh-CN" altLang="en-US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R="0" lvl="1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zh-CN" altLang="en-US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1859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F1E27-7F85-5988-E795-0501C086F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05C3F273-18A6-74A8-69FC-D3F5A872223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9626B03-1C48-EF43-B794-A4C273FB707F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925C114A-8366-CE2E-5BAF-FF55BEC5DAB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ECEE9C58-864A-1EB0-4265-ABB2293958AA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BC20E1A-33C3-471F-EF20-92531696A9E1}"/>
              </a:ext>
            </a:extLst>
          </p:cNvPr>
          <p:cNvSpPr txBox="1"/>
          <p:nvPr/>
        </p:nvSpPr>
        <p:spPr>
          <a:xfrm>
            <a:off x="350439" y="120418"/>
            <a:ext cx="103012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本课程：实验课内容</a:t>
            </a:r>
            <a:r>
              <a:rPr lang="en-US" altLang="zh-CN" sz="2800" b="1" dirty="0">
                <a:solidFill>
                  <a:schemeClr val="bg1"/>
                </a:solidFill>
                <a:cs typeface="+mn-ea"/>
                <a:sym typeface="+mn-lt"/>
              </a:rPr>
              <a:t>3——</a:t>
            </a: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手动实现反向传播算法实验（</a:t>
            </a:r>
            <a:r>
              <a:rPr lang="en-US" altLang="zh-CN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学时）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文本框 24">
            <a:extLst>
              <a:ext uri="{FF2B5EF4-FFF2-40B4-BE49-F238E27FC236}">
                <a16:creationId xmlns:a16="http://schemas.microsoft.com/office/drawing/2014/main" id="{BD1D836A-CDBC-D794-E1E6-B335649C33E1}"/>
              </a:ext>
            </a:extLst>
          </p:cNvPr>
          <p:cNvSpPr txBox="1"/>
          <p:nvPr/>
        </p:nvSpPr>
        <p:spPr>
          <a:xfrm>
            <a:off x="721385" y="960859"/>
            <a:ext cx="11165630" cy="512845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神经网络设计：</a:t>
            </a:r>
            <a:endParaRPr kumimoji="0" lang="en-US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R="0" lvl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CN" altLang="en-US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三层网络，初始化网络参数（</a:t>
            </a:r>
            <a:r>
              <a:rPr kumimoji="0" lang="en-US" altLang="zh-CN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学时）</a:t>
            </a:r>
            <a:endParaRPr kumimoji="0" lang="en-US" altLang="zh-CN" sz="240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R="0" lvl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zh-CN" altLang="en-US" sz="240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反向传播算法：</a:t>
            </a:r>
            <a:endParaRPr kumimoji="0" lang="en-US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R="0" lvl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CN" altLang="en-US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前向传播、反向传播、损失函数、权重更新（</a:t>
            </a:r>
            <a:r>
              <a:rPr kumimoji="0" lang="en-US" altLang="zh-CN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学时）</a:t>
            </a:r>
            <a:endParaRPr kumimoji="0" lang="en-US" altLang="zh-CN" sz="240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R="0" lvl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zh-CN" altLang="en-US" sz="240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调参任务：</a:t>
            </a:r>
            <a:endParaRPr kumimoji="0" lang="en-US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R="0" lvl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zh-CN" altLang="en-US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优化学习率和隐藏层神经元数目、分析参数变化对模型性能的影响（</a:t>
            </a:r>
            <a:r>
              <a:rPr kumimoji="0" lang="en-US" altLang="zh-CN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4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学时）</a:t>
            </a:r>
          </a:p>
          <a:p>
            <a:pPr marR="0" lvl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zh-CN" altLang="en-US" sz="240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R="0" lvl="1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zh-CN" altLang="en-US" sz="24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1094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9">
            <a:extLst>
              <a:ext uri="{FF2B5EF4-FFF2-40B4-BE49-F238E27FC236}">
                <a16:creationId xmlns:a16="http://schemas.microsoft.com/office/drawing/2014/main" id="{D083F957-7FDD-986E-3E25-06C85CCF980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7" name="Freeform 11">
              <a:extLst>
                <a:ext uri="{FF2B5EF4-FFF2-40B4-BE49-F238E27FC236}">
                  <a16:creationId xmlns:a16="http://schemas.microsoft.com/office/drawing/2014/main" id="{8ECA8DFC-B9D6-BD7B-8A47-5F1E26E43177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AutoShape 8">
              <a:extLst>
                <a:ext uri="{FF2B5EF4-FFF2-40B4-BE49-F238E27FC236}">
                  <a16:creationId xmlns:a16="http://schemas.microsoft.com/office/drawing/2014/main" id="{013ADD0E-FE5C-DBC8-7D4A-C02C23A730C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09769520-B6A8-52AD-D3F7-0F90B428234E}"/>
              </a:ext>
            </a:extLst>
          </p:cNvPr>
          <p:cNvSpPr/>
          <p:nvPr/>
        </p:nvSpPr>
        <p:spPr bwMode="auto">
          <a:xfrm>
            <a:off x="0" y="-1589"/>
            <a:ext cx="10529740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89D8340-DAE2-5F6D-2484-6450A6F8780E}"/>
              </a:ext>
            </a:extLst>
          </p:cNvPr>
          <p:cNvSpPr txBox="1"/>
          <p:nvPr/>
        </p:nvSpPr>
        <p:spPr>
          <a:xfrm>
            <a:off x="350439" y="120418"/>
            <a:ext cx="94452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本课程：实验课内容</a:t>
            </a:r>
            <a:r>
              <a:rPr lang="en-US" altLang="zh-CN" sz="2800" b="1" dirty="0">
                <a:solidFill>
                  <a:schemeClr val="bg1"/>
                </a:solidFill>
                <a:cs typeface="+mn-ea"/>
                <a:sym typeface="+mn-lt"/>
              </a:rPr>
              <a:t>4——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综合大实验：多选一（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16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学时）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ED2146ED-7945-4449-8584-7AE3ADFEDD2C}"/>
              </a:ext>
            </a:extLst>
          </p:cNvPr>
          <p:cNvGrpSpPr/>
          <p:nvPr/>
        </p:nvGrpSpPr>
        <p:grpSpPr>
          <a:xfrm>
            <a:off x="1019931" y="893187"/>
            <a:ext cx="10152139" cy="5871600"/>
            <a:chOff x="907506" y="893187"/>
            <a:chExt cx="10152139" cy="5871600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FE63D90E-7D68-1643-BFD7-C7A1FDFDAE55}"/>
                </a:ext>
              </a:extLst>
            </p:cNvPr>
            <p:cNvGrpSpPr/>
            <p:nvPr/>
          </p:nvGrpSpPr>
          <p:grpSpPr>
            <a:xfrm>
              <a:off x="907506" y="893187"/>
              <a:ext cx="7728901" cy="5871600"/>
              <a:chOff x="1214364" y="893187"/>
              <a:chExt cx="7728901" cy="5871600"/>
            </a:xfrm>
          </p:grpSpPr>
          <p:sp>
            <p:nvSpPr>
              <p:cNvPr id="69" name="弧 68">
                <a:extLst>
                  <a:ext uri="{FF2B5EF4-FFF2-40B4-BE49-F238E27FC236}">
                    <a16:creationId xmlns:a16="http://schemas.microsoft.com/office/drawing/2014/main" id="{5D7BA6FD-3F61-E84D-A71A-6D841DCA625E}"/>
                  </a:ext>
                </a:extLst>
              </p:cNvPr>
              <p:cNvSpPr>
                <a:spLocks noChangeAspect="1"/>
              </p:cNvSpPr>
              <p:nvPr/>
            </p:nvSpPr>
            <p:spPr>
              <a:xfrm flipH="1">
                <a:off x="3071665" y="893187"/>
                <a:ext cx="5871600" cy="5871600"/>
              </a:xfrm>
              <a:prstGeom prst="arc">
                <a:avLst>
                  <a:gd name="adj1" fmla="val 18540487"/>
                  <a:gd name="adj2" fmla="val 3032848"/>
                </a:avLst>
              </a:prstGeom>
              <a:ln w="127000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grpSp>
            <p:nvGrpSpPr>
              <p:cNvPr id="4" name="组合 3">
                <a:extLst>
                  <a:ext uri="{FF2B5EF4-FFF2-40B4-BE49-F238E27FC236}">
                    <a16:creationId xmlns:a16="http://schemas.microsoft.com/office/drawing/2014/main" id="{9241487C-E4D2-F948-BAF4-74D239E355BE}"/>
                  </a:ext>
                </a:extLst>
              </p:cNvPr>
              <p:cNvGrpSpPr/>
              <p:nvPr/>
            </p:nvGrpSpPr>
            <p:grpSpPr>
              <a:xfrm>
                <a:off x="1214364" y="3006026"/>
                <a:ext cx="3032931" cy="1590513"/>
                <a:chOff x="777830" y="2960219"/>
                <a:chExt cx="3032931" cy="1590513"/>
              </a:xfrm>
            </p:grpSpPr>
            <p:grpSp>
              <p:nvGrpSpPr>
                <p:cNvPr id="61" name="组合 60">
                  <a:extLst>
                    <a:ext uri="{FF2B5EF4-FFF2-40B4-BE49-F238E27FC236}">
                      <a16:creationId xmlns:a16="http://schemas.microsoft.com/office/drawing/2014/main" id="{9DA8C961-FE01-AAF4-01A4-27D4B322C0CF}"/>
                    </a:ext>
                  </a:extLst>
                </p:cNvPr>
                <p:cNvGrpSpPr/>
                <p:nvPr/>
              </p:nvGrpSpPr>
              <p:grpSpPr>
                <a:xfrm>
                  <a:off x="777830" y="2960219"/>
                  <a:ext cx="3032931" cy="1590513"/>
                  <a:chOff x="878316" y="1551307"/>
                  <a:chExt cx="2660967" cy="1315196"/>
                </a:xfrm>
                <a:solidFill>
                  <a:srgbClr val="203864"/>
                </a:solidFill>
                <a:effectLst>
                  <a:outerShdw blurRad="63500" sx="101000" sy="101000" algn="ctr" rotWithShape="0">
                    <a:schemeClr val="accent1">
                      <a:lumMod val="50000"/>
                      <a:alpha val="40000"/>
                    </a:schemeClr>
                  </a:outerShdw>
                </a:effectLst>
              </p:grpSpPr>
              <p:sp>
                <p:nvSpPr>
                  <p:cNvPr id="62" name="矩形: 圆角 61">
                    <a:extLst>
                      <a:ext uri="{FF2B5EF4-FFF2-40B4-BE49-F238E27FC236}">
                        <a16:creationId xmlns:a16="http://schemas.microsoft.com/office/drawing/2014/main" id="{5298EA65-2C02-2A21-9E50-2942FF38EACB}"/>
                      </a:ext>
                    </a:extLst>
                  </p:cNvPr>
                  <p:cNvSpPr/>
                  <p:nvPr/>
                </p:nvSpPr>
                <p:spPr>
                  <a:xfrm>
                    <a:off x="878317" y="1551307"/>
                    <a:ext cx="2660966" cy="1315196"/>
                  </a:xfrm>
                  <a:prstGeom prst="roundRect">
                    <a:avLst>
                      <a:gd name="adj" fmla="val 8229"/>
                    </a:avLst>
                  </a:prstGeom>
                  <a:solidFill>
                    <a:schemeClr val="accent1"/>
                  </a:solidFill>
                  <a:ln w="57150" cap="rnd">
                    <a:noFill/>
                    <a:prstDash val="solid"/>
                    <a:round/>
                  </a:ln>
                  <a:effectLst>
                    <a:outerShdw blurRad="76200" dist="50800" dir="5400000" algn="ctr" rotWithShape="0">
                      <a:schemeClr val="accent6">
                        <a:alpha val="2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9pPr>
                  </a:lstStyle>
                  <a:p>
                    <a:pPr algn="ctr" defTabSz="913765"/>
                    <a:endParaRPr lang="en-US" sz="2000" b="1">
                      <a:solidFill>
                        <a:srgbClr val="FFFFFF"/>
                      </a:solidFill>
                    </a:endParaRPr>
                  </a:p>
                </p:txBody>
              </p:sp>
              <p:grpSp>
                <p:nvGrpSpPr>
                  <p:cNvPr id="63" name="组合 62">
                    <a:extLst>
                      <a:ext uri="{FF2B5EF4-FFF2-40B4-BE49-F238E27FC236}">
                        <a16:creationId xmlns:a16="http://schemas.microsoft.com/office/drawing/2014/main" id="{2F793C57-B193-69F2-7F81-7FD7D9726198}"/>
                      </a:ext>
                    </a:extLst>
                  </p:cNvPr>
                  <p:cNvGrpSpPr/>
                  <p:nvPr/>
                </p:nvGrpSpPr>
                <p:grpSpPr>
                  <a:xfrm>
                    <a:off x="878316" y="1612826"/>
                    <a:ext cx="2563229" cy="1215501"/>
                    <a:chOff x="8838145" y="1456409"/>
                    <a:chExt cx="2563229" cy="1215501"/>
                  </a:xfrm>
                  <a:grpFill/>
                </p:grpSpPr>
                <p:sp>
                  <p:nvSpPr>
                    <p:cNvPr id="64" name="正文05">
                      <a:extLst>
                        <a:ext uri="{FF2B5EF4-FFF2-40B4-BE49-F238E27FC236}">
                          <a16:creationId xmlns:a16="http://schemas.microsoft.com/office/drawing/2014/main" id="{E001654C-6BD4-A7CB-AE7C-E6261BC034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38145" y="1972670"/>
                      <a:ext cx="2563229" cy="69924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r">
                        <a:lnSpc>
                          <a:spcPct val="120000"/>
                        </a:lnSpc>
                      </a:pPr>
                      <a:r>
                        <a:rPr lang="zh-CN" altLang="en-US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实现简单的序列预测模型</a:t>
                      </a:r>
                      <a:r>
                        <a:rPr lang="en-US" altLang="zh-CN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RNN</a:t>
                      </a:r>
                      <a:r>
                        <a:rPr lang="zh-CN" altLang="en-US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、</a:t>
                      </a:r>
                      <a:r>
                        <a:rPr lang="en-US" altLang="zh-CN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GRU</a:t>
                      </a:r>
                      <a:r>
                        <a:rPr lang="zh-CN" altLang="en-US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、</a:t>
                      </a:r>
                      <a:r>
                        <a:rPr lang="en-US" altLang="zh-CN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LSTM</a:t>
                      </a:r>
                      <a:r>
                        <a:rPr lang="zh-CN" altLang="en-US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，在</a:t>
                      </a:r>
                      <a:r>
                        <a:rPr lang="en-US" altLang="zh-CN" sz="1400" dirty="0" err="1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Librispeech</a:t>
                      </a:r>
                      <a:r>
                        <a:rPr lang="zh-CN" altLang="en-US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数据集上验证</a:t>
                      </a:r>
                      <a:endParaRPr lang="zh-CN" altLang="en-US" sz="1400" dirty="0">
                        <a:solidFill>
                          <a:schemeClr val="bg1"/>
                        </a:solidFill>
                        <a:latin typeface="+mj-ea"/>
                        <a:ea typeface="+mj-ea"/>
                        <a:sym typeface="Arial"/>
                      </a:endParaRPr>
                    </a:p>
                  </p:txBody>
                </p:sp>
                <p:sp>
                  <p:nvSpPr>
                    <p:cNvPr id="65" name="小标题05">
                      <a:extLst>
                        <a:ext uri="{FF2B5EF4-FFF2-40B4-BE49-F238E27FC236}">
                          <a16:creationId xmlns:a16="http://schemas.microsoft.com/office/drawing/2014/main" id="{2686C5DA-8960-4163-C36B-76610B180D2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019191" y="1456409"/>
                      <a:ext cx="2369620" cy="41271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zh-CN" alt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/>
                        </a:rPr>
                        <a:t>语音识别</a:t>
                      </a:r>
                    </a:p>
                  </p:txBody>
                </p:sp>
                <p:cxnSp>
                  <p:nvCxnSpPr>
                    <p:cNvPr id="66" name="直接连接符 65">
                      <a:extLst>
                        <a:ext uri="{FF2B5EF4-FFF2-40B4-BE49-F238E27FC236}">
                          <a16:creationId xmlns:a16="http://schemas.microsoft.com/office/drawing/2014/main" id="{BE62527D-92AE-21DB-5642-07BF050B953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0409113" y="1920897"/>
                      <a:ext cx="884376" cy="0"/>
                    </a:xfrm>
                    <a:prstGeom prst="lin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pic>
              <p:nvPicPr>
                <p:cNvPr id="15" name="图片 14">
                  <a:extLst>
                    <a:ext uri="{FF2B5EF4-FFF2-40B4-BE49-F238E27FC236}">
                      <a16:creationId xmlns:a16="http://schemas.microsoft.com/office/drawing/2014/main" id="{98207E53-FD37-974E-B9CA-31EA69EBD2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065351" y="3159139"/>
                  <a:ext cx="397286" cy="397286"/>
                </a:xfrm>
                <a:prstGeom prst="rect">
                  <a:avLst/>
                </a:prstGeom>
              </p:spPr>
            </p:pic>
          </p:grpSp>
          <p:grpSp>
            <p:nvGrpSpPr>
              <p:cNvPr id="3" name="组合 2">
                <a:extLst>
                  <a:ext uri="{FF2B5EF4-FFF2-40B4-BE49-F238E27FC236}">
                    <a16:creationId xmlns:a16="http://schemas.microsoft.com/office/drawing/2014/main" id="{2CE8E752-7251-E344-8DAA-C401E545F7BE}"/>
                  </a:ext>
                </a:extLst>
              </p:cNvPr>
              <p:cNvGrpSpPr/>
              <p:nvPr/>
            </p:nvGrpSpPr>
            <p:grpSpPr>
              <a:xfrm>
                <a:off x="2134354" y="1062544"/>
                <a:ext cx="3032931" cy="1590513"/>
                <a:chOff x="1437080" y="1016738"/>
                <a:chExt cx="3032931" cy="1590513"/>
              </a:xfrm>
            </p:grpSpPr>
            <p:grpSp>
              <p:nvGrpSpPr>
                <p:cNvPr id="117" name="组合 116">
                  <a:extLst>
                    <a:ext uri="{FF2B5EF4-FFF2-40B4-BE49-F238E27FC236}">
                      <a16:creationId xmlns:a16="http://schemas.microsoft.com/office/drawing/2014/main" id="{0FD83C49-E85B-5149-B732-360B845E3472}"/>
                    </a:ext>
                  </a:extLst>
                </p:cNvPr>
                <p:cNvGrpSpPr/>
                <p:nvPr/>
              </p:nvGrpSpPr>
              <p:grpSpPr>
                <a:xfrm>
                  <a:off x="1437080" y="1016738"/>
                  <a:ext cx="3032931" cy="1590513"/>
                  <a:chOff x="878316" y="1551307"/>
                  <a:chExt cx="2660967" cy="1315196"/>
                </a:xfrm>
                <a:solidFill>
                  <a:srgbClr val="203864"/>
                </a:solidFill>
                <a:effectLst>
                  <a:outerShdw blurRad="63500" sx="101000" sy="101000" algn="ctr" rotWithShape="0">
                    <a:schemeClr val="accent1">
                      <a:lumMod val="50000"/>
                      <a:alpha val="40000"/>
                    </a:schemeClr>
                  </a:outerShdw>
                </a:effectLst>
              </p:grpSpPr>
              <p:sp>
                <p:nvSpPr>
                  <p:cNvPr id="118" name="矩形: 圆角 61">
                    <a:extLst>
                      <a:ext uri="{FF2B5EF4-FFF2-40B4-BE49-F238E27FC236}">
                        <a16:creationId xmlns:a16="http://schemas.microsoft.com/office/drawing/2014/main" id="{61E328D4-4BA6-AE4B-9BD4-9719F2E08553}"/>
                      </a:ext>
                    </a:extLst>
                  </p:cNvPr>
                  <p:cNvSpPr/>
                  <p:nvPr/>
                </p:nvSpPr>
                <p:spPr>
                  <a:xfrm>
                    <a:off x="878317" y="1551307"/>
                    <a:ext cx="2660966" cy="1315196"/>
                  </a:xfrm>
                  <a:prstGeom prst="roundRect">
                    <a:avLst>
                      <a:gd name="adj" fmla="val 8229"/>
                    </a:avLst>
                  </a:prstGeom>
                  <a:solidFill>
                    <a:schemeClr val="accent1"/>
                  </a:solidFill>
                  <a:ln w="57150" cap="rnd">
                    <a:noFill/>
                    <a:prstDash val="solid"/>
                    <a:round/>
                  </a:ln>
                  <a:effectLst>
                    <a:outerShdw blurRad="76200" dist="50800" dir="5400000" algn="ctr" rotWithShape="0">
                      <a:schemeClr val="accent6">
                        <a:alpha val="2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9pPr>
                  </a:lstStyle>
                  <a:p>
                    <a:pPr algn="ctr" defTabSz="913765"/>
                    <a:endParaRPr lang="en-US" sz="2000" b="1">
                      <a:solidFill>
                        <a:srgbClr val="FFFFFF"/>
                      </a:solidFill>
                    </a:endParaRPr>
                  </a:p>
                </p:txBody>
              </p:sp>
              <p:grpSp>
                <p:nvGrpSpPr>
                  <p:cNvPr id="119" name="组合 118">
                    <a:extLst>
                      <a:ext uri="{FF2B5EF4-FFF2-40B4-BE49-F238E27FC236}">
                        <a16:creationId xmlns:a16="http://schemas.microsoft.com/office/drawing/2014/main" id="{B7A78BB1-8CEE-6F41-8594-77708BD03C7B}"/>
                      </a:ext>
                    </a:extLst>
                  </p:cNvPr>
                  <p:cNvGrpSpPr/>
                  <p:nvPr/>
                </p:nvGrpSpPr>
                <p:grpSpPr>
                  <a:xfrm>
                    <a:off x="878316" y="1612826"/>
                    <a:ext cx="2563229" cy="1002040"/>
                    <a:chOff x="8838145" y="1456409"/>
                    <a:chExt cx="2563229" cy="1002040"/>
                  </a:xfrm>
                  <a:grpFill/>
                </p:grpSpPr>
                <p:sp>
                  <p:nvSpPr>
                    <p:cNvPr id="120" name="正文05">
                      <a:extLst>
                        <a:ext uri="{FF2B5EF4-FFF2-40B4-BE49-F238E27FC236}">
                          <a16:creationId xmlns:a16="http://schemas.microsoft.com/office/drawing/2014/main" id="{B7761ABD-BC2F-DE4D-A070-F134D5D532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38145" y="1972670"/>
                      <a:ext cx="2563229" cy="48577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r">
                        <a:lnSpc>
                          <a:spcPct val="120000"/>
                        </a:lnSpc>
                      </a:pPr>
                      <a:r>
                        <a:rPr lang="zh-CN" altLang="en-US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实现自定义卷积神经网络</a:t>
                      </a:r>
                      <a:r>
                        <a:rPr lang="en-US" altLang="zh-CN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CNN</a:t>
                      </a:r>
                      <a:r>
                        <a:rPr lang="zh-CN" altLang="en-US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，在</a:t>
                      </a:r>
                      <a:r>
                        <a:rPr lang="en-US" altLang="zh-CN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CIFAR-10</a:t>
                      </a:r>
                      <a:r>
                        <a:rPr lang="zh-CN" altLang="en-US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数据集上验证</a:t>
                      </a:r>
                      <a:endParaRPr lang="zh-CN" altLang="en-US" sz="1400" dirty="0">
                        <a:solidFill>
                          <a:schemeClr val="bg1"/>
                        </a:solidFill>
                        <a:latin typeface="+mj-ea"/>
                        <a:ea typeface="+mj-ea"/>
                        <a:sym typeface="Arial"/>
                      </a:endParaRPr>
                    </a:p>
                  </p:txBody>
                </p:sp>
                <p:sp>
                  <p:nvSpPr>
                    <p:cNvPr id="121" name="小标题05">
                      <a:extLst>
                        <a:ext uri="{FF2B5EF4-FFF2-40B4-BE49-F238E27FC236}">
                          <a16:creationId xmlns:a16="http://schemas.microsoft.com/office/drawing/2014/main" id="{F9E192F1-38DA-7544-88F0-B0FAB7352B5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019191" y="1456409"/>
                      <a:ext cx="2369620" cy="41271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zh-CN" alt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/>
                        </a:rPr>
                        <a:t>图像分类</a:t>
                      </a:r>
                    </a:p>
                  </p:txBody>
                </p:sp>
                <p:cxnSp>
                  <p:nvCxnSpPr>
                    <p:cNvPr id="122" name="直接连接符 65">
                      <a:extLst>
                        <a:ext uri="{FF2B5EF4-FFF2-40B4-BE49-F238E27FC236}">
                          <a16:creationId xmlns:a16="http://schemas.microsoft.com/office/drawing/2014/main" id="{C0355E47-DF79-0C4D-8D6C-9F447454211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0409113" y="1920897"/>
                      <a:ext cx="884376" cy="0"/>
                    </a:xfrm>
                    <a:prstGeom prst="lin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pic>
              <p:nvPicPr>
                <p:cNvPr id="25" name="图片 24">
                  <a:extLst>
                    <a:ext uri="{FF2B5EF4-FFF2-40B4-BE49-F238E27FC236}">
                      <a16:creationId xmlns:a16="http://schemas.microsoft.com/office/drawing/2014/main" id="{EF819C5F-9EF0-2B44-9247-99C76271E4E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61092" y="1166769"/>
                  <a:ext cx="476076" cy="476076"/>
                </a:xfrm>
                <a:prstGeom prst="rect">
                  <a:avLst/>
                </a:prstGeom>
              </p:spPr>
            </p:pic>
          </p:grpSp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4F623388-199A-4D41-B9CD-701C96D211B2}"/>
                  </a:ext>
                </a:extLst>
              </p:cNvPr>
              <p:cNvGrpSpPr/>
              <p:nvPr/>
            </p:nvGrpSpPr>
            <p:grpSpPr>
              <a:xfrm>
                <a:off x="2134354" y="4949507"/>
                <a:ext cx="3032930" cy="1643114"/>
                <a:chOff x="1437080" y="4903701"/>
                <a:chExt cx="3032930" cy="1643114"/>
              </a:xfrm>
            </p:grpSpPr>
            <p:grpSp>
              <p:nvGrpSpPr>
                <p:cNvPr id="111" name="组合 110">
                  <a:extLst>
                    <a:ext uri="{FF2B5EF4-FFF2-40B4-BE49-F238E27FC236}">
                      <a16:creationId xmlns:a16="http://schemas.microsoft.com/office/drawing/2014/main" id="{A87CE2CD-3FAC-414C-A80E-6746B804DA6C}"/>
                    </a:ext>
                  </a:extLst>
                </p:cNvPr>
                <p:cNvGrpSpPr/>
                <p:nvPr/>
              </p:nvGrpSpPr>
              <p:grpSpPr>
                <a:xfrm>
                  <a:off x="1437080" y="4903701"/>
                  <a:ext cx="3032930" cy="1643114"/>
                  <a:chOff x="878317" y="1560321"/>
                  <a:chExt cx="2660966" cy="1358689"/>
                </a:xfrm>
                <a:solidFill>
                  <a:srgbClr val="203864"/>
                </a:solidFill>
                <a:effectLst>
                  <a:outerShdw blurRad="63500" sx="101000" sy="101000" algn="ctr" rotWithShape="0">
                    <a:schemeClr val="accent1">
                      <a:lumMod val="50000"/>
                      <a:alpha val="40000"/>
                    </a:schemeClr>
                  </a:outerShdw>
                </a:effectLst>
              </p:grpSpPr>
              <p:sp>
                <p:nvSpPr>
                  <p:cNvPr id="112" name="矩形: 圆角 61">
                    <a:extLst>
                      <a:ext uri="{FF2B5EF4-FFF2-40B4-BE49-F238E27FC236}">
                        <a16:creationId xmlns:a16="http://schemas.microsoft.com/office/drawing/2014/main" id="{53325419-96F3-D54D-AB88-3C45E38CB592}"/>
                      </a:ext>
                    </a:extLst>
                  </p:cNvPr>
                  <p:cNvSpPr/>
                  <p:nvPr/>
                </p:nvSpPr>
                <p:spPr>
                  <a:xfrm>
                    <a:off x="878317" y="1603814"/>
                    <a:ext cx="2660966" cy="1315196"/>
                  </a:xfrm>
                  <a:prstGeom prst="roundRect">
                    <a:avLst>
                      <a:gd name="adj" fmla="val 8229"/>
                    </a:avLst>
                  </a:prstGeom>
                  <a:solidFill>
                    <a:schemeClr val="accent1"/>
                  </a:solidFill>
                  <a:ln w="57150" cap="rnd">
                    <a:noFill/>
                    <a:prstDash val="solid"/>
                    <a:round/>
                  </a:ln>
                  <a:effectLst>
                    <a:outerShdw blurRad="76200" dist="50800" dir="5400000" algn="ctr" rotWithShape="0">
                      <a:schemeClr val="accent6">
                        <a:alpha val="2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9pPr>
                  </a:lstStyle>
                  <a:p>
                    <a:pPr algn="ctr" defTabSz="913765"/>
                    <a:endParaRPr lang="en-US" sz="2000" b="1">
                      <a:solidFill>
                        <a:srgbClr val="FFFFFF"/>
                      </a:solidFill>
                    </a:endParaRPr>
                  </a:p>
                </p:txBody>
              </p:sp>
              <p:grpSp>
                <p:nvGrpSpPr>
                  <p:cNvPr id="113" name="组合 112">
                    <a:extLst>
                      <a:ext uri="{FF2B5EF4-FFF2-40B4-BE49-F238E27FC236}">
                        <a16:creationId xmlns:a16="http://schemas.microsoft.com/office/drawing/2014/main" id="{45B3AA5E-E601-F544-85FF-5F014BD6126F}"/>
                      </a:ext>
                    </a:extLst>
                  </p:cNvPr>
                  <p:cNvGrpSpPr/>
                  <p:nvPr/>
                </p:nvGrpSpPr>
                <p:grpSpPr>
                  <a:xfrm>
                    <a:off x="878317" y="1560321"/>
                    <a:ext cx="2563228" cy="1324579"/>
                    <a:chOff x="8838146" y="1403904"/>
                    <a:chExt cx="2563228" cy="1324579"/>
                  </a:xfrm>
                  <a:grpFill/>
                </p:grpSpPr>
                <p:sp>
                  <p:nvSpPr>
                    <p:cNvPr id="114" name="正文05">
                      <a:extLst>
                        <a:ext uri="{FF2B5EF4-FFF2-40B4-BE49-F238E27FC236}">
                          <a16:creationId xmlns:a16="http://schemas.microsoft.com/office/drawing/2014/main" id="{D109A752-D3BB-8745-B67A-749B475C56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38146" y="1815144"/>
                      <a:ext cx="2563228" cy="91333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r">
                        <a:lnSpc>
                          <a:spcPct val="120000"/>
                        </a:lnSpc>
                      </a:pPr>
                      <a:r>
                        <a:rPr lang="zh-CN" altLang="en-US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自定义</a:t>
                      </a:r>
                      <a:r>
                        <a:rPr lang="en-US" altLang="zh-CN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Transformer Encoder</a:t>
                      </a:r>
                      <a:r>
                        <a:rPr lang="zh-CN" altLang="en-US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用于分类任务，训练预训练模型（如</a:t>
                      </a:r>
                      <a:r>
                        <a:rPr lang="en-US" altLang="zh-CN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BERT</a:t>
                      </a:r>
                      <a:r>
                        <a:rPr lang="zh-CN" altLang="en-US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）进行微调，在</a:t>
                      </a:r>
                      <a:r>
                        <a:rPr lang="en-US" altLang="zh-CN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IMDB</a:t>
                      </a:r>
                      <a:r>
                        <a:rPr lang="zh-CN" altLang="en-US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影评</a:t>
                      </a:r>
                      <a:br>
                        <a:rPr lang="en-US" altLang="zh-CN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</a:br>
                      <a:r>
                        <a:rPr lang="zh-CN" altLang="en-US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数据集验证</a:t>
                      </a:r>
                      <a:endParaRPr lang="zh-CN" altLang="en-US" sz="1400" dirty="0">
                        <a:solidFill>
                          <a:schemeClr val="bg1"/>
                        </a:solidFill>
                        <a:latin typeface="+mj-ea"/>
                        <a:ea typeface="+mj-ea"/>
                        <a:sym typeface="Arial"/>
                      </a:endParaRPr>
                    </a:p>
                  </p:txBody>
                </p:sp>
                <p:sp>
                  <p:nvSpPr>
                    <p:cNvPr id="115" name="小标题05">
                      <a:extLst>
                        <a:ext uri="{FF2B5EF4-FFF2-40B4-BE49-F238E27FC236}">
                          <a16:creationId xmlns:a16="http://schemas.microsoft.com/office/drawing/2014/main" id="{4A9A58BD-2BBF-DD46-BA6A-4463C224B3A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019191" y="1403904"/>
                      <a:ext cx="2369620" cy="41271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r">
                        <a:lnSpc>
                          <a:spcPct val="150000"/>
                        </a:lnSpc>
                      </a:pPr>
                      <a:r>
                        <a:rPr lang="zh-CN" alt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/>
                        </a:rPr>
                        <a:t>文本情感分析</a:t>
                      </a:r>
                    </a:p>
                  </p:txBody>
                </p:sp>
                <p:cxnSp>
                  <p:nvCxnSpPr>
                    <p:cNvPr id="116" name="直接连接符 65">
                      <a:extLst>
                        <a:ext uri="{FF2B5EF4-FFF2-40B4-BE49-F238E27FC236}">
                          <a16:creationId xmlns:a16="http://schemas.microsoft.com/office/drawing/2014/main" id="{16DE9824-CE65-FE4A-A3A8-F27E2646D93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978571" y="1815881"/>
                      <a:ext cx="1333584" cy="0"/>
                    </a:xfrm>
                    <a:prstGeom prst="lin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pic>
              <p:nvPicPr>
                <p:cNvPr id="27" name="图片 26">
                  <a:extLst>
                    <a:ext uri="{FF2B5EF4-FFF2-40B4-BE49-F238E27FC236}">
                      <a16:creationId xmlns:a16="http://schemas.microsoft.com/office/drawing/2014/main" id="{6D2377B9-3606-F947-AB39-81ECF1415E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82714" y="4999906"/>
                  <a:ext cx="455505" cy="455505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832A2669-FEF9-B240-83A4-4660FE523C2A}"/>
                </a:ext>
              </a:extLst>
            </p:cNvPr>
            <p:cNvGrpSpPr/>
            <p:nvPr/>
          </p:nvGrpSpPr>
          <p:grpSpPr>
            <a:xfrm>
              <a:off x="3338140" y="893187"/>
              <a:ext cx="7721505" cy="5871600"/>
              <a:chOff x="3256132" y="893187"/>
              <a:chExt cx="7721505" cy="5871600"/>
            </a:xfrm>
          </p:grpSpPr>
          <p:sp>
            <p:nvSpPr>
              <p:cNvPr id="18" name="弧 17">
                <a:extLst>
                  <a:ext uri="{FF2B5EF4-FFF2-40B4-BE49-F238E27FC236}">
                    <a16:creationId xmlns:a16="http://schemas.microsoft.com/office/drawing/2014/main" id="{D1A0B0E1-D457-F941-A2F0-2BE3F21B0B2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256132" y="893187"/>
                <a:ext cx="5871600" cy="5871600"/>
              </a:xfrm>
              <a:prstGeom prst="arc">
                <a:avLst>
                  <a:gd name="adj1" fmla="val 18540487"/>
                  <a:gd name="adj2" fmla="val 3032848"/>
                </a:avLst>
              </a:prstGeom>
              <a:ln w="127000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id="{FEB84FE3-595A-6441-BAC4-A7F52507B441}"/>
                  </a:ext>
                </a:extLst>
              </p:cNvPr>
              <p:cNvGrpSpPr/>
              <p:nvPr/>
            </p:nvGrpSpPr>
            <p:grpSpPr>
              <a:xfrm>
                <a:off x="7016636" y="5002108"/>
                <a:ext cx="3032931" cy="1590513"/>
                <a:chOff x="6660962" y="4903701"/>
                <a:chExt cx="3032931" cy="1590513"/>
              </a:xfrm>
            </p:grpSpPr>
            <p:grpSp>
              <p:nvGrpSpPr>
                <p:cNvPr id="78" name="组合 77">
                  <a:extLst>
                    <a:ext uri="{FF2B5EF4-FFF2-40B4-BE49-F238E27FC236}">
                      <a16:creationId xmlns:a16="http://schemas.microsoft.com/office/drawing/2014/main" id="{0687D577-0539-4D88-C202-573A8BBBA65B}"/>
                    </a:ext>
                  </a:extLst>
                </p:cNvPr>
                <p:cNvGrpSpPr/>
                <p:nvPr/>
              </p:nvGrpSpPr>
              <p:grpSpPr>
                <a:xfrm>
                  <a:off x="6660962" y="4903701"/>
                  <a:ext cx="3032931" cy="1590513"/>
                  <a:chOff x="878317" y="1551307"/>
                  <a:chExt cx="2660966" cy="1315196"/>
                </a:xfrm>
                <a:solidFill>
                  <a:srgbClr val="203864"/>
                </a:solidFill>
                <a:effectLst>
                  <a:outerShdw blurRad="63500" sx="101000" sy="101000" algn="ctr" rotWithShape="0">
                    <a:schemeClr val="accent1">
                      <a:lumMod val="50000"/>
                      <a:alpha val="40000"/>
                    </a:schemeClr>
                  </a:outerShdw>
                </a:effectLst>
              </p:grpSpPr>
              <p:sp>
                <p:nvSpPr>
                  <p:cNvPr id="79" name="矩形: 圆角 78">
                    <a:extLst>
                      <a:ext uri="{FF2B5EF4-FFF2-40B4-BE49-F238E27FC236}">
                        <a16:creationId xmlns:a16="http://schemas.microsoft.com/office/drawing/2014/main" id="{7E59D60E-1B03-5834-CFA9-FFE1D7E5ADD6}"/>
                      </a:ext>
                    </a:extLst>
                  </p:cNvPr>
                  <p:cNvSpPr/>
                  <p:nvPr/>
                </p:nvSpPr>
                <p:spPr>
                  <a:xfrm>
                    <a:off x="878317" y="1551307"/>
                    <a:ext cx="2660966" cy="1315196"/>
                  </a:xfrm>
                  <a:prstGeom prst="roundRect">
                    <a:avLst>
                      <a:gd name="adj" fmla="val 8229"/>
                    </a:avLst>
                  </a:prstGeom>
                  <a:solidFill>
                    <a:schemeClr val="accent1"/>
                  </a:solidFill>
                  <a:ln w="57150" cap="rnd">
                    <a:noFill/>
                    <a:prstDash val="solid"/>
                    <a:round/>
                  </a:ln>
                  <a:effectLst>
                    <a:outerShdw blurRad="76200" dist="50800" dir="5400000" algn="ctr" rotWithShape="0">
                      <a:schemeClr val="accent6">
                        <a:alpha val="2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9pPr>
                  </a:lstStyle>
                  <a:p>
                    <a:pPr algn="ctr" defTabSz="913765"/>
                    <a:endParaRPr lang="en-US" sz="2000" b="1">
                      <a:solidFill>
                        <a:srgbClr val="FFFFFF"/>
                      </a:solidFill>
                    </a:endParaRPr>
                  </a:p>
                </p:txBody>
              </p:sp>
              <p:grpSp>
                <p:nvGrpSpPr>
                  <p:cNvPr id="80" name="组合 79">
                    <a:extLst>
                      <a:ext uri="{FF2B5EF4-FFF2-40B4-BE49-F238E27FC236}">
                        <a16:creationId xmlns:a16="http://schemas.microsoft.com/office/drawing/2014/main" id="{858D2BCF-C9C0-774D-79FC-6B43294C3449}"/>
                      </a:ext>
                    </a:extLst>
                  </p:cNvPr>
                  <p:cNvGrpSpPr/>
                  <p:nvPr/>
                </p:nvGrpSpPr>
                <p:grpSpPr>
                  <a:xfrm>
                    <a:off x="978789" y="1602972"/>
                    <a:ext cx="2510251" cy="1195747"/>
                    <a:chOff x="8938618" y="1446555"/>
                    <a:chExt cx="2510251" cy="1195747"/>
                  </a:xfrm>
                  <a:grpFill/>
                </p:grpSpPr>
                <p:sp>
                  <p:nvSpPr>
                    <p:cNvPr id="81" name="正文05">
                      <a:extLst>
                        <a:ext uri="{FF2B5EF4-FFF2-40B4-BE49-F238E27FC236}">
                          <a16:creationId xmlns:a16="http://schemas.microsoft.com/office/drawing/2014/main" id="{95580166-B723-E6C6-A43D-84EB8B67B8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38618" y="1943062"/>
                      <a:ext cx="2510251" cy="699240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</p:spPr>
                  <p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en-US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基于大模型或推理引擎实现自动求解和证明数学问题，在</a:t>
                      </a:r>
                      <a:r>
                        <a:rPr lang="en-US" altLang="zh-CN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conic10k</a:t>
                      </a:r>
                      <a:r>
                        <a:rPr lang="zh-CN" altLang="en-US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数据集上验证</a:t>
                      </a:r>
                      <a:endParaRPr lang="zh-CN" altLang="en-US" sz="1400" dirty="0">
                        <a:solidFill>
                          <a:schemeClr val="bg1"/>
                        </a:solidFill>
                        <a:latin typeface="+mj-ea"/>
                        <a:ea typeface="+mj-ea"/>
                        <a:sym typeface="Arial"/>
                      </a:endParaRPr>
                    </a:p>
                  </p:txBody>
                </p:sp>
                <p:sp>
                  <p:nvSpPr>
                    <p:cNvPr id="82" name="小标题05">
                      <a:extLst>
                        <a:ext uri="{FF2B5EF4-FFF2-40B4-BE49-F238E27FC236}">
                          <a16:creationId xmlns:a16="http://schemas.microsoft.com/office/drawing/2014/main" id="{56853A0E-2EBD-FE28-CF74-9A45BDBDCC7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938618" y="1446555"/>
                      <a:ext cx="2369620" cy="41271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/>
                        </a:rPr>
                        <a:t>数学自动求解</a:t>
                      </a:r>
                    </a:p>
                  </p:txBody>
                </p:sp>
                <p:cxnSp>
                  <p:nvCxnSpPr>
                    <p:cNvPr id="83" name="直接连接符 82">
                      <a:extLst>
                        <a:ext uri="{FF2B5EF4-FFF2-40B4-BE49-F238E27FC236}">
                          <a16:creationId xmlns:a16="http://schemas.microsoft.com/office/drawing/2014/main" id="{7628E5B5-2561-E83A-CFF0-7F35BDF85BB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016612" y="1898773"/>
                      <a:ext cx="1326565" cy="0"/>
                    </a:xfrm>
                    <a:prstGeom prst="lin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pic>
              <p:nvPicPr>
                <p:cNvPr id="29" name="图片 28">
                  <a:extLst>
                    <a:ext uri="{FF2B5EF4-FFF2-40B4-BE49-F238E27FC236}">
                      <a16:creationId xmlns:a16="http://schemas.microsoft.com/office/drawing/2014/main" id="{6407DF08-D1E1-A443-AEE6-FBB66D1485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25719" y="5004113"/>
                  <a:ext cx="502166" cy="502166"/>
                </a:xfrm>
                <a:prstGeom prst="rect">
                  <a:avLst/>
                </a:prstGeom>
              </p:spPr>
            </p:pic>
          </p:grpSp>
          <p:grpSp>
            <p:nvGrpSpPr>
              <p:cNvPr id="12" name="组合 11">
                <a:extLst>
                  <a:ext uri="{FF2B5EF4-FFF2-40B4-BE49-F238E27FC236}">
                    <a16:creationId xmlns:a16="http://schemas.microsoft.com/office/drawing/2014/main" id="{D0A82F34-95BF-EF4D-AAB4-90980EB30495}"/>
                  </a:ext>
                </a:extLst>
              </p:cNvPr>
              <p:cNvGrpSpPr/>
              <p:nvPr/>
            </p:nvGrpSpPr>
            <p:grpSpPr>
              <a:xfrm>
                <a:off x="7944706" y="3032326"/>
                <a:ext cx="3032931" cy="1590513"/>
                <a:chOff x="7383712" y="2960219"/>
                <a:chExt cx="3032931" cy="1590513"/>
              </a:xfrm>
            </p:grpSpPr>
            <p:grpSp>
              <p:nvGrpSpPr>
                <p:cNvPr id="98" name="组合 97">
                  <a:extLst>
                    <a:ext uri="{FF2B5EF4-FFF2-40B4-BE49-F238E27FC236}">
                      <a16:creationId xmlns:a16="http://schemas.microsoft.com/office/drawing/2014/main" id="{A931D6A3-998F-A844-A4CC-BB5C6DBF1BF3}"/>
                    </a:ext>
                  </a:extLst>
                </p:cNvPr>
                <p:cNvGrpSpPr/>
                <p:nvPr/>
              </p:nvGrpSpPr>
              <p:grpSpPr>
                <a:xfrm>
                  <a:off x="7383712" y="2960219"/>
                  <a:ext cx="3032931" cy="1590513"/>
                  <a:chOff x="878317" y="1551307"/>
                  <a:chExt cx="2660966" cy="1315196"/>
                </a:xfrm>
                <a:solidFill>
                  <a:srgbClr val="203864"/>
                </a:solidFill>
                <a:effectLst>
                  <a:outerShdw blurRad="63500" sx="101000" sy="101000" algn="ctr" rotWithShape="0">
                    <a:schemeClr val="accent1">
                      <a:lumMod val="50000"/>
                      <a:alpha val="40000"/>
                    </a:schemeClr>
                  </a:outerShdw>
                </a:effectLst>
              </p:grpSpPr>
              <p:sp>
                <p:nvSpPr>
                  <p:cNvPr id="99" name="矩形: 圆角 78">
                    <a:extLst>
                      <a:ext uri="{FF2B5EF4-FFF2-40B4-BE49-F238E27FC236}">
                        <a16:creationId xmlns:a16="http://schemas.microsoft.com/office/drawing/2014/main" id="{42F82705-B1BC-7749-AF0B-E2C69F1A62C6}"/>
                      </a:ext>
                    </a:extLst>
                  </p:cNvPr>
                  <p:cNvSpPr/>
                  <p:nvPr/>
                </p:nvSpPr>
                <p:spPr>
                  <a:xfrm>
                    <a:off x="878317" y="1551307"/>
                    <a:ext cx="2660966" cy="1315196"/>
                  </a:xfrm>
                  <a:prstGeom prst="roundRect">
                    <a:avLst>
                      <a:gd name="adj" fmla="val 8229"/>
                    </a:avLst>
                  </a:prstGeom>
                  <a:solidFill>
                    <a:schemeClr val="accent1"/>
                  </a:solidFill>
                  <a:ln w="57150" cap="rnd">
                    <a:noFill/>
                    <a:prstDash val="solid"/>
                    <a:round/>
                  </a:ln>
                  <a:effectLst>
                    <a:outerShdw blurRad="76200" dist="50800" dir="5400000" algn="ctr" rotWithShape="0">
                      <a:schemeClr val="accent6">
                        <a:alpha val="2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9pPr>
                  </a:lstStyle>
                  <a:p>
                    <a:pPr algn="ctr" defTabSz="913765"/>
                    <a:endParaRPr lang="en-US" sz="2000" b="1">
                      <a:solidFill>
                        <a:srgbClr val="FFFFFF"/>
                      </a:solidFill>
                    </a:endParaRPr>
                  </a:p>
                </p:txBody>
              </p:sp>
              <p:grpSp>
                <p:nvGrpSpPr>
                  <p:cNvPr id="100" name="组合 99">
                    <a:extLst>
                      <a:ext uri="{FF2B5EF4-FFF2-40B4-BE49-F238E27FC236}">
                        <a16:creationId xmlns:a16="http://schemas.microsoft.com/office/drawing/2014/main" id="{4F4DFD77-BCCA-DF46-AC8C-F38E24664A3B}"/>
                      </a:ext>
                    </a:extLst>
                  </p:cNvPr>
                  <p:cNvGrpSpPr/>
                  <p:nvPr/>
                </p:nvGrpSpPr>
                <p:grpSpPr>
                  <a:xfrm>
                    <a:off x="978789" y="1602972"/>
                    <a:ext cx="2510251" cy="982285"/>
                    <a:chOff x="8938618" y="1446555"/>
                    <a:chExt cx="2510251" cy="982285"/>
                  </a:xfrm>
                  <a:grpFill/>
                </p:grpSpPr>
                <p:sp>
                  <p:nvSpPr>
                    <p:cNvPr id="101" name="正文05">
                      <a:extLst>
                        <a:ext uri="{FF2B5EF4-FFF2-40B4-BE49-F238E27FC236}">
                          <a16:creationId xmlns:a16="http://schemas.microsoft.com/office/drawing/2014/main" id="{350E0864-7BB2-864B-8A92-CC30C895F3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38618" y="1943062"/>
                      <a:ext cx="2510251" cy="485778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</p:spPr>
                  <p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en-US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实现强化学习</a:t>
                      </a:r>
                      <a:r>
                        <a:rPr lang="en-US" altLang="zh-CN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Q-learning</a:t>
                      </a:r>
                      <a:r>
                        <a:rPr lang="zh-CN" altLang="en-US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算法，在</a:t>
                      </a:r>
                      <a:r>
                        <a:rPr lang="en-US" altLang="zh-CN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Cartpole</a:t>
                      </a:r>
                      <a:r>
                        <a:rPr lang="zh-CN" altLang="en-US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小游戏上验证</a:t>
                      </a:r>
                      <a:endParaRPr lang="zh-CN" altLang="en-US" sz="1400" dirty="0">
                        <a:solidFill>
                          <a:schemeClr val="bg1"/>
                        </a:solidFill>
                        <a:latin typeface="+mj-ea"/>
                        <a:ea typeface="+mj-ea"/>
                        <a:sym typeface="Arial"/>
                      </a:endParaRPr>
                    </a:p>
                  </p:txBody>
                </p:sp>
                <p:sp>
                  <p:nvSpPr>
                    <p:cNvPr id="102" name="小标题05">
                      <a:extLst>
                        <a:ext uri="{FF2B5EF4-FFF2-40B4-BE49-F238E27FC236}">
                          <a16:creationId xmlns:a16="http://schemas.microsoft.com/office/drawing/2014/main" id="{C3F71E13-B482-8540-ACD4-19F98B54C1D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938618" y="1446555"/>
                      <a:ext cx="2369620" cy="41271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/>
                        </a:rPr>
                        <a:t>强化学习</a:t>
                      </a:r>
                    </a:p>
                  </p:txBody>
                </p:sp>
                <p:cxnSp>
                  <p:nvCxnSpPr>
                    <p:cNvPr id="103" name="直接连接符 82">
                      <a:extLst>
                        <a:ext uri="{FF2B5EF4-FFF2-40B4-BE49-F238E27FC236}">
                          <a16:creationId xmlns:a16="http://schemas.microsoft.com/office/drawing/2014/main" id="{69CBD116-991B-DB46-8AFC-213C893E9C9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016612" y="1898773"/>
                      <a:ext cx="884377" cy="0"/>
                    </a:xfrm>
                    <a:prstGeom prst="lin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pic>
              <p:nvPicPr>
                <p:cNvPr id="33" name="图片 32">
                  <a:extLst>
                    <a:ext uri="{FF2B5EF4-FFF2-40B4-BE49-F238E27FC236}">
                      <a16:creationId xmlns:a16="http://schemas.microsoft.com/office/drawing/2014/main" id="{9EA8F0AC-97D2-9D4A-A02E-33F84FA178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670889" y="3077469"/>
                  <a:ext cx="501294" cy="501294"/>
                </a:xfrm>
                <a:prstGeom prst="rect">
                  <a:avLst/>
                </a:prstGeom>
              </p:spPr>
            </p:pic>
          </p:grpSp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6F2E329B-BE95-0541-A2DF-593FCF78071F}"/>
                  </a:ext>
                </a:extLst>
              </p:cNvPr>
              <p:cNvGrpSpPr/>
              <p:nvPr/>
            </p:nvGrpSpPr>
            <p:grpSpPr>
              <a:xfrm>
                <a:off x="7016634" y="1062544"/>
                <a:ext cx="3032931" cy="1590513"/>
                <a:chOff x="6660960" y="1016738"/>
                <a:chExt cx="3032931" cy="1590513"/>
              </a:xfrm>
            </p:grpSpPr>
            <p:grpSp>
              <p:nvGrpSpPr>
                <p:cNvPr id="104" name="组合 103">
                  <a:extLst>
                    <a:ext uri="{FF2B5EF4-FFF2-40B4-BE49-F238E27FC236}">
                      <a16:creationId xmlns:a16="http://schemas.microsoft.com/office/drawing/2014/main" id="{C55BC55A-0949-9848-B3ED-0282E0F3D627}"/>
                    </a:ext>
                  </a:extLst>
                </p:cNvPr>
                <p:cNvGrpSpPr/>
                <p:nvPr/>
              </p:nvGrpSpPr>
              <p:grpSpPr>
                <a:xfrm>
                  <a:off x="6660960" y="1016738"/>
                  <a:ext cx="3032931" cy="1590513"/>
                  <a:chOff x="878317" y="1551307"/>
                  <a:chExt cx="2660966" cy="1315196"/>
                </a:xfrm>
                <a:solidFill>
                  <a:srgbClr val="203864"/>
                </a:solidFill>
                <a:effectLst>
                  <a:outerShdw blurRad="63500" sx="101000" sy="101000" algn="ctr" rotWithShape="0">
                    <a:schemeClr val="accent1">
                      <a:lumMod val="50000"/>
                      <a:alpha val="40000"/>
                    </a:schemeClr>
                  </a:outerShdw>
                </a:effectLst>
              </p:grpSpPr>
              <p:sp>
                <p:nvSpPr>
                  <p:cNvPr id="106" name="矩形: 圆角 78">
                    <a:extLst>
                      <a:ext uri="{FF2B5EF4-FFF2-40B4-BE49-F238E27FC236}">
                        <a16:creationId xmlns:a16="http://schemas.microsoft.com/office/drawing/2014/main" id="{412D3561-A6D5-D942-BFBD-5837DFA9BD81}"/>
                      </a:ext>
                    </a:extLst>
                  </p:cNvPr>
                  <p:cNvSpPr/>
                  <p:nvPr/>
                </p:nvSpPr>
                <p:spPr>
                  <a:xfrm>
                    <a:off x="878317" y="1551307"/>
                    <a:ext cx="2660966" cy="1315196"/>
                  </a:xfrm>
                  <a:prstGeom prst="roundRect">
                    <a:avLst>
                      <a:gd name="adj" fmla="val 8229"/>
                    </a:avLst>
                  </a:prstGeom>
                  <a:solidFill>
                    <a:schemeClr val="accent1"/>
                  </a:solidFill>
                  <a:ln w="57150" cap="rnd">
                    <a:noFill/>
                    <a:prstDash val="solid"/>
                    <a:round/>
                  </a:ln>
                  <a:effectLst>
                    <a:outerShdw blurRad="76200" dist="50800" dir="5400000" algn="ctr" rotWithShape="0">
                      <a:schemeClr val="accent6">
                        <a:alpha val="2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  <a:ea typeface="+mn-ea"/>
                        <a:cs typeface="+mn-cs"/>
                      </a:defRPr>
                    </a:lvl9pPr>
                  </a:lstStyle>
                  <a:p>
                    <a:pPr algn="ctr" defTabSz="913765"/>
                    <a:endParaRPr lang="en-US" sz="2000" b="1">
                      <a:solidFill>
                        <a:srgbClr val="FFFFFF"/>
                      </a:solidFill>
                    </a:endParaRPr>
                  </a:p>
                </p:txBody>
              </p:sp>
              <p:grpSp>
                <p:nvGrpSpPr>
                  <p:cNvPr id="107" name="组合 106">
                    <a:extLst>
                      <a:ext uri="{FF2B5EF4-FFF2-40B4-BE49-F238E27FC236}">
                        <a16:creationId xmlns:a16="http://schemas.microsoft.com/office/drawing/2014/main" id="{1D948913-66E6-984F-923F-CE6BDB20C78D}"/>
                      </a:ext>
                    </a:extLst>
                  </p:cNvPr>
                  <p:cNvGrpSpPr/>
                  <p:nvPr/>
                </p:nvGrpSpPr>
                <p:grpSpPr>
                  <a:xfrm>
                    <a:off x="978789" y="1602972"/>
                    <a:ext cx="2510251" cy="982285"/>
                    <a:chOff x="8938618" y="1446555"/>
                    <a:chExt cx="2510251" cy="982285"/>
                  </a:xfrm>
                  <a:grpFill/>
                </p:grpSpPr>
                <p:sp>
                  <p:nvSpPr>
                    <p:cNvPr id="108" name="正文05">
                      <a:extLst>
                        <a:ext uri="{FF2B5EF4-FFF2-40B4-BE49-F238E27FC236}">
                          <a16:creationId xmlns:a16="http://schemas.microsoft.com/office/drawing/2014/main" id="{E811C602-CB30-6040-A8CD-D52D2CD164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38618" y="1943062"/>
                      <a:ext cx="2510251" cy="485778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</p:spPr>
                  <p:txBody>
                    <a:bodyPr wrap="square">
                      <a:sp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en-US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实现图神经网络</a:t>
                      </a:r>
                      <a:r>
                        <a:rPr lang="en-US" altLang="zh-CN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GCN</a:t>
                      </a:r>
                      <a:r>
                        <a:rPr lang="zh-CN" altLang="en-US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、</a:t>
                      </a:r>
                      <a:r>
                        <a:rPr lang="en-US" altLang="zh-CN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GAT</a:t>
                      </a:r>
                      <a:r>
                        <a:rPr lang="zh-CN" altLang="en-US" sz="1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，在化学分子数据集上验证</a:t>
                      </a:r>
                      <a:endParaRPr lang="zh-CN" altLang="en-US" sz="1400" dirty="0">
                        <a:solidFill>
                          <a:schemeClr val="bg1"/>
                        </a:solidFill>
                        <a:latin typeface="+mj-ea"/>
                        <a:ea typeface="+mj-ea"/>
                        <a:sym typeface="Arial"/>
                      </a:endParaRPr>
                    </a:p>
                  </p:txBody>
                </p:sp>
                <p:sp>
                  <p:nvSpPr>
                    <p:cNvPr id="109" name="小标题05">
                      <a:extLst>
                        <a:ext uri="{FF2B5EF4-FFF2-40B4-BE49-F238E27FC236}">
                          <a16:creationId xmlns:a16="http://schemas.microsoft.com/office/drawing/2014/main" id="{72E231F5-C37A-5C42-B349-DEF1A8D4DC9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938618" y="1446555"/>
                      <a:ext cx="2369620" cy="412715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20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/>
                        </a:rPr>
                        <a:t>分子图分类</a:t>
                      </a:r>
                    </a:p>
                  </p:txBody>
                </p:sp>
                <p:cxnSp>
                  <p:nvCxnSpPr>
                    <p:cNvPr id="110" name="直接连接符 82">
                      <a:extLst>
                        <a:ext uri="{FF2B5EF4-FFF2-40B4-BE49-F238E27FC236}">
                          <a16:creationId xmlns:a16="http://schemas.microsoft.com/office/drawing/2014/main" id="{E8797524-C312-0441-88B8-B93362C5C45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9016612" y="1898773"/>
                      <a:ext cx="1105471" cy="0"/>
                    </a:xfrm>
                    <a:prstGeom prst="line">
                      <a:avLst/>
                    </a:prstGeom>
                    <a:grpFill/>
                    <a:ln w="12700">
                      <a:solidFill>
                        <a:schemeClr val="bg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pic>
              <p:nvPicPr>
                <p:cNvPr id="35" name="图片 34">
                  <a:extLst>
                    <a:ext uri="{FF2B5EF4-FFF2-40B4-BE49-F238E27FC236}">
                      <a16:creationId xmlns:a16="http://schemas.microsoft.com/office/drawing/2014/main" id="{0A786A13-DA09-1146-A1FD-01ECAD8BD2A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saturation sat="4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218597" y="1130859"/>
                  <a:ext cx="498136" cy="498136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129" name="文本框 128">
            <a:extLst>
              <a:ext uri="{FF2B5EF4-FFF2-40B4-BE49-F238E27FC236}">
                <a16:creationId xmlns:a16="http://schemas.microsoft.com/office/drawing/2014/main" id="{9B73A658-5AB7-8248-BF71-945C8BE6E958}"/>
              </a:ext>
            </a:extLst>
          </p:cNvPr>
          <p:cNvSpPr txBox="1"/>
          <p:nvPr/>
        </p:nvSpPr>
        <p:spPr>
          <a:xfrm>
            <a:off x="3615839" y="3027761"/>
            <a:ext cx="4960323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chemeClr val="accent6">
                      <a:lumMod val="50000"/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</a:rPr>
              <a:t>综合大实验</a:t>
            </a:r>
            <a:endParaRPr lang="en-US" altLang="zh-CN" sz="3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chemeClr val="accent6">
                    <a:lumMod val="50000"/>
                    <a:alpha val="40000"/>
                  </a:scheme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chemeClr val="accent6">
                      <a:lumMod val="50000"/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</a:rPr>
              <a:t>学生根据兴趣或</a:t>
            </a:r>
            <a:br>
              <a:rPr lang="en-US" altLang="zh-CN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chemeClr val="accent6">
                      <a:lumMod val="50000"/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</a:rPr>
            </a:b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chemeClr val="accent6">
                      <a:lumMod val="50000"/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</a:rPr>
              <a:t>专业任选其一</a:t>
            </a:r>
            <a:endParaRPr lang="en-US" altLang="zh-CN" sz="28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chemeClr val="accent6">
                    <a:lumMod val="50000"/>
                    <a:alpha val="40000"/>
                  </a:scheme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97463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CC1ED-8333-2BF4-2800-24E1F4441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4BDA11B8-3EFD-6413-3D9C-76C3E789A05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3864"/>
          </a:solidFill>
          <a:ln w="57150"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8779BBC-7D62-4C52-4C6F-7758922AF164}"/>
              </a:ext>
            </a:extLst>
          </p:cNvPr>
          <p:cNvSpPr/>
          <p:nvPr/>
        </p:nvSpPr>
        <p:spPr>
          <a:xfrm>
            <a:off x="870453" y="3063241"/>
            <a:ext cx="10451093" cy="899711"/>
          </a:xfrm>
          <a:prstGeom prst="rect">
            <a:avLst/>
          </a:prstGeom>
        </p:spPr>
        <p:txBody>
          <a:bodyPr wrap="square" lIns="87545" tIns="43772" rIns="87545" bIns="43772">
            <a:spAutoFit/>
          </a:bodyPr>
          <a:lstStyle/>
          <a:p>
            <a:pPr marL="0" marR="0" lvl="0" indent="0" algn="ctr" defTabSz="1750695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800" b="1" spc="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</a:t>
            </a:r>
            <a:r>
              <a:rPr kumimoji="0" lang="zh-CN" altLang="en-US" sz="48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！</a:t>
            </a:r>
            <a:endParaRPr kumimoji="0" lang="en-US" altLang="zh-CN" sz="4800" b="1" i="0" u="none" strike="noStrike" kern="1200" cap="none" spc="4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E252E1D-F301-4CDD-4E0A-5F9AEDDA3C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50616" y="376157"/>
            <a:ext cx="3400585" cy="569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710092"/>
      </p:ext>
    </p:extLst>
  </p:cSld>
  <p:clrMapOvr>
    <a:masterClrMapping/>
  </p:clrMapOvr>
  <p:transition advTm="11910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402a1233-a9f0-48c5-9afd-f14827add457&quot;,&quot;Name&quot;:null,&quot;Kind&quot;:1,&quot;OldGuidesSetting&quot;:{&quot;HeaderHeight&quot;:0.0,&quot;FooterHeight&quot;:0.0,&quot;SideMargin&quot;:0.0,&quot;TopMargin&quot;:0.0,&quot;BottomMargin&quot;:0.0,&quot;IntervalMargin&quot;:0.0}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_TYPE" val="OfficePlusSmartComponent"/>
  <p:tag name="OP_SCP_TAG_VERSION" val="1.0"/>
  <p:tag name="OP_SCP_CHANGE_COLOR" val="N"/>
  <p:tag name="OP_SCP_COMPONENT_TYPE" val="Relation"/>
  <p:tag name="OP_SCP_CONTENT_ID" val="MatlComponentContent-162"/>
  <p:tag name="OP_SCP_COMPONENT_INFO" val="{&quot;title&quot;:&quot;扁平4项棱锥PPT组件&quot;,&quot;description&quot;:&quot;扁平4项棱锥PPT组件&quot;,&quot;keywords&quot;:[&quot;扁平&quot;,&quot;4项&quot;,&quot;棱锥&quot;,&quot;PPT组件&quot;],&quot;labels&quot;:[]}"/>
  <p:tag name="OP_SCP_GROUP_ID" val="31c41ad3-4dba-ff6b-35a7-1e0a68dbdee9"/>
  <p:tag name="OP_SCP_ITEM_COUNT" val="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Index"/>
  <p:tag name="OP_SCP_ITEM_INDEX" val="3"/>
  <p:tag name="OP_SCP_DEFAULT_TEXT" val="0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Index"/>
  <p:tag name="OP_SCP_ITEM_INDEX" val="4"/>
  <p:tag name="OP_SCP_DEFAULT_TEXT" val="0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ITEM_INDEX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ITEM_INDEX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Title"/>
  <p:tag name="OP_SCP_ITEM_INDEX" val="5"/>
  <p:tag name="OP_SCP_DEFAULT_TEXT" val="05 添加标题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ATA_TYPE" val="OfficePlusSmartComponent"/>
  <p:tag name="OP_SCP_TAG_VERSION" val="1.0"/>
  <p:tag name="OP_SCP_CHANGE_COLOR" val="N"/>
  <p:tag name="OP_SCP_COMPONENT_TYPE" val="Relation"/>
  <p:tag name="OP_SCP_CONTENT_ID" val="MatlComponentContent-1019"/>
  <p:tag name="OP_SCP_COMPONENT_INFO" val="{&quot;title&quot;:&quot;扁平6项流程PPT组件&quot;,&quot;description&quot;:&quot;扁平6项流程PPT组件：六项流程展示，适用于详细步骤展示，布局简洁整齐。&quot;,&quot;keywords&quot;:[&quot;扁平&quot;,&quot;6项&quot;,&quot;流程&quot;,&quot;PPT组件&quot;],&quot;labels&quot;:[]}"/>
  <p:tag name="OP_SCP_GROUP_ID" val="a46e581c-4a30-b69c-2a01-9accf9067015"/>
  <p:tag name="OP_SCP_ITEM_COUNT" val="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ITEM_INDEX" val="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ITEM_INDEX" val="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Title"/>
  <p:tag name="OP_SCP_ITEM_INDEX" val="6"/>
  <p:tag name="OP_SCP_DEFAULT_TEXT" val="06 添加标题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Title"/>
  <p:tag name="OP_SCP_ITEM_INDEX" val="6"/>
  <p:tag name="OP_SCP_DEFAULT_TEXT" val="06 添加标题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ITEM_INDEX" val="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ITEM_INDEX" val="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Title"/>
  <p:tag name="OP_SCP_ITEM_INDEX" val="4"/>
  <p:tag name="OP_SCP_DEFAULT_TEXT" val="04 添加标题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ITEM_INDEX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ITEM_INDEX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Title"/>
  <p:tag name="OP_SCP_ITEM_INDEX" val="2"/>
  <p:tag name="OP_SCP_DEFAULT_TEXT" val="02 添加标题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ITEM_INDEX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ITEM_INDEX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Title"/>
  <p:tag name="OP_SCP_ITEM_INDEX" val="5"/>
  <p:tag name="OP_SCP_DEFAULT_TEXT" val="05 添加标题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ITEM_INDEX" val="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ITEM_INDEX" val="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Title"/>
  <p:tag name="OP_SCP_ITEM_INDEX" val="3"/>
  <p:tag name="OP_SCP_DEFAULT_TEXT" val="03 添加标题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ITEM_INDEX" val="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ITEM_INDEX" val="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Title"/>
  <p:tag name="OP_SCP_ITEM_INDEX" val="1"/>
  <p:tag name="OP_SCP_DEFAULT_TEXT" val="01 添加标题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ITEM_INDEX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ITEM_INDEX" val="1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ont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3329</TotalTime>
  <Words>3593</Words>
  <Application>Microsoft Macintosh PowerPoint</Application>
  <PresentationFormat>Widescreen</PresentationFormat>
  <Paragraphs>321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等线</vt:lpstr>
      <vt:lpstr>等线 Light</vt:lpstr>
      <vt:lpstr>Microsoft YaHei</vt:lpstr>
      <vt:lpstr>Microsoft YaHei</vt:lpstr>
      <vt:lpstr>Microsoft YaHei Semibold</vt:lpstr>
      <vt:lpstr>Arial</vt:lpstr>
      <vt:lpstr>Wingdings</vt:lpstr>
      <vt:lpstr>1_Office 主题​​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靖杨 徐</dc:creator>
  <cp:lastModifiedBy>Qiyu Kang</cp:lastModifiedBy>
  <cp:revision>228</cp:revision>
  <dcterms:created xsi:type="dcterms:W3CDTF">2024-12-31T08:18:00Z</dcterms:created>
  <dcterms:modified xsi:type="dcterms:W3CDTF">2026-08-31T06:03:51Z</dcterms:modified>
</cp:coreProperties>
</file>