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tags/tag3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4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tags/tag5.xml" ContentType="application/vnd.openxmlformats-officedocument.presentationml.tags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tags/tag6.xml" ContentType="application/vnd.openxmlformats-officedocument.presentationml.tags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tags/tag7.xml" ContentType="application/vnd.openxmlformats-officedocument.presentationml.tags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tags/tag8.xml" ContentType="application/vnd.openxmlformats-officedocument.presentationml.tags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5" r:id="rId2"/>
  </p:sldMasterIdLst>
  <p:notesMasterIdLst>
    <p:notesMasterId r:id="rId70"/>
  </p:notesMasterIdLst>
  <p:sldIdLst>
    <p:sldId id="4753" r:id="rId3"/>
    <p:sldId id="4885" r:id="rId4"/>
    <p:sldId id="383" r:id="rId5"/>
    <p:sldId id="4886" r:id="rId6"/>
    <p:sldId id="4805" r:id="rId7"/>
    <p:sldId id="4823" r:id="rId8"/>
    <p:sldId id="4887" r:id="rId9"/>
    <p:sldId id="4888" r:id="rId10"/>
    <p:sldId id="4889" r:id="rId11"/>
    <p:sldId id="4890" r:id="rId12"/>
    <p:sldId id="4891" r:id="rId13"/>
    <p:sldId id="4892" r:id="rId14"/>
    <p:sldId id="4894" r:id="rId15"/>
    <p:sldId id="4893" r:id="rId16"/>
    <p:sldId id="4895" r:id="rId17"/>
    <p:sldId id="4896" r:id="rId18"/>
    <p:sldId id="4920" r:id="rId19"/>
    <p:sldId id="4921" r:id="rId20"/>
    <p:sldId id="4922" r:id="rId21"/>
    <p:sldId id="4923" r:id="rId22"/>
    <p:sldId id="4924" r:id="rId23"/>
    <p:sldId id="4929" r:id="rId24"/>
    <p:sldId id="4925" r:id="rId25"/>
    <p:sldId id="4937" r:id="rId26"/>
    <p:sldId id="4934" r:id="rId27"/>
    <p:sldId id="4933" r:id="rId28"/>
    <p:sldId id="4935" r:id="rId29"/>
    <p:sldId id="4930" r:id="rId30"/>
    <p:sldId id="4926" r:id="rId31"/>
    <p:sldId id="4938" r:id="rId32"/>
    <p:sldId id="4939" r:id="rId33"/>
    <p:sldId id="4940" r:id="rId34"/>
    <p:sldId id="4941" r:id="rId35"/>
    <p:sldId id="4931" r:id="rId36"/>
    <p:sldId id="4942" r:id="rId37"/>
    <p:sldId id="4950" r:id="rId38"/>
    <p:sldId id="4951" r:id="rId39"/>
    <p:sldId id="4943" r:id="rId40"/>
    <p:sldId id="4952" r:id="rId41"/>
    <p:sldId id="4953" r:id="rId42"/>
    <p:sldId id="4944" r:id="rId43"/>
    <p:sldId id="4954" r:id="rId44"/>
    <p:sldId id="4932" r:id="rId45"/>
    <p:sldId id="4927" r:id="rId46"/>
    <p:sldId id="4928" r:id="rId47"/>
    <p:sldId id="4916" r:id="rId48"/>
    <p:sldId id="4955" r:id="rId49"/>
    <p:sldId id="4960" r:id="rId50"/>
    <p:sldId id="4999" r:id="rId51"/>
    <p:sldId id="4959" r:id="rId52"/>
    <p:sldId id="4956" r:id="rId53"/>
    <p:sldId id="4958" r:id="rId54"/>
    <p:sldId id="4961" r:id="rId55"/>
    <p:sldId id="4998" r:id="rId56"/>
    <p:sldId id="4994" r:id="rId57"/>
    <p:sldId id="4957" r:id="rId58"/>
    <p:sldId id="4962" r:id="rId59"/>
    <p:sldId id="4965" r:id="rId60"/>
    <p:sldId id="4993" r:id="rId61"/>
    <p:sldId id="4967" r:id="rId62"/>
    <p:sldId id="4964" r:id="rId63"/>
    <p:sldId id="4968" r:id="rId64"/>
    <p:sldId id="4969" r:id="rId65"/>
    <p:sldId id="4970" r:id="rId66"/>
    <p:sldId id="4971" r:id="rId67"/>
    <p:sldId id="4884" r:id="rId68"/>
    <p:sldId id="4820" r:id="rId69"/>
  </p:sldIdLst>
  <p:sldSz cx="12192000" cy="6858000"/>
  <p:notesSz cx="6858000" cy="9144000"/>
  <p:custDataLst>
    <p:tags r:id="rId7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3864"/>
    <a:srgbClr val="4472C4"/>
    <a:srgbClr val="A1B8E1"/>
    <a:srgbClr val="E6F4F7"/>
    <a:srgbClr val="D0D9DE"/>
    <a:srgbClr val="A5A58D"/>
    <a:srgbClr val="B8B7A3"/>
    <a:srgbClr val="CB997E"/>
    <a:srgbClr val="DDBEA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349" autoAdjust="0"/>
    <p:restoredTop sz="79793" autoAdjust="0"/>
  </p:normalViewPr>
  <p:slideViewPr>
    <p:cSldViewPr snapToGrid="0">
      <p:cViewPr>
        <p:scale>
          <a:sx n="200" d="100"/>
          <a:sy n="200" d="100"/>
        </p:scale>
        <p:origin x="1216" y="4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theme" Target="theme/theme1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presProps" Target="pres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notesMaster" Target="notesMasters/notesMaster1.xml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" Type="http://schemas.openxmlformats.org/officeDocument/2006/relationships/slide" Target="slides/slide5.xml"/><Relationship Id="rId71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9EC146-7103-4549-868D-FD3600C3A425}" type="datetimeFigureOut">
              <a:rPr lang="zh-CN" altLang="en-US" smtClean="0"/>
              <a:t>2026/8/31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76AA05-AB2B-4215-978B-A09B2D34874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25196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C82B69B-4CDB-45EF-AF2E-DEBF6EE82A6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09C4BB-ADFF-7200-61FB-B40BEA4DAE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3E734E61-ED73-430C-BA81-E51BBB334B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8203A48B-AC6D-5BFA-5042-F7CB7696D0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45F5407-284D-71BE-69F6-55DAAB14B67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5755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35503-9D21-443F-BC18-5459550EB72F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90076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E81173-0615-C516-BD9C-98E10A1261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C18251DB-FB91-DE81-9919-4BF6BF873C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758F0FAE-0A49-809E-7AE3-FB68AA4AB6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B5C9FFC-842B-D686-D541-341BDE1443F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35503-9D21-443F-BC18-5459550EB72F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2781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671C81-80BC-64A2-1F3B-F7CA514B92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60F8DF91-D3DC-6BA6-4BF2-6841BE0FBD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09929DD0-967C-A376-ECE6-BE187F548E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CE3487D-DB03-9849-5507-1154AB5933D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41767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1D69DC-341A-8E15-C8F3-37DEB014ED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0DC713E5-F997-BECF-F242-B8584283A91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095F52B3-20EC-5A20-9FCF-D87D9529F5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709A020-0617-0CAC-7F47-D77202425B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31972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6E8421-4B1C-0C7A-3563-F44D1FB139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C1AB9D5E-9724-47B5-519B-2D2B712CE9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3F2E0BB6-C990-4413-4DE8-1EE7C917A0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216053A-FDFF-6CD7-A0D4-4053B0BE94A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54947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A25CD2-1CDA-95F4-6EE9-98F7E01EC5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8D170601-78A0-0118-C94B-0450DA2BA2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543C3901-BF2F-DDD3-3987-525E6F24B9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C02B18C-C3C9-D6A8-C9C2-CED997217F8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35535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E30E0D-EB9D-229E-E7DE-4B839DC06A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49679B28-FFC4-26AE-31D3-C590AB341C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25280289-8A16-37D1-3251-0624A71A9C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91A43D9-FE24-FC10-2434-DB5D8ECFE9C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6555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3C1065-9281-85B2-2F74-ADB5B3FF2F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5E4BE8E4-FC02-21BB-FA28-E3DB836319C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E7955BD7-292B-EF80-2746-D925FE8029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B30811A-0B6C-3170-6318-C8AD0874250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620834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733CB4-C448-1DC8-CA38-746388F2D6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095B5415-90BF-B932-C443-57221FC5C2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2D4EBE4C-96EF-4689-A557-2D46A5E656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BFC7E6C-E438-2BC2-5EF1-2BCD12A8BBE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35503-9D21-443F-BC18-5459550EB72F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022504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2D0B64-AF44-A6A7-93BA-986054873F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01DBC01F-E1E2-9EF0-3E12-F0E69559E6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94F052A7-463A-BF2A-BFDA-05F17EE141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B623DC2-BBF3-D4F1-5F9D-50ED0512BEA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2804894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D8824B-82FB-E9EA-0256-2572D2DE49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767951F3-9315-A55A-D23B-0009B86AC5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605C0C80-CA4B-1DED-C7C2-6B1DA67668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9C0BDF6-1CE8-77D3-A00F-C4677D9A6C3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8924476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72FE07-4F5A-E549-7E48-127D080721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7D695046-F43E-4CDA-2D78-2FD6BBF62A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0A764DFD-1B21-1E34-7518-D6DDE5E07A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000C5DD-BD48-F29B-D740-954C141A25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40023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7C079C-821E-994B-AEDA-26DB3CEF56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73F203CE-132B-D903-3E0F-295967FCD3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60137545-49B8-0A99-D884-D72D54EFF0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7D09ED0-0B09-1490-D1D1-E8F330D9C51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043118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E4FB89-06E3-E069-44BE-700BB59EFB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50C9BD65-7F77-C24A-0B3A-CFEA4E0194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88BE8B9A-30B1-BA63-3688-201B114F77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824DF99-F946-61AA-4865-04FED0E9691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8430527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49E5B7-1B4F-8F18-60A6-4CDF0BE73A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DF54379B-505F-1C16-0429-AA35D2053E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16326FF3-F6E8-3C81-4F22-7D054142B3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2448354-B151-52BB-64AC-F16867E0FA4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39349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FEE636-F624-FC1A-18DA-52F85D420B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70491565-A621-5DD9-7470-5C030ADB37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C372B48E-4B18-76A9-016F-58BD69F8FC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7E66587-9EE0-5E98-F01F-07615AB5E3F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4190096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8D1B25-FCC6-82E6-F8D5-8AE2756773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606E3CF9-9747-862C-6C18-2C860F9843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335A6364-DB7B-0E34-8FEE-CCD35F283D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F0475E8-691F-51C5-FB52-0F371596602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6586877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807D5E-A5D5-7CE2-2823-F08471A8CB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876F78FD-A5FF-6C2E-93EF-CEF533CCA0F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58EDE596-3FAB-EDF5-423D-E65506760D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4748140-0F5C-54F5-859A-0CDA8168F54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8425595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78BAA5-809A-9ED3-DA2C-3B3B3D15FA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D5EC9CA4-A238-868F-35AC-50AC4F2B5E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E615B4FD-4C75-7B3E-D631-BFC5DCFFA3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1D42916-768E-1578-53B9-EC9D13C33F8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35503-9D21-443F-BC18-5459550EB72F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859374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A9D98D-4568-7AB9-95F6-D7047B1A88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9C4D44D2-BAC0-BD2B-46F2-C677F32A80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B1DE6771-05C7-0368-2886-5F929600E0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96A2723-98A3-DADC-2B6A-F25896E4C4A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606180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3ED191-6791-07BD-5923-D655873A20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D5C1FD38-52C1-E458-B778-17AD195DE38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79A31D3C-B83E-586F-F1E1-5B9A986AB9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ECE9E33-03E9-6652-491B-113B02C129D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8111245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88EBEB-0B2E-7DC6-1BDA-DDA2A383C3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CD795E77-7D9E-F9A3-7D0E-8F8A3BA306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BBB90073-3F59-927C-3161-045E564C0D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D3BE9E0-7D73-8166-065E-AEFE32AB456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576928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A0537B-FB63-CD2A-069B-F60C828157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107CAAF4-06FD-7B5F-F00C-F61472E45B5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FDE5C373-29D9-B1FE-1CDF-5025637A64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A1F5EFC-B03B-FB9F-B5EE-39F5328E21A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417655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380748-0CED-170B-D7AE-797D6FA231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3C46DE30-16D0-7F58-1614-EFABC39817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16E482F-73C3-398D-9484-988827C271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291C562-C9D5-88DF-D1A0-23FE240881F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917971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186ACC-026A-3AA8-990F-CAFEFD06F7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E701425F-081D-89C0-24AA-315DCD88E6A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86AB791D-767C-B66F-68C7-5CF713AA76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7BF8D6F-BB7A-279A-F9A9-A4E4B468F0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35503-9D21-443F-BC18-5459550EB72F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701125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CD2B41-9A1B-A9C5-2817-EA6E32A0B8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28422A2C-28D8-5F31-C229-9F114BBEDF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A3706A53-AFBB-378C-6EFB-309E1BF1D0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708DEE8-3D51-A9C9-939B-82AE5DA09E8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591037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5DC3E-F0D2-7AF6-552C-60ACCA7E23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CACF1E1D-0675-31C6-7F7D-BEC3780B9F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ECB68039-DE21-11C6-8B80-7ABDAC84F3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E37983B-5E9E-85A4-A2B8-3C628D2900E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401206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0F36B7-4315-DC8B-114B-638609970C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E053B8D7-09A9-B3DF-106F-C55FD5FCF3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F5164E97-D225-B5E1-DC2C-44099113C5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D9BE477-1205-03BE-5CB5-BCE2888C0C1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2369357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79FFD6-295A-0350-B97A-BE677750B6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6318A710-1583-A69B-0543-ED6DDC7E3E9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F8321A6E-2BB5-7714-56C9-8B9596EE7C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55EE89D-405D-ABE2-2BC8-A5B9ED2756B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634814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C07DA1-4842-2696-CB3B-FF6E9545CC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21B1D3BB-5007-9C7F-7E70-BF4B3B50FB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12ADF3FE-44E5-96C5-8452-974E273BFE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B048DF3-4D99-980A-FFA2-A05254C28E7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763321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38FFA9-EDAD-2F1A-CF37-26014D1021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4A2BDA0A-0EBE-7AA1-9009-807129DF0A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B472E73F-AA93-0C89-531E-DC0A5E5C46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ABAF6A9-3422-150A-AA15-BE18ACB7011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35503-9D21-443F-BC18-5459550EB72F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391005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3438EF-1F57-E650-08B6-DF7D33DE78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ED873498-7D60-E7F5-E3F8-2E46EA0BD0F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27A9612C-97E7-6C0A-8095-40455CE008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EDF95F8-698E-DF92-D9C1-7C3C4E7E236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2720131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CD04AB-04EA-D007-78F7-C591E4F8B3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55BAF6E8-7FB6-0D07-5436-68953B4416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35EAFD13-04CC-5132-F7FD-FF681BEE53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EF345AD-708A-D189-B1BE-FDFF1E4E67C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123278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65503F-8FAC-A5D5-A7D9-8F4C602A26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9FBDF9EB-E4EC-A8FD-BDCF-52CDCA41F5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FF9704C3-A45A-109E-51F5-938D5633F7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C699188-94B3-E429-4D5B-6E3DCB7D095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5017542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73BD5C-096C-C775-2A05-F52F4F83C6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541BE0CA-B7D4-B3CC-219F-8EE09DC84F4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683510E1-5977-A1A6-89FF-1FC36E470E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0D4A14E-DCE2-F300-C4A3-54C6D4D19E5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8559203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0A21F3-443C-2B97-6C39-02120D4928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4125D830-AD32-EE93-DD1D-C7CB9E60E2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6A34CF21-E817-9EBD-7C41-7BD561B871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A0EE6C5-86E0-B18C-19F9-EE139B6FC44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7383106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C4DC08-FD14-2C28-E99B-05D076BB4E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9B14CBC3-173B-5E5E-BFF3-4F6CF3F7FF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177BB81-2AE0-338E-73B1-EB6733C525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AFAE32F-FDC1-C6EC-D730-09178D0481C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2708307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C46E22-3305-F9EE-4D88-F010501724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29EB5EA3-69FC-23D7-C594-403C602A67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199DBC8B-7FF3-109B-9556-D0F941FD74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F54C6C4-79D8-3007-2F49-E52BB018FF9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9546997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077791-3FDF-1195-0995-95E2863FE0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3B7433B7-B688-3E6D-FB0B-B5E51AE7C7E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2D613728-FE64-0E20-8A0B-123C6DFDF4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D77EB98-6DEA-9D7A-A93D-908E049526A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6485994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1E8845-F530-20DE-5ABD-4E42240FBC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FCDE636D-E36F-61B3-8A73-3966D8501CD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35EBC124-C37D-C521-71B0-42484FE3C0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A9C71CE-88CF-B86F-BA80-FE1BB49C72D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35503-9D21-443F-BC18-5459550EB72F}" type="slidenum">
              <a:rPr lang="zh-CN" altLang="en-US" smtClean="0"/>
              <a:t>43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1761968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C5BC29-81C2-3C30-AD44-C285821EB4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EF07A13E-AD30-6BED-EA03-7EEE7E19FD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3471EB89-C32F-4C36-37BF-61DD8DA0B3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5C97BAB-2470-712B-365D-D4201DD7C6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17521062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388172-3325-1831-E9AF-399502A7D4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541952DE-53D9-8EAA-7504-620759EFD58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7EFE54BB-213E-1FEC-494B-00D3C15BA6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D4163F5-3FBA-ACF3-E335-901BC4E210B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4314276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59534B-68A6-829A-4B20-F9A05E3143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45AFD1AF-9D0A-8A34-0280-BD59618623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188B6464-2B38-A837-EC2B-555EE035D2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217111C-7DCA-410D-863A-EA34AEC430D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4177882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830D55-F8E1-0423-E54D-128380703A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B23332F2-C1E7-02FD-665E-0271CA4A915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195671A1-C7D3-A4C0-3A89-99DEA46AFD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3C22ADF-8CD1-7407-6A46-EBD2B050B49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8260549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1B86C2-3007-F5B1-F57B-8760E34189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DB30E2FB-99D9-273F-C7D8-95AAF2367B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10673C10-546E-C378-A041-D70F00E393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072405F-7E9C-89D1-E513-59804F90D2A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83226684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E9DCD5-C370-EBBE-E42F-13B842714A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CECC3173-DDE2-41EB-F01D-8BC4492E3C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18093892-5853-2748-7EFB-4E617E3032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F9A1AB1-E47D-E89E-4006-F5FEEF6FDE6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16571349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F44AFB-D6F7-E266-217B-0B952820D4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35680F67-9D7F-4232-B049-23DCA597628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327B26AE-7CF9-186E-A7E6-2F6C6A7CF9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3BD882E-54CD-E554-C46F-EEF2B55D86E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80960602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899737-B812-090D-4BF9-0CC3F0F81E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F06739D0-D7D1-561E-804C-A28D220234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8C03F48F-F591-BB84-FBF8-9D95AC553A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2C50D6C-191A-B044-002B-95AAEF59497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9547023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67306-2AAF-E57F-FF73-95CB726D27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4554A4DB-D19E-2319-DC64-B7E7B09FB4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E1192AC6-CBCA-42E1-4520-340B59F1D5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6A33374-210C-E181-D339-A30B8E85AFE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0706624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5FD525-CD66-743C-EDFF-39620A45B7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8428A6D9-49D6-64F4-3B75-E20A80C2DB4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0EF4CF4C-11FD-0678-FBA4-1539136363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CABD03E-2B03-29FB-D2CF-390E1652BC3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58255029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79B465-9E69-8F4F-44D0-829F0D0D31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A6EF8959-2497-CF0A-24A4-0C30DDC4207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0AAF6195-A0CA-68F8-2365-56928AFA64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F6284F1-64D2-1CA8-685D-B1FF42FAABD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5354638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A741F7-D3FB-3ACF-4D27-F91A4D29D0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F9D9872A-4BCF-F771-2980-BCD29608753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AF19E3CF-3F44-2186-7D3E-A5C0C76AC2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AD5C67B-95B7-B4B0-3F36-C71A02CA32E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75885473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B95DC5-4E9D-FBAC-53B3-E0DA5379F1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4815B256-D79B-B1B3-FB2D-25BBC191DCE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8A5C47F1-F3D3-EA5F-8DE3-9134DE488A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5C2C52F-CFF3-0CEC-4B4C-706453FB791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2539821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87FCE2-162E-D2EB-4F00-07F3BC3AC5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AAD26F2F-0FAC-8E23-F88F-ACAA29A8AE9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5D0C81B8-37DE-031D-1CFC-DD48D6F0C1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40F57DF-2AB5-6439-926A-E9C363E3BE9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4997399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536074-4334-87BA-A1EA-79F77F52FC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B57ACF89-BCC6-1CF7-2061-670B1E68E7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9E6EBDD3-9C76-D386-CAE7-2146AE5981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172B7C7-B372-0C78-E8F8-F8F1C453366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47353443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0BD38A-BA59-7813-363E-5D9F99C61B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6CB3AF62-97A5-B8AD-D580-214D38F99B9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2B78307-D5A3-76C9-5047-604D795E29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66D6150-2BDD-B448-90D4-A93056CBD1F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22371165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70C9A1-2EB7-5502-9636-74151966F2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B2D739E1-345A-315B-0160-F69B536495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B4C7072C-1B1F-D440-E1BA-AACE48DE92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4F99D6F-82C2-A584-17A4-80347566275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4796734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8DA8C7-664F-8D39-C69C-52D2D725F1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FA7CA5DE-F8D5-DAFF-6BA5-9D58ED2640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886F7BEE-A245-8239-1A7A-AFF58A1DF2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356906B-E78A-22A1-7FD0-3BF7A1C835E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456324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3F33AB-45EF-ED19-A0E2-9CE1653BD5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D9961CD2-D257-E912-84CB-884590D45A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23D43B8C-66C1-64E9-F657-0511279C21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D5217E8-0821-64D8-0CF0-0347E1A608A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58661498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017972-AD98-873B-6216-4203FCD568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D706C374-6D04-E6F7-585C-3568130B5B6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0D65B2C1-124C-5C2C-80F8-254DF8C4C8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4E4E0E0-EE02-9A8D-1B2B-B1DBA4BFBF3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446015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BD802A-1F36-2457-AFC6-9E456ABC6D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1C44CFD4-97B5-9197-49B7-60E5B77BDAB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8547DB68-281C-8BEB-A38B-E9B013A5D3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11F14D1-FC57-AEBB-3CDB-A011BB53BB5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8735438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FB657F-9211-6E9F-7F3E-2717ADBE67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59C83580-38CE-FBC3-5C6B-0C91E6ADBEF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F6FF2DD5-BE0C-2A90-7420-73EFF99B18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A602F1B-AD08-44FA-7C2E-F32B7F8B075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52426111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176599-B008-8DB3-3545-E24CE4C568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FCD4293A-5E2E-BF67-B263-92CA56EE21B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EC163163-FE8F-3D24-4082-E92BABCE55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E86E47A-76C8-53E5-0E32-B8777986E1D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75291061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985DEE-650C-2E70-C992-23EE4616A2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AAC2A6D5-BE46-7F2E-1BFF-AFEE877D6B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C4FB25CF-B561-D1DC-DC23-911E8891C7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以上即是我们的汇报，请各位领导批评指导。</a:t>
            </a:r>
          </a:p>
        </p:txBody>
      </p:sp>
      <p:sp>
        <p:nvSpPr>
          <p:cNvPr id="4" name="幻灯片编号占位符 3">
            <a:extLst>
              <a:ext uri="{FF2B5EF4-FFF2-40B4-BE49-F238E27FC236}">
                <a16:creationId xmlns:a16="http://schemas.microsoft.com/office/drawing/2014/main" id="{DC3361CE-A90C-BF4C-6B66-353BE642549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C82B69B-4CDB-45EF-AF2E-DEBF6EE82A6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948627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D6292-6C13-4F21-ABA9-7D7BEAFB5B41}" type="datetimeFigureOut">
              <a:rPr lang="zh-CN" altLang="en-US" smtClean="0"/>
              <a:t>2026/8/31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11B20-7BE2-4D3A-BBD1-988185DBD1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83040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D6292-6C13-4F21-ABA9-7D7BEAFB5B41}" type="datetimeFigureOut">
              <a:rPr lang="zh-CN" altLang="en-US" smtClean="0"/>
              <a:t>2026/8/31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11B20-7BE2-4D3A-BBD1-988185DBD1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63750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D6292-6C13-4F21-ABA9-7D7BEAFB5B41}" type="datetimeFigureOut">
              <a:rPr lang="zh-CN" altLang="en-US" smtClean="0"/>
              <a:t>2026/8/31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11B20-7BE2-4D3A-BBD1-988185DBD1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67514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D6292-6C13-4F21-ABA9-7D7BEAFB5B41}" type="datetimeFigureOut">
              <a:rPr lang="zh-CN" altLang="en-US" smtClean="0"/>
              <a:t>2026/8/31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11B20-7BE2-4D3A-BBD1-988185DBD1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23383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D6292-6C13-4F21-ABA9-7D7BEAFB5B41}" type="datetimeFigureOut">
              <a:rPr lang="zh-CN" altLang="en-US" smtClean="0"/>
              <a:t>2026/8/31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11B20-7BE2-4D3A-BBD1-988185DBD1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7356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D6292-6C13-4F21-ABA9-7D7BEAFB5B41}" type="datetimeFigureOut">
              <a:rPr lang="zh-CN" altLang="en-US" smtClean="0"/>
              <a:t>2026/8/31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11B20-7BE2-4D3A-BBD1-988185DBD1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43662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D6292-6C13-4F21-ABA9-7D7BEAFB5B41}" type="datetimeFigureOut">
              <a:rPr lang="zh-CN" altLang="en-US" smtClean="0"/>
              <a:t>2026/8/31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11B20-7BE2-4D3A-BBD1-988185DBD1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17185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D6292-6C13-4F21-ABA9-7D7BEAFB5B41}" type="datetimeFigureOut">
              <a:rPr lang="zh-CN" altLang="en-US" smtClean="0"/>
              <a:t>2026/8/31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11B20-7BE2-4D3A-BBD1-988185DBD1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56473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D6292-6C13-4F21-ABA9-7D7BEAFB5B41}" type="datetimeFigureOut">
              <a:rPr lang="zh-CN" altLang="en-US" smtClean="0"/>
              <a:t>2026/8/31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11B20-7BE2-4D3A-BBD1-988185DBD1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52237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D6292-6C13-4F21-ABA9-7D7BEAFB5B41}" type="datetimeFigureOut">
              <a:rPr lang="zh-CN" altLang="en-US" smtClean="0"/>
              <a:t>2026/8/31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11B20-7BE2-4D3A-BBD1-988185DBD1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26041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D6292-6C13-4F21-ABA9-7D7BEAFB5B41}" type="datetimeFigureOut">
              <a:rPr lang="zh-CN" altLang="en-US" smtClean="0"/>
              <a:t>2026/8/31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11B20-7BE2-4D3A-BBD1-988185DBD1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17972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71946899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内容4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圆角矩形 2"/>
          <p:cNvSpPr/>
          <p:nvPr userDrawn="1"/>
        </p:nvSpPr>
        <p:spPr>
          <a:xfrm>
            <a:off x="344170" y="258445"/>
            <a:ext cx="360000" cy="107950"/>
          </a:xfrm>
          <a:prstGeom prst="roundRect">
            <a:avLst>
              <a:gd name="adj" fmla="val 27634"/>
            </a:avLst>
          </a:prstGeom>
          <a:solidFill>
            <a:srgbClr val="9F27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圆角矩形 4"/>
          <p:cNvSpPr/>
          <p:nvPr userDrawn="1"/>
        </p:nvSpPr>
        <p:spPr>
          <a:xfrm>
            <a:off x="344170" y="418465"/>
            <a:ext cx="252095" cy="179705"/>
          </a:xfrm>
          <a:prstGeom prst="roundRect">
            <a:avLst/>
          </a:prstGeom>
          <a:solidFill>
            <a:srgbClr val="7BC1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BE6F7"/>
              </a:solidFill>
            </a:endParaRPr>
          </a:p>
        </p:txBody>
      </p:sp>
      <p:sp>
        <p:nvSpPr>
          <p:cNvPr id="66" name="标题 65"/>
          <p:cNvSpPr>
            <a:spLocks noGrp="1"/>
          </p:cNvSpPr>
          <p:nvPr>
            <p:ph type="title"/>
          </p:nvPr>
        </p:nvSpPr>
        <p:spPr>
          <a:xfrm>
            <a:off x="838200" y="199390"/>
            <a:ext cx="10515600" cy="507365"/>
          </a:xfrm>
        </p:spPr>
        <p:txBody>
          <a:bodyPr/>
          <a:lstStyle>
            <a:lvl1pPr>
              <a:defRPr sz="2400" b="1">
                <a:solidFill>
                  <a:srgbClr val="9B1F24"/>
                </a:solidFill>
                <a:latin typeface="Microsoft YaHei Semibold" panose="020B0502040204020203" charset="-122"/>
                <a:ea typeface="Microsoft YaHei Semibold" panose="020B0502040204020203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7" name="圆角矩形 6"/>
          <p:cNvSpPr/>
          <p:nvPr userDrawn="1"/>
        </p:nvSpPr>
        <p:spPr>
          <a:xfrm>
            <a:off x="10511790" y="6602095"/>
            <a:ext cx="180000" cy="108000"/>
          </a:xfrm>
          <a:prstGeom prst="roundRect">
            <a:avLst>
              <a:gd name="adj" fmla="val 50000"/>
            </a:avLst>
          </a:prstGeom>
          <a:solidFill>
            <a:srgbClr val="2E75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圆角矩形 7"/>
          <p:cNvSpPr/>
          <p:nvPr userDrawn="1"/>
        </p:nvSpPr>
        <p:spPr>
          <a:xfrm>
            <a:off x="10030460" y="6602095"/>
            <a:ext cx="360000" cy="108000"/>
          </a:xfrm>
          <a:prstGeom prst="roundRect">
            <a:avLst>
              <a:gd name="adj" fmla="val 50000"/>
            </a:avLst>
          </a:prstGeom>
          <a:solidFill>
            <a:srgbClr val="7BC1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圆角矩形 8"/>
          <p:cNvSpPr/>
          <p:nvPr userDrawn="1"/>
        </p:nvSpPr>
        <p:spPr>
          <a:xfrm>
            <a:off x="10778490" y="6602095"/>
            <a:ext cx="108000" cy="108000"/>
          </a:xfrm>
          <a:prstGeom prst="roundRect">
            <a:avLst>
              <a:gd name="adj" fmla="val 50000"/>
            </a:avLst>
          </a:prstGeom>
          <a:solidFill>
            <a:srgbClr val="2F55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59660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-OfficePL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734827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D6292-6C13-4F21-ABA9-7D7BEAFB5B41}" type="datetimeFigureOut">
              <a:rPr lang="zh-CN" altLang="en-US" smtClean="0"/>
              <a:t>2026/8/31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11B20-7BE2-4D3A-BBD1-988185DBD1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41535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D6292-6C13-4F21-ABA9-7D7BEAFB5B41}" type="datetimeFigureOut">
              <a:rPr lang="zh-CN" altLang="en-US" smtClean="0"/>
              <a:t>2026/8/31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11B20-7BE2-4D3A-BBD1-988185DBD1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03203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D6292-6C13-4F21-ABA9-7D7BEAFB5B41}" type="datetimeFigureOut">
              <a:rPr lang="zh-CN" altLang="en-US" smtClean="0"/>
              <a:t>2026/8/31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11B20-7BE2-4D3A-BBD1-988185DBD1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68278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D6292-6C13-4F21-ABA9-7D7BEAFB5B41}" type="datetimeFigureOut">
              <a:rPr lang="zh-CN" altLang="en-US" smtClean="0"/>
              <a:t>2026/8/31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11B20-7BE2-4D3A-BBD1-988185DBD1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695862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D6292-6C13-4F21-ABA9-7D7BEAFB5B41}" type="datetimeFigureOut">
              <a:rPr lang="zh-CN" altLang="en-US" smtClean="0"/>
              <a:t>2026/8/31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11B20-7BE2-4D3A-BBD1-988185DBD1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572923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D6292-6C13-4F21-ABA9-7D7BEAFB5B41}" type="datetimeFigureOut">
              <a:rPr lang="zh-CN" altLang="en-US" smtClean="0"/>
              <a:t>2026/8/31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11B20-7BE2-4D3A-BBD1-988185DBD1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741084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D6292-6C13-4F21-ABA9-7D7BEAFB5B41}" type="datetimeFigureOut">
              <a:rPr lang="zh-CN" altLang="en-US" smtClean="0"/>
              <a:t>2026/8/31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11B20-7BE2-4D3A-BBD1-988185DBD1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725472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D6292-6C13-4F21-ABA9-7D7BEAFB5B41}" type="datetimeFigureOut">
              <a:rPr lang="zh-CN" altLang="en-US" smtClean="0"/>
              <a:t>2026/8/31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11B20-7BE2-4D3A-BBD1-988185DBD1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657319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D6292-6C13-4F21-ABA9-7D7BEAFB5B41}" type="datetimeFigureOut">
              <a:rPr lang="zh-CN" altLang="en-US" smtClean="0"/>
              <a:t>2026/8/31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11B20-7BE2-4D3A-BBD1-988185DBD1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467142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D6292-6C13-4F21-ABA9-7D7BEAFB5B41}" type="datetimeFigureOut">
              <a:rPr lang="zh-CN" altLang="en-US" smtClean="0"/>
              <a:t>2026/8/31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11B20-7BE2-4D3A-BBD1-988185DBD1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610335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D6292-6C13-4F21-ABA9-7D7BEAFB5B41}" type="datetimeFigureOut">
              <a:rPr lang="zh-CN" altLang="en-US" smtClean="0"/>
              <a:t>2026/8/31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11B20-7BE2-4D3A-BBD1-988185DBD1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934410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02675912"/>
      </p:ext>
    </p:extLst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内容4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圆角矩形 2"/>
          <p:cNvSpPr/>
          <p:nvPr userDrawn="1"/>
        </p:nvSpPr>
        <p:spPr>
          <a:xfrm>
            <a:off x="344170" y="258445"/>
            <a:ext cx="360000" cy="107950"/>
          </a:xfrm>
          <a:prstGeom prst="roundRect">
            <a:avLst>
              <a:gd name="adj" fmla="val 27634"/>
            </a:avLst>
          </a:prstGeom>
          <a:solidFill>
            <a:srgbClr val="9F27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圆角矩形 4"/>
          <p:cNvSpPr/>
          <p:nvPr userDrawn="1"/>
        </p:nvSpPr>
        <p:spPr>
          <a:xfrm>
            <a:off x="344170" y="418465"/>
            <a:ext cx="252095" cy="179705"/>
          </a:xfrm>
          <a:prstGeom prst="roundRect">
            <a:avLst/>
          </a:prstGeom>
          <a:solidFill>
            <a:srgbClr val="7BC1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BE6F7"/>
              </a:solidFill>
            </a:endParaRPr>
          </a:p>
        </p:txBody>
      </p:sp>
      <p:sp>
        <p:nvSpPr>
          <p:cNvPr id="66" name="标题 65"/>
          <p:cNvSpPr>
            <a:spLocks noGrp="1"/>
          </p:cNvSpPr>
          <p:nvPr>
            <p:ph type="title"/>
          </p:nvPr>
        </p:nvSpPr>
        <p:spPr>
          <a:xfrm>
            <a:off x="838200" y="199390"/>
            <a:ext cx="10515600" cy="507365"/>
          </a:xfrm>
        </p:spPr>
        <p:txBody>
          <a:bodyPr/>
          <a:lstStyle>
            <a:lvl1pPr>
              <a:defRPr sz="2400" b="1">
                <a:solidFill>
                  <a:srgbClr val="9B1F24"/>
                </a:solidFill>
                <a:latin typeface="Microsoft YaHei Semibold" panose="020B0502040204020203" charset="-122"/>
                <a:ea typeface="Microsoft YaHei Semibold" panose="020B0502040204020203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7" name="圆角矩形 6"/>
          <p:cNvSpPr/>
          <p:nvPr userDrawn="1"/>
        </p:nvSpPr>
        <p:spPr>
          <a:xfrm>
            <a:off x="10511790" y="6602095"/>
            <a:ext cx="180000" cy="108000"/>
          </a:xfrm>
          <a:prstGeom prst="roundRect">
            <a:avLst>
              <a:gd name="adj" fmla="val 50000"/>
            </a:avLst>
          </a:prstGeom>
          <a:solidFill>
            <a:srgbClr val="2E75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圆角矩形 7"/>
          <p:cNvSpPr/>
          <p:nvPr userDrawn="1"/>
        </p:nvSpPr>
        <p:spPr>
          <a:xfrm>
            <a:off x="10030460" y="6602095"/>
            <a:ext cx="360000" cy="108000"/>
          </a:xfrm>
          <a:prstGeom prst="roundRect">
            <a:avLst>
              <a:gd name="adj" fmla="val 50000"/>
            </a:avLst>
          </a:prstGeom>
          <a:solidFill>
            <a:srgbClr val="7BC1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圆角矩形 8"/>
          <p:cNvSpPr/>
          <p:nvPr userDrawn="1"/>
        </p:nvSpPr>
        <p:spPr>
          <a:xfrm>
            <a:off x="10778490" y="6602095"/>
            <a:ext cx="108000" cy="108000"/>
          </a:xfrm>
          <a:prstGeom prst="roundRect">
            <a:avLst>
              <a:gd name="adj" fmla="val 50000"/>
            </a:avLst>
          </a:prstGeom>
          <a:solidFill>
            <a:srgbClr val="2F55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7398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ED6292-6C13-4F21-ABA9-7D7BEAFB5B41}" type="datetimeFigureOut">
              <a:rPr lang="zh-CN" altLang="en-US" smtClean="0"/>
              <a:t>2026/8/31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D11B20-7BE2-4D3A-BBD1-988185DBD1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02543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ED6292-6C13-4F21-ABA9-7D7BEAFB5B41}" type="datetimeFigureOut">
              <a:rPr lang="zh-CN" altLang="en-US" smtClean="0"/>
              <a:t>2026/8/31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D11B20-7BE2-4D3A-BBD1-988185DBD1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16543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  <p:sldLayoutId id="2147483688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7" Type="http://schemas.openxmlformats.org/officeDocument/2006/relationships/image" Target="../media/image3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png"/><Relationship Id="rId4" Type="http://schemas.openxmlformats.org/officeDocument/2006/relationships/image" Target="../media/image44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jpe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9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1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3.xml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8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5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jpeg"/><Relationship Id="rId3" Type="http://schemas.openxmlformats.org/officeDocument/2006/relationships/image" Target="../media/image77.jpeg"/><Relationship Id="rId7" Type="http://schemas.openxmlformats.org/officeDocument/2006/relationships/image" Target="../media/image81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.png"/><Relationship Id="rId5" Type="http://schemas.openxmlformats.org/officeDocument/2006/relationships/image" Target="../media/image79.jpeg"/><Relationship Id="rId4" Type="http://schemas.openxmlformats.org/officeDocument/2006/relationships/image" Target="../media/image78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4.png"/><Relationship Id="rId5" Type="http://schemas.openxmlformats.org/officeDocument/2006/relationships/image" Target="../media/image83.png"/><Relationship Id="rId4" Type="http://schemas.openxmlformats.org/officeDocument/2006/relationships/image" Target="../media/image81.jpe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3" Type="http://schemas.openxmlformats.org/officeDocument/2006/relationships/image" Target="../media/image85.png"/><Relationship Id="rId7" Type="http://schemas.openxmlformats.org/officeDocument/2006/relationships/image" Target="../media/image89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8.png"/><Relationship Id="rId5" Type="http://schemas.openxmlformats.org/officeDocument/2006/relationships/image" Target="../media/image87.png"/><Relationship Id="rId4" Type="http://schemas.openxmlformats.org/officeDocument/2006/relationships/image" Target="../media/image86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2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4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6.jpe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png"/><Relationship Id="rId3" Type="http://schemas.openxmlformats.org/officeDocument/2006/relationships/image" Target="../media/image97.png"/><Relationship Id="rId7" Type="http://schemas.openxmlformats.org/officeDocument/2006/relationships/image" Target="../media/image101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0.jpeg"/><Relationship Id="rId5" Type="http://schemas.openxmlformats.org/officeDocument/2006/relationships/image" Target="../media/image99.jpeg"/><Relationship Id="rId4" Type="http://schemas.openxmlformats.org/officeDocument/2006/relationships/image" Target="../media/image98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5.png"/><Relationship Id="rId4" Type="http://schemas.openxmlformats.org/officeDocument/2006/relationships/image" Target="../media/image104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7.png"/><Relationship Id="rId4" Type="http://schemas.openxmlformats.org/officeDocument/2006/relationships/image" Target="../media/image92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0.png"/><Relationship Id="rId4" Type="http://schemas.openxmlformats.org/officeDocument/2006/relationships/image" Target="../media/image109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3.png"/><Relationship Id="rId4" Type="http://schemas.openxmlformats.org/officeDocument/2006/relationships/image" Target="../media/image112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6.jpe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1.png"/><Relationship Id="rId3" Type="http://schemas.openxmlformats.org/officeDocument/2006/relationships/image" Target="../media/image96.jpeg"/><Relationship Id="rId7" Type="http://schemas.openxmlformats.org/officeDocument/2006/relationships/image" Target="../media/image120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9.jpeg"/><Relationship Id="rId5" Type="http://schemas.openxmlformats.org/officeDocument/2006/relationships/image" Target="../media/image118.jpeg"/><Relationship Id="rId4" Type="http://schemas.openxmlformats.org/officeDocument/2006/relationships/image" Target="../media/image117.png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5.png"/><Relationship Id="rId4" Type="http://schemas.openxmlformats.org/officeDocument/2006/relationships/image" Target="../media/image124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9.png"/><Relationship Id="rId5" Type="http://schemas.openxmlformats.org/officeDocument/2006/relationships/image" Target="../media/image128.png"/><Relationship Id="rId4" Type="http://schemas.openxmlformats.org/officeDocument/2006/relationships/image" Target="../media/image127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3.png"/><Relationship Id="rId5" Type="http://schemas.openxmlformats.org/officeDocument/2006/relationships/image" Target="../media/image132.png"/><Relationship Id="rId4" Type="http://schemas.openxmlformats.org/officeDocument/2006/relationships/image" Target="../media/image131.png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03864"/>
          </a:solidFill>
          <a:ln w="57150">
            <a:solidFill>
              <a:srgbClr val="2038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67679" y="1515947"/>
            <a:ext cx="11856641" cy="2604793"/>
          </a:xfrm>
          <a:prstGeom prst="rect">
            <a:avLst/>
          </a:prstGeom>
        </p:spPr>
        <p:txBody>
          <a:bodyPr wrap="square" lIns="87545" tIns="43772" rIns="87545" bIns="43772">
            <a:spAutoFit/>
          </a:bodyPr>
          <a:lstStyle/>
          <a:p>
            <a:pPr marL="0" marR="0" lvl="0" indent="0" algn="ctr" defTabSz="1750695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4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《</a:t>
            </a:r>
            <a:r>
              <a:rPr kumimoji="0" lang="zh-CN" altLang="en-US" sz="2800" b="1" i="0" u="none" strike="noStrike" kern="1200" cap="none" spc="4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人工智能数学原理与算法</a:t>
            </a:r>
            <a:r>
              <a:rPr kumimoji="0" lang="en-US" altLang="zh-CN" sz="2800" b="1" i="0" u="none" strike="noStrike" kern="1200" cap="none" spc="4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》</a:t>
            </a:r>
            <a:br>
              <a:rPr kumimoji="0" lang="en-US" altLang="zh-CN" sz="2800" b="1" i="0" u="none" strike="noStrike" kern="1200" cap="none" spc="4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</a:br>
            <a:r>
              <a:rPr kumimoji="0" lang="zh-CN" altLang="en-US" sz="2800" b="1" i="0" u="none" strike="noStrike" kern="1200" cap="none" spc="4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第</a:t>
            </a:r>
            <a:r>
              <a:rPr kumimoji="0" lang="en-US" altLang="zh-CN" sz="2800" b="1" i="0" u="none" strike="noStrike" kern="1200" cap="none" spc="4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</a:t>
            </a:r>
            <a:r>
              <a:rPr kumimoji="0" lang="zh-CN" altLang="en-US" sz="2800" b="1" i="0" u="none" strike="noStrike" kern="1200" cap="none" spc="4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章：人工智能概述</a:t>
            </a:r>
            <a:endParaRPr kumimoji="0" lang="en-US" altLang="zh-CN" sz="2800" b="1" i="0" u="none" strike="noStrike" kern="1200" cap="none" spc="40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ctr" defTabSz="1750695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2800" b="1" i="0" u="none" strike="noStrike" kern="1200" cap="none" spc="40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ctr" defTabSz="1750695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4800" b="1" spc="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4800" b="1" spc="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人工智能简史</a:t>
            </a:r>
            <a:endParaRPr kumimoji="0" lang="en-US" altLang="zh-CN" sz="4800" b="1" i="0" u="none" strike="noStrike" kern="1200" cap="none" spc="40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627188" y="4463916"/>
            <a:ext cx="5404863" cy="1381060"/>
          </a:xfrm>
          <a:prstGeom prst="rect">
            <a:avLst/>
          </a:prstGeom>
        </p:spPr>
        <p:txBody>
          <a:bodyPr wrap="square" lIns="87545" tIns="43772" rIns="87545" bIns="43772">
            <a:spAutoFit/>
          </a:bodyPr>
          <a:lstStyle/>
          <a:p>
            <a:pPr marL="0" marR="0" lvl="0" indent="0" algn="ctr" defTabSz="17506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marR="0" lvl="0" indent="0" algn="ctr" defTabSz="17506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康奇宇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marR="0" lvl="0" indent="0" algn="ctr" defTabSz="17506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800" b="1" dirty="0" err="1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qiyukang@ustc.edu.cn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550616" y="376157"/>
            <a:ext cx="3400585" cy="569319"/>
          </a:xfrm>
          <a:prstGeom prst="rect">
            <a:avLst/>
          </a:prstGeom>
        </p:spPr>
      </p:pic>
    </p:spTree>
  </p:cSld>
  <p:clrMapOvr>
    <a:masterClrMapping/>
  </p:clrMapOvr>
  <p:transition advTm="11910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077F38-8254-5548-8C3A-4C7E05B167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>
            <a:extLst>
              <a:ext uri="{FF2B5EF4-FFF2-40B4-BE49-F238E27FC236}">
                <a16:creationId xmlns:a16="http://schemas.microsoft.com/office/drawing/2014/main" id="{CE4AFEBA-821C-AA1C-666C-B172B91213AB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96C3DF81-8C01-1C47-A1E6-551E9019F9B4}"/>
                </a:ext>
              </a:extLst>
            </p:cNvPr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>
              <a:extLst>
                <a:ext uri="{FF2B5EF4-FFF2-40B4-BE49-F238E27FC236}">
                  <a16:creationId xmlns:a16="http://schemas.microsoft.com/office/drawing/2014/main" id="{0B0BF77F-401D-C487-8F8C-EF2C720AC370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D1315715-35A8-1453-0C27-77EF52563333}"/>
              </a:ext>
            </a:extLst>
          </p:cNvPr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1152BF9B-FFCE-6AE3-1D97-3688951784D1}"/>
              </a:ext>
            </a:extLst>
          </p:cNvPr>
          <p:cNvSpPr txBox="1"/>
          <p:nvPr/>
        </p:nvSpPr>
        <p:spPr>
          <a:xfrm>
            <a:off x="350439" y="120418"/>
            <a:ext cx="70070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人工智能简史：未来藏在历史之中（</a:t>
            </a:r>
            <a:r>
              <a:rPr lang="zh-CN" altLang="en-US" sz="2800" b="1" dirty="0">
                <a:solidFill>
                  <a:srgbClr val="FFFF00"/>
                </a:solidFill>
                <a:cs typeface="+mn-ea"/>
                <a:sym typeface="+mn-lt"/>
              </a:rPr>
              <a:t>重点</a:t>
            </a: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）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cxnSp>
        <p:nvCxnSpPr>
          <p:cNvPr id="2" name="直接箭头连接符 1">
            <a:extLst>
              <a:ext uri="{FF2B5EF4-FFF2-40B4-BE49-F238E27FC236}">
                <a16:creationId xmlns:a16="http://schemas.microsoft.com/office/drawing/2014/main" id="{89AD33CA-EA74-2587-815D-6877E91DC4E5}"/>
              </a:ext>
            </a:extLst>
          </p:cNvPr>
          <p:cNvCxnSpPr/>
          <p:nvPr/>
        </p:nvCxnSpPr>
        <p:spPr>
          <a:xfrm flipV="1">
            <a:off x="547403" y="1248727"/>
            <a:ext cx="4445" cy="5308600"/>
          </a:xfrm>
          <a:prstGeom prst="straightConnector1">
            <a:avLst/>
          </a:prstGeom>
          <a:ln>
            <a:solidFill>
              <a:srgbClr val="3F349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箭头连接符 4">
            <a:extLst>
              <a:ext uri="{FF2B5EF4-FFF2-40B4-BE49-F238E27FC236}">
                <a16:creationId xmlns:a16="http://schemas.microsoft.com/office/drawing/2014/main" id="{432CD93C-F896-0C34-FB7F-B0E70D850B1D}"/>
              </a:ext>
            </a:extLst>
          </p:cNvPr>
          <p:cNvCxnSpPr>
            <a:cxnSpLocks/>
          </p:cNvCxnSpPr>
          <p:nvPr/>
        </p:nvCxnSpPr>
        <p:spPr>
          <a:xfrm flipV="1">
            <a:off x="542323" y="6336982"/>
            <a:ext cx="11457999" cy="72390"/>
          </a:xfrm>
          <a:prstGeom prst="straightConnector1">
            <a:avLst/>
          </a:prstGeom>
          <a:ln>
            <a:solidFill>
              <a:srgbClr val="463A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>
            <a:extLst>
              <a:ext uri="{FF2B5EF4-FFF2-40B4-BE49-F238E27FC236}">
                <a16:creationId xmlns:a16="http://schemas.microsoft.com/office/drawing/2014/main" id="{6238C366-4BD6-05AD-FC79-86B448952372}"/>
              </a:ext>
            </a:extLst>
          </p:cNvPr>
          <p:cNvSpPr txBox="1"/>
          <p:nvPr/>
        </p:nvSpPr>
        <p:spPr>
          <a:xfrm>
            <a:off x="258964" y="792817"/>
            <a:ext cx="75374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463AA0"/>
                </a:solidFill>
              </a:rPr>
              <a:t>热度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9CBF2577-43E7-22AA-A328-C119067B5B9D}"/>
              </a:ext>
            </a:extLst>
          </p:cNvPr>
          <p:cNvSpPr txBox="1"/>
          <p:nvPr/>
        </p:nvSpPr>
        <p:spPr>
          <a:xfrm>
            <a:off x="252763" y="6494477"/>
            <a:ext cx="7131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463AA0"/>
                </a:solidFill>
              </a:rPr>
              <a:t>1956</a:t>
            </a:r>
          </a:p>
        </p:txBody>
      </p: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458C50D0-6F0C-B8D7-9632-320413D2FBAE}"/>
              </a:ext>
            </a:extLst>
          </p:cNvPr>
          <p:cNvCxnSpPr/>
          <p:nvPr/>
        </p:nvCxnSpPr>
        <p:spPr>
          <a:xfrm flipH="1">
            <a:off x="1686593" y="1277302"/>
            <a:ext cx="7620" cy="5117465"/>
          </a:xfrm>
          <a:prstGeom prst="line">
            <a:avLst/>
          </a:prstGeom>
          <a:ln w="28575" cmpd="sng">
            <a:solidFill>
              <a:srgbClr val="B2B2B2"/>
            </a:solidFill>
            <a:prstDash val="sysDot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3BF23AD3-0ECE-9F6B-FD2B-0874085AA83F}"/>
              </a:ext>
            </a:extLst>
          </p:cNvPr>
          <p:cNvCxnSpPr/>
          <p:nvPr/>
        </p:nvCxnSpPr>
        <p:spPr>
          <a:xfrm flipH="1">
            <a:off x="3021998" y="1277302"/>
            <a:ext cx="12065" cy="5111750"/>
          </a:xfrm>
          <a:prstGeom prst="line">
            <a:avLst/>
          </a:prstGeom>
          <a:ln w="28575" cmpd="sng">
            <a:solidFill>
              <a:srgbClr val="B2B2B2"/>
            </a:solidFill>
            <a:prstDash val="sysDot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01E90B9F-5992-C47E-12CF-B155588B272E}"/>
              </a:ext>
            </a:extLst>
          </p:cNvPr>
          <p:cNvCxnSpPr/>
          <p:nvPr/>
        </p:nvCxnSpPr>
        <p:spPr>
          <a:xfrm flipH="1">
            <a:off x="4746658" y="1257617"/>
            <a:ext cx="8255" cy="5116195"/>
          </a:xfrm>
          <a:prstGeom prst="line">
            <a:avLst/>
          </a:prstGeom>
          <a:ln w="28575" cmpd="sng">
            <a:solidFill>
              <a:srgbClr val="B2B2B2"/>
            </a:solidFill>
            <a:prstDash val="sysDot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AC21FF2D-D793-5EB8-56B7-E8ECB947C2C4}"/>
              </a:ext>
            </a:extLst>
          </p:cNvPr>
          <p:cNvCxnSpPr/>
          <p:nvPr/>
        </p:nvCxnSpPr>
        <p:spPr>
          <a:xfrm>
            <a:off x="5986178" y="1267142"/>
            <a:ext cx="10160" cy="5097145"/>
          </a:xfrm>
          <a:prstGeom prst="line">
            <a:avLst/>
          </a:prstGeom>
          <a:ln w="28575" cmpd="sng">
            <a:solidFill>
              <a:srgbClr val="B2B2B2"/>
            </a:solidFill>
            <a:prstDash val="sysDot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DE7906A0-753B-F191-D8C8-F196656D183F}"/>
              </a:ext>
            </a:extLst>
          </p:cNvPr>
          <p:cNvCxnSpPr/>
          <p:nvPr/>
        </p:nvCxnSpPr>
        <p:spPr>
          <a:xfrm>
            <a:off x="7814343" y="1277302"/>
            <a:ext cx="5080" cy="5062855"/>
          </a:xfrm>
          <a:prstGeom prst="line">
            <a:avLst/>
          </a:prstGeom>
          <a:ln w="28575" cmpd="sng">
            <a:solidFill>
              <a:srgbClr val="B2B2B2"/>
            </a:solidFill>
            <a:prstDash val="sysDot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07FE9D72-CDA9-49A8-FDC0-9B540339084E}"/>
              </a:ext>
            </a:extLst>
          </p:cNvPr>
          <p:cNvCxnSpPr/>
          <p:nvPr/>
        </p:nvCxnSpPr>
        <p:spPr>
          <a:xfrm>
            <a:off x="9034813" y="1698942"/>
            <a:ext cx="3810" cy="4659630"/>
          </a:xfrm>
          <a:prstGeom prst="line">
            <a:avLst/>
          </a:prstGeom>
          <a:ln w="28575" cmpd="sng">
            <a:solidFill>
              <a:srgbClr val="B2B2B2"/>
            </a:solidFill>
            <a:prstDash val="sysDot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8" name="文本框 17">
            <a:extLst>
              <a:ext uri="{FF2B5EF4-FFF2-40B4-BE49-F238E27FC236}">
                <a16:creationId xmlns:a16="http://schemas.microsoft.com/office/drawing/2014/main" id="{E27A2DA3-D841-8F5B-DC89-E2B8F3B9C566}"/>
              </a:ext>
            </a:extLst>
          </p:cNvPr>
          <p:cNvSpPr txBox="1"/>
          <p:nvPr/>
        </p:nvSpPr>
        <p:spPr>
          <a:xfrm>
            <a:off x="1242728" y="6494477"/>
            <a:ext cx="7131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463AA0"/>
                </a:solidFill>
              </a:rPr>
              <a:t>1960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D083B7F6-290D-F85D-937C-57F5A635EB1C}"/>
              </a:ext>
            </a:extLst>
          </p:cNvPr>
          <p:cNvSpPr txBox="1"/>
          <p:nvPr/>
        </p:nvSpPr>
        <p:spPr>
          <a:xfrm>
            <a:off x="2564798" y="6494477"/>
            <a:ext cx="7131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463AA0"/>
                </a:solidFill>
              </a:rPr>
              <a:t>1970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3C64C6BE-592D-619D-EB87-9D854CDE7A70}"/>
              </a:ext>
            </a:extLst>
          </p:cNvPr>
          <p:cNvSpPr txBox="1"/>
          <p:nvPr/>
        </p:nvSpPr>
        <p:spPr>
          <a:xfrm>
            <a:off x="3971323" y="6494477"/>
            <a:ext cx="7131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463AA0"/>
                </a:solidFill>
              </a:rPr>
              <a:t>1980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811A7888-4478-3DEE-EE3C-73D91210DA69}"/>
              </a:ext>
            </a:extLst>
          </p:cNvPr>
          <p:cNvSpPr txBox="1"/>
          <p:nvPr/>
        </p:nvSpPr>
        <p:spPr>
          <a:xfrm>
            <a:off x="5147978" y="6494477"/>
            <a:ext cx="7131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463AA0"/>
                </a:solidFill>
              </a:rPr>
              <a:t>1990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8E017912-D5F1-3FFC-7883-B44BD7D281A9}"/>
              </a:ext>
            </a:extLst>
          </p:cNvPr>
          <p:cNvSpPr txBox="1"/>
          <p:nvPr/>
        </p:nvSpPr>
        <p:spPr>
          <a:xfrm>
            <a:off x="6238908" y="6494477"/>
            <a:ext cx="7131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463AA0"/>
                </a:solidFill>
              </a:rPr>
              <a:t>2000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E2E73488-85DD-41F5-3D89-587F6D42989B}"/>
              </a:ext>
            </a:extLst>
          </p:cNvPr>
          <p:cNvSpPr txBox="1"/>
          <p:nvPr/>
        </p:nvSpPr>
        <p:spPr>
          <a:xfrm>
            <a:off x="7456838" y="6494477"/>
            <a:ext cx="7131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463AA0"/>
                </a:solidFill>
              </a:rPr>
              <a:t>2010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E62659D4-1460-F9DE-C8BC-4302518218BA}"/>
              </a:ext>
            </a:extLst>
          </p:cNvPr>
          <p:cNvSpPr txBox="1"/>
          <p:nvPr/>
        </p:nvSpPr>
        <p:spPr>
          <a:xfrm>
            <a:off x="8603648" y="6494477"/>
            <a:ext cx="7131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463AA0"/>
                </a:solidFill>
              </a:rPr>
              <a:t>2016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DD1B0751-3746-4D24-797B-036FF3ED7C65}"/>
              </a:ext>
            </a:extLst>
          </p:cNvPr>
          <p:cNvSpPr txBox="1"/>
          <p:nvPr/>
        </p:nvSpPr>
        <p:spPr>
          <a:xfrm>
            <a:off x="9754903" y="6494477"/>
            <a:ext cx="7131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463AA0"/>
                </a:solidFill>
              </a:rPr>
              <a:t>2022</a:t>
            </a:r>
          </a:p>
        </p:txBody>
      </p:sp>
      <p:cxnSp>
        <p:nvCxnSpPr>
          <p:cNvPr id="28" name="直接连接符 27">
            <a:extLst>
              <a:ext uri="{FF2B5EF4-FFF2-40B4-BE49-F238E27FC236}">
                <a16:creationId xmlns:a16="http://schemas.microsoft.com/office/drawing/2014/main" id="{081B9D40-22BB-E9C9-B6D0-0689C5EF1368}"/>
              </a:ext>
            </a:extLst>
          </p:cNvPr>
          <p:cNvCxnSpPr/>
          <p:nvPr/>
        </p:nvCxnSpPr>
        <p:spPr>
          <a:xfrm flipH="1">
            <a:off x="10111138" y="1680527"/>
            <a:ext cx="4445" cy="4665345"/>
          </a:xfrm>
          <a:prstGeom prst="line">
            <a:avLst/>
          </a:prstGeom>
          <a:ln w="28575" cmpd="sng">
            <a:solidFill>
              <a:srgbClr val="B2B2B2"/>
            </a:solidFill>
            <a:prstDash val="sysDot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29" name="文本框 28">
            <a:extLst>
              <a:ext uri="{FF2B5EF4-FFF2-40B4-BE49-F238E27FC236}">
                <a16:creationId xmlns:a16="http://schemas.microsoft.com/office/drawing/2014/main" id="{0BFE8769-A78D-D8A1-AE97-2A1ACE72BB2E}"/>
              </a:ext>
            </a:extLst>
          </p:cNvPr>
          <p:cNvSpPr txBox="1"/>
          <p:nvPr/>
        </p:nvSpPr>
        <p:spPr>
          <a:xfrm>
            <a:off x="493809" y="1454477"/>
            <a:ext cx="1077595" cy="36933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b="1" dirty="0">
                <a:solidFill>
                  <a:schemeClr val="accent6">
                    <a:lumMod val="75000"/>
                  </a:schemeClr>
                </a:solidFill>
              </a:rPr>
              <a:t>起步期</a:t>
            </a: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5A1669D1-0672-77FC-EF50-CF20C585454F}"/>
              </a:ext>
            </a:extLst>
          </p:cNvPr>
          <p:cNvSpPr txBox="1"/>
          <p:nvPr/>
        </p:nvSpPr>
        <p:spPr>
          <a:xfrm>
            <a:off x="1851567" y="1454477"/>
            <a:ext cx="930275" cy="36933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b="1" dirty="0">
                <a:solidFill>
                  <a:schemeClr val="accent6">
                    <a:lumMod val="75000"/>
                  </a:schemeClr>
                </a:solidFill>
              </a:rPr>
              <a:t>反思期</a:t>
            </a: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077DE2C5-1C59-4F9B-03F8-2180778A43E9}"/>
              </a:ext>
            </a:extLst>
          </p:cNvPr>
          <p:cNvSpPr txBox="1"/>
          <p:nvPr/>
        </p:nvSpPr>
        <p:spPr>
          <a:xfrm>
            <a:off x="3520411" y="1454477"/>
            <a:ext cx="930275" cy="36933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b="1" dirty="0">
                <a:solidFill>
                  <a:schemeClr val="accent6">
                    <a:lumMod val="75000"/>
                  </a:schemeClr>
                </a:solidFill>
              </a:rPr>
              <a:t>始用期</a:t>
            </a: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69C9BD0B-0457-B29D-FFB8-E301A54B8B01}"/>
              </a:ext>
            </a:extLst>
          </p:cNvPr>
          <p:cNvSpPr txBox="1"/>
          <p:nvPr/>
        </p:nvSpPr>
        <p:spPr>
          <a:xfrm>
            <a:off x="4949986" y="1454477"/>
            <a:ext cx="930275" cy="36933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b="1" dirty="0">
                <a:solidFill>
                  <a:schemeClr val="accent6">
                    <a:lumMod val="75000"/>
                  </a:schemeClr>
                </a:solidFill>
              </a:rPr>
              <a:t>低迷期</a:t>
            </a: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BC4B5866-06F1-1A1B-6068-17DF71294F5F}"/>
              </a:ext>
            </a:extLst>
          </p:cNvPr>
          <p:cNvSpPr txBox="1"/>
          <p:nvPr/>
        </p:nvSpPr>
        <p:spPr>
          <a:xfrm>
            <a:off x="6392958" y="1454477"/>
            <a:ext cx="930275" cy="36933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b="1" dirty="0">
                <a:solidFill>
                  <a:schemeClr val="accent6">
                    <a:lumMod val="75000"/>
                  </a:schemeClr>
                </a:solidFill>
              </a:rPr>
              <a:t>稳步期</a:t>
            </a: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A0D0C22C-5379-9431-3CCD-2045F8F53873}"/>
              </a:ext>
            </a:extLst>
          </p:cNvPr>
          <p:cNvSpPr txBox="1"/>
          <p:nvPr/>
        </p:nvSpPr>
        <p:spPr>
          <a:xfrm>
            <a:off x="7603396" y="1454477"/>
            <a:ext cx="365252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zh-CN" altLang="en-US" b="1" dirty="0">
                <a:solidFill>
                  <a:schemeClr val="accent6">
                    <a:lumMod val="75000"/>
                  </a:schemeClr>
                </a:solidFill>
              </a:rPr>
              <a:t>革命期</a:t>
            </a: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A2E53447-4721-1ED6-98A0-750F7C796D67}"/>
              </a:ext>
            </a:extLst>
          </p:cNvPr>
          <p:cNvSpPr txBox="1"/>
          <p:nvPr/>
        </p:nvSpPr>
        <p:spPr>
          <a:xfrm>
            <a:off x="523273" y="2498477"/>
            <a:ext cx="1047750" cy="523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1400" b="1" dirty="0">
                <a:latin typeface="+mj-ea"/>
                <a:ea typeface="+mj-ea"/>
              </a:rPr>
              <a:t>诞生伊始</a:t>
            </a:r>
            <a:endParaRPr lang="en-US" altLang="zh-CN" sz="1400" b="1" dirty="0">
              <a:latin typeface="+mj-ea"/>
              <a:ea typeface="+mj-ea"/>
            </a:endParaRPr>
          </a:p>
          <a:p>
            <a:pPr algn="ctr"/>
            <a:r>
              <a:rPr lang="zh-CN" altLang="en-US" sz="1400" b="1" dirty="0">
                <a:latin typeface="+mj-ea"/>
                <a:ea typeface="+mj-ea"/>
              </a:rPr>
              <a:t>信心爆棚</a:t>
            </a: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3930FC87-1CF0-EF6B-EC64-9BE30E234CBC}"/>
              </a:ext>
            </a:extLst>
          </p:cNvPr>
          <p:cNvSpPr txBox="1"/>
          <p:nvPr/>
        </p:nvSpPr>
        <p:spPr>
          <a:xfrm>
            <a:off x="1816768" y="2498477"/>
            <a:ext cx="996315" cy="523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buClrTx/>
              <a:buSzTx/>
              <a:buFontTx/>
            </a:pPr>
            <a:r>
              <a:rPr lang="zh-CN" altLang="en-US" sz="1400" b="1" dirty="0">
                <a:latin typeface="+mj-ea"/>
                <a:ea typeface="+mj-ea"/>
              </a:rPr>
              <a:t>过于乐观</a:t>
            </a:r>
            <a:endParaRPr lang="en-US" altLang="zh-CN" sz="1400" b="1" dirty="0">
              <a:latin typeface="+mj-ea"/>
              <a:ea typeface="+mj-ea"/>
            </a:endParaRPr>
          </a:p>
          <a:p>
            <a:pPr algn="ctr">
              <a:buClrTx/>
              <a:buSzTx/>
              <a:buFontTx/>
            </a:pPr>
            <a:r>
              <a:rPr lang="zh-CN" altLang="en-US" sz="1400" b="1" dirty="0">
                <a:latin typeface="+mj-ea"/>
                <a:ea typeface="+mj-ea"/>
              </a:rPr>
              <a:t>玩具问题</a:t>
            </a: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E0D967BD-F7E9-1A43-8A4F-769E9905FB71}"/>
              </a:ext>
            </a:extLst>
          </p:cNvPr>
          <p:cNvSpPr txBox="1"/>
          <p:nvPr/>
        </p:nvSpPr>
        <p:spPr>
          <a:xfrm>
            <a:off x="3279554" y="2498477"/>
            <a:ext cx="1617345" cy="523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1400" b="1" dirty="0">
                <a:latin typeface="+mj-ea"/>
                <a:ea typeface="+mj-ea"/>
                <a:sym typeface="+mn-ea"/>
              </a:rPr>
              <a:t>专家系统雄起</a:t>
            </a:r>
            <a:endParaRPr lang="en-US" altLang="zh-CN" sz="1400" b="1" dirty="0">
              <a:latin typeface="+mj-ea"/>
              <a:ea typeface="+mj-ea"/>
              <a:sym typeface="+mn-ea"/>
            </a:endParaRPr>
          </a:p>
          <a:p>
            <a:pPr lvl="0" algn="l">
              <a:buClrTx/>
              <a:buSzTx/>
              <a:buFontTx/>
            </a:pPr>
            <a:r>
              <a:rPr lang="zh-CN" altLang="en-US" sz="1400" b="1" dirty="0">
                <a:latin typeface="+mj-ea"/>
                <a:ea typeface="+mj-ea"/>
                <a:sym typeface="+mn-ea"/>
              </a:rPr>
              <a:t>开始真实落地</a:t>
            </a: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6DEA5B38-AB9B-CBFB-A0A7-05D88A63CA02}"/>
              </a:ext>
            </a:extLst>
          </p:cNvPr>
          <p:cNvSpPr txBox="1"/>
          <p:nvPr/>
        </p:nvSpPr>
        <p:spPr>
          <a:xfrm>
            <a:off x="4949858" y="2498477"/>
            <a:ext cx="1036320" cy="523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1400" b="1" dirty="0">
                <a:latin typeface="+mj-ea"/>
                <a:ea typeface="+mj-ea"/>
                <a:sym typeface="+mn-ea"/>
              </a:rPr>
              <a:t>专家系统</a:t>
            </a:r>
            <a:endParaRPr lang="en-US" altLang="zh-CN" sz="1400" b="1" dirty="0">
              <a:latin typeface="+mj-ea"/>
              <a:ea typeface="+mj-ea"/>
              <a:sym typeface="+mn-ea"/>
            </a:endParaRPr>
          </a:p>
          <a:p>
            <a:pPr lvl="0" algn="l">
              <a:buClrTx/>
              <a:buSzTx/>
              <a:buFontTx/>
            </a:pPr>
            <a:r>
              <a:rPr lang="zh-CN" altLang="en-US" sz="1400" b="1" dirty="0">
                <a:latin typeface="+mj-ea"/>
                <a:ea typeface="+mj-ea"/>
                <a:sym typeface="+mn-ea"/>
              </a:rPr>
              <a:t>遭遇瓶颈</a:t>
            </a: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1F0FA310-790E-DE81-C913-2D2E0D43E820}"/>
              </a:ext>
            </a:extLst>
          </p:cNvPr>
          <p:cNvSpPr txBox="1"/>
          <p:nvPr/>
        </p:nvSpPr>
        <p:spPr>
          <a:xfrm>
            <a:off x="6383688" y="2498477"/>
            <a:ext cx="1470660" cy="523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1400" b="1" dirty="0">
                <a:latin typeface="+mj-ea"/>
                <a:ea typeface="+mj-ea"/>
                <a:sym typeface="+mn-ea"/>
              </a:rPr>
              <a:t>平稳发展</a:t>
            </a:r>
            <a:endParaRPr lang="en-US" altLang="zh-CN" sz="1400" b="1" dirty="0">
              <a:latin typeface="+mj-ea"/>
              <a:ea typeface="+mj-ea"/>
              <a:sym typeface="+mn-ea"/>
            </a:endParaRPr>
          </a:p>
          <a:p>
            <a:pPr lvl="0" algn="l">
              <a:buClrTx/>
              <a:buSzTx/>
              <a:buFontTx/>
            </a:pPr>
            <a:r>
              <a:rPr lang="zh-CN" altLang="en-US" sz="1400" b="1" dirty="0">
                <a:latin typeface="+mj-ea"/>
                <a:ea typeface="+mj-ea"/>
                <a:sym typeface="+mn-ea"/>
              </a:rPr>
              <a:t>鲜有波澜</a:t>
            </a: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D47E1E26-A90F-40D0-D656-19DC260EF483}"/>
              </a:ext>
            </a:extLst>
          </p:cNvPr>
          <p:cNvSpPr txBox="1"/>
          <p:nvPr/>
        </p:nvSpPr>
        <p:spPr>
          <a:xfrm>
            <a:off x="7980078" y="2498477"/>
            <a:ext cx="1270000" cy="30777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400" b="1" dirty="0">
                <a:latin typeface="+mj-ea"/>
                <a:ea typeface="+mj-ea"/>
                <a:sym typeface="+mn-ea"/>
              </a:rPr>
              <a:t>深度学习</a:t>
            </a:r>
            <a:endParaRPr lang="zh-CN" altLang="en-US" sz="1400" b="1" dirty="0">
              <a:latin typeface="+mj-ea"/>
              <a:ea typeface="+mj-ea"/>
            </a:endParaRP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7D2992E5-BC89-1F90-2557-2AD238EEE1BE}"/>
              </a:ext>
            </a:extLst>
          </p:cNvPr>
          <p:cNvSpPr txBox="1"/>
          <p:nvPr/>
        </p:nvSpPr>
        <p:spPr>
          <a:xfrm>
            <a:off x="492793" y="3794477"/>
            <a:ext cx="1249680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1400">
                <a:latin typeface="微软雅黑" panose="020B0503020204020204" charset="-122"/>
                <a:ea typeface="微软雅黑" panose="020B0503020204020204" charset="-122"/>
                <a:sym typeface="+mn-ea"/>
              </a:rPr>
              <a:t>机器定理证明</a:t>
            </a: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80E93A6B-225D-F0A3-29F4-BA54652193D6}"/>
              </a:ext>
            </a:extLst>
          </p:cNvPr>
          <p:cNvSpPr txBox="1"/>
          <p:nvPr/>
        </p:nvSpPr>
        <p:spPr>
          <a:xfrm>
            <a:off x="497873" y="3794477"/>
            <a:ext cx="12618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endParaRPr lang="en-US" altLang="zh-CN" sz="1400" dirty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l"/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智能跳棋程序</a:t>
            </a: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D2D7979A-D781-D84F-1549-0FF6FC1B2771}"/>
              </a:ext>
            </a:extLst>
          </p:cNvPr>
          <p:cNvSpPr txBox="1"/>
          <p:nvPr/>
        </p:nvSpPr>
        <p:spPr>
          <a:xfrm>
            <a:off x="1906938" y="3794477"/>
            <a:ext cx="902811" cy="52322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常识问题</a:t>
            </a:r>
            <a:endParaRPr lang="en-US" altLang="zh-CN" sz="1400" dirty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lvl="0" algn="l">
              <a:buClrTx/>
              <a:buSzTx/>
              <a:buFontTx/>
            </a:pP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组合爆炸</a:t>
            </a: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775AE205-285F-EC77-38A9-D561C600D7A5}"/>
              </a:ext>
            </a:extLst>
          </p:cNvPr>
          <p:cNvSpPr txBox="1"/>
          <p:nvPr/>
        </p:nvSpPr>
        <p:spPr>
          <a:xfrm>
            <a:off x="3274913" y="3794477"/>
            <a:ext cx="1249680" cy="95410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医疗专家系统</a:t>
            </a:r>
          </a:p>
          <a:p>
            <a:pPr lvl="0" algn="l">
              <a:buClrTx/>
              <a:buSzTx/>
              <a:buFontTx/>
            </a:pP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化学专家系统</a:t>
            </a:r>
          </a:p>
          <a:p>
            <a:pPr lvl="0" algn="l">
              <a:buClrTx/>
              <a:buSzTx/>
              <a:buFontTx/>
            </a:pPr>
            <a:endParaRPr lang="zh-CN" altLang="en-US" sz="1400" dirty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lvl="0" algn="l">
              <a:buClrTx/>
              <a:buSzTx/>
              <a:buFontTx/>
            </a:pPr>
            <a:endParaRPr lang="zh-CN" altLang="en-US" sz="1400" dirty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E66C8A1C-5C6E-D272-643C-873580C0E484}"/>
              </a:ext>
            </a:extLst>
          </p:cNvPr>
          <p:cNvSpPr txBox="1"/>
          <p:nvPr/>
        </p:nvSpPr>
        <p:spPr>
          <a:xfrm>
            <a:off x="5000340" y="3794477"/>
            <a:ext cx="9753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</a:rPr>
              <a:t>成本高昂</a:t>
            </a:r>
            <a:endParaRPr lang="en-US" altLang="zh-CN" sz="1400" dirty="0"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</a:rPr>
              <a:t>不够灵活</a:t>
            </a: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C9306B05-1E48-67FD-FDC0-8EE70776E658}"/>
              </a:ext>
            </a:extLst>
          </p:cNvPr>
          <p:cNvSpPr txBox="1"/>
          <p:nvPr/>
        </p:nvSpPr>
        <p:spPr>
          <a:xfrm>
            <a:off x="6371813" y="3794477"/>
            <a:ext cx="11969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国际象棋</a:t>
            </a:r>
            <a:endParaRPr lang="en-US" altLang="zh-CN" sz="14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统计学习</a:t>
            </a: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E02A6F17-FA0A-0200-54CA-B93C4B9A474C}"/>
              </a:ext>
            </a:extLst>
          </p:cNvPr>
          <p:cNvSpPr txBox="1"/>
          <p:nvPr/>
        </p:nvSpPr>
        <p:spPr>
          <a:xfrm>
            <a:off x="7962298" y="3794477"/>
            <a:ext cx="902970" cy="523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人脸识别</a:t>
            </a:r>
            <a:endParaRPr lang="en-US" altLang="zh-CN" sz="1400" dirty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lvl="0" algn="l">
              <a:buClrTx/>
              <a:buSzTx/>
              <a:buFontTx/>
            </a:pP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语音识别</a:t>
            </a: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FECC614B-BB12-B7C1-AB2B-32AE4B5DB6BB}"/>
              </a:ext>
            </a:extLst>
          </p:cNvPr>
          <p:cNvSpPr txBox="1"/>
          <p:nvPr/>
        </p:nvSpPr>
        <p:spPr>
          <a:xfrm>
            <a:off x="11413117" y="6494477"/>
            <a:ext cx="75374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463AA0"/>
                </a:solidFill>
              </a:rPr>
              <a:t>时间</a:t>
            </a:r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6FB27AF2-8D20-C7B8-FD9C-BACF9884F4B2}"/>
              </a:ext>
            </a:extLst>
          </p:cNvPr>
          <p:cNvSpPr txBox="1"/>
          <p:nvPr/>
        </p:nvSpPr>
        <p:spPr>
          <a:xfrm>
            <a:off x="687103" y="5702477"/>
            <a:ext cx="8128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rgbClr val="002060"/>
                </a:solidFill>
              </a:rPr>
              <a:t>初春</a:t>
            </a:r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CAF5295C-81CE-27CC-F597-CD08DD52A387}"/>
              </a:ext>
            </a:extLst>
          </p:cNvPr>
          <p:cNvSpPr txBox="1"/>
          <p:nvPr/>
        </p:nvSpPr>
        <p:spPr>
          <a:xfrm>
            <a:off x="1946943" y="5702477"/>
            <a:ext cx="8128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>
                <a:solidFill>
                  <a:srgbClr val="002060"/>
                </a:solidFill>
              </a:rPr>
              <a:t>初冬</a:t>
            </a:r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E0B528FA-8DAB-57E7-80B0-2542AD0CA754}"/>
              </a:ext>
            </a:extLst>
          </p:cNvPr>
          <p:cNvSpPr txBox="1"/>
          <p:nvPr/>
        </p:nvSpPr>
        <p:spPr>
          <a:xfrm>
            <a:off x="3600483" y="5702477"/>
            <a:ext cx="8128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>
                <a:solidFill>
                  <a:srgbClr val="002060"/>
                </a:solidFill>
              </a:rPr>
              <a:t>初秋</a:t>
            </a:r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1D8D76F7-C9B9-DFE8-AC7D-73E6EC8137BA}"/>
              </a:ext>
            </a:extLst>
          </p:cNvPr>
          <p:cNvSpPr txBox="1"/>
          <p:nvPr/>
        </p:nvSpPr>
        <p:spPr>
          <a:xfrm>
            <a:off x="5098448" y="5702477"/>
            <a:ext cx="8128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>
                <a:solidFill>
                  <a:srgbClr val="002060"/>
                </a:solidFill>
              </a:rPr>
              <a:t>寒冬</a:t>
            </a:r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FBC36838-CDF3-4EBF-04C9-8478BE90546E}"/>
              </a:ext>
            </a:extLst>
          </p:cNvPr>
          <p:cNvSpPr txBox="1"/>
          <p:nvPr/>
        </p:nvSpPr>
        <p:spPr>
          <a:xfrm>
            <a:off x="6554503" y="5702477"/>
            <a:ext cx="8128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>
                <a:solidFill>
                  <a:srgbClr val="002060"/>
                </a:solidFill>
              </a:rPr>
              <a:t>复苏</a:t>
            </a:r>
          </a:p>
        </p:txBody>
      </p:sp>
      <p:cxnSp>
        <p:nvCxnSpPr>
          <p:cNvPr id="54" name="直接连接符 53">
            <a:extLst>
              <a:ext uri="{FF2B5EF4-FFF2-40B4-BE49-F238E27FC236}">
                <a16:creationId xmlns:a16="http://schemas.microsoft.com/office/drawing/2014/main" id="{C2310FFB-457F-F4EE-A298-4793FA851DF8}"/>
              </a:ext>
            </a:extLst>
          </p:cNvPr>
          <p:cNvCxnSpPr/>
          <p:nvPr/>
        </p:nvCxnSpPr>
        <p:spPr>
          <a:xfrm flipV="1">
            <a:off x="1699928" y="6375717"/>
            <a:ext cx="0" cy="190500"/>
          </a:xfrm>
          <a:prstGeom prst="line">
            <a:avLst/>
          </a:prstGeom>
          <a:ln>
            <a:solidFill>
              <a:srgbClr val="463A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接连接符 54">
            <a:extLst>
              <a:ext uri="{FF2B5EF4-FFF2-40B4-BE49-F238E27FC236}">
                <a16:creationId xmlns:a16="http://schemas.microsoft.com/office/drawing/2014/main" id="{FCF53EF0-5A38-F873-F0BB-FB6EB31C54B2}"/>
              </a:ext>
            </a:extLst>
          </p:cNvPr>
          <p:cNvCxnSpPr/>
          <p:nvPr/>
        </p:nvCxnSpPr>
        <p:spPr>
          <a:xfrm flipV="1">
            <a:off x="3034063" y="6375717"/>
            <a:ext cx="0" cy="190500"/>
          </a:xfrm>
          <a:prstGeom prst="line">
            <a:avLst/>
          </a:prstGeom>
          <a:ln>
            <a:solidFill>
              <a:srgbClr val="463A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接连接符 55">
            <a:extLst>
              <a:ext uri="{FF2B5EF4-FFF2-40B4-BE49-F238E27FC236}">
                <a16:creationId xmlns:a16="http://schemas.microsoft.com/office/drawing/2014/main" id="{7A22FDFE-37FB-8FDA-0564-FF754FBE5F45}"/>
              </a:ext>
            </a:extLst>
          </p:cNvPr>
          <p:cNvCxnSpPr/>
          <p:nvPr/>
        </p:nvCxnSpPr>
        <p:spPr>
          <a:xfrm flipV="1">
            <a:off x="4248183" y="6365557"/>
            <a:ext cx="0" cy="190500"/>
          </a:xfrm>
          <a:prstGeom prst="line">
            <a:avLst/>
          </a:prstGeom>
          <a:ln>
            <a:solidFill>
              <a:srgbClr val="463A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接连接符 56">
            <a:extLst>
              <a:ext uri="{FF2B5EF4-FFF2-40B4-BE49-F238E27FC236}">
                <a16:creationId xmlns:a16="http://schemas.microsoft.com/office/drawing/2014/main" id="{333EE4F4-C421-19CE-6E5B-86F14DFDF574}"/>
              </a:ext>
            </a:extLst>
          </p:cNvPr>
          <p:cNvCxnSpPr/>
          <p:nvPr/>
        </p:nvCxnSpPr>
        <p:spPr>
          <a:xfrm flipV="1">
            <a:off x="5521993" y="6365557"/>
            <a:ext cx="0" cy="190500"/>
          </a:xfrm>
          <a:prstGeom prst="line">
            <a:avLst/>
          </a:prstGeom>
          <a:ln>
            <a:solidFill>
              <a:srgbClr val="463A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接连接符 57">
            <a:extLst>
              <a:ext uri="{FF2B5EF4-FFF2-40B4-BE49-F238E27FC236}">
                <a16:creationId xmlns:a16="http://schemas.microsoft.com/office/drawing/2014/main" id="{34BFA993-BC57-2295-C577-A5AD0CFD2AA6}"/>
              </a:ext>
            </a:extLst>
          </p:cNvPr>
          <p:cNvCxnSpPr/>
          <p:nvPr/>
        </p:nvCxnSpPr>
        <p:spPr>
          <a:xfrm flipV="1">
            <a:off x="6717698" y="6358572"/>
            <a:ext cx="0" cy="190500"/>
          </a:xfrm>
          <a:prstGeom prst="line">
            <a:avLst/>
          </a:prstGeom>
          <a:ln>
            <a:solidFill>
              <a:srgbClr val="463A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接连接符 58">
            <a:extLst>
              <a:ext uri="{FF2B5EF4-FFF2-40B4-BE49-F238E27FC236}">
                <a16:creationId xmlns:a16="http://schemas.microsoft.com/office/drawing/2014/main" id="{CD06CB84-7D7B-4A80-F159-919E5852EF48}"/>
              </a:ext>
            </a:extLst>
          </p:cNvPr>
          <p:cNvCxnSpPr/>
          <p:nvPr/>
        </p:nvCxnSpPr>
        <p:spPr>
          <a:xfrm flipV="1">
            <a:off x="7813708" y="6336982"/>
            <a:ext cx="0" cy="190500"/>
          </a:xfrm>
          <a:prstGeom prst="line">
            <a:avLst/>
          </a:prstGeom>
          <a:ln>
            <a:solidFill>
              <a:srgbClr val="463A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接连接符 59">
            <a:extLst>
              <a:ext uri="{FF2B5EF4-FFF2-40B4-BE49-F238E27FC236}">
                <a16:creationId xmlns:a16="http://schemas.microsoft.com/office/drawing/2014/main" id="{A5077103-56CA-8BD1-F629-F52E8DF19411}"/>
              </a:ext>
            </a:extLst>
          </p:cNvPr>
          <p:cNvCxnSpPr/>
          <p:nvPr/>
        </p:nvCxnSpPr>
        <p:spPr>
          <a:xfrm flipV="1">
            <a:off x="9040528" y="6336982"/>
            <a:ext cx="0" cy="190500"/>
          </a:xfrm>
          <a:prstGeom prst="line">
            <a:avLst/>
          </a:prstGeom>
          <a:ln>
            <a:solidFill>
              <a:srgbClr val="463A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接连接符 60">
            <a:extLst>
              <a:ext uri="{FF2B5EF4-FFF2-40B4-BE49-F238E27FC236}">
                <a16:creationId xmlns:a16="http://schemas.microsoft.com/office/drawing/2014/main" id="{29A977F1-68A3-FFC4-D519-D7449A7DD7AC}"/>
              </a:ext>
            </a:extLst>
          </p:cNvPr>
          <p:cNvCxnSpPr/>
          <p:nvPr/>
        </p:nvCxnSpPr>
        <p:spPr>
          <a:xfrm flipV="1">
            <a:off x="10111138" y="6336982"/>
            <a:ext cx="0" cy="190500"/>
          </a:xfrm>
          <a:prstGeom prst="line">
            <a:avLst/>
          </a:prstGeom>
          <a:ln>
            <a:solidFill>
              <a:srgbClr val="463A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任意多边形 80">
            <a:extLst>
              <a:ext uri="{FF2B5EF4-FFF2-40B4-BE49-F238E27FC236}">
                <a16:creationId xmlns:a16="http://schemas.microsoft.com/office/drawing/2014/main" id="{7DB66AD8-E4A2-817A-D450-8A656C9B34D7}"/>
              </a:ext>
            </a:extLst>
          </p:cNvPr>
          <p:cNvSpPr/>
          <p:nvPr/>
        </p:nvSpPr>
        <p:spPr>
          <a:xfrm>
            <a:off x="541688" y="1650682"/>
            <a:ext cx="11332845" cy="4742180"/>
          </a:xfrm>
          <a:custGeom>
            <a:avLst/>
            <a:gdLst>
              <a:gd name="connisteX0" fmla="*/ 0 w 10433050"/>
              <a:gd name="connsiteY0" fmla="*/ 5123815 h 5123815"/>
              <a:gd name="connisteX1" fmla="*/ 526415 w 10433050"/>
              <a:gd name="connsiteY1" fmla="*/ 3282950 h 5123815"/>
              <a:gd name="connisteX2" fmla="*/ 1851025 w 10433050"/>
              <a:gd name="connsiteY2" fmla="*/ 4062095 h 5123815"/>
              <a:gd name="connisteX3" fmla="*/ 3487420 w 10433050"/>
              <a:gd name="connsiteY3" fmla="*/ 2883535 h 5123815"/>
              <a:gd name="connisteX4" fmla="*/ 4958715 w 10433050"/>
              <a:gd name="connsiteY4" fmla="*/ 3642995 h 5123815"/>
              <a:gd name="connisteX5" fmla="*/ 6468745 w 10433050"/>
              <a:gd name="connsiteY5" fmla="*/ 3097530 h 5123815"/>
              <a:gd name="connisteX6" fmla="*/ 8105140 w 10433050"/>
              <a:gd name="connsiteY6" fmla="*/ 2084705 h 5123815"/>
              <a:gd name="connisteX7" fmla="*/ 10433050 w 10433050"/>
              <a:gd name="connsiteY7" fmla="*/ 0 h 5123815"/>
              <a:gd name="connisteX8" fmla="*/ 10433050 w 10433050"/>
              <a:gd name="connsiteY8" fmla="*/ -19685 h 5123815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rect l="l" t="t" r="r" b="b"/>
            <a:pathLst>
              <a:path w="10433050" h="5123815">
                <a:moveTo>
                  <a:pt x="0" y="5123815"/>
                </a:moveTo>
                <a:cubicBezTo>
                  <a:pt x="78740" y="4740275"/>
                  <a:pt x="156210" y="3495040"/>
                  <a:pt x="526415" y="3282950"/>
                </a:cubicBezTo>
                <a:cubicBezTo>
                  <a:pt x="896620" y="3070860"/>
                  <a:pt x="1258570" y="4142105"/>
                  <a:pt x="1851025" y="4062095"/>
                </a:cubicBezTo>
                <a:cubicBezTo>
                  <a:pt x="2443480" y="3982085"/>
                  <a:pt x="2865755" y="2967355"/>
                  <a:pt x="3487420" y="2883535"/>
                </a:cubicBezTo>
                <a:cubicBezTo>
                  <a:pt x="4109085" y="2799715"/>
                  <a:pt x="4362450" y="3600450"/>
                  <a:pt x="4958715" y="3642995"/>
                </a:cubicBezTo>
                <a:cubicBezTo>
                  <a:pt x="5554980" y="3685540"/>
                  <a:pt x="5839460" y="3409315"/>
                  <a:pt x="6468745" y="3097530"/>
                </a:cubicBezTo>
                <a:cubicBezTo>
                  <a:pt x="7098030" y="2785745"/>
                  <a:pt x="7312025" y="2704465"/>
                  <a:pt x="8105140" y="2084705"/>
                </a:cubicBezTo>
                <a:cubicBezTo>
                  <a:pt x="8898255" y="1464945"/>
                  <a:pt x="9967595" y="421005"/>
                  <a:pt x="10433050" y="0"/>
                </a:cubicBezTo>
              </a:path>
            </a:pathLst>
          </a:custGeom>
          <a:noFill/>
          <a:ln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3" name="直接连接符 62">
            <a:extLst>
              <a:ext uri="{FF2B5EF4-FFF2-40B4-BE49-F238E27FC236}">
                <a16:creationId xmlns:a16="http://schemas.microsoft.com/office/drawing/2014/main" id="{EEE55014-6A5F-8392-4DFE-F97C1510C31D}"/>
              </a:ext>
            </a:extLst>
          </p:cNvPr>
          <p:cNvCxnSpPr/>
          <p:nvPr/>
        </p:nvCxnSpPr>
        <p:spPr>
          <a:xfrm flipV="1">
            <a:off x="11224928" y="6375717"/>
            <a:ext cx="0" cy="190500"/>
          </a:xfrm>
          <a:prstGeom prst="line">
            <a:avLst/>
          </a:prstGeom>
          <a:ln>
            <a:solidFill>
              <a:srgbClr val="463A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接连接符 63">
            <a:extLst>
              <a:ext uri="{FF2B5EF4-FFF2-40B4-BE49-F238E27FC236}">
                <a16:creationId xmlns:a16="http://schemas.microsoft.com/office/drawing/2014/main" id="{B4943736-1F9C-0EA6-6E47-0D1C66385BB6}"/>
              </a:ext>
            </a:extLst>
          </p:cNvPr>
          <p:cNvCxnSpPr>
            <a:cxnSpLocks/>
          </p:cNvCxnSpPr>
          <p:nvPr/>
        </p:nvCxnSpPr>
        <p:spPr>
          <a:xfrm>
            <a:off x="11212864" y="1277302"/>
            <a:ext cx="0" cy="5138420"/>
          </a:xfrm>
          <a:prstGeom prst="line">
            <a:avLst/>
          </a:prstGeom>
          <a:ln w="28575" cmpd="sng">
            <a:solidFill>
              <a:srgbClr val="B2B2B2"/>
            </a:solidFill>
            <a:prstDash val="sysDot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65" name="文本框 64">
            <a:extLst>
              <a:ext uri="{FF2B5EF4-FFF2-40B4-BE49-F238E27FC236}">
                <a16:creationId xmlns:a16="http://schemas.microsoft.com/office/drawing/2014/main" id="{2E99A7BE-38AF-2EFC-91BE-711C79491D80}"/>
              </a:ext>
            </a:extLst>
          </p:cNvPr>
          <p:cNvSpPr txBox="1"/>
          <p:nvPr/>
        </p:nvSpPr>
        <p:spPr>
          <a:xfrm>
            <a:off x="9108473" y="2498477"/>
            <a:ext cx="1024255" cy="30777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400" b="1" dirty="0">
                <a:latin typeface="+mj-ea"/>
                <a:ea typeface="+mj-ea"/>
              </a:rPr>
              <a:t>强化学习</a:t>
            </a:r>
          </a:p>
        </p:txBody>
      </p:sp>
      <p:sp>
        <p:nvSpPr>
          <p:cNvPr id="66" name="文本框 65">
            <a:extLst>
              <a:ext uri="{FF2B5EF4-FFF2-40B4-BE49-F238E27FC236}">
                <a16:creationId xmlns:a16="http://schemas.microsoft.com/office/drawing/2014/main" id="{89145023-91A5-72A9-8092-3DA21320903A}"/>
              </a:ext>
            </a:extLst>
          </p:cNvPr>
          <p:cNvSpPr txBox="1"/>
          <p:nvPr/>
        </p:nvSpPr>
        <p:spPr>
          <a:xfrm>
            <a:off x="10175273" y="2498477"/>
            <a:ext cx="1080135" cy="523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400" b="1" dirty="0">
                <a:latin typeface="+mj-ea"/>
                <a:ea typeface="+mj-ea"/>
              </a:rPr>
              <a:t>语言大模型</a:t>
            </a:r>
            <a:endParaRPr lang="en-US" altLang="zh-CN" sz="1400" b="1" dirty="0">
              <a:latin typeface="+mj-ea"/>
              <a:ea typeface="+mj-ea"/>
            </a:endParaRPr>
          </a:p>
          <a:p>
            <a:r>
              <a:rPr lang="zh-CN" altLang="en-US" sz="1400" b="1" dirty="0">
                <a:latin typeface="+mj-ea"/>
                <a:ea typeface="+mj-ea"/>
              </a:rPr>
              <a:t>ChatGPT</a:t>
            </a:r>
          </a:p>
        </p:txBody>
      </p:sp>
      <p:sp>
        <p:nvSpPr>
          <p:cNvPr id="67" name="文本框 66">
            <a:extLst>
              <a:ext uri="{FF2B5EF4-FFF2-40B4-BE49-F238E27FC236}">
                <a16:creationId xmlns:a16="http://schemas.microsoft.com/office/drawing/2014/main" id="{951C53EF-C988-3ADC-D3A2-3ED947F9110F}"/>
              </a:ext>
            </a:extLst>
          </p:cNvPr>
          <p:cNvSpPr txBox="1"/>
          <p:nvPr/>
        </p:nvSpPr>
        <p:spPr>
          <a:xfrm>
            <a:off x="8052468" y="5702477"/>
            <a:ext cx="8128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>
                <a:solidFill>
                  <a:srgbClr val="002060"/>
                </a:solidFill>
              </a:rPr>
              <a:t>爆发</a:t>
            </a:r>
          </a:p>
        </p:txBody>
      </p:sp>
      <p:sp>
        <p:nvSpPr>
          <p:cNvPr id="68" name="文本框 67">
            <a:extLst>
              <a:ext uri="{FF2B5EF4-FFF2-40B4-BE49-F238E27FC236}">
                <a16:creationId xmlns:a16="http://schemas.microsoft.com/office/drawing/2014/main" id="{0CC3AA21-82EE-718B-A38C-235A2E3794F0}"/>
              </a:ext>
            </a:extLst>
          </p:cNvPr>
          <p:cNvSpPr txBox="1"/>
          <p:nvPr/>
        </p:nvSpPr>
        <p:spPr>
          <a:xfrm>
            <a:off x="9213883" y="5702477"/>
            <a:ext cx="8128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>
                <a:solidFill>
                  <a:srgbClr val="002060"/>
                </a:solidFill>
              </a:rPr>
              <a:t>爆发</a:t>
            </a:r>
          </a:p>
        </p:txBody>
      </p:sp>
      <p:sp>
        <p:nvSpPr>
          <p:cNvPr id="69" name="文本框 68">
            <a:extLst>
              <a:ext uri="{FF2B5EF4-FFF2-40B4-BE49-F238E27FC236}">
                <a16:creationId xmlns:a16="http://schemas.microsoft.com/office/drawing/2014/main" id="{00333508-C38E-DA02-18BF-BF873A7628AF}"/>
              </a:ext>
            </a:extLst>
          </p:cNvPr>
          <p:cNvSpPr txBox="1"/>
          <p:nvPr/>
        </p:nvSpPr>
        <p:spPr>
          <a:xfrm>
            <a:off x="10300368" y="5702477"/>
            <a:ext cx="8128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>
                <a:solidFill>
                  <a:srgbClr val="002060"/>
                </a:solidFill>
              </a:rPr>
              <a:t>爆发</a:t>
            </a:r>
          </a:p>
        </p:txBody>
      </p:sp>
      <p:sp>
        <p:nvSpPr>
          <p:cNvPr id="70" name="文本框 69">
            <a:extLst>
              <a:ext uri="{FF2B5EF4-FFF2-40B4-BE49-F238E27FC236}">
                <a16:creationId xmlns:a16="http://schemas.microsoft.com/office/drawing/2014/main" id="{D09C2914-1633-EF1C-7631-A92A9F3CED24}"/>
              </a:ext>
            </a:extLst>
          </p:cNvPr>
          <p:cNvSpPr txBox="1"/>
          <p:nvPr/>
        </p:nvSpPr>
        <p:spPr>
          <a:xfrm>
            <a:off x="9307547" y="3794477"/>
            <a:ext cx="902970" cy="523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围棋</a:t>
            </a:r>
            <a:endParaRPr lang="en-US" altLang="zh-CN" sz="1400" dirty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lvl="0" algn="l">
              <a:buClrTx/>
              <a:buSzTx/>
              <a:buFontTx/>
            </a:pP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游戏</a:t>
            </a:r>
          </a:p>
        </p:txBody>
      </p:sp>
      <p:sp>
        <p:nvSpPr>
          <p:cNvPr id="71" name="文本框 70">
            <a:extLst>
              <a:ext uri="{FF2B5EF4-FFF2-40B4-BE49-F238E27FC236}">
                <a16:creationId xmlns:a16="http://schemas.microsoft.com/office/drawing/2014/main" id="{7AF534EA-3C47-2E91-425D-AA5B52C5CE05}"/>
              </a:ext>
            </a:extLst>
          </p:cNvPr>
          <p:cNvSpPr txBox="1"/>
          <p:nvPr/>
        </p:nvSpPr>
        <p:spPr>
          <a:xfrm>
            <a:off x="10242584" y="3794477"/>
            <a:ext cx="902970" cy="523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类人对话</a:t>
            </a:r>
            <a:r>
              <a:rPr lang="en-US" altLang="zh-CN" sz="14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AIGC</a:t>
            </a:r>
            <a:endParaRPr lang="zh-CN" altLang="en-US" sz="1400" dirty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0401067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9784EADF-E15C-75FE-866C-153D28CA7587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8" name="任意多边形: 形状 37">
              <a:extLst>
                <a:ext uri="{FF2B5EF4-FFF2-40B4-BE49-F238E27FC236}">
                  <a16:creationId xmlns:a16="http://schemas.microsoft.com/office/drawing/2014/main" id="{32166C21-2F25-D43F-50AE-BC66DFC3D520}"/>
                </a:ext>
              </a:extLst>
            </p:cNvPr>
            <p:cNvSpPr/>
            <p:nvPr/>
          </p:nvSpPr>
          <p:spPr>
            <a:xfrm>
              <a:off x="0" y="0"/>
              <a:ext cx="1819275" cy="1819275"/>
            </a:xfrm>
            <a:custGeom>
              <a:avLst/>
              <a:gdLst>
                <a:gd name="connsiteX0" fmla="*/ 0 w 3638550"/>
                <a:gd name="connsiteY0" fmla="*/ 1819275 h 3638550"/>
                <a:gd name="connsiteX1" fmla="*/ 1819275 w 3638550"/>
                <a:gd name="connsiteY1" fmla="*/ 0 h 3638550"/>
                <a:gd name="connsiteX2" fmla="*/ 3638550 w 3638550"/>
                <a:gd name="connsiteY2" fmla="*/ 1819275 h 3638550"/>
                <a:gd name="connsiteX3" fmla="*/ 1819275 w 3638550"/>
                <a:gd name="connsiteY3" fmla="*/ 3638550 h 3638550"/>
                <a:gd name="connsiteX4" fmla="*/ 0 w 3638550"/>
                <a:gd name="connsiteY4" fmla="*/ 1819275 h 3638550"/>
                <a:gd name="connsiteX0" fmla="*/ 1819275 w 3638550"/>
                <a:gd name="connsiteY0" fmla="*/ 0 h 3638550"/>
                <a:gd name="connsiteX1" fmla="*/ 3638550 w 3638550"/>
                <a:gd name="connsiteY1" fmla="*/ 1819275 h 3638550"/>
                <a:gd name="connsiteX2" fmla="*/ 1819275 w 3638550"/>
                <a:gd name="connsiteY2" fmla="*/ 3638550 h 3638550"/>
                <a:gd name="connsiteX3" fmla="*/ 0 w 3638550"/>
                <a:gd name="connsiteY3" fmla="*/ 1819275 h 3638550"/>
                <a:gd name="connsiteX4" fmla="*/ 1910715 w 3638550"/>
                <a:gd name="connsiteY4" fmla="*/ 91440 h 3638550"/>
                <a:gd name="connsiteX0" fmla="*/ 1819275 w 3638550"/>
                <a:gd name="connsiteY0" fmla="*/ 0 h 3638550"/>
                <a:gd name="connsiteX1" fmla="*/ 3638550 w 3638550"/>
                <a:gd name="connsiteY1" fmla="*/ 1819275 h 3638550"/>
                <a:gd name="connsiteX2" fmla="*/ 1819275 w 3638550"/>
                <a:gd name="connsiteY2" fmla="*/ 3638550 h 3638550"/>
                <a:gd name="connsiteX3" fmla="*/ 0 w 3638550"/>
                <a:gd name="connsiteY3" fmla="*/ 1819275 h 3638550"/>
                <a:gd name="connsiteX0" fmla="*/ 3638550 w 3638550"/>
                <a:gd name="connsiteY0" fmla="*/ 0 h 1819275"/>
                <a:gd name="connsiteX1" fmla="*/ 1819275 w 3638550"/>
                <a:gd name="connsiteY1" fmla="*/ 1819275 h 1819275"/>
                <a:gd name="connsiteX2" fmla="*/ 0 w 3638550"/>
                <a:gd name="connsiteY2" fmla="*/ 0 h 1819275"/>
                <a:gd name="connsiteX0" fmla="*/ 1819275 w 1819275"/>
                <a:gd name="connsiteY0" fmla="*/ 0 h 1819275"/>
                <a:gd name="connsiteX1" fmla="*/ 0 w 1819275"/>
                <a:gd name="connsiteY1" fmla="*/ 1819275 h 1819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819275" h="1819275">
                  <a:moveTo>
                    <a:pt x="1819275" y="0"/>
                  </a:moveTo>
                  <a:cubicBezTo>
                    <a:pt x="1819275" y="1004758"/>
                    <a:pt x="1004758" y="1819275"/>
                    <a:pt x="0" y="1819275"/>
                  </a:cubicBezTo>
                </a:path>
              </a:pathLst>
            </a:custGeom>
            <a:noFill/>
            <a:ln w="381000">
              <a:solidFill>
                <a:schemeClr val="accent1"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id="{78C5DF4B-3528-4D02-38E8-F1A3EB4B6D10}"/>
                </a:ext>
              </a:extLst>
            </p:cNvPr>
            <p:cNvGrpSpPr/>
            <p:nvPr/>
          </p:nvGrpSpPr>
          <p:grpSpPr>
            <a:xfrm>
              <a:off x="1727455" y="1321568"/>
              <a:ext cx="5663945" cy="716782"/>
              <a:chOff x="1727455" y="1321568"/>
              <a:chExt cx="5663945" cy="716782"/>
            </a:xfrm>
          </p:grpSpPr>
          <p:sp>
            <p:nvSpPr>
              <p:cNvPr id="61" name="文本框 60">
                <a:extLst>
                  <a:ext uri="{FF2B5EF4-FFF2-40B4-BE49-F238E27FC236}">
                    <a16:creationId xmlns:a16="http://schemas.microsoft.com/office/drawing/2014/main" id="{B164EE8A-09A1-A494-DC62-6CDCBABBDD6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573268" y="1550222"/>
                <a:ext cx="481813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SzPct val="25000"/>
                </a:pPr>
                <a:r>
                  <a:rPr lang="zh-CN" altLang="en-US" sz="2000" b="1" dirty="0">
                    <a:latin typeface="Arial" panose="020B0604020202020204" pitchFamily="34" charset="0"/>
                    <a:ea typeface="微软雅黑" panose="020B0503020204020204" pitchFamily="34" charset="-122"/>
                  </a:rPr>
                  <a:t>人工智能简史：史前史</a:t>
                </a:r>
              </a:p>
            </p:txBody>
          </p:sp>
          <p:sp>
            <p:nvSpPr>
              <p:cNvPr id="63" name="椭圆 62">
                <a:extLst>
                  <a:ext uri="{FF2B5EF4-FFF2-40B4-BE49-F238E27FC236}">
                    <a16:creationId xmlns:a16="http://schemas.microsoft.com/office/drawing/2014/main" id="{3D2AB357-C908-5824-397C-F8D83F703679}"/>
                  </a:ext>
                </a:extLst>
              </p:cNvPr>
              <p:cNvSpPr/>
              <p:nvPr/>
            </p:nvSpPr>
            <p:spPr>
              <a:xfrm>
                <a:off x="1727455" y="1321568"/>
                <a:ext cx="716782" cy="716782"/>
              </a:xfrm>
              <a:prstGeom prst="ellipse">
                <a:avLst/>
              </a:prstGeom>
              <a:noFill/>
              <a:ln w="25400">
                <a:gradFill>
                  <a:gsLst>
                    <a:gs pos="7600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/>
                <a:r>
                  <a:rPr lang="en-US" altLang="zh-CN" sz="2800" b="1" dirty="0">
                    <a:solidFill>
                      <a:schemeClr val="accent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01</a:t>
                </a:r>
              </a:p>
            </p:txBody>
          </p:sp>
        </p:grpSp>
        <p:grpSp>
          <p:nvGrpSpPr>
            <p:cNvPr id="40" name="组合 39">
              <a:extLst>
                <a:ext uri="{FF2B5EF4-FFF2-40B4-BE49-F238E27FC236}">
                  <a16:creationId xmlns:a16="http://schemas.microsoft.com/office/drawing/2014/main" id="{FAD37D50-FA12-F8F8-B895-9CAC6F0EDD60}"/>
                </a:ext>
              </a:extLst>
            </p:cNvPr>
            <p:cNvGrpSpPr/>
            <p:nvPr/>
          </p:nvGrpSpPr>
          <p:grpSpPr>
            <a:xfrm>
              <a:off x="7540339" y="0"/>
              <a:ext cx="4651661" cy="6858000"/>
              <a:chOff x="7540339" y="0"/>
              <a:chExt cx="4651661" cy="6858000"/>
            </a:xfrm>
          </p:grpSpPr>
          <p:sp>
            <p:nvSpPr>
              <p:cNvPr id="60" name="任意多边形: 形状 59">
                <a:extLst>
                  <a:ext uri="{FF2B5EF4-FFF2-40B4-BE49-F238E27FC236}">
                    <a16:creationId xmlns:a16="http://schemas.microsoft.com/office/drawing/2014/main" id="{9797E39A-883B-B0B4-0F07-EB9619A5A4A2}"/>
                  </a:ext>
                </a:extLst>
              </p:cNvPr>
              <p:cNvSpPr/>
              <p:nvPr/>
            </p:nvSpPr>
            <p:spPr>
              <a:xfrm>
                <a:off x="7779658" y="0"/>
                <a:ext cx="4412342" cy="6858000"/>
              </a:xfrm>
              <a:custGeom>
                <a:avLst/>
                <a:gdLst>
                  <a:gd name="connsiteX0" fmla="*/ 1295690 w 4412342"/>
                  <a:gd name="connsiteY0" fmla="*/ 0 h 6858000"/>
                  <a:gd name="connsiteX1" fmla="*/ 4412342 w 4412342"/>
                  <a:gd name="connsiteY1" fmla="*/ 0 h 6858000"/>
                  <a:gd name="connsiteX2" fmla="*/ 4412342 w 4412342"/>
                  <a:gd name="connsiteY2" fmla="*/ 1636729 h 6858000"/>
                  <a:gd name="connsiteX3" fmla="*/ 4272563 w 4412342"/>
                  <a:gd name="connsiteY3" fmla="*/ 1672670 h 6858000"/>
                  <a:gd name="connsiteX4" fmla="*/ 3111228 w 4412342"/>
                  <a:gd name="connsiteY4" fmla="*/ 3251199 h 6858000"/>
                  <a:gd name="connsiteX5" fmla="*/ 4272563 w 4412342"/>
                  <a:gd name="connsiteY5" fmla="*/ 4829728 h 6858000"/>
                  <a:gd name="connsiteX6" fmla="*/ 4412342 w 4412342"/>
                  <a:gd name="connsiteY6" fmla="*/ 4865669 h 6858000"/>
                  <a:gd name="connsiteX7" fmla="*/ 4412342 w 4412342"/>
                  <a:gd name="connsiteY7" fmla="*/ 6858000 h 6858000"/>
                  <a:gd name="connsiteX8" fmla="*/ 1670654 w 4412342"/>
                  <a:gd name="connsiteY8" fmla="*/ 6858000 h 6858000"/>
                  <a:gd name="connsiteX9" fmla="*/ 1550198 w 4412342"/>
                  <a:gd name="connsiteY9" fmla="*/ 6753659 h 6858000"/>
                  <a:gd name="connsiteX10" fmla="*/ 0 w 4412342"/>
                  <a:gd name="connsiteY10" fmla="*/ 3251200 h 6858000"/>
                  <a:gd name="connsiteX11" fmla="*/ 1229199 w 4412342"/>
                  <a:gd name="connsiteY11" fmla="*/ 69741 h 685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412342" h="6858000">
                    <a:moveTo>
                      <a:pt x="1295690" y="0"/>
                    </a:moveTo>
                    <a:lnTo>
                      <a:pt x="4412342" y="0"/>
                    </a:lnTo>
                    <a:lnTo>
                      <a:pt x="4412342" y="1636729"/>
                    </a:lnTo>
                    <a:lnTo>
                      <a:pt x="4272563" y="1672670"/>
                    </a:lnTo>
                    <a:cubicBezTo>
                      <a:pt x="3599745" y="1881938"/>
                      <a:pt x="3111228" y="2509519"/>
                      <a:pt x="3111228" y="3251199"/>
                    </a:cubicBezTo>
                    <a:cubicBezTo>
                      <a:pt x="3111228" y="3992879"/>
                      <a:pt x="3599745" y="4620460"/>
                      <a:pt x="4272563" y="4829728"/>
                    </a:cubicBezTo>
                    <a:lnTo>
                      <a:pt x="4412342" y="4865669"/>
                    </a:lnTo>
                    <a:lnTo>
                      <a:pt x="4412342" y="6858000"/>
                    </a:lnTo>
                    <a:lnTo>
                      <a:pt x="1670654" y="6858000"/>
                    </a:lnTo>
                    <a:lnTo>
                      <a:pt x="1550198" y="6753659"/>
                    </a:lnTo>
                    <a:cubicBezTo>
                      <a:pt x="597879" y="5888107"/>
                      <a:pt x="0" y="4639475"/>
                      <a:pt x="0" y="3251200"/>
                    </a:cubicBezTo>
                    <a:cubicBezTo>
                      <a:pt x="0" y="2026252"/>
                      <a:pt x="465477" y="910022"/>
                      <a:pt x="1229199" y="69741"/>
                    </a:cubicBezTo>
                    <a:close/>
                  </a:path>
                </a:pathLst>
              </a:custGeom>
              <a:solidFill>
                <a:schemeClr val="accent1">
                  <a:alpha val="5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58" name="矩形 57">
                <a:extLst>
                  <a:ext uri="{FF2B5EF4-FFF2-40B4-BE49-F238E27FC236}">
                    <a16:creationId xmlns:a16="http://schemas.microsoft.com/office/drawing/2014/main" id="{B2ED94F8-074A-35A6-A675-0D0A960CD68D}"/>
                  </a:ext>
                </a:extLst>
              </p:cNvPr>
              <p:cNvSpPr/>
              <p:nvPr/>
            </p:nvSpPr>
            <p:spPr>
              <a:xfrm>
                <a:off x="7540339" y="3124369"/>
                <a:ext cx="3592287" cy="1015663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spAutoFit/>
              </a:bodyPr>
              <a:lstStyle/>
              <a:p>
                <a:r>
                  <a:rPr kumimoji="1" lang="zh-CN" altLang="en-US" sz="6000" b="1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目录</a:t>
                </a:r>
                <a:endParaRPr kumimoji="1" lang="en-US" altLang="zh-CN" sz="6000" b="1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1" name="组合 40">
              <a:extLst>
                <a:ext uri="{FF2B5EF4-FFF2-40B4-BE49-F238E27FC236}">
                  <a16:creationId xmlns:a16="http://schemas.microsoft.com/office/drawing/2014/main" id="{6F458834-3E00-4672-43CE-C49DF554E0A4}"/>
                </a:ext>
              </a:extLst>
            </p:cNvPr>
            <p:cNvGrpSpPr/>
            <p:nvPr/>
          </p:nvGrpSpPr>
          <p:grpSpPr>
            <a:xfrm>
              <a:off x="1727455" y="2173347"/>
              <a:ext cx="6677165" cy="716782"/>
              <a:chOff x="1727455" y="2259025"/>
              <a:chExt cx="6677165" cy="716782"/>
            </a:xfrm>
          </p:grpSpPr>
          <p:sp>
            <p:nvSpPr>
              <p:cNvPr id="54" name="文本框 53">
                <a:extLst>
                  <a:ext uri="{FF2B5EF4-FFF2-40B4-BE49-F238E27FC236}">
                    <a16:creationId xmlns:a16="http://schemas.microsoft.com/office/drawing/2014/main" id="{A0214C84-7FDD-9F55-5484-2B580276E49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573268" y="2449970"/>
                <a:ext cx="583135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SzPct val="25000"/>
                </a:pPr>
                <a:r>
                  <a:rPr lang="zh-CN" altLang="en-US" sz="2000" b="1" dirty="0">
                    <a:latin typeface="Arial" panose="020B0604020202020204" pitchFamily="34" charset="0"/>
                    <a:ea typeface="微软雅黑" panose="020B0503020204020204" pitchFamily="34" charset="-122"/>
                  </a:rPr>
                  <a:t>人工智能简史：诞生到初期狂热</a:t>
                </a:r>
              </a:p>
            </p:txBody>
          </p:sp>
          <p:sp>
            <p:nvSpPr>
              <p:cNvPr id="56" name="椭圆 55">
                <a:extLst>
                  <a:ext uri="{FF2B5EF4-FFF2-40B4-BE49-F238E27FC236}">
                    <a16:creationId xmlns:a16="http://schemas.microsoft.com/office/drawing/2014/main" id="{8949CE15-86BE-830F-1E86-8976980A8CBE}"/>
                  </a:ext>
                </a:extLst>
              </p:cNvPr>
              <p:cNvSpPr/>
              <p:nvPr/>
            </p:nvSpPr>
            <p:spPr>
              <a:xfrm>
                <a:off x="1727455" y="2259025"/>
                <a:ext cx="716782" cy="716782"/>
              </a:xfrm>
              <a:prstGeom prst="ellipse">
                <a:avLst/>
              </a:prstGeom>
              <a:noFill/>
              <a:ln w="25400">
                <a:gradFill>
                  <a:gsLst>
                    <a:gs pos="76000">
                      <a:schemeClr val="tx2">
                        <a:alpha val="0"/>
                      </a:schemeClr>
                    </a:gs>
                    <a:gs pos="100000">
                      <a:schemeClr val="tx2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/>
                <a:r>
                  <a:rPr lang="en-US" altLang="zh-CN" sz="2800" b="1" dirty="0">
                    <a:solidFill>
                      <a:srgbClr val="4472C4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02</a:t>
                </a:r>
              </a:p>
            </p:txBody>
          </p:sp>
        </p:grpSp>
        <p:grpSp>
          <p:nvGrpSpPr>
            <p:cNvPr id="42" name="组合 41">
              <a:extLst>
                <a:ext uri="{FF2B5EF4-FFF2-40B4-BE49-F238E27FC236}">
                  <a16:creationId xmlns:a16="http://schemas.microsoft.com/office/drawing/2014/main" id="{27C1B5A0-7032-7391-1431-C552D06F0D66}"/>
                </a:ext>
              </a:extLst>
            </p:cNvPr>
            <p:cNvGrpSpPr/>
            <p:nvPr/>
          </p:nvGrpSpPr>
          <p:grpSpPr>
            <a:xfrm>
              <a:off x="1727455" y="3034551"/>
              <a:ext cx="5663945" cy="716782"/>
              <a:chOff x="1727455" y="3206686"/>
              <a:chExt cx="5663945" cy="716782"/>
            </a:xfrm>
          </p:grpSpPr>
          <p:sp>
            <p:nvSpPr>
              <p:cNvPr id="51" name="文本框 50">
                <a:extLst>
                  <a:ext uri="{FF2B5EF4-FFF2-40B4-BE49-F238E27FC236}">
                    <a16:creationId xmlns:a16="http://schemas.microsoft.com/office/drawing/2014/main" id="{55464D4D-B0F5-9BFD-02D6-65FF317ED1F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573268" y="3407056"/>
                <a:ext cx="481813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SzPct val="25000"/>
                </a:pPr>
                <a:r>
                  <a:rPr lang="zh-CN" altLang="en-US" sz="2000" b="1" dirty="0">
                    <a:latin typeface="Arial" panose="020B0604020202020204" pitchFamily="34" charset="0"/>
                    <a:ea typeface="微软雅黑" panose="020B0503020204020204" pitchFamily="34" charset="-122"/>
                  </a:rPr>
                  <a:t>人工智能简史：第一波低谷</a:t>
                </a:r>
              </a:p>
            </p:txBody>
          </p:sp>
          <p:sp>
            <p:nvSpPr>
              <p:cNvPr id="53" name="椭圆 52">
                <a:extLst>
                  <a:ext uri="{FF2B5EF4-FFF2-40B4-BE49-F238E27FC236}">
                    <a16:creationId xmlns:a16="http://schemas.microsoft.com/office/drawing/2014/main" id="{0A808E55-53E6-93BC-C227-F9436588F660}"/>
                  </a:ext>
                </a:extLst>
              </p:cNvPr>
              <p:cNvSpPr/>
              <p:nvPr/>
            </p:nvSpPr>
            <p:spPr>
              <a:xfrm>
                <a:off x="1727455" y="3206686"/>
                <a:ext cx="716782" cy="716782"/>
              </a:xfrm>
              <a:prstGeom prst="ellipse">
                <a:avLst/>
              </a:prstGeom>
              <a:noFill/>
              <a:ln w="25400">
                <a:gradFill>
                  <a:gsLst>
                    <a:gs pos="76000">
                      <a:schemeClr val="tx2">
                        <a:alpha val="0"/>
                      </a:schemeClr>
                    </a:gs>
                    <a:gs pos="100000">
                      <a:schemeClr val="tx2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/>
                <a:r>
                  <a:rPr lang="en-US" altLang="zh-CN" sz="2800" b="1" dirty="0">
                    <a:solidFill>
                      <a:srgbClr val="4472C4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03</a:t>
                </a:r>
              </a:p>
            </p:txBody>
          </p:sp>
        </p:grpSp>
        <p:grpSp>
          <p:nvGrpSpPr>
            <p:cNvPr id="43" name="组合 42">
              <a:extLst>
                <a:ext uri="{FF2B5EF4-FFF2-40B4-BE49-F238E27FC236}">
                  <a16:creationId xmlns:a16="http://schemas.microsoft.com/office/drawing/2014/main" id="{4627B61F-C175-CDA5-B117-A3F63E3320BB}"/>
                </a:ext>
              </a:extLst>
            </p:cNvPr>
            <p:cNvGrpSpPr/>
            <p:nvPr/>
          </p:nvGrpSpPr>
          <p:grpSpPr>
            <a:xfrm>
              <a:off x="1727455" y="3876906"/>
              <a:ext cx="6200487" cy="716782"/>
              <a:chOff x="1727455" y="4053917"/>
              <a:chExt cx="6200487" cy="716782"/>
            </a:xfrm>
          </p:grpSpPr>
          <p:sp>
            <p:nvSpPr>
              <p:cNvPr id="48" name="文本框 47">
                <a:extLst>
                  <a:ext uri="{FF2B5EF4-FFF2-40B4-BE49-F238E27FC236}">
                    <a16:creationId xmlns:a16="http://schemas.microsoft.com/office/drawing/2014/main" id="{4E867AE9-1847-9593-01DA-291EC492130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573268" y="4301423"/>
                <a:ext cx="535467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SzPct val="25000"/>
                </a:pPr>
                <a:r>
                  <a:rPr lang="zh-CN" altLang="en-US" sz="2000" b="1" dirty="0">
                    <a:latin typeface="Arial" panose="020B0604020202020204" pitchFamily="34" charset="0"/>
                    <a:ea typeface="微软雅黑" panose="020B0503020204020204" pitchFamily="34" charset="-122"/>
                  </a:rPr>
                  <a:t>人工智能简史：专家系统的辉煌</a:t>
                </a:r>
              </a:p>
            </p:txBody>
          </p:sp>
          <p:sp>
            <p:nvSpPr>
              <p:cNvPr id="50" name="椭圆 49">
                <a:extLst>
                  <a:ext uri="{FF2B5EF4-FFF2-40B4-BE49-F238E27FC236}">
                    <a16:creationId xmlns:a16="http://schemas.microsoft.com/office/drawing/2014/main" id="{44B3EC6E-2D9F-7D34-94AB-ADCEE68DCDDE}"/>
                  </a:ext>
                </a:extLst>
              </p:cNvPr>
              <p:cNvSpPr/>
              <p:nvPr/>
            </p:nvSpPr>
            <p:spPr>
              <a:xfrm>
                <a:off x="1727455" y="4053917"/>
                <a:ext cx="716782" cy="716782"/>
              </a:xfrm>
              <a:prstGeom prst="ellipse">
                <a:avLst/>
              </a:prstGeom>
              <a:noFill/>
              <a:ln w="25400">
                <a:gradFill>
                  <a:gsLst>
                    <a:gs pos="76000">
                      <a:schemeClr val="tx2">
                        <a:alpha val="0"/>
                      </a:schemeClr>
                    </a:gs>
                    <a:gs pos="100000">
                      <a:schemeClr val="tx2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/>
                <a:r>
                  <a:rPr lang="en-US" altLang="zh-CN" sz="2800" b="1" dirty="0">
                    <a:solidFill>
                      <a:srgbClr val="4472C4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04</a:t>
                </a:r>
              </a:p>
            </p:txBody>
          </p:sp>
        </p:grpSp>
      </p:grpSp>
      <p:sp>
        <p:nvSpPr>
          <p:cNvPr id="3" name="椭圆 2">
            <a:extLst>
              <a:ext uri="{FF2B5EF4-FFF2-40B4-BE49-F238E27FC236}">
                <a16:creationId xmlns:a16="http://schemas.microsoft.com/office/drawing/2014/main" id="{F8F99749-DCB6-4D30-3713-0251D688CB60}"/>
              </a:ext>
            </a:extLst>
          </p:cNvPr>
          <p:cNvSpPr/>
          <p:nvPr/>
        </p:nvSpPr>
        <p:spPr>
          <a:xfrm>
            <a:off x="1727455" y="4747540"/>
            <a:ext cx="716782" cy="716782"/>
          </a:xfrm>
          <a:prstGeom prst="ellipse">
            <a:avLst/>
          </a:prstGeom>
          <a:noFill/>
          <a:ln w="25400">
            <a:gradFill>
              <a:gsLst>
                <a:gs pos="76000">
                  <a:schemeClr val="tx2">
                    <a:alpha val="0"/>
                  </a:schemeClr>
                </a:gs>
                <a:gs pos="100000">
                  <a:schemeClr val="tx2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ctr"/>
            <a:r>
              <a:rPr lang="en-US" altLang="zh-CN" sz="2800" b="1" dirty="0">
                <a:solidFill>
                  <a:srgbClr val="4472C4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05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17132D4F-6A0E-F7F0-625F-B585CD984488}"/>
              </a:ext>
            </a:extLst>
          </p:cNvPr>
          <p:cNvSpPr txBox="1">
            <a:spLocks/>
          </p:cNvSpPr>
          <p:nvPr/>
        </p:nvSpPr>
        <p:spPr>
          <a:xfrm>
            <a:off x="2573268" y="5011491"/>
            <a:ext cx="55432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SzPct val="25000"/>
            </a:pPr>
            <a:r>
              <a:rPr lang="zh-CN" altLang="en-US" sz="2000" b="1" dirty="0">
                <a:latin typeface="Arial" panose="020B0604020202020204" pitchFamily="34" charset="0"/>
                <a:ea typeface="微软雅黑" panose="020B0503020204020204" pitchFamily="34" charset="-122"/>
              </a:rPr>
              <a:t>人工智能简史：第二波低谷与聚势</a:t>
            </a:r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E2F0954B-D135-7888-5ED0-ACA91BA2950A}"/>
              </a:ext>
            </a:extLst>
          </p:cNvPr>
          <p:cNvSpPr/>
          <p:nvPr/>
        </p:nvSpPr>
        <p:spPr>
          <a:xfrm>
            <a:off x="1727455" y="5615422"/>
            <a:ext cx="716782" cy="716782"/>
          </a:xfrm>
          <a:prstGeom prst="ellipse">
            <a:avLst/>
          </a:prstGeom>
          <a:noFill/>
          <a:ln w="25400">
            <a:gradFill>
              <a:gsLst>
                <a:gs pos="76000">
                  <a:schemeClr val="tx2">
                    <a:alpha val="0"/>
                  </a:schemeClr>
                </a:gs>
                <a:gs pos="100000">
                  <a:schemeClr val="tx2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ctr"/>
            <a:r>
              <a:rPr lang="en-US" altLang="zh-CN" sz="2800" b="1" dirty="0">
                <a:solidFill>
                  <a:srgbClr val="4472C4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06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D6AD5ECE-D46B-A313-853A-4E32F0C2A5D9}"/>
              </a:ext>
            </a:extLst>
          </p:cNvPr>
          <p:cNvSpPr txBox="1">
            <a:spLocks/>
          </p:cNvSpPr>
          <p:nvPr/>
        </p:nvSpPr>
        <p:spPr>
          <a:xfrm>
            <a:off x="2573268" y="5879373"/>
            <a:ext cx="48181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SzPct val="25000"/>
            </a:pPr>
            <a:r>
              <a:rPr lang="zh-CN" altLang="en-US" sz="2000" b="1" dirty="0">
                <a:latin typeface="Arial" panose="020B0604020202020204" pitchFamily="34" charset="0"/>
                <a:ea typeface="微软雅黑" panose="020B0503020204020204" pitchFamily="34" charset="-122"/>
              </a:rPr>
              <a:t>人工智能简史：深度学习的崛起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267725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65EA21-EF3A-0227-E02C-C8DEE90F4C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2D6C5E9B-2904-2AA7-3FF9-B5CBF016EE37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8" name="任意多边形: 形状 37">
              <a:extLst>
                <a:ext uri="{FF2B5EF4-FFF2-40B4-BE49-F238E27FC236}">
                  <a16:creationId xmlns:a16="http://schemas.microsoft.com/office/drawing/2014/main" id="{FD85AC3E-95CD-E759-1527-C83D1CF139C3}"/>
                </a:ext>
              </a:extLst>
            </p:cNvPr>
            <p:cNvSpPr/>
            <p:nvPr/>
          </p:nvSpPr>
          <p:spPr>
            <a:xfrm>
              <a:off x="0" y="0"/>
              <a:ext cx="1819275" cy="1819275"/>
            </a:xfrm>
            <a:custGeom>
              <a:avLst/>
              <a:gdLst>
                <a:gd name="connsiteX0" fmla="*/ 0 w 3638550"/>
                <a:gd name="connsiteY0" fmla="*/ 1819275 h 3638550"/>
                <a:gd name="connsiteX1" fmla="*/ 1819275 w 3638550"/>
                <a:gd name="connsiteY1" fmla="*/ 0 h 3638550"/>
                <a:gd name="connsiteX2" fmla="*/ 3638550 w 3638550"/>
                <a:gd name="connsiteY2" fmla="*/ 1819275 h 3638550"/>
                <a:gd name="connsiteX3" fmla="*/ 1819275 w 3638550"/>
                <a:gd name="connsiteY3" fmla="*/ 3638550 h 3638550"/>
                <a:gd name="connsiteX4" fmla="*/ 0 w 3638550"/>
                <a:gd name="connsiteY4" fmla="*/ 1819275 h 3638550"/>
                <a:gd name="connsiteX0" fmla="*/ 1819275 w 3638550"/>
                <a:gd name="connsiteY0" fmla="*/ 0 h 3638550"/>
                <a:gd name="connsiteX1" fmla="*/ 3638550 w 3638550"/>
                <a:gd name="connsiteY1" fmla="*/ 1819275 h 3638550"/>
                <a:gd name="connsiteX2" fmla="*/ 1819275 w 3638550"/>
                <a:gd name="connsiteY2" fmla="*/ 3638550 h 3638550"/>
                <a:gd name="connsiteX3" fmla="*/ 0 w 3638550"/>
                <a:gd name="connsiteY3" fmla="*/ 1819275 h 3638550"/>
                <a:gd name="connsiteX4" fmla="*/ 1910715 w 3638550"/>
                <a:gd name="connsiteY4" fmla="*/ 91440 h 3638550"/>
                <a:gd name="connsiteX0" fmla="*/ 1819275 w 3638550"/>
                <a:gd name="connsiteY0" fmla="*/ 0 h 3638550"/>
                <a:gd name="connsiteX1" fmla="*/ 3638550 w 3638550"/>
                <a:gd name="connsiteY1" fmla="*/ 1819275 h 3638550"/>
                <a:gd name="connsiteX2" fmla="*/ 1819275 w 3638550"/>
                <a:gd name="connsiteY2" fmla="*/ 3638550 h 3638550"/>
                <a:gd name="connsiteX3" fmla="*/ 0 w 3638550"/>
                <a:gd name="connsiteY3" fmla="*/ 1819275 h 3638550"/>
                <a:gd name="connsiteX0" fmla="*/ 3638550 w 3638550"/>
                <a:gd name="connsiteY0" fmla="*/ 0 h 1819275"/>
                <a:gd name="connsiteX1" fmla="*/ 1819275 w 3638550"/>
                <a:gd name="connsiteY1" fmla="*/ 1819275 h 1819275"/>
                <a:gd name="connsiteX2" fmla="*/ 0 w 3638550"/>
                <a:gd name="connsiteY2" fmla="*/ 0 h 1819275"/>
                <a:gd name="connsiteX0" fmla="*/ 1819275 w 1819275"/>
                <a:gd name="connsiteY0" fmla="*/ 0 h 1819275"/>
                <a:gd name="connsiteX1" fmla="*/ 0 w 1819275"/>
                <a:gd name="connsiteY1" fmla="*/ 1819275 h 1819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819275" h="1819275">
                  <a:moveTo>
                    <a:pt x="1819275" y="0"/>
                  </a:moveTo>
                  <a:cubicBezTo>
                    <a:pt x="1819275" y="1004758"/>
                    <a:pt x="1004758" y="1819275"/>
                    <a:pt x="0" y="1819275"/>
                  </a:cubicBezTo>
                </a:path>
              </a:pathLst>
            </a:custGeom>
            <a:noFill/>
            <a:ln w="381000">
              <a:solidFill>
                <a:schemeClr val="accent1"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id="{94BDF819-E163-1188-AE84-8F6AF4EB0F90}"/>
                </a:ext>
              </a:extLst>
            </p:cNvPr>
            <p:cNvGrpSpPr/>
            <p:nvPr/>
          </p:nvGrpSpPr>
          <p:grpSpPr>
            <a:xfrm>
              <a:off x="1727455" y="1321568"/>
              <a:ext cx="5663945" cy="716782"/>
              <a:chOff x="1727455" y="1321568"/>
              <a:chExt cx="5663945" cy="716782"/>
            </a:xfrm>
          </p:grpSpPr>
          <p:sp>
            <p:nvSpPr>
              <p:cNvPr id="61" name="文本框 60">
                <a:extLst>
                  <a:ext uri="{FF2B5EF4-FFF2-40B4-BE49-F238E27FC236}">
                    <a16:creationId xmlns:a16="http://schemas.microsoft.com/office/drawing/2014/main" id="{351FE7D3-D642-417C-D654-5575EFFA648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573268" y="1550222"/>
                <a:ext cx="481813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SzPct val="25000"/>
                </a:pPr>
                <a:r>
                  <a:rPr lang="zh-CN" altLang="en-US" sz="2000" b="1" dirty="0">
                    <a:latin typeface="Arial" panose="020B0604020202020204" pitchFamily="34" charset="0"/>
                    <a:ea typeface="微软雅黑" panose="020B0503020204020204" pitchFamily="34" charset="-122"/>
                  </a:rPr>
                  <a:t>人工智能简史：史前史（</a:t>
                </a:r>
                <a:r>
                  <a:rPr lang="en-US" altLang="zh-CN" sz="2000" b="1" dirty="0">
                    <a:latin typeface="Arial" panose="020B0604020202020204" pitchFamily="34" charset="0"/>
                    <a:ea typeface="微软雅黑" panose="020B0503020204020204" pitchFamily="34" charset="-122"/>
                  </a:rPr>
                  <a:t>-1956</a:t>
                </a:r>
                <a:r>
                  <a:rPr lang="zh-CN" altLang="en-US" sz="2000" b="1" dirty="0">
                    <a:latin typeface="Arial" panose="020B0604020202020204" pitchFamily="34" charset="0"/>
                    <a:ea typeface="微软雅黑" panose="020B0503020204020204" pitchFamily="34" charset="-122"/>
                  </a:rPr>
                  <a:t>）</a:t>
                </a:r>
              </a:p>
            </p:txBody>
          </p:sp>
          <p:sp>
            <p:nvSpPr>
              <p:cNvPr id="63" name="椭圆 62">
                <a:extLst>
                  <a:ext uri="{FF2B5EF4-FFF2-40B4-BE49-F238E27FC236}">
                    <a16:creationId xmlns:a16="http://schemas.microsoft.com/office/drawing/2014/main" id="{581550D9-F8D8-FDF6-B8B0-9B57C461CF8F}"/>
                  </a:ext>
                </a:extLst>
              </p:cNvPr>
              <p:cNvSpPr/>
              <p:nvPr/>
            </p:nvSpPr>
            <p:spPr>
              <a:xfrm>
                <a:off x="1727455" y="1321568"/>
                <a:ext cx="716782" cy="716782"/>
              </a:xfrm>
              <a:prstGeom prst="ellipse">
                <a:avLst/>
              </a:prstGeom>
              <a:noFill/>
              <a:ln w="25400">
                <a:gradFill>
                  <a:gsLst>
                    <a:gs pos="7600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/>
                <a:r>
                  <a:rPr lang="en-US" altLang="zh-CN" sz="2800" b="1" dirty="0">
                    <a:solidFill>
                      <a:schemeClr val="accent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01</a:t>
                </a:r>
              </a:p>
            </p:txBody>
          </p:sp>
        </p:grpSp>
        <p:grpSp>
          <p:nvGrpSpPr>
            <p:cNvPr id="40" name="组合 39">
              <a:extLst>
                <a:ext uri="{FF2B5EF4-FFF2-40B4-BE49-F238E27FC236}">
                  <a16:creationId xmlns:a16="http://schemas.microsoft.com/office/drawing/2014/main" id="{B9934C0F-C5FA-A9A7-04F3-43F3B2CE04DB}"/>
                </a:ext>
              </a:extLst>
            </p:cNvPr>
            <p:cNvGrpSpPr/>
            <p:nvPr/>
          </p:nvGrpSpPr>
          <p:grpSpPr>
            <a:xfrm>
              <a:off x="7540339" y="0"/>
              <a:ext cx="4651661" cy="6858000"/>
              <a:chOff x="7540339" y="0"/>
              <a:chExt cx="4651661" cy="6858000"/>
            </a:xfrm>
          </p:grpSpPr>
          <p:sp>
            <p:nvSpPr>
              <p:cNvPr id="60" name="任意多边形: 形状 59">
                <a:extLst>
                  <a:ext uri="{FF2B5EF4-FFF2-40B4-BE49-F238E27FC236}">
                    <a16:creationId xmlns:a16="http://schemas.microsoft.com/office/drawing/2014/main" id="{846722D5-7E0D-FBDB-9C90-3B936C3B1157}"/>
                  </a:ext>
                </a:extLst>
              </p:cNvPr>
              <p:cNvSpPr/>
              <p:nvPr/>
            </p:nvSpPr>
            <p:spPr>
              <a:xfrm>
                <a:off x="7779658" y="0"/>
                <a:ext cx="4412342" cy="6858000"/>
              </a:xfrm>
              <a:custGeom>
                <a:avLst/>
                <a:gdLst>
                  <a:gd name="connsiteX0" fmla="*/ 1295690 w 4412342"/>
                  <a:gd name="connsiteY0" fmla="*/ 0 h 6858000"/>
                  <a:gd name="connsiteX1" fmla="*/ 4412342 w 4412342"/>
                  <a:gd name="connsiteY1" fmla="*/ 0 h 6858000"/>
                  <a:gd name="connsiteX2" fmla="*/ 4412342 w 4412342"/>
                  <a:gd name="connsiteY2" fmla="*/ 1636729 h 6858000"/>
                  <a:gd name="connsiteX3" fmla="*/ 4272563 w 4412342"/>
                  <a:gd name="connsiteY3" fmla="*/ 1672670 h 6858000"/>
                  <a:gd name="connsiteX4" fmla="*/ 3111228 w 4412342"/>
                  <a:gd name="connsiteY4" fmla="*/ 3251199 h 6858000"/>
                  <a:gd name="connsiteX5" fmla="*/ 4272563 w 4412342"/>
                  <a:gd name="connsiteY5" fmla="*/ 4829728 h 6858000"/>
                  <a:gd name="connsiteX6" fmla="*/ 4412342 w 4412342"/>
                  <a:gd name="connsiteY6" fmla="*/ 4865669 h 6858000"/>
                  <a:gd name="connsiteX7" fmla="*/ 4412342 w 4412342"/>
                  <a:gd name="connsiteY7" fmla="*/ 6858000 h 6858000"/>
                  <a:gd name="connsiteX8" fmla="*/ 1670654 w 4412342"/>
                  <a:gd name="connsiteY8" fmla="*/ 6858000 h 6858000"/>
                  <a:gd name="connsiteX9" fmla="*/ 1550198 w 4412342"/>
                  <a:gd name="connsiteY9" fmla="*/ 6753659 h 6858000"/>
                  <a:gd name="connsiteX10" fmla="*/ 0 w 4412342"/>
                  <a:gd name="connsiteY10" fmla="*/ 3251200 h 6858000"/>
                  <a:gd name="connsiteX11" fmla="*/ 1229199 w 4412342"/>
                  <a:gd name="connsiteY11" fmla="*/ 69741 h 685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412342" h="6858000">
                    <a:moveTo>
                      <a:pt x="1295690" y="0"/>
                    </a:moveTo>
                    <a:lnTo>
                      <a:pt x="4412342" y="0"/>
                    </a:lnTo>
                    <a:lnTo>
                      <a:pt x="4412342" y="1636729"/>
                    </a:lnTo>
                    <a:lnTo>
                      <a:pt x="4272563" y="1672670"/>
                    </a:lnTo>
                    <a:cubicBezTo>
                      <a:pt x="3599745" y="1881938"/>
                      <a:pt x="3111228" y="2509519"/>
                      <a:pt x="3111228" y="3251199"/>
                    </a:cubicBezTo>
                    <a:cubicBezTo>
                      <a:pt x="3111228" y="3992879"/>
                      <a:pt x="3599745" y="4620460"/>
                      <a:pt x="4272563" y="4829728"/>
                    </a:cubicBezTo>
                    <a:lnTo>
                      <a:pt x="4412342" y="4865669"/>
                    </a:lnTo>
                    <a:lnTo>
                      <a:pt x="4412342" y="6858000"/>
                    </a:lnTo>
                    <a:lnTo>
                      <a:pt x="1670654" y="6858000"/>
                    </a:lnTo>
                    <a:lnTo>
                      <a:pt x="1550198" y="6753659"/>
                    </a:lnTo>
                    <a:cubicBezTo>
                      <a:pt x="597879" y="5888107"/>
                      <a:pt x="0" y="4639475"/>
                      <a:pt x="0" y="3251200"/>
                    </a:cubicBezTo>
                    <a:cubicBezTo>
                      <a:pt x="0" y="2026252"/>
                      <a:pt x="465477" y="910022"/>
                      <a:pt x="1229199" y="69741"/>
                    </a:cubicBezTo>
                    <a:close/>
                  </a:path>
                </a:pathLst>
              </a:custGeom>
              <a:solidFill>
                <a:schemeClr val="accent1">
                  <a:alpha val="5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58" name="矩形 57">
                <a:extLst>
                  <a:ext uri="{FF2B5EF4-FFF2-40B4-BE49-F238E27FC236}">
                    <a16:creationId xmlns:a16="http://schemas.microsoft.com/office/drawing/2014/main" id="{D3E7B774-4640-F8FF-86EB-0B7DFC770F05}"/>
                  </a:ext>
                </a:extLst>
              </p:cNvPr>
              <p:cNvSpPr/>
              <p:nvPr/>
            </p:nvSpPr>
            <p:spPr>
              <a:xfrm>
                <a:off x="7540339" y="3124369"/>
                <a:ext cx="3592287" cy="1015663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spAutoFit/>
              </a:bodyPr>
              <a:lstStyle/>
              <a:p>
                <a:r>
                  <a:rPr kumimoji="1" lang="zh-CN" altLang="en-US" sz="6000" b="1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目录</a:t>
                </a:r>
                <a:endParaRPr kumimoji="1" lang="en-US" altLang="zh-CN" sz="6000" b="1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1" name="组合 40">
              <a:extLst>
                <a:ext uri="{FF2B5EF4-FFF2-40B4-BE49-F238E27FC236}">
                  <a16:creationId xmlns:a16="http://schemas.microsoft.com/office/drawing/2014/main" id="{AE2024C8-E176-705B-D0BD-02D0E66A43D5}"/>
                </a:ext>
              </a:extLst>
            </p:cNvPr>
            <p:cNvGrpSpPr/>
            <p:nvPr/>
          </p:nvGrpSpPr>
          <p:grpSpPr>
            <a:xfrm>
              <a:off x="1727455" y="2173347"/>
              <a:ext cx="5663945" cy="716782"/>
              <a:chOff x="1727455" y="2259025"/>
              <a:chExt cx="5663945" cy="716782"/>
            </a:xfrm>
          </p:grpSpPr>
          <p:sp>
            <p:nvSpPr>
              <p:cNvPr id="54" name="文本框 53">
                <a:extLst>
                  <a:ext uri="{FF2B5EF4-FFF2-40B4-BE49-F238E27FC236}">
                    <a16:creationId xmlns:a16="http://schemas.microsoft.com/office/drawing/2014/main" id="{4BC26AAC-6E44-9D6C-9049-877EA6EBDD7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573268" y="2449970"/>
                <a:ext cx="481813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SzPct val="25000"/>
                </a:pPr>
                <a:r>
                  <a:rPr lang="zh-CN" altLang="en-US" sz="2000" b="1" dirty="0">
                    <a:solidFill>
                      <a:schemeClr val="bg1">
                        <a:lumMod val="7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人工智能简史：诞生到初期狂热</a:t>
                </a:r>
              </a:p>
            </p:txBody>
          </p:sp>
          <p:sp>
            <p:nvSpPr>
              <p:cNvPr id="56" name="椭圆 55">
                <a:extLst>
                  <a:ext uri="{FF2B5EF4-FFF2-40B4-BE49-F238E27FC236}">
                    <a16:creationId xmlns:a16="http://schemas.microsoft.com/office/drawing/2014/main" id="{780A6A9D-3A12-819C-5941-F4998834A9A0}"/>
                  </a:ext>
                </a:extLst>
              </p:cNvPr>
              <p:cNvSpPr/>
              <p:nvPr/>
            </p:nvSpPr>
            <p:spPr>
              <a:xfrm>
                <a:off x="1727455" y="2259025"/>
                <a:ext cx="716782" cy="716782"/>
              </a:xfrm>
              <a:prstGeom prst="ellipse">
                <a:avLst/>
              </a:prstGeom>
              <a:noFill/>
              <a:ln w="25400">
                <a:gradFill>
                  <a:gsLst>
                    <a:gs pos="76000">
                      <a:schemeClr val="tx2">
                        <a:alpha val="0"/>
                      </a:schemeClr>
                    </a:gs>
                    <a:gs pos="100000">
                      <a:schemeClr val="tx2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/>
                <a:r>
                  <a:rPr lang="en-US" altLang="zh-CN" sz="2800" b="1" dirty="0">
                    <a:solidFill>
                      <a:schemeClr val="bg1">
                        <a:lumMod val="7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02</a:t>
                </a:r>
              </a:p>
            </p:txBody>
          </p:sp>
        </p:grpSp>
        <p:grpSp>
          <p:nvGrpSpPr>
            <p:cNvPr id="42" name="组合 41">
              <a:extLst>
                <a:ext uri="{FF2B5EF4-FFF2-40B4-BE49-F238E27FC236}">
                  <a16:creationId xmlns:a16="http://schemas.microsoft.com/office/drawing/2014/main" id="{FC80EB31-0D55-39A7-F4B5-FF8390CE7903}"/>
                </a:ext>
              </a:extLst>
            </p:cNvPr>
            <p:cNvGrpSpPr/>
            <p:nvPr/>
          </p:nvGrpSpPr>
          <p:grpSpPr>
            <a:xfrm>
              <a:off x="1727455" y="3034551"/>
              <a:ext cx="5663945" cy="716782"/>
              <a:chOff x="1727455" y="3206686"/>
              <a:chExt cx="5663945" cy="716782"/>
            </a:xfrm>
          </p:grpSpPr>
          <p:sp>
            <p:nvSpPr>
              <p:cNvPr id="51" name="文本框 50">
                <a:extLst>
                  <a:ext uri="{FF2B5EF4-FFF2-40B4-BE49-F238E27FC236}">
                    <a16:creationId xmlns:a16="http://schemas.microsoft.com/office/drawing/2014/main" id="{C8A4AE0B-7D55-465B-8DE7-058D45B4B56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573268" y="3407056"/>
                <a:ext cx="481813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SzPct val="25000"/>
                </a:pPr>
                <a:r>
                  <a:rPr lang="zh-CN" altLang="en-US" sz="2000" b="1" dirty="0">
                    <a:solidFill>
                      <a:schemeClr val="bg1">
                        <a:lumMod val="7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人工智能简史：第一波低谷</a:t>
                </a:r>
              </a:p>
            </p:txBody>
          </p:sp>
          <p:sp>
            <p:nvSpPr>
              <p:cNvPr id="53" name="椭圆 52">
                <a:extLst>
                  <a:ext uri="{FF2B5EF4-FFF2-40B4-BE49-F238E27FC236}">
                    <a16:creationId xmlns:a16="http://schemas.microsoft.com/office/drawing/2014/main" id="{B09A3E2D-3F37-B31A-B895-F132B5375241}"/>
                  </a:ext>
                </a:extLst>
              </p:cNvPr>
              <p:cNvSpPr/>
              <p:nvPr/>
            </p:nvSpPr>
            <p:spPr>
              <a:xfrm>
                <a:off x="1727455" y="3206686"/>
                <a:ext cx="716782" cy="716782"/>
              </a:xfrm>
              <a:prstGeom prst="ellipse">
                <a:avLst/>
              </a:prstGeom>
              <a:noFill/>
              <a:ln w="25400">
                <a:gradFill>
                  <a:gsLst>
                    <a:gs pos="76000">
                      <a:schemeClr val="tx2">
                        <a:alpha val="0"/>
                      </a:schemeClr>
                    </a:gs>
                    <a:gs pos="100000">
                      <a:schemeClr val="tx2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/>
                <a:r>
                  <a:rPr lang="en-US" altLang="zh-CN" sz="2800" b="1" dirty="0">
                    <a:solidFill>
                      <a:schemeClr val="bg1">
                        <a:lumMod val="7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03</a:t>
                </a:r>
              </a:p>
            </p:txBody>
          </p:sp>
        </p:grpSp>
        <p:grpSp>
          <p:nvGrpSpPr>
            <p:cNvPr id="43" name="组合 42">
              <a:extLst>
                <a:ext uri="{FF2B5EF4-FFF2-40B4-BE49-F238E27FC236}">
                  <a16:creationId xmlns:a16="http://schemas.microsoft.com/office/drawing/2014/main" id="{EA40193F-3579-F366-B615-BEF6E5E095F1}"/>
                </a:ext>
              </a:extLst>
            </p:cNvPr>
            <p:cNvGrpSpPr/>
            <p:nvPr/>
          </p:nvGrpSpPr>
          <p:grpSpPr>
            <a:xfrm>
              <a:off x="1727455" y="3876906"/>
              <a:ext cx="5663945" cy="716782"/>
              <a:chOff x="1727455" y="4053917"/>
              <a:chExt cx="5663945" cy="716782"/>
            </a:xfrm>
          </p:grpSpPr>
          <p:sp>
            <p:nvSpPr>
              <p:cNvPr id="48" name="文本框 47">
                <a:extLst>
                  <a:ext uri="{FF2B5EF4-FFF2-40B4-BE49-F238E27FC236}">
                    <a16:creationId xmlns:a16="http://schemas.microsoft.com/office/drawing/2014/main" id="{443A67B4-2BD3-B1BC-0DCF-E8EE629720A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573268" y="4301423"/>
                <a:ext cx="481813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SzPct val="25000"/>
                </a:pPr>
                <a:r>
                  <a:rPr lang="zh-CN" altLang="en-US" sz="2000" b="1" dirty="0">
                    <a:solidFill>
                      <a:schemeClr val="bg1">
                        <a:lumMod val="7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人工智能简史：专家系统的辉煌</a:t>
                </a:r>
              </a:p>
            </p:txBody>
          </p:sp>
          <p:sp>
            <p:nvSpPr>
              <p:cNvPr id="50" name="椭圆 49">
                <a:extLst>
                  <a:ext uri="{FF2B5EF4-FFF2-40B4-BE49-F238E27FC236}">
                    <a16:creationId xmlns:a16="http://schemas.microsoft.com/office/drawing/2014/main" id="{034D2183-14B1-11D3-3F60-743D803A0058}"/>
                  </a:ext>
                </a:extLst>
              </p:cNvPr>
              <p:cNvSpPr/>
              <p:nvPr/>
            </p:nvSpPr>
            <p:spPr>
              <a:xfrm>
                <a:off x="1727455" y="4053917"/>
                <a:ext cx="716782" cy="716782"/>
              </a:xfrm>
              <a:prstGeom prst="ellipse">
                <a:avLst/>
              </a:prstGeom>
              <a:noFill/>
              <a:ln w="25400">
                <a:gradFill>
                  <a:gsLst>
                    <a:gs pos="76000">
                      <a:schemeClr val="tx2">
                        <a:alpha val="0"/>
                      </a:schemeClr>
                    </a:gs>
                    <a:gs pos="100000">
                      <a:schemeClr val="tx2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/>
                <a:r>
                  <a:rPr lang="en-US" altLang="zh-CN" sz="2800" b="1" dirty="0">
                    <a:solidFill>
                      <a:schemeClr val="bg1">
                        <a:lumMod val="7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04</a:t>
                </a:r>
              </a:p>
            </p:txBody>
          </p:sp>
        </p:grpSp>
      </p:grpSp>
      <p:sp>
        <p:nvSpPr>
          <p:cNvPr id="3" name="椭圆 2">
            <a:extLst>
              <a:ext uri="{FF2B5EF4-FFF2-40B4-BE49-F238E27FC236}">
                <a16:creationId xmlns:a16="http://schemas.microsoft.com/office/drawing/2014/main" id="{2B75334D-6CDA-6E5A-0E40-6FA65926347C}"/>
              </a:ext>
            </a:extLst>
          </p:cNvPr>
          <p:cNvSpPr/>
          <p:nvPr/>
        </p:nvSpPr>
        <p:spPr>
          <a:xfrm>
            <a:off x="1727455" y="4747540"/>
            <a:ext cx="716782" cy="716782"/>
          </a:xfrm>
          <a:prstGeom prst="ellipse">
            <a:avLst/>
          </a:prstGeom>
          <a:noFill/>
          <a:ln w="25400">
            <a:gradFill>
              <a:gsLst>
                <a:gs pos="76000">
                  <a:schemeClr val="tx2">
                    <a:alpha val="0"/>
                  </a:schemeClr>
                </a:gs>
                <a:gs pos="100000">
                  <a:schemeClr val="tx2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ctr"/>
            <a:r>
              <a:rPr lang="en-US" altLang="zh-CN" sz="28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05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DF81E542-E177-DE29-DBED-FDF86FB07C59}"/>
              </a:ext>
            </a:extLst>
          </p:cNvPr>
          <p:cNvSpPr txBox="1">
            <a:spLocks/>
          </p:cNvSpPr>
          <p:nvPr/>
        </p:nvSpPr>
        <p:spPr>
          <a:xfrm>
            <a:off x="2573268" y="5011491"/>
            <a:ext cx="48181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SzPct val="25000"/>
            </a:pPr>
            <a:r>
              <a:rPr lang="zh-CN" altLang="en-US" sz="20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人工智能简史：第二波低谷与聚势</a:t>
            </a:r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A8A33855-E333-7263-61B3-F3B93F5CA8A9}"/>
              </a:ext>
            </a:extLst>
          </p:cNvPr>
          <p:cNvSpPr/>
          <p:nvPr/>
        </p:nvSpPr>
        <p:spPr>
          <a:xfrm>
            <a:off x="1727455" y="5615422"/>
            <a:ext cx="716782" cy="716782"/>
          </a:xfrm>
          <a:prstGeom prst="ellipse">
            <a:avLst/>
          </a:prstGeom>
          <a:noFill/>
          <a:ln w="25400">
            <a:gradFill>
              <a:gsLst>
                <a:gs pos="76000">
                  <a:schemeClr val="tx2">
                    <a:alpha val="0"/>
                  </a:schemeClr>
                </a:gs>
                <a:gs pos="100000">
                  <a:schemeClr val="tx2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ctr"/>
            <a:r>
              <a:rPr lang="en-US" altLang="zh-CN" sz="28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06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14D51B9A-E421-BFBC-D323-3DC13694E157}"/>
              </a:ext>
            </a:extLst>
          </p:cNvPr>
          <p:cNvSpPr txBox="1">
            <a:spLocks/>
          </p:cNvSpPr>
          <p:nvPr/>
        </p:nvSpPr>
        <p:spPr>
          <a:xfrm>
            <a:off x="2573268" y="5879373"/>
            <a:ext cx="48181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SzPct val="25000"/>
            </a:pPr>
            <a:r>
              <a:rPr lang="zh-CN" altLang="en-US" sz="20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人工智能简史：深度学习的崛起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587885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/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/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/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/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50439" y="120418"/>
            <a:ext cx="66479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人工智能：人类自古以来的梦想（东方）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0B27855D-127F-6C6F-01B8-ED236E92698F}"/>
              </a:ext>
            </a:extLst>
          </p:cNvPr>
          <p:cNvSpPr txBox="1"/>
          <p:nvPr/>
        </p:nvSpPr>
        <p:spPr>
          <a:xfrm>
            <a:off x="657774" y="841589"/>
            <a:ext cx="7627905" cy="581057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pPr marL="457200" marR="0" lvl="0" indent="-4572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tabLst/>
              <a:defRPr/>
            </a:pPr>
            <a:r>
              <a:rPr kumimoji="0" lang="en-US" altLang="zh-CN" sz="2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《</a:t>
            </a:r>
            <a:r>
              <a:rPr kumimoji="0" lang="zh-CN" altLang="en-US" sz="2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列子 </a:t>
            </a:r>
            <a:r>
              <a:rPr lang="zh-CN" altLang="en-US" sz="2400" b="1" kern="100" dirty="0">
                <a:solidFill>
                  <a:prstClr val="black"/>
                </a:solidFill>
                <a:cs typeface="+mn-ea"/>
                <a:sym typeface="+mn-lt"/>
              </a:rPr>
              <a:t>汤问</a:t>
            </a:r>
            <a:r>
              <a:rPr kumimoji="0" lang="en-US" altLang="zh-CN" sz="2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》</a:t>
            </a:r>
            <a:endParaRPr kumimoji="0" lang="en-SG" altLang="zh-CN" sz="24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1C63351B-637E-1D21-0716-1354E6C4B9F9}"/>
              </a:ext>
            </a:extLst>
          </p:cNvPr>
          <p:cNvSpPr/>
          <p:nvPr/>
        </p:nvSpPr>
        <p:spPr>
          <a:xfrm>
            <a:off x="6637059" y="1712699"/>
            <a:ext cx="3046380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周穆王</a:t>
            </a:r>
            <a:r>
              <a:rPr lang="en-US" altLang="zh-CN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……</a:t>
            </a:r>
            <a:r>
              <a:rPr lang="zh-CN" altLang="en-US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道有献工人名偃师</a:t>
            </a:r>
            <a:r>
              <a:rPr lang="en-US" altLang="zh-CN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……</a:t>
            </a:r>
            <a:r>
              <a:rPr lang="zh-CN" altLang="en-US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翌日偃师谒见王。王荐之，曰：“若与偕来者何人邪？”对曰：“臣之所造能倡者。”穆王惊视之，趋步俯仰，信人也。巧夫！领其颅，则歌合律；捧其手，则舞应节。千变万化，惟意所适</a:t>
            </a:r>
            <a:r>
              <a:rPr lang="en-US" altLang="zh-CN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……</a:t>
            </a:r>
            <a:r>
              <a:rPr lang="zh-CN" altLang="en-US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倡者瞬其目而招王之左右侍妾。王大怒，立欲诛偃师。偃师大慑，立剖散倡者以示王，皆傅会革、木、胶、漆、白、黑、丹、青之所为</a:t>
            </a:r>
            <a:r>
              <a:rPr lang="en-US" altLang="zh-CN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……</a:t>
            </a:r>
            <a:r>
              <a:rPr lang="zh-CN" altLang="en-US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穆王始悦而叹曰：“人之巧乃可与造化者同功乎？”</a:t>
            </a:r>
            <a:r>
              <a:rPr lang="en-US" altLang="zh-CN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……</a:t>
            </a:r>
          </a:p>
          <a:p>
            <a:pPr algn="r">
              <a:defRPr/>
            </a:pPr>
            <a:r>
              <a:rPr lang="en-US" altLang="zh-CN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——《</a:t>
            </a:r>
            <a:r>
              <a:rPr lang="zh-CN" altLang="en-US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列子</a:t>
            </a:r>
            <a:r>
              <a:rPr lang="en-US" altLang="zh-CN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•</a:t>
            </a:r>
            <a:r>
              <a:rPr lang="zh-CN" altLang="en-US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汤问</a:t>
            </a:r>
            <a:r>
              <a:rPr lang="en-US" altLang="zh-CN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》</a:t>
            </a:r>
            <a:endParaRPr lang="zh-CN" altLang="en-US" b="0" dirty="0">
              <a:solidFill>
                <a:schemeClr val="accent5">
                  <a:lumMod val="50000"/>
                </a:schemeClr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pic>
        <p:nvPicPr>
          <p:cNvPr id="4" name="图片 2">
            <a:extLst>
              <a:ext uri="{FF2B5EF4-FFF2-40B4-BE49-F238E27FC236}">
                <a16:creationId xmlns:a16="http://schemas.microsoft.com/office/drawing/2014/main" id="{C4DD2D26-A317-674F-260D-FFDFC8658D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3266" y="1857050"/>
            <a:ext cx="3046380" cy="45126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AD9394-4875-9839-C1F1-1F2F83A2E9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>
            <a:extLst>
              <a:ext uri="{FF2B5EF4-FFF2-40B4-BE49-F238E27FC236}">
                <a16:creationId xmlns:a16="http://schemas.microsoft.com/office/drawing/2014/main" id="{BEFF8360-8116-4643-9FA5-D4250915E6C2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76907589-2A3A-03B7-DBEC-1B42EB48053C}"/>
                </a:ext>
              </a:extLst>
            </p:cNvPr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>
              <a:extLst>
                <a:ext uri="{FF2B5EF4-FFF2-40B4-BE49-F238E27FC236}">
                  <a16:creationId xmlns:a16="http://schemas.microsoft.com/office/drawing/2014/main" id="{692A0E23-7697-BCEB-3528-E7D7E00994C5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1FBF6DDB-D3F6-F5B3-9274-E653585442F7}"/>
              </a:ext>
            </a:extLst>
          </p:cNvPr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1EA83B69-F6DB-47D0-6D63-4D056E732BA0}"/>
              </a:ext>
            </a:extLst>
          </p:cNvPr>
          <p:cNvSpPr txBox="1"/>
          <p:nvPr/>
        </p:nvSpPr>
        <p:spPr>
          <a:xfrm>
            <a:off x="350439" y="120418"/>
            <a:ext cx="66479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人工智能：人类自古以来的梦想（西方）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EB1F83DE-2357-8E59-ECE4-1CC750C8677A}"/>
              </a:ext>
            </a:extLst>
          </p:cNvPr>
          <p:cNvSpPr txBox="1"/>
          <p:nvPr/>
        </p:nvSpPr>
        <p:spPr>
          <a:xfrm>
            <a:off x="657774" y="841589"/>
            <a:ext cx="7627905" cy="581057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pPr marL="457200" marR="0" lvl="0" indent="-4572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tabLst/>
              <a:defRPr/>
            </a:pPr>
            <a:r>
              <a:rPr kumimoji="0" lang="en-US" altLang="zh-CN" sz="2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《</a:t>
            </a:r>
            <a:r>
              <a:rPr kumimoji="0" lang="zh-CN" altLang="en-US" sz="2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荷马史诗</a:t>
            </a:r>
            <a:r>
              <a:rPr kumimoji="0" lang="en-US" altLang="zh-CN" sz="2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》</a:t>
            </a:r>
            <a:endParaRPr kumimoji="0" lang="en-SG" altLang="zh-CN" sz="24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2" name="图片 2">
            <a:extLst>
              <a:ext uri="{FF2B5EF4-FFF2-40B4-BE49-F238E27FC236}">
                <a16:creationId xmlns:a16="http://schemas.microsoft.com/office/drawing/2014/main" id="{BB72A132-A076-F81C-B228-089BBE6FD5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4895" y="2206510"/>
            <a:ext cx="2946096" cy="41837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D09A0955-5851-B91B-84EC-DBD350E6BAC6}"/>
              </a:ext>
            </a:extLst>
          </p:cNvPr>
          <p:cNvSpPr/>
          <p:nvPr/>
        </p:nvSpPr>
        <p:spPr>
          <a:xfrm>
            <a:off x="2190996" y="1633816"/>
            <a:ext cx="1187450" cy="3698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黄金女仆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AE6532FE-BCE1-3B68-F2B0-E540FE568E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814" y="2206510"/>
            <a:ext cx="4183781" cy="4183781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F922F29E-5D1E-A47C-E24A-26E82D686D46}"/>
              </a:ext>
            </a:extLst>
          </p:cNvPr>
          <p:cNvSpPr/>
          <p:nvPr/>
        </p:nvSpPr>
        <p:spPr>
          <a:xfrm>
            <a:off x="7139979" y="1633816"/>
            <a:ext cx="118745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自动战车</a:t>
            </a:r>
            <a:endParaRPr lang="zh-CN" altLang="en-US" b="0" dirty="0">
              <a:solidFill>
                <a:schemeClr val="accent5">
                  <a:lumMod val="50000"/>
                </a:schemeClr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404276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A9C8B5-9054-3B2C-8993-2CE318E192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>
            <a:extLst>
              <a:ext uri="{FF2B5EF4-FFF2-40B4-BE49-F238E27FC236}">
                <a16:creationId xmlns:a16="http://schemas.microsoft.com/office/drawing/2014/main" id="{F4AC4F4D-FCAC-4E1F-720C-DD081645334C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476DDDF0-AEA7-6750-FCA7-7B43ADE3FB42}"/>
                </a:ext>
              </a:extLst>
            </p:cNvPr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>
              <a:extLst>
                <a:ext uri="{FF2B5EF4-FFF2-40B4-BE49-F238E27FC236}">
                  <a16:creationId xmlns:a16="http://schemas.microsoft.com/office/drawing/2014/main" id="{D4AA705E-B31C-AF52-FEBC-77205F838A3E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CF01A38F-700A-EE1E-31FB-FC4419DD2D48}"/>
              </a:ext>
            </a:extLst>
          </p:cNvPr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0625ABB8-42A2-995F-58A2-69E1C73BA813}"/>
              </a:ext>
            </a:extLst>
          </p:cNvPr>
          <p:cNvSpPr txBox="1"/>
          <p:nvPr/>
        </p:nvSpPr>
        <p:spPr>
          <a:xfrm>
            <a:off x="350439" y="120418"/>
            <a:ext cx="44935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人工智能：梦想一直在延续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2" name="图片 2">
            <a:extLst>
              <a:ext uri="{FF2B5EF4-FFF2-40B4-BE49-F238E27FC236}">
                <a16:creationId xmlns:a16="http://schemas.microsoft.com/office/drawing/2014/main" id="{8F1C14B8-E605-7B24-4183-442F2F9B7A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3025" y="2636838"/>
            <a:ext cx="4191000" cy="278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3">
            <a:extLst>
              <a:ext uri="{FF2B5EF4-FFF2-40B4-BE49-F238E27FC236}">
                <a16:creationId xmlns:a16="http://schemas.microsoft.com/office/drawing/2014/main" id="{033A8685-1F3E-ED6D-5DC0-DEDDB9D167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3700" y="2654300"/>
            <a:ext cx="4838700" cy="2765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ABBBCBAE-D5FE-5FF4-D4AE-32293DC57ED3}"/>
              </a:ext>
            </a:extLst>
          </p:cNvPr>
          <p:cNvSpPr/>
          <p:nvPr/>
        </p:nvSpPr>
        <p:spPr>
          <a:xfrm>
            <a:off x="2571750" y="1989138"/>
            <a:ext cx="1731963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2000" b="0" dirty="0">
                <a:latin typeface="+mn-ea"/>
                <a:ea typeface="+mn-ea"/>
              </a:rPr>
              <a:t>墨子 飞鸢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DFCFCFB6-9A6B-2245-0E15-0B8C930F02B2}"/>
              </a:ext>
            </a:extLst>
          </p:cNvPr>
          <p:cNvSpPr/>
          <p:nvPr/>
        </p:nvSpPr>
        <p:spPr>
          <a:xfrm>
            <a:off x="8296275" y="1909763"/>
            <a:ext cx="1731963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2000" b="0" dirty="0">
                <a:latin typeface="+mn-ea"/>
                <a:ea typeface="+mn-ea"/>
              </a:rPr>
              <a:t>少林十八铜人</a:t>
            </a:r>
          </a:p>
        </p:txBody>
      </p:sp>
    </p:spTree>
    <p:extLst>
      <p:ext uri="{BB962C8B-B14F-4D97-AF65-F5344CB8AC3E}">
        <p14:creationId xmlns:p14="http://schemas.microsoft.com/office/powerpoint/2010/main" val="11026938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268E3C-4F2D-7830-1C9A-7AAA0111C8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>
            <a:extLst>
              <a:ext uri="{FF2B5EF4-FFF2-40B4-BE49-F238E27FC236}">
                <a16:creationId xmlns:a16="http://schemas.microsoft.com/office/drawing/2014/main" id="{2CEDCC27-EDCB-0561-37DE-B28DE37F399B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D99C0E62-489E-DB87-3D9B-4E6A59FAA89E}"/>
                </a:ext>
              </a:extLst>
            </p:cNvPr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>
              <a:extLst>
                <a:ext uri="{FF2B5EF4-FFF2-40B4-BE49-F238E27FC236}">
                  <a16:creationId xmlns:a16="http://schemas.microsoft.com/office/drawing/2014/main" id="{0520E16E-EFA0-3B7F-4541-93E77C96E2B8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091A7D04-E3D5-1423-2D1F-CDB4DF4F10AC}"/>
              </a:ext>
            </a:extLst>
          </p:cNvPr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B5D8AB25-034F-8FAC-F1D7-D37C6C304225}"/>
              </a:ext>
            </a:extLst>
          </p:cNvPr>
          <p:cNvSpPr txBox="1"/>
          <p:nvPr/>
        </p:nvSpPr>
        <p:spPr>
          <a:xfrm>
            <a:off x="350439" y="120418"/>
            <a:ext cx="44935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人工智能：梦想一直在延续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3" name="图片 1">
            <a:extLst>
              <a:ext uri="{FF2B5EF4-FFF2-40B4-BE49-F238E27FC236}">
                <a16:creationId xmlns:a16="http://schemas.microsoft.com/office/drawing/2014/main" id="{02F50C55-A727-6163-AB62-878E933426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0338" y="2781300"/>
            <a:ext cx="2171700" cy="206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2">
            <a:extLst>
              <a:ext uri="{FF2B5EF4-FFF2-40B4-BE49-F238E27FC236}">
                <a16:creationId xmlns:a16="http://schemas.microsoft.com/office/drawing/2014/main" id="{741E076C-D6A2-522E-F913-0E1336DDAB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4350" y="2781300"/>
            <a:ext cx="1574800" cy="209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3">
            <a:extLst>
              <a:ext uri="{FF2B5EF4-FFF2-40B4-BE49-F238E27FC236}">
                <a16:creationId xmlns:a16="http://schemas.microsoft.com/office/drawing/2014/main" id="{F27A04DB-17E6-BF49-DD52-56F66FD02C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9075" y="2798763"/>
            <a:ext cx="2073275" cy="2049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图片 4">
            <a:extLst>
              <a:ext uri="{FF2B5EF4-FFF2-40B4-BE49-F238E27FC236}">
                <a16:creationId xmlns:a16="http://schemas.microsoft.com/office/drawing/2014/main" id="{D4198668-6AC2-3570-AA11-3896727ECC8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8613" y="2790825"/>
            <a:ext cx="1312862" cy="200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0BF71295-2E21-5AE8-F9A1-A58698573AFC}"/>
              </a:ext>
            </a:extLst>
          </p:cNvPr>
          <p:cNvSpPr/>
          <p:nvPr/>
        </p:nvSpPr>
        <p:spPr>
          <a:xfrm>
            <a:off x="2919413" y="1844675"/>
            <a:ext cx="1731962" cy="7080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CN" sz="2000" b="0" dirty="0">
                <a:latin typeface="+mn-ea"/>
                <a:ea typeface="+mn-ea"/>
              </a:rPr>
              <a:t>《</a:t>
            </a:r>
            <a:r>
              <a:rPr lang="zh-CN" altLang="en-US" sz="2000" b="0" dirty="0">
                <a:latin typeface="+mn-ea"/>
                <a:ea typeface="+mn-ea"/>
              </a:rPr>
              <a:t>塔木德</a:t>
            </a:r>
            <a:r>
              <a:rPr lang="en-US" altLang="zh-CN" sz="2000" b="0" dirty="0">
                <a:latin typeface="+mn-ea"/>
                <a:ea typeface="+mn-ea"/>
              </a:rPr>
              <a:t>》</a:t>
            </a:r>
            <a:r>
              <a:rPr lang="zh-CN" altLang="en-US" sz="2000" b="0" dirty="0">
                <a:latin typeface="+mn-ea"/>
                <a:ea typeface="+mn-ea"/>
              </a:rPr>
              <a:t> </a:t>
            </a:r>
            <a:endParaRPr lang="en-US" altLang="zh-CN" sz="2000" b="0" dirty="0">
              <a:latin typeface="+mn-ea"/>
              <a:ea typeface="+mn-ea"/>
            </a:endParaRPr>
          </a:p>
          <a:p>
            <a:pPr algn="ctr">
              <a:defRPr/>
            </a:pPr>
            <a:r>
              <a:rPr lang="zh-CN" altLang="en-US" sz="2000" b="0" dirty="0">
                <a:latin typeface="+mn-ea"/>
                <a:ea typeface="+mn-ea"/>
              </a:rPr>
              <a:t>傀儡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E7A7C0B1-2E2D-0B09-2E92-C8891410F9BB}"/>
              </a:ext>
            </a:extLst>
          </p:cNvPr>
          <p:cNvSpPr/>
          <p:nvPr/>
        </p:nvSpPr>
        <p:spPr>
          <a:xfrm>
            <a:off x="5516563" y="1844675"/>
            <a:ext cx="1731962" cy="7080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2000" b="0" dirty="0">
                <a:latin typeface="+mn-ea"/>
                <a:ea typeface="+mn-ea"/>
              </a:rPr>
              <a:t>雪莱</a:t>
            </a:r>
            <a:endParaRPr lang="en-US" altLang="zh-CN" sz="2000" b="0" dirty="0">
              <a:latin typeface="+mn-ea"/>
              <a:ea typeface="+mn-ea"/>
            </a:endParaRPr>
          </a:p>
          <a:p>
            <a:pPr algn="ctr">
              <a:defRPr/>
            </a:pPr>
            <a:r>
              <a:rPr lang="zh-CN" altLang="en-US" sz="2000" b="0" dirty="0">
                <a:latin typeface="+mn-ea"/>
                <a:ea typeface="+mn-ea"/>
              </a:rPr>
              <a:t>弗兰克斯坦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ED2F8EBF-7493-B8CB-F36C-832294176155}"/>
              </a:ext>
            </a:extLst>
          </p:cNvPr>
          <p:cNvSpPr/>
          <p:nvPr/>
        </p:nvSpPr>
        <p:spPr>
          <a:xfrm>
            <a:off x="8018463" y="1844675"/>
            <a:ext cx="1731962" cy="7080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2000" b="0" dirty="0">
                <a:latin typeface="+mn-ea"/>
                <a:ea typeface="+mn-ea"/>
              </a:rPr>
              <a:t>奥芬巴赫</a:t>
            </a:r>
            <a:endParaRPr lang="en-US" altLang="zh-CN" sz="2000" b="0" dirty="0">
              <a:latin typeface="+mn-ea"/>
              <a:ea typeface="+mn-ea"/>
            </a:endParaRPr>
          </a:p>
          <a:p>
            <a:pPr algn="ctr">
              <a:defRPr/>
            </a:pPr>
            <a:r>
              <a:rPr lang="zh-CN" altLang="en-US" sz="2000" b="0" dirty="0">
                <a:latin typeface="+mn-ea"/>
                <a:ea typeface="+mn-ea"/>
              </a:rPr>
              <a:t>奥林匹亚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8B6B9E82-606F-B602-591F-953074C830B1}"/>
              </a:ext>
            </a:extLst>
          </p:cNvPr>
          <p:cNvSpPr/>
          <p:nvPr/>
        </p:nvSpPr>
        <p:spPr>
          <a:xfrm>
            <a:off x="10199688" y="1827213"/>
            <a:ext cx="1731962" cy="7080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2000" b="0" dirty="0">
                <a:latin typeface="+mn-ea"/>
                <a:ea typeface="+mn-ea"/>
              </a:rPr>
              <a:t>恰佩克</a:t>
            </a:r>
            <a:endParaRPr lang="en-US" altLang="zh-CN" sz="2000" b="0" dirty="0">
              <a:latin typeface="+mn-ea"/>
              <a:ea typeface="+mn-ea"/>
            </a:endParaRPr>
          </a:p>
          <a:p>
            <a:pPr algn="ctr">
              <a:defRPr/>
            </a:pPr>
            <a:r>
              <a:rPr lang="zh-CN" altLang="en-US" sz="2000" b="0" dirty="0">
                <a:latin typeface="+mn-ea"/>
                <a:ea typeface="+mn-ea"/>
              </a:rPr>
              <a:t>工业机器人</a:t>
            </a:r>
          </a:p>
        </p:txBody>
      </p:sp>
      <p:pic>
        <p:nvPicPr>
          <p:cNvPr id="18" name="图片 5">
            <a:extLst>
              <a:ext uri="{FF2B5EF4-FFF2-40B4-BE49-F238E27FC236}">
                <a16:creationId xmlns:a16="http://schemas.microsoft.com/office/drawing/2014/main" id="{F3DEE482-8FA8-875D-6F28-AF7401BA098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088" y="2852738"/>
            <a:ext cx="2314575" cy="192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矩形 19">
            <a:extLst>
              <a:ext uri="{FF2B5EF4-FFF2-40B4-BE49-F238E27FC236}">
                <a16:creationId xmlns:a16="http://schemas.microsoft.com/office/drawing/2014/main" id="{B14FE7F2-5BD9-EC98-CA0D-3112AF20C459}"/>
              </a:ext>
            </a:extLst>
          </p:cNvPr>
          <p:cNvSpPr/>
          <p:nvPr/>
        </p:nvSpPr>
        <p:spPr>
          <a:xfrm>
            <a:off x="482600" y="1787525"/>
            <a:ext cx="1731963" cy="7080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CN" sz="2000" b="0" dirty="0">
                <a:latin typeface="+mn-ea"/>
                <a:ea typeface="+mn-ea"/>
              </a:rPr>
              <a:t>《</a:t>
            </a:r>
            <a:r>
              <a:rPr lang="zh-CN" altLang="en-US" sz="2000" b="0" dirty="0">
                <a:latin typeface="+mn-ea"/>
                <a:ea typeface="+mn-ea"/>
              </a:rPr>
              <a:t>荷马史诗</a:t>
            </a:r>
            <a:r>
              <a:rPr lang="en-US" altLang="zh-CN" sz="2000" b="0" dirty="0">
                <a:latin typeface="+mn-ea"/>
                <a:ea typeface="+mn-ea"/>
              </a:rPr>
              <a:t>》</a:t>
            </a:r>
            <a:r>
              <a:rPr lang="zh-CN" altLang="en-US" sz="2000" b="0" dirty="0">
                <a:latin typeface="+mn-ea"/>
                <a:ea typeface="+mn-ea"/>
              </a:rPr>
              <a:t> </a:t>
            </a:r>
            <a:endParaRPr lang="en-US" altLang="zh-CN" sz="2000" b="0" dirty="0">
              <a:latin typeface="+mn-ea"/>
              <a:ea typeface="+mn-ea"/>
            </a:endParaRPr>
          </a:p>
          <a:p>
            <a:pPr algn="ctr">
              <a:defRPr/>
            </a:pPr>
            <a:r>
              <a:rPr lang="zh-CN" altLang="en-US" sz="2000" b="0" dirty="0">
                <a:latin typeface="+mn-ea"/>
                <a:ea typeface="+mn-ea"/>
              </a:rPr>
              <a:t>三轮战车</a:t>
            </a:r>
          </a:p>
        </p:txBody>
      </p:sp>
    </p:spTree>
    <p:extLst>
      <p:ext uri="{BB962C8B-B14F-4D97-AF65-F5344CB8AC3E}">
        <p14:creationId xmlns:p14="http://schemas.microsoft.com/office/powerpoint/2010/main" val="41308340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862A7E-F7D2-6C0E-A174-481B6236DE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>
            <a:extLst>
              <a:ext uri="{FF2B5EF4-FFF2-40B4-BE49-F238E27FC236}">
                <a16:creationId xmlns:a16="http://schemas.microsoft.com/office/drawing/2014/main" id="{81CF9A7C-DB7F-A10A-4C34-63F2C522F0F8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F2956E43-8B8E-90AB-B322-A19901C409D8}"/>
                </a:ext>
              </a:extLst>
            </p:cNvPr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>
              <a:extLst>
                <a:ext uri="{FF2B5EF4-FFF2-40B4-BE49-F238E27FC236}">
                  <a16:creationId xmlns:a16="http://schemas.microsoft.com/office/drawing/2014/main" id="{BEF84BFA-6445-9645-FE6A-BD64FBB4683C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A3C72C25-4618-5B2A-C59D-AD6E6C7F6C74}"/>
              </a:ext>
            </a:extLst>
          </p:cNvPr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4D0DAE88-07C4-4666-CFD7-A1BEEAC420F2}"/>
              </a:ext>
            </a:extLst>
          </p:cNvPr>
          <p:cNvSpPr txBox="1"/>
          <p:nvPr/>
        </p:nvSpPr>
        <p:spPr>
          <a:xfrm>
            <a:off x="350439" y="120418"/>
            <a:ext cx="44935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人工智能：梦想一直在延续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BDB2E2E3-3339-5CA9-F20F-2AF2470E1A03}"/>
              </a:ext>
            </a:extLst>
          </p:cNvPr>
          <p:cNvSpPr/>
          <p:nvPr/>
        </p:nvSpPr>
        <p:spPr>
          <a:xfrm>
            <a:off x="8355013" y="1928813"/>
            <a:ext cx="2133600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CN" sz="2000" b="0" dirty="0">
                <a:latin typeface="+mn-ea"/>
                <a:ea typeface="+mn-ea"/>
              </a:rPr>
              <a:t>《</a:t>
            </a:r>
            <a:r>
              <a:rPr lang="zh-CN" altLang="en-US" sz="2000" b="0" dirty="0">
                <a:latin typeface="+mn-ea"/>
                <a:ea typeface="+mn-ea"/>
              </a:rPr>
              <a:t>复仇者联盟</a:t>
            </a:r>
            <a:r>
              <a:rPr lang="en-US" altLang="zh-CN" sz="2000" b="0" dirty="0">
                <a:latin typeface="+mn-ea"/>
                <a:ea typeface="+mn-ea"/>
              </a:rPr>
              <a:t>》</a:t>
            </a:r>
            <a:endParaRPr lang="zh-CN" altLang="en-US" sz="2000" b="0" dirty="0">
              <a:latin typeface="+mn-ea"/>
              <a:ea typeface="+mn-ea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A3CE3DA5-A8CC-EF24-B8F4-01C9F361282E}"/>
              </a:ext>
            </a:extLst>
          </p:cNvPr>
          <p:cNvSpPr/>
          <p:nvPr/>
        </p:nvSpPr>
        <p:spPr>
          <a:xfrm>
            <a:off x="1703388" y="1928813"/>
            <a:ext cx="1731962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CN" sz="2000" b="0" dirty="0">
                <a:latin typeface="+mn-ea"/>
                <a:ea typeface="+mn-ea"/>
              </a:rPr>
              <a:t>《</a:t>
            </a:r>
            <a:r>
              <a:rPr lang="zh-CN" altLang="en-US" sz="2000" b="0" dirty="0">
                <a:latin typeface="+mn-ea"/>
                <a:ea typeface="+mn-ea"/>
              </a:rPr>
              <a:t>人工智能</a:t>
            </a:r>
            <a:r>
              <a:rPr lang="en-US" altLang="zh-CN" sz="2000" b="0" dirty="0">
                <a:latin typeface="+mn-ea"/>
                <a:ea typeface="+mn-ea"/>
              </a:rPr>
              <a:t>》</a:t>
            </a:r>
            <a:endParaRPr lang="zh-CN" altLang="en-US" sz="2000" b="0" dirty="0">
              <a:latin typeface="+mn-ea"/>
              <a:ea typeface="+mn-ea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94F120DF-C63C-7461-3083-8A07A73D1E1A}"/>
              </a:ext>
            </a:extLst>
          </p:cNvPr>
          <p:cNvSpPr/>
          <p:nvPr/>
        </p:nvSpPr>
        <p:spPr>
          <a:xfrm>
            <a:off x="3722688" y="1928813"/>
            <a:ext cx="2149475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CN" sz="2000" b="0" dirty="0">
                <a:latin typeface="+mn-ea"/>
                <a:ea typeface="+mn-ea"/>
              </a:rPr>
              <a:t>《</a:t>
            </a:r>
            <a:r>
              <a:rPr lang="zh-CN" altLang="en-US" sz="2000" b="0" dirty="0">
                <a:latin typeface="+mn-ea"/>
                <a:ea typeface="+mn-ea"/>
              </a:rPr>
              <a:t>我，机器人</a:t>
            </a:r>
            <a:r>
              <a:rPr lang="en-US" altLang="zh-CN" sz="2000" b="0" dirty="0">
                <a:latin typeface="+mn-ea"/>
                <a:ea typeface="+mn-ea"/>
              </a:rPr>
              <a:t>》</a:t>
            </a:r>
            <a:endParaRPr lang="zh-CN" altLang="en-US" sz="2000" b="0" dirty="0">
              <a:latin typeface="+mn-ea"/>
              <a:ea typeface="+mn-ea"/>
            </a:endParaRPr>
          </a:p>
        </p:txBody>
      </p:sp>
      <p:pic>
        <p:nvPicPr>
          <p:cNvPr id="9" name="图片 2">
            <a:extLst>
              <a:ext uri="{FF2B5EF4-FFF2-40B4-BE49-F238E27FC236}">
                <a16:creationId xmlns:a16="http://schemas.microsoft.com/office/drawing/2014/main" id="{D8AF272B-218B-E05F-9EF2-9662A4F0CFE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21664" y="2644774"/>
            <a:ext cx="2499870" cy="23684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图片 3">
            <a:extLst>
              <a:ext uri="{FF2B5EF4-FFF2-40B4-BE49-F238E27FC236}">
                <a16:creationId xmlns:a16="http://schemas.microsoft.com/office/drawing/2014/main" id="{1B5797BC-95CF-10A2-1B50-FA0C2FBB4EC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898651" y="2644775"/>
            <a:ext cx="1620179" cy="24515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图片 4">
            <a:extLst>
              <a:ext uri="{FF2B5EF4-FFF2-40B4-BE49-F238E27FC236}">
                <a16:creationId xmlns:a16="http://schemas.microsoft.com/office/drawing/2014/main" id="{456244ED-1550-64F0-9B73-259680ECDE2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221413" y="2644774"/>
            <a:ext cx="1513842" cy="23684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图片 5">
            <a:extLst>
              <a:ext uri="{FF2B5EF4-FFF2-40B4-BE49-F238E27FC236}">
                <a16:creationId xmlns:a16="http://schemas.microsoft.com/office/drawing/2014/main" id="{642B100C-BB4B-6DA7-D653-0B28609416A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033839" y="2698750"/>
            <a:ext cx="1705249" cy="232006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6" name="矩形 15">
            <a:extLst>
              <a:ext uri="{FF2B5EF4-FFF2-40B4-BE49-F238E27FC236}">
                <a16:creationId xmlns:a16="http://schemas.microsoft.com/office/drawing/2014/main" id="{E7DA1B85-179D-23DC-C37F-1D0EE0804556}"/>
              </a:ext>
            </a:extLst>
          </p:cNvPr>
          <p:cNvSpPr/>
          <p:nvPr/>
        </p:nvSpPr>
        <p:spPr>
          <a:xfrm>
            <a:off x="5789613" y="1928813"/>
            <a:ext cx="2149475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CN" sz="2000" b="0" dirty="0">
                <a:latin typeface="+mn-ea"/>
                <a:ea typeface="+mn-ea"/>
              </a:rPr>
              <a:t>《</a:t>
            </a:r>
            <a:r>
              <a:rPr lang="zh-CN" altLang="en-US" sz="2000" b="0" dirty="0">
                <a:latin typeface="+mn-ea"/>
                <a:ea typeface="+mn-ea"/>
              </a:rPr>
              <a:t>机械姬</a:t>
            </a:r>
            <a:r>
              <a:rPr lang="en-US" altLang="zh-CN" sz="2000" b="0" dirty="0">
                <a:latin typeface="+mn-ea"/>
                <a:ea typeface="+mn-ea"/>
              </a:rPr>
              <a:t>》</a:t>
            </a:r>
            <a:endParaRPr lang="zh-CN" altLang="en-US" sz="2000" b="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2181948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4E53C8-C32F-53B8-D3BC-0A75744042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>
            <a:extLst>
              <a:ext uri="{FF2B5EF4-FFF2-40B4-BE49-F238E27FC236}">
                <a16:creationId xmlns:a16="http://schemas.microsoft.com/office/drawing/2014/main" id="{62449F43-88F6-7660-B8E0-C5686A725982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BA72C3C0-25BD-FA2D-32E5-00FFB0EE389C}"/>
                </a:ext>
              </a:extLst>
            </p:cNvPr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>
              <a:extLst>
                <a:ext uri="{FF2B5EF4-FFF2-40B4-BE49-F238E27FC236}">
                  <a16:creationId xmlns:a16="http://schemas.microsoft.com/office/drawing/2014/main" id="{0D9509C1-8138-F08D-B46B-980B19030AAC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97F4EABF-01A6-FA4D-3151-31DC62043E30}"/>
              </a:ext>
            </a:extLst>
          </p:cNvPr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4D67AA85-8A25-5ECA-6503-2352B35C544B}"/>
              </a:ext>
            </a:extLst>
          </p:cNvPr>
          <p:cNvSpPr txBox="1"/>
          <p:nvPr/>
        </p:nvSpPr>
        <p:spPr>
          <a:xfrm>
            <a:off x="350439" y="120418"/>
            <a:ext cx="67473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人工智能：接近梦想的尝试</a:t>
            </a:r>
            <a:r>
              <a:rPr lang="en-US" altLang="zh-CN" sz="2800" b="1" dirty="0">
                <a:solidFill>
                  <a:prstClr val="white"/>
                </a:solidFill>
                <a:cs typeface="+mn-ea"/>
                <a:sym typeface="+mn-lt"/>
              </a:rPr>
              <a:t>I——</a:t>
            </a: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生物形态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18" name="图片 4">
            <a:extLst>
              <a:ext uri="{FF2B5EF4-FFF2-40B4-BE49-F238E27FC236}">
                <a16:creationId xmlns:a16="http://schemas.microsoft.com/office/drawing/2014/main" id="{DD1C2ACF-6BC3-372D-8FE1-D3D80EF762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8227" y="2792200"/>
            <a:ext cx="3211512" cy="298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矩形 19">
            <a:extLst>
              <a:ext uri="{FF2B5EF4-FFF2-40B4-BE49-F238E27FC236}">
                <a16:creationId xmlns:a16="http://schemas.microsoft.com/office/drawing/2014/main" id="{D9EA8767-E5A2-3E8C-B841-8BDC9E04F411}"/>
              </a:ext>
            </a:extLst>
          </p:cNvPr>
          <p:cNvSpPr/>
          <p:nvPr/>
        </p:nvSpPr>
        <p:spPr>
          <a:xfrm>
            <a:off x="9288002" y="1950825"/>
            <a:ext cx="1731962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2000" b="0" dirty="0">
                <a:latin typeface="+mn-ea"/>
                <a:ea typeface="+mn-ea"/>
              </a:rPr>
              <a:t>机械骑士</a:t>
            </a:r>
            <a:endParaRPr lang="en-US" altLang="zh-CN" sz="2000" b="0" dirty="0">
              <a:latin typeface="+mn-ea"/>
              <a:ea typeface="+mn-ea"/>
            </a:endParaRPr>
          </a:p>
        </p:txBody>
      </p:sp>
      <p:pic>
        <p:nvPicPr>
          <p:cNvPr id="21" name="图片 10">
            <a:extLst>
              <a:ext uri="{FF2B5EF4-FFF2-40B4-BE49-F238E27FC236}">
                <a16:creationId xmlns:a16="http://schemas.microsoft.com/office/drawing/2014/main" id="{2E522887-A82A-C0C4-89ED-FE4280310D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5522" y="2807280"/>
            <a:ext cx="3911976" cy="29694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矩形 21">
            <a:extLst>
              <a:ext uri="{FF2B5EF4-FFF2-40B4-BE49-F238E27FC236}">
                <a16:creationId xmlns:a16="http://schemas.microsoft.com/office/drawing/2014/main" id="{AACC0E7A-D837-E30C-7188-9F2B2A2AE7EC}"/>
              </a:ext>
            </a:extLst>
          </p:cNvPr>
          <p:cNvSpPr/>
          <p:nvPr/>
        </p:nvSpPr>
        <p:spPr>
          <a:xfrm>
            <a:off x="5053618" y="1949778"/>
            <a:ext cx="1731963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2000" b="0" dirty="0">
                <a:latin typeface="+mn-ea"/>
                <a:ea typeface="+mn-ea"/>
              </a:rPr>
              <a:t>机械鸭</a:t>
            </a:r>
            <a:endParaRPr lang="en-US" altLang="zh-CN" sz="2000" b="0" dirty="0">
              <a:latin typeface="+mn-ea"/>
              <a:ea typeface="+mn-ea"/>
            </a:endParaRPr>
          </a:p>
        </p:txBody>
      </p:sp>
      <p:pic>
        <p:nvPicPr>
          <p:cNvPr id="24" name="图片 9">
            <a:extLst>
              <a:ext uri="{FF2B5EF4-FFF2-40B4-BE49-F238E27FC236}">
                <a16:creationId xmlns:a16="http://schemas.microsoft.com/office/drawing/2014/main" id="{2768A2A5-8E6C-9466-6F1C-497069A373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940" y="2807281"/>
            <a:ext cx="2972208" cy="30540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矩形 24">
            <a:extLst>
              <a:ext uri="{FF2B5EF4-FFF2-40B4-BE49-F238E27FC236}">
                <a16:creationId xmlns:a16="http://schemas.microsoft.com/office/drawing/2014/main" id="{40F2C9D8-3C62-F3BB-DF5D-D4FD394C4BF9}"/>
              </a:ext>
            </a:extLst>
          </p:cNvPr>
          <p:cNvSpPr/>
          <p:nvPr/>
        </p:nvSpPr>
        <p:spPr>
          <a:xfrm>
            <a:off x="1428062" y="1949778"/>
            <a:ext cx="1731963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2000" b="0" dirty="0">
                <a:latin typeface="+mn-ea"/>
                <a:ea typeface="+mn-ea"/>
              </a:rPr>
              <a:t>木牛流马</a:t>
            </a:r>
          </a:p>
        </p:txBody>
      </p:sp>
    </p:spTree>
    <p:extLst>
      <p:ext uri="{BB962C8B-B14F-4D97-AF65-F5344CB8AC3E}">
        <p14:creationId xmlns:p14="http://schemas.microsoft.com/office/powerpoint/2010/main" val="17143105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213FCD-9D4C-2D0E-BA46-37FAFDE15C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>
            <a:extLst>
              <a:ext uri="{FF2B5EF4-FFF2-40B4-BE49-F238E27FC236}">
                <a16:creationId xmlns:a16="http://schemas.microsoft.com/office/drawing/2014/main" id="{4EEDE9E2-4CB7-C27F-D8BB-6EA54486EE6F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8CB4DFBD-EF47-EA8A-6F5D-75C566CAED32}"/>
                </a:ext>
              </a:extLst>
            </p:cNvPr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>
              <a:extLst>
                <a:ext uri="{FF2B5EF4-FFF2-40B4-BE49-F238E27FC236}">
                  <a16:creationId xmlns:a16="http://schemas.microsoft.com/office/drawing/2014/main" id="{06EF6637-3BCD-26AC-DF80-483952D2D605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710A7949-2258-AFCF-377E-DD5830CCA21C}"/>
              </a:ext>
            </a:extLst>
          </p:cNvPr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A8267A7F-401F-9F94-15F6-EE4FEA460F61}"/>
              </a:ext>
            </a:extLst>
          </p:cNvPr>
          <p:cNvSpPr txBox="1"/>
          <p:nvPr/>
        </p:nvSpPr>
        <p:spPr>
          <a:xfrm>
            <a:off x="350439" y="120418"/>
            <a:ext cx="64876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人工智能：接近梦想的尝试</a:t>
            </a:r>
            <a:r>
              <a:rPr lang="en-US" altLang="zh-CN" sz="2800" b="1" dirty="0">
                <a:solidFill>
                  <a:prstClr val="white"/>
                </a:solidFill>
                <a:cs typeface="+mn-ea"/>
                <a:sym typeface="+mn-lt"/>
              </a:rPr>
              <a:t>II——</a:t>
            </a: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自动机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68691E17-B0FC-47B0-842E-3768E48FFAE0}"/>
              </a:ext>
            </a:extLst>
          </p:cNvPr>
          <p:cNvSpPr/>
          <p:nvPr/>
        </p:nvSpPr>
        <p:spPr bwMode="auto">
          <a:xfrm>
            <a:off x="984250" y="1966913"/>
            <a:ext cx="1731963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2000" b="0" dirty="0">
                <a:latin typeface="+mn-ea"/>
                <a:ea typeface="+mn-ea"/>
              </a:rPr>
              <a:t>八音盒</a:t>
            </a:r>
            <a:endParaRPr lang="zh-CN" altLang="en-US" sz="2000" dirty="0">
              <a:latin typeface="+mn-ea"/>
              <a:ea typeface="+mn-ea"/>
            </a:endParaRPr>
          </a:p>
        </p:txBody>
      </p:sp>
      <p:grpSp>
        <p:nvGrpSpPr>
          <p:cNvPr id="11" name="组合 2">
            <a:extLst>
              <a:ext uri="{FF2B5EF4-FFF2-40B4-BE49-F238E27FC236}">
                <a16:creationId xmlns:a16="http://schemas.microsoft.com/office/drawing/2014/main" id="{C867C6E6-5AC3-D986-3B0F-BC1FBAACE7B2}"/>
              </a:ext>
            </a:extLst>
          </p:cNvPr>
          <p:cNvGrpSpPr>
            <a:grpSpLocks/>
          </p:cNvGrpSpPr>
          <p:nvPr/>
        </p:nvGrpSpPr>
        <p:grpSpPr bwMode="auto">
          <a:xfrm>
            <a:off x="3678238" y="1973263"/>
            <a:ext cx="3168650" cy="2816225"/>
            <a:chOff x="3678885" y="1973263"/>
            <a:chExt cx="3168650" cy="2816866"/>
          </a:xfrm>
        </p:grpSpPr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3B1389AD-335E-DFF6-E501-2D9D56C0B51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678885" y="3051817"/>
              <a:ext cx="3168650" cy="1738312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CF3294CC-5619-CF15-5A1B-4C9CE5A93F97}"/>
                </a:ext>
              </a:extLst>
            </p:cNvPr>
            <p:cNvSpPr/>
            <p:nvPr/>
          </p:nvSpPr>
          <p:spPr>
            <a:xfrm>
              <a:off x="4436122" y="1973263"/>
              <a:ext cx="1731963" cy="708186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zh-CN" altLang="en-US" sz="2000" b="0" dirty="0">
                  <a:latin typeface="+mn-ea"/>
                  <a:ea typeface="+mn-ea"/>
                </a:rPr>
                <a:t>帕斯卡</a:t>
              </a:r>
              <a:endParaRPr lang="en-US" altLang="zh-CN" sz="2000" b="0" dirty="0">
                <a:latin typeface="+mn-ea"/>
                <a:ea typeface="+mn-ea"/>
              </a:endParaRPr>
            </a:p>
            <a:p>
              <a:pPr algn="ctr">
                <a:defRPr/>
              </a:pPr>
              <a:r>
                <a:rPr lang="zh-CN" altLang="en-US" sz="2000" dirty="0">
                  <a:latin typeface="+mn-ea"/>
                  <a:ea typeface="+mn-ea"/>
                </a:rPr>
                <a:t>加法器</a:t>
              </a:r>
            </a:p>
          </p:txBody>
        </p:sp>
      </p:grpSp>
      <p:grpSp>
        <p:nvGrpSpPr>
          <p:cNvPr id="18" name="组合 1">
            <a:extLst>
              <a:ext uri="{FF2B5EF4-FFF2-40B4-BE49-F238E27FC236}">
                <a16:creationId xmlns:a16="http://schemas.microsoft.com/office/drawing/2014/main" id="{B358C745-EDC0-1D6D-2429-44D85245939C}"/>
              </a:ext>
            </a:extLst>
          </p:cNvPr>
          <p:cNvGrpSpPr>
            <a:grpSpLocks/>
          </p:cNvGrpSpPr>
          <p:nvPr/>
        </p:nvGrpSpPr>
        <p:grpSpPr bwMode="auto">
          <a:xfrm>
            <a:off x="7094538" y="1973263"/>
            <a:ext cx="2409825" cy="2816225"/>
            <a:chOff x="7104112" y="1973263"/>
            <a:chExt cx="2409154" cy="2816864"/>
          </a:xfrm>
        </p:grpSpPr>
        <p:pic>
          <p:nvPicPr>
            <p:cNvPr id="20" name="图片 2">
              <a:extLst>
                <a:ext uri="{FF2B5EF4-FFF2-40B4-BE49-F238E27FC236}">
                  <a16:creationId xmlns:a16="http://schemas.microsoft.com/office/drawing/2014/main" id="{0866067D-49AF-846D-1920-0B552A26A35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7104112" y="3062288"/>
              <a:ext cx="2409154" cy="1727839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2947C656-797B-AA02-4C2C-1C1F5DC00AB3}"/>
                </a:ext>
              </a:extLst>
            </p:cNvPr>
            <p:cNvSpPr/>
            <p:nvPr/>
          </p:nvSpPr>
          <p:spPr>
            <a:xfrm>
              <a:off x="7442155" y="1973263"/>
              <a:ext cx="1733067" cy="708186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zh-CN" altLang="en-US" sz="2000" b="0" dirty="0">
                  <a:latin typeface="+mn-ea"/>
                  <a:ea typeface="+mn-ea"/>
                </a:rPr>
                <a:t>莱布尼茨</a:t>
              </a:r>
              <a:endParaRPr lang="en-US" altLang="zh-CN" sz="2000" b="0" dirty="0">
                <a:latin typeface="+mn-ea"/>
                <a:ea typeface="+mn-ea"/>
              </a:endParaRPr>
            </a:p>
            <a:p>
              <a:pPr algn="ctr">
                <a:defRPr/>
              </a:pPr>
              <a:r>
                <a:rPr lang="zh-CN" altLang="en-US" sz="2000" dirty="0">
                  <a:latin typeface="+mn-ea"/>
                  <a:ea typeface="+mn-ea"/>
                </a:rPr>
                <a:t>乘法器</a:t>
              </a:r>
            </a:p>
          </p:txBody>
        </p:sp>
      </p:grpSp>
      <p:grpSp>
        <p:nvGrpSpPr>
          <p:cNvPr id="22" name="组合 4">
            <a:extLst>
              <a:ext uri="{FF2B5EF4-FFF2-40B4-BE49-F238E27FC236}">
                <a16:creationId xmlns:a16="http://schemas.microsoft.com/office/drawing/2014/main" id="{C1FEF54D-C536-2A8A-87B9-3B5BB246B2D9}"/>
              </a:ext>
            </a:extLst>
          </p:cNvPr>
          <p:cNvGrpSpPr>
            <a:grpSpLocks/>
          </p:cNvGrpSpPr>
          <p:nvPr/>
        </p:nvGrpSpPr>
        <p:grpSpPr bwMode="auto">
          <a:xfrm>
            <a:off x="9750425" y="1935163"/>
            <a:ext cx="2014538" cy="2851150"/>
            <a:chOff x="9984432" y="1935163"/>
            <a:chExt cx="2015481" cy="2850391"/>
          </a:xfrm>
        </p:grpSpPr>
        <p:pic>
          <p:nvPicPr>
            <p:cNvPr id="23" name="图片 1">
              <a:extLst>
                <a:ext uri="{FF2B5EF4-FFF2-40B4-BE49-F238E27FC236}">
                  <a16:creationId xmlns:a16="http://schemas.microsoft.com/office/drawing/2014/main" id="{F8A30099-43A1-A1C4-A269-E8AFCDDDDFB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9984432" y="3046413"/>
              <a:ext cx="2015481" cy="1739141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4319F991-8248-930A-F3D2-6A3B1B5220A4}"/>
                </a:ext>
              </a:extLst>
            </p:cNvPr>
            <p:cNvSpPr/>
            <p:nvPr/>
          </p:nvSpPr>
          <p:spPr>
            <a:xfrm>
              <a:off x="10125786" y="1935163"/>
              <a:ext cx="1732773" cy="707837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zh-CN" altLang="en-US" sz="2000" b="0" dirty="0">
                  <a:latin typeface="+mn-ea"/>
                  <a:ea typeface="+mn-ea"/>
                </a:rPr>
                <a:t>巴贝奇</a:t>
              </a:r>
              <a:endParaRPr lang="en-US" altLang="zh-CN" sz="2000" b="0" dirty="0">
                <a:latin typeface="+mn-ea"/>
                <a:ea typeface="+mn-ea"/>
              </a:endParaRPr>
            </a:p>
            <a:p>
              <a:pPr algn="ctr">
                <a:defRPr/>
              </a:pPr>
              <a:r>
                <a:rPr lang="zh-CN" altLang="en-US" sz="2000" dirty="0">
                  <a:latin typeface="+mn-ea"/>
                  <a:ea typeface="+mn-ea"/>
                </a:rPr>
                <a:t>差分机</a:t>
              </a:r>
            </a:p>
          </p:txBody>
        </p:sp>
      </p:grpSp>
      <p:pic>
        <p:nvPicPr>
          <p:cNvPr id="1026" name="Picture 2" descr="八音盒_全球百科">
            <a:extLst>
              <a:ext uri="{FF2B5EF4-FFF2-40B4-BE49-F238E27FC236}">
                <a16:creationId xmlns:a16="http://schemas.microsoft.com/office/drawing/2014/main" id="{8679B136-B222-D542-7B2D-34AA383FE4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035" y="3003576"/>
            <a:ext cx="2822543" cy="2294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36311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3E0762-29D5-8275-C677-0CF5594105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F8BAA396-3CF3-5B51-FE1F-38F4D931AC08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8" name="任意多边形: 形状 37">
              <a:extLst>
                <a:ext uri="{FF2B5EF4-FFF2-40B4-BE49-F238E27FC236}">
                  <a16:creationId xmlns:a16="http://schemas.microsoft.com/office/drawing/2014/main" id="{49A81620-213F-2A5C-5D0A-B2E418EF51F6}"/>
                </a:ext>
              </a:extLst>
            </p:cNvPr>
            <p:cNvSpPr/>
            <p:nvPr/>
          </p:nvSpPr>
          <p:spPr>
            <a:xfrm>
              <a:off x="0" y="0"/>
              <a:ext cx="1819275" cy="1819275"/>
            </a:xfrm>
            <a:custGeom>
              <a:avLst/>
              <a:gdLst>
                <a:gd name="connsiteX0" fmla="*/ 0 w 3638550"/>
                <a:gd name="connsiteY0" fmla="*/ 1819275 h 3638550"/>
                <a:gd name="connsiteX1" fmla="*/ 1819275 w 3638550"/>
                <a:gd name="connsiteY1" fmla="*/ 0 h 3638550"/>
                <a:gd name="connsiteX2" fmla="*/ 3638550 w 3638550"/>
                <a:gd name="connsiteY2" fmla="*/ 1819275 h 3638550"/>
                <a:gd name="connsiteX3" fmla="*/ 1819275 w 3638550"/>
                <a:gd name="connsiteY3" fmla="*/ 3638550 h 3638550"/>
                <a:gd name="connsiteX4" fmla="*/ 0 w 3638550"/>
                <a:gd name="connsiteY4" fmla="*/ 1819275 h 3638550"/>
                <a:gd name="connsiteX0" fmla="*/ 1819275 w 3638550"/>
                <a:gd name="connsiteY0" fmla="*/ 0 h 3638550"/>
                <a:gd name="connsiteX1" fmla="*/ 3638550 w 3638550"/>
                <a:gd name="connsiteY1" fmla="*/ 1819275 h 3638550"/>
                <a:gd name="connsiteX2" fmla="*/ 1819275 w 3638550"/>
                <a:gd name="connsiteY2" fmla="*/ 3638550 h 3638550"/>
                <a:gd name="connsiteX3" fmla="*/ 0 w 3638550"/>
                <a:gd name="connsiteY3" fmla="*/ 1819275 h 3638550"/>
                <a:gd name="connsiteX4" fmla="*/ 1910715 w 3638550"/>
                <a:gd name="connsiteY4" fmla="*/ 91440 h 3638550"/>
                <a:gd name="connsiteX0" fmla="*/ 1819275 w 3638550"/>
                <a:gd name="connsiteY0" fmla="*/ 0 h 3638550"/>
                <a:gd name="connsiteX1" fmla="*/ 3638550 w 3638550"/>
                <a:gd name="connsiteY1" fmla="*/ 1819275 h 3638550"/>
                <a:gd name="connsiteX2" fmla="*/ 1819275 w 3638550"/>
                <a:gd name="connsiteY2" fmla="*/ 3638550 h 3638550"/>
                <a:gd name="connsiteX3" fmla="*/ 0 w 3638550"/>
                <a:gd name="connsiteY3" fmla="*/ 1819275 h 3638550"/>
                <a:gd name="connsiteX0" fmla="*/ 3638550 w 3638550"/>
                <a:gd name="connsiteY0" fmla="*/ 0 h 1819275"/>
                <a:gd name="connsiteX1" fmla="*/ 1819275 w 3638550"/>
                <a:gd name="connsiteY1" fmla="*/ 1819275 h 1819275"/>
                <a:gd name="connsiteX2" fmla="*/ 0 w 3638550"/>
                <a:gd name="connsiteY2" fmla="*/ 0 h 1819275"/>
                <a:gd name="connsiteX0" fmla="*/ 1819275 w 1819275"/>
                <a:gd name="connsiteY0" fmla="*/ 0 h 1819275"/>
                <a:gd name="connsiteX1" fmla="*/ 0 w 1819275"/>
                <a:gd name="connsiteY1" fmla="*/ 1819275 h 1819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819275" h="1819275">
                  <a:moveTo>
                    <a:pt x="1819275" y="0"/>
                  </a:moveTo>
                  <a:cubicBezTo>
                    <a:pt x="1819275" y="1004758"/>
                    <a:pt x="1004758" y="1819275"/>
                    <a:pt x="0" y="1819275"/>
                  </a:cubicBezTo>
                </a:path>
              </a:pathLst>
            </a:custGeom>
            <a:noFill/>
            <a:ln w="381000">
              <a:solidFill>
                <a:schemeClr val="accent1"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id="{9CCC7628-5BE0-DAC8-DE29-0AE8289B41D7}"/>
                </a:ext>
              </a:extLst>
            </p:cNvPr>
            <p:cNvGrpSpPr/>
            <p:nvPr/>
          </p:nvGrpSpPr>
          <p:grpSpPr>
            <a:xfrm>
              <a:off x="1727455" y="1321568"/>
              <a:ext cx="5663945" cy="716782"/>
              <a:chOff x="1727455" y="1321568"/>
              <a:chExt cx="5663945" cy="716782"/>
            </a:xfrm>
          </p:grpSpPr>
          <p:sp>
            <p:nvSpPr>
              <p:cNvPr id="61" name="文本框 60">
                <a:extLst>
                  <a:ext uri="{FF2B5EF4-FFF2-40B4-BE49-F238E27FC236}">
                    <a16:creationId xmlns:a16="http://schemas.microsoft.com/office/drawing/2014/main" id="{7050B67A-B79E-2123-B635-52E9CB8F0D4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573268" y="1550222"/>
                <a:ext cx="481813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SzPct val="25000"/>
                </a:pPr>
                <a:r>
                  <a:rPr lang="zh-CN" altLang="en-US" sz="2000" b="1" dirty="0">
                    <a:latin typeface="Arial" panose="020B0604020202020204" pitchFamily="34" charset="0"/>
                    <a:ea typeface="微软雅黑" panose="020B0503020204020204" pitchFamily="34" charset="-122"/>
                  </a:rPr>
                  <a:t>人工智能简史：史前史</a:t>
                </a:r>
              </a:p>
            </p:txBody>
          </p:sp>
          <p:sp>
            <p:nvSpPr>
              <p:cNvPr id="63" name="椭圆 62">
                <a:extLst>
                  <a:ext uri="{FF2B5EF4-FFF2-40B4-BE49-F238E27FC236}">
                    <a16:creationId xmlns:a16="http://schemas.microsoft.com/office/drawing/2014/main" id="{C4D941FC-45D8-E8B3-1A24-E80CE9222A2A}"/>
                  </a:ext>
                </a:extLst>
              </p:cNvPr>
              <p:cNvSpPr/>
              <p:nvPr/>
            </p:nvSpPr>
            <p:spPr>
              <a:xfrm>
                <a:off x="1727455" y="1321568"/>
                <a:ext cx="716782" cy="716782"/>
              </a:xfrm>
              <a:prstGeom prst="ellipse">
                <a:avLst/>
              </a:prstGeom>
              <a:noFill/>
              <a:ln w="25400">
                <a:gradFill>
                  <a:gsLst>
                    <a:gs pos="7600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/>
                <a:r>
                  <a:rPr lang="en-US" altLang="zh-CN" sz="2800" b="1" dirty="0">
                    <a:solidFill>
                      <a:schemeClr val="accent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01</a:t>
                </a:r>
              </a:p>
            </p:txBody>
          </p:sp>
        </p:grpSp>
        <p:grpSp>
          <p:nvGrpSpPr>
            <p:cNvPr id="40" name="组合 39">
              <a:extLst>
                <a:ext uri="{FF2B5EF4-FFF2-40B4-BE49-F238E27FC236}">
                  <a16:creationId xmlns:a16="http://schemas.microsoft.com/office/drawing/2014/main" id="{9C07E8E9-5C55-C6EA-0E3D-3D66D5FD51F4}"/>
                </a:ext>
              </a:extLst>
            </p:cNvPr>
            <p:cNvGrpSpPr/>
            <p:nvPr/>
          </p:nvGrpSpPr>
          <p:grpSpPr>
            <a:xfrm>
              <a:off x="7540339" y="0"/>
              <a:ext cx="4651661" cy="6858000"/>
              <a:chOff x="7540339" y="0"/>
              <a:chExt cx="4651661" cy="6858000"/>
            </a:xfrm>
          </p:grpSpPr>
          <p:sp>
            <p:nvSpPr>
              <p:cNvPr id="60" name="任意多边形: 形状 59">
                <a:extLst>
                  <a:ext uri="{FF2B5EF4-FFF2-40B4-BE49-F238E27FC236}">
                    <a16:creationId xmlns:a16="http://schemas.microsoft.com/office/drawing/2014/main" id="{FF7895C7-82DA-C6E5-C39B-583D1A8E1989}"/>
                  </a:ext>
                </a:extLst>
              </p:cNvPr>
              <p:cNvSpPr/>
              <p:nvPr/>
            </p:nvSpPr>
            <p:spPr>
              <a:xfrm>
                <a:off x="7779658" y="0"/>
                <a:ext cx="4412342" cy="6858000"/>
              </a:xfrm>
              <a:custGeom>
                <a:avLst/>
                <a:gdLst>
                  <a:gd name="connsiteX0" fmla="*/ 1295690 w 4412342"/>
                  <a:gd name="connsiteY0" fmla="*/ 0 h 6858000"/>
                  <a:gd name="connsiteX1" fmla="*/ 4412342 w 4412342"/>
                  <a:gd name="connsiteY1" fmla="*/ 0 h 6858000"/>
                  <a:gd name="connsiteX2" fmla="*/ 4412342 w 4412342"/>
                  <a:gd name="connsiteY2" fmla="*/ 1636729 h 6858000"/>
                  <a:gd name="connsiteX3" fmla="*/ 4272563 w 4412342"/>
                  <a:gd name="connsiteY3" fmla="*/ 1672670 h 6858000"/>
                  <a:gd name="connsiteX4" fmla="*/ 3111228 w 4412342"/>
                  <a:gd name="connsiteY4" fmla="*/ 3251199 h 6858000"/>
                  <a:gd name="connsiteX5" fmla="*/ 4272563 w 4412342"/>
                  <a:gd name="connsiteY5" fmla="*/ 4829728 h 6858000"/>
                  <a:gd name="connsiteX6" fmla="*/ 4412342 w 4412342"/>
                  <a:gd name="connsiteY6" fmla="*/ 4865669 h 6858000"/>
                  <a:gd name="connsiteX7" fmla="*/ 4412342 w 4412342"/>
                  <a:gd name="connsiteY7" fmla="*/ 6858000 h 6858000"/>
                  <a:gd name="connsiteX8" fmla="*/ 1670654 w 4412342"/>
                  <a:gd name="connsiteY8" fmla="*/ 6858000 h 6858000"/>
                  <a:gd name="connsiteX9" fmla="*/ 1550198 w 4412342"/>
                  <a:gd name="connsiteY9" fmla="*/ 6753659 h 6858000"/>
                  <a:gd name="connsiteX10" fmla="*/ 0 w 4412342"/>
                  <a:gd name="connsiteY10" fmla="*/ 3251200 h 6858000"/>
                  <a:gd name="connsiteX11" fmla="*/ 1229199 w 4412342"/>
                  <a:gd name="connsiteY11" fmla="*/ 69741 h 685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412342" h="6858000">
                    <a:moveTo>
                      <a:pt x="1295690" y="0"/>
                    </a:moveTo>
                    <a:lnTo>
                      <a:pt x="4412342" y="0"/>
                    </a:lnTo>
                    <a:lnTo>
                      <a:pt x="4412342" y="1636729"/>
                    </a:lnTo>
                    <a:lnTo>
                      <a:pt x="4272563" y="1672670"/>
                    </a:lnTo>
                    <a:cubicBezTo>
                      <a:pt x="3599745" y="1881938"/>
                      <a:pt x="3111228" y="2509519"/>
                      <a:pt x="3111228" y="3251199"/>
                    </a:cubicBezTo>
                    <a:cubicBezTo>
                      <a:pt x="3111228" y="3992879"/>
                      <a:pt x="3599745" y="4620460"/>
                      <a:pt x="4272563" y="4829728"/>
                    </a:cubicBezTo>
                    <a:lnTo>
                      <a:pt x="4412342" y="4865669"/>
                    </a:lnTo>
                    <a:lnTo>
                      <a:pt x="4412342" y="6858000"/>
                    </a:lnTo>
                    <a:lnTo>
                      <a:pt x="1670654" y="6858000"/>
                    </a:lnTo>
                    <a:lnTo>
                      <a:pt x="1550198" y="6753659"/>
                    </a:lnTo>
                    <a:cubicBezTo>
                      <a:pt x="597879" y="5888107"/>
                      <a:pt x="0" y="4639475"/>
                      <a:pt x="0" y="3251200"/>
                    </a:cubicBezTo>
                    <a:cubicBezTo>
                      <a:pt x="0" y="2026252"/>
                      <a:pt x="465477" y="910022"/>
                      <a:pt x="1229199" y="69741"/>
                    </a:cubicBezTo>
                    <a:close/>
                  </a:path>
                </a:pathLst>
              </a:custGeom>
              <a:solidFill>
                <a:schemeClr val="accent1">
                  <a:alpha val="5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58" name="矩形 57">
                <a:extLst>
                  <a:ext uri="{FF2B5EF4-FFF2-40B4-BE49-F238E27FC236}">
                    <a16:creationId xmlns:a16="http://schemas.microsoft.com/office/drawing/2014/main" id="{951C5CFE-C872-FB4B-C653-14567AD7FF45}"/>
                  </a:ext>
                </a:extLst>
              </p:cNvPr>
              <p:cNvSpPr/>
              <p:nvPr/>
            </p:nvSpPr>
            <p:spPr>
              <a:xfrm>
                <a:off x="7540339" y="3124369"/>
                <a:ext cx="3592287" cy="1015663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spAutoFit/>
              </a:bodyPr>
              <a:lstStyle/>
              <a:p>
                <a:r>
                  <a:rPr kumimoji="1" lang="zh-CN" altLang="en-US" sz="6000" b="1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目录</a:t>
                </a:r>
                <a:endParaRPr kumimoji="1" lang="en-US" altLang="zh-CN" sz="6000" b="1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1" name="组合 40">
              <a:extLst>
                <a:ext uri="{FF2B5EF4-FFF2-40B4-BE49-F238E27FC236}">
                  <a16:creationId xmlns:a16="http://schemas.microsoft.com/office/drawing/2014/main" id="{60F0A93D-1E11-4B49-32F0-1ACDF63BA97B}"/>
                </a:ext>
              </a:extLst>
            </p:cNvPr>
            <p:cNvGrpSpPr/>
            <p:nvPr/>
          </p:nvGrpSpPr>
          <p:grpSpPr>
            <a:xfrm>
              <a:off x="1727455" y="2173347"/>
              <a:ext cx="6247621" cy="716782"/>
              <a:chOff x="1727455" y="2259025"/>
              <a:chExt cx="6247621" cy="716782"/>
            </a:xfrm>
          </p:grpSpPr>
          <p:sp>
            <p:nvSpPr>
              <p:cNvPr id="54" name="文本框 53">
                <a:extLst>
                  <a:ext uri="{FF2B5EF4-FFF2-40B4-BE49-F238E27FC236}">
                    <a16:creationId xmlns:a16="http://schemas.microsoft.com/office/drawing/2014/main" id="{1C33DE34-D807-9953-BBFD-740161B5392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573268" y="2449970"/>
                <a:ext cx="540180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SzPct val="25000"/>
                </a:pPr>
                <a:r>
                  <a:rPr lang="zh-CN" altLang="en-US" sz="2000" b="1" dirty="0">
                    <a:latin typeface="Arial" panose="020B0604020202020204" pitchFamily="34" charset="0"/>
                    <a:ea typeface="微软雅黑" panose="020B0503020204020204" pitchFamily="34" charset="-122"/>
                  </a:rPr>
                  <a:t>人工智能简史：诞生到初期狂热（</a:t>
                </a:r>
                <a:r>
                  <a:rPr lang="en-US" altLang="zh-CN" sz="2000" b="1" dirty="0">
                    <a:latin typeface="Arial" panose="020B0604020202020204" pitchFamily="34" charset="0"/>
                    <a:ea typeface="微软雅黑" panose="020B0503020204020204" pitchFamily="34" charset="-122"/>
                  </a:rPr>
                  <a:t>1956-1974</a:t>
                </a:r>
                <a:r>
                  <a:rPr lang="zh-CN" altLang="en-US" sz="2000" b="1" dirty="0">
                    <a:latin typeface="Arial" panose="020B0604020202020204" pitchFamily="34" charset="0"/>
                    <a:ea typeface="微软雅黑" panose="020B0503020204020204" pitchFamily="34" charset="-122"/>
                  </a:rPr>
                  <a:t>）</a:t>
                </a:r>
              </a:p>
            </p:txBody>
          </p:sp>
          <p:sp>
            <p:nvSpPr>
              <p:cNvPr id="56" name="椭圆 55">
                <a:extLst>
                  <a:ext uri="{FF2B5EF4-FFF2-40B4-BE49-F238E27FC236}">
                    <a16:creationId xmlns:a16="http://schemas.microsoft.com/office/drawing/2014/main" id="{2EA9BA3D-7739-0B1C-56A8-1FA5978C0752}"/>
                  </a:ext>
                </a:extLst>
              </p:cNvPr>
              <p:cNvSpPr/>
              <p:nvPr/>
            </p:nvSpPr>
            <p:spPr>
              <a:xfrm>
                <a:off x="1727455" y="2259025"/>
                <a:ext cx="716782" cy="716782"/>
              </a:xfrm>
              <a:prstGeom prst="ellipse">
                <a:avLst/>
              </a:prstGeom>
              <a:noFill/>
              <a:ln w="25400">
                <a:gradFill>
                  <a:gsLst>
                    <a:gs pos="76000">
                      <a:schemeClr val="tx2">
                        <a:alpha val="0"/>
                      </a:schemeClr>
                    </a:gs>
                    <a:gs pos="100000">
                      <a:schemeClr val="tx2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/>
                <a:r>
                  <a:rPr lang="en-US" altLang="zh-CN" sz="2800" b="1" dirty="0">
                    <a:solidFill>
                      <a:srgbClr val="4472C4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02</a:t>
                </a:r>
              </a:p>
            </p:txBody>
          </p:sp>
        </p:grpSp>
        <p:grpSp>
          <p:nvGrpSpPr>
            <p:cNvPr id="42" name="组合 41">
              <a:extLst>
                <a:ext uri="{FF2B5EF4-FFF2-40B4-BE49-F238E27FC236}">
                  <a16:creationId xmlns:a16="http://schemas.microsoft.com/office/drawing/2014/main" id="{27512102-B972-9D2A-2BE2-50E0201AB69B}"/>
                </a:ext>
              </a:extLst>
            </p:cNvPr>
            <p:cNvGrpSpPr/>
            <p:nvPr/>
          </p:nvGrpSpPr>
          <p:grpSpPr>
            <a:xfrm>
              <a:off x="1727455" y="3034551"/>
              <a:ext cx="5663945" cy="716782"/>
              <a:chOff x="1727455" y="3206686"/>
              <a:chExt cx="5663945" cy="716782"/>
            </a:xfrm>
          </p:grpSpPr>
          <p:sp>
            <p:nvSpPr>
              <p:cNvPr id="51" name="文本框 50">
                <a:extLst>
                  <a:ext uri="{FF2B5EF4-FFF2-40B4-BE49-F238E27FC236}">
                    <a16:creationId xmlns:a16="http://schemas.microsoft.com/office/drawing/2014/main" id="{C8765865-1128-2907-2675-BD05CB68DB9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573268" y="3407056"/>
                <a:ext cx="481813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SzPct val="25000"/>
                </a:pPr>
                <a:r>
                  <a:rPr lang="zh-CN" altLang="en-US" sz="2000" b="1" dirty="0">
                    <a:solidFill>
                      <a:schemeClr val="bg1">
                        <a:lumMod val="7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人工智能简史：第一波低谷</a:t>
                </a:r>
              </a:p>
            </p:txBody>
          </p:sp>
          <p:sp>
            <p:nvSpPr>
              <p:cNvPr id="53" name="椭圆 52">
                <a:extLst>
                  <a:ext uri="{FF2B5EF4-FFF2-40B4-BE49-F238E27FC236}">
                    <a16:creationId xmlns:a16="http://schemas.microsoft.com/office/drawing/2014/main" id="{8E86017D-08E1-8432-7E6D-00AB9B6ED2EF}"/>
                  </a:ext>
                </a:extLst>
              </p:cNvPr>
              <p:cNvSpPr/>
              <p:nvPr/>
            </p:nvSpPr>
            <p:spPr>
              <a:xfrm>
                <a:off x="1727455" y="3206686"/>
                <a:ext cx="716782" cy="716782"/>
              </a:xfrm>
              <a:prstGeom prst="ellipse">
                <a:avLst/>
              </a:prstGeom>
              <a:noFill/>
              <a:ln w="25400">
                <a:gradFill>
                  <a:gsLst>
                    <a:gs pos="76000">
                      <a:schemeClr val="tx2">
                        <a:alpha val="0"/>
                      </a:schemeClr>
                    </a:gs>
                    <a:gs pos="100000">
                      <a:schemeClr val="tx2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/>
                <a:r>
                  <a:rPr lang="en-US" altLang="zh-CN" sz="2800" b="1" dirty="0">
                    <a:solidFill>
                      <a:schemeClr val="bg1">
                        <a:lumMod val="7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03</a:t>
                </a:r>
              </a:p>
            </p:txBody>
          </p:sp>
        </p:grpSp>
        <p:grpSp>
          <p:nvGrpSpPr>
            <p:cNvPr id="43" name="组合 42">
              <a:extLst>
                <a:ext uri="{FF2B5EF4-FFF2-40B4-BE49-F238E27FC236}">
                  <a16:creationId xmlns:a16="http://schemas.microsoft.com/office/drawing/2014/main" id="{96D513A3-32C4-61CA-54C3-5BA819214F03}"/>
                </a:ext>
              </a:extLst>
            </p:cNvPr>
            <p:cNvGrpSpPr/>
            <p:nvPr/>
          </p:nvGrpSpPr>
          <p:grpSpPr>
            <a:xfrm>
              <a:off x="1727455" y="3876906"/>
              <a:ext cx="5663945" cy="716782"/>
              <a:chOff x="1727455" y="4053917"/>
              <a:chExt cx="5663945" cy="716782"/>
            </a:xfrm>
          </p:grpSpPr>
          <p:sp>
            <p:nvSpPr>
              <p:cNvPr id="48" name="文本框 47">
                <a:extLst>
                  <a:ext uri="{FF2B5EF4-FFF2-40B4-BE49-F238E27FC236}">
                    <a16:creationId xmlns:a16="http://schemas.microsoft.com/office/drawing/2014/main" id="{8F4A7F3F-808B-0CB1-139D-CA778060E91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573268" y="4301423"/>
                <a:ext cx="481813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SzPct val="25000"/>
                </a:pPr>
                <a:r>
                  <a:rPr lang="zh-CN" altLang="en-US" sz="2000" b="1" dirty="0">
                    <a:solidFill>
                      <a:schemeClr val="bg1">
                        <a:lumMod val="7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人工智能简史：专家系统的辉煌</a:t>
                </a:r>
              </a:p>
            </p:txBody>
          </p:sp>
          <p:sp>
            <p:nvSpPr>
              <p:cNvPr id="50" name="椭圆 49">
                <a:extLst>
                  <a:ext uri="{FF2B5EF4-FFF2-40B4-BE49-F238E27FC236}">
                    <a16:creationId xmlns:a16="http://schemas.microsoft.com/office/drawing/2014/main" id="{3BC4B69D-566C-BD41-CE1F-CC7CAE0C0171}"/>
                  </a:ext>
                </a:extLst>
              </p:cNvPr>
              <p:cNvSpPr/>
              <p:nvPr/>
            </p:nvSpPr>
            <p:spPr>
              <a:xfrm>
                <a:off x="1727455" y="4053917"/>
                <a:ext cx="716782" cy="716782"/>
              </a:xfrm>
              <a:prstGeom prst="ellipse">
                <a:avLst/>
              </a:prstGeom>
              <a:noFill/>
              <a:ln w="25400">
                <a:gradFill>
                  <a:gsLst>
                    <a:gs pos="76000">
                      <a:schemeClr val="tx2">
                        <a:alpha val="0"/>
                      </a:schemeClr>
                    </a:gs>
                    <a:gs pos="100000">
                      <a:schemeClr val="tx2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/>
                <a:r>
                  <a:rPr lang="en-US" altLang="zh-CN" sz="2800" b="1" dirty="0">
                    <a:solidFill>
                      <a:schemeClr val="bg1">
                        <a:lumMod val="7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04</a:t>
                </a:r>
              </a:p>
            </p:txBody>
          </p:sp>
        </p:grpSp>
      </p:grpSp>
      <p:sp>
        <p:nvSpPr>
          <p:cNvPr id="3" name="椭圆 2">
            <a:extLst>
              <a:ext uri="{FF2B5EF4-FFF2-40B4-BE49-F238E27FC236}">
                <a16:creationId xmlns:a16="http://schemas.microsoft.com/office/drawing/2014/main" id="{8C230603-063F-C61D-2FEC-008F448BAC6F}"/>
              </a:ext>
            </a:extLst>
          </p:cNvPr>
          <p:cNvSpPr/>
          <p:nvPr/>
        </p:nvSpPr>
        <p:spPr>
          <a:xfrm>
            <a:off x="1727455" y="4747540"/>
            <a:ext cx="716782" cy="716782"/>
          </a:xfrm>
          <a:prstGeom prst="ellipse">
            <a:avLst/>
          </a:prstGeom>
          <a:noFill/>
          <a:ln w="25400">
            <a:gradFill>
              <a:gsLst>
                <a:gs pos="76000">
                  <a:schemeClr val="tx2">
                    <a:alpha val="0"/>
                  </a:schemeClr>
                </a:gs>
                <a:gs pos="100000">
                  <a:schemeClr val="tx2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ctr"/>
            <a:r>
              <a:rPr lang="en-US" altLang="zh-CN" sz="28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05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A9AAAEBC-1CBD-8505-A3CA-01379CE00FCC}"/>
              </a:ext>
            </a:extLst>
          </p:cNvPr>
          <p:cNvSpPr txBox="1">
            <a:spLocks/>
          </p:cNvSpPr>
          <p:nvPr/>
        </p:nvSpPr>
        <p:spPr>
          <a:xfrm>
            <a:off x="2573268" y="5011491"/>
            <a:ext cx="48181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SzPct val="25000"/>
            </a:pPr>
            <a:r>
              <a:rPr lang="zh-CN" altLang="en-US" sz="20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人工智能简史：第二波低谷与聚势</a:t>
            </a:r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AB63D73F-34E9-AB6C-E12B-20F52D01F9F9}"/>
              </a:ext>
            </a:extLst>
          </p:cNvPr>
          <p:cNvSpPr/>
          <p:nvPr/>
        </p:nvSpPr>
        <p:spPr>
          <a:xfrm>
            <a:off x="1727455" y="5615422"/>
            <a:ext cx="716782" cy="716782"/>
          </a:xfrm>
          <a:prstGeom prst="ellipse">
            <a:avLst/>
          </a:prstGeom>
          <a:noFill/>
          <a:ln w="25400">
            <a:gradFill>
              <a:gsLst>
                <a:gs pos="76000">
                  <a:schemeClr val="tx2">
                    <a:alpha val="0"/>
                  </a:schemeClr>
                </a:gs>
                <a:gs pos="100000">
                  <a:schemeClr val="tx2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ctr"/>
            <a:r>
              <a:rPr lang="en-US" altLang="zh-CN" sz="28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06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A5BD52CA-56CC-1D76-07AA-71562426FCE2}"/>
              </a:ext>
            </a:extLst>
          </p:cNvPr>
          <p:cNvSpPr txBox="1">
            <a:spLocks/>
          </p:cNvSpPr>
          <p:nvPr/>
        </p:nvSpPr>
        <p:spPr>
          <a:xfrm>
            <a:off x="2573268" y="5879373"/>
            <a:ext cx="48181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SzPct val="25000"/>
            </a:pPr>
            <a:r>
              <a:rPr lang="zh-CN" altLang="en-US" sz="20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人工智能简史：深度学习的崛起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612558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FF16B9-F101-13AE-47E5-6EF93C0321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>
            <a:extLst>
              <a:ext uri="{FF2B5EF4-FFF2-40B4-BE49-F238E27FC236}">
                <a16:creationId xmlns:a16="http://schemas.microsoft.com/office/drawing/2014/main" id="{383A6D70-0C84-6DC4-9998-DF750B3C7D70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FC471BFE-277B-A706-9C1E-D38D26ACD9E3}"/>
                </a:ext>
              </a:extLst>
            </p:cNvPr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>
              <a:extLst>
                <a:ext uri="{FF2B5EF4-FFF2-40B4-BE49-F238E27FC236}">
                  <a16:creationId xmlns:a16="http://schemas.microsoft.com/office/drawing/2014/main" id="{A48D6710-89EB-F92E-642E-DECE1B7348C6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15D09634-35A4-9B42-8919-A6016919C167}"/>
              </a:ext>
            </a:extLst>
          </p:cNvPr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0885D6B4-3CB9-0130-5CD5-1A59DEABA9EA}"/>
              </a:ext>
            </a:extLst>
          </p:cNvPr>
          <p:cNvSpPr txBox="1"/>
          <p:nvPr/>
        </p:nvSpPr>
        <p:spPr>
          <a:xfrm>
            <a:off x="350439" y="120418"/>
            <a:ext cx="67473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人工智能：计算机</a:t>
            </a:r>
            <a:r>
              <a:rPr lang="en-US" altLang="zh-CN" sz="2800" b="1" dirty="0">
                <a:solidFill>
                  <a:prstClr val="white"/>
                </a:solidFill>
                <a:cs typeface="+mn-ea"/>
                <a:sym typeface="+mn-lt"/>
              </a:rPr>
              <a:t>/</a:t>
            </a: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人工智能之父</a:t>
            </a:r>
            <a:r>
              <a:rPr lang="en-US" altLang="zh-CN" sz="2800" b="1" dirty="0">
                <a:solidFill>
                  <a:prstClr val="white"/>
                </a:solidFill>
                <a:cs typeface="+mn-ea"/>
                <a:sym typeface="+mn-lt"/>
              </a:rPr>
              <a:t>——</a:t>
            </a: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图灵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945EFEB1-6C30-35CA-0002-4CE5E1FECC4E}"/>
              </a:ext>
            </a:extLst>
          </p:cNvPr>
          <p:cNvSpPr/>
          <p:nvPr/>
        </p:nvSpPr>
        <p:spPr>
          <a:xfrm>
            <a:off x="1062446" y="1757167"/>
            <a:ext cx="1731963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2000" b="0" dirty="0">
                <a:latin typeface="+mn-ea"/>
                <a:ea typeface="+mn-ea"/>
              </a:rPr>
              <a:t>图灵</a:t>
            </a:r>
            <a:endParaRPr lang="en-US" altLang="zh-CN" sz="2000" b="0" dirty="0">
              <a:latin typeface="+mn-ea"/>
              <a:ea typeface="+mn-ea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45575D8D-8D08-7170-5367-79394D74817D}"/>
              </a:ext>
            </a:extLst>
          </p:cNvPr>
          <p:cNvSpPr/>
          <p:nvPr/>
        </p:nvSpPr>
        <p:spPr>
          <a:xfrm>
            <a:off x="4583193" y="1766692"/>
            <a:ext cx="1731963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2000" b="0" dirty="0">
                <a:latin typeface="+mn-ea"/>
                <a:ea typeface="+mn-ea"/>
              </a:rPr>
              <a:t>图灵机 </a:t>
            </a:r>
            <a:r>
              <a:rPr lang="en-US" altLang="zh-CN" sz="2000" b="0" dirty="0">
                <a:latin typeface="+mn-ea"/>
                <a:ea typeface="+mn-ea"/>
              </a:rPr>
              <a:t>1938</a:t>
            </a:r>
            <a:endParaRPr lang="zh-CN" altLang="en-US" sz="2000" b="0" dirty="0">
              <a:latin typeface="+mn-ea"/>
              <a:ea typeface="+mn-ea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14AEDE31-7A53-AEED-49C2-C36580DD6E3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00606" y="2412804"/>
            <a:ext cx="2495550" cy="29368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F7957C9E-7010-40E9-27EA-AEB7DA1605E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79871" y="2412804"/>
            <a:ext cx="2297113" cy="29368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9195E53F-F68E-E552-D846-82B53458718E}"/>
              </a:ext>
            </a:extLst>
          </p:cNvPr>
          <p:cNvSpPr/>
          <p:nvPr/>
        </p:nvSpPr>
        <p:spPr>
          <a:xfrm>
            <a:off x="8727828" y="1757167"/>
            <a:ext cx="2112963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2000" b="0" dirty="0">
                <a:latin typeface="+mn-ea"/>
                <a:ea typeface="+mn-ea"/>
              </a:rPr>
              <a:t>图灵测试 </a:t>
            </a:r>
            <a:r>
              <a:rPr lang="en-US" altLang="zh-CN" sz="2000" b="0" dirty="0">
                <a:latin typeface="+mn-ea"/>
                <a:ea typeface="+mn-ea"/>
              </a:rPr>
              <a:t>1950</a:t>
            </a:r>
            <a:endParaRPr lang="zh-CN" altLang="en-US" sz="2000" b="0" dirty="0">
              <a:latin typeface="+mn-ea"/>
              <a:ea typeface="+mn-ea"/>
            </a:endParaRPr>
          </a:p>
        </p:txBody>
      </p:sp>
      <p:pic>
        <p:nvPicPr>
          <p:cNvPr id="7" name="图片 1">
            <a:extLst>
              <a:ext uri="{FF2B5EF4-FFF2-40B4-BE49-F238E27FC236}">
                <a16:creationId xmlns:a16="http://schemas.microsoft.com/office/drawing/2014/main" id="{C259556B-AD13-1599-8486-D2241D4D171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819778" y="2412804"/>
            <a:ext cx="3941763" cy="29368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5719929F-D174-7319-9148-2BB28480AA11}"/>
              </a:ext>
            </a:extLst>
          </p:cNvPr>
          <p:cNvSpPr/>
          <p:nvPr/>
        </p:nvSpPr>
        <p:spPr>
          <a:xfrm>
            <a:off x="1158898" y="5919705"/>
            <a:ext cx="9864725" cy="4619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24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丘奇</a:t>
            </a:r>
            <a:r>
              <a:rPr lang="en-US" altLang="zh-CN" sz="24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—</a:t>
            </a:r>
            <a:r>
              <a:rPr lang="zh-CN" altLang="en-US" sz="24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图灵论题：任何在算法上可计算的问题同样可由图灵机计算</a:t>
            </a:r>
            <a:r>
              <a:rPr lang="zh-CN" altLang="en-US" sz="20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35181873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2AD359-1718-3D34-A49A-7ED32F8D40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>
            <a:extLst>
              <a:ext uri="{FF2B5EF4-FFF2-40B4-BE49-F238E27FC236}">
                <a16:creationId xmlns:a16="http://schemas.microsoft.com/office/drawing/2014/main" id="{9A46A41D-3383-A17A-263B-9AC8EB94D807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DE017A4B-D3A2-9E02-0BC9-A24B5A3125D8}"/>
                </a:ext>
              </a:extLst>
            </p:cNvPr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>
              <a:extLst>
                <a:ext uri="{FF2B5EF4-FFF2-40B4-BE49-F238E27FC236}">
                  <a16:creationId xmlns:a16="http://schemas.microsoft.com/office/drawing/2014/main" id="{D61B32EC-AEA3-AB53-BA56-397B16BB4F49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28EFDE1A-5BB2-1CC1-F0C8-FA781FC3ED00}"/>
              </a:ext>
            </a:extLst>
          </p:cNvPr>
          <p:cNvSpPr/>
          <p:nvPr/>
        </p:nvSpPr>
        <p:spPr bwMode="auto">
          <a:xfrm>
            <a:off x="-1" y="-1589"/>
            <a:ext cx="9870165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D153EB83-DCEE-96C2-4F9F-B9ECAA12C6A5}"/>
              </a:ext>
            </a:extLst>
          </p:cNvPr>
          <p:cNvSpPr txBox="1"/>
          <p:nvPr/>
        </p:nvSpPr>
        <p:spPr>
          <a:xfrm>
            <a:off x="350439" y="120418"/>
            <a:ext cx="91614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人工智能：工欲善其事，必先利其器（电子计算机诞生）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2EF591C6-CBF4-DFA4-1BF2-5112A8614E9A}"/>
              </a:ext>
            </a:extLst>
          </p:cNvPr>
          <p:cNvSpPr/>
          <p:nvPr/>
        </p:nvSpPr>
        <p:spPr>
          <a:xfrm>
            <a:off x="2497452" y="859313"/>
            <a:ext cx="2936875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2000" b="0" dirty="0">
                <a:latin typeface="+mn-ea"/>
                <a:ea typeface="+mn-ea"/>
              </a:rPr>
              <a:t>冯诺依曼体系结构 </a:t>
            </a:r>
            <a:r>
              <a:rPr lang="en-US" altLang="zh-CN" sz="2000" b="0" dirty="0">
                <a:latin typeface="+mn-ea"/>
                <a:ea typeface="+mn-ea"/>
              </a:rPr>
              <a:t>1946</a:t>
            </a:r>
            <a:endParaRPr lang="zh-CN" altLang="en-US" sz="2000" b="0" dirty="0">
              <a:latin typeface="+mn-ea"/>
              <a:ea typeface="+mn-ea"/>
            </a:endParaRPr>
          </a:p>
        </p:txBody>
      </p:sp>
      <p:pic>
        <p:nvPicPr>
          <p:cNvPr id="5" name="图片 2">
            <a:extLst>
              <a:ext uri="{FF2B5EF4-FFF2-40B4-BE49-F238E27FC236}">
                <a16:creationId xmlns:a16="http://schemas.microsoft.com/office/drawing/2014/main" id="{53EB9CFF-C6EA-BFE6-BB31-22B19E3BBE5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00566" y="1401182"/>
            <a:ext cx="4041775" cy="21288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6" name="组合 3">
            <a:extLst>
              <a:ext uri="{FF2B5EF4-FFF2-40B4-BE49-F238E27FC236}">
                <a16:creationId xmlns:a16="http://schemas.microsoft.com/office/drawing/2014/main" id="{2FEA18DF-724E-CC4B-D8D8-26F12238A6EB}"/>
              </a:ext>
            </a:extLst>
          </p:cNvPr>
          <p:cNvGrpSpPr>
            <a:grpSpLocks/>
          </p:cNvGrpSpPr>
          <p:nvPr/>
        </p:nvGrpSpPr>
        <p:grpSpPr bwMode="auto">
          <a:xfrm>
            <a:off x="438549" y="3744407"/>
            <a:ext cx="3230562" cy="2962577"/>
            <a:chOff x="525463" y="2047573"/>
            <a:chExt cx="3230562" cy="2962577"/>
          </a:xfrm>
        </p:grpSpPr>
        <p:pic>
          <p:nvPicPr>
            <p:cNvPr id="7" name="图片 2">
              <a:extLst>
                <a:ext uri="{FF2B5EF4-FFF2-40B4-BE49-F238E27FC236}">
                  <a16:creationId xmlns:a16="http://schemas.microsoft.com/office/drawing/2014/main" id="{C28BA7CB-14DA-9E08-E352-007BB64AD9D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525463" y="2881313"/>
              <a:ext cx="3230562" cy="2128837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5A54A659-67A5-3EA0-E5D8-055A937F24BF}"/>
                </a:ext>
              </a:extLst>
            </p:cNvPr>
            <p:cNvSpPr/>
            <p:nvPr/>
          </p:nvSpPr>
          <p:spPr>
            <a:xfrm>
              <a:off x="772315" y="2047573"/>
              <a:ext cx="2741612" cy="708025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zh-CN" sz="2000" b="0" dirty="0">
                  <a:latin typeface="+mn-ea"/>
                  <a:ea typeface="+mn-ea"/>
                </a:rPr>
                <a:t>1942 ABC</a:t>
              </a:r>
            </a:p>
            <a:p>
              <a:pPr algn="ctr">
                <a:defRPr/>
              </a:pPr>
              <a:r>
                <a:rPr lang="zh-CN" altLang="en-US" sz="2000" b="0" dirty="0">
                  <a:latin typeface="+mn-ea"/>
                  <a:ea typeface="+mn-ea"/>
                </a:rPr>
                <a:t>第一台计算机（法定）</a:t>
              </a:r>
              <a:endParaRPr lang="en-US" altLang="zh-CN" sz="2000" b="0" dirty="0">
                <a:latin typeface="+mn-ea"/>
                <a:ea typeface="+mn-ea"/>
              </a:endParaRPr>
            </a:p>
          </p:txBody>
        </p:sp>
      </p:grpSp>
      <p:grpSp>
        <p:nvGrpSpPr>
          <p:cNvPr id="9" name="组合 1">
            <a:extLst>
              <a:ext uri="{FF2B5EF4-FFF2-40B4-BE49-F238E27FC236}">
                <a16:creationId xmlns:a16="http://schemas.microsoft.com/office/drawing/2014/main" id="{702D6753-9340-921B-8312-1A7532902897}"/>
              </a:ext>
            </a:extLst>
          </p:cNvPr>
          <p:cNvGrpSpPr>
            <a:grpSpLocks/>
          </p:cNvGrpSpPr>
          <p:nvPr/>
        </p:nvGrpSpPr>
        <p:grpSpPr bwMode="auto">
          <a:xfrm>
            <a:off x="3924699" y="3728303"/>
            <a:ext cx="4213225" cy="2978681"/>
            <a:chOff x="3989387" y="2031469"/>
            <a:chExt cx="4213225" cy="2978681"/>
          </a:xfrm>
        </p:grpSpPr>
        <p:pic>
          <p:nvPicPr>
            <p:cNvPr id="10" name="图片 1">
              <a:extLst>
                <a:ext uri="{FF2B5EF4-FFF2-40B4-BE49-F238E27FC236}">
                  <a16:creationId xmlns:a16="http://schemas.microsoft.com/office/drawing/2014/main" id="{B4516B75-292D-C1FA-8FC9-EF44114749A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3989387" y="2881313"/>
              <a:ext cx="4213225" cy="2128837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371310A1-BAFC-5E38-2256-1411EFD445D3}"/>
                </a:ext>
              </a:extLst>
            </p:cNvPr>
            <p:cNvSpPr/>
            <p:nvPr/>
          </p:nvSpPr>
          <p:spPr>
            <a:xfrm>
              <a:off x="4852192" y="2031469"/>
              <a:ext cx="2487613" cy="708025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zh-CN" sz="2000" b="0" dirty="0">
                  <a:latin typeface="+mn-ea"/>
                  <a:ea typeface="+mn-ea"/>
                </a:rPr>
                <a:t>1946 ENIAC</a:t>
              </a:r>
            </a:p>
            <a:p>
              <a:pPr algn="ctr">
                <a:defRPr/>
              </a:pPr>
              <a:r>
                <a:rPr lang="zh-CN" altLang="en-US" sz="2000" b="0" dirty="0">
                  <a:latin typeface="+mn-ea"/>
                  <a:ea typeface="+mn-ea"/>
                </a:rPr>
                <a:t>第一台通用计算机</a:t>
              </a:r>
              <a:endParaRPr lang="en-US" altLang="zh-CN" sz="2000" b="0" dirty="0">
                <a:latin typeface="+mn-ea"/>
                <a:ea typeface="+mn-ea"/>
              </a:endParaRPr>
            </a:p>
          </p:txBody>
        </p:sp>
      </p:grpSp>
      <p:grpSp>
        <p:nvGrpSpPr>
          <p:cNvPr id="12" name="组合 2">
            <a:extLst>
              <a:ext uri="{FF2B5EF4-FFF2-40B4-BE49-F238E27FC236}">
                <a16:creationId xmlns:a16="http://schemas.microsoft.com/office/drawing/2014/main" id="{5F6B5F6F-89C9-3708-3528-1CC5DE7BA1E9}"/>
              </a:ext>
            </a:extLst>
          </p:cNvPr>
          <p:cNvGrpSpPr>
            <a:grpSpLocks/>
          </p:cNvGrpSpPr>
          <p:nvPr/>
        </p:nvGrpSpPr>
        <p:grpSpPr bwMode="auto">
          <a:xfrm>
            <a:off x="8390336" y="3707093"/>
            <a:ext cx="3451225" cy="2999891"/>
            <a:chOff x="8550275" y="2010259"/>
            <a:chExt cx="3451225" cy="2999891"/>
          </a:xfrm>
        </p:grpSpPr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A3E95E4F-449B-BF94-6C85-06A5BB87F76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8550275" y="2881313"/>
              <a:ext cx="3451225" cy="2128837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C56034CB-760F-6696-638B-5286AEAB95E7}"/>
                </a:ext>
              </a:extLst>
            </p:cNvPr>
            <p:cNvSpPr/>
            <p:nvPr/>
          </p:nvSpPr>
          <p:spPr>
            <a:xfrm>
              <a:off x="8885237" y="2010259"/>
              <a:ext cx="2781300" cy="708025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zh-CN" sz="2000" b="0" dirty="0">
                  <a:latin typeface="+mn-ea"/>
                  <a:ea typeface="+mn-ea"/>
                </a:rPr>
                <a:t>1952 EDVAC</a:t>
              </a:r>
            </a:p>
            <a:p>
              <a:pPr algn="ctr">
                <a:defRPr/>
              </a:pPr>
              <a:r>
                <a:rPr lang="zh-CN" altLang="en-US" sz="2000" b="0" dirty="0">
                  <a:latin typeface="+mn-ea"/>
                  <a:ea typeface="+mn-ea"/>
                </a:rPr>
                <a:t>第一台冯诺依曼计算机</a:t>
              </a:r>
              <a:endParaRPr lang="en-US" altLang="zh-CN" sz="2000" b="0" dirty="0">
                <a:latin typeface="+mn-ea"/>
                <a:ea typeface="+mn-ea"/>
              </a:endParaRPr>
            </a:p>
          </p:txBody>
        </p:sp>
      </p:grpSp>
      <p:sp>
        <p:nvSpPr>
          <p:cNvPr id="20" name="矩形 19">
            <a:extLst>
              <a:ext uri="{FF2B5EF4-FFF2-40B4-BE49-F238E27FC236}">
                <a16:creationId xmlns:a16="http://schemas.microsoft.com/office/drawing/2014/main" id="{11442DA1-B46E-448C-0540-A10F8C21B65F}"/>
              </a:ext>
            </a:extLst>
          </p:cNvPr>
          <p:cNvSpPr/>
          <p:nvPr/>
        </p:nvSpPr>
        <p:spPr>
          <a:xfrm>
            <a:off x="7430421" y="861707"/>
            <a:ext cx="258975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2000" b="0" dirty="0">
                <a:latin typeface="+mn-ea"/>
                <a:ea typeface="+mn-ea"/>
              </a:rPr>
              <a:t>乔姆斯基语法 </a:t>
            </a:r>
            <a:r>
              <a:rPr lang="en-US" altLang="zh-CN" sz="2000" b="0" dirty="0">
                <a:latin typeface="+mn-ea"/>
                <a:ea typeface="+mn-ea"/>
              </a:rPr>
              <a:t>1957</a:t>
            </a:r>
            <a:endParaRPr lang="zh-CN" altLang="en-US" sz="2000" b="0" dirty="0">
              <a:latin typeface="+mn-ea"/>
              <a:ea typeface="+mn-ea"/>
            </a:endParaRPr>
          </a:p>
        </p:txBody>
      </p:sp>
      <p:pic>
        <p:nvPicPr>
          <p:cNvPr id="21" name="图片 2">
            <a:extLst>
              <a:ext uri="{FF2B5EF4-FFF2-40B4-BE49-F238E27FC236}">
                <a16:creationId xmlns:a16="http://schemas.microsoft.com/office/drawing/2014/main" id="{2BB5A43B-D56C-1C55-9DAF-414FC1B0A08E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611541" y="1424846"/>
            <a:ext cx="4227512" cy="21691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7723512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6A639E-03AB-F7B7-0AEC-505E18BEDD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>
            <a:extLst>
              <a:ext uri="{FF2B5EF4-FFF2-40B4-BE49-F238E27FC236}">
                <a16:creationId xmlns:a16="http://schemas.microsoft.com/office/drawing/2014/main" id="{8BD06834-7082-D087-05AB-B72F8DF58942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2BCF3BE9-4578-26CC-494E-495FD25036B0}"/>
                </a:ext>
              </a:extLst>
            </p:cNvPr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>
              <a:extLst>
                <a:ext uri="{FF2B5EF4-FFF2-40B4-BE49-F238E27FC236}">
                  <a16:creationId xmlns:a16="http://schemas.microsoft.com/office/drawing/2014/main" id="{72759635-834E-00CC-5BDE-45E1B8E54412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D4D9FE5A-1806-515D-F484-0479F0E0B43D}"/>
              </a:ext>
            </a:extLst>
          </p:cNvPr>
          <p:cNvSpPr/>
          <p:nvPr/>
        </p:nvSpPr>
        <p:spPr bwMode="auto">
          <a:xfrm>
            <a:off x="0" y="-1589"/>
            <a:ext cx="9568206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F7E0CF4C-30CE-7A29-647B-F6A556627B00}"/>
              </a:ext>
            </a:extLst>
          </p:cNvPr>
          <p:cNvSpPr txBox="1"/>
          <p:nvPr/>
        </p:nvSpPr>
        <p:spPr>
          <a:xfrm>
            <a:off x="350439" y="120418"/>
            <a:ext cx="88024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人工智能：正式诞生的标志</a:t>
            </a:r>
            <a:r>
              <a:rPr lang="en-US" altLang="zh-CN" sz="2800" b="1" dirty="0">
                <a:solidFill>
                  <a:prstClr val="white"/>
                </a:solidFill>
                <a:cs typeface="+mn-ea"/>
                <a:sym typeface="+mn-lt"/>
              </a:rPr>
              <a:t>——</a:t>
            </a: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达特茅斯会议（重要）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7649A217-3B40-4CB5-815A-9A619254FB75}"/>
              </a:ext>
            </a:extLst>
          </p:cNvPr>
          <p:cNvSpPr/>
          <p:nvPr/>
        </p:nvSpPr>
        <p:spPr>
          <a:xfrm>
            <a:off x="2505075" y="1871153"/>
            <a:ext cx="2520950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2000" b="0" dirty="0">
                <a:latin typeface="+mn-ea"/>
                <a:ea typeface="+mn-ea"/>
              </a:rPr>
              <a:t>达特茅斯会议 </a:t>
            </a:r>
            <a:r>
              <a:rPr lang="en-US" altLang="zh-CN" sz="2000" b="0" dirty="0">
                <a:latin typeface="+mn-ea"/>
                <a:ea typeface="+mn-ea"/>
              </a:rPr>
              <a:t>1956</a:t>
            </a:r>
            <a:endParaRPr lang="zh-CN" altLang="en-US" sz="2000" b="0" dirty="0">
              <a:latin typeface="+mn-ea"/>
              <a:ea typeface="+mn-ea"/>
            </a:endParaRPr>
          </a:p>
        </p:txBody>
      </p:sp>
      <p:pic>
        <p:nvPicPr>
          <p:cNvPr id="3" name="图片 1">
            <a:extLst>
              <a:ext uri="{FF2B5EF4-FFF2-40B4-BE49-F238E27FC236}">
                <a16:creationId xmlns:a16="http://schemas.microsoft.com/office/drawing/2014/main" id="{3CFC650D-5DCA-7B25-5F52-9636CC2BA1E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93879" y="2677231"/>
            <a:ext cx="4238625" cy="30178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图片 4">
            <a:extLst>
              <a:ext uri="{FF2B5EF4-FFF2-40B4-BE49-F238E27FC236}">
                <a16:creationId xmlns:a16="http://schemas.microsoft.com/office/drawing/2014/main" id="{BD914CF0-8AD5-80A2-2F45-C2D7AD56638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85366" y="2677231"/>
            <a:ext cx="3960813" cy="30178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F3370A21-C89F-13EA-1CFC-CDBE8B7B734D}"/>
              </a:ext>
            </a:extLst>
          </p:cNvPr>
          <p:cNvSpPr/>
          <p:nvPr/>
        </p:nvSpPr>
        <p:spPr>
          <a:xfrm>
            <a:off x="6854825" y="1887028"/>
            <a:ext cx="3317875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CN" sz="2000" b="0" dirty="0">
                <a:latin typeface="+mn-ea"/>
                <a:ea typeface="+mn-ea"/>
              </a:rPr>
              <a:t>50</a:t>
            </a:r>
            <a:r>
              <a:rPr lang="zh-CN" altLang="en-US" sz="2000" b="0" dirty="0">
                <a:latin typeface="+mn-ea"/>
                <a:ea typeface="+mn-ea"/>
              </a:rPr>
              <a:t>年后再聚首 </a:t>
            </a:r>
            <a:r>
              <a:rPr lang="en-US" altLang="zh-CN" sz="2000" b="0" dirty="0">
                <a:latin typeface="+mn-ea"/>
                <a:ea typeface="+mn-ea"/>
              </a:rPr>
              <a:t>2006</a:t>
            </a:r>
            <a:endParaRPr lang="zh-CN" altLang="en-US" sz="2000" b="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0504482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620A24-5BD4-1D18-2F55-3040DD849E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>
            <a:extLst>
              <a:ext uri="{FF2B5EF4-FFF2-40B4-BE49-F238E27FC236}">
                <a16:creationId xmlns:a16="http://schemas.microsoft.com/office/drawing/2014/main" id="{AAC3D905-A2C3-3056-D0BF-B220CB30652F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697B2D52-CB06-0A1F-50B9-99B2324FFFC5}"/>
                </a:ext>
              </a:extLst>
            </p:cNvPr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>
              <a:extLst>
                <a:ext uri="{FF2B5EF4-FFF2-40B4-BE49-F238E27FC236}">
                  <a16:creationId xmlns:a16="http://schemas.microsoft.com/office/drawing/2014/main" id="{61CFFEF2-3FB9-762A-7D9F-CDD6794908A7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B1F2FF40-1608-415D-51FE-1D02CD2E831B}"/>
              </a:ext>
            </a:extLst>
          </p:cNvPr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B4641822-0F3D-DE67-3E35-6C4F5150DA64}"/>
              </a:ext>
            </a:extLst>
          </p:cNvPr>
          <p:cNvSpPr txBox="1"/>
          <p:nvPr/>
        </p:nvSpPr>
        <p:spPr>
          <a:xfrm>
            <a:off x="350439" y="120418"/>
            <a:ext cx="59298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人工智能：开局即高峰</a:t>
            </a:r>
            <a:r>
              <a:rPr lang="en-US" altLang="zh-CN" sz="2800" b="1" dirty="0">
                <a:solidFill>
                  <a:prstClr val="white"/>
                </a:solidFill>
                <a:cs typeface="+mn-ea"/>
                <a:sym typeface="+mn-lt"/>
              </a:rPr>
              <a:t>——</a:t>
            </a: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神经网络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6" name="Picture 2" descr="C:\Users\Yi Zhou\Desktop\neuron.jpg">
            <a:extLst>
              <a:ext uri="{FF2B5EF4-FFF2-40B4-BE49-F238E27FC236}">
                <a16:creationId xmlns:a16="http://schemas.microsoft.com/office/drawing/2014/main" id="{DD61830D-5F3D-66B8-1C23-63C7D91E42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8603" y="2275173"/>
            <a:ext cx="4294188" cy="210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 descr="C:\Users\Yi Zhou\Desktop\neurond.png">
            <a:extLst>
              <a:ext uri="{FF2B5EF4-FFF2-40B4-BE49-F238E27FC236}">
                <a16:creationId xmlns:a16="http://schemas.microsoft.com/office/drawing/2014/main" id="{E3F2EF45-6B03-9E36-C8F9-D43CF91719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8603" y="4486561"/>
            <a:ext cx="4294188" cy="191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 descr="C:\Users\Yi Zhou\Desktop\mcc.jpg">
            <a:extLst>
              <a:ext uri="{FF2B5EF4-FFF2-40B4-BE49-F238E27FC236}">
                <a16:creationId xmlns:a16="http://schemas.microsoft.com/office/drawing/2014/main" id="{3DA2C37B-6BB7-C0FA-8898-DE794B0072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386853" y="2386298"/>
            <a:ext cx="1871663" cy="30448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3" descr="C:\Users\Yi Zhou\Desktop\pitt.jpg">
            <a:extLst>
              <a:ext uri="{FF2B5EF4-FFF2-40B4-BE49-F238E27FC236}">
                <a16:creationId xmlns:a16="http://schemas.microsoft.com/office/drawing/2014/main" id="{1C13E80C-FB3F-5199-C621-99BD4B13B6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690316" y="2386298"/>
            <a:ext cx="2073275" cy="30448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30D2D453-4C87-5E57-1F8C-2F7D3AE28654}"/>
              </a:ext>
            </a:extLst>
          </p:cNvPr>
          <p:cNvSpPr/>
          <p:nvPr/>
        </p:nvSpPr>
        <p:spPr>
          <a:xfrm>
            <a:off x="1455116" y="1670336"/>
            <a:ext cx="1731962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2000" b="0" dirty="0">
                <a:latin typeface="+mn-ea"/>
                <a:ea typeface="+mn-ea"/>
              </a:rPr>
              <a:t>麦卡洛克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63AE08EA-24D0-F578-1232-C30952A5B2A0}"/>
              </a:ext>
            </a:extLst>
          </p:cNvPr>
          <p:cNvSpPr/>
          <p:nvPr/>
        </p:nvSpPr>
        <p:spPr>
          <a:xfrm>
            <a:off x="3861766" y="1683036"/>
            <a:ext cx="1731962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2000" b="0" dirty="0">
                <a:latin typeface="+mn-ea"/>
                <a:ea typeface="+mn-ea"/>
              </a:rPr>
              <a:t>皮茨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CDB0A2FF-DDC9-8FC9-B47C-321EA63DC2A3}"/>
              </a:ext>
            </a:extLst>
          </p:cNvPr>
          <p:cNvSpPr/>
          <p:nvPr/>
        </p:nvSpPr>
        <p:spPr>
          <a:xfrm>
            <a:off x="7386016" y="1670336"/>
            <a:ext cx="2520950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2000" b="0" dirty="0">
                <a:latin typeface="+mn-ea"/>
                <a:ea typeface="+mn-ea"/>
              </a:rPr>
              <a:t>人工神经网络 </a:t>
            </a:r>
            <a:r>
              <a:rPr lang="en-US" altLang="zh-CN" sz="2000" b="0" dirty="0">
                <a:latin typeface="+mn-ea"/>
                <a:ea typeface="+mn-ea"/>
              </a:rPr>
              <a:t>1943</a:t>
            </a:r>
            <a:endParaRPr lang="zh-CN" altLang="en-US" sz="2000" b="0" dirty="0">
              <a:latin typeface="+mn-ea"/>
              <a:ea typeface="+mn-ea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A6C8DA28-5390-D139-5CA6-506C1F449368}"/>
              </a:ext>
            </a:extLst>
          </p:cNvPr>
          <p:cNvSpPr txBox="1"/>
          <p:nvPr/>
        </p:nvSpPr>
        <p:spPr>
          <a:xfrm>
            <a:off x="657774" y="841589"/>
            <a:ext cx="11352716" cy="580415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pPr marL="457200" lvl="0" indent="-457200" algn="just">
              <a:lnSpc>
                <a:spcPct val="150000"/>
              </a:lnSpc>
              <a:buFont typeface="Wingdings" panose="05000000000000000000" pitchFamily="2" charset="2"/>
              <a:buChar char="p"/>
              <a:defRPr/>
            </a:pPr>
            <a:r>
              <a:rPr kumimoji="0" lang="zh-CN" altLang="en-US" sz="2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麦卡洛克和皮茨提出人工神经元和人工神经网络，并证明它能表达很多布尔函数</a:t>
            </a:r>
            <a:endParaRPr kumimoji="0" lang="en-SG" altLang="zh-CN" sz="24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071181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C37ED4-482F-134B-6D0E-21BE2E7028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>
            <a:extLst>
              <a:ext uri="{FF2B5EF4-FFF2-40B4-BE49-F238E27FC236}">
                <a16:creationId xmlns:a16="http://schemas.microsoft.com/office/drawing/2014/main" id="{FD7B6F15-F1CD-1789-6D5D-CF3EF8118743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7E445F43-065B-DC4D-5FBC-D05C927988FB}"/>
                </a:ext>
              </a:extLst>
            </p:cNvPr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>
              <a:extLst>
                <a:ext uri="{FF2B5EF4-FFF2-40B4-BE49-F238E27FC236}">
                  <a16:creationId xmlns:a16="http://schemas.microsoft.com/office/drawing/2014/main" id="{227A1BD3-90C7-99E6-6A16-DEC10F5051D5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AFB45EE3-DF8E-28F2-3AAA-2275247A522E}"/>
              </a:ext>
            </a:extLst>
          </p:cNvPr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8A99799F-A506-9C86-D1F4-2AC97872820D}"/>
              </a:ext>
            </a:extLst>
          </p:cNvPr>
          <p:cNvSpPr txBox="1"/>
          <p:nvPr/>
        </p:nvSpPr>
        <p:spPr>
          <a:xfrm>
            <a:off x="350439" y="120418"/>
            <a:ext cx="59298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人工智能：开局即高峰</a:t>
            </a:r>
            <a:r>
              <a:rPr lang="en-US" altLang="zh-CN" sz="2800" b="1" dirty="0">
                <a:solidFill>
                  <a:prstClr val="white"/>
                </a:solidFill>
                <a:cs typeface="+mn-ea"/>
                <a:sym typeface="+mn-lt"/>
              </a:rPr>
              <a:t>——</a:t>
            </a: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机器学习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6B4EA67D-DEC5-8462-E1E0-20B75DDEB103}"/>
              </a:ext>
            </a:extLst>
          </p:cNvPr>
          <p:cNvSpPr/>
          <p:nvPr/>
        </p:nvSpPr>
        <p:spPr>
          <a:xfrm>
            <a:off x="4008438" y="1851025"/>
            <a:ext cx="4175125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2000" b="0" dirty="0">
                <a:latin typeface="+mn-ea"/>
                <a:ea typeface="+mn-ea"/>
              </a:rPr>
              <a:t>萨缪尔 机器学习 西洋跳棋 </a:t>
            </a:r>
            <a:r>
              <a:rPr lang="en-US" altLang="zh-CN" sz="2000" b="0" dirty="0">
                <a:latin typeface="+mn-ea"/>
                <a:ea typeface="+mn-ea"/>
              </a:rPr>
              <a:t>1952</a:t>
            </a:r>
            <a:endParaRPr lang="zh-CN" altLang="en-US" sz="2000" b="0" dirty="0">
              <a:latin typeface="+mn-ea"/>
              <a:ea typeface="+mn-ea"/>
            </a:endParaRPr>
          </a:p>
        </p:txBody>
      </p:sp>
      <p:pic>
        <p:nvPicPr>
          <p:cNvPr id="3" name="图片 1">
            <a:extLst>
              <a:ext uri="{FF2B5EF4-FFF2-40B4-BE49-F238E27FC236}">
                <a16:creationId xmlns:a16="http://schemas.microsoft.com/office/drawing/2014/main" id="{BBF440A6-E4F1-4888-F741-90E8BB663CB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32683" y="2492375"/>
            <a:ext cx="6726634" cy="379107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4096302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1BAFEF-011D-7870-456B-4767AC1E6B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>
            <a:extLst>
              <a:ext uri="{FF2B5EF4-FFF2-40B4-BE49-F238E27FC236}">
                <a16:creationId xmlns:a16="http://schemas.microsoft.com/office/drawing/2014/main" id="{FC16BE8F-79DC-AADB-BD8E-2767B07A1B25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97FB9398-FBFC-C0E0-24B2-CF6CABD34533}"/>
                </a:ext>
              </a:extLst>
            </p:cNvPr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>
              <a:extLst>
                <a:ext uri="{FF2B5EF4-FFF2-40B4-BE49-F238E27FC236}">
                  <a16:creationId xmlns:a16="http://schemas.microsoft.com/office/drawing/2014/main" id="{1508954B-0CDC-ECDC-F91F-6A3DE08F377A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E4F57E16-02EC-8AAE-0340-3531449B1838}"/>
              </a:ext>
            </a:extLst>
          </p:cNvPr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ED1936CC-DDFC-193B-D1E7-5FE850677439}"/>
              </a:ext>
            </a:extLst>
          </p:cNvPr>
          <p:cNvSpPr txBox="1"/>
          <p:nvPr/>
        </p:nvSpPr>
        <p:spPr>
          <a:xfrm>
            <a:off x="350439" y="120418"/>
            <a:ext cx="77251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人工智能：开局即高峰</a:t>
            </a:r>
            <a:r>
              <a:rPr lang="en-US" altLang="zh-CN" sz="2800" b="1" dirty="0">
                <a:solidFill>
                  <a:prstClr val="white"/>
                </a:solidFill>
                <a:cs typeface="+mn-ea"/>
                <a:sym typeface="+mn-lt"/>
              </a:rPr>
              <a:t>——</a:t>
            </a: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任务挑战之国际象棋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2" name="图片 4">
            <a:extLst>
              <a:ext uri="{FF2B5EF4-FFF2-40B4-BE49-F238E27FC236}">
                <a16:creationId xmlns:a16="http://schemas.microsoft.com/office/drawing/2014/main" id="{A83C20DA-DF81-8B34-9EB9-082A0B96FDB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87713" y="2209570"/>
            <a:ext cx="5618162" cy="41830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2FFD54C5-0FF1-D8D0-E2AA-E9AC990F35DB}"/>
              </a:ext>
            </a:extLst>
          </p:cNvPr>
          <p:cNvSpPr/>
          <p:nvPr/>
        </p:nvSpPr>
        <p:spPr>
          <a:xfrm>
            <a:off x="3611563" y="1633308"/>
            <a:ext cx="4968875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2000" b="0" dirty="0">
                <a:latin typeface="+mn-ea"/>
                <a:ea typeface="+mn-ea"/>
              </a:rPr>
              <a:t>国际象棋 香农</a:t>
            </a:r>
            <a:r>
              <a:rPr lang="en-US" altLang="zh-CN" sz="2000" b="0" dirty="0">
                <a:latin typeface="+mn-ea"/>
                <a:ea typeface="+mn-ea"/>
              </a:rPr>
              <a:t>/</a:t>
            </a:r>
            <a:r>
              <a:rPr lang="zh-CN" altLang="en-US" sz="2000" b="0" dirty="0">
                <a:latin typeface="+mn-ea"/>
                <a:ea typeface="+mn-ea"/>
              </a:rPr>
              <a:t>司马贺</a:t>
            </a:r>
            <a:r>
              <a:rPr lang="en-US" altLang="zh-CN" sz="2000" b="0" dirty="0">
                <a:latin typeface="+mn-ea"/>
                <a:ea typeface="+mn-ea"/>
              </a:rPr>
              <a:t>/</a:t>
            </a:r>
            <a:r>
              <a:rPr lang="zh-CN" altLang="en-US" sz="2000" b="0" dirty="0">
                <a:latin typeface="+mn-ea"/>
                <a:ea typeface="+mn-ea"/>
              </a:rPr>
              <a:t>纽威尔</a:t>
            </a:r>
            <a:r>
              <a:rPr lang="en-US" altLang="zh-CN" sz="2000" b="0" dirty="0">
                <a:latin typeface="+mn-ea"/>
                <a:ea typeface="+mn-ea"/>
              </a:rPr>
              <a:t>/</a:t>
            </a:r>
            <a:r>
              <a:rPr lang="zh-CN" altLang="en-US" sz="2000" b="0" dirty="0">
                <a:latin typeface="+mn-ea"/>
                <a:ea typeface="+mn-ea"/>
              </a:rPr>
              <a:t>肖</a:t>
            </a:r>
            <a:r>
              <a:rPr lang="en-US" altLang="zh-CN" sz="2000" b="0" dirty="0">
                <a:latin typeface="+mn-ea"/>
                <a:ea typeface="+mn-ea"/>
              </a:rPr>
              <a:t>195x</a:t>
            </a:r>
            <a:endParaRPr lang="zh-CN" altLang="en-US" sz="2000" b="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0725363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806351-93D6-155F-5488-60F3C5264E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>
            <a:extLst>
              <a:ext uri="{FF2B5EF4-FFF2-40B4-BE49-F238E27FC236}">
                <a16:creationId xmlns:a16="http://schemas.microsoft.com/office/drawing/2014/main" id="{36B2B804-DA11-26A0-411E-08A960F602A9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C610C389-481E-F33F-EDA1-F2FCC67144D6}"/>
                </a:ext>
              </a:extLst>
            </p:cNvPr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>
              <a:extLst>
                <a:ext uri="{FF2B5EF4-FFF2-40B4-BE49-F238E27FC236}">
                  <a16:creationId xmlns:a16="http://schemas.microsoft.com/office/drawing/2014/main" id="{59B03C3D-09E1-CF97-88F3-A346416FC7F3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CBD4CD37-90EA-2D4B-A58B-D5BCD9230C72}"/>
              </a:ext>
            </a:extLst>
          </p:cNvPr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C9BB6274-A0F3-42FB-9AEF-766531235348}"/>
              </a:ext>
            </a:extLst>
          </p:cNvPr>
          <p:cNvSpPr txBox="1"/>
          <p:nvPr/>
        </p:nvSpPr>
        <p:spPr>
          <a:xfrm>
            <a:off x="350439" y="120418"/>
            <a:ext cx="84433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人工智能：开局即高峰</a:t>
            </a:r>
            <a:r>
              <a:rPr lang="en-US" altLang="zh-CN" sz="2800" b="1" dirty="0">
                <a:solidFill>
                  <a:prstClr val="white"/>
                </a:solidFill>
                <a:cs typeface="+mn-ea"/>
                <a:sym typeface="+mn-lt"/>
              </a:rPr>
              <a:t>——</a:t>
            </a: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任务挑战之自动定理证明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E00A53FD-D3D3-BF86-525B-53C6AB0E7F8F}"/>
              </a:ext>
            </a:extLst>
          </p:cNvPr>
          <p:cNvSpPr/>
          <p:nvPr/>
        </p:nvSpPr>
        <p:spPr>
          <a:xfrm>
            <a:off x="3611563" y="1916113"/>
            <a:ext cx="5294312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2000" b="0" dirty="0">
                <a:latin typeface="+mn-ea"/>
                <a:ea typeface="+mn-ea"/>
              </a:rPr>
              <a:t>定理证明 司马贺</a:t>
            </a:r>
            <a:r>
              <a:rPr lang="en-US" altLang="zh-CN" sz="2000" b="0" dirty="0">
                <a:latin typeface="+mn-ea"/>
                <a:ea typeface="+mn-ea"/>
              </a:rPr>
              <a:t>/</a:t>
            </a:r>
            <a:r>
              <a:rPr lang="zh-CN" altLang="en-US" sz="2000" b="0" dirty="0">
                <a:latin typeface="+mn-ea"/>
                <a:ea typeface="+mn-ea"/>
              </a:rPr>
              <a:t>纽威尔</a:t>
            </a:r>
            <a:r>
              <a:rPr lang="en-US" altLang="zh-CN" sz="2000" b="0" dirty="0">
                <a:latin typeface="+mn-ea"/>
                <a:ea typeface="+mn-ea"/>
              </a:rPr>
              <a:t>/</a:t>
            </a:r>
            <a:r>
              <a:rPr lang="zh-CN" altLang="en-US" sz="2000" b="0" dirty="0">
                <a:latin typeface="+mn-ea"/>
                <a:ea typeface="+mn-ea"/>
              </a:rPr>
              <a:t>王浩 </a:t>
            </a:r>
            <a:r>
              <a:rPr lang="en-US" altLang="zh-CN" sz="2000" b="0" dirty="0">
                <a:latin typeface="+mn-ea"/>
                <a:ea typeface="+mn-ea"/>
              </a:rPr>
              <a:t>195x-196x</a:t>
            </a:r>
            <a:endParaRPr lang="zh-CN" altLang="en-US" sz="2000" b="0" dirty="0">
              <a:latin typeface="+mn-ea"/>
              <a:ea typeface="+mn-ea"/>
            </a:endParaRPr>
          </a:p>
        </p:txBody>
      </p:sp>
      <p:pic>
        <p:nvPicPr>
          <p:cNvPr id="3" name="图片 1">
            <a:extLst>
              <a:ext uri="{FF2B5EF4-FFF2-40B4-BE49-F238E27FC236}">
                <a16:creationId xmlns:a16="http://schemas.microsoft.com/office/drawing/2014/main" id="{DA65DE65-3756-8154-D3A0-E3E19682231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11563" y="2565400"/>
            <a:ext cx="5527675" cy="35925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173474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687FA6-0F33-64AE-4B9C-F452AF5324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>
            <a:extLst>
              <a:ext uri="{FF2B5EF4-FFF2-40B4-BE49-F238E27FC236}">
                <a16:creationId xmlns:a16="http://schemas.microsoft.com/office/drawing/2014/main" id="{9B726E83-8389-D8D8-EEC7-B11DB83D6FD5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E7F37328-CCC5-360E-7389-F62621A7AFE6}"/>
                </a:ext>
              </a:extLst>
            </p:cNvPr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>
              <a:extLst>
                <a:ext uri="{FF2B5EF4-FFF2-40B4-BE49-F238E27FC236}">
                  <a16:creationId xmlns:a16="http://schemas.microsoft.com/office/drawing/2014/main" id="{6665964D-672D-7F5D-09A1-FEC785E69845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9F31BCF8-AE10-6A2E-890E-757D6600AC2A}"/>
              </a:ext>
            </a:extLst>
          </p:cNvPr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9A25654F-1B0C-B7E6-6786-F9522D76C635}"/>
              </a:ext>
            </a:extLst>
          </p:cNvPr>
          <p:cNvSpPr txBox="1"/>
          <p:nvPr/>
        </p:nvSpPr>
        <p:spPr>
          <a:xfrm>
            <a:off x="350439" y="120418"/>
            <a:ext cx="77251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人工智能：开局即高峰</a:t>
            </a:r>
            <a:r>
              <a:rPr lang="en-US" altLang="zh-CN" sz="2800" b="1" dirty="0">
                <a:solidFill>
                  <a:prstClr val="white"/>
                </a:solidFill>
                <a:cs typeface="+mn-ea"/>
                <a:sym typeface="+mn-lt"/>
              </a:rPr>
              <a:t>——</a:t>
            </a: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任务挑战之模式识别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F3630A55-3385-C695-DA08-8FC1DFD7926A}"/>
              </a:ext>
            </a:extLst>
          </p:cNvPr>
          <p:cNvSpPr/>
          <p:nvPr/>
        </p:nvSpPr>
        <p:spPr>
          <a:xfrm>
            <a:off x="6383338" y="1916113"/>
            <a:ext cx="2522537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2000" b="0" dirty="0">
                <a:latin typeface="+mn-ea"/>
                <a:ea typeface="+mn-ea"/>
              </a:rPr>
              <a:t>模式识别 </a:t>
            </a:r>
            <a:r>
              <a:rPr lang="en-US" altLang="zh-CN" sz="2000" b="0" dirty="0">
                <a:latin typeface="+mn-ea"/>
                <a:ea typeface="+mn-ea"/>
              </a:rPr>
              <a:t>195x</a:t>
            </a:r>
            <a:endParaRPr lang="zh-CN" altLang="en-US" sz="2000" b="0" dirty="0">
              <a:latin typeface="+mn-ea"/>
              <a:ea typeface="+mn-ea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6604A4C3-797D-C1A1-6672-85279EF1A57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65413" y="2750195"/>
            <a:ext cx="2447925" cy="24495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D0D24542-E181-D0A5-5643-4CFE4BAC96F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83338" y="2708920"/>
            <a:ext cx="3097212" cy="33099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195269AC-67C2-B130-BE3B-43CDE80A6B19}"/>
              </a:ext>
            </a:extLst>
          </p:cNvPr>
          <p:cNvSpPr/>
          <p:nvPr/>
        </p:nvSpPr>
        <p:spPr>
          <a:xfrm>
            <a:off x="2665413" y="1916113"/>
            <a:ext cx="2520950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2000" b="0" dirty="0">
                <a:latin typeface="+mn-ea"/>
                <a:ea typeface="+mn-ea"/>
              </a:rPr>
              <a:t>塞尔弗里奇</a:t>
            </a:r>
          </a:p>
        </p:txBody>
      </p:sp>
    </p:spTree>
    <p:extLst>
      <p:ext uri="{BB962C8B-B14F-4D97-AF65-F5344CB8AC3E}">
        <p14:creationId xmlns:p14="http://schemas.microsoft.com/office/powerpoint/2010/main" val="5170000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3F1AC9-8521-055F-7345-E73E2D267F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>
            <a:extLst>
              <a:ext uri="{FF2B5EF4-FFF2-40B4-BE49-F238E27FC236}">
                <a16:creationId xmlns:a16="http://schemas.microsoft.com/office/drawing/2014/main" id="{15D864B2-433E-98D5-0ADB-6EF15FADF28E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99B8F744-DC87-04F9-F868-719A009341B2}"/>
                </a:ext>
              </a:extLst>
            </p:cNvPr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>
              <a:extLst>
                <a:ext uri="{FF2B5EF4-FFF2-40B4-BE49-F238E27FC236}">
                  <a16:creationId xmlns:a16="http://schemas.microsoft.com/office/drawing/2014/main" id="{56194D3F-7FA9-BD42-B695-A107C5D6CC88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41F8C99F-12E0-48CF-4EFB-CBE565AF57F9}"/>
              </a:ext>
            </a:extLst>
          </p:cNvPr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46FBC017-5242-576A-9B86-8DA5D8CB2D67}"/>
              </a:ext>
            </a:extLst>
          </p:cNvPr>
          <p:cNvSpPr txBox="1"/>
          <p:nvPr/>
        </p:nvSpPr>
        <p:spPr>
          <a:xfrm>
            <a:off x="350439" y="120418"/>
            <a:ext cx="73661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人工智能：开局即高峰</a:t>
            </a:r>
            <a:r>
              <a:rPr lang="en-US" altLang="zh-CN" sz="2800" b="1" dirty="0">
                <a:solidFill>
                  <a:prstClr val="white"/>
                </a:solidFill>
                <a:cs typeface="+mn-ea"/>
                <a:sym typeface="+mn-lt"/>
              </a:rPr>
              <a:t>——</a:t>
            </a: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先驱们的乐观情绪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D4B9FF6B-C657-70B4-B5E1-CF1B3E78E5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7391" y="1089026"/>
            <a:ext cx="11877772" cy="1475065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SimSun" panose="02010600030101010101" pitchFamily="2" charset="-122"/>
              </a:defRPr>
            </a:lvl1pPr>
            <a:lvl2pPr marL="1066800" indent="-60960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SimSun" panose="02010600030101010101" pitchFamily="2" charset="-122"/>
              </a:defRPr>
            </a:lvl2pPr>
            <a:lvl3pPr marL="1524000" indent="-609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SimSun" panose="02010600030101010101" pitchFamily="2" charset="-122"/>
              </a:defRPr>
            </a:lvl9pPr>
          </a:lstStyle>
          <a:p>
            <a:pPr lvl="2" eaLnBrk="1" hangingPunct="1">
              <a:buFont typeface="Wingdings" panose="05000000000000000000" pitchFamily="2" charset="2"/>
              <a:buChar char="Ø"/>
              <a:defRPr/>
            </a:pPr>
            <a:r>
              <a:rPr lang="zh-CN" altLang="en-US" b="0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人工智能十年之内机器能够打败国际象棋冠军 </a:t>
            </a:r>
            <a:r>
              <a:rPr lang="en-US" altLang="zh-CN" b="0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——</a:t>
            </a:r>
            <a:r>
              <a:rPr lang="zh-CN" altLang="en-US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zh-CN" altLang="en-US" b="0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西蒙，纽威尔（</a:t>
            </a:r>
            <a:r>
              <a:rPr lang="en-US" altLang="zh-CN" b="0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1958</a:t>
            </a:r>
            <a:r>
              <a:rPr lang="zh-CN" altLang="en-US" b="0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）</a:t>
            </a:r>
            <a:endParaRPr lang="en-US" altLang="zh-CN" b="0" dirty="0"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  <a:cs typeface="Arial" panose="020B0604020202020204" pitchFamily="34" charset="0"/>
            </a:endParaRPr>
          </a:p>
          <a:p>
            <a:pPr lvl="2" eaLnBrk="1" hangingPunct="1">
              <a:buFont typeface="Wingdings" panose="05000000000000000000" pitchFamily="2" charset="2"/>
              <a:buChar char="Ø"/>
              <a:defRPr/>
            </a:pPr>
            <a:r>
              <a:rPr lang="en-US" altLang="zh-CN" b="0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20</a:t>
            </a:r>
            <a:r>
              <a:rPr lang="zh-CN" altLang="en-US" b="0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年之内机器能够做任何人类能做的事情 </a:t>
            </a:r>
            <a:r>
              <a:rPr lang="en-US" altLang="zh-CN" b="0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—— </a:t>
            </a:r>
            <a:r>
              <a:rPr lang="zh-CN" altLang="en-US" b="0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西蒙（</a:t>
            </a:r>
            <a:r>
              <a:rPr lang="en-US" altLang="zh-CN" b="0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1965</a:t>
            </a:r>
            <a:r>
              <a:rPr lang="zh-CN" altLang="en-US" b="0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）</a:t>
            </a:r>
            <a:endParaRPr lang="en-US" altLang="zh-CN" b="0" dirty="0"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  <a:cs typeface="Arial" panose="020B0604020202020204" pitchFamily="34" charset="0"/>
            </a:endParaRPr>
          </a:p>
          <a:p>
            <a:pPr lvl="2" eaLnBrk="1" hangingPunct="1">
              <a:buFont typeface="Wingdings" panose="05000000000000000000" pitchFamily="2" charset="2"/>
              <a:buChar char="Ø"/>
              <a:defRPr/>
            </a:pPr>
            <a:r>
              <a:rPr lang="zh-CN" altLang="en-US" b="0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人工智能的解决也只是一代人的事情 </a:t>
            </a:r>
            <a:r>
              <a:rPr lang="en-US" altLang="zh-CN" b="0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—— </a:t>
            </a:r>
            <a:r>
              <a:rPr lang="zh-CN" altLang="en-US" b="0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明斯基（</a:t>
            </a:r>
            <a:r>
              <a:rPr lang="en-US" altLang="zh-CN" b="0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1967</a:t>
            </a:r>
            <a:r>
              <a:rPr lang="zh-CN" altLang="en-US" b="0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）</a:t>
            </a:r>
            <a:endParaRPr lang="en-US" altLang="zh-CN" b="0" dirty="0"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BCC6548E-9C0F-F35C-3842-24A2F2F689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0409" y="2680361"/>
            <a:ext cx="6468378" cy="3962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28118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BEC77B-FDF8-E885-D6DF-E39B5E6F62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667568F1-2D11-BA51-150E-52FF5DA2593D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8" name="任意多边形: 形状 37">
              <a:extLst>
                <a:ext uri="{FF2B5EF4-FFF2-40B4-BE49-F238E27FC236}">
                  <a16:creationId xmlns:a16="http://schemas.microsoft.com/office/drawing/2014/main" id="{7C1F354C-6124-9E93-7AC1-D2E3A86E1E63}"/>
                </a:ext>
              </a:extLst>
            </p:cNvPr>
            <p:cNvSpPr/>
            <p:nvPr/>
          </p:nvSpPr>
          <p:spPr>
            <a:xfrm>
              <a:off x="0" y="0"/>
              <a:ext cx="1819275" cy="1819275"/>
            </a:xfrm>
            <a:custGeom>
              <a:avLst/>
              <a:gdLst>
                <a:gd name="connsiteX0" fmla="*/ 0 w 3638550"/>
                <a:gd name="connsiteY0" fmla="*/ 1819275 h 3638550"/>
                <a:gd name="connsiteX1" fmla="*/ 1819275 w 3638550"/>
                <a:gd name="connsiteY1" fmla="*/ 0 h 3638550"/>
                <a:gd name="connsiteX2" fmla="*/ 3638550 w 3638550"/>
                <a:gd name="connsiteY2" fmla="*/ 1819275 h 3638550"/>
                <a:gd name="connsiteX3" fmla="*/ 1819275 w 3638550"/>
                <a:gd name="connsiteY3" fmla="*/ 3638550 h 3638550"/>
                <a:gd name="connsiteX4" fmla="*/ 0 w 3638550"/>
                <a:gd name="connsiteY4" fmla="*/ 1819275 h 3638550"/>
                <a:gd name="connsiteX0" fmla="*/ 1819275 w 3638550"/>
                <a:gd name="connsiteY0" fmla="*/ 0 h 3638550"/>
                <a:gd name="connsiteX1" fmla="*/ 3638550 w 3638550"/>
                <a:gd name="connsiteY1" fmla="*/ 1819275 h 3638550"/>
                <a:gd name="connsiteX2" fmla="*/ 1819275 w 3638550"/>
                <a:gd name="connsiteY2" fmla="*/ 3638550 h 3638550"/>
                <a:gd name="connsiteX3" fmla="*/ 0 w 3638550"/>
                <a:gd name="connsiteY3" fmla="*/ 1819275 h 3638550"/>
                <a:gd name="connsiteX4" fmla="*/ 1910715 w 3638550"/>
                <a:gd name="connsiteY4" fmla="*/ 91440 h 3638550"/>
                <a:gd name="connsiteX0" fmla="*/ 1819275 w 3638550"/>
                <a:gd name="connsiteY0" fmla="*/ 0 h 3638550"/>
                <a:gd name="connsiteX1" fmla="*/ 3638550 w 3638550"/>
                <a:gd name="connsiteY1" fmla="*/ 1819275 h 3638550"/>
                <a:gd name="connsiteX2" fmla="*/ 1819275 w 3638550"/>
                <a:gd name="connsiteY2" fmla="*/ 3638550 h 3638550"/>
                <a:gd name="connsiteX3" fmla="*/ 0 w 3638550"/>
                <a:gd name="connsiteY3" fmla="*/ 1819275 h 3638550"/>
                <a:gd name="connsiteX0" fmla="*/ 3638550 w 3638550"/>
                <a:gd name="connsiteY0" fmla="*/ 0 h 1819275"/>
                <a:gd name="connsiteX1" fmla="*/ 1819275 w 3638550"/>
                <a:gd name="connsiteY1" fmla="*/ 1819275 h 1819275"/>
                <a:gd name="connsiteX2" fmla="*/ 0 w 3638550"/>
                <a:gd name="connsiteY2" fmla="*/ 0 h 1819275"/>
                <a:gd name="connsiteX0" fmla="*/ 1819275 w 1819275"/>
                <a:gd name="connsiteY0" fmla="*/ 0 h 1819275"/>
                <a:gd name="connsiteX1" fmla="*/ 0 w 1819275"/>
                <a:gd name="connsiteY1" fmla="*/ 1819275 h 1819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819275" h="1819275">
                  <a:moveTo>
                    <a:pt x="1819275" y="0"/>
                  </a:moveTo>
                  <a:cubicBezTo>
                    <a:pt x="1819275" y="1004758"/>
                    <a:pt x="1004758" y="1819275"/>
                    <a:pt x="0" y="1819275"/>
                  </a:cubicBezTo>
                </a:path>
              </a:pathLst>
            </a:custGeom>
            <a:noFill/>
            <a:ln w="381000">
              <a:solidFill>
                <a:schemeClr val="accent1"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id="{4272C1BC-6CB1-1DF6-B66E-05F7B2187764}"/>
                </a:ext>
              </a:extLst>
            </p:cNvPr>
            <p:cNvGrpSpPr/>
            <p:nvPr/>
          </p:nvGrpSpPr>
          <p:grpSpPr>
            <a:xfrm>
              <a:off x="1727455" y="1321568"/>
              <a:ext cx="5663945" cy="716782"/>
              <a:chOff x="1727455" y="1321568"/>
              <a:chExt cx="5663945" cy="716782"/>
            </a:xfrm>
          </p:grpSpPr>
          <p:sp>
            <p:nvSpPr>
              <p:cNvPr id="61" name="文本框 60">
                <a:extLst>
                  <a:ext uri="{FF2B5EF4-FFF2-40B4-BE49-F238E27FC236}">
                    <a16:creationId xmlns:a16="http://schemas.microsoft.com/office/drawing/2014/main" id="{DEDC0389-64BA-0AD4-8454-E6EFC562354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573268" y="1550222"/>
                <a:ext cx="481813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SzPct val="25000"/>
                </a:pPr>
                <a:r>
                  <a:rPr lang="zh-CN" altLang="en-US" sz="2000" b="1" dirty="0">
                    <a:latin typeface="Arial" panose="020B0604020202020204" pitchFamily="34" charset="0"/>
                    <a:ea typeface="微软雅黑" panose="020B0503020204020204" pitchFamily="34" charset="-122"/>
                  </a:rPr>
                  <a:t>人工智能简史：史前史</a:t>
                </a:r>
              </a:p>
            </p:txBody>
          </p:sp>
          <p:sp>
            <p:nvSpPr>
              <p:cNvPr id="63" name="椭圆 62">
                <a:extLst>
                  <a:ext uri="{FF2B5EF4-FFF2-40B4-BE49-F238E27FC236}">
                    <a16:creationId xmlns:a16="http://schemas.microsoft.com/office/drawing/2014/main" id="{4EB54ACE-9EC2-B8D4-C05E-35B1A31FD395}"/>
                  </a:ext>
                </a:extLst>
              </p:cNvPr>
              <p:cNvSpPr/>
              <p:nvPr/>
            </p:nvSpPr>
            <p:spPr>
              <a:xfrm>
                <a:off x="1727455" y="1321568"/>
                <a:ext cx="716782" cy="716782"/>
              </a:xfrm>
              <a:prstGeom prst="ellipse">
                <a:avLst/>
              </a:prstGeom>
              <a:noFill/>
              <a:ln w="25400">
                <a:gradFill>
                  <a:gsLst>
                    <a:gs pos="7600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/>
                <a:r>
                  <a:rPr lang="en-US" altLang="zh-CN" sz="2800" b="1" dirty="0">
                    <a:solidFill>
                      <a:schemeClr val="accent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01</a:t>
                </a:r>
              </a:p>
            </p:txBody>
          </p:sp>
        </p:grpSp>
        <p:grpSp>
          <p:nvGrpSpPr>
            <p:cNvPr id="40" name="组合 39">
              <a:extLst>
                <a:ext uri="{FF2B5EF4-FFF2-40B4-BE49-F238E27FC236}">
                  <a16:creationId xmlns:a16="http://schemas.microsoft.com/office/drawing/2014/main" id="{0DE44A86-AC89-499A-7CAB-55399AC2B851}"/>
                </a:ext>
              </a:extLst>
            </p:cNvPr>
            <p:cNvGrpSpPr/>
            <p:nvPr/>
          </p:nvGrpSpPr>
          <p:grpSpPr>
            <a:xfrm>
              <a:off x="7540339" y="0"/>
              <a:ext cx="4651661" cy="6858000"/>
              <a:chOff x="7540339" y="0"/>
              <a:chExt cx="4651661" cy="6858000"/>
            </a:xfrm>
          </p:grpSpPr>
          <p:sp>
            <p:nvSpPr>
              <p:cNvPr id="60" name="任意多边形: 形状 59">
                <a:extLst>
                  <a:ext uri="{FF2B5EF4-FFF2-40B4-BE49-F238E27FC236}">
                    <a16:creationId xmlns:a16="http://schemas.microsoft.com/office/drawing/2014/main" id="{2C761B3B-494E-2863-B0D7-A7728F3A511A}"/>
                  </a:ext>
                </a:extLst>
              </p:cNvPr>
              <p:cNvSpPr/>
              <p:nvPr/>
            </p:nvSpPr>
            <p:spPr>
              <a:xfrm>
                <a:off x="7779658" y="0"/>
                <a:ext cx="4412342" cy="6858000"/>
              </a:xfrm>
              <a:custGeom>
                <a:avLst/>
                <a:gdLst>
                  <a:gd name="connsiteX0" fmla="*/ 1295690 w 4412342"/>
                  <a:gd name="connsiteY0" fmla="*/ 0 h 6858000"/>
                  <a:gd name="connsiteX1" fmla="*/ 4412342 w 4412342"/>
                  <a:gd name="connsiteY1" fmla="*/ 0 h 6858000"/>
                  <a:gd name="connsiteX2" fmla="*/ 4412342 w 4412342"/>
                  <a:gd name="connsiteY2" fmla="*/ 1636729 h 6858000"/>
                  <a:gd name="connsiteX3" fmla="*/ 4272563 w 4412342"/>
                  <a:gd name="connsiteY3" fmla="*/ 1672670 h 6858000"/>
                  <a:gd name="connsiteX4" fmla="*/ 3111228 w 4412342"/>
                  <a:gd name="connsiteY4" fmla="*/ 3251199 h 6858000"/>
                  <a:gd name="connsiteX5" fmla="*/ 4272563 w 4412342"/>
                  <a:gd name="connsiteY5" fmla="*/ 4829728 h 6858000"/>
                  <a:gd name="connsiteX6" fmla="*/ 4412342 w 4412342"/>
                  <a:gd name="connsiteY6" fmla="*/ 4865669 h 6858000"/>
                  <a:gd name="connsiteX7" fmla="*/ 4412342 w 4412342"/>
                  <a:gd name="connsiteY7" fmla="*/ 6858000 h 6858000"/>
                  <a:gd name="connsiteX8" fmla="*/ 1670654 w 4412342"/>
                  <a:gd name="connsiteY8" fmla="*/ 6858000 h 6858000"/>
                  <a:gd name="connsiteX9" fmla="*/ 1550198 w 4412342"/>
                  <a:gd name="connsiteY9" fmla="*/ 6753659 h 6858000"/>
                  <a:gd name="connsiteX10" fmla="*/ 0 w 4412342"/>
                  <a:gd name="connsiteY10" fmla="*/ 3251200 h 6858000"/>
                  <a:gd name="connsiteX11" fmla="*/ 1229199 w 4412342"/>
                  <a:gd name="connsiteY11" fmla="*/ 69741 h 685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412342" h="6858000">
                    <a:moveTo>
                      <a:pt x="1295690" y="0"/>
                    </a:moveTo>
                    <a:lnTo>
                      <a:pt x="4412342" y="0"/>
                    </a:lnTo>
                    <a:lnTo>
                      <a:pt x="4412342" y="1636729"/>
                    </a:lnTo>
                    <a:lnTo>
                      <a:pt x="4272563" y="1672670"/>
                    </a:lnTo>
                    <a:cubicBezTo>
                      <a:pt x="3599745" y="1881938"/>
                      <a:pt x="3111228" y="2509519"/>
                      <a:pt x="3111228" y="3251199"/>
                    </a:cubicBezTo>
                    <a:cubicBezTo>
                      <a:pt x="3111228" y="3992879"/>
                      <a:pt x="3599745" y="4620460"/>
                      <a:pt x="4272563" y="4829728"/>
                    </a:cubicBezTo>
                    <a:lnTo>
                      <a:pt x="4412342" y="4865669"/>
                    </a:lnTo>
                    <a:lnTo>
                      <a:pt x="4412342" y="6858000"/>
                    </a:lnTo>
                    <a:lnTo>
                      <a:pt x="1670654" y="6858000"/>
                    </a:lnTo>
                    <a:lnTo>
                      <a:pt x="1550198" y="6753659"/>
                    </a:lnTo>
                    <a:cubicBezTo>
                      <a:pt x="597879" y="5888107"/>
                      <a:pt x="0" y="4639475"/>
                      <a:pt x="0" y="3251200"/>
                    </a:cubicBezTo>
                    <a:cubicBezTo>
                      <a:pt x="0" y="2026252"/>
                      <a:pt x="465477" y="910022"/>
                      <a:pt x="1229199" y="69741"/>
                    </a:cubicBezTo>
                    <a:close/>
                  </a:path>
                </a:pathLst>
              </a:custGeom>
              <a:solidFill>
                <a:schemeClr val="accent1">
                  <a:alpha val="5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58" name="矩形 57">
                <a:extLst>
                  <a:ext uri="{FF2B5EF4-FFF2-40B4-BE49-F238E27FC236}">
                    <a16:creationId xmlns:a16="http://schemas.microsoft.com/office/drawing/2014/main" id="{957DCEE3-A426-805F-6BFA-9627ED7D35FB}"/>
                  </a:ext>
                </a:extLst>
              </p:cNvPr>
              <p:cNvSpPr/>
              <p:nvPr/>
            </p:nvSpPr>
            <p:spPr>
              <a:xfrm>
                <a:off x="7540339" y="3124369"/>
                <a:ext cx="3592287" cy="1015663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spAutoFit/>
              </a:bodyPr>
              <a:lstStyle/>
              <a:p>
                <a:r>
                  <a:rPr kumimoji="1" lang="zh-CN" altLang="en-US" sz="6000" b="1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目录</a:t>
                </a:r>
                <a:endParaRPr kumimoji="1" lang="en-US" altLang="zh-CN" sz="6000" b="1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1" name="组合 40">
              <a:extLst>
                <a:ext uri="{FF2B5EF4-FFF2-40B4-BE49-F238E27FC236}">
                  <a16:creationId xmlns:a16="http://schemas.microsoft.com/office/drawing/2014/main" id="{FCCF1F78-E54F-7815-0C15-F6152ED28E08}"/>
                </a:ext>
              </a:extLst>
            </p:cNvPr>
            <p:cNvGrpSpPr/>
            <p:nvPr/>
          </p:nvGrpSpPr>
          <p:grpSpPr>
            <a:xfrm>
              <a:off x="1727455" y="2173347"/>
              <a:ext cx="6775521" cy="716782"/>
              <a:chOff x="1727455" y="2259025"/>
              <a:chExt cx="6775521" cy="716782"/>
            </a:xfrm>
          </p:grpSpPr>
          <p:sp>
            <p:nvSpPr>
              <p:cNvPr id="54" name="文本框 53">
                <a:extLst>
                  <a:ext uri="{FF2B5EF4-FFF2-40B4-BE49-F238E27FC236}">
                    <a16:creationId xmlns:a16="http://schemas.microsoft.com/office/drawing/2014/main" id="{31239500-72A1-E11B-6771-B6648E305ED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573267" y="2449970"/>
                <a:ext cx="592970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SzPct val="25000"/>
                </a:pPr>
                <a:r>
                  <a:rPr lang="zh-CN" altLang="en-US" sz="2000" b="1" dirty="0">
                    <a:latin typeface="Arial" panose="020B0604020202020204" pitchFamily="34" charset="0"/>
                    <a:ea typeface="微软雅黑" panose="020B0503020204020204" pitchFamily="34" charset="-122"/>
                  </a:rPr>
                  <a:t>人工智能简史：诞生到初期狂热</a:t>
                </a:r>
              </a:p>
            </p:txBody>
          </p:sp>
          <p:sp>
            <p:nvSpPr>
              <p:cNvPr id="56" name="椭圆 55">
                <a:extLst>
                  <a:ext uri="{FF2B5EF4-FFF2-40B4-BE49-F238E27FC236}">
                    <a16:creationId xmlns:a16="http://schemas.microsoft.com/office/drawing/2014/main" id="{A58021D8-71CD-1172-9F07-12E905FC4D32}"/>
                  </a:ext>
                </a:extLst>
              </p:cNvPr>
              <p:cNvSpPr/>
              <p:nvPr/>
            </p:nvSpPr>
            <p:spPr>
              <a:xfrm>
                <a:off x="1727455" y="2259025"/>
                <a:ext cx="716782" cy="716782"/>
              </a:xfrm>
              <a:prstGeom prst="ellipse">
                <a:avLst/>
              </a:prstGeom>
              <a:noFill/>
              <a:ln w="25400">
                <a:gradFill>
                  <a:gsLst>
                    <a:gs pos="76000">
                      <a:schemeClr val="tx2">
                        <a:alpha val="0"/>
                      </a:schemeClr>
                    </a:gs>
                    <a:gs pos="100000">
                      <a:schemeClr val="tx2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/>
                <a:r>
                  <a:rPr lang="en-US" altLang="zh-CN" sz="2800" b="1" dirty="0">
                    <a:solidFill>
                      <a:srgbClr val="4472C4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02</a:t>
                </a:r>
              </a:p>
            </p:txBody>
          </p:sp>
        </p:grpSp>
        <p:grpSp>
          <p:nvGrpSpPr>
            <p:cNvPr id="42" name="组合 41">
              <a:extLst>
                <a:ext uri="{FF2B5EF4-FFF2-40B4-BE49-F238E27FC236}">
                  <a16:creationId xmlns:a16="http://schemas.microsoft.com/office/drawing/2014/main" id="{93166413-7059-8F87-AC9C-5A6889E8C500}"/>
                </a:ext>
              </a:extLst>
            </p:cNvPr>
            <p:cNvGrpSpPr/>
            <p:nvPr/>
          </p:nvGrpSpPr>
          <p:grpSpPr>
            <a:xfrm>
              <a:off x="1727455" y="3034551"/>
              <a:ext cx="5663945" cy="716782"/>
              <a:chOff x="1727455" y="3206686"/>
              <a:chExt cx="5663945" cy="716782"/>
            </a:xfrm>
          </p:grpSpPr>
          <p:sp>
            <p:nvSpPr>
              <p:cNvPr id="51" name="文本框 50">
                <a:extLst>
                  <a:ext uri="{FF2B5EF4-FFF2-40B4-BE49-F238E27FC236}">
                    <a16:creationId xmlns:a16="http://schemas.microsoft.com/office/drawing/2014/main" id="{409788F6-0F59-1382-FEFC-92268265924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573268" y="3407056"/>
                <a:ext cx="481813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SzPct val="25000"/>
                </a:pPr>
                <a:r>
                  <a:rPr lang="zh-CN" altLang="en-US" sz="2000" b="1" dirty="0">
                    <a:latin typeface="Arial" panose="020B0604020202020204" pitchFamily="34" charset="0"/>
                    <a:ea typeface="微软雅黑" panose="020B0503020204020204" pitchFamily="34" charset="-122"/>
                  </a:rPr>
                  <a:t>人工智能简史：第一波低谷（</a:t>
                </a:r>
                <a:r>
                  <a:rPr lang="en-US" altLang="zh-CN" sz="2000" b="1" dirty="0">
                    <a:latin typeface="Arial" panose="020B0604020202020204" pitchFamily="34" charset="0"/>
                    <a:ea typeface="微软雅黑" panose="020B0503020204020204" pitchFamily="34" charset="-122"/>
                  </a:rPr>
                  <a:t>1974-1980</a:t>
                </a:r>
                <a:r>
                  <a:rPr lang="zh-CN" altLang="en-US" sz="2000" b="1" dirty="0">
                    <a:latin typeface="Arial" panose="020B0604020202020204" pitchFamily="34" charset="0"/>
                    <a:ea typeface="微软雅黑" panose="020B0503020204020204" pitchFamily="34" charset="-122"/>
                  </a:rPr>
                  <a:t>）</a:t>
                </a:r>
              </a:p>
            </p:txBody>
          </p:sp>
          <p:sp>
            <p:nvSpPr>
              <p:cNvPr id="53" name="椭圆 52">
                <a:extLst>
                  <a:ext uri="{FF2B5EF4-FFF2-40B4-BE49-F238E27FC236}">
                    <a16:creationId xmlns:a16="http://schemas.microsoft.com/office/drawing/2014/main" id="{C9458E3B-B45A-DC57-8BFE-5E45109E563D}"/>
                  </a:ext>
                </a:extLst>
              </p:cNvPr>
              <p:cNvSpPr/>
              <p:nvPr/>
            </p:nvSpPr>
            <p:spPr>
              <a:xfrm>
                <a:off x="1727455" y="3206686"/>
                <a:ext cx="716782" cy="716782"/>
              </a:xfrm>
              <a:prstGeom prst="ellipse">
                <a:avLst/>
              </a:prstGeom>
              <a:noFill/>
              <a:ln w="25400">
                <a:gradFill>
                  <a:gsLst>
                    <a:gs pos="76000">
                      <a:schemeClr val="tx2">
                        <a:alpha val="0"/>
                      </a:schemeClr>
                    </a:gs>
                    <a:gs pos="100000">
                      <a:schemeClr val="tx2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/>
                <a:r>
                  <a:rPr lang="en-US" altLang="zh-CN" sz="2800" b="1" dirty="0">
                    <a:solidFill>
                      <a:srgbClr val="4472C4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03</a:t>
                </a:r>
              </a:p>
            </p:txBody>
          </p:sp>
        </p:grpSp>
        <p:grpSp>
          <p:nvGrpSpPr>
            <p:cNvPr id="43" name="组合 42">
              <a:extLst>
                <a:ext uri="{FF2B5EF4-FFF2-40B4-BE49-F238E27FC236}">
                  <a16:creationId xmlns:a16="http://schemas.microsoft.com/office/drawing/2014/main" id="{6D75BB21-D9EC-1307-9468-F27B092A22DB}"/>
                </a:ext>
              </a:extLst>
            </p:cNvPr>
            <p:cNvGrpSpPr/>
            <p:nvPr/>
          </p:nvGrpSpPr>
          <p:grpSpPr>
            <a:xfrm>
              <a:off x="1727455" y="3876906"/>
              <a:ext cx="5663945" cy="716782"/>
              <a:chOff x="1727455" y="4053917"/>
              <a:chExt cx="5663945" cy="716782"/>
            </a:xfrm>
          </p:grpSpPr>
          <p:sp>
            <p:nvSpPr>
              <p:cNvPr id="48" name="文本框 47">
                <a:extLst>
                  <a:ext uri="{FF2B5EF4-FFF2-40B4-BE49-F238E27FC236}">
                    <a16:creationId xmlns:a16="http://schemas.microsoft.com/office/drawing/2014/main" id="{F9AE98EF-6549-9597-C732-5E18C14C809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573268" y="4301423"/>
                <a:ext cx="481813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SzPct val="25000"/>
                </a:pPr>
                <a:r>
                  <a:rPr lang="zh-CN" altLang="en-US" sz="2000" b="1" dirty="0">
                    <a:solidFill>
                      <a:schemeClr val="bg1">
                        <a:lumMod val="7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人工智能简史：专家系统的辉煌</a:t>
                </a:r>
              </a:p>
            </p:txBody>
          </p:sp>
          <p:sp>
            <p:nvSpPr>
              <p:cNvPr id="50" name="椭圆 49">
                <a:extLst>
                  <a:ext uri="{FF2B5EF4-FFF2-40B4-BE49-F238E27FC236}">
                    <a16:creationId xmlns:a16="http://schemas.microsoft.com/office/drawing/2014/main" id="{657F745D-9130-02DC-DFFC-862329EFD7D0}"/>
                  </a:ext>
                </a:extLst>
              </p:cNvPr>
              <p:cNvSpPr/>
              <p:nvPr/>
            </p:nvSpPr>
            <p:spPr>
              <a:xfrm>
                <a:off x="1727455" y="4053917"/>
                <a:ext cx="716782" cy="716782"/>
              </a:xfrm>
              <a:prstGeom prst="ellipse">
                <a:avLst/>
              </a:prstGeom>
              <a:noFill/>
              <a:ln w="25400">
                <a:gradFill>
                  <a:gsLst>
                    <a:gs pos="76000">
                      <a:schemeClr val="tx2">
                        <a:alpha val="0"/>
                      </a:schemeClr>
                    </a:gs>
                    <a:gs pos="100000">
                      <a:schemeClr val="tx2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/>
                <a:r>
                  <a:rPr lang="en-US" altLang="zh-CN" sz="2800" b="1" dirty="0">
                    <a:solidFill>
                      <a:schemeClr val="bg1">
                        <a:lumMod val="7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04</a:t>
                </a:r>
              </a:p>
            </p:txBody>
          </p:sp>
        </p:grpSp>
      </p:grpSp>
      <p:sp>
        <p:nvSpPr>
          <p:cNvPr id="3" name="椭圆 2">
            <a:extLst>
              <a:ext uri="{FF2B5EF4-FFF2-40B4-BE49-F238E27FC236}">
                <a16:creationId xmlns:a16="http://schemas.microsoft.com/office/drawing/2014/main" id="{5600DFFF-1FEC-B5B3-E070-8DDD63709A8C}"/>
              </a:ext>
            </a:extLst>
          </p:cNvPr>
          <p:cNvSpPr/>
          <p:nvPr/>
        </p:nvSpPr>
        <p:spPr>
          <a:xfrm>
            <a:off x="1727455" y="4747540"/>
            <a:ext cx="716782" cy="716782"/>
          </a:xfrm>
          <a:prstGeom prst="ellipse">
            <a:avLst/>
          </a:prstGeom>
          <a:noFill/>
          <a:ln w="25400">
            <a:gradFill>
              <a:gsLst>
                <a:gs pos="76000">
                  <a:schemeClr val="tx2">
                    <a:alpha val="0"/>
                  </a:schemeClr>
                </a:gs>
                <a:gs pos="100000">
                  <a:schemeClr val="tx2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ctr"/>
            <a:r>
              <a:rPr lang="en-US" altLang="zh-CN" sz="28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05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12CC2D82-9D51-1B18-B4C7-8F6568CCB5E5}"/>
              </a:ext>
            </a:extLst>
          </p:cNvPr>
          <p:cNvSpPr txBox="1">
            <a:spLocks/>
          </p:cNvSpPr>
          <p:nvPr/>
        </p:nvSpPr>
        <p:spPr>
          <a:xfrm>
            <a:off x="2573268" y="5011491"/>
            <a:ext cx="48181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SzPct val="25000"/>
            </a:pPr>
            <a:r>
              <a:rPr lang="zh-CN" altLang="en-US" sz="20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人工智能简史：第二波低谷与聚势</a:t>
            </a:r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410AE732-2C65-99A4-B1FE-EA0445530CFF}"/>
              </a:ext>
            </a:extLst>
          </p:cNvPr>
          <p:cNvSpPr/>
          <p:nvPr/>
        </p:nvSpPr>
        <p:spPr>
          <a:xfrm>
            <a:off x="1727455" y="5615422"/>
            <a:ext cx="716782" cy="716782"/>
          </a:xfrm>
          <a:prstGeom prst="ellipse">
            <a:avLst/>
          </a:prstGeom>
          <a:noFill/>
          <a:ln w="25400">
            <a:gradFill>
              <a:gsLst>
                <a:gs pos="76000">
                  <a:schemeClr val="tx2">
                    <a:alpha val="0"/>
                  </a:schemeClr>
                </a:gs>
                <a:gs pos="100000">
                  <a:schemeClr val="tx2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ctr"/>
            <a:r>
              <a:rPr lang="en-US" altLang="zh-CN" sz="28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06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91D679E5-F0AD-4705-0C29-2900A57A260C}"/>
              </a:ext>
            </a:extLst>
          </p:cNvPr>
          <p:cNvSpPr txBox="1">
            <a:spLocks/>
          </p:cNvSpPr>
          <p:nvPr/>
        </p:nvSpPr>
        <p:spPr>
          <a:xfrm>
            <a:off x="2573268" y="5879373"/>
            <a:ext cx="48181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SzPct val="25000"/>
            </a:pPr>
            <a:r>
              <a:rPr lang="zh-CN" altLang="en-US" sz="20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人工智能简史：深度学习的崛起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3000189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27D638-DBF5-027A-7118-64EB2E0901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>
            <a:extLst>
              <a:ext uri="{FF2B5EF4-FFF2-40B4-BE49-F238E27FC236}">
                <a16:creationId xmlns:a16="http://schemas.microsoft.com/office/drawing/2014/main" id="{1BC04963-F890-C0E3-9062-5E16F61F8B78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97399B1C-2E8E-81A4-6372-DEA766A69AF4}"/>
                </a:ext>
              </a:extLst>
            </p:cNvPr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>
              <a:extLst>
                <a:ext uri="{FF2B5EF4-FFF2-40B4-BE49-F238E27FC236}">
                  <a16:creationId xmlns:a16="http://schemas.microsoft.com/office/drawing/2014/main" id="{1505AF8F-E67E-F123-976A-DD14A9B814BF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EFADCE09-6197-0656-731D-A349D9EA1A5F}"/>
              </a:ext>
            </a:extLst>
          </p:cNvPr>
          <p:cNvSpPr/>
          <p:nvPr/>
        </p:nvSpPr>
        <p:spPr bwMode="auto">
          <a:xfrm>
            <a:off x="0" y="-1589"/>
            <a:ext cx="10199688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5837F62B-BFBB-1F28-C56C-E57185F182BF}"/>
              </a:ext>
            </a:extLst>
          </p:cNvPr>
          <p:cNvSpPr txBox="1"/>
          <p:nvPr/>
        </p:nvSpPr>
        <p:spPr>
          <a:xfrm>
            <a:off x="350439" y="120418"/>
            <a:ext cx="93618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人工智能：技术挑战</a:t>
            </a:r>
            <a:r>
              <a:rPr lang="en-US" altLang="zh-CN" sz="2800" b="1" dirty="0">
                <a:solidFill>
                  <a:prstClr val="white"/>
                </a:solidFill>
                <a:cs typeface="+mn-ea"/>
                <a:sym typeface="+mn-lt"/>
              </a:rPr>
              <a:t>1——</a:t>
            </a: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两层神经网络不能表达异或函数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2" name="Picture 3" descr="u=706628170,626668783&amp;fm=21&amp;gp=0.jpg">
            <a:extLst>
              <a:ext uri="{FF2B5EF4-FFF2-40B4-BE49-F238E27FC236}">
                <a16:creationId xmlns:a16="http://schemas.microsoft.com/office/drawing/2014/main" id="{79C3F855-838B-090D-796D-03F2BCCE00F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35188" y="2246403"/>
            <a:ext cx="2220369" cy="305667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图片 1">
            <a:extLst>
              <a:ext uri="{FF2B5EF4-FFF2-40B4-BE49-F238E27FC236}">
                <a16:creationId xmlns:a16="http://schemas.microsoft.com/office/drawing/2014/main" id="{0430816D-363D-BD3C-1979-7BAB7C9F12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7340" y="2246404"/>
            <a:ext cx="4032348" cy="3056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 descr="C:\Users\Yi Zhou\Desktop\xor0.png">
            <a:extLst>
              <a:ext uri="{FF2B5EF4-FFF2-40B4-BE49-F238E27FC236}">
                <a16:creationId xmlns:a16="http://schemas.microsoft.com/office/drawing/2014/main" id="{EA09BFEC-5E60-082A-7F50-7A6BA0436E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6077" y="3001961"/>
            <a:ext cx="1169658" cy="1169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8F2CED06-884C-3010-BAB1-C380DC3CD201}"/>
              </a:ext>
            </a:extLst>
          </p:cNvPr>
          <p:cNvSpPr/>
          <p:nvPr/>
        </p:nvSpPr>
        <p:spPr bwMode="auto">
          <a:xfrm>
            <a:off x="2747963" y="1526413"/>
            <a:ext cx="971550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2000" b="0" dirty="0">
                <a:latin typeface="+mn-ea"/>
                <a:ea typeface="+mn-ea"/>
              </a:rPr>
              <a:t>明斯基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C6763F8B-658D-4A5A-D2D5-9C3EFC13A297}"/>
              </a:ext>
            </a:extLst>
          </p:cNvPr>
          <p:cNvSpPr/>
          <p:nvPr/>
        </p:nvSpPr>
        <p:spPr bwMode="auto">
          <a:xfrm>
            <a:off x="7462838" y="1526413"/>
            <a:ext cx="1319212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2000" b="0" dirty="0">
                <a:latin typeface="+mn-ea"/>
                <a:ea typeface="+mn-ea"/>
              </a:rPr>
              <a:t>异或问题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230AB9B8-1C31-18C3-76D5-13BD614B24A2}"/>
              </a:ext>
            </a:extLst>
          </p:cNvPr>
          <p:cNvSpPr txBox="1"/>
          <p:nvPr/>
        </p:nvSpPr>
        <p:spPr>
          <a:xfrm>
            <a:off x="5031368" y="5944804"/>
            <a:ext cx="365524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400" b="1" kern="100" dirty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  <a:cs typeface="+mn-ea"/>
                <a:sym typeface="+mn-lt"/>
              </a:rPr>
              <a:t>课后作业</a:t>
            </a:r>
            <a:endParaRPr kumimoji="0" lang="en-SG" altLang="zh-CN" sz="2400" b="1" i="0" u="none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B99F242B-EE41-D44A-776C-29190E6ACD08}"/>
              </a:ext>
            </a:extLst>
          </p:cNvPr>
          <p:cNvSpPr txBox="1"/>
          <p:nvPr/>
        </p:nvSpPr>
        <p:spPr>
          <a:xfrm>
            <a:off x="657774" y="841589"/>
            <a:ext cx="11352716" cy="580415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pPr marL="457200" lvl="0" indent="-457200" algn="just">
              <a:lnSpc>
                <a:spcPct val="150000"/>
              </a:lnSpc>
              <a:buFont typeface="Wingdings" panose="05000000000000000000" pitchFamily="2" charset="2"/>
              <a:buChar char="p"/>
              <a:defRPr/>
            </a:pPr>
            <a:r>
              <a:rPr kumimoji="0" lang="zh-CN" altLang="en-US" sz="2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明斯基证明两层神经网络不能表示异或函数</a:t>
            </a:r>
            <a:endParaRPr kumimoji="0" lang="en-SG" altLang="zh-CN" sz="24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8934204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016A0C-1C7F-A0B0-0902-2AA78CE619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>
            <a:extLst>
              <a:ext uri="{FF2B5EF4-FFF2-40B4-BE49-F238E27FC236}">
                <a16:creationId xmlns:a16="http://schemas.microsoft.com/office/drawing/2014/main" id="{08B02B6B-EC5C-4FB2-D562-06D5B3091678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66E67FF8-1567-F31D-1CCE-CCC45C8192A0}"/>
                </a:ext>
              </a:extLst>
            </p:cNvPr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>
              <a:extLst>
                <a:ext uri="{FF2B5EF4-FFF2-40B4-BE49-F238E27FC236}">
                  <a16:creationId xmlns:a16="http://schemas.microsoft.com/office/drawing/2014/main" id="{3219B122-4715-518B-766B-F7E941188F2A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C1218C9E-D9DC-160F-89F3-1C2299E6325B}"/>
              </a:ext>
            </a:extLst>
          </p:cNvPr>
          <p:cNvSpPr/>
          <p:nvPr/>
        </p:nvSpPr>
        <p:spPr bwMode="auto">
          <a:xfrm>
            <a:off x="0" y="-1589"/>
            <a:ext cx="9870165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10CE8CF1-7B76-57E3-E1EE-77EA12E2F568}"/>
              </a:ext>
            </a:extLst>
          </p:cNvPr>
          <p:cNvSpPr txBox="1"/>
          <p:nvPr/>
        </p:nvSpPr>
        <p:spPr>
          <a:xfrm>
            <a:off x="350439" y="120418"/>
            <a:ext cx="90027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人工智能：技术挑战</a:t>
            </a:r>
            <a:r>
              <a:rPr lang="en-US" altLang="zh-CN" sz="2800" b="1" dirty="0">
                <a:solidFill>
                  <a:prstClr val="white"/>
                </a:solidFill>
                <a:cs typeface="+mn-ea"/>
                <a:sym typeface="+mn-lt"/>
              </a:rPr>
              <a:t>2——</a:t>
            </a: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搜索会遇到状态空间爆炸问题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1C47D546-EF9B-0F50-6AB1-1607B55A1F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611" y="2970546"/>
            <a:ext cx="788007" cy="768585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AC70ABE5-CA47-92A6-E2F8-31870B55F1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8020" y="2970545"/>
            <a:ext cx="788007" cy="768585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BA766B3C-5E3D-0735-A3FA-7E9E260C6D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8019" y="4678367"/>
            <a:ext cx="788007" cy="768585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C4704422-F780-8247-1466-DCE0BF8B81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2019" y="1534973"/>
            <a:ext cx="788007" cy="768585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08C2AA59-3D98-5097-36DC-02C71A8FEB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1431" y="1150681"/>
            <a:ext cx="788007" cy="768585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85DE2BA8-39DB-1C1F-EEF5-9F3A3C5EBB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1431" y="2329194"/>
            <a:ext cx="788007" cy="768585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436B9202-E70F-D7F6-3F3C-AE029A6D1C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1429" y="3499855"/>
            <a:ext cx="788007" cy="768585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A5D611D2-AD64-236C-BB7F-9C788E3A57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1430" y="4678368"/>
            <a:ext cx="788007" cy="768585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36871B71-2808-FA6A-28C1-9432E15D09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1429" y="5933567"/>
            <a:ext cx="788007" cy="768585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D7059662-8316-36DB-0DD5-8119A7D020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1996" y="1150681"/>
            <a:ext cx="788007" cy="768585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9561B849-63DA-7D2B-D800-E08FAFBBCD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1996" y="2329194"/>
            <a:ext cx="788007" cy="768585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F576C454-7D89-2758-DAFA-A8FB91B8D9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1994" y="3499855"/>
            <a:ext cx="788007" cy="768585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763EC0AA-3813-6EF1-39B1-132C8B86D2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1995" y="4678368"/>
            <a:ext cx="788007" cy="768585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02C4DAB5-81F8-0827-07FE-81A41D910C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1994" y="5933567"/>
            <a:ext cx="788007" cy="768585"/>
          </a:xfrm>
          <a:prstGeom prst="rect">
            <a:avLst/>
          </a:prstGeom>
        </p:spPr>
      </p:pic>
      <p:sp>
        <p:nvSpPr>
          <p:cNvPr id="26" name="文本框 25">
            <a:extLst>
              <a:ext uri="{FF2B5EF4-FFF2-40B4-BE49-F238E27FC236}">
                <a16:creationId xmlns:a16="http://schemas.microsoft.com/office/drawing/2014/main" id="{C8F166DE-20E0-DF00-C668-ACFCDAB23869}"/>
              </a:ext>
            </a:extLst>
          </p:cNvPr>
          <p:cNvSpPr txBox="1"/>
          <p:nvPr/>
        </p:nvSpPr>
        <p:spPr>
          <a:xfrm>
            <a:off x="2300524" y="3176207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8F958022-0EBC-79AE-4EC1-29F6A09DF206}"/>
              </a:ext>
            </a:extLst>
          </p:cNvPr>
          <p:cNvSpPr txBox="1"/>
          <p:nvPr/>
        </p:nvSpPr>
        <p:spPr>
          <a:xfrm>
            <a:off x="2034876" y="1465060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07E5A97B-4720-874E-F795-894F28E6B7FF}"/>
              </a:ext>
            </a:extLst>
          </p:cNvPr>
          <p:cNvSpPr txBox="1"/>
          <p:nvPr/>
        </p:nvSpPr>
        <p:spPr>
          <a:xfrm>
            <a:off x="2304526" y="5169802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F966FD78-C02C-C635-CB4F-92D217524EBB}"/>
              </a:ext>
            </a:extLst>
          </p:cNvPr>
          <p:cNvSpPr txBox="1"/>
          <p:nvPr/>
        </p:nvSpPr>
        <p:spPr>
          <a:xfrm>
            <a:off x="3629856" y="1086784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8439C87B-D3D0-C737-ABB4-1A255CEE72B2}"/>
              </a:ext>
            </a:extLst>
          </p:cNvPr>
          <p:cNvSpPr txBox="1"/>
          <p:nvPr/>
        </p:nvSpPr>
        <p:spPr>
          <a:xfrm>
            <a:off x="3923934" y="2544940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3B66FCF1-8AB2-B5CF-A692-BB1C6308B69E}"/>
              </a:ext>
            </a:extLst>
          </p:cNvPr>
          <p:cNvSpPr txBox="1"/>
          <p:nvPr/>
        </p:nvSpPr>
        <p:spPr>
          <a:xfrm>
            <a:off x="3923934" y="3703407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671CEA90-193D-63BF-966E-0A912E739932}"/>
              </a:ext>
            </a:extLst>
          </p:cNvPr>
          <p:cNvSpPr txBox="1"/>
          <p:nvPr/>
        </p:nvSpPr>
        <p:spPr>
          <a:xfrm>
            <a:off x="3923934" y="4877993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F292C024-9693-29D4-84C6-69E662AE6EF2}"/>
              </a:ext>
            </a:extLst>
          </p:cNvPr>
          <p:cNvSpPr txBox="1"/>
          <p:nvPr/>
        </p:nvSpPr>
        <p:spPr>
          <a:xfrm>
            <a:off x="3923934" y="6427619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559F805C-5ECA-9618-35CE-1FBC5360E42B}"/>
              </a:ext>
            </a:extLst>
          </p:cNvPr>
          <p:cNvSpPr txBox="1"/>
          <p:nvPr/>
        </p:nvSpPr>
        <p:spPr>
          <a:xfrm>
            <a:off x="3932928" y="1362390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1B3EE20E-7E8E-ABA4-CA70-7F066F74EE6E}"/>
              </a:ext>
            </a:extLst>
          </p:cNvPr>
          <p:cNvSpPr txBox="1"/>
          <p:nvPr/>
        </p:nvSpPr>
        <p:spPr>
          <a:xfrm>
            <a:off x="3626185" y="2279171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89F388AB-4FC2-78C2-8BFB-01268E71C971}"/>
              </a:ext>
            </a:extLst>
          </p:cNvPr>
          <p:cNvSpPr txBox="1"/>
          <p:nvPr/>
        </p:nvSpPr>
        <p:spPr>
          <a:xfrm>
            <a:off x="4221685" y="3703407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D18EF068-97F5-D5E7-A8DF-52FCAE6121B2}"/>
              </a:ext>
            </a:extLst>
          </p:cNvPr>
          <p:cNvSpPr txBox="1"/>
          <p:nvPr/>
        </p:nvSpPr>
        <p:spPr>
          <a:xfrm>
            <a:off x="4212696" y="5162473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4E8CAA9F-4FBB-D9E6-07B7-BA31B6C599FB}"/>
              </a:ext>
            </a:extLst>
          </p:cNvPr>
          <p:cNvSpPr txBox="1"/>
          <p:nvPr/>
        </p:nvSpPr>
        <p:spPr>
          <a:xfrm>
            <a:off x="4212696" y="6436873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5E17C4B6-DEB2-6123-1B47-5C2F8A28B0E4}"/>
              </a:ext>
            </a:extLst>
          </p:cNvPr>
          <p:cNvSpPr txBox="1"/>
          <p:nvPr/>
        </p:nvSpPr>
        <p:spPr>
          <a:xfrm>
            <a:off x="5611500" y="1086784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57A9C321-CEF7-CD5F-0B04-FE1C6F328D2B}"/>
              </a:ext>
            </a:extLst>
          </p:cNvPr>
          <p:cNvSpPr txBox="1"/>
          <p:nvPr/>
        </p:nvSpPr>
        <p:spPr>
          <a:xfrm>
            <a:off x="5628893" y="2270046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C263E903-0265-FD38-0862-444C117F2498}"/>
              </a:ext>
            </a:extLst>
          </p:cNvPr>
          <p:cNvSpPr txBox="1"/>
          <p:nvPr/>
        </p:nvSpPr>
        <p:spPr>
          <a:xfrm>
            <a:off x="6184031" y="3703407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288D2A4B-12F6-4B3A-F358-B454AB41B535}"/>
              </a:ext>
            </a:extLst>
          </p:cNvPr>
          <p:cNvSpPr txBox="1"/>
          <p:nvPr/>
        </p:nvSpPr>
        <p:spPr>
          <a:xfrm>
            <a:off x="6184031" y="5185779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DC036B11-61C9-7D64-55A8-B1865CE975C4}"/>
              </a:ext>
            </a:extLst>
          </p:cNvPr>
          <p:cNvSpPr txBox="1"/>
          <p:nvPr/>
        </p:nvSpPr>
        <p:spPr>
          <a:xfrm>
            <a:off x="6159781" y="6420638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DDB63234-41B2-238E-2951-BFA9A9568DF8}"/>
              </a:ext>
            </a:extLst>
          </p:cNvPr>
          <p:cNvSpPr txBox="1"/>
          <p:nvPr/>
        </p:nvSpPr>
        <p:spPr>
          <a:xfrm>
            <a:off x="5900737" y="6420638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3C27D5E6-C7D0-679B-397F-F5C0D4E62325}"/>
              </a:ext>
            </a:extLst>
          </p:cNvPr>
          <p:cNvSpPr txBox="1"/>
          <p:nvPr/>
        </p:nvSpPr>
        <p:spPr>
          <a:xfrm>
            <a:off x="5880800" y="1366310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45792728-7990-9877-B2C3-F5A71E117471}"/>
              </a:ext>
            </a:extLst>
          </p:cNvPr>
          <p:cNvSpPr txBox="1"/>
          <p:nvPr/>
        </p:nvSpPr>
        <p:spPr>
          <a:xfrm>
            <a:off x="5889763" y="2537630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F16A1BB0-7485-A24F-C997-8975AECDDC1E}"/>
              </a:ext>
            </a:extLst>
          </p:cNvPr>
          <p:cNvSpPr txBox="1"/>
          <p:nvPr/>
        </p:nvSpPr>
        <p:spPr>
          <a:xfrm>
            <a:off x="5889762" y="3720817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2D454628-FDC2-92D9-F3F1-E88C3AAB6B1A}"/>
              </a:ext>
            </a:extLst>
          </p:cNvPr>
          <p:cNvSpPr txBox="1"/>
          <p:nvPr/>
        </p:nvSpPr>
        <p:spPr>
          <a:xfrm>
            <a:off x="5885398" y="4881920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5DDB2E3C-2DFA-644F-7943-2C6A4425F9DB}"/>
              </a:ext>
            </a:extLst>
          </p:cNvPr>
          <p:cNvSpPr txBox="1"/>
          <p:nvPr/>
        </p:nvSpPr>
        <p:spPr>
          <a:xfrm>
            <a:off x="5902193" y="5162473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3D213E3C-2178-257A-DCC2-8F702F878F2C}"/>
              </a:ext>
            </a:extLst>
          </p:cNvPr>
          <p:cNvSpPr txBox="1"/>
          <p:nvPr/>
        </p:nvSpPr>
        <p:spPr>
          <a:xfrm>
            <a:off x="6184031" y="5877856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845E51E7-E142-E170-A5C9-FD189204E1C3}"/>
              </a:ext>
            </a:extLst>
          </p:cNvPr>
          <p:cNvSpPr txBox="1"/>
          <p:nvPr/>
        </p:nvSpPr>
        <p:spPr>
          <a:xfrm>
            <a:off x="6185487" y="3438295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42FF6334-DB7C-FC26-1A48-9040F7B41B77}"/>
              </a:ext>
            </a:extLst>
          </p:cNvPr>
          <p:cNvSpPr txBox="1"/>
          <p:nvPr/>
        </p:nvSpPr>
        <p:spPr>
          <a:xfrm>
            <a:off x="6202778" y="1356791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FAB9D179-47A0-12C9-9085-8B8DD3A85146}"/>
              </a:ext>
            </a:extLst>
          </p:cNvPr>
          <p:cNvSpPr txBox="1"/>
          <p:nvPr/>
        </p:nvSpPr>
        <p:spPr>
          <a:xfrm>
            <a:off x="5630354" y="2818183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pic>
        <p:nvPicPr>
          <p:cNvPr id="54" name="图片 53">
            <a:extLst>
              <a:ext uri="{FF2B5EF4-FFF2-40B4-BE49-F238E27FC236}">
                <a16:creationId xmlns:a16="http://schemas.microsoft.com/office/drawing/2014/main" id="{2FF0F3BF-B6E6-762F-30BF-5951D105F9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74668" y="1159322"/>
            <a:ext cx="788007" cy="768585"/>
          </a:xfrm>
          <a:prstGeom prst="rect">
            <a:avLst/>
          </a:prstGeom>
        </p:spPr>
      </p:pic>
      <p:sp>
        <p:nvSpPr>
          <p:cNvPr id="55" name="文本框 54">
            <a:extLst>
              <a:ext uri="{FF2B5EF4-FFF2-40B4-BE49-F238E27FC236}">
                <a16:creationId xmlns:a16="http://schemas.microsoft.com/office/drawing/2014/main" id="{3FE74629-2E0F-2509-C7B1-5189042B3ACC}"/>
              </a:ext>
            </a:extLst>
          </p:cNvPr>
          <p:cNvSpPr txBox="1"/>
          <p:nvPr/>
        </p:nvSpPr>
        <p:spPr>
          <a:xfrm>
            <a:off x="8884172" y="1095425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8F7401CD-6430-5740-759E-EDE861A8753C}"/>
              </a:ext>
            </a:extLst>
          </p:cNvPr>
          <p:cNvSpPr txBox="1"/>
          <p:nvPr/>
        </p:nvSpPr>
        <p:spPr>
          <a:xfrm>
            <a:off x="9172326" y="1374951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57" name="文本框 56">
            <a:extLst>
              <a:ext uri="{FF2B5EF4-FFF2-40B4-BE49-F238E27FC236}">
                <a16:creationId xmlns:a16="http://schemas.microsoft.com/office/drawing/2014/main" id="{C9AB1357-5174-6499-C8BA-50FC57209ABE}"/>
              </a:ext>
            </a:extLst>
          </p:cNvPr>
          <p:cNvSpPr txBox="1"/>
          <p:nvPr/>
        </p:nvSpPr>
        <p:spPr>
          <a:xfrm>
            <a:off x="9475450" y="1365432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58" name="文本框 57">
            <a:extLst>
              <a:ext uri="{FF2B5EF4-FFF2-40B4-BE49-F238E27FC236}">
                <a16:creationId xmlns:a16="http://schemas.microsoft.com/office/drawing/2014/main" id="{15C447A4-1AF1-36F1-2880-1072EEE088E2}"/>
              </a:ext>
            </a:extLst>
          </p:cNvPr>
          <p:cNvSpPr txBox="1"/>
          <p:nvPr/>
        </p:nvSpPr>
        <p:spPr>
          <a:xfrm>
            <a:off x="8901564" y="1392424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59" name="文本框 58">
            <a:extLst>
              <a:ext uri="{FF2B5EF4-FFF2-40B4-BE49-F238E27FC236}">
                <a16:creationId xmlns:a16="http://schemas.microsoft.com/office/drawing/2014/main" id="{39133500-6D90-233E-1CA2-4C975AFC03B4}"/>
              </a:ext>
            </a:extLst>
          </p:cNvPr>
          <p:cNvSpPr txBox="1"/>
          <p:nvPr/>
        </p:nvSpPr>
        <p:spPr>
          <a:xfrm>
            <a:off x="9467501" y="1672499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48D57279-29AB-B868-52E4-D3A909B4DBBC}"/>
              </a:ext>
            </a:extLst>
          </p:cNvPr>
          <p:cNvSpPr txBox="1"/>
          <p:nvPr/>
        </p:nvSpPr>
        <p:spPr>
          <a:xfrm>
            <a:off x="8925680" y="1672499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61" name="文本框 60">
            <a:extLst>
              <a:ext uri="{FF2B5EF4-FFF2-40B4-BE49-F238E27FC236}">
                <a16:creationId xmlns:a16="http://schemas.microsoft.com/office/drawing/2014/main" id="{B4E888BA-2B22-67C2-B076-19ED5699A7FE}"/>
              </a:ext>
            </a:extLst>
          </p:cNvPr>
          <p:cNvSpPr txBox="1"/>
          <p:nvPr/>
        </p:nvSpPr>
        <p:spPr>
          <a:xfrm>
            <a:off x="9475449" y="1109157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62" name="文本框 61">
            <a:extLst>
              <a:ext uri="{FF2B5EF4-FFF2-40B4-BE49-F238E27FC236}">
                <a16:creationId xmlns:a16="http://schemas.microsoft.com/office/drawing/2014/main" id="{8DD28E0D-AD7C-7A7F-FC6F-8A2FA2054649}"/>
              </a:ext>
            </a:extLst>
          </p:cNvPr>
          <p:cNvSpPr txBox="1"/>
          <p:nvPr/>
        </p:nvSpPr>
        <p:spPr>
          <a:xfrm>
            <a:off x="9164566" y="1118257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pic>
        <p:nvPicPr>
          <p:cNvPr id="63" name="图片 62">
            <a:extLst>
              <a:ext uri="{FF2B5EF4-FFF2-40B4-BE49-F238E27FC236}">
                <a16:creationId xmlns:a16="http://schemas.microsoft.com/office/drawing/2014/main" id="{EE811372-1D3F-62E1-BB8E-A2B561D395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70299" y="2482208"/>
            <a:ext cx="788007" cy="768585"/>
          </a:xfrm>
          <a:prstGeom prst="rect">
            <a:avLst/>
          </a:prstGeom>
        </p:spPr>
      </p:pic>
      <p:sp>
        <p:nvSpPr>
          <p:cNvPr id="64" name="文本框 63">
            <a:extLst>
              <a:ext uri="{FF2B5EF4-FFF2-40B4-BE49-F238E27FC236}">
                <a16:creationId xmlns:a16="http://schemas.microsoft.com/office/drawing/2014/main" id="{27652747-B198-C863-46C0-386C5B51DF2D}"/>
              </a:ext>
            </a:extLst>
          </p:cNvPr>
          <p:cNvSpPr txBox="1"/>
          <p:nvPr/>
        </p:nvSpPr>
        <p:spPr>
          <a:xfrm>
            <a:off x="8879803" y="2418311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65" name="文本框 64">
            <a:extLst>
              <a:ext uri="{FF2B5EF4-FFF2-40B4-BE49-F238E27FC236}">
                <a16:creationId xmlns:a16="http://schemas.microsoft.com/office/drawing/2014/main" id="{2A04CD91-1E7C-C930-F800-1E86F7476A47}"/>
              </a:ext>
            </a:extLst>
          </p:cNvPr>
          <p:cNvSpPr txBox="1"/>
          <p:nvPr/>
        </p:nvSpPr>
        <p:spPr>
          <a:xfrm>
            <a:off x="9167957" y="2697837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66" name="文本框 65">
            <a:extLst>
              <a:ext uri="{FF2B5EF4-FFF2-40B4-BE49-F238E27FC236}">
                <a16:creationId xmlns:a16="http://schemas.microsoft.com/office/drawing/2014/main" id="{09ABAF51-F2DB-28F3-9A9F-98C397D0AFEA}"/>
              </a:ext>
            </a:extLst>
          </p:cNvPr>
          <p:cNvSpPr txBox="1"/>
          <p:nvPr/>
        </p:nvSpPr>
        <p:spPr>
          <a:xfrm>
            <a:off x="9471081" y="2688318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67" name="文本框 66">
            <a:extLst>
              <a:ext uri="{FF2B5EF4-FFF2-40B4-BE49-F238E27FC236}">
                <a16:creationId xmlns:a16="http://schemas.microsoft.com/office/drawing/2014/main" id="{D2A9EC8C-66DA-5334-5B8E-B694475D8D5E}"/>
              </a:ext>
            </a:extLst>
          </p:cNvPr>
          <p:cNvSpPr txBox="1"/>
          <p:nvPr/>
        </p:nvSpPr>
        <p:spPr>
          <a:xfrm>
            <a:off x="8897195" y="2715310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68" name="文本框 67">
            <a:extLst>
              <a:ext uri="{FF2B5EF4-FFF2-40B4-BE49-F238E27FC236}">
                <a16:creationId xmlns:a16="http://schemas.microsoft.com/office/drawing/2014/main" id="{76E6698B-49C5-7B4E-5CD9-A1412048F1C0}"/>
              </a:ext>
            </a:extLst>
          </p:cNvPr>
          <p:cNvSpPr txBox="1"/>
          <p:nvPr/>
        </p:nvSpPr>
        <p:spPr>
          <a:xfrm>
            <a:off x="9463116" y="2431624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69" name="文本框 68">
            <a:extLst>
              <a:ext uri="{FF2B5EF4-FFF2-40B4-BE49-F238E27FC236}">
                <a16:creationId xmlns:a16="http://schemas.microsoft.com/office/drawing/2014/main" id="{3F21F92E-8C95-3A3A-D188-46609FC57B2D}"/>
              </a:ext>
            </a:extLst>
          </p:cNvPr>
          <p:cNvSpPr txBox="1"/>
          <p:nvPr/>
        </p:nvSpPr>
        <p:spPr>
          <a:xfrm>
            <a:off x="9196758" y="2976406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70" name="文本框 69">
            <a:extLst>
              <a:ext uri="{FF2B5EF4-FFF2-40B4-BE49-F238E27FC236}">
                <a16:creationId xmlns:a16="http://schemas.microsoft.com/office/drawing/2014/main" id="{4919425C-1B55-032E-E84A-3291EE63ED8D}"/>
              </a:ext>
            </a:extLst>
          </p:cNvPr>
          <p:cNvSpPr txBox="1"/>
          <p:nvPr/>
        </p:nvSpPr>
        <p:spPr>
          <a:xfrm>
            <a:off x="8905160" y="2959702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71" name="文本框 70">
            <a:extLst>
              <a:ext uri="{FF2B5EF4-FFF2-40B4-BE49-F238E27FC236}">
                <a16:creationId xmlns:a16="http://schemas.microsoft.com/office/drawing/2014/main" id="{A211C1E8-3694-478F-2A6C-CC0AEEDA30B0}"/>
              </a:ext>
            </a:extLst>
          </p:cNvPr>
          <p:cNvSpPr txBox="1"/>
          <p:nvPr/>
        </p:nvSpPr>
        <p:spPr>
          <a:xfrm>
            <a:off x="9159992" y="2401607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pic>
        <p:nvPicPr>
          <p:cNvPr id="72" name="图片 71">
            <a:extLst>
              <a:ext uri="{FF2B5EF4-FFF2-40B4-BE49-F238E27FC236}">
                <a16:creationId xmlns:a16="http://schemas.microsoft.com/office/drawing/2014/main" id="{8DFC720F-D8DA-7C7F-2298-2709894E7B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56178" y="3582638"/>
            <a:ext cx="788007" cy="768585"/>
          </a:xfrm>
          <a:prstGeom prst="rect">
            <a:avLst/>
          </a:prstGeom>
        </p:spPr>
      </p:pic>
      <p:sp>
        <p:nvSpPr>
          <p:cNvPr id="73" name="文本框 72">
            <a:extLst>
              <a:ext uri="{FF2B5EF4-FFF2-40B4-BE49-F238E27FC236}">
                <a16:creationId xmlns:a16="http://schemas.microsoft.com/office/drawing/2014/main" id="{4EDCB903-356A-C4EB-D29D-1611E18E1215}"/>
              </a:ext>
            </a:extLst>
          </p:cNvPr>
          <p:cNvSpPr txBox="1"/>
          <p:nvPr/>
        </p:nvSpPr>
        <p:spPr>
          <a:xfrm>
            <a:off x="8865682" y="3518741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74" name="文本框 73">
            <a:extLst>
              <a:ext uri="{FF2B5EF4-FFF2-40B4-BE49-F238E27FC236}">
                <a16:creationId xmlns:a16="http://schemas.microsoft.com/office/drawing/2014/main" id="{5AA95A2B-9E9B-12C4-1CEF-544216508173}"/>
              </a:ext>
            </a:extLst>
          </p:cNvPr>
          <p:cNvSpPr txBox="1"/>
          <p:nvPr/>
        </p:nvSpPr>
        <p:spPr>
          <a:xfrm>
            <a:off x="9153836" y="3798267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75" name="文本框 74">
            <a:extLst>
              <a:ext uri="{FF2B5EF4-FFF2-40B4-BE49-F238E27FC236}">
                <a16:creationId xmlns:a16="http://schemas.microsoft.com/office/drawing/2014/main" id="{FD1B4DC9-D8EB-7692-CC7B-AD547BECE498}"/>
              </a:ext>
            </a:extLst>
          </p:cNvPr>
          <p:cNvSpPr txBox="1"/>
          <p:nvPr/>
        </p:nvSpPr>
        <p:spPr>
          <a:xfrm>
            <a:off x="8881394" y="3798793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76" name="文本框 75">
            <a:extLst>
              <a:ext uri="{FF2B5EF4-FFF2-40B4-BE49-F238E27FC236}">
                <a16:creationId xmlns:a16="http://schemas.microsoft.com/office/drawing/2014/main" id="{9BADE7FC-5D70-E2AB-BE30-02985316D9F1}"/>
              </a:ext>
            </a:extLst>
          </p:cNvPr>
          <p:cNvSpPr txBox="1"/>
          <p:nvPr/>
        </p:nvSpPr>
        <p:spPr>
          <a:xfrm>
            <a:off x="9449011" y="4095815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77" name="文本框 76">
            <a:extLst>
              <a:ext uri="{FF2B5EF4-FFF2-40B4-BE49-F238E27FC236}">
                <a16:creationId xmlns:a16="http://schemas.microsoft.com/office/drawing/2014/main" id="{E03FB01F-EBB2-790A-C0BC-1D9ED5FFE52A}"/>
              </a:ext>
            </a:extLst>
          </p:cNvPr>
          <p:cNvSpPr txBox="1"/>
          <p:nvPr/>
        </p:nvSpPr>
        <p:spPr>
          <a:xfrm>
            <a:off x="9463132" y="3818694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78" name="文本框 77">
            <a:extLst>
              <a:ext uri="{FF2B5EF4-FFF2-40B4-BE49-F238E27FC236}">
                <a16:creationId xmlns:a16="http://schemas.microsoft.com/office/drawing/2014/main" id="{B16F7FE7-F9DA-3437-865C-E839F4FBA210}"/>
              </a:ext>
            </a:extLst>
          </p:cNvPr>
          <p:cNvSpPr txBox="1"/>
          <p:nvPr/>
        </p:nvSpPr>
        <p:spPr>
          <a:xfrm>
            <a:off x="9456959" y="3532473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79" name="文本框 78">
            <a:extLst>
              <a:ext uri="{FF2B5EF4-FFF2-40B4-BE49-F238E27FC236}">
                <a16:creationId xmlns:a16="http://schemas.microsoft.com/office/drawing/2014/main" id="{E0ED05C4-B6C0-6994-7A0C-733450AC36A2}"/>
              </a:ext>
            </a:extLst>
          </p:cNvPr>
          <p:cNvSpPr txBox="1"/>
          <p:nvPr/>
        </p:nvSpPr>
        <p:spPr>
          <a:xfrm>
            <a:off x="9146076" y="3541573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pic>
        <p:nvPicPr>
          <p:cNvPr id="80" name="图片 79">
            <a:extLst>
              <a:ext uri="{FF2B5EF4-FFF2-40B4-BE49-F238E27FC236}">
                <a16:creationId xmlns:a16="http://schemas.microsoft.com/office/drawing/2014/main" id="{02C41FBB-BDB7-7A07-62F8-F0360930A9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79374" y="4770021"/>
            <a:ext cx="788007" cy="768585"/>
          </a:xfrm>
          <a:prstGeom prst="rect">
            <a:avLst/>
          </a:prstGeom>
        </p:spPr>
      </p:pic>
      <p:sp>
        <p:nvSpPr>
          <p:cNvPr id="81" name="文本框 80">
            <a:extLst>
              <a:ext uri="{FF2B5EF4-FFF2-40B4-BE49-F238E27FC236}">
                <a16:creationId xmlns:a16="http://schemas.microsoft.com/office/drawing/2014/main" id="{F086AB6E-700A-DE3E-EB6B-7B64637E6D26}"/>
              </a:ext>
            </a:extLst>
          </p:cNvPr>
          <p:cNvSpPr txBox="1"/>
          <p:nvPr/>
        </p:nvSpPr>
        <p:spPr>
          <a:xfrm>
            <a:off x="8897195" y="5312132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82" name="文本框 81">
            <a:extLst>
              <a:ext uri="{FF2B5EF4-FFF2-40B4-BE49-F238E27FC236}">
                <a16:creationId xmlns:a16="http://schemas.microsoft.com/office/drawing/2014/main" id="{AB5DEAFD-801D-6B3D-B9F3-09316370F691}"/>
              </a:ext>
            </a:extLst>
          </p:cNvPr>
          <p:cNvSpPr txBox="1"/>
          <p:nvPr/>
        </p:nvSpPr>
        <p:spPr>
          <a:xfrm>
            <a:off x="9177032" y="4985650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83" name="文本框 82">
            <a:extLst>
              <a:ext uri="{FF2B5EF4-FFF2-40B4-BE49-F238E27FC236}">
                <a16:creationId xmlns:a16="http://schemas.microsoft.com/office/drawing/2014/main" id="{4E8E4C2F-3776-9AE7-9681-8EE41F6DA854}"/>
              </a:ext>
            </a:extLst>
          </p:cNvPr>
          <p:cNvSpPr txBox="1"/>
          <p:nvPr/>
        </p:nvSpPr>
        <p:spPr>
          <a:xfrm>
            <a:off x="9480156" y="4976131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84" name="文本框 83">
            <a:extLst>
              <a:ext uri="{FF2B5EF4-FFF2-40B4-BE49-F238E27FC236}">
                <a16:creationId xmlns:a16="http://schemas.microsoft.com/office/drawing/2014/main" id="{31AB99DF-105C-6350-0FDD-C2FD5525672E}"/>
              </a:ext>
            </a:extLst>
          </p:cNvPr>
          <p:cNvSpPr txBox="1"/>
          <p:nvPr/>
        </p:nvSpPr>
        <p:spPr>
          <a:xfrm>
            <a:off x="8906270" y="5003123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85" name="文本框 84">
            <a:extLst>
              <a:ext uri="{FF2B5EF4-FFF2-40B4-BE49-F238E27FC236}">
                <a16:creationId xmlns:a16="http://schemas.microsoft.com/office/drawing/2014/main" id="{2C2D4F0D-5907-8743-8CEE-F6D9126D44F7}"/>
              </a:ext>
            </a:extLst>
          </p:cNvPr>
          <p:cNvSpPr txBox="1"/>
          <p:nvPr/>
        </p:nvSpPr>
        <p:spPr>
          <a:xfrm>
            <a:off x="9472207" y="5283198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86" name="文本框 85">
            <a:extLst>
              <a:ext uri="{FF2B5EF4-FFF2-40B4-BE49-F238E27FC236}">
                <a16:creationId xmlns:a16="http://schemas.microsoft.com/office/drawing/2014/main" id="{0A61A7F4-03E5-4123-B5E9-7B24E3A166E8}"/>
              </a:ext>
            </a:extLst>
          </p:cNvPr>
          <p:cNvSpPr txBox="1"/>
          <p:nvPr/>
        </p:nvSpPr>
        <p:spPr>
          <a:xfrm>
            <a:off x="9195510" y="4687109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87" name="文本框 86">
            <a:extLst>
              <a:ext uri="{FF2B5EF4-FFF2-40B4-BE49-F238E27FC236}">
                <a16:creationId xmlns:a16="http://schemas.microsoft.com/office/drawing/2014/main" id="{9BABAA29-DC76-42CE-43B9-3EED5570184D}"/>
              </a:ext>
            </a:extLst>
          </p:cNvPr>
          <p:cNvSpPr txBox="1"/>
          <p:nvPr/>
        </p:nvSpPr>
        <p:spPr>
          <a:xfrm>
            <a:off x="9480155" y="4719856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88" name="文本框 87">
            <a:extLst>
              <a:ext uri="{FF2B5EF4-FFF2-40B4-BE49-F238E27FC236}">
                <a16:creationId xmlns:a16="http://schemas.microsoft.com/office/drawing/2014/main" id="{2559626B-15BD-BFE1-9E0C-682760FE0167}"/>
              </a:ext>
            </a:extLst>
          </p:cNvPr>
          <p:cNvSpPr txBox="1"/>
          <p:nvPr/>
        </p:nvSpPr>
        <p:spPr>
          <a:xfrm>
            <a:off x="9208332" y="5259962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pic>
        <p:nvPicPr>
          <p:cNvPr id="89" name="图片 88">
            <a:extLst>
              <a:ext uri="{FF2B5EF4-FFF2-40B4-BE49-F238E27FC236}">
                <a16:creationId xmlns:a16="http://schemas.microsoft.com/office/drawing/2014/main" id="{8E03A826-E8BA-9CCD-0943-689DE6CE82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00589" y="5868837"/>
            <a:ext cx="788007" cy="768585"/>
          </a:xfrm>
          <a:prstGeom prst="rect">
            <a:avLst/>
          </a:prstGeom>
        </p:spPr>
      </p:pic>
      <p:sp>
        <p:nvSpPr>
          <p:cNvPr id="90" name="文本框 89">
            <a:extLst>
              <a:ext uri="{FF2B5EF4-FFF2-40B4-BE49-F238E27FC236}">
                <a16:creationId xmlns:a16="http://schemas.microsoft.com/office/drawing/2014/main" id="{34E7C7B1-1C72-E7F4-55CC-DD0EB0B19050}"/>
              </a:ext>
            </a:extLst>
          </p:cNvPr>
          <p:cNvSpPr txBox="1"/>
          <p:nvPr/>
        </p:nvSpPr>
        <p:spPr>
          <a:xfrm>
            <a:off x="8910093" y="5804940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91" name="文本框 90">
            <a:extLst>
              <a:ext uri="{FF2B5EF4-FFF2-40B4-BE49-F238E27FC236}">
                <a16:creationId xmlns:a16="http://schemas.microsoft.com/office/drawing/2014/main" id="{A40BC4F0-29AE-26BE-F7C1-3C6A8DA16AFC}"/>
              </a:ext>
            </a:extLst>
          </p:cNvPr>
          <p:cNvSpPr txBox="1"/>
          <p:nvPr/>
        </p:nvSpPr>
        <p:spPr>
          <a:xfrm>
            <a:off x="9198247" y="6084466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92" name="文本框 91">
            <a:extLst>
              <a:ext uri="{FF2B5EF4-FFF2-40B4-BE49-F238E27FC236}">
                <a16:creationId xmlns:a16="http://schemas.microsoft.com/office/drawing/2014/main" id="{9B7357E0-E4BD-FA58-C4B7-B3CF4A1EFCE9}"/>
              </a:ext>
            </a:extLst>
          </p:cNvPr>
          <p:cNvSpPr txBox="1"/>
          <p:nvPr/>
        </p:nvSpPr>
        <p:spPr>
          <a:xfrm>
            <a:off x="8926144" y="6396234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93" name="文本框 92">
            <a:extLst>
              <a:ext uri="{FF2B5EF4-FFF2-40B4-BE49-F238E27FC236}">
                <a16:creationId xmlns:a16="http://schemas.microsoft.com/office/drawing/2014/main" id="{C4487EC3-47A3-1A2F-3A42-9047EE41AABD}"/>
              </a:ext>
            </a:extLst>
          </p:cNvPr>
          <p:cNvSpPr txBox="1"/>
          <p:nvPr/>
        </p:nvSpPr>
        <p:spPr>
          <a:xfrm>
            <a:off x="8927485" y="6101939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94" name="文本框 93">
            <a:extLst>
              <a:ext uri="{FF2B5EF4-FFF2-40B4-BE49-F238E27FC236}">
                <a16:creationId xmlns:a16="http://schemas.microsoft.com/office/drawing/2014/main" id="{A72F6B38-0DDC-0D3B-9921-EA0CCAF6DC8E}"/>
              </a:ext>
            </a:extLst>
          </p:cNvPr>
          <p:cNvSpPr txBox="1"/>
          <p:nvPr/>
        </p:nvSpPr>
        <p:spPr>
          <a:xfrm>
            <a:off x="9493422" y="6382014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95" name="文本框 94">
            <a:extLst>
              <a:ext uri="{FF2B5EF4-FFF2-40B4-BE49-F238E27FC236}">
                <a16:creationId xmlns:a16="http://schemas.microsoft.com/office/drawing/2014/main" id="{BBE5BD2F-016A-556F-F4E3-BFB9133FFF99}"/>
              </a:ext>
            </a:extLst>
          </p:cNvPr>
          <p:cNvSpPr txBox="1"/>
          <p:nvPr/>
        </p:nvSpPr>
        <p:spPr>
          <a:xfrm>
            <a:off x="9507543" y="6104893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96" name="文本框 95">
            <a:extLst>
              <a:ext uri="{FF2B5EF4-FFF2-40B4-BE49-F238E27FC236}">
                <a16:creationId xmlns:a16="http://schemas.microsoft.com/office/drawing/2014/main" id="{8F565F87-992D-37E2-9EB2-65D6EF718534}"/>
              </a:ext>
            </a:extLst>
          </p:cNvPr>
          <p:cNvSpPr txBox="1"/>
          <p:nvPr/>
        </p:nvSpPr>
        <p:spPr>
          <a:xfrm>
            <a:off x="9501370" y="5818672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97" name="文本框 96">
            <a:extLst>
              <a:ext uri="{FF2B5EF4-FFF2-40B4-BE49-F238E27FC236}">
                <a16:creationId xmlns:a16="http://schemas.microsoft.com/office/drawing/2014/main" id="{045975EE-8935-2B55-B551-9A711C59D007}"/>
              </a:ext>
            </a:extLst>
          </p:cNvPr>
          <p:cNvSpPr txBox="1"/>
          <p:nvPr/>
        </p:nvSpPr>
        <p:spPr>
          <a:xfrm>
            <a:off x="9190487" y="5827772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98" name="文本框 97">
            <a:extLst>
              <a:ext uri="{FF2B5EF4-FFF2-40B4-BE49-F238E27FC236}">
                <a16:creationId xmlns:a16="http://schemas.microsoft.com/office/drawing/2014/main" id="{5C60A11B-A9B1-8649-7B88-20F2D9563B96}"/>
              </a:ext>
            </a:extLst>
          </p:cNvPr>
          <p:cNvSpPr txBox="1"/>
          <p:nvPr/>
        </p:nvSpPr>
        <p:spPr>
          <a:xfrm>
            <a:off x="8868100" y="4101148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pic>
        <p:nvPicPr>
          <p:cNvPr id="99" name="图片 98">
            <a:extLst>
              <a:ext uri="{FF2B5EF4-FFF2-40B4-BE49-F238E27FC236}">
                <a16:creationId xmlns:a16="http://schemas.microsoft.com/office/drawing/2014/main" id="{8804BB3C-768E-E8CD-24D3-0BED8CAFA0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41631" y="2512225"/>
            <a:ext cx="788007" cy="768585"/>
          </a:xfrm>
          <a:prstGeom prst="rect">
            <a:avLst/>
          </a:prstGeom>
        </p:spPr>
      </p:pic>
      <p:sp>
        <p:nvSpPr>
          <p:cNvPr id="100" name="文本框 99">
            <a:extLst>
              <a:ext uri="{FF2B5EF4-FFF2-40B4-BE49-F238E27FC236}">
                <a16:creationId xmlns:a16="http://schemas.microsoft.com/office/drawing/2014/main" id="{4D3CB4CE-31DA-E0DC-0B72-DE5F6DEF919F}"/>
              </a:ext>
            </a:extLst>
          </p:cNvPr>
          <p:cNvSpPr txBox="1"/>
          <p:nvPr/>
        </p:nvSpPr>
        <p:spPr>
          <a:xfrm>
            <a:off x="10651135" y="2448328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101" name="文本框 100">
            <a:extLst>
              <a:ext uri="{FF2B5EF4-FFF2-40B4-BE49-F238E27FC236}">
                <a16:creationId xmlns:a16="http://schemas.microsoft.com/office/drawing/2014/main" id="{6E65B211-67EF-F2EE-EDFE-D03ED507EC86}"/>
              </a:ext>
            </a:extLst>
          </p:cNvPr>
          <p:cNvSpPr txBox="1"/>
          <p:nvPr/>
        </p:nvSpPr>
        <p:spPr>
          <a:xfrm>
            <a:off x="10939289" y="2727854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102" name="文本框 101">
            <a:extLst>
              <a:ext uri="{FF2B5EF4-FFF2-40B4-BE49-F238E27FC236}">
                <a16:creationId xmlns:a16="http://schemas.microsoft.com/office/drawing/2014/main" id="{04E4A4C8-6CAE-8AEC-785D-3BA7498A171F}"/>
              </a:ext>
            </a:extLst>
          </p:cNvPr>
          <p:cNvSpPr txBox="1"/>
          <p:nvPr/>
        </p:nvSpPr>
        <p:spPr>
          <a:xfrm>
            <a:off x="11242413" y="2718335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103" name="文本框 102">
            <a:extLst>
              <a:ext uri="{FF2B5EF4-FFF2-40B4-BE49-F238E27FC236}">
                <a16:creationId xmlns:a16="http://schemas.microsoft.com/office/drawing/2014/main" id="{6B242699-A7A3-9522-45A3-4E746F0F96A2}"/>
              </a:ext>
            </a:extLst>
          </p:cNvPr>
          <p:cNvSpPr txBox="1"/>
          <p:nvPr/>
        </p:nvSpPr>
        <p:spPr>
          <a:xfrm>
            <a:off x="10668527" y="2745327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104" name="文本框 103">
            <a:extLst>
              <a:ext uri="{FF2B5EF4-FFF2-40B4-BE49-F238E27FC236}">
                <a16:creationId xmlns:a16="http://schemas.microsoft.com/office/drawing/2014/main" id="{8E5A5673-9795-9E06-6786-10CF0AC07B5A}"/>
              </a:ext>
            </a:extLst>
          </p:cNvPr>
          <p:cNvSpPr txBox="1"/>
          <p:nvPr/>
        </p:nvSpPr>
        <p:spPr>
          <a:xfrm>
            <a:off x="11234448" y="2461641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105" name="文本框 104">
            <a:extLst>
              <a:ext uri="{FF2B5EF4-FFF2-40B4-BE49-F238E27FC236}">
                <a16:creationId xmlns:a16="http://schemas.microsoft.com/office/drawing/2014/main" id="{AE9B0AA1-A4D7-8AB0-85B9-BD420928239F}"/>
              </a:ext>
            </a:extLst>
          </p:cNvPr>
          <p:cNvSpPr txBox="1"/>
          <p:nvPr/>
        </p:nvSpPr>
        <p:spPr>
          <a:xfrm>
            <a:off x="10968090" y="3006423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106" name="文本框 105">
            <a:extLst>
              <a:ext uri="{FF2B5EF4-FFF2-40B4-BE49-F238E27FC236}">
                <a16:creationId xmlns:a16="http://schemas.microsoft.com/office/drawing/2014/main" id="{EAC93CA3-B261-EDA3-FBA8-B4D037481FB3}"/>
              </a:ext>
            </a:extLst>
          </p:cNvPr>
          <p:cNvSpPr txBox="1"/>
          <p:nvPr/>
        </p:nvSpPr>
        <p:spPr>
          <a:xfrm>
            <a:off x="10676492" y="2989719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107" name="文本框 106">
            <a:extLst>
              <a:ext uri="{FF2B5EF4-FFF2-40B4-BE49-F238E27FC236}">
                <a16:creationId xmlns:a16="http://schemas.microsoft.com/office/drawing/2014/main" id="{10B3BB77-9705-211F-0F67-3804B9A1683A}"/>
              </a:ext>
            </a:extLst>
          </p:cNvPr>
          <p:cNvSpPr txBox="1"/>
          <p:nvPr/>
        </p:nvSpPr>
        <p:spPr>
          <a:xfrm>
            <a:off x="10931324" y="2431624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pic>
        <p:nvPicPr>
          <p:cNvPr id="108" name="图片 107">
            <a:extLst>
              <a:ext uri="{FF2B5EF4-FFF2-40B4-BE49-F238E27FC236}">
                <a16:creationId xmlns:a16="http://schemas.microsoft.com/office/drawing/2014/main" id="{999C1705-0563-D3C4-8A35-5B8C60CCD3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27510" y="3612655"/>
            <a:ext cx="788007" cy="768585"/>
          </a:xfrm>
          <a:prstGeom prst="rect">
            <a:avLst/>
          </a:prstGeom>
        </p:spPr>
      </p:pic>
      <p:sp>
        <p:nvSpPr>
          <p:cNvPr id="109" name="文本框 108">
            <a:extLst>
              <a:ext uri="{FF2B5EF4-FFF2-40B4-BE49-F238E27FC236}">
                <a16:creationId xmlns:a16="http://schemas.microsoft.com/office/drawing/2014/main" id="{01EC4869-410D-CF8D-429E-3348C81A4993}"/>
              </a:ext>
            </a:extLst>
          </p:cNvPr>
          <p:cNvSpPr txBox="1"/>
          <p:nvPr/>
        </p:nvSpPr>
        <p:spPr>
          <a:xfrm>
            <a:off x="10637014" y="3548758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110" name="文本框 109">
            <a:extLst>
              <a:ext uri="{FF2B5EF4-FFF2-40B4-BE49-F238E27FC236}">
                <a16:creationId xmlns:a16="http://schemas.microsoft.com/office/drawing/2014/main" id="{2243001E-7F2E-3EA4-5C45-31048DE38275}"/>
              </a:ext>
            </a:extLst>
          </p:cNvPr>
          <p:cNvSpPr txBox="1"/>
          <p:nvPr/>
        </p:nvSpPr>
        <p:spPr>
          <a:xfrm>
            <a:off x="10925168" y="3828284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111" name="文本框 110">
            <a:extLst>
              <a:ext uri="{FF2B5EF4-FFF2-40B4-BE49-F238E27FC236}">
                <a16:creationId xmlns:a16="http://schemas.microsoft.com/office/drawing/2014/main" id="{B75D6C8C-B357-892A-A88D-89352B9440DD}"/>
              </a:ext>
            </a:extLst>
          </p:cNvPr>
          <p:cNvSpPr txBox="1"/>
          <p:nvPr/>
        </p:nvSpPr>
        <p:spPr>
          <a:xfrm>
            <a:off x="10652726" y="3828810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112" name="文本框 111">
            <a:extLst>
              <a:ext uri="{FF2B5EF4-FFF2-40B4-BE49-F238E27FC236}">
                <a16:creationId xmlns:a16="http://schemas.microsoft.com/office/drawing/2014/main" id="{3C7925BC-8F45-4D4F-8944-AA1DCFFDC996}"/>
              </a:ext>
            </a:extLst>
          </p:cNvPr>
          <p:cNvSpPr txBox="1"/>
          <p:nvPr/>
        </p:nvSpPr>
        <p:spPr>
          <a:xfrm>
            <a:off x="11220343" y="4125832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113" name="文本框 112">
            <a:extLst>
              <a:ext uri="{FF2B5EF4-FFF2-40B4-BE49-F238E27FC236}">
                <a16:creationId xmlns:a16="http://schemas.microsoft.com/office/drawing/2014/main" id="{AB1317A8-BDD1-75FC-1B76-0E085A74538E}"/>
              </a:ext>
            </a:extLst>
          </p:cNvPr>
          <p:cNvSpPr txBox="1"/>
          <p:nvPr/>
        </p:nvSpPr>
        <p:spPr>
          <a:xfrm>
            <a:off x="11234464" y="3848711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114" name="文本框 113">
            <a:extLst>
              <a:ext uri="{FF2B5EF4-FFF2-40B4-BE49-F238E27FC236}">
                <a16:creationId xmlns:a16="http://schemas.microsoft.com/office/drawing/2014/main" id="{3C843966-9B01-D7E3-8A10-0428692453B3}"/>
              </a:ext>
            </a:extLst>
          </p:cNvPr>
          <p:cNvSpPr txBox="1"/>
          <p:nvPr/>
        </p:nvSpPr>
        <p:spPr>
          <a:xfrm>
            <a:off x="11228291" y="3562490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115" name="文本框 114">
            <a:extLst>
              <a:ext uri="{FF2B5EF4-FFF2-40B4-BE49-F238E27FC236}">
                <a16:creationId xmlns:a16="http://schemas.microsoft.com/office/drawing/2014/main" id="{AFBD2BE7-6FC3-C80E-D01A-B6A62C659013}"/>
              </a:ext>
            </a:extLst>
          </p:cNvPr>
          <p:cNvSpPr txBox="1"/>
          <p:nvPr/>
        </p:nvSpPr>
        <p:spPr>
          <a:xfrm>
            <a:off x="10917408" y="3571590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pic>
        <p:nvPicPr>
          <p:cNvPr id="116" name="图片 115">
            <a:extLst>
              <a:ext uri="{FF2B5EF4-FFF2-40B4-BE49-F238E27FC236}">
                <a16:creationId xmlns:a16="http://schemas.microsoft.com/office/drawing/2014/main" id="{980DA663-E525-E9D9-8045-54851A563D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706" y="4800038"/>
            <a:ext cx="788007" cy="768585"/>
          </a:xfrm>
          <a:prstGeom prst="rect">
            <a:avLst/>
          </a:prstGeom>
        </p:spPr>
      </p:pic>
      <p:sp>
        <p:nvSpPr>
          <p:cNvPr id="117" name="文本框 116">
            <a:extLst>
              <a:ext uri="{FF2B5EF4-FFF2-40B4-BE49-F238E27FC236}">
                <a16:creationId xmlns:a16="http://schemas.microsoft.com/office/drawing/2014/main" id="{46E0058C-FB16-0DF9-959E-6B913C229DCC}"/>
              </a:ext>
            </a:extLst>
          </p:cNvPr>
          <p:cNvSpPr txBox="1"/>
          <p:nvPr/>
        </p:nvSpPr>
        <p:spPr>
          <a:xfrm>
            <a:off x="10668527" y="5342149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118" name="文本框 117">
            <a:extLst>
              <a:ext uri="{FF2B5EF4-FFF2-40B4-BE49-F238E27FC236}">
                <a16:creationId xmlns:a16="http://schemas.microsoft.com/office/drawing/2014/main" id="{780FD332-CD03-90A5-4E76-159DE95CD761}"/>
              </a:ext>
            </a:extLst>
          </p:cNvPr>
          <p:cNvSpPr txBox="1"/>
          <p:nvPr/>
        </p:nvSpPr>
        <p:spPr>
          <a:xfrm>
            <a:off x="10948364" y="5015667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119" name="文本框 118">
            <a:extLst>
              <a:ext uri="{FF2B5EF4-FFF2-40B4-BE49-F238E27FC236}">
                <a16:creationId xmlns:a16="http://schemas.microsoft.com/office/drawing/2014/main" id="{AD302AA1-3EC2-27F1-FFC5-6DDB0A5AF471}"/>
              </a:ext>
            </a:extLst>
          </p:cNvPr>
          <p:cNvSpPr txBox="1"/>
          <p:nvPr/>
        </p:nvSpPr>
        <p:spPr>
          <a:xfrm>
            <a:off x="11251488" y="5006148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120" name="文本框 119">
            <a:extLst>
              <a:ext uri="{FF2B5EF4-FFF2-40B4-BE49-F238E27FC236}">
                <a16:creationId xmlns:a16="http://schemas.microsoft.com/office/drawing/2014/main" id="{B1F148A5-7F8D-5AC9-15B9-6CE69A129BAB}"/>
              </a:ext>
            </a:extLst>
          </p:cNvPr>
          <p:cNvSpPr txBox="1"/>
          <p:nvPr/>
        </p:nvSpPr>
        <p:spPr>
          <a:xfrm>
            <a:off x="10677602" y="5033140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121" name="文本框 120">
            <a:extLst>
              <a:ext uri="{FF2B5EF4-FFF2-40B4-BE49-F238E27FC236}">
                <a16:creationId xmlns:a16="http://schemas.microsoft.com/office/drawing/2014/main" id="{C9986407-FD54-1C19-3606-62430D5CFF79}"/>
              </a:ext>
            </a:extLst>
          </p:cNvPr>
          <p:cNvSpPr txBox="1"/>
          <p:nvPr/>
        </p:nvSpPr>
        <p:spPr>
          <a:xfrm>
            <a:off x="11243539" y="5313215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122" name="文本框 121">
            <a:extLst>
              <a:ext uri="{FF2B5EF4-FFF2-40B4-BE49-F238E27FC236}">
                <a16:creationId xmlns:a16="http://schemas.microsoft.com/office/drawing/2014/main" id="{1F7DB2E4-558C-F94B-BE30-73395525471E}"/>
              </a:ext>
            </a:extLst>
          </p:cNvPr>
          <p:cNvSpPr txBox="1"/>
          <p:nvPr/>
        </p:nvSpPr>
        <p:spPr>
          <a:xfrm>
            <a:off x="10966842" y="4717126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123" name="文本框 122">
            <a:extLst>
              <a:ext uri="{FF2B5EF4-FFF2-40B4-BE49-F238E27FC236}">
                <a16:creationId xmlns:a16="http://schemas.microsoft.com/office/drawing/2014/main" id="{E4F84DFF-FB37-88F9-F8E9-BED016299EE2}"/>
              </a:ext>
            </a:extLst>
          </p:cNvPr>
          <p:cNvSpPr txBox="1"/>
          <p:nvPr/>
        </p:nvSpPr>
        <p:spPr>
          <a:xfrm>
            <a:off x="11251487" y="4749873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124" name="文本框 123">
            <a:extLst>
              <a:ext uri="{FF2B5EF4-FFF2-40B4-BE49-F238E27FC236}">
                <a16:creationId xmlns:a16="http://schemas.microsoft.com/office/drawing/2014/main" id="{93DA0A7D-884B-A473-64EC-28B6CC460748}"/>
              </a:ext>
            </a:extLst>
          </p:cNvPr>
          <p:cNvSpPr txBox="1"/>
          <p:nvPr/>
        </p:nvSpPr>
        <p:spPr>
          <a:xfrm>
            <a:off x="10979664" y="5289979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125" name="文本框 124">
            <a:extLst>
              <a:ext uri="{FF2B5EF4-FFF2-40B4-BE49-F238E27FC236}">
                <a16:creationId xmlns:a16="http://schemas.microsoft.com/office/drawing/2014/main" id="{86E6FBC1-5173-4060-6C14-955E98BBB2C3}"/>
              </a:ext>
            </a:extLst>
          </p:cNvPr>
          <p:cNvSpPr txBox="1"/>
          <p:nvPr/>
        </p:nvSpPr>
        <p:spPr>
          <a:xfrm>
            <a:off x="10639432" y="4131165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126" name="文本框 125">
            <a:extLst>
              <a:ext uri="{FF2B5EF4-FFF2-40B4-BE49-F238E27FC236}">
                <a16:creationId xmlns:a16="http://schemas.microsoft.com/office/drawing/2014/main" id="{C09D3A31-A917-97B7-9F5B-1BD755740E64}"/>
              </a:ext>
            </a:extLst>
          </p:cNvPr>
          <p:cNvSpPr txBox="1"/>
          <p:nvPr/>
        </p:nvSpPr>
        <p:spPr>
          <a:xfrm>
            <a:off x="11226857" y="3002849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127" name="文本框 126">
            <a:extLst>
              <a:ext uri="{FF2B5EF4-FFF2-40B4-BE49-F238E27FC236}">
                <a16:creationId xmlns:a16="http://schemas.microsoft.com/office/drawing/2014/main" id="{83DF260D-7ED3-A39E-1B8B-A53F6D2807A8}"/>
              </a:ext>
            </a:extLst>
          </p:cNvPr>
          <p:cNvSpPr txBox="1"/>
          <p:nvPr/>
        </p:nvSpPr>
        <p:spPr>
          <a:xfrm>
            <a:off x="10933884" y="4095815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128" name="文本框 127">
            <a:extLst>
              <a:ext uri="{FF2B5EF4-FFF2-40B4-BE49-F238E27FC236}">
                <a16:creationId xmlns:a16="http://schemas.microsoft.com/office/drawing/2014/main" id="{B38C5DD8-5531-CAAB-656C-78817E1215B4}"/>
              </a:ext>
            </a:extLst>
          </p:cNvPr>
          <p:cNvSpPr txBox="1"/>
          <p:nvPr/>
        </p:nvSpPr>
        <p:spPr>
          <a:xfrm>
            <a:off x="10683651" y="4762989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cxnSp>
        <p:nvCxnSpPr>
          <p:cNvPr id="129" name="直接箭头连接符 128">
            <a:extLst>
              <a:ext uri="{FF2B5EF4-FFF2-40B4-BE49-F238E27FC236}">
                <a16:creationId xmlns:a16="http://schemas.microsoft.com/office/drawing/2014/main" id="{814024C2-2808-7AFF-98A0-A469A92842D7}"/>
              </a:ext>
            </a:extLst>
          </p:cNvPr>
          <p:cNvCxnSpPr>
            <a:cxnSpLocks/>
            <a:stCxn id="66" idx="3"/>
          </p:cNvCxnSpPr>
          <p:nvPr/>
        </p:nvCxnSpPr>
        <p:spPr>
          <a:xfrm>
            <a:off x="9874076" y="2872984"/>
            <a:ext cx="787639" cy="95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直接箭头连接符 129">
            <a:extLst>
              <a:ext uri="{FF2B5EF4-FFF2-40B4-BE49-F238E27FC236}">
                <a16:creationId xmlns:a16="http://schemas.microsoft.com/office/drawing/2014/main" id="{76EBAACF-1C72-FDE6-FEC7-88A89385B603}"/>
              </a:ext>
            </a:extLst>
          </p:cNvPr>
          <p:cNvCxnSpPr>
            <a:cxnSpLocks/>
            <a:stCxn id="77" idx="3"/>
            <a:endCxn id="111" idx="1"/>
          </p:cNvCxnSpPr>
          <p:nvPr/>
        </p:nvCxnSpPr>
        <p:spPr>
          <a:xfrm>
            <a:off x="9866127" y="4003360"/>
            <a:ext cx="786599" cy="101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直接箭头连接符 130">
            <a:extLst>
              <a:ext uri="{FF2B5EF4-FFF2-40B4-BE49-F238E27FC236}">
                <a16:creationId xmlns:a16="http://schemas.microsoft.com/office/drawing/2014/main" id="{2043E839-25B3-0E74-AE5A-59AD784A1B5E}"/>
              </a:ext>
            </a:extLst>
          </p:cNvPr>
          <p:cNvCxnSpPr>
            <a:cxnSpLocks/>
          </p:cNvCxnSpPr>
          <p:nvPr/>
        </p:nvCxnSpPr>
        <p:spPr>
          <a:xfrm>
            <a:off x="9758306" y="5169802"/>
            <a:ext cx="85627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直接箭头连接符 131">
            <a:extLst>
              <a:ext uri="{FF2B5EF4-FFF2-40B4-BE49-F238E27FC236}">
                <a16:creationId xmlns:a16="http://schemas.microsoft.com/office/drawing/2014/main" id="{5B1CC6DB-5FCC-A951-044D-325D861DAF39}"/>
              </a:ext>
            </a:extLst>
          </p:cNvPr>
          <p:cNvCxnSpPr>
            <a:stCxn id="7" idx="3"/>
            <a:endCxn id="10" idx="1"/>
          </p:cNvCxnSpPr>
          <p:nvPr/>
        </p:nvCxnSpPr>
        <p:spPr>
          <a:xfrm flipV="1">
            <a:off x="1276618" y="1919266"/>
            <a:ext cx="835401" cy="14355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直接箭头连接符 132">
            <a:extLst>
              <a:ext uri="{FF2B5EF4-FFF2-40B4-BE49-F238E27FC236}">
                <a16:creationId xmlns:a16="http://schemas.microsoft.com/office/drawing/2014/main" id="{3432A8C7-E182-AE0F-E2C8-F658E9656DA4}"/>
              </a:ext>
            </a:extLst>
          </p:cNvPr>
          <p:cNvCxnSpPr>
            <a:stCxn id="7" idx="3"/>
            <a:endCxn id="8" idx="1"/>
          </p:cNvCxnSpPr>
          <p:nvPr/>
        </p:nvCxnSpPr>
        <p:spPr>
          <a:xfrm flipV="1">
            <a:off x="1276618" y="3354838"/>
            <a:ext cx="831402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直接箭头连接符 133">
            <a:extLst>
              <a:ext uri="{FF2B5EF4-FFF2-40B4-BE49-F238E27FC236}">
                <a16:creationId xmlns:a16="http://schemas.microsoft.com/office/drawing/2014/main" id="{B3E82C23-2A08-1A54-0DEA-95B2036B26C3}"/>
              </a:ext>
            </a:extLst>
          </p:cNvPr>
          <p:cNvCxnSpPr>
            <a:stCxn id="7" idx="3"/>
            <a:endCxn id="9" idx="1"/>
          </p:cNvCxnSpPr>
          <p:nvPr/>
        </p:nvCxnSpPr>
        <p:spPr>
          <a:xfrm>
            <a:off x="1276618" y="3354839"/>
            <a:ext cx="831401" cy="170782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5" name="文本框 134">
            <a:extLst>
              <a:ext uri="{FF2B5EF4-FFF2-40B4-BE49-F238E27FC236}">
                <a16:creationId xmlns:a16="http://schemas.microsoft.com/office/drawing/2014/main" id="{4E5B5686-9065-CDF3-8B4E-15DDD04512D9}"/>
              </a:ext>
            </a:extLst>
          </p:cNvPr>
          <p:cNvSpPr txBox="1"/>
          <p:nvPr/>
        </p:nvSpPr>
        <p:spPr>
          <a:xfrm>
            <a:off x="7340682" y="3084642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……</a:t>
            </a:r>
            <a:endParaRPr lang="zh-CN" altLang="en-US" dirty="0"/>
          </a:p>
        </p:txBody>
      </p:sp>
      <p:sp>
        <p:nvSpPr>
          <p:cNvPr id="136" name="文本框 135">
            <a:extLst>
              <a:ext uri="{FF2B5EF4-FFF2-40B4-BE49-F238E27FC236}">
                <a16:creationId xmlns:a16="http://schemas.microsoft.com/office/drawing/2014/main" id="{84B835BF-3234-E42B-78C8-0C9EBEDE19AD}"/>
              </a:ext>
            </a:extLst>
          </p:cNvPr>
          <p:cNvSpPr txBox="1"/>
          <p:nvPr/>
        </p:nvSpPr>
        <p:spPr>
          <a:xfrm>
            <a:off x="7363922" y="1303167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……</a:t>
            </a:r>
            <a:endParaRPr lang="zh-CN" altLang="en-US" dirty="0"/>
          </a:p>
        </p:txBody>
      </p:sp>
      <p:sp>
        <p:nvSpPr>
          <p:cNvPr id="137" name="文本框 136">
            <a:extLst>
              <a:ext uri="{FF2B5EF4-FFF2-40B4-BE49-F238E27FC236}">
                <a16:creationId xmlns:a16="http://schemas.microsoft.com/office/drawing/2014/main" id="{C85EBDA7-3409-428B-681A-ACE22C6C5285}"/>
              </a:ext>
            </a:extLst>
          </p:cNvPr>
          <p:cNvSpPr txBox="1"/>
          <p:nvPr/>
        </p:nvSpPr>
        <p:spPr>
          <a:xfrm>
            <a:off x="7383718" y="2535558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……</a:t>
            </a:r>
            <a:endParaRPr lang="zh-CN" altLang="en-US" dirty="0"/>
          </a:p>
        </p:txBody>
      </p:sp>
      <p:sp>
        <p:nvSpPr>
          <p:cNvPr id="138" name="文本框 137">
            <a:extLst>
              <a:ext uri="{FF2B5EF4-FFF2-40B4-BE49-F238E27FC236}">
                <a16:creationId xmlns:a16="http://schemas.microsoft.com/office/drawing/2014/main" id="{4F6BB6AB-0D55-11A6-43D8-08D1E82AF763}"/>
              </a:ext>
            </a:extLst>
          </p:cNvPr>
          <p:cNvSpPr txBox="1"/>
          <p:nvPr/>
        </p:nvSpPr>
        <p:spPr>
          <a:xfrm>
            <a:off x="7353042" y="2544940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……</a:t>
            </a:r>
            <a:endParaRPr lang="zh-CN" altLang="en-US" dirty="0"/>
          </a:p>
        </p:txBody>
      </p:sp>
      <p:sp>
        <p:nvSpPr>
          <p:cNvPr id="139" name="文本框 138">
            <a:extLst>
              <a:ext uri="{FF2B5EF4-FFF2-40B4-BE49-F238E27FC236}">
                <a16:creationId xmlns:a16="http://schemas.microsoft.com/office/drawing/2014/main" id="{C6E84B1A-1A39-D2E5-111B-5142917595CA}"/>
              </a:ext>
            </a:extLst>
          </p:cNvPr>
          <p:cNvSpPr txBox="1"/>
          <p:nvPr/>
        </p:nvSpPr>
        <p:spPr>
          <a:xfrm>
            <a:off x="7349393" y="3595526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……</a:t>
            </a:r>
            <a:endParaRPr lang="zh-CN" altLang="en-US" dirty="0"/>
          </a:p>
        </p:txBody>
      </p:sp>
      <p:sp>
        <p:nvSpPr>
          <p:cNvPr id="140" name="文本框 139">
            <a:extLst>
              <a:ext uri="{FF2B5EF4-FFF2-40B4-BE49-F238E27FC236}">
                <a16:creationId xmlns:a16="http://schemas.microsoft.com/office/drawing/2014/main" id="{E4331CAF-C61E-F31A-B696-0861060CD2FA}"/>
              </a:ext>
            </a:extLst>
          </p:cNvPr>
          <p:cNvSpPr txBox="1"/>
          <p:nvPr/>
        </p:nvSpPr>
        <p:spPr>
          <a:xfrm>
            <a:off x="7344995" y="1905256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……</a:t>
            </a:r>
            <a:endParaRPr lang="zh-CN" altLang="en-US" dirty="0"/>
          </a:p>
        </p:txBody>
      </p:sp>
      <p:sp>
        <p:nvSpPr>
          <p:cNvPr id="141" name="文本框 140">
            <a:extLst>
              <a:ext uri="{FF2B5EF4-FFF2-40B4-BE49-F238E27FC236}">
                <a16:creationId xmlns:a16="http://schemas.microsoft.com/office/drawing/2014/main" id="{73A37A13-7748-FD7A-A2DE-949C5C56B55E}"/>
              </a:ext>
            </a:extLst>
          </p:cNvPr>
          <p:cNvSpPr txBox="1"/>
          <p:nvPr/>
        </p:nvSpPr>
        <p:spPr>
          <a:xfrm>
            <a:off x="7366090" y="4818457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……</a:t>
            </a:r>
            <a:endParaRPr lang="zh-CN" altLang="en-US" dirty="0"/>
          </a:p>
        </p:txBody>
      </p:sp>
      <p:sp>
        <p:nvSpPr>
          <p:cNvPr id="142" name="文本框 141">
            <a:extLst>
              <a:ext uri="{FF2B5EF4-FFF2-40B4-BE49-F238E27FC236}">
                <a16:creationId xmlns:a16="http://schemas.microsoft.com/office/drawing/2014/main" id="{A39E20ED-CBDC-E17C-D02D-B77D1F3F78F9}"/>
              </a:ext>
            </a:extLst>
          </p:cNvPr>
          <p:cNvSpPr txBox="1"/>
          <p:nvPr/>
        </p:nvSpPr>
        <p:spPr>
          <a:xfrm>
            <a:off x="7349393" y="6049735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……</a:t>
            </a:r>
            <a:endParaRPr lang="zh-CN" altLang="en-US" dirty="0"/>
          </a:p>
        </p:txBody>
      </p:sp>
      <p:sp>
        <p:nvSpPr>
          <p:cNvPr id="143" name="文本框 142">
            <a:extLst>
              <a:ext uri="{FF2B5EF4-FFF2-40B4-BE49-F238E27FC236}">
                <a16:creationId xmlns:a16="http://schemas.microsoft.com/office/drawing/2014/main" id="{7172951C-AD7B-B0B4-5D90-F840F75481D1}"/>
              </a:ext>
            </a:extLst>
          </p:cNvPr>
          <p:cNvSpPr txBox="1"/>
          <p:nvPr/>
        </p:nvSpPr>
        <p:spPr>
          <a:xfrm>
            <a:off x="7360903" y="4188026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……</a:t>
            </a:r>
            <a:endParaRPr lang="zh-CN" altLang="en-US" dirty="0"/>
          </a:p>
        </p:txBody>
      </p:sp>
      <p:sp>
        <p:nvSpPr>
          <p:cNvPr id="144" name="文本框 143">
            <a:extLst>
              <a:ext uri="{FF2B5EF4-FFF2-40B4-BE49-F238E27FC236}">
                <a16:creationId xmlns:a16="http://schemas.microsoft.com/office/drawing/2014/main" id="{3CECD64D-5DE1-CFE4-8F6C-52523682C8FA}"/>
              </a:ext>
            </a:extLst>
          </p:cNvPr>
          <p:cNvSpPr txBox="1"/>
          <p:nvPr/>
        </p:nvSpPr>
        <p:spPr>
          <a:xfrm>
            <a:off x="2212567" y="4166557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……</a:t>
            </a:r>
            <a:endParaRPr lang="zh-CN" altLang="en-US" dirty="0"/>
          </a:p>
        </p:txBody>
      </p:sp>
      <p:sp>
        <p:nvSpPr>
          <p:cNvPr id="145" name="文本框 144">
            <a:extLst>
              <a:ext uri="{FF2B5EF4-FFF2-40B4-BE49-F238E27FC236}">
                <a16:creationId xmlns:a16="http://schemas.microsoft.com/office/drawing/2014/main" id="{80AD5C62-3FE6-5C6A-EF2F-E69D96DE66DA}"/>
              </a:ext>
            </a:extLst>
          </p:cNvPr>
          <p:cNvSpPr txBox="1"/>
          <p:nvPr/>
        </p:nvSpPr>
        <p:spPr>
          <a:xfrm>
            <a:off x="7346224" y="5467864"/>
            <a:ext cx="6463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……</a:t>
            </a:r>
            <a:endParaRPr lang="zh-CN" altLang="en-US" dirty="0"/>
          </a:p>
        </p:txBody>
      </p:sp>
      <p:cxnSp>
        <p:nvCxnSpPr>
          <p:cNvPr id="146" name="直接箭头连接符 145">
            <a:extLst>
              <a:ext uri="{FF2B5EF4-FFF2-40B4-BE49-F238E27FC236}">
                <a16:creationId xmlns:a16="http://schemas.microsoft.com/office/drawing/2014/main" id="{58C335F9-363D-21AD-7849-C776CE087540}"/>
              </a:ext>
            </a:extLst>
          </p:cNvPr>
          <p:cNvCxnSpPr>
            <a:stCxn id="7" idx="3"/>
          </p:cNvCxnSpPr>
          <p:nvPr/>
        </p:nvCxnSpPr>
        <p:spPr>
          <a:xfrm>
            <a:off x="1276618" y="3354839"/>
            <a:ext cx="758258" cy="9382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直接箭头连接符 146">
            <a:extLst>
              <a:ext uri="{FF2B5EF4-FFF2-40B4-BE49-F238E27FC236}">
                <a16:creationId xmlns:a16="http://schemas.microsoft.com/office/drawing/2014/main" id="{2100CB07-F508-BD8E-4D58-2A7446F2D8E0}"/>
              </a:ext>
            </a:extLst>
          </p:cNvPr>
          <p:cNvCxnSpPr>
            <a:stCxn id="10" idx="3"/>
            <a:endCxn id="11" idx="1"/>
          </p:cNvCxnSpPr>
          <p:nvPr/>
        </p:nvCxnSpPr>
        <p:spPr>
          <a:xfrm flipV="1">
            <a:off x="2900026" y="1599869"/>
            <a:ext cx="709461" cy="31939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直接箭头连接符 147">
            <a:extLst>
              <a:ext uri="{FF2B5EF4-FFF2-40B4-BE49-F238E27FC236}">
                <a16:creationId xmlns:a16="http://schemas.microsoft.com/office/drawing/2014/main" id="{D0CCF9D6-85A3-8B13-545B-73CA561CE4C6}"/>
              </a:ext>
            </a:extLst>
          </p:cNvPr>
          <p:cNvCxnSpPr>
            <a:stCxn id="8" idx="3"/>
            <a:endCxn id="12" idx="1"/>
          </p:cNvCxnSpPr>
          <p:nvPr/>
        </p:nvCxnSpPr>
        <p:spPr>
          <a:xfrm flipV="1">
            <a:off x="2896027" y="2713487"/>
            <a:ext cx="835404" cy="6413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直接箭头连接符 148">
            <a:extLst>
              <a:ext uri="{FF2B5EF4-FFF2-40B4-BE49-F238E27FC236}">
                <a16:creationId xmlns:a16="http://schemas.microsoft.com/office/drawing/2014/main" id="{BB33499A-00A8-D243-5A71-8F09B6A80978}"/>
              </a:ext>
            </a:extLst>
          </p:cNvPr>
          <p:cNvCxnSpPr>
            <a:stCxn id="8" idx="3"/>
            <a:endCxn id="16" idx="1"/>
          </p:cNvCxnSpPr>
          <p:nvPr/>
        </p:nvCxnSpPr>
        <p:spPr>
          <a:xfrm>
            <a:off x="2896027" y="3354838"/>
            <a:ext cx="835402" cy="5293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直接箭头连接符 149">
            <a:extLst>
              <a:ext uri="{FF2B5EF4-FFF2-40B4-BE49-F238E27FC236}">
                <a16:creationId xmlns:a16="http://schemas.microsoft.com/office/drawing/2014/main" id="{5D628B3A-2841-B688-B1A9-2C30C61B8F76}"/>
              </a:ext>
            </a:extLst>
          </p:cNvPr>
          <p:cNvCxnSpPr>
            <a:stCxn id="8" idx="3"/>
            <a:endCxn id="18" idx="1"/>
          </p:cNvCxnSpPr>
          <p:nvPr/>
        </p:nvCxnSpPr>
        <p:spPr>
          <a:xfrm>
            <a:off x="2896027" y="3354838"/>
            <a:ext cx="835403" cy="17078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直接箭头连接符 150">
            <a:extLst>
              <a:ext uri="{FF2B5EF4-FFF2-40B4-BE49-F238E27FC236}">
                <a16:creationId xmlns:a16="http://schemas.microsoft.com/office/drawing/2014/main" id="{38F09D56-2DD0-949F-363C-A593F7A671FD}"/>
              </a:ext>
            </a:extLst>
          </p:cNvPr>
          <p:cNvCxnSpPr>
            <a:stCxn id="9" idx="3"/>
            <a:endCxn id="20" idx="1"/>
          </p:cNvCxnSpPr>
          <p:nvPr/>
        </p:nvCxnSpPr>
        <p:spPr>
          <a:xfrm>
            <a:off x="2896026" y="5062660"/>
            <a:ext cx="835403" cy="12552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直接箭头连接符 151">
            <a:extLst>
              <a:ext uri="{FF2B5EF4-FFF2-40B4-BE49-F238E27FC236}">
                <a16:creationId xmlns:a16="http://schemas.microsoft.com/office/drawing/2014/main" id="{3176B1FA-D186-DBF4-9016-9BD44A4C7102}"/>
              </a:ext>
            </a:extLst>
          </p:cNvPr>
          <p:cNvCxnSpPr>
            <a:cxnSpLocks/>
            <a:stCxn id="11" idx="3"/>
          </p:cNvCxnSpPr>
          <p:nvPr/>
        </p:nvCxnSpPr>
        <p:spPr>
          <a:xfrm flipV="1">
            <a:off x="4519438" y="1109157"/>
            <a:ext cx="847384" cy="42581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直接箭头连接符 152">
            <a:extLst>
              <a:ext uri="{FF2B5EF4-FFF2-40B4-BE49-F238E27FC236}">
                <a16:creationId xmlns:a16="http://schemas.microsoft.com/office/drawing/2014/main" id="{644F2CDD-10A9-AD09-70DE-F79901A63831}"/>
              </a:ext>
            </a:extLst>
          </p:cNvPr>
          <p:cNvCxnSpPr>
            <a:stCxn id="20" idx="3"/>
            <a:endCxn id="25" idx="1"/>
          </p:cNvCxnSpPr>
          <p:nvPr/>
        </p:nvCxnSpPr>
        <p:spPr>
          <a:xfrm>
            <a:off x="4519436" y="6317860"/>
            <a:ext cx="118255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直接箭头连接符 153">
            <a:extLst>
              <a:ext uri="{FF2B5EF4-FFF2-40B4-BE49-F238E27FC236}">
                <a16:creationId xmlns:a16="http://schemas.microsoft.com/office/drawing/2014/main" id="{50A9C32F-337E-1B0D-9F05-08CBA1159C57}"/>
              </a:ext>
            </a:extLst>
          </p:cNvPr>
          <p:cNvCxnSpPr>
            <a:stCxn id="12" idx="3"/>
          </p:cNvCxnSpPr>
          <p:nvPr/>
        </p:nvCxnSpPr>
        <p:spPr>
          <a:xfrm flipV="1">
            <a:off x="4519438" y="2697837"/>
            <a:ext cx="1109455" cy="156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直接箭头连接符 154">
            <a:extLst>
              <a:ext uri="{FF2B5EF4-FFF2-40B4-BE49-F238E27FC236}">
                <a16:creationId xmlns:a16="http://schemas.microsoft.com/office/drawing/2014/main" id="{A538697F-C0DC-302B-A7E5-57C84C0487A5}"/>
              </a:ext>
            </a:extLst>
          </p:cNvPr>
          <p:cNvCxnSpPr>
            <a:endCxn id="21" idx="1"/>
          </p:cNvCxnSpPr>
          <p:nvPr/>
        </p:nvCxnSpPr>
        <p:spPr>
          <a:xfrm flipV="1">
            <a:off x="4644001" y="1534974"/>
            <a:ext cx="1057995" cy="11218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直接箭头连接符 155">
            <a:extLst>
              <a:ext uri="{FF2B5EF4-FFF2-40B4-BE49-F238E27FC236}">
                <a16:creationId xmlns:a16="http://schemas.microsoft.com/office/drawing/2014/main" id="{96EB56DD-31AA-E51D-B8B5-ABDD6DE43C93}"/>
              </a:ext>
            </a:extLst>
          </p:cNvPr>
          <p:cNvCxnSpPr>
            <a:cxnSpLocks/>
            <a:stCxn id="36" idx="3"/>
            <a:endCxn id="23" idx="1"/>
          </p:cNvCxnSpPr>
          <p:nvPr/>
        </p:nvCxnSpPr>
        <p:spPr>
          <a:xfrm flipV="1">
            <a:off x="4624680" y="3884148"/>
            <a:ext cx="1077314" cy="39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直接箭头连接符 156">
            <a:extLst>
              <a:ext uri="{FF2B5EF4-FFF2-40B4-BE49-F238E27FC236}">
                <a16:creationId xmlns:a16="http://schemas.microsoft.com/office/drawing/2014/main" id="{24C9EF96-887A-B9B1-7ACF-D12DC52AD162}"/>
              </a:ext>
            </a:extLst>
          </p:cNvPr>
          <p:cNvCxnSpPr>
            <a:stCxn id="20" idx="3"/>
            <a:endCxn id="24" idx="1"/>
          </p:cNvCxnSpPr>
          <p:nvPr/>
        </p:nvCxnSpPr>
        <p:spPr>
          <a:xfrm flipV="1">
            <a:off x="4519436" y="5062661"/>
            <a:ext cx="1182559" cy="12551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直接箭头连接符 157">
            <a:extLst>
              <a:ext uri="{FF2B5EF4-FFF2-40B4-BE49-F238E27FC236}">
                <a16:creationId xmlns:a16="http://schemas.microsoft.com/office/drawing/2014/main" id="{CE309B62-8325-C395-11CA-A030558E5C31}"/>
              </a:ext>
            </a:extLst>
          </p:cNvPr>
          <p:cNvCxnSpPr>
            <a:stCxn id="18" idx="3"/>
            <a:endCxn id="24" idx="1"/>
          </p:cNvCxnSpPr>
          <p:nvPr/>
        </p:nvCxnSpPr>
        <p:spPr>
          <a:xfrm>
            <a:off x="4519437" y="5062661"/>
            <a:ext cx="118255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9" name="文本框 158">
            <a:extLst>
              <a:ext uri="{FF2B5EF4-FFF2-40B4-BE49-F238E27FC236}">
                <a16:creationId xmlns:a16="http://schemas.microsoft.com/office/drawing/2014/main" id="{523F988D-D4A4-5FFB-7B5C-D4100D97495B}"/>
              </a:ext>
            </a:extLst>
          </p:cNvPr>
          <p:cNvSpPr txBox="1"/>
          <p:nvPr/>
        </p:nvSpPr>
        <p:spPr>
          <a:xfrm>
            <a:off x="5812997" y="4191293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……</a:t>
            </a:r>
            <a:endParaRPr lang="zh-CN" altLang="en-US" dirty="0"/>
          </a:p>
        </p:txBody>
      </p:sp>
      <p:cxnSp>
        <p:nvCxnSpPr>
          <p:cNvPr id="160" name="直接箭头连接符 159">
            <a:extLst>
              <a:ext uri="{FF2B5EF4-FFF2-40B4-BE49-F238E27FC236}">
                <a16:creationId xmlns:a16="http://schemas.microsoft.com/office/drawing/2014/main" id="{6CDBDB2D-C763-CF64-CB3E-61B96508C102}"/>
              </a:ext>
            </a:extLst>
          </p:cNvPr>
          <p:cNvCxnSpPr>
            <a:stCxn id="36" idx="3"/>
          </p:cNvCxnSpPr>
          <p:nvPr/>
        </p:nvCxnSpPr>
        <p:spPr>
          <a:xfrm>
            <a:off x="4624680" y="3888073"/>
            <a:ext cx="969493" cy="55381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1" name="直接箭头连接符 160">
            <a:extLst>
              <a:ext uri="{FF2B5EF4-FFF2-40B4-BE49-F238E27FC236}">
                <a16:creationId xmlns:a16="http://schemas.microsoft.com/office/drawing/2014/main" id="{1D782A2D-DB19-9718-F2B1-27760FEE12C4}"/>
              </a:ext>
            </a:extLst>
          </p:cNvPr>
          <p:cNvCxnSpPr>
            <a:stCxn id="52" idx="3"/>
          </p:cNvCxnSpPr>
          <p:nvPr/>
        </p:nvCxnSpPr>
        <p:spPr>
          <a:xfrm flipV="1">
            <a:off x="6605773" y="1534973"/>
            <a:ext cx="388916" cy="64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" name="直接箭头连接符 161">
            <a:extLst>
              <a:ext uri="{FF2B5EF4-FFF2-40B4-BE49-F238E27FC236}">
                <a16:creationId xmlns:a16="http://schemas.microsoft.com/office/drawing/2014/main" id="{F671FB77-C179-9C43-96F3-A1019B5C90C0}"/>
              </a:ext>
            </a:extLst>
          </p:cNvPr>
          <p:cNvCxnSpPr/>
          <p:nvPr/>
        </p:nvCxnSpPr>
        <p:spPr>
          <a:xfrm>
            <a:off x="6605773" y="2697837"/>
            <a:ext cx="48318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" name="直接箭头连接符 162">
            <a:extLst>
              <a:ext uri="{FF2B5EF4-FFF2-40B4-BE49-F238E27FC236}">
                <a16:creationId xmlns:a16="http://schemas.microsoft.com/office/drawing/2014/main" id="{DAB7CDA9-73C5-3071-0B14-8F454FC13A27}"/>
              </a:ext>
            </a:extLst>
          </p:cNvPr>
          <p:cNvCxnSpPr>
            <a:cxnSpLocks/>
          </p:cNvCxnSpPr>
          <p:nvPr/>
        </p:nvCxnSpPr>
        <p:spPr>
          <a:xfrm>
            <a:off x="6605773" y="3818694"/>
            <a:ext cx="46329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4" name="直接箭头连接符 163">
            <a:extLst>
              <a:ext uri="{FF2B5EF4-FFF2-40B4-BE49-F238E27FC236}">
                <a16:creationId xmlns:a16="http://schemas.microsoft.com/office/drawing/2014/main" id="{9804FA44-E1F8-E73B-866C-975E1BBED2B5}"/>
              </a:ext>
            </a:extLst>
          </p:cNvPr>
          <p:cNvCxnSpPr>
            <a:stCxn id="24" idx="3"/>
          </p:cNvCxnSpPr>
          <p:nvPr/>
        </p:nvCxnSpPr>
        <p:spPr>
          <a:xfrm flipV="1">
            <a:off x="6490002" y="5062659"/>
            <a:ext cx="523540" cy="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直接箭头连接符 164">
            <a:extLst>
              <a:ext uri="{FF2B5EF4-FFF2-40B4-BE49-F238E27FC236}">
                <a16:creationId xmlns:a16="http://schemas.microsoft.com/office/drawing/2014/main" id="{19C78AB0-8F27-8AD1-65E5-66B7B5C8A4CF}"/>
              </a:ext>
            </a:extLst>
          </p:cNvPr>
          <p:cNvCxnSpPr/>
          <p:nvPr/>
        </p:nvCxnSpPr>
        <p:spPr>
          <a:xfrm>
            <a:off x="6605773" y="6317859"/>
            <a:ext cx="47375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直接箭头连接符 165">
            <a:extLst>
              <a:ext uri="{FF2B5EF4-FFF2-40B4-BE49-F238E27FC236}">
                <a16:creationId xmlns:a16="http://schemas.microsoft.com/office/drawing/2014/main" id="{40AD3B63-5D1D-5A55-2B6D-860F59333359}"/>
              </a:ext>
            </a:extLst>
          </p:cNvPr>
          <p:cNvCxnSpPr>
            <a:cxnSpLocks/>
          </p:cNvCxnSpPr>
          <p:nvPr/>
        </p:nvCxnSpPr>
        <p:spPr>
          <a:xfrm>
            <a:off x="8267307" y="1649726"/>
            <a:ext cx="52790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7" name="直接箭头连接符 166">
            <a:extLst>
              <a:ext uri="{FF2B5EF4-FFF2-40B4-BE49-F238E27FC236}">
                <a16:creationId xmlns:a16="http://schemas.microsoft.com/office/drawing/2014/main" id="{F2BCA0B6-2EC6-5097-29A0-9E1A3C9AF88F}"/>
              </a:ext>
            </a:extLst>
          </p:cNvPr>
          <p:cNvCxnSpPr>
            <a:endCxn id="67" idx="1"/>
          </p:cNvCxnSpPr>
          <p:nvPr/>
        </p:nvCxnSpPr>
        <p:spPr>
          <a:xfrm>
            <a:off x="8361575" y="2818183"/>
            <a:ext cx="50410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" name="直接箭头连接符 167">
            <a:extLst>
              <a:ext uri="{FF2B5EF4-FFF2-40B4-BE49-F238E27FC236}">
                <a16:creationId xmlns:a16="http://schemas.microsoft.com/office/drawing/2014/main" id="{A1B6E56A-31DA-1084-E9EB-72D992070933}"/>
              </a:ext>
            </a:extLst>
          </p:cNvPr>
          <p:cNvCxnSpPr>
            <a:cxnSpLocks/>
            <a:endCxn id="75" idx="1"/>
          </p:cNvCxnSpPr>
          <p:nvPr/>
        </p:nvCxnSpPr>
        <p:spPr>
          <a:xfrm>
            <a:off x="8333295" y="3966930"/>
            <a:ext cx="548099" cy="165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直接箭头连接符 168">
            <a:extLst>
              <a:ext uri="{FF2B5EF4-FFF2-40B4-BE49-F238E27FC236}">
                <a16:creationId xmlns:a16="http://schemas.microsoft.com/office/drawing/2014/main" id="{785F5BCB-3899-C9EA-3090-029AF0060872}"/>
              </a:ext>
            </a:extLst>
          </p:cNvPr>
          <p:cNvCxnSpPr/>
          <p:nvPr/>
        </p:nvCxnSpPr>
        <p:spPr>
          <a:xfrm>
            <a:off x="8286161" y="5154313"/>
            <a:ext cx="47946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0" name="直接箭头连接符 169">
            <a:extLst>
              <a:ext uri="{FF2B5EF4-FFF2-40B4-BE49-F238E27FC236}">
                <a16:creationId xmlns:a16="http://schemas.microsoft.com/office/drawing/2014/main" id="{2D39A2AE-1BC4-D89C-76AC-43CAF6E12EBC}"/>
              </a:ext>
            </a:extLst>
          </p:cNvPr>
          <p:cNvCxnSpPr>
            <a:endCxn id="93" idx="1"/>
          </p:cNvCxnSpPr>
          <p:nvPr/>
        </p:nvCxnSpPr>
        <p:spPr>
          <a:xfrm flipV="1">
            <a:off x="8314441" y="6286605"/>
            <a:ext cx="613044" cy="312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7794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4" grpId="0"/>
      <p:bldP spid="65" grpId="0"/>
      <p:bldP spid="66" grpId="0"/>
      <p:bldP spid="67" grpId="0"/>
      <p:bldP spid="68" grpId="0"/>
      <p:bldP spid="69" grpId="0"/>
      <p:bldP spid="70" grpId="0"/>
      <p:bldP spid="71" grpId="0"/>
      <p:bldP spid="73" grpId="0"/>
      <p:bldP spid="74" grpId="0"/>
      <p:bldP spid="75" grpId="0"/>
      <p:bldP spid="76" grpId="0"/>
      <p:bldP spid="77" grpId="0"/>
      <p:bldP spid="78" grpId="0"/>
      <p:bldP spid="79" grpId="0"/>
      <p:bldP spid="81" grpId="0"/>
      <p:bldP spid="82" grpId="0"/>
      <p:bldP spid="83" grpId="0"/>
      <p:bldP spid="84" grpId="0"/>
      <p:bldP spid="85" grpId="0"/>
      <p:bldP spid="86" grpId="0"/>
      <p:bldP spid="87" grpId="0"/>
      <p:bldP spid="88" grpId="0"/>
      <p:bldP spid="90" grpId="0"/>
      <p:bldP spid="91" grpId="0"/>
      <p:bldP spid="92" grpId="0"/>
      <p:bldP spid="93" grpId="0"/>
      <p:bldP spid="94" grpId="0"/>
      <p:bldP spid="95" grpId="0"/>
      <p:bldP spid="96" grpId="0"/>
      <p:bldP spid="97" grpId="0"/>
      <p:bldP spid="98" grpId="0"/>
      <p:bldP spid="100" grpId="0"/>
      <p:bldP spid="101" grpId="0"/>
      <p:bldP spid="102" grpId="0"/>
      <p:bldP spid="103" grpId="0"/>
      <p:bldP spid="104" grpId="0"/>
      <p:bldP spid="105" grpId="0"/>
      <p:bldP spid="106" grpId="0"/>
      <p:bldP spid="107" grpId="0"/>
      <p:bldP spid="109" grpId="0"/>
      <p:bldP spid="110" grpId="0"/>
      <p:bldP spid="111" grpId="0"/>
      <p:bldP spid="112" grpId="0"/>
      <p:bldP spid="113" grpId="0"/>
      <p:bldP spid="114" grpId="0"/>
      <p:bldP spid="115" grpId="0"/>
      <p:bldP spid="117" grpId="0"/>
      <p:bldP spid="118" grpId="0"/>
      <p:bldP spid="119" grpId="0"/>
      <p:bldP spid="120" grpId="0"/>
      <p:bldP spid="121" grpId="0"/>
      <p:bldP spid="122" grpId="0"/>
      <p:bldP spid="123" grpId="0"/>
      <p:bldP spid="124" grpId="0"/>
      <p:bldP spid="125" grpId="0"/>
      <p:bldP spid="126" grpId="0"/>
      <p:bldP spid="127" grpId="0"/>
      <p:bldP spid="12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FF9025-FAEC-8956-4A52-F38CDDE089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>
            <a:extLst>
              <a:ext uri="{FF2B5EF4-FFF2-40B4-BE49-F238E27FC236}">
                <a16:creationId xmlns:a16="http://schemas.microsoft.com/office/drawing/2014/main" id="{BA0F04DA-591E-66DA-0F6E-18D3AD799ABC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F65698FB-26DD-767A-F64F-A78BF49555CE}"/>
                </a:ext>
              </a:extLst>
            </p:cNvPr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>
              <a:extLst>
                <a:ext uri="{FF2B5EF4-FFF2-40B4-BE49-F238E27FC236}">
                  <a16:creationId xmlns:a16="http://schemas.microsoft.com/office/drawing/2014/main" id="{32E31F46-0962-7F1B-C86B-96857C4C1B8A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7DB2BF88-79C7-CFC0-652A-D3CBC3293C0B}"/>
              </a:ext>
            </a:extLst>
          </p:cNvPr>
          <p:cNvSpPr/>
          <p:nvPr/>
        </p:nvSpPr>
        <p:spPr bwMode="auto">
          <a:xfrm>
            <a:off x="0" y="-1589"/>
            <a:ext cx="972846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04387B7D-C991-6AC4-08CB-A80B7BDABB16}"/>
              </a:ext>
            </a:extLst>
          </p:cNvPr>
          <p:cNvSpPr txBox="1"/>
          <p:nvPr/>
        </p:nvSpPr>
        <p:spPr>
          <a:xfrm>
            <a:off x="350439" y="120418"/>
            <a:ext cx="828464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人工智能：技术挑战</a:t>
            </a:r>
            <a:r>
              <a:rPr lang="en-US" altLang="zh-CN" sz="2800" b="1" dirty="0">
                <a:solidFill>
                  <a:prstClr val="white"/>
                </a:solidFill>
                <a:cs typeface="+mn-ea"/>
                <a:sym typeface="+mn-lt"/>
              </a:rPr>
              <a:t>3——</a:t>
            </a: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常识知识难以获取和表达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7" name="Picture 3" descr="C:\Users\Yi Zhou\Desktop\common.jpg">
            <a:extLst>
              <a:ext uri="{FF2B5EF4-FFF2-40B4-BE49-F238E27FC236}">
                <a16:creationId xmlns:a16="http://schemas.microsoft.com/office/drawing/2014/main" id="{728C8413-CE2C-110E-0E74-7D0A080D1B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3686" y="1496597"/>
            <a:ext cx="6915150" cy="4722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C7958314-EB4C-6ECA-F1D3-8B6186F0857C}"/>
              </a:ext>
            </a:extLst>
          </p:cNvPr>
          <p:cNvSpPr txBox="1"/>
          <p:nvPr/>
        </p:nvSpPr>
        <p:spPr>
          <a:xfrm>
            <a:off x="657774" y="841589"/>
            <a:ext cx="11352716" cy="580415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pPr marL="457200" lvl="0" indent="-457200" algn="just">
              <a:lnSpc>
                <a:spcPct val="150000"/>
              </a:lnSpc>
              <a:buFont typeface="Wingdings" panose="05000000000000000000" pitchFamily="2" charset="2"/>
              <a:buChar char="p"/>
              <a:defRPr/>
            </a:pPr>
            <a:r>
              <a:rPr kumimoji="0" lang="zh-CN" altLang="en-US" sz="2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常识知识（</a:t>
            </a:r>
            <a:r>
              <a:rPr kumimoji="0" lang="en-US" altLang="zh-CN" sz="2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Common Sense Knowledge</a:t>
            </a:r>
            <a:r>
              <a:rPr kumimoji="0" lang="zh-CN" altLang="en-US" sz="2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）反而更难表达</a:t>
            </a:r>
            <a:endParaRPr kumimoji="0" lang="en-SG" altLang="zh-CN" sz="24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4880796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C98694-BEC4-FC27-345E-EF79DFD847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>
            <a:extLst>
              <a:ext uri="{FF2B5EF4-FFF2-40B4-BE49-F238E27FC236}">
                <a16:creationId xmlns:a16="http://schemas.microsoft.com/office/drawing/2014/main" id="{C7CD60DF-AEDA-ECC4-24F3-8EEC594BDF72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BCD22D2D-E91E-B0CE-F8A8-46F9283A3D6F}"/>
                </a:ext>
              </a:extLst>
            </p:cNvPr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>
              <a:extLst>
                <a:ext uri="{FF2B5EF4-FFF2-40B4-BE49-F238E27FC236}">
                  <a16:creationId xmlns:a16="http://schemas.microsoft.com/office/drawing/2014/main" id="{2ED9E5D1-3D65-0CD9-62D3-8072C17B3D76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ACFC1E3E-1138-3E9D-CA39-2D4A7576F16C}"/>
              </a:ext>
            </a:extLst>
          </p:cNvPr>
          <p:cNvSpPr/>
          <p:nvPr/>
        </p:nvSpPr>
        <p:spPr bwMode="auto">
          <a:xfrm>
            <a:off x="0" y="-1589"/>
            <a:ext cx="10199688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A3429DB1-995E-8D3F-8FC0-9CD09E33ABB2}"/>
              </a:ext>
            </a:extLst>
          </p:cNvPr>
          <p:cNvSpPr txBox="1"/>
          <p:nvPr/>
        </p:nvSpPr>
        <p:spPr>
          <a:xfrm>
            <a:off x="350439" y="120418"/>
            <a:ext cx="90027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人工智能：技术挑战</a:t>
            </a:r>
            <a:r>
              <a:rPr lang="en-US" altLang="zh-CN" sz="2800" b="1" dirty="0">
                <a:solidFill>
                  <a:prstClr val="white"/>
                </a:solidFill>
                <a:cs typeface="+mn-ea"/>
                <a:sym typeface="+mn-lt"/>
              </a:rPr>
              <a:t>4——</a:t>
            </a: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传统逻辑不能处理非单调推理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76DD7C60-E0A4-F4AA-4A48-1D0C5EEC3921}"/>
              </a:ext>
            </a:extLst>
          </p:cNvPr>
          <p:cNvSpPr/>
          <p:nvPr/>
        </p:nvSpPr>
        <p:spPr>
          <a:xfrm>
            <a:off x="3611563" y="1989138"/>
            <a:ext cx="971550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2000" b="0" dirty="0">
                <a:latin typeface="+mn-ea"/>
                <a:ea typeface="+mn-ea"/>
              </a:rPr>
              <a:t>麦卡锡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1F53D3AF-828B-FFC3-062A-ECA4B9341CAA}"/>
              </a:ext>
            </a:extLst>
          </p:cNvPr>
          <p:cNvSpPr/>
          <p:nvPr/>
        </p:nvSpPr>
        <p:spPr>
          <a:xfrm>
            <a:off x="7656513" y="1989138"/>
            <a:ext cx="1463675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2000" b="0" dirty="0">
                <a:latin typeface="+mn-ea"/>
                <a:ea typeface="+mn-ea"/>
              </a:rPr>
              <a:t>非单调推理</a:t>
            </a:r>
          </a:p>
        </p:txBody>
      </p:sp>
      <p:pic>
        <p:nvPicPr>
          <p:cNvPr id="9" name="图片 1">
            <a:extLst>
              <a:ext uri="{FF2B5EF4-FFF2-40B4-BE49-F238E27FC236}">
                <a16:creationId xmlns:a16="http://schemas.microsoft.com/office/drawing/2014/main" id="{597ABFC5-F2AF-A7B4-1129-8E257BBAF8D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83632" y="2662932"/>
            <a:ext cx="2545355" cy="336835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图片 2">
            <a:extLst>
              <a:ext uri="{FF2B5EF4-FFF2-40B4-BE49-F238E27FC236}">
                <a16:creationId xmlns:a16="http://schemas.microsoft.com/office/drawing/2014/main" id="{71C0404B-0D04-DAAB-F28B-F6B39F2D15B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53675" y="2666108"/>
            <a:ext cx="4549821" cy="33641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589BF8B8-5BAB-CE71-ED67-C49AA93811C9}"/>
              </a:ext>
            </a:extLst>
          </p:cNvPr>
          <p:cNvSpPr txBox="1"/>
          <p:nvPr/>
        </p:nvSpPr>
        <p:spPr>
          <a:xfrm>
            <a:off x="657774" y="841589"/>
            <a:ext cx="11352716" cy="580415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pPr marL="457200" lvl="0" indent="-457200" algn="just">
              <a:lnSpc>
                <a:spcPct val="150000"/>
              </a:lnSpc>
              <a:buFont typeface="Wingdings" panose="05000000000000000000" pitchFamily="2" charset="2"/>
              <a:buChar char="p"/>
              <a:defRPr/>
            </a:pPr>
            <a:r>
              <a:rPr kumimoji="0" lang="zh-CN" altLang="en-US" sz="2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传统逻辑具有单调性，即增加前提必多增加结论，而人类推理并不是</a:t>
            </a:r>
            <a:endParaRPr kumimoji="0" lang="en-SG" altLang="zh-CN" sz="24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8564342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6D987D-1625-2E54-C4E1-E6C41B9280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>
            <a:extLst>
              <a:ext uri="{FF2B5EF4-FFF2-40B4-BE49-F238E27FC236}">
                <a16:creationId xmlns:a16="http://schemas.microsoft.com/office/drawing/2014/main" id="{3856DE2D-DEE6-AAAB-4AF2-A378B2CC6000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E1394062-2EDB-781C-6387-1B6AFA50A4DE}"/>
                </a:ext>
              </a:extLst>
            </p:cNvPr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>
              <a:extLst>
                <a:ext uri="{FF2B5EF4-FFF2-40B4-BE49-F238E27FC236}">
                  <a16:creationId xmlns:a16="http://schemas.microsoft.com/office/drawing/2014/main" id="{A4890D26-16DA-EB85-C92B-0873C8569B44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CC121D92-B751-B7B8-9617-D329F229BDFE}"/>
              </a:ext>
            </a:extLst>
          </p:cNvPr>
          <p:cNvSpPr/>
          <p:nvPr/>
        </p:nvSpPr>
        <p:spPr bwMode="auto">
          <a:xfrm>
            <a:off x="-1" y="-1589"/>
            <a:ext cx="10642863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01A94960-E886-4FE1-1616-C5D1F5D764F7}"/>
              </a:ext>
            </a:extLst>
          </p:cNvPr>
          <p:cNvSpPr txBox="1"/>
          <p:nvPr/>
        </p:nvSpPr>
        <p:spPr>
          <a:xfrm>
            <a:off x="350439" y="120418"/>
            <a:ext cx="99405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人工智能：第一次波谷的结论</a:t>
            </a:r>
            <a:r>
              <a:rPr lang="en-US" altLang="zh-CN" sz="2800" b="1" dirty="0">
                <a:solidFill>
                  <a:prstClr val="white"/>
                </a:solidFill>
                <a:cs typeface="+mn-ea"/>
                <a:sym typeface="+mn-lt"/>
              </a:rPr>
              <a:t>——</a:t>
            </a: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人工智能只能处理玩具问题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CEABAC8A-5909-DF5C-15E3-CE08304B0E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734" y="1444688"/>
            <a:ext cx="4983053" cy="4720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990680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8D61EE-7074-3D21-17EF-B6814952A7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7F3C8C0B-A5EF-DF71-B957-DDA5A4CEB5FA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8" name="任意多边形: 形状 37">
              <a:extLst>
                <a:ext uri="{FF2B5EF4-FFF2-40B4-BE49-F238E27FC236}">
                  <a16:creationId xmlns:a16="http://schemas.microsoft.com/office/drawing/2014/main" id="{667856E7-9695-3CD8-C20F-F217CA044E95}"/>
                </a:ext>
              </a:extLst>
            </p:cNvPr>
            <p:cNvSpPr/>
            <p:nvPr/>
          </p:nvSpPr>
          <p:spPr>
            <a:xfrm>
              <a:off x="0" y="0"/>
              <a:ext cx="1819275" cy="1819275"/>
            </a:xfrm>
            <a:custGeom>
              <a:avLst/>
              <a:gdLst>
                <a:gd name="connsiteX0" fmla="*/ 0 w 3638550"/>
                <a:gd name="connsiteY0" fmla="*/ 1819275 h 3638550"/>
                <a:gd name="connsiteX1" fmla="*/ 1819275 w 3638550"/>
                <a:gd name="connsiteY1" fmla="*/ 0 h 3638550"/>
                <a:gd name="connsiteX2" fmla="*/ 3638550 w 3638550"/>
                <a:gd name="connsiteY2" fmla="*/ 1819275 h 3638550"/>
                <a:gd name="connsiteX3" fmla="*/ 1819275 w 3638550"/>
                <a:gd name="connsiteY3" fmla="*/ 3638550 h 3638550"/>
                <a:gd name="connsiteX4" fmla="*/ 0 w 3638550"/>
                <a:gd name="connsiteY4" fmla="*/ 1819275 h 3638550"/>
                <a:gd name="connsiteX0" fmla="*/ 1819275 w 3638550"/>
                <a:gd name="connsiteY0" fmla="*/ 0 h 3638550"/>
                <a:gd name="connsiteX1" fmla="*/ 3638550 w 3638550"/>
                <a:gd name="connsiteY1" fmla="*/ 1819275 h 3638550"/>
                <a:gd name="connsiteX2" fmla="*/ 1819275 w 3638550"/>
                <a:gd name="connsiteY2" fmla="*/ 3638550 h 3638550"/>
                <a:gd name="connsiteX3" fmla="*/ 0 w 3638550"/>
                <a:gd name="connsiteY3" fmla="*/ 1819275 h 3638550"/>
                <a:gd name="connsiteX4" fmla="*/ 1910715 w 3638550"/>
                <a:gd name="connsiteY4" fmla="*/ 91440 h 3638550"/>
                <a:gd name="connsiteX0" fmla="*/ 1819275 w 3638550"/>
                <a:gd name="connsiteY0" fmla="*/ 0 h 3638550"/>
                <a:gd name="connsiteX1" fmla="*/ 3638550 w 3638550"/>
                <a:gd name="connsiteY1" fmla="*/ 1819275 h 3638550"/>
                <a:gd name="connsiteX2" fmla="*/ 1819275 w 3638550"/>
                <a:gd name="connsiteY2" fmla="*/ 3638550 h 3638550"/>
                <a:gd name="connsiteX3" fmla="*/ 0 w 3638550"/>
                <a:gd name="connsiteY3" fmla="*/ 1819275 h 3638550"/>
                <a:gd name="connsiteX0" fmla="*/ 3638550 w 3638550"/>
                <a:gd name="connsiteY0" fmla="*/ 0 h 1819275"/>
                <a:gd name="connsiteX1" fmla="*/ 1819275 w 3638550"/>
                <a:gd name="connsiteY1" fmla="*/ 1819275 h 1819275"/>
                <a:gd name="connsiteX2" fmla="*/ 0 w 3638550"/>
                <a:gd name="connsiteY2" fmla="*/ 0 h 1819275"/>
                <a:gd name="connsiteX0" fmla="*/ 1819275 w 1819275"/>
                <a:gd name="connsiteY0" fmla="*/ 0 h 1819275"/>
                <a:gd name="connsiteX1" fmla="*/ 0 w 1819275"/>
                <a:gd name="connsiteY1" fmla="*/ 1819275 h 1819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819275" h="1819275">
                  <a:moveTo>
                    <a:pt x="1819275" y="0"/>
                  </a:moveTo>
                  <a:cubicBezTo>
                    <a:pt x="1819275" y="1004758"/>
                    <a:pt x="1004758" y="1819275"/>
                    <a:pt x="0" y="1819275"/>
                  </a:cubicBezTo>
                </a:path>
              </a:pathLst>
            </a:custGeom>
            <a:noFill/>
            <a:ln w="381000">
              <a:solidFill>
                <a:schemeClr val="accent1"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id="{A3568971-7E34-956A-461A-24122C52B1AB}"/>
                </a:ext>
              </a:extLst>
            </p:cNvPr>
            <p:cNvGrpSpPr/>
            <p:nvPr/>
          </p:nvGrpSpPr>
          <p:grpSpPr>
            <a:xfrm>
              <a:off x="1727455" y="1321568"/>
              <a:ext cx="5663945" cy="716782"/>
              <a:chOff x="1727455" y="1321568"/>
              <a:chExt cx="5663945" cy="716782"/>
            </a:xfrm>
          </p:grpSpPr>
          <p:sp>
            <p:nvSpPr>
              <p:cNvPr id="61" name="文本框 60">
                <a:extLst>
                  <a:ext uri="{FF2B5EF4-FFF2-40B4-BE49-F238E27FC236}">
                    <a16:creationId xmlns:a16="http://schemas.microsoft.com/office/drawing/2014/main" id="{ED3996D4-7C42-EB89-AEAC-FCB22154CFA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573268" y="1550222"/>
                <a:ext cx="481813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SzPct val="25000"/>
                </a:pPr>
                <a:r>
                  <a:rPr lang="zh-CN" altLang="en-US" sz="2000" b="1" dirty="0">
                    <a:latin typeface="Arial" panose="020B0604020202020204" pitchFamily="34" charset="0"/>
                    <a:ea typeface="微软雅黑" panose="020B0503020204020204" pitchFamily="34" charset="-122"/>
                  </a:rPr>
                  <a:t>人工智能简史：史前史</a:t>
                </a:r>
              </a:p>
            </p:txBody>
          </p:sp>
          <p:sp>
            <p:nvSpPr>
              <p:cNvPr id="63" name="椭圆 62">
                <a:extLst>
                  <a:ext uri="{FF2B5EF4-FFF2-40B4-BE49-F238E27FC236}">
                    <a16:creationId xmlns:a16="http://schemas.microsoft.com/office/drawing/2014/main" id="{57524AC0-5967-F65D-59FE-2B9A84C38E62}"/>
                  </a:ext>
                </a:extLst>
              </p:cNvPr>
              <p:cNvSpPr/>
              <p:nvPr/>
            </p:nvSpPr>
            <p:spPr>
              <a:xfrm>
                <a:off x="1727455" y="1321568"/>
                <a:ext cx="716782" cy="716782"/>
              </a:xfrm>
              <a:prstGeom prst="ellipse">
                <a:avLst/>
              </a:prstGeom>
              <a:noFill/>
              <a:ln w="25400">
                <a:gradFill>
                  <a:gsLst>
                    <a:gs pos="7600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/>
                <a:r>
                  <a:rPr lang="en-US" altLang="zh-CN" sz="2800" b="1" dirty="0">
                    <a:solidFill>
                      <a:schemeClr val="accent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01</a:t>
                </a:r>
              </a:p>
            </p:txBody>
          </p:sp>
        </p:grpSp>
        <p:grpSp>
          <p:nvGrpSpPr>
            <p:cNvPr id="40" name="组合 39">
              <a:extLst>
                <a:ext uri="{FF2B5EF4-FFF2-40B4-BE49-F238E27FC236}">
                  <a16:creationId xmlns:a16="http://schemas.microsoft.com/office/drawing/2014/main" id="{8B8B650E-B967-2FA8-130B-5222F68AF683}"/>
                </a:ext>
              </a:extLst>
            </p:cNvPr>
            <p:cNvGrpSpPr/>
            <p:nvPr/>
          </p:nvGrpSpPr>
          <p:grpSpPr>
            <a:xfrm>
              <a:off x="7540339" y="0"/>
              <a:ext cx="4651661" cy="6858000"/>
              <a:chOff x="7540339" y="0"/>
              <a:chExt cx="4651661" cy="6858000"/>
            </a:xfrm>
          </p:grpSpPr>
          <p:sp>
            <p:nvSpPr>
              <p:cNvPr id="60" name="任意多边形: 形状 59">
                <a:extLst>
                  <a:ext uri="{FF2B5EF4-FFF2-40B4-BE49-F238E27FC236}">
                    <a16:creationId xmlns:a16="http://schemas.microsoft.com/office/drawing/2014/main" id="{6A15F245-A41E-8D1F-D0AF-7EF201122E83}"/>
                  </a:ext>
                </a:extLst>
              </p:cNvPr>
              <p:cNvSpPr/>
              <p:nvPr/>
            </p:nvSpPr>
            <p:spPr>
              <a:xfrm>
                <a:off x="7779658" y="0"/>
                <a:ext cx="4412342" cy="6858000"/>
              </a:xfrm>
              <a:custGeom>
                <a:avLst/>
                <a:gdLst>
                  <a:gd name="connsiteX0" fmla="*/ 1295690 w 4412342"/>
                  <a:gd name="connsiteY0" fmla="*/ 0 h 6858000"/>
                  <a:gd name="connsiteX1" fmla="*/ 4412342 w 4412342"/>
                  <a:gd name="connsiteY1" fmla="*/ 0 h 6858000"/>
                  <a:gd name="connsiteX2" fmla="*/ 4412342 w 4412342"/>
                  <a:gd name="connsiteY2" fmla="*/ 1636729 h 6858000"/>
                  <a:gd name="connsiteX3" fmla="*/ 4272563 w 4412342"/>
                  <a:gd name="connsiteY3" fmla="*/ 1672670 h 6858000"/>
                  <a:gd name="connsiteX4" fmla="*/ 3111228 w 4412342"/>
                  <a:gd name="connsiteY4" fmla="*/ 3251199 h 6858000"/>
                  <a:gd name="connsiteX5" fmla="*/ 4272563 w 4412342"/>
                  <a:gd name="connsiteY5" fmla="*/ 4829728 h 6858000"/>
                  <a:gd name="connsiteX6" fmla="*/ 4412342 w 4412342"/>
                  <a:gd name="connsiteY6" fmla="*/ 4865669 h 6858000"/>
                  <a:gd name="connsiteX7" fmla="*/ 4412342 w 4412342"/>
                  <a:gd name="connsiteY7" fmla="*/ 6858000 h 6858000"/>
                  <a:gd name="connsiteX8" fmla="*/ 1670654 w 4412342"/>
                  <a:gd name="connsiteY8" fmla="*/ 6858000 h 6858000"/>
                  <a:gd name="connsiteX9" fmla="*/ 1550198 w 4412342"/>
                  <a:gd name="connsiteY9" fmla="*/ 6753659 h 6858000"/>
                  <a:gd name="connsiteX10" fmla="*/ 0 w 4412342"/>
                  <a:gd name="connsiteY10" fmla="*/ 3251200 h 6858000"/>
                  <a:gd name="connsiteX11" fmla="*/ 1229199 w 4412342"/>
                  <a:gd name="connsiteY11" fmla="*/ 69741 h 685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412342" h="6858000">
                    <a:moveTo>
                      <a:pt x="1295690" y="0"/>
                    </a:moveTo>
                    <a:lnTo>
                      <a:pt x="4412342" y="0"/>
                    </a:lnTo>
                    <a:lnTo>
                      <a:pt x="4412342" y="1636729"/>
                    </a:lnTo>
                    <a:lnTo>
                      <a:pt x="4272563" y="1672670"/>
                    </a:lnTo>
                    <a:cubicBezTo>
                      <a:pt x="3599745" y="1881938"/>
                      <a:pt x="3111228" y="2509519"/>
                      <a:pt x="3111228" y="3251199"/>
                    </a:cubicBezTo>
                    <a:cubicBezTo>
                      <a:pt x="3111228" y="3992879"/>
                      <a:pt x="3599745" y="4620460"/>
                      <a:pt x="4272563" y="4829728"/>
                    </a:cubicBezTo>
                    <a:lnTo>
                      <a:pt x="4412342" y="4865669"/>
                    </a:lnTo>
                    <a:lnTo>
                      <a:pt x="4412342" y="6858000"/>
                    </a:lnTo>
                    <a:lnTo>
                      <a:pt x="1670654" y="6858000"/>
                    </a:lnTo>
                    <a:lnTo>
                      <a:pt x="1550198" y="6753659"/>
                    </a:lnTo>
                    <a:cubicBezTo>
                      <a:pt x="597879" y="5888107"/>
                      <a:pt x="0" y="4639475"/>
                      <a:pt x="0" y="3251200"/>
                    </a:cubicBezTo>
                    <a:cubicBezTo>
                      <a:pt x="0" y="2026252"/>
                      <a:pt x="465477" y="910022"/>
                      <a:pt x="1229199" y="69741"/>
                    </a:cubicBezTo>
                    <a:close/>
                  </a:path>
                </a:pathLst>
              </a:custGeom>
              <a:solidFill>
                <a:schemeClr val="accent1">
                  <a:alpha val="5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58" name="矩形 57">
                <a:extLst>
                  <a:ext uri="{FF2B5EF4-FFF2-40B4-BE49-F238E27FC236}">
                    <a16:creationId xmlns:a16="http://schemas.microsoft.com/office/drawing/2014/main" id="{9043099F-7C35-955F-F4DD-0697EF9564FE}"/>
                  </a:ext>
                </a:extLst>
              </p:cNvPr>
              <p:cNvSpPr/>
              <p:nvPr/>
            </p:nvSpPr>
            <p:spPr>
              <a:xfrm>
                <a:off x="7540339" y="3124369"/>
                <a:ext cx="3592287" cy="1015663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spAutoFit/>
              </a:bodyPr>
              <a:lstStyle/>
              <a:p>
                <a:r>
                  <a:rPr kumimoji="1" lang="zh-CN" altLang="en-US" sz="6000" b="1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目录</a:t>
                </a:r>
                <a:endParaRPr kumimoji="1" lang="en-US" altLang="zh-CN" sz="6000" b="1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1" name="组合 40">
              <a:extLst>
                <a:ext uri="{FF2B5EF4-FFF2-40B4-BE49-F238E27FC236}">
                  <a16:creationId xmlns:a16="http://schemas.microsoft.com/office/drawing/2014/main" id="{C8306C0A-5BF9-8CCE-EF83-4DEA60080AB2}"/>
                </a:ext>
              </a:extLst>
            </p:cNvPr>
            <p:cNvGrpSpPr/>
            <p:nvPr/>
          </p:nvGrpSpPr>
          <p:grpSpPr>
            <a:xfrm>
              <a:off x="1727455" y="2173347"/>
              <a:ext cx="6775521" cy="716782"/>
              <a:chOff x="1727455" y="2259025"/>
              <a:chExt cx="6775521" cy="716782"/>
            </a:xfrm>
          </p:grpSpPr>
          <p:sp>
            <p:nvSpPr>
              <p:cNvPr id="54" name="文本框 53">
                <a:extLst>
                  <a:ext uri="{FF2B5EF4-FFF2-40B4-BE49-F238E27FC236}">
                    <a16:creationId xmlns:a16="http://schemas.microsoft.com/office/drawing/2014/main" id="{EB695A52-3CAF-6CEC-D487-68AAD220717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573267" y="2449970"/>
                <a:ext cx="592970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SzPct val="25000"/>
                </a:pPr>
                <a:r>
                  <a:rPr lang="zh-CN" altLang="en-US" sz="2000" b="1" dirty="0">
                    <a:latin typeface="Arial" panose="020B0604020202020204" pitchFamily="34" charset="0"/>
                    <a:ea typeface="微软雅黑" panose="020B0503020204020204" pitchFamily="34" charset="-122"/>
                  </a:rPr>
                  <a:t>人工智能简史：诞生到初期狂热</a:t>
                </a:r>
              </a:p>
            </p:txBody>
          </p:sp>
          <p:sp>
            <p:nvSpPr>
              <p:cNvPr id="56" name="椭圆 55">
                <a:extLst>
                  <a:ext uri="{FF2B5EF4-FFF2-40B4-BE49-F238E27FC236}">
                    <a16:creationId xmlns:a16="http://schemas.microsoft.com/office/drawing/2014/main" id="{DABA4743-FFCF-2111-6E20-35FC45735A3E}"/>
                  </a:ext>
                </a:extLst>
              </p:cNvPr>
              <p:cNvSpPr/>
              <p:nvPr/>
            </p:nvSpPr>
            <p:spPr>
              <a:xfrm>
                <a:off x="1727455" y="2259025"/>
                <a:ext cx="716782" cy="716782"/>
              </a:xfrm>
              <a:prstGeom prst="ellipse">
                <a:avLst/>
              </a:prstGeom>
              <a:noFill/>
              <a:ln w="25400">
                <a:gradFill>
                  <a:gsLst>
                    <a:gs pos="76000">
                      <a:schemeClr val="tx2">
                        <a:alpha val="0"/>
                      </a:schemeClr>
                    </a:gs>
                    <a:gs pos="100000">
                      <a:schemeClr val="tx2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/>
                <a:r>
                  <a:rPr lang="en-US" altLang="zh-CN" sz="2800" b="1" dirty="0">
                    <a:solidFill>
                      <a:srgbClr val="4472C4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02</a:t>
                </a:r>
              </a:p>
            </p:txBody>
          </p:sp>
        </p:grpSp>
        <p:grpSp>
          <p:nvGrpSpPr>
            <p:cNvPr id="42" name="组合 41">
              <a:extLst>
                <a:ext uri="{FF2B5EF4-FFF2-40B4-BE49-F238E27FC236}">
                  <a16:creationId xmlns:a16="http://schemas.microsoft.com/office/drawing/2014/main" id="{0210766E-AAC4-A88F-8954-1DD6B81412DE}"/>
                </a:ext>
              </a:extLst>
            </p:cNvPr>
            <p:cNvGrpSpPr/>
            <p:nvPr/>
          </p:nvGrpSpPr>
          <p:grpSpPr>
            <a:xfrm>
              <a:off x="1727455" y="3034551"/>
              <a:ext cx="5663945" cy="716782"/>
              <a:chOff x="1727455" y="3206686"/>
              <a:chExt cx="5663945" cy="716782"/>
            </a:xfrm>
          </p:grpSpPr>
          <p:sp>
            <p:nvSpPr>
              <p:cNvPr id="51" name="文本框 50">
                <a:extLst>
                  <a:ext uri="{FF2B5EF4-FFF2-40B4-BE49-F238E27FC236}">
                    <a16:creationId xmlns:a16="http://schemas.microsoft.com/office/drawing/2014/main" id="{3EA7FCC2-8F68-C05B-CFF8-360374F3DAA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573268" y="3407056"/>
                <a:ext cx="481813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SzPct val="25000"/>
                </a:pPr>
                <a:r>
                  <a:rPr lang="zh-CN" altLang="en-US" sz="2000" b="1" dirty="0">
                    <a:latin typeface="Arial" panose="020B0604020202020204" pitchFamily="34" charset="0"/>
                    <a:ea typeface="微软雅黑" panose="020B0503020204020204" pitchFamily="34" charset="-122"/>
                  </a:rPr>
                  <a:t>人工智能简史：第一波低谷</a:t>
                </a:r>
              </a:p>
            </p:txBody>
          </p:sp>
          <p:sp>
            <p:nvSpPr>
              <p:cNvPr id="53" name="椭圆 52">
                <a:extLst>
                  <a:ext uri="{FF2B5EF4-FFF2-40B4-BE49-F238E27FC236}">
                    <a16:creationId xmlns:a16="http://schemas.microsoft.com/office/drawing/2014/main" id="{083AB317-9C8F-2BA1-27B7-CDD89BB38F24}"/>
                  </a:ext>
                </a:extLst>
              </p:cNvPr>
              <p:cNvSpPr/>
              <p:nvPr/>
            </p:nvSpPr>
            <p:spPr>
              <a:xfrm>
                <a:off x="1727455" y="3206686"/>
                <a:ext cx="716782" cy="716782"/>
              </a:xfrm>
              <a:prstGeom prst="ellipse">
                <a:avLst/>
              </a:prstGeom>
              <a:noFill/>
              <a:ln w="25400">
                <a:gradFill>
                  <a:gsLst>
                    <a:gs pos="76000">
                      <a:schemeClr val="tx2">
                        <a:alpha val="0"/>
                      </a:schemeClr>
                    </a:gs>
                    <a:gs pos="100000">
                      <a:schemeClr val="tx2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/>
                <a:r>
                  <a:rPr lang="en-US" altLang="zh-CN" sz="2800" b="1" dirty="0">
                    <a:solidFill>
                      <a:srgbClr val="4472C4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03</a:t>
                </a:r>
              </a:p>
            </p:txBody>
          </p:sp>
        </p:grpSp>
        <p:grpSp>
          <p:nvGrpSpPr>
            <p:cNvPr id="43" name="组合 42">
              <a:extLst>
                <a:ext uri="{FF2B5EF4-FFF2-40B4-BE49-F238E27FC236}">
                  <a16:creationId xmlns:a16="http://schemas.microsoft.com/office/drawing/2014/main" id="{86DF43A1-E2EB-0A02-058A-22DF8EC06EE1}"/>
                </a:ext>
              </a:extLst>
            </p:cNvPr>
            <p:cNvGrpSpPr/>
            <p:nvPr/>
          </p:nvGrpSpPr>
          <p:grpSpPr>
            <a:xfrm>
              <a:off x="1727455" y="3876906"/>
              <a:ext cx="6407877" cy="716782"/>
              <a:chOff x="1727455" y="4053917"/>
              <a:chExt cx="6407877" cy="716782"/>
            </a:xfrm>
          </p:grpSpPr>
          <p:sp>
            <p:nvSpPr>
              <p:cNvPr id="48" name="文本框 47">
                <a:extLst>
                  <a:ext uri="{FF2B5EF4-FFF2-40B4-BE49-F238E27FC236}">
                    <a16:creationId xmlns:a16="http://schemas.microsoft.com/office/drawing/2014/main" id="{50C1261C-F64B-2A47-646C-F63ADCBDB58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573268" y="4301423"/>
                <a:ext cx="556206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SzPct val="25000"/>
                </a:pPr>
                <a:r>
                  <a:rPr lang="zh-CN" altLang="en-US" sz="2000" b="1" dirty="0">
                    <a:latin typeface="Arial" panose="020B0604020202020204" pitchFamily="34" charset="0"/>
                    <a:ea typeface="微软雅黑" panose="020B0503020204020204" pitchFamily="34" charset="-122"/>
                  </a:rPr>
                  <a:t>人工智能简史：专家系统的辉煌（</a:t>
                </a:r>
                <a:r>
                  <a:rPr lang="en-US" altLang="zh-CN" sz="2000" b="1" dirty="0">
                    <a:latin typeface="Arial" panose="020B0604020202020204" pitchFamily="34" charset="0"/>
                    <a:ea typeface="微软雅黑" panose="020B0503020204020204" pitchFamily="34" charset="-122"/>
                  </a:rPr>
                  <a:t>1980-1987</a:t>
                </a:r>
                <a:r>
                  <a:rPr lang="zh-CN" altLang="en-US" sz="2000" b="1" dirty="0">
                    <a:latin typeface="Arial" panose="020B0604020202020204" pitchFamily="34" charset="0"/>
                    <a:ea typeface="微软雅黑" panose="020B0503020204020204" pitchFamily="34" charset="-122"/>
                  </a:rPr>
                  <a:t>）</a:t>
                </a:r>
              </a:p>
            </p:txBody>
          </p:sp>
          <p:sp>
            <p:nvSpPr>
              <p:cNvPr id="50" name="椭圆 49">
                <a:extLst>
                  <a:ext uri="{FF2B5EF4-FFF2-40B4-BE49-F238E27FC236}">
                    <a16:creationId xmlns:a16="http://schemas.microsoft.com/office/drawing/2014/main" id="{0EC5769F-C1E0-8D50-F7A9-9683C230A3A3}"/>
                  </a:ext>
                </a:extLst>
              </p:cNvPr>
              <p:cNvSpPr/>
              <p:nvPr/>
            </p:nvSpPr>
            <p:spPr>
              <a:xfrm>
                <a:off x="1727455" y="4053917"/>
                <a:ext cx="716782" cy="716782"/>
              </a:xfrm>
              <a:prstGeom prst="ellipse">
                <a:avLst/>
              </a:prstGeom>
              <a:noFill/>
              <a:ln w="25400">
                <a:gradFill>
                  <a:gsLst>
                    <a:gs pos="76000">
                      <a:schemeClr val="tx2">
                        <a:alpha val="0"/>
                      </a:schemeClr>
                    </a:gs>
                    <a:gs pos="100000">
                      <a:schemeClr val="tx2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/>
                <a:r>
                  <a:rPr lang="en-US" altLang="zh-CN" sz="2800" b="1" dirty="0">
                    <a:solidFill>
                      <a:srgbClr val="0070C0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04</a:t>
                </a:r>
              </a:p>
            </p:txBody>
          </p:sp>
        </p:grpSp>
      </p:grpSp>
      <p:sp>
        <p:nvSpPr>
          <p:cNvPr id="3" name="椭圆 2">
            <a:extLst>
              <a:ext uri="{FF2B5EF4-FFF2-40B4-BE49-F238E27FC236}">
                <a16:creationId xmlns:a16="http://schemas.microsoft.com/office/drawing/2014/main" id="{C535C04C-34AF-1A50-D348-7740A6163F69}"/>
              </a:ext>
            </a:extLst>
          </p:cNvPr>
          <p:cNvSpPr/>
          <p:nvPr/>
        </p:nvSpPr>
        <p:spPr>
          <a:xfrm>
            <a:off x="1727455" y="4747540"/>
            <a:ext cx="716782" cy="716782"/>
          </a:xfrm>
          <a:prstGeom prst="ellipse">
            <a:avLst/>
          </a:prstGeom>
          <a:noFill/>
          <a:ln w="25400">
            <a:gradFill>
              <a:gsLst>
                <a:gs pos="76000">
                  <a:schemeClr val="tx2">
                    <a:alpha val="0"/>
                  </a:schemeClr>
                </a:gs>
                <a:gs pos="100000">
                  <a:schemeClr val="tx2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ctr"/>
            <a:r>
              <a:rPr lang="en-US" altLang="zh-CN" sz="28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05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6FC672C3-EAA0-7BBE-2CFA-F61139FB949F}"/>
              </a:ext>
            </a:extLst>
          </p:cNvPr>
          <p:cNvSpPr txBox="1">
            <a:spLocks/>
          </p:cNvSpPr>
          <p:nvPr/>
        </p:nvSpPr>
        <p:spPr>
          <a:xfrm>
            <a:off x="2573268" y="5011491"/>
            <a:ext cx="48181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SzPct val="25000"/>
            </a:pPr>
            <a:r>
              <a:rPr lang="zh-CN" altLang="en-US" sz="20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人工智能简史：第二波低谷与聚势</a:t>
            </a:r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325C1655-4D04-CFC7-8DB1-7F5A17AB5F84}"/>
              </a:ext>
            </a:extLst>
          </p:cNvPr>
          <p:cNvSpPr/>
          <p:nvPr/>
        </p:nvSpPr>
        <p:spPr>
          <a:xfrm>
            <a:off x="1727455" y="5615422"/>
            <a:ext cx="716782" cy="716782"/>
          </a:xfrm>
          <a:prstGeom prst="ellipse">
            <a:avLst/>
          </a:prstGeom>
          <a:noFill/>
          <a:ln w="25400">
            <a:gradFill>
              <a:gsLst>
                <a:gs pos="76000">
                  <a:schemeClr val="tx2">
                    <a:alpha val="0"/>
                  </a:schemeClr>
                </a:gs>
                <a:gs pos="100000">
                  <a:schemeClr val="tx2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ctr"/>
            <a:r>
              <a:rPr lang="en-US" altLang="zh-CN" sz="28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06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6F9721EF-7BEF-41EC-2FD2-0252E2DCFAC4}"/>
              </a:ext>
            </a:extLst>
          </p:cNvPr>
          <p:cNvSpPr txBox="1">
            <a:spLocks/>
          </p:cNvSpPr>
          <p:nvPr/>
        </p:nvSpPr>
        <p:spPr>
          <a:xfrm>
            <a:off x="2573268" y="5879373"/>
            <a:ext cx="48181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SzPct val="25000"/>
            </a:pPr>
            <a:r>
              <a:rPr lang="zh-CN" altLang="en-US" sz="20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人工智能简史：深度学习的崛起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1987643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FECE27-EB75-1B26-6ABC-937A33D632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>
            <a:extLst>
              <a:ext uri="{FF2B5EF4-FFF2-40B4-BE49-F238E27FC236}">
                <a16:creationId xmlns:a16="http://schemas.microsoft.com/office/drawing/2014/main" id="{CD0CBD36-F65B-7B83-5D02-25B736D40C91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5DC785FD-1FBA-C698-4A82-DC62AF963764}"/>
                </a:ext>
              </a:extLst>
            </p:cNvPr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>
              <a:extLst>
                <a:ext uri="{FF2B5EF4-FFF2-40B4-BE49-F238E27FC236}">
                  <a16:creationId xmlns:a16="http://schemas.microsoft.com/office/drawing/2014/main" id="{7A68C300-EE7A-3052-3290-E3E69F5B32BA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6B87D276-4DED-D99C-5B3F-37CEAF35B511}"/>
              </a:ext>
            </a:extLst>
          </p:cNvPr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81E63767-50C7-519C-56C3-58085BFBC449}"/>
              </a:ext>
            </a:extLst>
          </p:cNvPr>
          <p:cNvSpPr txBox="1"/>
          <p:nvPr/>
        </p:nvSpPr>
        <p:spPr>
          <a:xfrm>
            <a:off x="350439" y="120418"/>
            <a:ext cx="77251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人工智能：专家系统展示出强大的能力（</a:t>
            </a:r>
            <a:r>
              <a:rPr lang="zh-CN" altLang="en-US" sz="2800" b="1" dirty="0">
                <a:solidFill>
                  <a:srgbClr val="FFFF00"/>
                </a:solidFill>
                <a:cs typeface="+mn-ea"/>
                <a:sym typeface="+mn-lt"/>
              </a:rPr>
              <a:t>重点</a:t>
            </a: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）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2" name="Picture 12" descr="ed.jpg">
            <a:extLst>
              <a:ext uri="{FF2B5EF4-FFF2-40B4-BE49-F238E27FC236}">
                <a16:creationId xmlns:a16="http://schemas.microsoft.com/office/drawing/2014/main" id="{A2452954-03F6-6654-CFA6-B7BD268D370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55688" y="2781144"/>
            <a:ext cx="2198899" cy="295131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Picture 2" descr="C:\Users\Yi Zhou\Desktop\expert.jpg">
            <a:extLst>
              <a:ext uri="{FF2B5EF4-FFF2-40B4-BE49-F238E27FC236}">
                <a16:creationId xmlns:a16="http://schemas.microsoft.com/office/drawing/2014/main" id="{67A653C9-240F-5E68-8C3D-8AE07421FE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647271" y="2781144"/>
            <a:ext cx="7574767" cy="295131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3199C174-2DDE-1697-F900-15A2FDE10B58}"/>
              </a:ext>
            </a:extLst>
          </p:cNvPr>
          <p:cNvSpPr/>
          <p:nvPr/>
        </p:nvSpPr>
        <p:spPr bwMode="auto">
          <a:xfrm>
            <a:off x="1558925" y="2060575"/>
            <a:ext cx="1252538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2000" b="0" dirty="0">
                <a:latin typeface="+mn-ea"/>
                <a:ea typeface="+mn-ea"/>
              </a:rPr>
              <a:t>费根鲍姆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75103306-1D4E-23EB-9945-E1B019D1497D}"/>
              </a:ext>
            </a:extLst>
          </p:cNvPr>
          <p:cNvSpPr/>
          <p:nvPr/>
        </p:nvSpPr>
        <p:spPr bwMode="auto">
          <a:xfrm>
            <a:off x="6786563" y="2060575"/>
            <a:ext cx="1252537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2000" b="0" dirty="0">
                <a:latin typeface="+mn-ea"/>
                <a:ea typeface="+mn-ea"/>
              </a:rPr>
              <a:t>专家系统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ADA1EEB8-AD32-C9DC-F1FF-E7C3E1D1684D}"/>
              </a:ext>
            </a:extLst>
          </p:cNvPr>
          <p:cNvSpPr txBox="1"/>
          <p:nvPr/>
        </p:nvSpPr>
        <p:spPr>
          <a:xfrm>
            <a:off x="657774" y="841589"/>
            <a:ext cx="11352716" cy="580415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pPr marL="457200" lvl="0" indent="-457200" algn="just">
              <a:lnSpc>
                <a:spcPct val="150000"/>
              </a:lnSpc>
              <a:buFont typeface="Wingdings" panose="05000000000000000000" pitchFamily="2" charset="2"/>
              <a:buChar char="p"/>
              <a:defRPr/>
            </a:pPr>
            <a:r>
              <a:rPr kumimoji="0" lang="zh-CN" altLang="en-US" sz="2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专家系统用机器表示和推理专家知识，从而像专家一样解决领域问题</a:t>
            </a:r>
            <a:endParaRPr kumimoji="0" lang="en-SG" altLang="zh-CN" sz="24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7560476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CC67C0-EEBE-6C07-6917-10882A9045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>
            <a:extLst>
              <a:ext uri="{FF2B5EF4-FFF2-40B4-BE49-F238E27FC236}">
                <a16:creationId xmlns:a16="http://schemas.microsoft.com/office/drawing/2014/main" id="{5834828F-5A39-C5F6-673B-0AFB3A4287EC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2CA08D74-3871-4335-76BC-2FCEC5A017A4}"/>
                </a:ext>
              </a:extLst>
            </p:cNvPr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>
              <a:extLst>
                <a:ext uri="{FF2B5EF4-FFF2-40B4-BE49-F238E27FC236}">
                  <a16:creationId xmlns:a16="http://schemas.microsoft.com/office/drawing/2014/main" id="{31DC9EF0-6E0A-5F50-B675-0753EDAFB7FD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B8D6B776-3464-E8BA-E006-E2504030FDB8}"/>
              </a:ext>
            </a:extLst>
          </p:cNvPr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D14FD9D2-33D0-FC17-1482-FDC301199E5B}"/>
              </a:ext>
            </a:extLst>
          </p:cNvPr>
          <p:cNvSpPr txBox="1"/>
          <p:nvPr/>
        </p:nvSpPr>
        <p:spPr>
          <a:xfrm>
            <a:off x="350439" y="120418"/>
            <a:ext cx="70070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人工智能：逻辑程序设计语言可声明式编程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235D043B-0661-4006-BF20-23376D135479}"/>
              </a:ext>
            </a:extLst>
          </p:cNvPr>
          <p:cNvSpPr/>
          <p:nvPr/>
        </p:nvSpPr>
        <p:spPr bwMode="auto">
          <a:xfrm>
            <a:off x="2149475" y="2014538"/>
            <a:ext cx="1871663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2000" b="0" dirty="0">
                <a:latin typeface="+mn-ea"/>
                <a:ea typeface="+mn-ea"/>
              </a:rPr>
              <a:t>科瓦斯基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31703E88-73DE-0562-03FE-3C7BAF61B482}"/>
              </a:ext>
            </a:extLst>
          </p:cNvPr>
          <p:cNvSpPr/>
          <p:nvPr/>
        </p:nvSpPr>
        <p:spPr bwMode="auto">
          <a:xfrm>
            <a:off x="6505575" y="1989138"/>
            <a:ext cx="2663825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2000" b="0" dirty="0">
                <a:latin typeface="+mn-ea"/>
                <a:ea typeface="+mn-ea"/>
              </a:rPr>
              <a:t>逻辑程序</a:t>
            </a:r>
            <a:r>
              <a:rPr lang="en-US" altLang="zh-CN" sz="2000" b="0" dirty="0">
                <a:latin typeface="+mn-ea"/>
                <a:ea typeface="+mn-ea"/>
              </a:rPr>
              <a:t>Prolog</a:t>
            </a:r>
            <a:endParaRPr lang="zh-CN" altLang="en-US" sz="2000" b="0" dirty="0">
              <a:latin typeface="+mn-ea"/>
              <a:ea typeface="+mn-ea"/>
            </a:endParaRPr>
          </a:p>
        </p:txBody>
      </p:sp>
      <p:pic>
        <p:nvPicPr>
          <p:cNvPr id="4" name="图片 1">
            <a:extLst>
              <a:ext uri="{FF2B5EF4-FFF2-40B4-BE49-F238E27FC236}">
                <a16:creationId xmlns:a16="http://schemas.microsoft.com/office/drawing/2014/main" id="{00C72CE2-E3B6-0BA6-F4C0-7E5F0452FC4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74825" y="2774796"/>
            <a:ext cx="2620351" cy="309577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图片 2">
            <a:extLst>
              <a:ext uri="{FF2B5EF4-FFF2-40B4-BE49-F238E27FC236}">
                <a16:creationId xmlns:a16="http://schemas.microsoft.com/office/drawing/2014/main" id="{C1ABC464-6BD4-AE26-ACFE-29C85ECD7BC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31312" y="2774796"/>
            <a:ext cx="5335076" cy="309577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F527EDA5-EFCD-DABB-29BF-1988C21F0B19}"/>
              </a:ext>
            </a:extLst>
          </p:cNvPr>
          <p:cNvSpPr txBox="1"/>
          <p:nvPr/>
        </p:nvSpPr>
        <p:spPr>
          <a:xfrm>
            <a:off x="657774" y="841589"/>
            <a:ext cx="11352716" cy="580415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pPr marL="457200" lvl="0" indent="-457200" algn="just">
              <a:lnSpc>
                <a:spcPct val="150000"/>
              </a:lnSpc>
              <a:buFont typeface="Wingdings" panose="05000000000000000000" pitchFamily="2" charset="2"/>
              <a:buChar char="p"/>
              <a:defRPr/>
            </a:pPr>
            <a:r>
              <a:rPr kumimoji="0" lang="en-US" altLang="zh-CN" sz="2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Prolog</a:t>
            </a:r>
            <a:r>
              <a:rPr kumimoji="0" lang="zh-CN" altLang="en-US" sz="2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是一种声明式编程语言，只需要告诉机器要做什么，不需要告诉怎么做</a:t>
            </a:r>
            <a:endParaRPr kumimoji="0" lang="en-SG" altLang="zh-CN" sz="24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4762550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503D79-6C7E-0A0F-CA52-8038D9BA7C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Top 10 Expert Systems - scmGalaxy">
            <a:extLst>
              <a:ext uri="{FF2B5EF4-FFF2-40B4-BE49-F238E27FC236}">
                <a16:creationId xmlns:a16="http://schemas.microsoft.com/office/drawing/2014/main" id="{F24BA652-20BF-7A9A-EF15-CD7DCAD6FE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9318" y="2722219"/>
            <a:ext cx="4393203" cy="2738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4" name="Group 9">
            <a:extLst>
              <a:ext uri="{FF2B5EF4-FFF2-40B4-BE49-F238E27FC236}">
                <a16:creationId xmlns:a16="http://schemas.microsoft.com/office/drawing/2014/main" id="{7725653C-183A-A590-C119-897302D126B8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6BFE3EAD-DE94-513D-61AE-22025D8579DA}"/>
                </a:ext>
              </a:extLst>
            </p:cNvPr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>
              <a:extLst>
                <a:ext uri="{FF2B5EF4-FFF2-40B4-BE49-F238E27FC236}">
                  <a16:creationId xmlns:a16="http://schemas.microsoft.com/office/drawing/2014/main" id="{B4F4B5CB-A231-6CB7-066D-D816A8449472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6271B6B4-5D0B-1D47-BD92-935712592F1B}"/>
              </a:ext>
            </a:extLst>
          </p:cNvPr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421502DB-63EA-4627-C5B5-BB562D207413}"/>
              </a:ext>
            </a:extLst>
          </p:cNvPr>
          <p:cNvSpPr txBox="1"/>
          <p:nvPr/>
        </p:nvSpPr>
        <p:spPr>
          <a:xfrm>
            <a:off x="350439" y="120418"/>
            <a:ext cx="59298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人工智能：代表性成果</a:t>
            </a:r>
            <a:r>
              <a:rPr lang="en-US" altLang="zh-CN" sz="2800" b="1" dirty="0">
                <a:solidFill>
                  <a:prstClr val="white"/>
                </a:solidFill>
                <a:cs typeface="+mn-ea"/>
                <a:sym typeface="+mn-lt"/>
              </a:rPr>
              <a:t>——</a:t>
            </a: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专家系统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24131458-BEF8-D7D0-A2D5-0615871127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537" y="2723570"/>
            <a:ext cx="3421930" cy="2673471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98651A82-FC5E-9A77-9ACA-16E478AF2C18}"/>
              </a:ext>
            </a:extLst>
          </p:cNvPr>
          <p:cNvSpPr/>
          <p:nvPr/>
        </p:nvSpPr>
        <p:spPr bwMode="auto">
          <a:xfrm>
            <a:off x="1133850" y="1552961"/>
            <a:ext cx="1871663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CN" sz="2000" b="0" dirty="0" err="1">
                <a:latin typeface="+mn-ea"/>
                <a:ea typeface="+mn-ea"/>
              </a:rPr>
              <a:t>Dendral</a:t>
            </a:r>
            <a:endParaRPr lang="en-US" altLang="zh-CN" sz="2000" b="0" dirty="0">
              <a:latin typeface="+mn-ea"/>
              <a:ea typeface="+mn-ea"/>
            </a:endParaRPr>
          </a:p>
          <a:p>
            <a:pPr algn="ctr">
              <a:defRPr/>
            </a:pPr>
            <a:r>
              <a:rPr lang="zh-CN" altLang="en-US" sz="2000" dirty="0">
                <a:latin typeface="+mn-ea"/>
              </a:rPr>
              <a:t>化学领域</a:t>
            </a:r>
            <a:endParaRPr lang="zh-CN" altLang="en-US" sz="2000" b="0" dirty="0">
              <a:latin typeface="+mn-ea"/>
              <a:ea typeface="+mn-ea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BAA3E5BE-2DEB-DB18-DE7B-97925372C7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87794" y="2723570"/>
            <a:ext cx="3564732" cy="2673549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E26AC0C7-9311-C8BB-C33F-B84BDFE9C22C}"/>
              </a:ext>
            </a:extLst>
          </p:cNvPr>
          <p:cNvSpPr/>
          <p:nvPr/>
        </p:nvSpPr>
        <p:spPr bwMode="auto">
          <a:xfrm>
            <a:off x="5240493" y="1552961"/>
            <a:ext cx="1871663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CN" sz="2000" b="0" dirty="0" err="1">
                <a:latin typeface="+mn-ea"/>
                <a:ea typeface="+mn-ea"/>
              </a:rPr>
              <a:t>Mycin</a:t>
            </a:r>
            <a:endParaRPr lang="en-US" altLang="zh-CN" sz="2000" b="0" dirty="0">
              <a:latin typeface="+mn-ea"/>
              <a:ea typeface="+mn-ea"/>
            </a:endParaRPr>
          </a:p>
          <a:p>
            <a:pPr algn="ctr">
              <a:defRPr/>
            </a:pPr>
            <a:r>
              <a:rPr lang="zh-CN" altLang="en-US" sz="2000" dirty="0">
                <a:latin typeface="+mn-ea"/>
              </a:rPr>
              <a:t>医疗领域</a:t>
            </a:r>
            <a:endParaRPr lang="zh-CN" altLang="en-US" sz="2000" b="0" dirty="0">
              <a:latin typeface="+mn-ea"/>
              <a:ea typeface="+mn-ea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F62E3600-1B5E-BCF2-61D0-AA93AE129283}"/>
              </a:ext>
            </a:extLst>
          </p:cNvPr>
          <p:cNvSpPr/>
          <p:nvPr/>
        </p:nvSpPr>
        <p:spPr bwMode="auto">
          <a:xfrm>
            <a:off x="9288002" y="1551610"/>
            <a:ext cx="1871663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CN" sz="2000" b="0" dirty="0">
                <a:latin typeface="+mn-ea"/>
                <a:ea typeface="+mn-ea"/>
              </a:rPr>
              <a:t>XCON</a:t>
            </a:r>
          </a:p>
          <a:p>
            <a:pPr algn="ctr">
              <a:defRPr/>
            </a:pPr>
            <a:r>
              <a:rPr lang="en-US" altLang="zh-CN" sz="2000" dirty="0">
                <a:latin typeface="+mn-ea"/>
              </a:rPr>
              <a:t>IT</a:t>
            </a:r>
            <a:r>
              <a:rPr lang="zh-CN" altLang="en-US" sz="2000" dirty="0">
                <a:latin typeface="+mn-ea"/>
              </a:rPr>
              <a:t>领域</a:t>
            </a:r>
            <a:endParaRPr lang="zh-CN" altLang="en-US" sz="2000" b="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87221025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5C2DAB-DCAB-3EBA-B899-AD6F341057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>
            <a:extLst>
              <a:ext uri="{FF2B5EF4-FFF2-40B4-BE49-F238E27FC236}">
                <a16:creationId xmlns:a16="http://schemas.microsoft.com/office/drawing/2014/main" id="{69C0EB57-A0FA-D5BB-8B36-DECDC9753B05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2CE1EF15-F827-F18C-75E5-79BDC3089A2B}"/>
                </a:ext>
              </a:extLst>
            </p:cNvPr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>
              <a:extLst>
                <a:ext uri="{FF2B5EF4-FFF2-40B4-BE49-F238E27FC236}">
                  <a16:creationId xmlns:a16="http://schemas.microsoft.com/office/drawing/2014/main" id="{749BFD7F-05A1-C2F3-BEC7-7C41ED7A261F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23188CD2-14F9-2AB5-F1C3-098D5A1C5FB7}"/>
              </a:ext>
            </a:extLst>
          </p:cNvPr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E7666BA2-04D0-F85E-0CB3-C6CF0C3A1B3A}"/>
              </a:ext>
            </a:extLst>
          </p:cNvPr>
          <p:cNvSpPr txBox="1"/>
          <p:nvPr/>
        </p:nvSpPr>
        <p:spPr>
          <a:xfrm>
            <a:off x="350439" y="120418"/>
            <a:ext cx="50529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人工智能：日本的第</a:t>
            </a:r>
            <a:r>
              <a:rPr lang="en-US" altLang="zh-CN" sz="2800" b="1" dirty="0">
                <a:solidFill>
                  <a:prstClr val="white"/>
                </a:solidFill>
                <a:cs typeface="+mn-ea"/>
                <a:sym typeface="+mn-lt"/>
              </a:rPr>
              <a:t>5</a:t>
            </a: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代机计划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9D2E830A-6DAB-1D09-FC7F-7251B1712BD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81165" y="1388599"/>
            <a:ext cx="3672409" cy="48710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72375371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AF5C13-2A96-7267-7EF3-E2AAF768B7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>
            <a:extLst>
              <a:ext uri="{FF2B5EF4-FFF2-40B4-BE49-F238E27FC236}">
                <a16:creationId xmlns:a16="http://schemas.microsoft.com/office/drawing/2014/main" id="{6F068C42-6FC2-267F-203B-59BA0084DFD8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CCDD23CE-F057-202C-5CEC-FEF3E5938D1A}"/>
                </a:ext>
              </a:extLst>
            </p:cNvPr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>
              <a:extLst>
                <a:ext uri="{FF2B5EF4-FFF2-40B4-BE49-F238E27FC236}">
                  <a16:creationId xmlns:a16="http://schemas.microsoft.com/office/drawing/2014/main" id="{8EE82C84-4EBE-028D-6FF7-9A73B8E9045F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0A1E08F6-A689-EF1D-4458-DC9E6B83BF27}"/>
              </a:ext>
            </a:extLst>
          </p:cNvPr>
          <p:cNvSpPr/>
          <p:nvPr/>
        </p:nvSpPr>
        <p:spPr bwMode="auto">
          <a:xfrm>
            <a:off x="-1" y="-1589"/>
            <a:ext cx="11296025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217BCC5C-95CC-D38A-8448-F19DE52E366F}"/>
              </a:ext>
            </a:extLst>
          </p:cNvPr>
          <p:cNvSpPr txBox="1"/>
          <p:nvPr/>
        </p:nvSpPr>
        <p:spPr>
          <a:xfrm>
            <a:off x="350439" y="120418"/>
            <a:ext cx="105977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人工智能：神经网络的重要突破</a:t>
            </a:r>
            <a:r>
              <a:rPr lang="en-US" altLang="zh-CN" sz="2800" b="1" dirty="0">
                <a:solidFill>
                  <a:prstClr val="white"/>
                </a:solidFill>
                <a:cs typeface="+mn-ea"/>
                <a:sym typeface="+mn-lt"/>
              </a:rPr>
              <a:t>——</a:t>
            </a: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三层网络及反向传播（</a:t>
            </a:r>
            <a:r>
              <a:rPr lang="zh-CN" altLang="en-US" sz="2800" b="1" dirty="0">
                <a:solidFill>
                  <a:srgbClr val="FFFF00"/>
                </a:solidFill>
                <a:cs typeface="+mn-ea"/>
                <a:sym typeface="+mn-lt"/>
              </a:rPr>
              <a:t>重点</a:t>
            </a: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）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2" name="Picture 2" descr="C:\Users\Yi Zhou\Desktop\xor0.png">
            <a:extLst>
              <a:ext uri="{FF2B5EF4-FFF2-40B4-BE49-F238E27FC236}">
                <a16:creationId xmlns:a16="http://schemas.microsoft.com/office/drawing/2014/main" id="{ADF4D166-8E16-5CBA-C821-B52DE80E71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7215" y="2240031"/>
            <a:ext cx="1050925" cy="1049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3" descr="C:\Users\Yi Zhou\Desktop\xor.png">
            <a:extLst>
              <a:ext uri="{FF2B5EF4-FFF2-40B4-BE49-F238E27FC236}">
                <a16:creationId xmlns:a16="http://schemas.microsoft.com/office/drawing/2014/main" id="{E38FA6CE-A332-7291-AFAE-D2C51A45DC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09239" y="3759986"/>
            <a:ext cx="2727482" cy="14438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6" descr="C:\Users\Yi Zhou\Desktop\nerual.png">
            <a:extLst>
              <a:ext uri="{FF2B5EF4-FFF2-40B4-BE49-F238E27FC236}">
                <a16:creationId xmlns:a16="http://schemas.microsoft.com/office/drawing/2014/main" id="{428A92E5-49AF-6B4A-5A92-BA5F6D5BEB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28485" y="2136842"/>
            <a:ext cx="2554788" cy="306930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图片 1">
            <a:extLst>
              <a:ext uri="{FF2B5EF4-FFF2-40B4-BE49-F238E27FC236}">
                <a16:creationId xmlns:a16="http://schemas.microsoft.com/office/drawing/2014/main" id="{9E1F1C12-5626-FFCF-1F49-89EA9B584CE1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058814" y="2136842"/>
            <a:ext cx="4237210" cy="306930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238824EA-877B-FDF5-FF48-26B65F68B9E7}"/>
              </a:ext>
            </a:extLst>
          </p:cNvPr>
          <p:cNvSpPr txBox="1"/>
          <p:nvPr/>
        </p:nvSpPr>
        <p:spPr>
          <a:xfrm>
            <a:off x="657774" y="841589"/>
            <a:ext cx="11352716" cy="580415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pPr marL="457200" lvl="0" indent="-457200" algn="just">
              <a:lnSpc>
                <a:spcPct val="150000"/>
              </a:lnSpc>
              <a:buFont typeface="Wingdings" panose="05000000000000000000" pitchFamily="2" charset="2"/>
              <a:buChar char="p"/>
              <a:defRPr/>
            </a:pPr>
            <a:r>
              <a:rPr kumimoji="0" lang="zh-CN" altLang="en-US" sz="2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三层神经网络能解决异或，并且提出了反向传播（</a:t>
            </a:r>
            <a:r>
              <a:rPr kumimoji="0" lang="en-US" altLang="zh-CN" sz="2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Back Propagation</a:t>
            </a:r>
            <a:r>
              <a:rPr kumimoji="0" lang="zh-CN" altLang="en-US" sz="2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）学习</a:t>
            </a:r>
            <a:endParaRPr kumimoji="0" lang="en-SG" altLang="zh-CN" sz="24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DAD0D21C-6217-AF28-2A7B-DE1DF904A53B}"/>
              </a:ext>
            </a:extLst>
          </p:cNvPr>
          <p:cNvSpPr txBox="1"/>
          <p:nvPr/>
        </p:nvSpPr>
        <p:spPr>
          <a:xfrm>
            <a:off x="3264124" y="5793343"/>
            <a:ext cx="459537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400" b="1" kern="100" dirty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  <a:cs typeface="+mn-ea"/>
                <a:sym typeface="+mn-lt"/>
              </a:rPr>
              <a:t>验证上面的网络可表达异或函数</a:t>
            </a:r>
            <a:endParaRPr kumimoji="0" lang="en-SG" altLang="zh-CN" sz="2400" b="1" i="0" u="none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9677252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87095A-A32B-9EF4-4DB2-39AD55EED3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D139353D-68D8-25E4-A214-6A8AA2831604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8" name="任意多边形: 形状 37">
              <a:extLst>
                <a:ext uri="{FF2B5EF4-FFF2-40B4-BE49-F238E27FC236}">
                  <a16:creationId xmlns:a16="http://schemas.microsoft.com/office/drawing/2014/main" id="{54C0F6C4-76D0-154D-C860-5C22F87BAE4E}"/>
                </a:ext>
              </a:extLst>
            </p:cNvPr>
            <p:cNvSpPr/>
            <p:nvPr/>
          </p:nvSpPr>
          <p:spPr>
            <a:xfrm>
              <a:off x="0" y="0"/>
              <a:ext cx="1819275" cy="1819275"/>
            </a:xfrm>
            <a:custGeom>
              <a:avLst/>
              <a:gdLst>
                <a:gd name="connsiteX0" fmla="*/ 0 w 3638550"/>
                <a:gd name="connsiteY0" fmla="*/ 1819275 h 3638550"/>
                <a:gd name="connsiteX1" fmla="*/ 1819275 w 3638550"/>
                <a:gd name="connsiteY1" fmla="*/ 0 h 3638550"/>
                <a:gd name="connsiteX2" fmla="*/ 3638550 w 3638550"/>
                <a:gd name="connsiteY2" fmla="*/ 1819275 h 3638550"/>
                <a:gd name="connsiteX3" fmla="*/ 1819275 w 3638550"/>
                <a:gd name="connsiteY3" fmla="*/ 3638550 h 3638550"/>
                <a:gd name="connsiteX4" fmla="*/ 0 w 3638550"/>
                <a:gd name="connsiteY4" fmla="*/ 1819275 h 3638550"/>
                <a:gd name="connsiteX0" fmla="*/ 1819275 w 3638550"/>
                <a:gd name="connsiteY0" fmla="*/ 0 h 3638550"/>
                <a:gd name="connsiteX1" fmla="*/ 3638550 w 3638550"/>
                <a:gd name="connsiteY1" fmla="*/ 1819275 h 3638550"/>
                <a:gd name="connsiteX2" fmla="*/ 1819275 w 3638550"/>
                <a:gd name="connsiteY2" fmla="*/ 3638550 h 3638550"/>
                <a:gd name="connsiteX3" fmla="*/ 0 w 3638550"/>
                <a:gd name="connsiteY3" fmla="*/ 1819275 h 3638550"/>
                <a:gd name="connsiteX4" fmla="*/ 1910715 w 3638550"/>
                <a:gd name="connsiteY4" fmla="*/ 91440 h 3638550"/>
                <a:gd name="connsiteX0" fmla="*/ 1819275 w 3638550"/>
                <a:gd name="connsiteY0" fmla="*/ 0 h 3638550"/>
                <a:gd name="connsiteX1" fmla="*/ 3638550 w 3638550"/>
                <a:gd name="connsiteY1" fmla="*/ 1819275 h 3638550"/>
                <a:gd name="connsiteX2" fmla="*/ 1819275 w 3638550"/>
                <a:gd name="connsiteY2" fmla="*/ 3638550 h 3638550"/>
                <a:gd name="connsiteX3" fmla="*/ 0 w 3638550"/>
                <a:gd name="connsiteY3" fmla="*/ 1819275 h 3638550"/>
                <a:gd name="connsiteX0" fmla="*/ 3638550 w 3638550"/>
                <a:gd name="connsiteY0" fmla="*/ 0 h 1819275"/>
                <a:gd name="connsiteX1" fmla="*/ 1819275 w 3638550"/>
                <a:gd name="connsiteY1" fmla="*/ 1819275 h 1819275"/>
                <a:gd name="connsiteX2" fmla="*/ 0 w 3638550"/>
                <a:gd name="connsiteY2" fmla="*/ 0 h 1819275"/>
                <a:gd name="connsiteX0" fmla="*/ 1819275 w 1819275"/>
                <a:gd name="connsiteY0" fmla="*/ 0 h 1819275"/>
                <a:gd name="connsiteX1" fmla="*/ 0 w 1819275"/>
                <a:gd name="connsiteY1" fmla="*/ 1819275 h 1819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819275" h="1819275">
                  <a:moveTo>
                    <a:pt x="1819275" y="0"/>
                  </a:moveTo>
                  <a:cubicBezTo>
                    <a:pt x="1819275" y="1004758"/>
                    <a:pt x="1004758" y="1819275"/>
                    <a:pt x="0" y="1819275"/>
                  </a:cubicBezTo>
                </a:path>
              </a:pathLst>
            </a:custGeom>
            <a:noFill/>
            <a:ln w="381000">
              <a:solidFill>
                <a:schemeClr val="accent1"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id="{E8D3E845-EA43-7760-88EF-C2D434C4A509}"/>
                </a:ext>
              </a:extLst>
            </p:cNvPr>
            <p:cNvGrpSpPr/>
            <p:nvPr/>
          </p:nvGrpSpPr>
          <p:grpSpPr>
            <a:xfrm>
              <a:off x="1727455" y="1321568"/>
              <a:ext cx="5663945" cy="716782"/>
              <a:chOff x="1727455" y="1321568"/>
              <a:chExt cx="5663945" cy="716782"/>
            </a:xfrm>
          </p:grpSpPr>
          <p:sp>
            <p:nvSpPr>
              <p:cNvPr id="61" name="文本框 60">
                <a:extLst>
                  <a:ext uri="{FF2B5EF4-FFF2-40B4-BE49-F238E27FC236}">
                    <a16:creationId xmlns:a16="http://schemas.microsoft.com/office/drawing/2014/main" id="{9E577A80-517E-5CE4-4999-6AABE4498BB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573268" y="1550222"/>
                <a:ext cx="481813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SzPct val="25000"/>
                </a:pPr>
                <a:r>
                  <a:rPr lang="zh-CN" altLang="en-US" sz="2000" b="1" dirty="0">
                    <a:latin typeface="Arial" panose="020B0604020202020204" pitchFamily="34" charset="0"/>
                    <a:ea typeface="微软雅黑" panose="020B0503020204020204" pitchFamily="34" charset="-122"/>
                  </a:rPr>
                  <a:t>人工智能简史：史前史</a:t>
                </a:r>
              </a:p>
            </p:txBody>
          </p:sp>
          <p:sp>
            <p:nvSpPr>
              <p:cNvPr id="63" name="椭圆 62">
                <a:extLst>
                  <a:ext uri="{FF2B5EF4-FFF2-40B4-BE49-F238E27FC236}">
                    <a16:creationId xmlns:a16="http://schemas.microsoft.com/office/drawing/2014/main" id="{9681EEF1-10BB-E66C-BF9D-57F14EF0D2A6}"/>
                  </a:ext>
                </a:extLst>
              </p:cNvPr>
              <p:cNvSpPr/>
              <p:nvPr/>
            </p:nvSpPr>
            <p:spPr>
              <a:xfrm>
                <a:off x="1727455" y="1321568"/>
                <a:ext cx="716782" cy="716782"/>
              </a:xfrm>
              <a:prstGeom prst="ellipse">
                <a:avLst/>
              </a:prstGeom>
              <a:noFill/>
              <a:ln w="25400">
                <a:gradFill>
                  <a:gsLst>
                    <a:gs pos="7600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/>
                <a:r>
                  <a:rPr lang="en-US" altLang="zh-CN" sz="2800" b="1" dirty="0">
                    <a:solidFill>
                      <a:schemeClr val="accent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01</a:t>
                </a:r>
              </a:p>
            </p:txBody>
          </p:sp>
        </p:grpSp>
        <p:grpSp>
          <p:nvGrpSpPr>
            <p:cNvPr id="40" name="组合 39">
              <a:extLst>
                <a:ext uri="{FF2B5EF4-FFF2-40B4-BE49-F238E27FC236}">
                  <a16:creationId xmlns:a16="http://schemas.microsoft.com/office/drawing/2014/main" id="{0B2EA206-FEC7-D837-2B0F-25B74A8D0467}"/>
                </a:ext>
              </a:extLst>
            </p:cNvPr>
            <p:cNvGrpSpPr/>
            <p:nvPr/>
          </p:nvGrpSpPr>
          <p:grpSpPr>
            <a:xfrm>
              <a:off x="7540339" y="0"/>
              <a:ext cx="4651661" cy="6858000"/>
              <a:chOff x="7540339" y="0"/>
              <a:chExt cx="4651661" cy="6858000"/>
            </a:xfrm>
          </p:grpSpPr>
          <p:sp>
            <p:nvSpPr>
              <p:cNvPr id="60" name="任意多边形: 形状 59">
                <a:extLst>
                  <a:ext uri="{FF2B5EF4-FFF2-40B4-BE49-F238E27FC236}">
                    <a16:creationId xmlns:a16="http://schemas.microsoft.com/office/drawing/2014/main" id="{48EA3CA1-45E4-C1CF-2E72-108D05C8AE50}"/>
                  </a:ext>
                </a:extLst>
              </p:cNvPr>
              <p:cNvSpPr/>
              <p:nvPr/>
            </p:nvSpPr>
            <p:spPr>
              <a:xfrm>
                <a:off x="7779658" y="0"/>
                <a:ext cx="4412342" cy="6858000"/>
              </a:xfrm>
              <a:custGeom>
                <a:avLst/>
                <a:gdLst>
                  <a:gd name="connsiteX0" fmla="*/ 1295690 w 4412342"/>
                  <a:gd name="connsiteY0" fmla="*/ 0 h 6858000"/>
                  <a:gd name="connsiteX1" fmla="*/ 4412342 w 4412342"/>
                  <a:gd name="connsiteY1" fmla="*/ 0 h 6858000"/>
                  <a:gd name="connsiteX2" fmla="*/ 4412342 w 4412342"/>
                  <a:gd name="connsiteY2" fmla="*/ 1636729 h 6858000"/>
                  <a:gd name="connsiteX3" fmla="*/ 4272563 w 4412342"/>
                  <a:gd name="connsiteY3" fmla="*/ 1672670 h 6858000"/>
                  <a:gd name="connsiteX4" fmla="*/ 3111228 w 4412342"/>
                  <a:gd name="connsiteY4" fmla="*/ 3251199 h 6858000"/>
                  <a:gd name="connsiteX5" fmla="*/ 4272563 w 4412342"/>
                  <a:gd name="connsiteY5" fmla="*/ 4829728 h 6858000"/>
                  <a:gd name="connsiteX6" fmla="*/ 4412342 w 4412342"/>
                  <a:gd name="connsiteY6" fmla="*/ 4865669 h 6858000"/>
                  <a:gd name="connsiteX7" fmla="*/ 4412342 w 4412342"/>
                  <a:gd name="connsiteY7" fmla="*/ 6858000 h 6858000"/>
                  <a:gd name="connsiteX8" fmla="*/ 1670654 w 4412342"/>
                  <a:gd name="connsiteY8" fmla="*/ 6858000 h 6858000"/>
                  <a:gd name="connsiteX9" fmla="*/ 1550198 w 4412342"/>
                  <a:gd name="connsiteY9" fmla="*/ 6753659 h 6858000"/>
                  <a:gd name="connsiteX10" fmla="*/ 0 w 4412342"/>
                  <a:gd name="connsiteY10" fmla="*/ 3251200 h 6858000"/>
                  <a:gd name="connsiteX11" fmla="*/ 1229199 w 4412342"/>
                  <a:gd name="connsiteY11" fmla="*/ 69741 h 685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412342" h="6858000">
                    <a:moveTo>
                      <a:pt x="1295690" y="0"/>
                    </a:moveTo>
                    <a:lnTo>
                      <a:pt x="4412342" y="0"/>
                    </a:lnTo>
                    <a:lnTo>
                      <a:pt x="4412342" y="1636729"/>
                    </a:lnTo>
                    <a:lnTo>
                      <a:pt x="4272563" y="1672670"/>
                    </a:lnTo>
                    <a:cubicBezTo>
                      <a:pt x="3599745" y="1881938"/>
                      <a:pt x="3111228" y="2509519"/>
                      <a:pt x="3111228" y="3251199"/>
                    </a:cubicBezTo>
                    <a:cubicBezTo>
                      <a:pt x="3111228" y="3992879"/>
                      <a:pt x="3599745" y="4620460"/>
                      <a:pt x="4272563" y="4829728"/>
                    </a:cubicBezTo>
                    <a:lnTo>
                      <a:pt x="4412342" y="4865669"/>
                    </a:lnTo>
                    <a:lnTo>
                      <a:pt x="4412342" y="6858000"/>
                    </a:lnTo>
                    <a:lnTo>
                      <a:pt x="1670654" y="6858000"/>
                    </a:lnTo>
                    <a:lnTo>
                      <a:pt x="1550198" y="6753659"/>
                    </a:lnTo>
                    <a:cubicBezTo>
                      <a:pt x="597879" y="5888107"/>
                      <a:pt x="0" y="4639475"/>
                      <a:pt x="0" y="3251200"/>
                    </a:cubicBezTo>
                    <a:cubicBezTo>
                      <a:pt x="0" y="2026252"/>
                      <a:pt x="465477" y="910022"/>
                      <a:pt x="1229199" y="69741"/>
                    </a:cubicBezTo>
                    <a:close/>
                  </a:path>
                </a:pathLst>
              </a:custGeom>
              <a:solidFill>
                <a:schemeClr val="accent1">
                  <a:alpha val="5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58" name="矩形 57">
                <a:extLst>
                  <a:ext uri="{FF2B5EF4-FFF2-40B4-BE49-F238E27FC236}">
                    <a16:creationId xmlns:a16="http://schemas.microsoft.com/office/drawing/2014/main" id="{F50B2ECE-473D-6D19-E3E3-0413E96DC1E0}"/>
                  </a:ext>
                </a:extLst>
              </p:cNvPr>
              <p:cNvSpPr/>
              <p:nvPr/>
            </p:nvSpPr>
            <p:spPr>
              <a:xfrm>
                <a:off x="7540339" y="3124369"/>
                <a:ext cx="3592287" cy="1015663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spAutoFit/>
              </a:bodyPr>
              <a:lstStyle/>
              <a:p>
                <a:r>
                  <a:rPr kumimoji="1" lang="zh-CN" altLang="en-US" sz="6000" b="1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目录</a:t>
                </a:r>
                <a:endParaRPr kumimoji="1" lang="en-US" altLang="zh-CN" sz="6000" b="1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1" name="组合 40">
              <a:extLst>
                <a:ext uri="{FF2B5EF4-FFF2-40B4-BE49-F238E27FC236}">
                  <a16:creationId xmlns:a16="http://schemas.microsoft.com/office/drawing/2014/main" id="{6F51F1C6-B3E3-B6E8-E644-6F380E4E11F2}"/>
                </a:ext>
              </a:extLst>
            </p:cNvPr>
            <p:cNvGrpSpPr/>
            <p:nvPr/>
          </p:nvGrpSpPr>
          <p:grpSpPr>
            <a:xfrm>
              <a:off x="1727455" y="2173347"/>
              <a:ext cx="6775521" cy="716782"/>
              <a:chOff x="1727455" y="2259025"/>
              <a:chExt cx="6775521" cy="716782"/>
            </a:xfrm>
          </p:grpSpPr>
          <p:sp>
            <p:nvSpPr>
              <p:cNvPr id="54" name="文本框 53">
                <a:extLst>
                  <a:ext uri="{FF2B5EF4-FFF2-40B4-BE49-F238E27FC236}">
                    <a16:creationId xmlns:a16="http://schemas.microsoft.com/office/drawing/2014/main" id="{368E0D6C-4FFD-7CED-3CFB-76A6768F8E9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573267" y="2449970"/>
                <a:ext cx="592970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SzPct val="25000"/>
                </a:pPr>
                <a:r>
                  <a:rPr lang="zh-CN" altLang="en-US" sz="2000" b="1" dirty="0">
                    <a:latin typeface="Arial" panose="020B0604020202020204" pitchFamily="34" charset="0"/>
                    <a:ea typeface="微软雅黑" panose="020B0503020204020204" pitchFamily="34" charset="-122"/>
                  </a:rPr>
                  <a:t>人工智能简史：诞生到初期狂热</a:t>
                </a:r>
              </a:p>
            </p:txBody>
          </p:sp>
          <p:sp>
            <p:nvSpPr>
              <p:cNvPr id="56" name="椭圆 55">
                <a:extLst>
                  <a:ext uri="{FF2B5EF4-FFF2-40B4-BE49-F238E27FC236}">
                    <a16:creationId xmlns:a16="http://schemas.microsoft.com/office/drawing/2014/main" id="{2740B486-12F7-12CC-55EE-A0E9CFF2B5BD}"/>
                  </a:ext>
                </a:extLst>
              </p:cNvPr>
              <p:cNvSpPr/>
              <p:nvPr/>
            </p:nvSpPr>
            <p:spPr>
              <a:xfrm>
                <a:off x="1727455" y="2259025"/>
                <a:ext cx="716782" cy="716782"/>
              </a:xfrm>
              <a:prstGeom prst="ellipse">
                <a:avLst/>
              </a:prstGeom>
              <a:noFill/>
              <a:ln w="25400">
                <a:gradFill>
                  <a:gsLst>
                    <a:gs pos="76000">
                      <a:schemeClr val="tx2">
                        <a:alpha val="0"/>
                      </a:schemeClr>
                    </a:gs>
                    <a:gs pos="100000">
                      <a:schemeClr val="tx2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/>
                <a:r>
                  <a:rPr lang="en-US" altLang="zh-CN" sz="2800" b="1" dirty="0">
                    <a:solidFill>
                      <a:srgbClr val="4472C4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02</a:t>
                </a:r>
              </a:p>
            </p:txBody>
          </p:sp>
        </p:grpSp>
        <p:grpSp>
          <p:nvGrpSpPr>
            <p:cNvPr id="42" name="组合 41">
              <a:extLst>
                <a:ext uri="{FF2B5EF4-FFF2-40B4-BE49-F238E27FC236}">
                  <a16:creationId xmlns:a16="http://schemas.microsoft.com/office/drawing/2014/main" id="{DBC0FBC9-4315-7A9A-3688-A5D59138B167}"/>
                </a:ext>
              </a:extLst>
            </p:cNvPr>
            <p:cNvGrpSpPr/>
            <p:nvPr/>
          </p:nvGrpSpPr>
          <p:grpSpPr>
            <a:xfrm>
              <a:off x="1727455" y="3034551"/>
              <a:ext cx="5663945" cy="716782"/>
              <a:chOff x="1727455" y="3206686"/>
              <a:chExt cx="5663945" cy="716782"/>
            </a:xfrm>
          </p:grpSpPr>
          <p:sp>
            <p:nvSpPr>
              <p:cNvPr id="51" name="文本框 50">
                <a:extLst>
                  <a:ext uri="{FF2B5EF4-FFF2-40B4-BE49-F238E27FC236}">
                    <a16:creationId xmlns:a16="http://schemas.microsoft.com/office/drawing/2014/main" id="{2DFF764D-3944-2418-AB26-2C95B9301B4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573268" y="3407056"/>
                <a:ext cx="481813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SzPct val="25000"/>
                </a:pPr>
                <a:r>
                  <a:rPr lang="zh-CN" altLang="en-US" sz="2000" b="1" dirty="0">
                    <a:latin typeface="Arial" panose="020B0604020202020204" pitchFamily="34" charset="0"/>
                    <a:ea typeface="微软雅黑" panose="020B0503020204020204" pitchFamily="34" charset="-122"/>
                  </a:rPr>
                  <a:t>人工智能简史：第一波低谷</a:t>
                </a:r>
              </a:p>
            </p:txBody>
          </p:sp>
          <p:sp>
            <p:nvSpPr>
              <p:cNvPr id="53" name="椭圆 52">
                <a:extLst>
                  <a:ext uri="{FF2B5EF4-FFF2-40B4-BE49-F238E27FC236}">
                    <a16:creationId xmlns:a16="http://schemas.microsoft.com/office/drawing/2014/main" id="{E498AEBF-BFDA-4839-B9C0-F8B6C2731A4C}"/>
                  </a:ext>
                </a:extLst>
              </p:cNvPr>
              <p:cNvSpPr/>
              <p:nvPr/>
            </p:nvSpPr>
            <p:spPr>
              <a:xfrm>
                <a:off x="1727455" y="3206686"/>
                <a:ext cx="716782" cy="716782"/>
              </a:xfrm>
              <a:prstGeom prst="ellipse">
                <a:avLst/>
              </a:prstGeom>
              <a:noFill/>
              <a:ln w="25400">
                <a:gradFill>
                  <a:gsLst>
                    <a:gs pos="76000">
                      <a:schemeClr val="tx2">
                        <a:alpha val="0"/>
                      </a:schemeClr>
                    </a:gs>
                    <a:gs pos="100000">
                      <a:schemeClr val="tx2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/>
                <a:r>
                  <a:rPr lang="en-US" altLang="zh-CN" sz="2800" b="1" dirty="0">
                    <a:solidFill>
                      <a:srgbClr val="4472C4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03</a:t>
                </a:r>
              </a:p>
            </p:txBody>
          </p:sp>
        </p:grpSp>
        <p:grpSp>
          <p:nvGrpSpPr>
            <p:cNvPr id="43" name="组合 42">
              <a:extLst>
                <a:ext uri="{FF2B5EF4-FFF2-40B4-BE49-F238E27FC236}">
                  <a16:creationId xmlns:a16="http://schemas.microsoft.com/office/drawing/2014/main" id="{247544A8-D138-65E9-F53B-27C7CB7382B2}"/>
                </a:ext>
              </a:extLst>
            </p:cNvPr>
            <p:cNvGrpSpPr/>
            <p:nvPr/>
          </p:nvGrpSpPr>
          <p:grpSpPr>
            <a:xfrm>
              <a:off x="1727455" y="3876906"/>
              <a:ext cx="5663945" cy="716782"/>
              <a:chOff x="1727455" y="4053917"/>
              <a:chExt cx="5663945" cy="716782"/>
            </a:xfrm>
          </p:grpSpPr>
          <p:sp>
            <p:nvSpPr>
              <p:cNvPr id="48" name="文本框 47">
                <a:extLst>
                  <a:ext uri="{FF2B5EF4-FFF2-40B4-BE49-F238E27FC236}">
                    <a16:creationId xmlns:a16="http://schemas.microsoft.com/office/drawing/2014/main" id="{0A3C3666-1DDD-B41F-6AD7-F5A860C4412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573268" y="4301423"/>
                <a:ext cx="481813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SzPct val="25000"/>
                </a:pPr>
                <a:r>
                  <a:rPr lang="zh-CN" altLang="en-US" sz="2000" b="1" dirty="0">
                    <a:latin typeface="Arial" panose="020B0604020202020204" pitchFamily="34" charset="0"/>
                    <a:ea typeface="微软雅黑" panose="020B0503020204020204" pitchFamily="34" charset="-122"/>
                  </a:rPr>
                  <a:t>人工智能简史：专家系统的辉煌</a:t>
                </a:r>
              </a:p>
            </p:txBody>
          </p:sp>
          <p:sp>
            <p:nvSpPr>
              <p:cNvPr id="50" name="椭圆 49">
                <a:extLst>
                  <a:ext uri="{FF2B5EF4-FFF2-40B4-BE49-F238E27FC236}">
                    <a16:creationId xmlns:a16="http://schemas.microsoft.com/office/drawing/2014/main" id="{6B7DF383-C6F5-9AD6-6BE7-0CDDBC0D4AB7}"/>
                  </a:ext>
                </a:extLst>
              </p:cNvPr>
              <p:cNvSpPr/>
              <p:nvPr/>
            </p:nvSpPr>
            <p:spPr>
              <a:xfrm>
                <a:off x="1727455" y="4053917"/>
                <a:ext cx="716782" cy="716782"/>
              </a:xfrm>
              <a:prstGeom prst="ellipse">
                <a:avLst/>
              </a:prstGeom>
              <a:noFill/>
              <a:ln w="25400">
                <a:gradFill>
                  <a:gsLst>
                    <a:gs pos="76000">
                      <a:schemeClr val="tx2">
                        <a:alpha val="0"/>
                      </a:schemeClr>
                    </a:gs>
                    <a:gs pos="100000">
                      <a:schemeClr val="tx2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/>
                <a:r>
                  <a:rPr lang="en-US" altLang="zh-CN" sz="2800" b="1" dirty="0">
                    <a:solidFill>
                      <a:srgbClr val="0070C0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04</a:t>
                </a:r>
              </a:p>
            </p:txBody>
          </p:sp>
        </p:grpSp>
      </p:grpSp>
      <p:sp>
        <p:nvSpPr>
          <p:cNvPr id="3" name="椭圆 2">
            <a:extLst>
              <a:ext uri="{FF2B5EF4-FFF2-40B4-BE49-F238E27FC236}">
                <a16:creationId xmlns:a16="http://schemas.microsoft.com/office/drawing/2014/main" id="{8CA8C22F-25B0-9199-E88A-C0890C803240}"/>
              </a:ext>
            </a:extLst>
          </p:cNvPr>
          <p:cNvSpPr/>
          <p:nvPr/>
        </p:nvSpPr>
        <p:spPr>
          <a:xfrm>
            <a:off x="1727455" y="4747540"/>
            <a:ext cx="716782" cy="716782"/>
          </a:xfrm>
          <a:prstGeom prst="ellipse">
            <a:avLst/>
          </a:prstGeom>
          <a:noFill/>
          <a:ln w="25400">
            <a:gradFill>
              <a:gsLst>
                <a:gs pos="76000">
                  <a:schemeClr val="tx2">
                    <a:alpha val="0"/>
                  </a:schemeClr>
                </a:gs>
                <a:gs pos="100000">
                  <a:schemeClr val="tx2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ctr"/>
            <a:r>
              <a:rPr lang="en-US" altLang="zh-CN" sz="2800" b="1" dirty="0">
                <a:solidFill>
                  <a:srgbClr val="0070C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05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E9802E64-BCD9-9B79-EFB5-DC771AC2B4BA}"/>
              </a:ext>
            </a:extLst>
          </p:cNvPr>
          <p:cNvSpPr txBox="1">
            <a:spLocks/>
          </p:cNvSpPr>
          <p:nvPr/>
        </p:nvSpPr>
        <p:spPr>
          <a:xfrm>
            <a:off x="2573267" y="5011491"/>
            <a:ext cx="56186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SzPct val="25000"/>
            </a:pPr>
            <a:r>
              <a:rPr lang="zh-CN" altLang="en-US" sz="2000" b="1" dirty="0">
                <a:latin typeface="Arial" panose="020B0604020202020204" pitchFamily="34" charset="0"/>
                <a:ea typeface="微软雅黑" panose="020B0503020204020204" pitchFamily="34" charset="-122"/>
              </a:rPr>
              <a:t>人工智能简史：第二波低谷与聚势（</a:t>
            </a:r>
            <a:r>
              <a:rPr lang="en-US" altLang="zh-CN" sz="2000" b="1" dirty="0">
                <a:latin typeface="Arial" panose="020B0604020202020204" pitchFamily="34" charset="0"/>
                <a:ea typeface="微软雅黑" panose="020B0503020204020204" pitchFamily="34" charset="-122"/>
              </a:rPr>
              <a:t>1987-2010</a:t>
            </a:r>
            <a:r>
              <a:rPr lang="zh-CN" altLang="en-US" sz="20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）</a:t>
            </a:r>
            <a:endParaRPr lang="zh-CN" altLang="en-US" sz="2000" b="1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13723EF2-A569-BE77-2289-FA6A0BA72433}"/>
              </a:ext>
            </a:extLst>
          </p:cNvPr>
          <p:cNvSpPr/>
          <p:nvPr/>
        </p:nvSpPr>
        <p:spPr>
          <a:xfrm>
            <a:off x="1727455" y="5615422"/>
            <a:ext cx="716782" cy="716782"/>
          </a:xfrm>
          <a:prstGeom prst="ellipse">
            <a:avLst/>
          </a:prstGeom>
          <a:noFill/>
          <a:ln w="25400">
            <a:gradFill>
              <a:gsLst>
                <a:gs pos="76000">
                  <a:schemeClr val="tx2">
                    <a:alpha val="0"/>
                  </a:schemeClr>
                </a:gs>
                <a:gs pos="100000">
                  <a:schemeClr val="tx2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ctr"/>
            <a:r>
              <a:rPr lang="en-US" altLang="zh-CN" sz="28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06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8634F873-F669-9DB5-5CFE-4E6C06F5E11B}"/>
              </a:ext>
            </a:extLst>
          </p:cNvPr>
          <p:cNvSpPr txBox="1">
            <a:spLocks/>
          </p:cNvSpPr>
          <p:nvPr/>
        </p:nvSpPr>
        <p:spPr>
          <a:xfrm>
            <a:off x="2573268" y="5879373"/>
            <a:ext cx="48181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SzPct val="25000"/>
            </a:pPr>
            <a:r>
              <a:rPr lang="zh-CN" altLang="en-US" sz="20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人工智能简史：深度学习的崛起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7336799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8C3A01-940E-DF69-7FE2-2FD22D7CF5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>
            <a:extLst>
              <a:ext uri="{FF2B5EF4-FFF2-40B4-BE49-F238E27FC236}">
                <a16:creationId xmlns:a16="http://schemas.microsoft.com/office/drawing/2014/main" id="{7AA7A7AC-947B-1CC7-124C-E7A7F6AB3ED6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B3D330AA-22C0-3962-6A95-01FCDB7D3A83}"/>
                </a:ext>
              </a:extLst>
            </p:cNvPr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>
              <a:extLst>
                <a:ext uri="{FF2B5EF4-FFF2-40B4-BE49-F238E27FC236}">
                  <a16:creationId xmlns:a16="http://schemas.microsoft.com/office/drawing/2014/main" id="{6A630F06-BD99-2B7A-34B5-B500D2F3AF9E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04246941-D990-84FC-CF7C-A622B16015C8}"/>
              </a:ext>
            </a:extLst>
          </p:cNvPr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B196D757-7E82-726C-A17A-CCD196E3AB0F}"/>
              </a:ext>
            </a:extLst>
          </p:cNvPr>
          <p:cNvSpPr txBox="1"/>
          <p:nvPr/>
        </p:nvSpPr>
        <p:spPr>
          <a:xfrm>
            <a:off x="350439" y="120418"/>
            <a:ext cx="75664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人工智能：技术挑战</a:t>
            </a:r>
            <a:r>
              <a:rPr lang="en-US" altLang="zh-CN" sz="2800" b="1" dirty="0">
                <a:solidFill>
                  <a:prstClr val="white"/>
                </a:solidFill>
                <a:cs typeface="+mn-ea"/>
                <a:sym typeface="+mn-lt"/>
              </a:rPr>
              <a:t>5——</a:t>
            </a: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知识获取与更新困难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4876D538-F6C4-DA63-14B6-171C7E6B0BA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5132" y="1705902"/>
            <a:ext cx="7177108" cy="41155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46715083-C015-F911-EEA1-EDC07543BE6C}"/>
              </a:ext>
            </a:extLst>
          </p:cNvPr>
          <p:cNvSpPr txBox="1"/>
          <p:nvPr/>
        </p:nvSpPr>
        <p:spPr>
          <a:xfrm>
            <a:off x="7836274" y="2055514"/>
            <a:ext cx="4248889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zh-CN" altLang="en-US" sz="2400" b="1" kern="100" dirty="0">
                <a:latin typeface="KaiTi" panose="02010609060101010101" pitchFamily="49" charset="-122"/>
                <a:ea typeface="KaiTi" panose="02010609060101010101" pitchFamily="49" charset="-122"/>
                <a:cs typeface="+mn-ea"/>
                <a:sym typeface="+mn-lt"/>
              </a:rPr>
              <a:t>专家不懂计算机语言</a:t>
            </a:r>
            <a:endParaRPr lang="en-US" altLang="zh-CN" sz="2400" b="1" kern="100" dirty="0">
              <a:latin typeface="KaiTi" panose="02010609060101010101" pitchFamily="49" charset="-122"/>
              <a:ea typeface="KaiTi" panose="02010609060101010101" pitchFamily="49" charset="-122"/>
              <a:cs typeface="+mn-ea"/>
              <a:sym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zh-CN" altLang="en-US" sz="2400" b="1" kern="100" dirty="0">
                <a:latin typeface="KaiTi" panose="02010609060101010101" pitchFamily="49" charset="-122"/>
                <a:ea typeface="KaiTi" panose="02010609060101010101" pitchFamily="49" charset="-122"/>
                <a:cs typeface="+mn-ea"/>
                <a:sym typeface="+mn-lt"/>
              </a:rPr>
              <a:t>程序员不懂专业知识</a:t>
            </a:r>
            <a:endParaRPr lang="en-US" altLang="zh-CN" sz="2400" b="1" kern="100" dirty="0">
              <a:latin typeface="KaiTi" panose="02010609060101010101" pitchFamily="49" charset="-122"/>
              <a:ea typeface="KaiTi" panose="02010609060101010101" pitchFamily="49" charset="-122"/>
              <a:cs typeface="+mn-ea"/>
              <a:sym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zh-CN" altLang="en-US" sz="2400" b="1" kern="100" dirty="0">
                <a:latin typeface="KaiTi" panose="02010609060101010101" pitchFamily="49" charset="-122"/>
                <a:ea typeface="KaiTi" panose="02010609060101010101" pitchFamily="49" charset="-122"/>
                <a:cs typeface="+mn-ea"/>
                <a:sym typeface="+mn-lt"/>
              </a:rPr>
              <a:t>知识难以齐全</a:t>
            </a:r>
            <a:endParaRPr lang="en-US" altLang="zh-CN" sz="2400" b="1" kern="100" dirty="0">
              <a:latin typeface="KaiTi" panose="02010609060101010101" pitchFamily="49" charset="-122"/>
              <a:ea typeface="KaiTi" panose="02010609060101010101" pitchFamily="49" charset="-122"/>
              <a:cs typeface="+mn-ea"/>
              <a:sym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zh-CN" altLang="en-US" sz="2400" b="1" kern="100" dirty="0">
                <a:latin typeface="KaiTi" panose="02010609060101010101" pitchFamily="49" charset="-122"/>
                <a:ea typeface="KaiTi" panose="02010609060101010101" pitchFamily="49" charset="-122"/>
                <a:cs typeface="+mn-ea"/>
                <a:sym typeface="+mn-lt"/>
              </a:rPr>
              <a:t>哪些常识知识需要处理</a:t>
            </a:r>
            <a:endParaRPr lang="en-US" altLang="zh-CN" sz="2400" b="1" kern="100" dirty="0">
              <a:latin typeface="KaiTi" panose="02010609060101010101" pitchFamily="49" charset="-122"/>
              <a:ea typeface="KaiTi" panose="02010609060101010101" pitchFamily="49" charset="-122"/>
              <a:cs typeface="+mn-ea"/>
              <a:sym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zh-CN" altLang="en-US" sz="2400" b="1" kern="100" dirty="0">
                <a:latin typeface="KaiTi" panose="02010609060101010101" pitchFamily="49" charset="-122"/>
                <a:ea typeface="KaiTi" panose="02010609060101010101" pitchFamily="49" charset="-122"/>
                <a:cs typeface="+mn-ea"/>
                <a:sym typeface="+mn-lt"/>
              </a:rPr>
              <a:t>哪些基础专业知识需要处理</a:t>
            </a:r>
            <a:endParaRPr lang="en-US" altLang="zh-CN" sz="2400" b="1" kern="100" dirty="0">
              <a:latin typeface="KaiTi" panose="02010609060101010101" pitchFamily="49" charset="-122"/>
              <a:ea typeface="KaiTi" panose="02010609060101010101" pitchFamily="49" charset="-122"/>
              <a:cs typeface="+mn-ea"/>
              <a:sym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zh-CN" altLang="en-US" sz="2400" b="1" kern="100" dirty="0">
                <a:latin typeface="KaiTi" panose="02010609060101010101" pitchFamily="49" charset="-122"/>
                <a:ea typeface="KaiTi" panose="02010609060101010101" pitchFamily="49" charset="-122"/>
                <a:cs typeface="+mn-ea"/>
                <a:sym typeface="+mn-lt"/>
              </a:rPr>
              <a:t>专家一般很贵</a:t>
            </a:r>
            <a:endParaRPr lang="en-US" altLang="zh-CN" sz="2400" b="1" kern="100" dirty="0">
              <a:latin typeface="KaiTi" panose="02010609060101010101" pitchFamily="49" charset="-122"/>
              <a:ea typeface="KaiTi" panose="02010609060101010101" pitchFamily="49" charset="-122"/>
              <a:cs typeface="+mn-ea"/>
              <a:sym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zh-CN" altLang="en-US" sz="2400" b="1" kern="100" dirty="0">
                <a:latin typeface="KaiTi" panose="02010609060101010101" pitchFamily="49" charset="-122"/>
                <a:ea typeface="KaiTi" panose="02010609060101010101" pitchFamily="49" charset="-122"/>
                <a:cs typeface="+mn-ea"/>
                <a:sym typeface="+mn-lt"/>
              </a:rPr>
              <a:t>新知识会产生冲突</a:t>
            </a:r>
            <a:endParaRPr lang="en-US" altLang="zh-CN" sz="2400" b="1" kern="100" dirty="0">
              <a:latin typeface="KaiTi" panose="02010609060101010101" pitchFamily="49" charset="-122"/>
              <a:ea typeface="KaiTi" panose="02010609060101010101" pitchFamily="49" charset="-122"/>
              <a:cs typeface="+mn-ea"/>
              <a:sym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zh-CN" altLang="en-US" sz="2400" b="1" kern="100" dirty="0">
                <a:latin typeface="KaiTi" panose="02010609060101010101" pitchFamily="49" charset="-122"/>
                <a:ea typeface="KaiTi" panose="02010609060101010101" pitchFamily="49" charset="-122"/>
                <a:cs typeface="+mn-ea"/>
                <a:sym typeface="+mn-lt"/>
              </a:rPr>
              <a:t>知识难以学习和自我迭代</a:t>
            </a:r>
            <a:endParaRPr lang="en-US" altLang="zh-CN" sz="2400" b="1" kern="100" dirty="0">
              <a:latin typeface="KaiTi" panose="02010609060101010101" pitchFamily="49" charset="-122"/>
              <a:ea typeface="KaiTi" panose="02010609060101010101" pitchFamily="49" charset="-122"/>
              <a:cs typeface="+mn-ea"/>
              <a:sym typeface="+mn-lt"/>
            </a:endParaRPr>
          </a:p>
          <a:p>
            <a:pPr>
              <a:defRPr/>
            </a:pPr>
            <a:endParaRPr kumimoji="0" lang="en-SG" altLang="zh-CN" sz="2400" b="1" i="0" u="none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620D7C45-A066-2F8E-63BA-D460C4A7F48E}"/>
              </a:ext>
            </a:extLst>
          </p:cNvPr>
          <p:cNvSpPr txBox="1"/>
          <p:nvPr/>
        </p:nvSpPr>
        <p:spPr>
          <a:xfrm>
            <a:off x="3080208" y="3246690"/>
            <a:ext cx="61604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/>
              <a:t>我</a:t>
            </a:r>
          </a:p>
        </p:txBody>
      </p:sp>
    </p:spTree>
    <p:extLst>
      <p:ext uri="{BB962C8B-B14F-4D97-AF65-F5344CB8AC3E}">
        <p14:creationId xmlns:p14="http://schemas.microsoft.com/office/powerpoint/2010/main" val="376890469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1E04A2-99D5-02B3-16DF-69AE3F52C7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>
            <a:extLst>
              <a:ext uri="{FF2B5EF4-FFF2-40B4-BE49-F238E27FC236}">
                <a16:creationId xmlns:a16="http://schemas.microsoft.com/office/drawing/2014/main" id="{FF162126-85BE-43E2-568A-D788B73F8401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86E1FD86-37E8-1EFE-B00A-C4FC599D81F6}"/>
                </a:ext>
              </a:extLst>
            </p:cNvPr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>
              <a:extLst>
                <a:ext uri="{FF2B5EF4-FFF2-40B4-BE49-F238E27FC236}">
                  <a16:creationId xmlns:a16="http://schemas.microsoft.com/office/drawing/2014/main" id="{59E31732-3021-AE6C-6ABB-1195D64D6B51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2EA19222-7A7A-BDF7-5B51-78F39B6CEA30}"/>
              </a:ext>
            </a:extLst>
          </p:cNvPr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5D7FE8D3-03BC-2DDD-F405-0D8A53D0176B}"/>
              </a:ext>
            </a:extLst>
          </p:cNvPr>
          <p:cNvSpPr txBox="1"/>
          <p:nvPr/>
        </p:nvSpPr>
        <p:spPr>
          <a:xfrm>
            <a:off x="350439" y="120418"/>
            <a:ext cx="812434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人工智能：技术挑战</a:t>
            </a:r>
            <a:r>
              <a:rPr lang="en-US" altLang="zh-CN" sz="2800" b="1" dirty="0">
                <a:solidFill>
                  <a:prstClr val="white"/>
                </a:solidFill>
                <a:cs typeface="+mn-ea"/>
                <a:sym typeface="+mn-lt"/>
              </a:rPr>
              <a:t>6——</a:t>
            </a: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知识表示</a:t>
            </a:r>
            <a:r>
              <a:rPr lang="en-US" altLang="zh-CN" sz="2800" b="1" dirty="0">
                <a:solidFill>
                  <a:prstClr val="white"/>
                </a:solidFill>
                <a:cs typeface="+mn-ea"/>
                <a:sym typeface="+mn-lt"/>
              </a:rPr>
              <a:t>/</a:t>
            </a: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表达</a:t>
            </a:r>
            <a:r>
              <a:rPr lang="en-US" altLang="zh-CN" sz="2800" b="1" dirty="0">
                <a:solidFill>
                  <a:prstClr val="white"/>
                </a:solidFill>
                <a:cs typeface="+mn-ea"/>
                <a:sym typeface="+mn-lt"/>
              </a:rPr>
              <a:t>/</a:t>
            </a: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建模问题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A6FE9957-51DE-6260-9548-5810D8F58434}"/>
              </a:ext>
            </a:extLst>
          </p:cNvPr>
          <p:cNvSpPr txBox="1"/>
          <p:nvPr/>
        </p:nvSpPr>
        <p:spPr>
          <a:xfrm>
            <a:off x="7126665" y="1326058"/>
            <a:ext cx="494907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zh-CN" altLang="en-US" sz="2400" b="1" kern="100" dirty="0">
                <a:latin typeface="KaiTi" panose="02010609060101010101" pitchFamily="49" charset="-122"/>
                <a:ea typeface="KaiTi" panose="02010609060101010101" pitchFamily="49" charset="-122"/>
                <a:cs typeface="+mn-ea"/>
                <a:sym typeface="+mn-lt"/>
              </a:rPr>
              <a:t>除逻辑与之外其它（神经网络、自然语言等）表达机器难以理解</a:t>
            </a:r>
            <a:endParaRPr lang="en-US" altLang="zh-CN" sz="2400" b="1" kern="100" dirty="0">
              <a:latin typeface="KaiTi" panose="02010609060101010101" pitchFamily="49" charset="-122"/>
              <a:ea typeface="KaiTi" panose="02010609060101010101" pitchFamily="49" charset="-122"/>
              <a:cs typeface="+mn-ea"/>
              <a:sym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zh-CN" altLang="en-US" sz="2400" b="1" kern="100" dirty="0">
                <a:latin typeface="KaiTi" panose="02010609060101010101" pitchFamily="49" charset="-122"/>
                <a:ea typeface="KaiTi" panose="02010609060101010101" pitchFamily="49" charset="-122"/>
                <a:cs typeface="+mn-ea"/>
                <a:sym typeface="+mn-lt"/>
              </a:rPr>
              <a:t>规则不能表示所有知识</a:t>
            </a:r>
            <a:endParaRPr lang="en-US" altLang="zh-CN" sz="2400" b="1" kern="100" dirty="0">
              <a:latin typeface="KaiTi" panose="02010609060101010101" pitchFamily="49" charset="-122"/>
              <a:ea typeface="KaiTi" panose="02010609060101010101" pitchFamily="49" charset="-122"/>
              <a:cs typeface="+mn-ea"/>
              <a:sym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zh-CN" altLang="en-US" sz="2400" b="1" kern="100" dirty="0">
                <a:latin typeface="KaiTi" panose="02010609060101010101" pitchFamily="49" charset="-122"/>
                <a:ea typeface="KaiTi" panose="02010609060101010101" pitchFamily="49" charset="-122"/>
                <a:cs typeface="+mn-ea"/>
                <a:sym typeface="+mn-lt"/>
              </a:rPr>
              <a:t>逻辑难学难用难扩展，表达能力依然有所欠缺</a:t>
            </a:r>
            <a:endParaRPr lang="en-US" altLang="zh-CN" sz="2400" b="1" kern="100" dirty="0">
              <a:latin typeface="KaiTi" panose="02010609060101010101" pitchFamily="49" charset="-122"/>
              <a:ea typeface="KaiTi" panose="02010609060101010101" pitchFamily="49" charset="-122"/>
              <a:cs typeface="+mn-ea"/>
              <a:sym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zh-CN" altLang="en-US" sz="2400" b="1" kern="100" dirty="0">
                <a:latin typeface="KaiTi" panose="02010609060101010101" pitchFamily="49" charset="-122"/>
                <a:ea typeface="KaiTi" panose="02010609060101010101" pitchFamily="49" charset="-122"/>
                <a:cs typeface="+mn-ea"/>
                <a:sym typeface="+mn-lt"/>
              </a:rPr>
              <a:t>很多重要的元素（时间</a:t>
            </a:r>
            <a:r>
              <a:rPr lang="en-US" altLang="zh-CN" sz="2400" b="1" kern="100" dirty="0">
                <a:latin typeface="KaiTi" panose="02010609060101010101" pitchFamily="49" charset="-122"/>
                <a:ea typeface="KaiTi" panose="02010609060101010101" pitchFamily="49" charset="-122"/>
                <a:cs typeface="+mn-ea"/>
                <a:sym typeface="+mn-lt"/>
              </a:rPr>
              <a:t>/</a:t>
            </a:r>
            <a:r>
              <a:rPr lang="zh-CN" altLang="en-US" sz="2400" b="1" kern="100" dirty="0">
                <a:latin typeface="KaiTi" panose="02010609060101010101" pitchFamily="49" charset="-122"/>
                <a:ea typeface="KaiTi" panose="02010609060101010101" pitchFamily="49" charset="-122"/>
                <a:cs typeface="+mn-ea"/>
                <a:sym typeface="+mn-lt"/>
              </a:rPr>
              <a:t>行动</a:t>
            </a:r>
            <a:r>
              <a:rPr lang="en-US" altLang="zh-CN" sz="2400" b="1" kern="100" dirty="0">
                <a:latin typeface="KaiTi" panose="02010609060101010101" pitchFamily="49" charset="-122"/>
                <a:ea typeface="KaiTi" panose="02010609060101010101" pitchFamily="49" charset="-122"/>
                <a:cs typeface="+mn-ea"/>
                <a:sym typeface="+mn-lt"/>
              </a:rPr>
              <a:t>/</a:t>
            </a:r>
            <a:r>
              <a:rPr lang="zh-CN" altLang="en-US" sz="2400" b="1" kern="100" dirty="0">
                <a:latin typeface="KaiTi" panose="02010609060101010101" pitchFamily="49" charset="-122"/>
                <a:ea typeface="KaiTi" panose="02010609060101010101" pitchFamily="49" charset="-122"/>
                <a:cs typeface="+mn-ea"/>
                <a:sym typeface="+mn-lt"/>
              </a:rPr>
              <a:t>概率等）是否需要单独表示</a:t>
            </a:r>
            <a:endParaRPr lang="en-US" altLang="zh-CN" sz="2400" b="1" kern="100" dirty="0">
              <a:latin typeface="KaiTi" panose="02010609060101010101" pitchFamily="49" charset="-122"/>
              <a:ea typeface="KaiTi" panose="02010609060101010101" pitchFamily="49" charset="-122"/>
              <a:cs typeface="+mn-ea"/>
              <a:sym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zh-CN" altLang="en-US" sz="2400" b="1" kern="100" dirty="0">
                <a:latin typeface="KaiTi" panose="02010609060101010101" pitchFamily="49" charset="-122"/>
                <a:ea typeface="KaiTi" panose="02010609060101010101" pitchFamily="49" charset="-122"/>
                <a:cs typeface="+mn-ea"/>
                <a:sym typeface="+mn-lt"/>
              </a:rPr>
              <a:t>有些知识有不确定性</a:t>
            </a:r>
            <a:endParaRPr lang="en-US" altLang="zh-CN" sz="2400" b="1" kern="100" dirty="0">
              <a:latin typeface="KaiTi" panose="02010609060101010101" pitchFamily="49" charset="-122"/>
              <a:ea typeface="KaiTi" panose="02010609060101010101" pitchFamily="49" charset="-122"/>
              <a:cs typeface="+mn-ea"/>
              <a:sym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zh-CN" altLang="en-US" sz="2400" b="1" kern="100" dirty="0">
                <a:latin typeface="KaiTi" panose="02010609060101010101" pitchFamily="49" charset="-122"/>
                <a:ea typeface="KaiTi" panose="02010609060101010101" pitchFamily="49" charset="-122"/>
                <a:cs typeface="+mn-ea"/>
                <a:sym typeface="+mn-lt"/>
              </a:rPr>
              <a:t>有些知识未必完全正确</a:t>
            </a:r>
            <a:endParaRPr lang="en-SG" altLang="zh-CN" sz="2400" b="1" kern="100" dirty="0">
              <a:solidFill>
                <a:srgbClr val="FF0000"/>
              </a:solidFill>
              <a:latin typeface="KaiTi" panose="02010609060101010101" pitchFamily="49" charset="-122"/>
              <a:ea typeface="KaiTi" panose="02010609060101010101" pitchFamily="49" charset="-122"/>
              <a:cs typeface="+mn-ea"/>
              <a:sym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zh-CN" altLang="en-US" sz="2400" b="1" kern="100" dirty="0">
                <a:latin typeface="KaiTi" panose="02010609060101010101" pitchFamily="49" charset="-122"/>
                <a:ea typeface="KaiTi" panose="02010609060101010101" pitchFamily="49" charset="-122"/>
                <a:cs typeface="+mn-ea"/>
                <a:sym typeface="+mn-lt"/>
              </a:rPr>
              <a:t>因果性与相关性如何表示和区分</a:t>
            </a:r>
            <a:endParaRPr lang="en-US" altLang="zh-CN" sz="2400" b="1" kern="100" dirty="0">
              <a:latin typeface="KaiTi" panose="02010609060101010101" pitchFamily="49" charset="-122"/>
              <a:ea typeface="KaiTi" panose="02010609060101010101" pitchFamily="49" charset="-122"/>
              <a:cs typeface="+mn-ea"/>
              <a:sym typeface="+mn-lt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6CD73A77-A92B-6793-C95A-82A6F456C4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440" y="1326058"/>
            <a:ext cx="6512274" cy="3079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627471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297201-B235-A7EC-C8C7-9D5B64E9FA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>
            <a:extLst>
              <a:ext uri="{FF2B5EF4-FFF2-40B4-BE49-F238E27FC236}">
                <a16:creationId xmlns:a16="http://schemas.microsoft.com/office/drawing/2014/main" id="{955A22F3-8FC8-56F3-5E7A-6D6A4C6F2CE6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DFFE6F10-E471-35D2-2A95-0EB2F300F3EA}"/>
                </a:ext>
              </a:extLst>
            </p:cNvPr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>
              <a:extLst>
                <a:ext uri="{FF2B5EF4-FFF2-40B4-BE49-F238E27FC236}">
                  <a16:creationId xmlns:a16="http://schemas.microsoft.com/office/drawing/2014/main" id="{889F6227-3B09-2CA9-7B16-1F28FC859FDB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89E1F2FC-CCE8-36A8-FA1D-B5005DEE7605}"/>
              </a:ext>
            </a:extLst>
          </p:cNvPr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AFECEC80-63F2-8205-3A4F-C303A0DB8B05}"/>
              </a:ext>
            </a:extLst>
          </p:cNvPr>
          <p:cNvSpPr txBox="1"/>
          <p:nvPr/>
        </p:nvSpPr>
        <p:spPr>
          <a:xfrm>
            <a:off x="350439" y="120418"/>
            <a:ext cx="74879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人工智能：技术挑战</a:t>
            </a:r>
            <a:r>
              <a:rPr lang="en-US" altLang="zh-CN" sz="2800" b="1" dirty="0">
                <a:solidFill>
                  <a:prstClr val="white"/>
                </a:solidFill>
                <a:cs typeface="+mn-ea"/>
                <a:sym typeface="+mn-lt"/>
              </a:rPr>
              <a:t>7——</a:t>
            </a: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知识推理复杂度高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F0FF24E9-04CC-662D-4644-2DDD48A6E70F}"/>
              </a:ext>
            </a:extLst>
          </p:cNvPr>
          <p:cNvSpPr txBox="1"/>
          <p:nvPr/>
        </p:nvSpPr>
        <p:spPr>
          <a:xfrm>
            <a:off x="6828906" y="1305078"/>
            <a:ext cx="4918191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zh-CN" altLang="en-US" sz="2400" b="1" kern="100" dirty="0">
                <a:latin typeface="KaiTi" panose="02010609060101010101" pitchFamily="49" charset="-122"/>
                <a:ea typeface="KaiTi" panose="02010609060101010101" pitchFamily="49" charset="-122"/>
                <a:cs typeface="+mn-ea"/>
                <a:sym typeface="+mn-lt"/>
              </a:rPr>
              <a:t>除逻辑之外其它（神经网络、自然语言等）推理机制难清楚</a:t>
            </a:r>
            <a:endParaRPr lang="en-US" altLang="zh-CN" sz="2400" b="1" kern="100" dirty="0">
              <a:latin typeface="KaiTi" panose="02010609060101010101" pitchFamily="49" charset="-122"/>
              <a:ea typeface="KaiTi" panose="02010609060101010101" pitchFamily="49" charset="-122"/>
              <a:cs typeface="+mn-ea"/>
              <a:sym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zh-CN" altLang="en-US" sz="2400" b="1" kern="100" dirty="0">
                <a:latin typeface="KaiTi" panose="02010609060101010101" pitchFamily="49" charset="-122"/>
                <a:ea typeface="KaiTi" panose="02010609060101010101" pitchFamily="49" charset="-122"/>
                <a:cs typeface="+mn-ea"/>
                <a:sym typeface="+mn-lt"/>
              </a:rPr>
              <a:t>命题逻辑复杂度即为</a:t>
            </a:r>
            <a:r>
              <a:rPr lang="en-US" altLang="zh-CN" sz="2400" b="1" kern="100" dirty="0" err="1">
                <a:latin typeface="KaiTi" panose="02010609060101010101" pitchFamily="49" charset="-122"/>
                <a:ea typeface="KaiTi" panose="02010609060101010101" pitchFamily="49" charset="-122"/>
                <a:cs typeface="+mn-ea"/>
                <a:sym typeface="+mn-lt"/>
              </a:rPr>
              <a:t>coNP</a:t>
            </a:r>
            <a:endParaRPr lang="en-US" altLang="zh-CN" sz="2400" b="1" kern="100" dirty="0">
              <a:latin typeface="KaiTi" panose="02010609060101010101" pitchFamily="49" charset="-122"/>
              <a:ea typeface="KaiTi" panose="02010609060101010101" pitchFamily="49" charset="-122"/>
              <a:cs typeface="+mn-ea"/>
              <a:sym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zh-CN" altLang="en-US" sz="2400" b="1" kern="100" dirty="0">
                <a:latin typeface="KaiTi" panose="02010609060101010101" pitchFamily="49" charset="-122"/>
                <a:ea typeface="KaiTi" panose="02010609060101010101" pitchFamily="49" charset="-122"/>
                <a:cs typeface="+mn-ea"/>
                <a:sym typeface="+mn-lt"/>
              </a:rPr>
              <a:t>其它的逻辑更加复杂</a:t>
            </a:r>
            <a:endParaRPr lang="en-US" altLang="zh-CN" sz="2400" b="1" kern="100" dirty="0">
              <a:latin typeface="KaiTi" panose="02010609060101010101" pitchFamily="49" charset="-122"/>
              <a:ea typeface="KaiTi" panose="02010609060101010101" pitchFamily="49" charset="-122"/>
              <a:cs typeface="+mn-ea"/>
              <a:sym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zh-CN" altLang="en-US" sz="2400" b="1" kern="100" dirty="0">
                <a:latin typeface="KaiTi" panose="02010609060101010101" pitchFamily="49" charset="-122"/>
                <a:ea typeface="KaiTi" panose="02010609060101010101" pitchFamily="49" charset="-122"/>
                <a:cs typeface="+mn-ea"/>
                <a:sym typeface="+mn-lt"/>
              </a:rPr>
              <a:t>表达能力和推理效率难以平衡</a:t>
            </a:r>
            <a:endParaRPr lang="en-US" altLang="zh-CN" sz="2400" b="1" kern="100" dirty="0">
              <a:latin typeface="KaiTi" panose="02010609060101010101" pitchFamily="49" charset="-122"/>
              <a:ea typeface="KaiTi" panose="02010609060101010101" pitchFamily="49" charset="-122"/>
              <a:cs typeface="+mn-ea"/>
              <a:sym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zh-CN" altLang="en-US" sz="2400" b="1" kern="100" dirty="0">
                <a:latin typeface="KaiTi" panose="02010609060101010101" pitchFamily="49" charset="-122"/>
                <a:ea typeface="KaiTi" panose="02010609060101010101" pitchFamily="49" charset="-122"/>
                <a:cs typeface="+mn-ea"/>
                <a:sym typeface="+mn-lt"/>
              </a:rPr>
              <a:t>搜索状态空间易爆炸</a:t>
            </a:r>
            <a:endParaRPr lang="en-US" altLang="zh-CN" sz="2400" b="1" kern="100" dirty="0">
              <a:latin typeface="KaiTi" panose="02010609060101010101" pitchFamily="49" charset="-122"/>
              <a:ea typeface="KaiTi" panose="02010609060101010101" pitchFamily="49" charset="-122"/>
              <a:cs typeface="+mn-ea"/>
              <a:sym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zh-CN" altLang="en-US" sz="2400" b="1" kern="100" dirty="0">
                <a:latin typeface="KaiTi" panose="02010609060101010101" pitchFamily="49" charset="-122"/>
                <a:ea typeface="KaiTi" panose="02010609060101010101" pitchFamily="49" charset="-122"/>
                <a:cs typeface="+mn-ea"/>
                <a:sym typeface="+mn-lt"/>
              </a:rPr>
              <a:t>传统逻辑不能处理非单调问题</a:t>
            </a:r>
            <a:endParaRPr lang="en-SG" altLang="zh-CN" sz="2400" b="1" kern="100" dirty="0">
              <a:solidFill>
                <a:srgbClr val="FF0000"/>
              </a:solidFill>
              <a:latin typeface="KaiTi" panose="02010609060101010101" pitchFamily="49" charset="-122"/>
              <a:ea typeface="KaiTi" panose="02010609060101010101" pitchFamily="49" charset="-122"/>
              <a:cs typeface="+mn-ea"/>
              <a:sym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zh-CN" altLang="en-US" sz="2400" b="1" kern="100" dirty="0">
                <a:latin typeface="KaiTi" panose="02010609060101010101" pitchFamily="49" charset="-122"/>
                <a:ea typeface="KaiTi" panose="02010609060101010101" pitchFamily="49" charset="-122"/>
                <a:cs typeface="+mn-ea"/>
                <a:sym typeface="+mn-lt"/>
              </a:rPr>
              <a:t>很多重要的元素（时间</a:t>
            </a:r>
            <a:r>
              <a:rPr lang="en-US" altLang="zh-CN" sz="2400" b="1" kern="100" dirty="0">
                <a:latin typeface="KaiTi" panose="02010609060101010101" pitchFamily="49" charset="-122"/>
                <a:ea typeface="KaiTi" panose="02010609060101010101" pitchFamily="49" charset="-122"/>
                <a:cs typeface="+mn-ea"/>
                <a:sym typeface="+mn-lt"/>
              </a:rPr>
              <a:t>/</a:t>
            </a:r>
            <a:r>
              <a:rPr lang="zh-CN" altLang="en-US" sz="2400" b="1" kern="100" dirty="0">
                <a:latin typeface="KaiTi" panose="02010609060101010101" pitchFamily="49" charset="-122"/>
                <a:ea typeface="KaiTi" panose="02010609060101010101" pitchFamily="49" charset="-122"/>
                <a:cs typeface="+mn-ea"/>
                <a:sym typeface="+mn-lt"/>
              </a:rPr>
              <a:t>行动</a:t>
            </a:r>
            <a:r>
              <a:rPr lang="en-US" altLang="zh-CN" sz="2400" b="1" kern="100" dirty="0">
                <a:latin typeface="KaiTi" panose="02010609060101010101" pitchFamily="49" charset="-122"/>
                <a:ea typeface="KaiTi" panose="02010609060101010101" pitchFamily="49" charset="-122"/>
                <a:cs typeface="+mn-ea"/>
                <a:sym typeface="+mn-lt"/>
              </a:rPr>
              <a:t>/</a:t>
            </a:r>
            <a:r>
              <a:rPr lang="zh-CN" altLang="en-US" sz="2400" b="1" kern="100" dirty="0">
                <a:latin typeface="KaiTi" panose="02010609060101010101" pitchFamily="49" charset="-122"/>
                <a:ea typeface="KaiTi" panose="02010609060101010101" pitchFamily="49" charset="-122"/>
                <a:cs typeface="+mn-ea"/>
                <a:sym typeface="+mn-lt"/>
              </a:rPr>
              <a:t>概率等）是否需要单独的推理机制</a:t>
            </a:r>
            <a:endParaRPr lang="en-US" altLang="zh-CN" sz="2400" b="1" kern="100" dirty="0">
              <a:latin typeface="KaiTi" panose="02010609060101010101" pitchFamily="49" charset="-122"/>
              <a:ea typeface="KaiTi" panose="02010609060101010101" pitchFamily="49" charset="-122"/>
              <a:cs typeface="+mn-ea"/>
              <a:sym typeface="+mn-lt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71FEA166-22CB-FBF7-42D0-F87814FF66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169" y="1305078"/>
            <a:ext cx="5307291" cy="2744455"/>
          </a:xfrm>
          <a:prstGeom prst="rect">
            <a:avLst/>
          </a:prstGeom>
        </p:spPr>
      </p:pic>
      <p:pic>
        <p:nvPicPr>
          <p:cNvPr id="6" name="Picture 2" descr="C:\Users\yzhou\Desktop\images.jpg">
            <a:extLst>
              <a:ext uri="{FF2B5EF4-FFF2-40B4-BE49-F238E27FC236}">
                <a16:creationId xmlns:a16="http://schemas.microsoft.com/office/drawing/2014/main" id="{9D021FF8-DD24-6DFC-BA6D-BE5249AA19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0805" y="3429000"/>
            <a:ext cx="5239421" cy="33908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18">
            <a:extLst>
              <a:ext uri="{FF2B5EF4-FFF2-40B4-BE49-F238E27FC236}">
                <a16:creationId xmlns:a16="http://schemas.microsoft.com/office/drawing/2014/main" id="{ED93B466-8F3B-F45D-E568-089EEDF104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0805" y="4177049"/>
            <a:ext cx="110799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ea typeface="Arial Unicode MS" pitchFamily="34" charset="-122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ea typeface="Arial Unicode MS" pitchFamily="34" charset="-122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Arial Unicode MS" pitchFamily="34" charset="-122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Arial Unicode MS" pitchFamily="34" charset="-122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Arial Unicode MS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Arial Unicode MS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Arial Unicode MS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Arial Unicode MS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Arial Unicode MS" pitchFamily="34" charset="-122"/>
              </a:defRPr>
            </a:lvl9pPr>
          </a:lstStyle>
          <a:p>
            <a:r>
              <a:rPr lang="zh-CN" altLang="en-US" b="0" dirty="0">
                <a:solidFill>
                  <a:srgbClr val="7030A0"/>
                </a:solidFill>
                <a:latin typeface="+mj-ea"/>
                <a:ea typeface="+mj-ea"/>
              </a:rPr>
              <a:t>表达能力</a:t>
            </a:r>
            <a:endParaRPr lang="en-AU" altLang="zh-CN" b="0" dirty="0">
              <a:solidFill>
                <a:srgbClr val="7030A0"/>
              </a:solidFill>
              <a:latin typeface="+mj-ea"/>
              <a:ea typeface="+mj-ea"/>
            </a:endParaRPr>
          </a:p>
        </p:txBody>
      </p:sp>
      <p:sp>
        <p:nvSpPr>
          <p:cNvPr id="9" name="TextBox 18">
            <a:extLst>
              <a:ext uri="{FF2B5EF4-FFF2-40B4-BE49-F238E27FC236}">
                <a16:creationId xmlns:a16="http://schemas.microsoft.com/office/drawing/2014/main" id="{081BDB7D-301E-454C-556C-574B6E2A26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37788" y="4587615"/>
            <a:ext cx="110799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ea typeface="Arial Unicode MS" pitchFamily="34" charset="-122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ea typeface="Arial Unicode MS" pitchFamily="34" charset="-122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Arial Unicode MS" pitchFamily="34" charset="-122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Arial Unicode MS" pitchFamily="34" charset="-122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Arial Unicode MS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Arial Unicode MS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Arial Unicode MS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Arial Unicode MS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Arial Unicode MS" pitchFamily="34" charset="-122"/>
              </a:defRPr>
            </a:lvl9pPr>
          </a:lstStyle>
          <a:p>
            <a:r>
              <a:rPr lang="zh-CN" altLang="en-US" b="0" dirty="0">
                <a:solidFill>
                  <a:srgbClr val="002060"/>
                </a:solidFill>
                <a:latin typeface="+mj-ea"/>
                <a:ea typeface="+mj-ea"/>
              </a:rPr>
              <a:t>推理效率</a:t>
            </a:r>
            <a:endParaRPr lang="en-AU" altLang="zh-CN" b="0" dirty="0">
              <a:solidFill>
                <a:srgbClr val="002060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50366750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AB5208-F4F9-85BC-4DE9-7C4B0C7CE2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>
            <a:extLst>
              <a:ext uri="{FF2B5EF4-FFF2-40B4-BE49-F238E27FC236}">
                <a16:creationId xmlns:a16="http://schemas.microsoft.com/office/drawing/2014/main" id="{1F98C365-EB09-0AD1-C1DF-BCA8810AF5AE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ECEE9B54-1644-1236-CF0C-8602A66D0B87}"/>
                </a:ext>
              </a:extLst>
            </p:cNvPr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>
              <a:extLst>
                <a:ext uri="{FF2B5EF4-FFF2-40B4-BE49-F238E27FC236}">
                  <a16:creationId xmlns:a16="http://schemas.microsoft.com/office/drawing/2014/main" id="{5658E334-0B8E-36F9-8372-52E2D6962C6D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99CA1D96-37E9-7A65-3A0D-D4A14E01F902}"/>
              </a:ext>
            </a:extLst>
          </p:cNvPr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C60D2F2E-A0F5-4744-C38D-3A634550AA1B}"/>
              </a:ext>
            </a:extLst>
          </p:cNvPr>
          <p:cNvSpPr txBox="1"/>
          <p:nvPr/>
        </p:nvSpPr>
        <p:spPr>
          <a:xfrm>
            <a:off x="350439" y="120418"/>
            <a:ext cx="73661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人工智能：其它流派的百花齐放</a:t>
            </a:r>
            <a:r>
              <a:rPr lang="en-US" altLang="zh-CN" sz="2800" b="1" dirty="0">
                <a:solidFill>
                  <a:prstClr val="white"/>
                </a:solidFill>
                <a:cs typeface="+mn-ea"/>
                <a:sym typeface="+mn-lt"/>
              </a:rPr>
              <a:t>——</a:t>
            </a: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统计流派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7B859F23-C5AD-6C71-8DC4-DDE0DD4F7713}"/>
              </a:ext>
            </a:extLst>
          </p:cNvPr>
          <p:cNvSpPr/>
          <p:nvPr/>
        </p:nvSpPr>
        <p:spPr bwMode="auto">
          <a:xfrm>
            <a:off x="2867835" y="1697496"/>
            <a:ext cx="1871662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2000" b="0" dirty="0">
                <a:solidFill>
                  <a:srgbClr val="002060"/>
                </a:solidFill>
                <a:latin typeface="+mn-ea"/>
                <a:ea typeface="+mn-ea"/>
              </a:rPr>
              <a:t>瓦普尼克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1B6A30C6-4F0D-F436-909E-B5C25B36D539}"/>
              </a:ext>
            </a:extLst>
          </p:cNvPr>
          <p:cNvSpPr/>
          <p:nvPr/>
        </p:nvSpPr>
        <p:spPr bwMode="auto">
          <a:xfrm>
            <a:off x="6893735" y="1697496"/>
            <a:ext cx="2665412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2000" b="0" dirty="0">
                <a:solidFill>
                  <a:srgbClr val="002060"/>
                </a:solidFill>
                <a:latin typeface="+mn-ea"/>
                <a:ea typeface="+mn-ea"/>
              </a:rPr>
              <a:t>支持向量机</a:t>
            </a:r>
          </a:p>
        </p:txBody>
      </p:sp>
      <p:pic>
        <p:nvPicPr>
          <p:cNvPr id="8" name="Picture 2" descr="C:\Users\Yi Zhou\Desktop\vapnik.jpg">
            <a:extLst>
              <a:ext uri="{FF2B5EF4-FFF2-40B4-BE49-F238E27FC236}">
                <a16:creationId xmlns:a16="http://schemas.microsoft.com/office/drawing/2014/main" id="{0404CB1D-978F-F1F7-0951-0681B15D14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58206" y="2604695"/>
            <a:ext cx="2989430" cy="37320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3" descr="C:\Users\Yi Zhou\Desktop\svm.png">
            <a:extLst>
              <a:ext uri="{FF2B5EF4-FFF2-40B4-BE49-F238E27FC236}">
                <a16:creationId xmlns:a16="http://schemas.microsoft.com/office/drawing/2014/main" id="{A54DD5A8-E8AE-3DEB-B5AE-5C8C0A16D5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18060" y="2604695"/>
            <a:ext cx="3915733" cy="373209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9AC53CB6-222E-F9EE-EF45-0A2205454D4D}"/>
              </a:ext>
            </a:extLst>
          </p:cNvPr>
          <p:cNvSpPr txBox="1"/>
          <p:nvPr/>
        </p:nvSpPr>
        <p:spPr>
          <a:xfrm>
            <a:off x="657774" y="841589"/>
            <a:ext cx="7627905" cy="581057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pPr marL="457200" marR="0" lvl="0" indent="-4572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tabLst/>
              <a:defRPr/>
            </a:pPr>
            <a:r>
              <a:rPr lang="zh-CN" altLang="en-US" sz="2400" b="1" kern="100" dirty="0">
                <a:solidFill>
                  <a:prstClr val="black"/>
                </a:solidFill>
                <a:cs typeface="+mn-ea"/>
                <a:sym typeface="+mn-lt"/>
              </a:rPr>
              <a:t>曾</a:t>
            </a:r>
            <a:r>
              <a:rPr kumimoji="0" lang="zh-CN" altLang="en-US" sz="2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一度力压</a:t>
            </a:r>
            <a:r>
              <a:rPr kumimoji="0" lang="zh-CN" altLang="en-US" sz="2400" b="1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cs typeface="+mn-ea"/>
                <a:sym typeface="+mn-lt"/>
              </a:rPr>
              <a:t>神经</a:t>
            </a:r>
            <a:r>
              <a:rPr lang="zh-CN" altLang="en-US" sz="2400" b="1" dirty="0">
                <a:cs typeface="+mn-ea"/>
                <a:sym typeface="+mn-lt"/>
              </a:rPr>
              <a:t>网络</a:t>
            </a:r>
            <a:endParaRPr kumimoji="0" lang="en-SG" altLang="zh-CN" sz="2400" b="1" i="0" u="none" strike="noStrike" kern="100" cap="none" spc="0" normalizeH="0" baseline="0" noProof="0" dirty="0">
              <a:ln>
                <a:noFill/>
              </a:ln>
              <a:effectLst/>
              <a:uLnTx/>
              <a:uFillTx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3934630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1B1188-4268-3FB6-820C-9AA6A6824E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>
            <a:extLst>
              <a:ext uri="{FF2B5EF4-FFF2-40B4-BE49-F238E27FC236}">
                <a16:creationId xmlns:a16="http://schemas.microsoft.com/office/drawing/2014/main" id="{B9705572-9F10-1CCA-E384-112EC629693F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F484FEC6-421E-ED81-139A-C02DFB3B6575}"/>
                </a:ext>
              </a:extLst>
            </p:cNvPr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>
              <a:extLst>
                <a:ext uri="{FF2B5EF4-FFF2-40B4-BE49-F238E27FC236}">
                  <a16:creationId xmlns:a16="http://schemas.microsoft.com/office/drawing/2014/main" id="{376A2AD0-7664-8921-2456-C1542A8244CC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9791F38E-7B92-1C58-5516-BD28528E3F03}"/>
              </a:ext>
            </a:extLst>
          </p:cNvPr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676EE480-795C-3A1E-D296-B6E1A46807BA}"/>
              </a:ext>
            </a:extLst>
          </p:cNvPr>
          <p:cNvSpPr txBox="1"/>
          <p:nvPr/>
        </p:nvSpPr>
        <p:spPr>
          <a:xfrm>
            <a:off x="350439" y="120418"/>
            <a:ext cx="73661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人工智能：其它流派的百花齐放</a:t>
            </a:r>
            <a:r>
              <a:rPr lang="en-US" altLang="zh-CN" sz="2800" b="1" dirty="0">
                <a:solidFill>
                  <a:prstClr val="white"/>
                </a:solidFill>
                <a:cs typeface="+mn-ea"/>
                <a:sym typeface="+mn-lt"/>
              </a:rPr>
              <a:t>——</a:t>
            </a: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行为流派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2" name="Picture 2" descr="C:\Users\Yi Zhou\Desktop\brooks.jpg">
            <a:extLst>
              <a:ext uri="{FF2B5EF4-FFF2-40B4-BE49-F238E27FC236}">
                <a16:creationId xmlns:a16="http://schemas.microsoft.com/office/drawing/2014/main" id="{00EAA2C0-A930-8902-AAA2-02A57EB3F8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92313" y="2701943"/>
            <a:ext cx="2566347" cy="32052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Picture 3" descr="C:\Users\Yi Zhou\Desktop\subsumption.jpg">
            <a:extLst>
              <a:ext uri="{FF2B5EF4-FFF2-40B4-BE49-F238E27FC236}">
                <a16:creationId xmlns:a16="http://schemas.microsoft.com/office/drawing/2014/main" id="{6CDCB8D9-8944-CB84-8521-F1BD564A52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0675" y="2659080"/>
            <a:ext cx="4405688" cy="3305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D78FCB32-9702-0646-FB97-5A355C5C55C5}"/>
              </a:ext>
            </a:extLst>
          </p:cNvPr>
          <p:cNvSpPr/>
          <p:nvPr/>
        </p:nvSpPr>
        <p:spPr bwMode="auto">
          <a:xfrm>
            <a:off x="2339975" y="1989138"/>
            <a:ext cx="1871663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2000" b="0" dirty="0">
                <a:solidFill>
                  <a:srgbClr val="002060"/>
                </a:solidFill>
                <a:latin typeface="+mn-ea"/>
                <a:ea typeface="+mn-ea"/>
              </a:rPr>
              <a:t>布鲁克斯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F021B0F2-DFBD-7E43-989E-2403D13CBDD4}"/>
              </a:ext>
            </a:extLst>
          </p:cNvPr>
          <p:cNvSpPr/>
          <p:nvPr/>
        </p:nvSpPr>
        <p:spPr bwMode="auto">
          <a:xfrm>
            <a:off x="6731000" y="1989138"/>
            <a:ext cx="2665413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2000" b="0" dirty="0">
                <a:solidFill>
                  <a:srgbClr val="002060"/>
                </a:solidFill>
                <a:latin typeface="+mn-ea"/>
                <a:ea typeface="+mn-ea"/>
              </a:rPr>
              <a:t>包容式体系结构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38344876-9A9E-2839-EB72-2A48B7B46AD0}"/>
              </a:ext>
            </a:extLst>
          </p:cNvPr>
          <p:cNvSpPr txBox="1"/>
          <p:nvPr/>
        </p:nvSpPr>
        <p:spPr>
          <a:xfrm>
            <a:off x="657774" y="841589"/>
            <a:ext cx="7627905" cy="581057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pPr marL="457200" marR="0" lvl="0" indent="-4572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tabLst/>
              <a:defRPr/>
            </a:pPr>
            <a:r>
              <a:rPr kumimoji="0" lang="zh-CN" altLang="en-US" sz="2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常用于机器人控制（扫地机器人）</a:t>
            </a:r>
            <a:endParaRPr kumimoji="0" lang="en-SG" altLang="zh-CN" sz="24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2842870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398EE9-4740-9D2C-E579-15857F8234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>
            <a:extLst>
              <a:ext uri="{FF2B5EF4-FFF2-40B4-BE49-F238E27FC236}">
                <a16:creationId xmlns:a16="http://schemas.microsoft.com/office/drawing/2014/main" id="{66E320AC-7F28-A9E2-C1FF-199332DBB81E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F5C4F9D3-1B7C-582B-0E10-950972F6CC59}"/>
                </a:ext>
              </a:extLst>
            </p:cNvPr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>
              <a:extLst>
                <a:ext uri="{FF2B5EF4-FFF2-40B4-BE49-F238E27FC236}">
                  <a16:creationId xmlns:a16="http://schemas.microsoft.com/office/drawing/2014/main" id="{4BD67FAE-99FF-E912-7DB3-1666168C5EEF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B3BA20C6-A3D4-D583-E6B3-47CCA126E7FD}"/>
              </a:ext>
            </a:extLst>
          </p:cNvPr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A77F349F-3154-5C6F-B64F-55A1F895682E}"/>
              </a:ext>
            </a:extLst>
          </p:cNvPr>
          <p:cNvSpPr txBox="1"/>
          <p:nvPr/>
        </p:nvSpPr>
        <p:spPr>
          <a:xfrm>
            <a:off x="350439" y="120418"/>
            <a:ext cx="73661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人工智能：其它流派的百花齐放</a:t>
            </a:r>
            <a:r>
              <a:rPr lang="en-US" altLang="zh-CN" sz="2800" b="1" dirty="0">
                <a:solidFill>
                  <a:prstClr val="white"/>
                </a:solidFill>
                <a:cs typeface="+mn-ea"/>
                <a:sym typeface="+mn-lt"/>
              </a:rPr>
              <a:t>——</a:t>
            </a: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博弈流派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2F0E7B8C-E85A-204F-832D-BB24C8B6AE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337" y="1853989"/>
            <a:ext cx="5007387" cy="3866463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A2A3BD10-E7F9-50F0-8E0B-9C69637CA3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1432" y="1853988"/>
            <a:ext cx="6120493" cy="3866463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78376F03-3D08-8151-5BAC-E9228B837478}"/>
              </a:ext>
            </a:extLst>
          </p:cNvPr>
          <p:cNvSpPr txBox="1"/>
          <p:nvPr/>
        </p:nvSpPr>
        <p:spPr>
          <a:xfrm>
            <a:off x="657774" y="841589"/>
            <a:ext cx="7627905" cy="581057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pPr marL="457200" marR="0" lvl="0" indent="-4572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tabLst/>
              <a:defRPr/>
            </a:pPr>
            <a:r>
              <a:rPr lang="zh-CN" altLang="en-US" sz="2400" b="1" kern="100" dirty="0">
                <a:solidFill>
                  <a:prstClr val="black"/>
                </a:solidFill>
                <a:cs typeface="+mn-ea"/>
                <a:sym typeface="+mn-lt"/>
              </a:rPr>
              <a:t>常用于</a:t>
            </a:r>
            <a:r>
              <a:rPr kumimoji="0" lang="zh-CN" altLang="en-US" sz="2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多智能体系统（</a:t>
            </a:r>
            <a:r>
              <a:rPr kumimoji="0" lang="en-US" altLang="zh-CN" sz="2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Multi-Agent System</a:t>
            </a:r>
            <a:r>
              <a:rPr kumimoji="0" lang="zh-CN" altLang="en-US" sz="2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）</a:t>
            </a:r>
            <a:endParaRPr kumimoji="0" lang="en-SG" altLang="zh-CN" sz="24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4463305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5A5FF1-E97B-FAEE-61A5-19F9B45E16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>
            <a:extLst>
              <a:ext uri="{FF2B5EF4-FFF2-40B4-BE49-F238E27FC236}">
                <a16:creationId xmlns:a16="http://schemas.microsoft.com/office/drawing/2014/main" id="{450243F5-C107-87F4-0B32-7B87235CF8BB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B0C1A20A-4C80-C83D-51E4-1E7E05340BDB}"/>
                </a:ext>
              </a:extLst>
            </p:cNvPr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>
              <a:extLst>
                <a:ext uri="{FF2B5EF4-FFF2-40B4-BE49-F238E27FC236}">
                  <a16:creationId xmlns:a16="http://schemas.microsoft.com/office/drawing/2014/main" id="{2A3DB746-77D1-2089-79D3-A33F4939A257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AB6FC7B0-2AF2-F0E4-2735-5DD9DCC23B1A}"/>
              </a:ext>
            </a:extLst>
          </p:cNvPr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9F5E1E31-9433-2245-B4F2-FD8298F085DB}"/>
              </a:ext>
            </a:extLst>
          </p:cNvPr>
          <p:cNvSpPr txBox="1"/>
          <p:nvPr/>
        </p:nvSpPr>
        <p:spPr>
          <a:xfrm>
            <a:off x="350439" y="120418"/>
            <a:ext cx="66479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人工智能：代表性成果</a:t>
            </a:r>
            <a:r>
              <a:rPr lang="en-US" altLang="zh-CN" sz="2800" b="1" dirty="0">
                <a:solidFill>
                  <a:prstClr val="white"/>
                </a:solidFill>
                <a:cs typeface="+mn-ea"/>
                <a:sym typeface="+mn-lt"/>
              </a:rPr>
              <a:t>——</a:t>
            </a: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深蓝（重要）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EB26A8FA-FA94-2069-4CD1-7866CFC173F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43570" y="2529993"/>
            <a:ext cx="6904860" cy="38884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D6A72246-B2BC-35A1-9E51-BD630303E1D7}"/>
              </a:ext>
            </a:extLst>
          </p:cNvPr>
          <p:cNvSpPr/>
          <p:nvPr/>
        </p:nvSpPr>
        <p:spPr>
          <a:xfrm>
            <a:off x="2566988" y="1831989"/>
            <a:ext cx="7121525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CN" sz="2000" b="0" dirty="0" err="1">
                <a:solidFill>
                  <a:srgbClr val="002060"/>
                </a:solidFill>
                <a:latin typeface="+mn-ea"/>
                <a:ea typeface="+mn-ea"/>
              </a:rPr>
              <a:t>DeepBlue</a:t>
            </a:r>
            <a:r>
              <a:rPr lang="zh-CN" altLang="en-US" sz="2000" b="0" dirty="0">
                <a:solidFill>
                  <a:srgbClr val="002060"/>
                </a:solidFill>
                <a:latin typeface="+mn-ea"/>
                <a:ea typeface="+mn-ea"/>
              </a:rPr>
              <a:t> </a:t>
            </a:r>
            <a:r>
              <a:rPr lang="en-US" altLang="zh-CN" sz="2000" b="0" dirty="0">
                <a:solidFill>
                  <a:srgbClr val="002060"/>
                </a:solidFill>
                <a:latin typeface="+mn-ea"/>
                <a:ea typeface="+mn-ea"/>
              </a:rPr>
              <a:t>vs </a:t>
            </a:r>
            <a:r>
              <a:rPr lang="zh-CN" altLang="en-US" sz="2000" b="0" dirty="0">
                <a:solidFill>
                  <a:srgbClr val="002060"/>
                </a:solidFill>
                <a:latin typeface="+mn-ea"/>
                <a:ea typeface="+mn-ea"/>
              </a:rPr>
              <a:t>卡斯帕罗夫 </a:t>
            </a:r>
            <a:r>
              <a:rPr lang="en-US" altLang="zh-CN" sz="2000" b="0" dirty="0">
                <a:solidFill>
                  <a:srgbClr val="002060"/>
                </a:solidFill>
                <a:latin typeface="+mn-ea"/>
                <a:ea typeface="+mn-ea"/>
              </a:rPr>
              <a:t>1997/05 </a:t>
            </a:r>
            <a:r>
              <a:rPr lang="zh-CN" altLang="en-US" sz="2000" b="0" dirty="0">
                <a:solidFill>
                  <a:srgbClr val="002060"/>
                </a:solidFill>
                <a:latin typeface="+mn-ea"/>
                <a:ea typeface="+mn-ea"/>
              </a:rPr>
              <a:t> </a:t>
            </a:r>
            <a:r>
              <a:rPr lang="en-US" altLang="zh-CN" sz="2000" b="0" dirty="0">
                <a:solidFill>
                  <a:srgbClr val="002060"/>
                </a:solidFill>
                <a:latin typeface="+mn-ea"/>
                <a:ea typeface="+mn-ea"/>
              </a:rPr>
              <a:t>3.5:2.5 </a:t>
            </a:r>
            <a:r>
              <a:rPr lang="zh-CN" altLang="en-US" sz="2000" b="0" dirty="0">
                <a:solidFill>
                  <a:srgbClr val="002060"/>
                </a:solidFill>
                <a:latin typeface="+mn-ea"/>
                <a:ea typeface="+mn-ea"/>
              </a:rPr>
              <a:t>（</a:t>
            </a:r>
            <a:r>
              <a:rPr lang="en-US" altLang="zh-CN" sz="2000" b="0" dirty="0">
                <a:solidFill>
                  <a:srgbClr val="002060"/>
                </a:solidFill>
                <a:latin typeface="+mn-ea"/>
                <a:ea typeface="+mn-ea"/>
              </a:rPr>
              <a:t>2</a:t>
            </a:r>
            <a:r>
              <a:rPr lang="zh-CN" altLang="en-US" sz="2000" b="0" dirty="0">
                <a:solidFill>
                  <a:srgbClr val="002060"/>
                </a:solidFill>
                <a:latin typeface="+mn-ea"/>
                <a:ea typeface="+mn-ea"/>
              </a:rPr>
              <a:t>胜</a:t>
            </a:r>
            <a:r>
              <a:rPr lang="en-US" altLang="zh-CN" sz="2000" b="0" dirty="0">
                <a:solidFill>
                  <a:srgbClr val="002060"/>
                </a:solidFill>
                <a:latin typeface="+mn-ea"/>
                <a:ea typeface="+mn-ea"/>
              </a:rPr>
              <a:t>1</a:t>
            </a:r>
            <a:r>
              <a:rPr lang="zh-CN" altLang="en-US" sz="2000" b="0" dirty="0">
                <a:solidFill>
                  <a:srgbClr val="002060"/>
                </a:solidFill>
                <a:latin typeface="+mn-ea"/>
                <a:ea typeface="+mn-ea"/>
              </a:rPr>
              <a:t>负</a:t>
            </a:r>
            <a:r>
              <a:rPr lang="en-US" altLang="zh-CN" sz="2000" b="0" dirty="0">
                <a:solidFill>
                  <a:srgbClr val="002060"/>
                </a:solidFill>
                <a:latin typeface="+mn-ea"/>
                <a:ea typeface="+mn-ea"/>
              </a:rPr>
              <a:t>3</a:t>
            </a:r>
            <a:r>
              <a:rPr lang="zh-CN" altLang="en-US" sz="2000" b="0" dirty="0">
                <a:solidFill>
                  <a:srgbClr val="002060"/>
                </a:solidFill>
                <a:latin typeface="+mn-ea"/>
                <a:ea typeface="+mn-ea"/>
              </a:rPr>
              <a:t>平）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D108CF08-F903-DE20-8B65-26E8F2D0F0FC}"/>
              </a:ext>
            </a:extLst>
          </p:cNvPr>
          <p:cNvSpPr txBox="1"/>
          <p:nvPr/>
        </p:nvSpPr>
        <p:spPr>
          <a:xfrm>
            <a:off x="657774" y="841589"/>
            <a:ext cx="7627905" cy="581057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pPr marL="457200" marR="0" lvl="0" indent="-4572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tabLst/>
              <a:defRPr/>
            </a:pPr>
            <a:r>
              <a:rPr kumimoji="0" lang="zh-CN" altLang="en-US" sz="2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搜索技术的重大突破</a:t>
            </a:r>
            <a:endParaRPr kumimoji="0" lang="en-SG" altLang="zh-CN" sz="24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7772618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00FB15-E25C-0E02-4B2A-1DE13BE856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>
            <a:extLst>
              <a:ext uri="{FF2B5EF4-FFF2-40B4-BE49-F238E27FC236}">
                <a16:creationId xmlns:a16="http://schemas.microsoft.com/office/drawing/2014/main" id="{2133FC15-2985-E81C-54F7-34EA3C2A53CB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2D0807EA-045E-C63E-C086-689E38152F45}"/>
                </a:ext>
              </a:extLst>
            </p:cNvPr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>
              <a:extLst>
                <a:ext uri="{FF2B5EF4-FFF2-40B4-BE49-F238E27FC236}">
                  <a16:creationId xmlns:a16="http://schemas.microsoft.com/office/drawing/2014/main" id="{F2E7B9D6-3083-3E54-33FE-5F519A8C03F0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EC819AB0-F94A-FB25-BD1A-64FE66077455}"/>
              </a:ext>
            </a:extLst>
          </p:cNvPr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D8F5D259-9255-AC0B-4DD3-6183AD1E8658}"/>
              </a:ext>
            </a:extLst>
          </p:cNvPr>
          <p:cNvSpPr txBox="1"/>
          <p:nvPr/>
        </p:nvSpPr>
        <p:spPr>
          <a:xfrm>
            <a:off x="350439" y="120418"/>
            <a:ext cx="65368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人工智能：代表性成果</a:t>
            </a:r>
            <a:r>
              <a:rPr lang="en-US" altLang="zh-CN" sz="2800" b="1" dirty="0">
                <a:solidFill>
                  <a:prstClr val="white"/>
                </a:solidFill>
                <a:cs typeface="+mn-ea"/>
                <a:sym typeface="+mn-lt"/>
              </a:rPr>
              <a:t>——IBM Watson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A0088962-B61B-682A-0AE5-B351DDD96A6A}"/>
              </a:ext>
            </a:extLst>
          </p:cNvPr>
          <p:cNvSpPr txBox="1"/>
          <p:nvPr/>
        </p:nvSpPr>
        <p:spPr>
          <a:xfrm>
            <a:off x="657774" y="841589"/>
            <a:ext cx="7627905" cy="581057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pPr marL="457200" marR="0" lvl="0" indent="-4572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tabLst/>
              <a:defRPr/>
            </a:pPr>
            <a:r>
              <a:rPr kumimoji="0" lang="zh-CN" altLang="en-US" sz="2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传统自然语言处理与逻辑程序融合的重大突破</a:t>
            </a:r>
            <a:endParaRPr kumimoji="0" lang="en-SG" altLang="zh-CN" sz="24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8F2299E2-DF2D-A736-E107-00CE2079DA72}"/>
              </a:ext>
            </a:extLst>
          </p:cNvPr>
          <p:cNvSpPr/>
          <p:nvPr/>
        </p:nvSpPr>
        <p:spPr>
          <a:xfrm>
            <a:off x="1631950" y="1835150"/>
            <a:ext cx="9036050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CN" sz="2000" b="0" dirty="0">
                <a:latin typeface="+mn-ea"/>
                <a:ea typeface="+mn-ea"/>
              </a:rPr>
              <a:t>IBM Watson vs </a:t>
            </a:r>
            <a:r>
              <a:rPr lang="zh-CN" altLang="en-US" sz="2000" b="0" dirty="0">
                <a:latin typeface="+mn-ea"/>
                <a:ea typeface="+mn-ea"/>
              </a:rPr>
              <a:t>鲁特尔和詹宁斯 </a:t>
            </a:r>
            <a:r>
              <a:rPr lang="en-US" altLang="zh-CN" sz="2000" b="0" dirty="0">
                <a:latin typeface="+mn-ea"/>
                <a:ea typeface="+mn-ea"/>
              </a:rPr>
              <a:t>2011/02 100:20:30</a:t>
            </a:r>
            <a:endParaRPr lang="zh-CN" altLang="en-US" sz="2000" b="0" dirty="0">
              <a:latin typeface="+mn-ea"/>
              <a:ea typeface="+mn-ea"/>
            </a:endParaRPr>
          </a:p>
        </p:txBody>
      </p:sp>
      <p:pic>
        <p:nvPicPr>
          <p:cNvPr id="6" name="图片 3">
            <a:extLst>
              <a:ext uri="{FF2B5EF4-FFF2-40B4-BE49-F238E27FC236}">
                <a16:creationId xmlns:a16="http://schemas.microsoft.com/office/drawing/2014/main" id="{0FC93061-3560-E710-2362-BC94237DED8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66571" y="2492896"/>
            <a:ext cx="7042886" cy="3962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68582548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8D599C-ADC3-0864-F828-E0272E727D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85095E3A-3CA2-1D74-1067-F3D65F470A75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8" name="任意多边形: 形状 37">
              <a:extLst>
                <a:ext uri="{FF2B5EF4-FFF2-40B4-BE49-F238E27FC236}">
                  <a16:creationId xmlns:a16="http://schemas.microsoft.com/office/drawing/2014/main" id="{421E86C5-CDB9-C7D0-B2EA-2DF21AC2F2F4}"/>
                </a:ext>
              </a:extLst>
            </p:cNvPr>
            <p:cNvSpPr/>
            <p:nvPr/>
          </p:nvSpPr>
          <p:spPr>
            <a:xfrm>
              <a:off x="0" y="0"/>
              <a:ext cx="1819275" cy="1819275"/>
            </a:xfrm>
            <a:custGeom>
              <a:avLst/>
              <a:gdLst>
                <a:gd name="connsiteX0" fmla="*/ 0 w 3638550"/>
                <a:gd name="connsiteY0" fmla="*/ 1819275 h 3638550"/>
                <a:gd name="connsiteX1" fmla="*/ 1819275 w 3638550"/>
                <a:gd name="connsiteY1" fmla="*/ 0 h 3638550"/>
                <a:gd name="connsiteX2" fmla="*/ 3638550 w 3638550"/>
                <a:gd name="connsiteY2" fmla="*/ 1819275 h 3638550"/>
                <a:gd name="connsiteX3" fmla="*/ 1819275 w 3638550"/>
                <a:gd name="connsiteY3" fmla="*/ 3638550 h 3638550"/>
                <a:gd name="connsiteX4" fmla="*/ 0 w 3638550"/>
                <a:gd name="connsiteY4" fmla="*/ 1819275 h 3638550"/>
                <a:gd name="connsiteX0" fmla="*/ 1819275 w 3638550"/>
                <a:gd name="connsiteY0" fmla="*/ 0 h 3638550"/>
                <a:gd name="connsiteX1" fmla="*/ 3638550 w 3638550"/>
                <a:gd name="connsiteY1" fmla="*/ 1819275 h 3638550"/>
                <a:gd name="connsiteX2" fmla="*/ 1819275 w 3638550"/>
                <a:gd name="connsiteY2" fmla="*/ 3638550 h 3638550"/>
                <a:gd name="connsiteX3" fmla="*/ 0 w 3638550"/>
                <a:gd name="connsiteY3" fmla="*/ 1819275 h 3638550"/>
                <a:gd name="connsiteX4" fmla="*/ 1910715 w 3638550"/>
                <a:gd name="connsiteY4" fmla="*/ 91440 h 3638550"/>
                <a:gd name="connsiteX0" fmla="*/ 1819275 w 3638550"/>
                <a:gd name="connsiteY0" fmla="*/ 0 h 3638550"/>
                <a:gd name="connsiteX1" fmla="*/ 3638550 w 3638550"/>
                <a:gd name="connsiteY1" fmla="*/ 1819275 h 3638550"/>
                <a:gd name="connsiteX2" fmla="*/ 1819275 w 3638550"/>
                <a:gd name="connsiteY2" fmla="*/ 3638550 h 3638550"/>
                <a:gd name="connsiteX3" fmla="*/ 0 w 3638550"/>
                <a:gd name="connsiteY3" fmla="*/ 1819275 h 3638550"/>
                <a:gd name="connsiteX0" fmla="*/ 3638550 w 3638550"/>
                <a:gd name="connsiteY0" fmla="*/ 0 h 1819275"/>
                <a:gd name="connsiteX1" fmla="*/ 1819275 w 3638550"/>
                <a:gd name="connsiteY1" fmla="*/ 1819275 h 1819275"/>
                <a:gd name="connsiteX2" fmla="*/ 0 w 3638550"/>
                <a:gd name="connsiteY2" fmla="*/ 0 h 1819275"/>
                <a:gd name="connsiteX0" fmla="*/ 1819275 w 1819275"/>
                <a:gd name="connsiteY0" fmla="*/ 0 h 1819275"/>
                <a:gd name="connsiteX1" fmla="*/ 0 w 1819275"/>
                <a:gd name="connsiteY1" fmla="*/ 1819275 h 1819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819275" h="1819275">
                  <a:moveTo>
                    <a:pt x="1819275" y="0"/>
                  </a:moveTo>
                  <a:cubicBezTo>
                    <a:pt x="1819275" y="1004758"/>
                    <a:pt x="1004758" y="1819275"/>
                    <a:pt x="0" y="1819275"/>
                  </a:cubicBezTo>
                </a:path>
              </a:pathLst>
            </a:custGeom>
            <a:noFill/>
            <a:ln w="381000">
              <a:solidFill>
                <a:schemeClr val="accent1"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id="{0F636FD7-45A5-63B3-879E-36C521F86C7D}"/>
                </a:ext>
              </a:extLst>
            </p:cNvPr>
            <p:cNvGrpSpPr/>
            <p:nvPr/>
          </p:nvGrpSpPr>
          <p:grpSpPr>
            <a:xfrm>
              <a:off x="1727455" y="1321568"/>
              <a:ext cx="5663945" cy="716782"/>
              <a:chOff x="1727455" y="1321568"/>
              <a:chExt cx="5663945" cy="716782"/>
            </a:xfrm>
          </p:grpSpPr>
          <p:sp>
            <p:nvSpPr>
              <p:cNvPr id="61" name="文本框 60">
                <a:extLst>
                  <a:ext uri="{FF2B5EF4-FFF2-40B4-BE49-F238E27FC236}">
                    <a16:creationId xmlns:a16="http://schemas.microsoft.com/office/drawing/2014/main" id="{429C7B8F-318B-4325-4FC2-F2BDE9CAFA4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573268" y="1550222"/>
                <a:ext cx="481813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SzPct val="25000"/>
                </a:pPr>
                <a:r>
                  <a:rPr lang="zh-CN" altLang="en-US" sz="2000" b="1" dirty="0">
                    <a:latin typeface="Arial" panose="020B0604020202020204" pitchFamily="34" charset="0"/>
                    <a:ea typeface="微软雅黑" panose="020B0503020204020204" pitchFamily="34" charset="-122"/>
                  </a:rPr>
                  <a:t>人工智能简史：史前史</a:t>
                </a:r>
              </a:p>
            </p:txBody>
          </p:sp>
          <p:sp>
            <p:nvSpPr>
              <p:cNvPr id="63" name="椭圆 62">
                <a:extLst>
                  <a:ext uri="{FF2B5EF4-FFF2-40B4-BE49-F238E27FC236}">
                    <a16:creationId xmlns:a16="http://schemas.microsoft.com/office/drawing/2014/main" id="{59E4531B-6AF7-239D-A4E0-0E5B7974B2B3}"/>
                  </a:ext>
                </a:extLst>
              </p:cNvPr>
              <p:cNvSpPr/>
              <p:nvPr/>
            </p:nvSpPr>
            <p:spPr>
              <a:xfrm>
                <a:off x="1727455" y="1321568"/>
                <a:ext cx="716782" cy="716782"/>
              </a:xfrm>
              <a:prstGeom prst="ellipse">
                <a:avLst/>
              </a:prstGeom>
              <a:noFill/>
              <a:ln w="25400">
                <a:gradFill>
                  <a:gsLst>
                    <a:gs pos="7600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/>
                <a:r>
                  <a:rPr lang="en-US" altLang="zh-CN" sz="2800" b="1" dirty="0">
                    <a:solidFill>
                      <a:schemeClr val="accent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01</a:t>
                </a:r>
              </a:p>
            </p:txBody>
          </p:sp>
        </p:grpSp>
        <p:grpSp>
          <p:nvGrpSpPr>
            <p:cNvPr id="40" name="组合 39">
              <a:extLst>
                <a:ext uri="{FF2B5EF4-FFF2-40B4-BE49-F238E27FC236}">
                  <a16:creationId xmlns:a16="http://schemas.microsoft.com/office/drawing/2014/main" id="{EABBC194-47A9-F755-74FA-9B8253697EF0}"/>
                </a:ext>
              </a:extLst>
            </p:cNvPr>
            <p:cNvGrpSpPr/>
            <p:nvPr/>
          </p:nvGrpSpPr>
          <p:grpSpPr>
            <a:xfrm>
              <a:off x="7540339" y="0"/>
              <a:ext cx="4651661" cy="6858000"/>
              <a:chOff x="7540339" y="0"/>
              <a:chExt cx="4651661" cy="6858000"/>
            </a:xfrm>
          </p:grpSpPr>
          <p:sp>
            <p:nvSpPr>
              <p:cNvPr id="60" name="任意多边形: 形状 59">
                <a:extLst>
                  <a:ext uri="{FF2B5EF4-FFF2-40B4-BE49-F238E27FC236}">
                    <a16:creationId xmlns:a16="http://schemas.microsoft.com/office/drawing/2014/main" id="{0C818F66-1DD1-8660-98FE-29A17D74CAB0}"/>
                  </a:ext>
                </a:extLst>
              </p:cNvPr>
              <p:cNvSpPr/>
              <p:nvPr/>
            </p:nvSpPr>
            <p:spPr>
              <a:xfrm>
                <a:off x="7779658" y="0"/>
                <a:ext cx="4412342" cy="6858000"/>
              </a:xfrm>
              <a:custGeom>
                <a:avLst/>
                <a:gdLst>
                  <a:gd name="connsiteX0" fmla="*/ 1295690 w 4412342"/>
                  <a:gd name="connsiteY0" fmla="*/ 0 h 6858000"/>
                  <a:gd name="connsiteX1" fmla="*/ 4412342 w 4412342"/>
                  <a:gd name="connsiteY1" fmla="*/ 0 h 6858000"/>
                  <a:gd name="connsiteX2" fmla="*/ 4412342 w 4412342"/>
                  <a:gd name="connsiteY2" fmla="*/ 1636729 h 6858000"/>
                  <a:gd name="connsiteX3" fmla="*/ 4272563 w 4412342"/>
                  <a:gd name="connsiteY3" fmla="*/ 1672670 h 6858000"/>
                  <a:gd name="connsiteX4" fmla="*/ 3111228 w 4412342"/>
                  <a:gd name="connsiteY4" fmla="*/ 3251199 h 6858000"/>
                  <a:gd name="connsiteX5" fmla="*/ 4272563 w 4412342"/>
                  <a:gd name="connsiteY5" fmla="*/ 4829728 h 6858000"/>
                  <a:gd name="connsiteX6" fmla="*/ 4412342 w 4412342"/>
                  <a:gd name="connsiteY6" fmla="*/ 4865669 h 6858000"/>
                  <a:gd name="connsiteX7" fmla="*/ 4412342 w 4412342"/>
                  <a:gd name="connsiteY7" fmla="*/ 6858000 h 6858000"/>
                  <a:gd name="connsiteX8" fmla="*/ 1670654 w 4412342"/>
                  <a:gd name="connsiteY8" fmla="*/ 6858000 h 6858000"/>
                  <a:gd name="connsiteX9" fmla="*/ 1550198 w 4412342"/>
                  <a:gd name="connsiteY9" fmla="*/ 6753659 h 6858000"/>
                  <a:gd name="connsiteX10" fmla="*/ 0 w 4412342"/>
                  <a:gd name="connsiteY10" fmla="*/ 3251200 h 6858000"/>
                  <a:gd name="connsiteX11" fmla="*/ 1229199 w 4412342"/>
                  <a:gd name="connsiteY11" fmla="*/ 69741 h 685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412342" h="6858000">
                    <a:moveTo>
                      <a:pt x="1295690" y="0"/>
                    </a:moveTo>
                    <a:lnTo>
                      <a:pt x="4412342" y="0"/>
                    </a:lnTo>
                    <a:lnTo>
                      <a:pt x="4412342" y="1636729"/>
                    </a:lnTo>
                    <a:lnTo>
                      <a:pt x="4272563" y="1672670"/>
                    </a:lnTo>
                    <a:cubicBezTo>
                      <a:pt x="3599745" y="1881938"/>
                      <a:pt x="3111228" y="2509519"/>
                      <a:pt x="3111228" y="3251199"/>
                    </a:cubicBezTo>
                    <a:cubicBezTo>
                      <a:pt x="3111228" y="3992879"/>
                      <a:pt x="3599745" y="4620460"/>
                      <a:pt x="4272563" y="4829728"/>
                    </a:cubicBezTo>
                    <a:lnTo>
                      <a:pt x="4412342" y="4865669"/>
                    </a:lnTo>
                    <a:lnTo>
                      <a:pt x="4412342" y="6858000"/>
                    </a:lnTo>
                    <a:lnTo>
                      <a:pt x="1670654" y="6858000"/>
                    </a:lnTo>
                    <a:lnTo>
                      <a:pt x="1550198" y="6753659"/>
                    </a:lnTo>
                    <a:cubicBezTo>
                      <a:pt x="597879" y="5888107"/>
                      <a:pt x="0" y="4639475"/>
                      <a:pt x="0" y="3251200"/>
                    </a:cubicBezTo>
                    <a:cubicBezTo>
                      <a:pt x="0" y="2026252"/>
                      <a:pt x="465477" y="910022"/>
                      <a:pt x="1229199" y="69741"/>
                    </a:cubicBezTo>
                    <a:close/>
                  </a:path>
                </a:pathLst>
              </a:custGeom>
              <a:solidFill>
                <a:schemeClr val="accent1">
                  <a:alpha val="5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58" name="矩形 57">
                <a:extLst>
                  <a:ext uri="{FF2B5EF4-FFF2-40B4-BE49-F238E27FC236}">
                    <a16:creationId xmlns:a16="http://schemas.microsoft.com/office/drawing/2014/main" id="{2716E509-C6D7-1192-8561-99FDBEEF06E7}"/>
                  </a:ext>
                </a:extLst>
              </p:cNvPr>
              <p:cNvSpPr/>
              <p:nvPr/>
            </p:nvSpPr>
            <p:spPr>
              <a:xfrm>
                <a:off x="7540339" y="3124369"/>
                <a:ext cx="3592287" cy="1015663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spAutoFit/>
              </a:bodyPr>
              <a:lstStyle/>
              <a:p>
                <a:r>
                  <a:rPr kumimoji="1" lang="zh-CN" altLang="en-US" sz="6000" b="1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目录</a:t>
                </a:r>
                <a:endParaRPr kumimoji="1" lang="en-US" altLang="zh-CN" sz="6000" b="1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1" name="组合 40">
              <a:extLst>
                <a:ext uri="{FF2B5EF4-FFF2-40B4-BE49-F238E27FC236}">
                  <a16:creationId xmlns:a16="http://schemas.microsoft.com/office/drawing/2014/main" id="{38DE6EDD-9C19-38FF-32B8-1CBE3145D1A2}"/>
                </a:ext>
              </a:extLst>
            </p:cNvPr>
            <p:cNvGrpSpPr/>
            <p:nvPr/>
          </p:nvGrpSpPr>
          <p:grpSpPr>
            <a:xfrm>
              <a:off x="1727455" y="2173347"/>
              <a:ext cx="6775521" cy="716782"/>
              <a:chOff x="1727455" y="2259025"/>
              <a:chExt cx="6775521" cy="716782"/>
            </a:xfrm>
          </p:grpSpPr>
          <p:sp>
            <p:nvSpPr>
              <p:cNvPr id="54" name="文本框 53">
                <a:extLst>
                  <a:ext uri="{FF2B5EF4-FFF2-40B4-BE49-F238E27FC236}">
                    <a16:creationId xmlns:a16="http://schemas.microsoft.com/office/drawing/2014/main" id="{EA3F5EA2-C725-940B-0EE8-E280E37F664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573267" y="2449970"/>
                <a:ext cx="592970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SzPct val="25000"/>
                </a:pPr>
                <a:r>
                  <a:rPr lang="zh-CN" altLang="en-US" sz="2000" b="1" dirty="0">
                    <a:latin typeface="Arial" panose="020B0604020202020204" pitchFamily="34" charset="0"/>
                    <a:ea typeface="微软雅黑" panose="020B0503020204020204" pitchFamily="34" charset="-122"/>
                  </a:rPr>
                  <a:t>人工智能简史：诞生到初期狂热</a:t>
                </a:r>
              </a:p>
            </p:txBody>
          </p:sp>
          <p:sp>
            <p:nvSpPr>
              <p:cNvPr id="56" name="椭圆 55">
                <a:extLst>
                  <a:ext uri="{FF2B5EF4-FFF2-40B4-BE49-F238E27FC236}">
                    <a16:creationId xmlns:a16="http://schemas.microsoft.com/office/drawing/2014/main" id="{A7354E0B-583C-D390-7918-D5452BB6A8A7}"/>
                  </a:ext>
                </a:extLst>
              </p:cNvPr>
              <p:cNvSpPr/>
              <p:nvPr/>
            </p:nvSpPr>
            <p:spPr>
              <a:xfrm>
                <a:off x="1727455" y="2259025"/>
                <a:ext cx="716782" cy="716782"/>
              </a:xfrm>
              <a:prstGeom prst="ellipse">
                <a:avLst/>
              </a:prstGeom>
              <a:noFill/>
              <a:ln w="25400">
                <a:gradFill>
                  <a:gsLst>
                    <a:gs pos="76000">
                      <a:schemeClr val="tx2">
                        <a:alpha val="0"/>
                      </a:schemeClr>
                    </a:gs>
                    <a:gs pos="100000">
                      <a:schemeClr val="tx2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/>
                <a:r>
                  <a:rPr lang="en-US" altLang="zh-CN" sz="2800" b="1" dirty="0">
                    <a:solidFill>
                      <a:srgbClr val="4472C4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02</a:t>
                </a:r>
              </a:p>
            </p:txBody>
          </p:sp>
        </p:grpSp>
        <p:grpSp>
          <p:nvGrpSpPr>
            <p:cNvPr id="42" name="组合 41">
              <a:extLst>
                <a:ext uri="{FF2B5EF4-FFF2-40B4-BE49-F238E27FC236}">
                  <a16:creationId xmlns:a16="http://schemas.microsoft.com/office/drawing/2014/main" id="{EB5F1923-1F51-8646-47B4-80853BA481E8}"/>
                </a:ext>
              </a:extLst>
            </p:cNvPr>
            <p:cNvGrpSpPr/>
            <p:nvPr/>
          </p:nvGrpSpPr>
          <p:grpSpPr>
            <a:xfrm>
              <a:off x="1727455" y="3034551"/>
              <a:ext cx="5663945" cy="716782"/>
              <a:chOff x="1727455" y="3206686"/>
              <a:chExt cx="5663945" cy="716782"/>
            </a:xfrm>
          </p:grpSpPr>
          <p:sp>
            <p:nvSpPr>
              <p:cNvPr id="51" name="文本框 50">
                <a:extLst>
                  <a:ext uri="{FF2B5EF4-FFF2-40B4-BE49-F238E27FC236}">
                    <a16:creationId xmlns:a16="http://schemas.microsoft.com/office/drawing/2014/main" id="{0810DC71-B886-A9BE-F6C8-F5F26D8045F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573268" y="3407056"/>
                <a:ext cx="481813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SzPct val="25000"/>
                </a:pPr>
                <a:r>
                  <a:rPr lang="zh-CN" altLang="en-US" sz="2000" b="1" dirty="0">
                    <a:latin typeface="Arial" panose="020B0604020202020204" pitchFamily="34" charset="0"/>
                    <a:ea typeface="微软雅黑" panose="020B0503020204020204" pitchFamily="34" charset="-122"/>
                  </a:rPr>
                  <a:t>人工智能简史：第一波低谷</a:t>
                </a:r>
              </a:p>
            </p:txBody>
          </p:sp>
          <p:sp>
            <p:nvSpPr>
              <p:cNvPr id="53" name="椭圆 52">
                <a:extLst>
                  <a:ext uri="{FF2B5EF4-FFF2-40B4-BE49-F238E27FC236}">
                    <a16:creationId xmlns:a16="http://schemas.microsoft.com/office/drawing/2014/main" id="{FD67CF79-6A2C-6A5C-7E42-3D48CE86ED51}"/>
                  </a:ext>
                </a:extLst>
              </p:cNvPr>
              <p:cNvSpPr/>
              <p:nvPr/>
            </p:nvSpPr>
            <p:spPr>
              <a:xfrm>
                <a:off x="1727455" y="3206686"/>
                <a:ext cx="716782" cy="716782"/>
              </a:xfrm>
              <a:prstGeom prst="ellipse">
                <a:avLst/>
              </a:prstGeom>
              <a:noFill/>
              <a:ln w="25400">
                <a:gradFill>
                  <a:gsLst>
                    <a:gs pos="76000">
                      <a:schemeClr val="tx2">
                        <a:alpha val="0"/>
                      </a:schemeClr>
                    </a:gs>
                    <a:gs pos="100000">
                      <a:schemeClr val="tx2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/>
                <a:r>
                  <a:rPr lang="en-US" altLang="zh-CN" sz="2800" b="1" dirty="0">
                    <a:solidFill>
                      <a:srgbClr val="4472C4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03</a:t>
                </a:r>
              </a:p>
            </p:txBody>
          </p:sp>
        </p:grpSp>
        <p:grpSp>
          <p:nvGrpSpPr>
            <p:cNvPr id="43" name="组合 42">
              <a:extLst>
                <a:ext uri="{FF2B5EF4-FFF2-40B4-BE49-F238E27FC236}">
                  <a16:creationId xmlns:a16="http://schemas.microsoft.com/office/drawing/2014/main" id="{7BEED640-46B0-DAF4-D400-7C8BFB120F45}"/>
                </a:ext>
              </a:extLst>
            </p:cNvPr>
            <p:cNvGrpSpPr/>
            <p:nvPr/>
          </p:nvGrpSpPr>
          <p:grpSpPr>
            <a:xfrm>
              <a:off x="1727455" y="3876906"/>
              <a:ext cx="5663945" cy="716782"/>
              <a:chOff x="1727455" y="4053917"/>
              <a:chExt cx="5663945" cy="716782"/>
            </a:xfrm>
          </p:grpSpPr>
          <p:sp>
            <p:nvSpPr>
              <p:cNvPr id="48" name="文本框 47">
                <a:extLst>
                  <a:ext uri="{FF2B5EF4-FFF2-40B4-BE49-F238E27FC236}">
                    <a16:creationId xmlns:a16="http://schemas.microsoft.com/office/drawing/2014/main" id="{D7F9EB88-2159-A14C-3936-36A6DEA0526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573268" y="4301423"/>
                <a:ext cx="481813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SzPct val="25000"/>
                </a:pPr>
                <a:r>
                  <a:rPr lang="zh-CN" altLang="en-US" sz="2000" b="1" dirty="0">
                    <a:latin typeface="Arial" panose="020B0604020202020204" pitchFamily="34" charset="0"/>
                    <a:ea typeface="微软雅黑" panose="020B0503020204020204" pitchFamily="34" charset="-122"/>
                  </a:rPr>
                  <a:t>人工智能简史：专家系统的辉煌</a:t>
                </a:r>
              </a:p>
            </p:txBody>
          </p:sp>
          <p:sp>
            <p:nvSpPr>
              <p:cNvPr id="50" name="椭圆 49">
                <a:extLst>
                  <a:ext uri="{FF2B5EF4-FFF2-40B4-BE49-F238E27FC236}">
                    <a16:creationId xmlns:a16="http://schemas.microsoft.com/office/drawing/2014/main" id="{81DF264A-3B85-ACE5-D6C0-55EAE3398703}"/>
                  </a:ext>
                </a:extLst>
              </p:cNvPr>
              <p:cNvSpPr/>
              <p:nvPr/>
            </p:nvSpPr>
            <p:spPr>
              <a:xfrm>
                <a:off x="1727455" y="4053917"/>
                <a:ext cx="716782" cy="716782"/>
              </a:xfrm>
              <a:prstGeom prst="ellipse">
                <a:avLst/>
              </a:prstGeom>
              <a:noFill/>
              <a:ln w="25400">
                <a:gradFill>
                  <a:gsLst>
                    <a:gs pos="76000">
                      <a:schemeClr val="tx2">
                        <a:alpha val="0"/>
                      </a:schemeClr>
                    </a:gs>
                    <a:gs pos="100000">
                      <a:schemeClr val="tx2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/>
                <a:r>
                  <a:rPr lang="en-US" altLang="zh-CN" sz="2800" b="1" dirty="0">
                    <a:solidFill>
                      <a:srgbClr val="0070C0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04</a:t>
                </a:r>
              </a:p>
            </p:txBody>
          </p:sp>
        </p:grpSp>
      </p:grpSp>
      <p:sp>
        <p:nvSpPr>
          <p:cNvPr id="3" name="椭圆 2">
            <a:extLst>
              <a:ext uri="{FF2B5EF4-FFF2-40B4-BE49-F238E27FC236}">
                <a16:creationId xmlns:a16="http://schemas.microsoft.com/office/drawing/2014/main" id="{CBCA1588-4564-7A3A-CE90-C462998E930A}"/>
              </a:ext>
            </a:extLst>
          </p:cNvPr>
          <p:cNvSpPr/>
          <p:nvPr/>
        </p:nvSpPr>
        <p:spPr>
          <a:xfrm>
            <a:off x="1727455" y="4747540"/>
            <a:ext cx="716782" cy="716782"/>
          </a:xfrm>
          <a:prstGeom prst="ellipse">
            <a:avLst/>
          </a:prstGeom>
          <a:noFill/>
          <a:ln w="25400">
            <a:gradFill>
              <a:gsLst>
                <a:gs pos="76000">
                  <a:schemeClr val="tx2">
                    <a:alpha val="0"/>
                  </a:schemeClr>
                </a:gs>
                <a:gs pos="100000">
                  <a:schemeClr val="tx2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ctr"/>
            <a:r>
              <a:rPr lang="en-US" altLang="zh-CN" sz="2800" b="1" dirty="0">
                <a:solidFill>
                  <a:srgbClr val="0070C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05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45A3F4D-D279-05D0-C7B2-00180B6A07C6}"/>
              </a:ext>
            </a:extLst>
          </p:cNvPr>
          <p:cNvSpPr txBox="1">
            <a:spLocks/>
          </p:cNvSpPr>
          <p:nvPr/>
        </p:nvSpPr>
        <p:spPr>
          <a:xfrm>
            <a:off x="2573268" y="5011491"/>
            <a:ext cx="48181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SzPct val="25000"/>
            </a:pPr>
            <a:r>
              <a:rPr lang="zh-CN" altLang="en-US" sz="2000" b="1" dirty="0">
                <a:latin typeface="Arial" panose="020B0604020202020204" pitchFamily="34" charset="0"/>
                <a:ea typeface="微软雅黑" panose="020B0503020204020204" pitchFamily="34" charset="-122"/>
              </a:rPr>
              <a:t>人工智能简史：第二波低谷与聚势</a:t>
            </a:r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7679485B-1C72-9B4C-608B-2CD88A0B0BD6}"/>
              </a:ext>
            </a:extLst>
          </p:cNvPr>
          <p:cNvSpPr/>
          <p:nvPr/>
        </p:nvSpPr>
        <p:spPr>
          <a:xfrm>
            <a:off x="1727455" y="5615422"/>
            <a:ext cx="716782" cy="716782"/>
          </a:xfrm>
          <a:prstGeom prst="ellipse">
            <a:avLst/>
          </a:prstGeom>
          <a:noFill/>
          <a:ln w="25400">
            <a:gradFill>
              <a:gsLst>
                <a:gs pos="76000">
                  <a:schemeClr val="tx2">
                    <a:alpha val="0"/>
                  </a:schemeClr>
                </a:gs>
                <a:gs pos="100000">
                  <a:schemeClr val="tx2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ctr"/>
            <a:r>
              <a:rPr lang="en-US" altLang="zh-CN" sz="2800" b="1" dirty="0">
                <a:solidFill>
                  <a:srgbClr val="0070C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06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5BFD4D46-6DD3-9BEC-91DA-89C8389AFC7F}"/>
              </a:ext>
            </a:extLst>
          </p:cNvPr>
          <p:cNvSpPr txBox="1">
            <a:spLocks/>
          </p:cNvSpPr>
          <p:nvPr/>
        </p:nvSpPr>
        <p:spPr>
          <a:xfrm>
            <a:off x="2573268" y="5879373"/>
            <a:ext cx="48181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SzPct val="25000"/>
            </a:pPr>
            <a:r>
              <a:rPr lang="zh-CN" altLang="en-US" sz="2000" b="1" dirty="0">
                <a:latin typeface="Arial" panose="020B0604020202020204" pitchFamily="34" charset="0"/>
                <a:ea typeface="微软雅黑" panose="020B0503020204020204" pitchFamily="34" charset="-122"/>
              </a:rPr>
              <a:t>人工智能简史：深度学习的崛起（</a:t>
            </a:r>
            <a:r>
              <a:rPr lang="en-US" altLang="zh-CN" sz="2000" b="1" dirty="0">
                <a:latin typeface="Arial" panose="020B0604020202020204" pitchFamily="34" charset="0"/>
                <a:ea typeface="微软雅黑" panose="020B0503020204020204" pitchFamily="34" charset="-122"/>
              </a:rPr>
              <a:t>2010-</a:t>
            </a:r>
            <a:r>
              <a:rPr lang="zh-CN" altLang="en-US" sz="2000" b="1" dirty="0">
                <a:latin typeface="Arial" panose="020B0604020202020204" pitchFamily="34" charset="0"/>
                <a:ea typeface="微软雅黑" panose="020B0503020204020204" pitchFamily="34" charset="-122"/>
              </a:rPr>
              <a:t>）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1308837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700263-AFC4-7D6A-7138-083A217DFC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>
            <a:extLst>
              <a:ext uri="{FF2B5EF4-FFF2-40B4-BE49-F238E27FC236}">
                <a16:creationId xmlns:a16="http://schemas.microsoft.com/office/drawing/2014/main" id="{8AFE54E1-2715-BD2B-37CF-2AC73D6BCA2B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548E0703-38CA-D2FA-941A-81EC2F12867A}"/>
                </a:ext>
              </a:extLst>
            </p:cNvPr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>
              <a:extLst>
                <a:ext uri="{FF2B5EF4-FFF2-40B4-BE49-F238E27FC236}">
                  <a16:creationId xmlns:a16="http://schemas.microsoft.com/office/drawing/2014/main" id="{060C36B5-D368-AD13-B0C8-A970A9859551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FE535FBE-3441-683E-58C3-9B50AA1FA519}"/>
              </a:ext>
            </a:extLst>
          </p:cNvPr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FEE72A5A-2342-A533-9B6E-49D8B8FA06EA}"/>
              </a:ext>
            </a:extLst>
          </p:cNvPr>
          <p:cNvSpPr txBox="1"/>
          <p:nvPr/>
        </p:nvSpPr>
        <p:spPr>
          <a:xfrm>
            <a:off x="350439" y="120418"/>
            <a:ext cx="81836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人工智能：基础</a:t>
            </a:r>
            <a:r>
              <a:rPr lang="en-US" altLang="zh-CN" sz="2800" b="1" dirty="0">
                <a:solidFill>
                  <a:prstClr val="white"/>
                </a:solidFill>
                <a:cs typeface="+mn-ea"/>
                <a:sym typeface="+mn-lt"/>
              </a:rPr>
              <a:t>I——</a:t>
            </a: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数据驱动范式的兴起（</a:t>
            </a:r>
            <a:r>
              <a:rPr lang="zh-CN" altLang="en-US" sz="2800" b="1" dirty="0">
                <a:solidFill>
                  <a:srgbClr val="FFFF00"/>
                </a:solidFill>
                <a:cs typeface="+mn-ea"/>
                <a:sym typeface="+mn-lt"/>
              </a:rPr>
              <a:t>重点</a:t>
            </a: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）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2438B183-288F-8E32-1ABF-FE9B006A2B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034" y="2162079"/>
            <a:ext cx="6263061" cy="354114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32C3B9B6-5BEF-8764-3FBC-C028474745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56916" y="2226594"/>
            <a:ext cx="4514850" cy="3476625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269E096C-D5DD-03CE-0F89-27857F61829C}"/>
              </a:ext>
            </a:extLst>
          </p:cNvPr>
          <p:cNvSpPr/>
          <p:nvPr/>
        </p:nvSpPr>
        <p:spPr>
          <a:xfrm>
            <a:off x="1812426" y="1276231"/>
            <a:ext cx="382338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zh-CN" sz="2000" b="0" dirty="0">
                <a:latin typeface="+mn-ea"/>
                <a:ea typeface="+mn-ea"/>
              </a:rPr>
              <a:t>ImageNet</a:t>
            </a:r>
          </a:p>
          <a:p>
            <a:pPr algn="ctr">
              <a:defRPr/>
            </a:pPr>
            <a:r>
              <a:rPr lang="zh-CN" altLang="en-US" sz="2000" b="0" dirty="0">
                <a:latin typeface="+mn-ea"/>
                <a:ea typeface="+mn-ea"/>
              </a:rPr>
              <a:t>计算机视觉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1969FCEB-BE04-A24C-ACD7-7B4619DDD787}"/>
              </a:ext>
            </a:extLst>
          </p:cNvPr>
          <p:cNvSpPr/>
          <p:nvPr/>
        </p:nvSpPr>
        <p:spPr>
          <a:xfrm>
            <a:off x="7602648" y="1276231"/>
            <a:ext cx="382338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zh-CN" sz="2000" dirty="0">
                <a:latin typeface="+mn-ea"/>
              </a:rPr>
              <a:t>Penn </a:t>
            </a:r>
            <a:r>
              <a:rPr lang="en-US" altLang="zh-CN" sz="2000" dirty="0" err="1">
                <a:latin typeface="+mn-ea"/>
              </a:rPr>
              <a:t>TreeBank</a:t>
            </a:r>
            <a:endParaRPr lang="en-US" altLang="zh-CN" sz="2000" b="0" dirty="0">
              <a:latin typeface="+mn-ea"/>
              <a:ea typeface="+mn-ea"/>
            </a:endParaRPr>
          </a:p>
          <a:p>
            <a:pPr algn="ctr">
              <a:defRPr/>
            </a:pPr>
            <a:r>
              <a:rPr lang="zh-CN" altLang="en-US" sz="2000" b="0" dirty="0">
                <a:latin typeface="+mn-ea"/>
                <a:ea typeface="+mn-ea"/>
              </a:rPr>
              <a:t>自然语言处理</a:t>
            </a:r>
          </a:p>
        </p:txBody>
      </p:sp>
    </p:spTree>
    <p:extLst>
      <p:ext uri="{BB962C8B-B14F-4D97-AF65-F5344CB8AC3E}">
        <p14:creationId xmlns:p14="http://schemas.microsoft.com/office/powerpoint/2010/main" val="230448139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4F007E-2F9F-0B55-78F2-7203A97064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>
            <a:extLst>
              <a:ext uri="{FF2B5EF4-FFF2-40B4-BE49-F238E27FC236}">
                <a16:creationId xmlns:a16="http://schemas.microsoft.com/office/drawing/2014/main" id="{A21F4E39-FE12-037B-414C-1F1EE7AD0E51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5288C8F8-A179-C5B4-2011-E7C1C87A32C0}"/>
                </a:ext>
              </a:extLst>
            </p:cNvPr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>
              <a:extLst>
                <a:ext uri="{FF2B5EF4-FFF2-40B4-BE49-F238E27FC236}">
                  <a16:creationId xmlns:a16="http://schemas.microsoft.com/office/drawing/2014/main" id="{021A337F-8CBA-3FC9-4B31-FF8CB5A2B500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2F87A2B7-8CF4-CE85-BC30-2495F09961C8}"/>
              </a:ext>
            </a:extLst>
          </p:cNvPr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ADAA1085-4F82-4167-830E-209D2685DF7D}"/>
              </a:ext>
            </a:extLst>
          </p:cNvPr>
          <p:cNvSpPr txBox="1"/>
          <p:nvPr/>
        </p:nvSpPr>
        <p:spPr>
          <a:xfrm>
            <a:off x="350439" y="120418"/>
            <a:ext cx="61286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人工智能：基础</a:t>
            </a:r>
            <a:r>
              <a:rPr lang="en-US" altLang="zh-CN" sz="2800" b="1" dirty="0">
                <a:solidFill>
                  <a:prstClr val="white"/>
                </a:solidFill>
                <a:cs typeface="+mn-ea"/>
                <a:sym typeface="+mn-lt"/>
              </a:rPr>
              <a:t>II——</a:t>
            </a: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算力的迅猛增长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11A471DE-26A6-CDF1-BA37-DF4DD63710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2460" y="1120069"/>
            <a:ext cx="8530653" cy="4686841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8EE186BF-C608-39D5-08D3-85E7D239C339}"/>
              </a:ext>
            </a:extLst>
          </p:cNvPr>
          <p:cNvSpPr/>
          <p:nvPr/>
        </p:nvSpPr>
        <p:spPr>
          <a:xfrm>
            <a:off x="1158898" y="6051683"/>
            <a:ext cx="9864725" cy="4619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24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摩尔定律：</a:t>
            </a:r>
            <a:r>
              <a:rPr lang="zh-CN" alt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算力每两年翻一番</a:t>
            </a:r>
            <a:endParaRPr lang="zh-CN" altLang="en-US" sz="2000" b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21973780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E49862-51BA-278F-8013-C3D398563C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>
            <a:extLst>
              <a:ext uri="{FF2B5EF4-FFF2-40B4-BE49-F238E27FC236}">
                <a16:creationId xmlns:a16="http://schemas.microsoft.com/office/drawing/2014/main" id="{914DDE10-948A-B1A2-83A7-F814A22D015F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698783F8-5081-147E-C1E0-E0C7DD3BA661}"/>
                </a:ext>
              </a:extLst>
            </p:cNvPr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>
              <a:extLst>
                <a:ext uri="{FF2B5EF4-FFF2-40B4-BE49-F238E27FC236}">
                  <a16:creationId xmlns:a16="http://schemas.microsoft.com/office/drawing/2014/main" id="{AB6A7CD5-D991-8322-5035-0D709A20C17E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DABFCD48-F5D5-9AF9-126A-19E65BCDD534}"/>
              </a:ext>
            </a:extLst>
          </p:cNvPr>
          <p:cNvSpPr/>
          <p:nvPr/>
        </p:nvSpPr>
        <p:spPr bwMode="auto">
          <a:xfrm>
            <a:off x="-1" y="-1589"/>
            <a:ext cx="10020693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9BDE1ABA-02A4-E977-CE15-58393E5DC9EE}"/>
              </a:ext>
            </a:extLst>
          </p:cNvPr>
          <p:cNvSpPr txBox="1"/>
          <p:nvPr/>
        </p:nvSpPr>
        <p:spPr>
          <a:xfrm>
            <a:off x="350439" y="120418"/>
            <a:ext cx="91614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人工智能：深度学习在数据和算力基础上的崛起（</a:t>
            </a:r>
            <a:r>
              <a:rPr lang="zh-CN" altLang="en-US" sz="2800" b="1" dirty="0">
                <a:solidFill>
                  <a:srgbClr val="FFFF00"/>
                </a:solidFill>
                <a:cs typeface="+mn-ea"/>
                <a:sym typeface="+mn-lt"/>
              </a:rPr>
              <a:t>重点</a:t>
            </a: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）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2" name="Picture 5" descr="C:\Users\Yi Zhou\Desktop\hinton.jpg">
            <a:extLst>
              <a:ext uri="{FF2B5EF4-FFF2-40B4-BE49-F238E27FC236}">
                <a16:creationId xmlns:a16="http://schemas.microsoft.com/office/drawing/2014/main" id="{5FE74B67-6C8A-FEA4-4DA1-FC227FEFBE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75846" y="2060699"/>
            <a:ext cx="1602478" cy="20867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Picture 4" descr="C:\Users\Yi Zhou\Desktop\bengio.jpg">
            <a:extLst>
              <a:ext uri="{FF2B5EF4-FFF2-40B4-BE49-F238E27FC236}">
                <a16:creationId xmlns:a16="http://schemas.microsoft.com/office/drawing/2014/main" id="{87FDB86D-2F92-2E8C-FFC2-45E79C65F1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00274" y="2060699"/>
            <a:ext cx="1620283" cy="20867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6" descr="C:\Users\Yi Zhou\Desktop\schmid.jpg">
            <a:extLst>
              <a:ext uri="{FF2B5EF4-FFF2-40B4-BE49-F238E27FC236}">
                <a16:creationId xmlns:a16="http://schemas.microsoft.com/office/drawing/2014/main" id="{B7370A74-6B91-585F-1BD3-D842816C28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659792" y="2060699"/>
            <a:ext cx="1612672" cy="208678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7" descr="C:\Users\Yi Zhou\Desktop\lstm.png">
            <a:extLst>
              <a:ext uri="{FF2B5EF4-FFF2-40B4-BE49-F238E27FC236}">
                <a16:creationId xmlns:a16="http://schemas.microsoft.com/office/drawing/2014/main" id="{4F7D60A0-45CF-4CF0-74BB-EC09731826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066088" y="4508624"/>
            <a:ext cx="2795433" cy="15846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8" descr="C:\Users\Yi Zhou\Desktop\conv.jpg">
            <a:extLst>
              <a:ext uri="{FF2B5EF4-FFF2-40B4-BE49-F238E27FC236}">
                <a16:creationId xmlns:a16="http://schemas.microsoft.com/office/drawing/2014/main" id="{6E6070FF-3B4A-64A9-B766-2A688775F6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575846" y="4508624"/>
            <a:ext cx="5833017" cy="15846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9" descr="C:\Users\Yi Zhou\Desktop\lec.jpg">
            <a:extLst>
              <a:ext uri="{FF2B5EF4-FFF2-40B4-BE49-F238E27FC236}">
                <a16:creationId xmlns:a16="http://schemas.microsoft.com/office/drawing/2014/main" id="{2A03939D-AB01-6099-71D6-34C80AA909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842507" y="2060699"/>
            <a:ext cx="1563306" cy="20867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E55877C0-94D4-C0C3-7093-2DB1B65FDBDE}"/>
              </a:ext>
            </a:extLst>
          </p:cNvPr>
          <p:cNvSpPr txBox="1"/>
          <p:nvPr/>
        </p:nvSpPr>
        <p:spPr>
          <a:xfrm>
            <a:off x="657774" y="841589"/>
            <a:ext cx="10644964" cy="580415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pPr marL="457200" marR="0" lvl="0" indent="-4572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tabLst/>
              <a:defRPr/>
            </a:pPr>
            <a:r>
              <a:rPr kumimoji="0" lang="zh-CN" altLang="en-US" sz="2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将传统的</a:t>
            </a:r>
            <a:r>
              <a:rPr kumimoji="0" lang="en-US" altLang="zh-CN" sz="2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2-3</a:t>
            </a:r>
            <a:r>
              <a:rPr kumimoji="0" lang="zh-CN" altLang="en-US" sz="2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层神经网络扩展成多层（</a:t>
            </a:r>
            <a:r>
              <a:rPr kumimoji="0" lang="en-US" altLang="zh-CN" sz="2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10-10000</a:t>
            </a:r>
            <a:r>
              <a:rPr kumimoji="0" lang="zh-CN" altLang="en-US" sz="2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），使用特殊的网络结构</a:t>
            </a:r>
            <a:endParaRPr kumimoji="0" lang="en-SG" altLang="zh-CN" sz="24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3651367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690675-54AD-1B57-F1C6-DBFC1E367A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>
            <a:extLst>
              <a:ext uri="{FF2B5EF4-FFF2-40B4-BE49-F238E27FC236}">
                <a16:creationId xmlns:a16="http://schemas.microsoft.com/office/drawing/2014/main" id="{FD35120C-BBA1-D880-478E-CD49D1BC3A12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E69B0A65-8962-B4A7-C328-0E97C62D47C8}"/>
                </a:ext>
              </a:extLst>
            </p:cNvPr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>
              <a:extLst>
                <a:ext uri="{FF2B5EF4-FFF2-40B4-BE49-F238E27FC236}">
                  <a16:creationId xmlns:a16="http://schemas.microsoft.com/office/drawing/2014/main" id="{FAF2A705-90A1-5D41-9BBA-7B2060E7863D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BA3806A1-A2CA-E911-E577-A7BF81E383E1}"/>
              </a:ext>
            </a:extLst>
          </p:cNvPr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FF1BE64B-4FA3-931D-76BD-2995D9D93FE6}"/>
              </a:ext>
            </a:extLst>
          </p:cNvPr>
          <p:cNvSpPr txBox="1"/>
          <p:nvPr/>
        </p:nvSpPr>
        <p:spPr>
          <a:xfrm>
            <a:off x="350439" y="120418"/>
            <a:ext cx="44935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人工智能：深度学习第一波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5" name="Picture 7" descr="C:\Users\Yi Zhou\Desktop\lstm.png">
            <a:extLst>
              <a:ext uri="{FF2B5EF4-FFF2-40B4-BE49-F238E27FC236}">
                <a16:creationId xmlns:a16="http://schemas.microsoft.com/office/drawing/2014/main" id="{B267669A-DF92-DF90-4254-A990A0E55F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07305" y="1844328"/>
            <a:ext cx="2795433" cy="15846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8" descr="C:\Users\Yi Zhou\Desktop\conv.jpg">
            <a:extLst>
              <a:ext uri="{FF2B5EF4-FFF2-40B4-BE49-F238E27FC236}">
                <a16:creationId xmlns:a16="http://schemas.microsoft.com/office/drawing/2014/main" id="{5B26632B-FA30-05C5-35BB-F835364AEC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36481" y="1844328"/>
            <a:ext cx="5833017" cy="15846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43F37B1D-7CDA-C175-AA56-89C175721577}"/>
              </a:ext>
            </a:extLst>
          </p:cNvPr>
          <p:cNvSpPr txBox="1"/>
          <p:nvPr/>
        </p:nvSpPr>
        <p:spPr>
          <a:xfrm>
            <a:off x="657774" y="841589"/>
            <a:ext cx="11059744" cy="580415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pPr marL="457200" marR="0" lvl="0" indent="-4572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tabLst/>
              <a:defRPr/>
            </a:pPr>
            <a:r>
              <a:rPr kumimoji="0" lang="zh-CN" altLang="en-US" sz="2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使用多层卷积</a:t>
            </a:r>
            <a:r>
              <a:rPr kumimoji="0" lang="en-US" altLang="zh-CN" sz="2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/</a:t>
            </a:r>
            <a:r>
              <a:rPr kumimoji="0" lang="zh-CN" altLang="en-US" sz="2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循环网络，多用于感知和模式识别问题，一般采用有监督学习</a:t>
            </a:r>
            <a:endParaRPr kumimoji="0" lang="en-SG" altLang="zh-CN" sz="24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94399205-EFAF-00E7-51EA-FB6D8F8669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36481" y="3851324"/>
            <a:ext cx="5934369" cy="2398647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F1207429-ED84-EDFF-2784-56AFAD8E2BF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71380" y="3900265"/>
            <a:ext cx="3759528" cy="2349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73374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DF2BC6-0E2B-0E78-A3E7-402FFFE02C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>
            <a:extLst>
              <a:ext uri="{FF2B5EF4-FFF2-40B4-BE49-F238E27FC236}">
                <a16:creationId xmlns:a16="http://schemas.microsoft.com/office/drawing/2014/main" id="{B20A8691-5F97-CB39-A912-629C89286557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986E004F-22AC-B7D3-21DB-7BCC74A58F81}"/>
                </a:ext>
              </a:extLst>
            </p:cNvPr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>
              <a:extLst>
                <a:ext uri="{FF2B5EF4-FFF2-40B4-BE49-F238E27FC236}">
                  <a16:creationId xmlns:a16="http://schemas.microsoft.com/office/drawing/2014/main" id="{86DF4817-6FA7-8EAD-5FBE-FE19AE823C70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054F4E38-34BD-2D94-732F-9F01167D3E8B}"/>
              </a:ext>
            </a:extLst>
          </p:cNvPr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361AD155-2BD7-F097-86E9-856660ED06B7}"/>
              </a:ext>
            </a:extLst>
          </p:cNvPr>
          <p:cNvSpPr txBox="1"/>
          <p:nvPr/>
        </p:nvSpPr>
        <p:spPr>
          <a:xfrm>
            <a:off x="350439" y="120418"/>
            <a:ext cx="593624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人工智能：深度学习其它代表性成果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78E4141F-8C9E-2B61-D65C-DBF3102543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5857" y="1603489"/>
            <a:ext cx="2605051" cy="2202585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854F1BAB-5E3B-DA35-6A52-F1687D05BF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4929" y="1603490"/>
            <a:ext cx="3854537" cy="2202585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AC9556A1-344F-91AF-9650-BE6A2A759A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97298" y="1603490"/>
            <a:ext cx="2599773" cy="2202585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6FA5F859-711C-FFE3-7612-537F25CCD315}"/>
              </a:ext>
            </a:extLst>
          </p:cNvPr>
          <p:cNvSpPr/>
          <p:nvPr/>
        </p:nvSpPr>
        <p:spPr>
          <a:xfrm>
            <a:off x="914355" y="1122659"/>
            <a:ext cx="300276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2000" b="0" dirty="0">
                <a:latin typeface="+mn-ea"/>
                <a:ea typeface="+mn-ea"/>
              </a:rPr>
              <a:t>蛋白质结构解析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D082926A-9359-639C-5A5A-2B3350B5F39D}"/>
              </a:ext>
            </a:extLst>
          </p:cNvPr>
          <p:cNvSpPr/>
          <p:nvPr/>
        </p:nvSpPr>
        <p:spPr>
          <a:xfrm>
            <a:off x="5205857" y="1122719"/>
            <a:ext cx="250527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2000" dirty="0">
                <a:latin typeface="+mn-ea"/>
              </a:rPr>
              <a:t>机器翻译</a:t>
            </a:r>
            <a:endParaRPr lang="zh-CN" altLang="en-US" sz="2000" b="0" dirty="0">
              <a:latin typeface="+mn-ea"/>
              <a:ea typeface="+mn-ea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B1AC18C8-55B0-7D88-41C1-F501DDC7628D}"/>
              </a:ext>
            </a:extLst>
          </p:cNvPr>
          <p:cNvSpPr/>
          <p:nvPr/>
        </p:nvSpPr>
        <p:spPr>
          <a:xfrm>
            <a:off x="9122446" y="1122659"/>
            <a:ext cx="2149475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2000" b="0" dirty="0">
                <a:latin typeface="+mn-ea"/>
                <a:ea typeface="+mn-ea"/>
              </a:rPr>
              <a:t>天气预报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38F9D46B-99F7-41F4-3751-1950FC8F349A}"/>
              </a:ext>
            </a:extLst>
          </p:cNvPr>
          <p:cNvSpPr/>
          <p:nvPr/>
        </p:nvSpPr>
        <p:spPr>
          <a:xfrm>
            <a:off x="8714353" y="4021706"/>
            <a:ext cx="263551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2000" b="0" dirty="0">
                <a:latin typeface="+mn-ea"/>
                <a:ea typeface="+mn-ea"/>
              </a:rPr>
              <a:t>波士顿动力：机器人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44B9E69D-101C-CAAC-17EC-220E2D398183}"/>
              </a:ext>
            </a:extLst>
          </p:cNvPr>
          <p:cNvSpPr/>
          <p:nvPr/>
        </p:nvSpPr>
        <p:spPr>
          <a:xfrm>
            <a:off x="5076682" y="4021706"/>
            <a:ext cx="282611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2000" b="0" dirty="0">
                <a:latin typeface="+mn-ea"/>
                <a:ea typeface="+mn-ea"/>
              </a:rPr>
              <a:t>医疗影像诊断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0459B3B1-375F-6180-61C6-962565CB18D9}"/>
              </a:ext>
            </a:extLst>
          </p:cNvPr>
          <p:cNvSpPr/>
          <p:nvPr/>
        </p:nvSpPr>
        <p:spPr>
          <a:xfrm>
            <a:off x="1061402" y="4021706"/>
            <a:ext cx="311250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2000" b="0" dirty="0">
                <a:latin typeface="+mn-ea"/>
                <a:ea typeface="+mn-ea"/>
              </a:rPr>
              <a:t>自动驾驶感知</a:t>
            </a:r>
          </a:p>
        </p:txBody>
      </p:sp>
      <p:pic>
        <p:nvPicPr>
          <p:cNvPr id="25" name="图片 24">
            <a:extLst>
              <a:ext uri="{FF2B5EF4-FFF2-40B4-BE49-F238E27FC236}">
                <a16:creationId xmlns:a16="http://schemas.microsoft.com/office/drawing/2014/main" id="{E8D24D2D-3A48-6B74-1A3D-9859706844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2504" y="4560130"/>
            <a:ext cx="3571213" cy="2008807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49461029-122C-850D-258E-F3D5E3EBF70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31666" y="4560130"/>
            <a:ext cx="3352725" cy="2008806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id="{33DBE2AA-1D53-FCD0-0F43-0BBEDA8E277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66317" y="4560130"/>
            <a:ext cx="2675930" cy="2008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859045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949FF6-773C-6907-10DC-4817C1AAF9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>
            <a:extLst>
              <a:ext uri="{FF2B5EF4-FFF2-40B4-BE49-F238E27FC236}">
                <a16:creationId xmlns:a16="http://schemas.microsoft.com/office/drawing/2014/main" id="{9B7D7D99-91D5-9497-98E7-B0DF52229C5F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5D23AC2F-7C3D-90E8-E15C-346A75C18956}"/>
                </a:ext>
              </a:extLst>
            </p:cNvPr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>
              <a:extLst>
                <a:ext uri="{FF2B5EF4-FFF2-40B4-BE49-F238E27FC236}">
                  <a16:creationId xmlns:a16="http://schemas.microsoft.com/office/drawing/2014/main" id="{7A27C52D-E47A-6F74-D91E-730A099CE48A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82B3C4C7-20FC-B5EC-92CD-52B1A9B87C51}"/>
              </a:ext>
            </a:extLst>
          </p:cNvPr>
          <p:cNvSpPr/>
          <p:nvPr/>
        </p:nvSpPr>
        <p:spPr bwMode="auto">
          <a:xfrm>
            <a:off x="-1" y="-1589"/>
            <a:ext cx="1105764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3D0B0F72-A8A8-3494-9AB5-C5A1161E9720}"/>
              </a:ext>
            </a:extLst>
          </p:cNvPr>
          <p:cNvSpPr txBox="1"/>
          <p:nvPr/>
        </p:nvSpPr>
        <p:spPr>
          <a:xfrm>
            <a:off x="350439" y="120418"/>
            <a:ext cx="104390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人工智能：技术挑战</a:t>
            </a:r>
            <a:r>
              <a:rPr lang="en-US" altLang="zh-CN" sz="2800" b="1" dirty="0">
                <a:solidFill>
                  <a:prstClr val="white"/>
                </a:solidFill>
                <a:cs typeface="+mn-ea"/>
                <a:sym typeface="+mn-lt"/>
              </a:rPr>
              <a:t>8——</a:t>
            </a: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纯深度学习如何做认知与决策（重要）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583A4895-FC0C-15ED-85ED-A1CDC1CCF2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2185" y="1814004"/>
            <a:ext cx="9047629" cy="4821367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488BF598-B7DD-E936-BCAE-4F038BFB901A}"/>
              </a:ext>
            </a:extLst>
          </p:cNvPr>
          <p:cNvSpPr txBox="1"/>
          <p:nvPr/>
        </p:nvSpPr>
        <p:spPr>
          <a:xfrm>
            <a:off x="657774" y="841589"/>
            <a:ext cx="11059744" cy="580415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pPr marL="457200" marR="0" lvl="0" indent="-4572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tabLst/>
              <a:defRPr/>
            </a:pPr>
            <a:r>
              <a:rPr kumimoji="0" lang="zh-CN" altLang="en-US" sz="2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卷积与循环神经网络在感知智能上表现良好，但在认知与决策智能上表现不佳</a:t>
            </a:r>
            <a:endParaRPr kumimoji="0" lang="en-SG" altLang="zh-CN" sz="24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0232014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812859-7773-D6D8-1756-CF70E6F58C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>
            <a:extLst>
              <a:ext uri="{FF2B5EF4-FFF2-40B4-BE49-F238E27FC236}">
                <a16:creationId xmlns:a16="http://schemas.microsoft.com/office/drawing/2014/main" id="{D8E38712-05DE-DD0C-116C-521C134BC008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6142EFD4-2FFB-6AAC-25BE-CEF9D8A8A311}"/>
                </a:ext>
              </a:extLst>
            </p:cNvPr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>
              <a:extLst>
                <a:ext uri="{FF2B5EF4-FFF2-40B4-BE49-F238E27FC236}">
                  <a16:creationId xmlns:a16="http://schemas.microsoft.com/office/drawing/2014/main" id="{A485FA3C-5776-D4F9-D8CC-EFB3057EC1A3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C785FC7F-608E-38B1-B20E-341828019080}"/>
              </a:ext>
            </a:extLst>
          </p:cNvPr>
          <p:cNvSpPr/>
          <p:nvPr/>
        </p:nvSpPr>
        <p:spPr bwMode="auto">
          <a:xfrm>
            <a:off x="-1" y="-1589"/>
            <a:ext cx="9587061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E4BB6CEE-DD89-8805-59BC-F8F89BE528CC}"/>
              </a:ext>
            </a:extLst>
          </p:cNvPr>
          <p:cNvSpPr txBox="1"/>
          <p:nvPr/>
        </p:nvSpPr>
        <p:spPr>
          <a:xfrm>
            <a:off x="350439" y="120418"/>
            <a:ext cx="86437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人工智能：机器学习的数据挑战</a:t>
            </a:r>
            <a:r>
              <a:rPr lang="en-US" altLang="zh-CN" sz="2800" b="1" dirty="0">
                <a:solidFill>
                  <a:prstClr val="white"/>
                </a:solidFill>
                <a:cs typeface="+mn-ea"/>
                <a:sym typeface="+mn-lt"/>
              </a:rPr>
              <a:t>1——</a:t>
            </a: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有监督成本较高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2FCA343A-DA3D-DB23-4EAD-A0954D0E0A4D}"/>
              </a:ext>
            </a:extLst>
          </p:cNvPr>
          <p:cNvSpPr txBox="1"/>
          <p:nvPr/>
        </p:nvSpPr>
        <p:spPr>
          <a:xfrm>
            <a:off x="657774" y="841589"/>
            <a:ext cx="11059744" cy="580415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pPr marL="457200" marR="0" lvl="0" indent="-4572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tabLst/>
              <a:defRPr/>
            </a:pPr>
            <a:r>
              <a:rPr kumimoji="0" lang="zh-CN" altLang="en-US" sz="2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有监督学习需要有</a:t>
            </a:r>
            <a:r>
              <a:rPr kumimoji="0" lang="en-US" altLang="zh-CN" sz="2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feedback</a:t>
            </a:r>
            <a:r>
              <a:rPr kumimoji="0" lang="zh-CN" altLang="en-US" sz="2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，往往要人工标注，成本较高</a:t>
            </a:r>
            <a:endParaRPr kumimoji="0" lang="en-SG" altLang="zh-CN" sz="24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632D35C8-AB86-3702-EDA6-55C557BB96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034" y="2162079"/>
            <a:ext cx="6263061" cy="354114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78898EC1-1AFA-83D3-5A58-4DFD319208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52527" y="2162079"/>
            <a:ext cx="3656372" cy="3541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853802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A945EC-5245-7CA8-B572-8B4DCE19E2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>
            <a:extLst>
              <a:ext uri="{FF2B5EF4-FFF2-40B4-BE49-F238E27FC236}">
                <a16:creationId xmlns:a16="http://schemas.microsoft.com/office/drawing/2014/main" id="{49F27C05-2FF8-0B62-5557-D997A4B340F4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077DAB3A-9575-CACA-D5D3-D6828067ACCE}"/>
                </a:ext>
              </a:extLst>
            </p:cNvPr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>
              <a:extLst>
                <a:ext uri="{FF2B5EF4-FFF2-40B4-BE49-F238E27FC236}">
                  <a16:creationId xmlns:a16="http://schemas.microsoft.com/office/drawing/2014/main" id="{17E94E1F-C20A-BE69-0C87-9F0C50EAB399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FA2878E4-7FCF-05F2-7067-6E3237670532}"/>
              </a:ext>
            </a:extLst>
          </p:cNvPr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8E0849C6-1289-DE2F-3E39-C38E06D46CBA}"/>
              </a:ext>
            </a:extLst>
          </p:cNvPr>
          <p:cNvSpPr txBox="1"/>
          <p:nvPr/>
        </p:nvSpPr>
        <p:spPr>
          <a:xfrm>
            <a:off x="350439" y="120418"/>
            <a:ext cx="44935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人工智能：深度学习第二波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040DD19F-7F79-E6B4-040B-3ABCC66BEA74}"/>
              </a:ext>
            </a:extLst>
          </p:cNvPr>
          <p:cNvSpPr txBox="1"/>
          <p:nvPr/>
        </p:nvSpPr>
        <p:spPr>
          <a:xfrm>
            <a:off x="657774" y="841589"/>
            <a:ext cx="11059744" cy="580415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pPr marL="457200" marR="0" lvl="0" indent="-4572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tabLst/>
              <a:defRPr/>
            </a:pPr>
            <a:r>
              <a:rPr kumimoji="0" lang="zh-CN" altLang="en-US" sz="2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使用多层网络，多用于决策问题，一般采用强化学习</a:t>
            </a:r>
            <a:endParaRPr kumimoji="0" lang="en-SG" altLang="zh-CN" sz="24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89F817BC-6182-E5A1-FF99-E83A829D69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288" y="2010244"/>
            <a:ext cx="5959013" cy="3256961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B19A2759-F9CF-9BEF-64DE-8133DB907E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1094" y="2010245"/>
            <a:ext cx="5297994" cy="3174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665548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28A8D5-1EDE-9B41-7013-5B7DCFFE00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>
            <a:extLst>
              <a:ext uri="{FF2B5EF4-FFF2-40B4-BE49-F238E27FC236}">
                <a16:creationId xmlns:a16="http://schemas.microsoft.com/office/drawing/2014/main" id="{273298E2-8273-699C-AE7B-20CFEAA60232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9E933317-4BA6-C979-02B5-D8BA882FFCBD}"/>
                </a:ext>
              </a:extLst>
            </p:cNvPr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>
              <a:extLst>
                <a:ext uri="{FF2B5EF4-FFF2-40B4-BE49-F238E27FC236}">
                  <a16:creationId xmlns:a16="http://schemas.microsoft.com/office/drawing/2014/main" id="{C0B68620-B16B-A074-7C25-5AB0B94F48E2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93BDC2E4-2C78-5883-3CEA-54FFCD974354}"/>
              </a:ext>
            </a:extLst>
          </p:cNvPr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9AEB2287-195E-34C4-AD58-D6E90F16A7E5}"/>
              </a:ext>
            </a:extLst>
          </p:cNvPr>
          <p:cNvSpPr txBox="1"/>
          <p:nvPr/>
        </p:nvSpPr>
        <p:spPr>
          <a:xfrm>
            <a:off x="350439" y="120418"/>
            <a:ext cx="69092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人工智能：强化学习代表性成果（</a:t>
            </a:r>
            <a:r>
              <a:rPr lang="zh-CN" altLang="en-US" sz="2800" b="1" dirty="0">
                <a:solidFill>
                  <a:schemeClr val="bg1"/>
                </a:solidFill>
                <a:cs typeface="+mn-ea"/>
                <a:sym typeface="+mn-lt"/>
              </a:rPr>
              <a:t>重要</a:t>
            </a: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）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E7EBC8A3-ACF2-BC52-239C-9D11806A6BC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56385" y="1934310"/>
            <a:ext cx="4023731" cy="229975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5006D5B0-66D9-E89C-BEA7-BA866D4B83CA}"/>
              </a:ext>
            </a:extLst>
          </p:cNvPr>
          <p:cNvSpPr/>
          <p:nvPr/>
        </p:nvSpPr>
        <p:spPr>
          <a:xfrm>
            <a:off x="1703388" y="1292960"/>
            <a:ext cx="4248150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CN" sz="2000" b="0" dirty="0" err="1">
                <a:latin typeface="+mn-ea"/>
                <a:ea typeface="+mn-ea"/>
              </a:rPr>
              <a:t>AlphaGo</a:t>
            </a:r>
            <a:r>
              <a:rPr lang="zh-CN" altLang="en-US" sz="2000" b="0" dirty="0">
                <a:latin typeface="+mn-ea"/>
                <a:ea typeface="+mn-ea"/>
              </a:rPr>
              <a:t> </a:t>
            </a:r>
            <a:r>
              <a:rPr lang="en-US" altLang="zh-CN" sz="2000" b="0" dirty="0">
                <a:latin typeface="+mn-ea"/>
                <a:ea typeface="+mn-ea"/>
              </a:rPr>
              <a:t>vs </a:t>
            </a:r>
            <a:r>
              <a:rPr lang="zh-CN" altLang="en-US" sz="2000" b="0" dirty="0">
                <a:latin typeface="+mn-ea"/>
                <a:ea typeface="+mn-ea"/>
              </a:rPr>
              <a:t>李世石 </a:t>
            </a:r>
            <a:r>
              <a:rPr lang="en-US" altLang="zh-CN" sz="2000" b="0" dirty="0">
                <a:latin typeface="+mn-ea"/>
                <a:ea typeface="+mn-ea"/>
              </a:rPr>
              <a:t>2016/03 4</a:t>
            </a:r>
            <a:r>
              <a:rPr lang="zh-CN" altLang="en-US" sz="2000" b="0" dirty="0">
                <a:latin typeface="+mn-ea"/>
                <a:ea typeface="+mn-ea"/>
              </a:rPr>
              <a:t>：</a:t>
            </a:r>
            <a:r>
              <a:rPr lang="en-US" altLang="zh-CN" sz="2000" b="0" dirty="0">
                <a:latin typeface="+mn-ea"/>
                <a:ea typeface="+mn-ea"/>
              </a:rPr>
              <a:t>1</a:t>
            </a:r>
            <a:endParaRPr lang="zh-CN" altLang="en-US" sz="2000" b="0" dirty="0">
              <a:latin typeface="+mn-ea"/>
              <a:ea typeface="+mn-ea"/>
            </a:endParaRPr>
          </a:p>
        </p:txBody>
      </p:sp>
      <p:pic>
        <p:nvPicPr>
          <p:cNvPr id="6" name="图片 4">
            <a:extLst>
              <a:ext uri="{FF2B5EF4-FFF2-40B4-BE49-F238E27FC236}">
                <a16:creationId xmlns:a16="http://schemas.microsoft.com/office/drawing/2014/main" id="{593153C9-75C4-30B7-8CCA-6D07BDC6788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43052" y="1942247"/>
            <a:ext cx="4405476" cy="229181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F11BF6C5-E443-8CBF-9C64-739595670369}"/>
              </a:ext>
            </a:extLst>
          </p:cNvPr>
          <p:cNvSpPr/>
          <p:nvPr/>
        </p:nvSpPr>
        <p:spPr>
          <a:xfrm>
            <a:off x="6359525" y="1292960"/>
            <a:ext cx="4249738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CN" sz="2000" b="0" dirty="0" err="1">
                <a:latin typeface="+mn-ea"/>
                <a:ea typeface="+mn-ea"/>
              </a:rPr>
              <a:t>AlphaGo</a:t>
            </a:r>
            <a:r>
              <a:rPr lang="zh-CN" altLang="en-US" sz="2000" b="0" dirty="0">
                <a:latin typeface="+mn-ea"/>
                <a:ea typeface="+mn-ea"/>
              </a:rPr>
              <a:t> </a:t>
            </a:r>
            <a:r>
              <a:rPr lang="en-US" altLang="zh-CN" sz="2000" b="0" dirty="0">
                <a:latin typeface="+mn-ea"/>
                <a:ea typeface="+mn-ea"/>
              </a:rPr>
              <a:t>vs </a:t>
            </a:r>
            <a:r>
              <a:rPr lang="zh-CN" altLang="en-US" sz="2000" b="0" dirty="0">
                <a:latin typeface="+mn-ea"/>
                <a:ea typeface="+mn-ea"/>
              </a:rPr>
              <a:t>柯洁 </a:t>
            </a:r>
            <a:r>
              <a:rPr lang="en-US" altLang="zh-CN" sz="2000" b="0" dirty="0">
                <a:latin typeface="+mn-ea"/>
                <a:ea typeface="+mn-ea"/>
              </a:rPr>
              <a:t>2017/05 5</a:t>
            </a:r>
            <a:r>
              <a:rPr lang="zh-CN" altLang="en-US" sz="2000" b="0" dirty="0">
                <a:latin typeface="+mn-ea"/>
                <a:ea typeface="+mn-ea"/>
              </a:rPr>
              <a:t>：</a:t>
            </a:r>
            <a:r>
              <a:rPr lang="en-US" altLang="zh-CN" sz="2000" b="0" dirty="0">
                <a:latin typeface="+mn-ea"/>
                <a:ea typeface="+mn-ea"/>
              </a:rPr>
              <a:t>0</a:t>
            </a:r>
            <a:endParaRPr lang="zh-CN" altLang="en-US" sz="2000" b="0" dirty="0">
              <a:latin typeface="+mn-ea"/>
              <a:ea typeface="+mn-ea"/>
            </a:endParaRPr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B84ABB0B-B7E8-40B5-C24A-1B0F00F97B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5775" y="4629885"/>
            <a:ext cx="9093200" cy="1855756"/>
          </a:xfrm>
          <a:prstGeom prst="rect">
            <a:avLst/>
          </a:prstGeom>
          <a:solidFill>
            <a:srgbClr val="0066FF"/>
          </a:solidFill>
          <a:ln>
            <a:noFill/>
          </a:ln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SimSun" panose="02010600030101010101" pitchFamily="2" charset="-122"/>
              </a:defRPr>
            </a:lvl1pPr>
            <a:lvl2pPr marL="1066800" indent="-60960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SimSun" panose="02010600030101010101" pitchFamily="2" charset="-122"/>
              </a:defRPr>
            </a:lvl2pPr>
            <a:lvl3pPr marL="1524000" indent="-609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SimSun" panose="02010600030101010101" pitchFamily="2" charset="-122"/>
              </a:defRPr>
            </a:lvl9pPr>
          </a:lstStyle>
          <a:p>
            <a:pPr lvl="2" eaLnBrk="1" hangingPunct="1">
              <a:buFont typeface="Wingdings" panose="05000000000000000000" pitchFamily="2" charset="2"/>
              <a:buChar char="Ø"/>
              <a:defRPr/>
            </a:pPr>
            <a:r>
              <a:rPr lang="en-AU" altLang="zh-CN" b="0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ea"/>
                <a:ea typeface="+mn-ea"/>
                <a:cs typeface="Arial" panose="020B0604020202020204" pitchFamily="34" charset="0"/>
              </a:rPr>
              <a:t>2016/01, </a:t>
            </a:r>
            <a:r>
              <a:rPr lang="en-AU" altLang="zh-CN" b="0" i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ea"/>
                <a:ea typeface="+mn-ea"/>
                <a:cs typeface="Arial" panose="020B0604020202020204" pitchFamily="34" charset="0"/>
              </a:rPr>
              <a:t>Nature</a:t>
            </a:r>
            <a:r>
              <a:rPr lang="en-AU" altLang="zh-CN" b="0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ea"/>
                <a:ea typeface="+mn-ea"/>
                <a:cs typeface="Arial" panose="020B0604020202020204" pitchFamily="34" charset="0"/>
              </a:rPr>
              <a:t> </a:t>
            </a:r>
            <a:r>
              <a:rPr lang="zh-CN" altLang="en-US" b="0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ea"/>
                <a:ea typeface="+mn-ea"/>
                <a:cs typeface="Arial" panose="020B0604020202020204" pitchFamily="34" charset="0"/>
              </a:rPr>
              <a:t>论文</a:t>
            </a:r>
            <a:r>
              <a:rPr lang="en-AU" altLang="zh-CN" b="0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ea"/>
                <a:ea typeface="+mn-ea"/>
                <a:cs typeface="Arial" panose="020B0604020202020204" pitchFamily="34" charset="0"/>
              </a:rPr>
              <a:t> </a:t>
            </a:r>
            <a:r>
              <a:rPr lang="en-AU" altLang="zh-CN" b="0" dirty="0" err="1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ea"/>
                <a:ea typeface="+mn-ea"/>
                <a:cs typeface="Arial" panose="020B0604020202020204" pitchFamily="34" charset="0"/>
              </a:rPr>
              <a:t>AlphaGo</a:t>
            </a:r>
            <a:r>
              <a:rPr lang="en-AU" altLang="zh-CN" b="0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ea"/>
                <a:ea typeface="+mn-ea"/>
                <a:cs typeface="Arial" panose="020B0604020202020204" pitchFamily="34" charset="0"/>
              </a:rPr>
              <a:t> </a:t>
            </a:r>
          </a:p>
          <a:p>
            <a:pPr lvl="2" eaLnBrk="1" hangingPunct="1">
              <a:buFont typeface="Wingdings" panose="05000000000000000000" pitchFamily="2" charset="2"/>
              <a:buChar char="Ø"/>
              <a:defRPr/>
            </a:pPr>
            <a:r>
              <a:rPr lang="en-AU" altLang="zh-CN" b="0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ea"/>
                <a:ea typeface="+mn-ea"/>
                <a:cs typeface="Arial" panose="020B0604020202020204" pitchFamily="34" charset="0"/>
              </a:rPr>
              <a:t>2017/10, </a:t>
            </a:r>
            <a:r>
              <a:rPr lang="en-AU" altLang="zh-CN" b="0" i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ea"/>
                <a:ea typeface="+mn-ea"/>
                <a:cs typeface="Arial" panose="020B0604020202020204" pitchFamily="34" charset="0"/>
              </a:rPr>
              <a:t>Nature</a:t>
            </a:r>
            <a:r>
              <a:rPr lang="en-AU" altLang="zh-CN" b="0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ea"/>
                <a:ea typeface="+mn-ea"/>
                <a:cs typeface="Arial" panose="020B0604020202020204" pitchFamily="34" charset="0"/>
              </a:rPr>
              <a:t> </a:t>
            </a:r>
            <a:r>
              <a:rPr lang="zh-CN" altLang="en-US" b="0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ea"/>
                <a:ea typeface="+mn-ea"/>
                <a:cs typeface="Arial" panose="020B0604020202020204" pitchFamily="34" charset="0"/>
              </a:rPr>
              <a:t>论文</a:t>
            </a:r>
            <a:r>
              <a:rPr lang="en-AU" altLang="zh-CN" b="0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ea"/>
                <a:ea typeface="+mn-ea"/>
                <a:cs typeface="Arial" panose="020B0604020202020204" pitchFamily="34" charset="0"/>
              </a:rPr>
              <a:t> </a:t>
            </a:r>
            <a:r>
              <a:rPr lang="en-AU" altLang="zh-CN" b="0" dirty="0" err="1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ea"/>
                <a:ea typeface="+mn-ea"/>
                <a:cs typeface="Arial" panose="020B0604020202020204" pitchFamily="34" charset="0"/>
              </a:rPr>
              <a:t>AlphaGo</a:t>
            </a:r>
            <a:r>
              <a:rPr lang="en-AU" altLang="zh-CN" b="0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ea"/>
                <a:ea typeface="+mn-ea"/>
                <a:cs typeface="Arial" panose="020B0604020202020204" pitchFamily="34" charset="0"/>
              </a:rPr>
              <a:t> Zero</a:t>
            </a:r>
          </a:p>
          <a:p>
            <a:pPr lvl="2" eaLnBrk="1" hangingPunct="1">
              <a:buFont typeface="Wingdings" panose="05000000000000000000" pitchFamily="2" charset="2"/>
              <a:buChar char="Ø"/>
              <a:defRPr/>
            </a:pPr>
            <a:r>
              <a:rPr lang="en-AU" altLang="zh-CN" b="0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ea"/>
                <a:ea typeface="+mn-ea"/>
                <a:cs typeface="Arial" panose="020B0604020202020204" pitchFamily="34" charset="0"/>
              </a:rPr>
              <a:t>2018/12, </a:t>
            </a:r>
            <a:r>
              <a:rPr lang="en-AU" altLang="zh-CN" b="0" i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ea"/>
                <a:ea typeface="+mn-ea"/>
                <a:cs typeface="Arial" panose="020B0604020202020204" pitchFamily="34" charset="0"/>
              </a:rPr>
              <a:t>Science</a:t>
            </a:r>
            <a:r>
              <a:rPr lang="en-AU" altLang="zh-CN" b="0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ea"/>
                <a:ea typeface="+mn-ea"/>
                <a:cs typeface="Arial" panose="020B0604020202020204" pitchFamily="34" charset="0"/>
              </a:rPr>
              <a:t> </a:t>
            </a:r>
            <a:r>
              <a:rPr lang="zh-CN" altLang="en-US" b="0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ea"/>
                <a:ea typeface="+mn-ea"/>
                <a:cs typeface="Arial" panose="020B0604020202020204" pitchFamily="34" charset="0"/>
              </a:rPr>
              <a:t>论文</a:t>
            </a:r>
            <a:r>
              <a:rPr lang="en-AU" altLang="zh-CN" b="0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ea"/>
                <a:ea typeface="+mn-ea"/>
                <a:cs typeface="Arial" panose="020B0604020202020204" pitchFamily="34" charset="0"/>
              </a:rPr>
              <a:t> AlphaZero</a:t>
            </a:r>
          </a:p>
          <a:p>
            <a:pPr lvl="2">
              <a:buFont typeface="Wingdings" panose="05000000000000000000" pitchFamily="2" charset="2"/>
              <a:buChar char="Ø"/>
              <a:defRPr/>
            </a:pPr>
            <a:r>
              <a:rPr lang="en-AU" altLang="zh-CN" b="0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ea"/>
                <a:ea typeface="+mn-ea"/>
                <a:cs typeface="Arial" panose="020B0604020202020204" pitchFamily="34" charset="0"/>
              </a:rPr>
              <a:t>2020/12, </a:t>
            </a:r>
            <a:r>
              <a:rPr lang="en-US" altLang="zh-CN" i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ea"/>
                <a:ea typeface="+mn-ea"/>
                <a:cs typeface="Arial" panose="020B0604020202020204" pitchFamily="34" charset="0"/>
              </a:rPr>
              <a:t>Nature</a:t>
            </a:r>
            <a:r>
              <a:rPr lang="en-AU" altLang="zh-CN" b="0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ea"/>
                <a:ea typeface="+mn-ea"/>
                <a:cs typeface="Arial" panose="020B0604020202020204" pitchFamily="34" charset="0"/>
              </a:rPr>
              <a:t> </a:t>
            </a:r>
            <a:r>
              <a:rPr lang="zh-CN" altLang="en-US" b="0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ea"/>
                <a:ea typeface="+mn-ea"/>
                <a:cs typeface="Arial" panose="020B0604020202020204" pitchFamily="34" charset="0"/>
              </a:rPr>
              <a:t>论文</a:t>
            </a:r>
            <a:r>
              <a:rPr lang="en-AU" altLang="zh-CN" b="0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ea"/>
                <a:ea typeface="+mn-ea"/>
                <a:cs typeface="Arial" panose="020B0604020202020204" pitchFamily="34" charset="0"/>
              </a:rPr>
              <a:t> </a:t>
            </a:r>
            <a:r>
              <a:rPr lang="en-US" altLang="zh-CN" b="0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ea"/>
                <a:ea typeface="+mn-ea"/>
                <a:cs typeface="Arial" panose="020B0604020202020204" pitchFamily="34" charset="0"/>
              </a:rPr>
              <a:t>Mu</a:t>
            </a:r>
            <a:r>
              <a:rPr lang="en-AU" altLang="zh-CN" b="0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ea"/>
                <a:ea typeface="+mn-ea"/>
                <a:cs typeface="Arial" panose="020B0604020202020204" pitchFamily="34" charset="0"/>
              </a:rPr>
              <a:t>Zero</a:t>
            </a:r>
          </a:p>
          <a:p>
            <a:pPr lvl="2" eaLnBrk="1" hangingPunct="1">
              <a:buFont typeface="Wingdings" panose="05000000000000000000" pitchFamily="2" charset="2"/>
              <a:buChar char="Ø"/>
              <a:defRPr/>
            </a:pPr>
            <a:endParaRPr lang="en-AU" altLang="zh-CN" b="0" dirty="0"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ea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992785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828194-A7B7-BB4B-E50D-37DA89ABB3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图片 32">
            <a:extLst>
              <a:ext uri="{FF2B5EF4-FFF2-40B4-BE49-F238E27FC236}">
                <a16:creationId xmlns:a16="http://schemas.microsoft.com/office/drawing/2014/main" id="{BCBD9849-F3AC-C49B-F264-BA5C72FC79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5116" y="1698762"/>
            <a:ext cx="4087945" cy="2299469"/>
          </a:xfrm>
          <a:prstGeom prst="rect">
            <a:avLst/>
          </a:prstGeom>
        </p:spPr>
      </p:pic>
      <p:grpSp>
        <p:nvGrpSpPr>
          <p:cNvPr id="14" name="Group 9">
            <a:extLst>
              <a:ext uri="{FF2B5EF4-FFF2-40B4-BE49-F238E27FC236}">
                <a16:creationId xmlns:a16="http://schemas.microsoft.com/office/drawing/2014/main" id="{5FAEEB90-93C3-DC7F-29EF-B4B866C80970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2B9A7788-FB63-10B1-5260-C7968870C768}"/>
                </a:ext>
              </a:extLst>
            </p:cNvPr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>
              <a:extLst>
                <a:ext uri="{FF2B5EF4-FFF2-40B4-BE49-F238E27FC236}">
                  <a16:creationId xmlns:a16="http://schemas.microsoft.com/office/drawing/2014/main" id="{4F35B5EA-0253-FA49-EDEC-7CF2FBE08238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475872B9-2FE7-C056-3115-5C48F3211EC4}"/>
              </a:ext>
            </a:extLst>
          </p:cNvPr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9B1932B7-48DB-714E-04E0-C53ACDC4AFCA}"/>
              </a:ext>
            </a:extLst>
          </p:cNvPr>
          <p:cNvSpPr txBox="1"/>
          <p:nvPr/>
        </p:nvSpPr>
        <p:spPr>
          <a:xfrm>
            <a:off x="350439" y="120418"/>
            <a:ext cx="59298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人工智能：强化学习其它代表性成果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5" name="图片 2">
            <a:extLst>
              <a:ext uri="{FF2B5EF4-FFF2-40B4-BE49-F238E27FC236}">
                <a16:creationId xmlns:a16="http://schemas.microsoft.com/office/drawing/2014/main" id="{243ED672-B76C-DC07-1B70-5B14D89DCF0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421596" y="4586448"/>
            <a:ext cx="3272267" cy="191815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图片 3">
            <a:extLst>
              <a:ext uri="{FF2B5EF4-FFF2-40B4-BE49-F238E27FC236}">
                <a16:creationId xmlns:a16="http://schemas.microsoft.com/office/drawing/2014/main" id="{22CC11C6-45B2-009A-6D4D-991B6229C84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12024" y="1760660"/>
            <a:ext cx="3209522" cy="19426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图片 4">
            <a:extLst>
              <a:ext uri="{FF2B5EF4-FFF2-40B4-BE49-F238E27FC236}">
                <a16:creationId xmlns:a16="http://schemas.microsoft.com/office/drawing/2014/main" id="{7587FC2A-3909-12D4-6269-4CAA3E98E264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074853" y="4592422"/>
            <a:ext cx="3318744" cy="19181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图片 5">
            <a:extLst>
              <a:ext uri="{FF2B5EF4-FFF2-40B4-BE49-F238E27FC236}">
                <a16:creationId xmlns:a16="http://schemas.microsoft.com/office/drawing/2014/main" id="{56576B6C-F2C1-4352-5B8B-989F0EE480C5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024437" y="4592422"/>
            <a:ext cx="2985880" cy="19255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2" name="矩形 11">
            <a:extLst>
              <a:ext uri="{FF2B5EF4-FFF2-40B4-BE49-F238E27FC236}">
                <a16:creationId xmlns:a16="http://schemas.microsoft.com/office/drawing/2014/main" id="{A1854E97-4FA3-47C6-F4A1-79F8ADDE128C}"/>
              </a:ext>
            </a:extLst>
          </p:cNvPr>
          <p:cNvSpPr/>
          <p:nvPr/>
        </p:nvSpPr>
        <p:spPr>
          <a:xfrm>
            <a:off x="914355" y="1122659"/>
            <a:ext cx="300276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2000" b="0" dirty="0">
                <a:latin typeface="+mn-ea"/>
                <a:ea typeface="+mn-ea"/>
              </a:rPr>
              <a:t>星际争霸</a:t>
            </a:r>
            <a:r>
              <a:rPr lang="en-US" altLang="zh-CN" sz="2000" b="0" dirty="0">
                <a:latin typeface="+mn-ea"/>
                <a:ea typeface="+mn-ea"/>
              </a:rPr>
              <a:t>2</a:t>
            </a:r>
            <a:endParaRPr lang="zh-CN" altLang="en-US" sz="2000" b="0" dirty="0">
              <a:latin typeface="+mn-ea"/>
              <a:ea typeface="+mn-ea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0BE0CACD-4F40-0A9D-2B26-453D981B5591}"/>
              </a:ext>
            </a:extLst>
          </p:cNvPr>
          <p:cNvSpPr/>
          <p:nvPr/>
        </p:nvSpPr>
        <p:spPr>
          <a:xfrm>
            <a:off x="8714353" y="4097122"/>
            <a:ext cx="2149475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2000" b="0" dirty="0">
                <a:latin typeface="+mn-ea"/>
                <a:ea typeface="+mn-ea"/>
              </a:rPr>
              <a:t>微软：麻将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7A879D57-0362-BF94-F30B-A3780E0E22E5}"/>
              </a:ext>
            </a:extLst>
          </p:cNvPr>
          <p:cNvSpPr/>
          <p:nvPr/>
        </p:nvSpPr>
        <p:spPr>
          <a:xfrm>
            <a:off x="5017317" y="1122719"/>
            <a:ext cx="2147887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CN" sz="2000" b="0" dirty="0">
                <a:latin typeface="+mn-ea"/>
                <a:ea typeface="+mn-ea"/>
              </a:rPr>
              <a:t>Atari</a:t>
            </a:r>
            <a:r>
              <a:rPr lang="zh-CN" altLang="en-US" sz="2000" b="0" dirty="0">
                <a:latin typeface="+mn-ea"/>
                <a:ea typeface="+mn-ea"/>
              </a:rPr>
              <a:t>游戏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27AF4C4D-2652-4B66-E26D-F5521D354E98}"/>
              </a:ext>
            </a:extLst>
          </p:cNvPr>
          <p:cNvSpPr/>
          <p:nvPr/>
        </p:nvSpPr>
        <p:spPr>
          <a:xfrm>
            <a:off x="5024437" y="4097122"/>
            <a:ext cx="2149475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2000" b="0" dirty="0">
                <a:latin typeface="+mn-ea"/>
                <a:ea typeface="+mn-ea"/>
              </a:rPr>
              <a:t>王者荣耀</a:t>
            </a: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D169F306-6EBF-E82F-2A08-1EEFC45B0871}"/>
              </a:ext>
            </a:extLst>
          </p:cNvPr>
          <p:cNvSpPr/>
          <p:nvPr/>
        </p:nvSpPr>
        <p:spPr>
          <a:xfrm>
            <a:off x="1476195" y="4097122"/>
            <a:ext cx="2147887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CN" sz="2000" b="0" dirty="0">
                <a:latin typeface="+mn-ea"/>
                <a:ea typeface="+mn-ea"/>
              </a:rPr>
              <a:t>Dota2</a:t>
            </a:r>
            <a:endParaRPr lang="zh-CN" altLang="en-US" sz="2000" b="0" dirty="0">
              <a:latin typeface="+mn-ea"/>
              <a:ea typeface="+mn-ea"/>
            </a:endParaRP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CFD30D67-DB93-E03C-0C3E-DD69FB16B9E6}"/>
              </a:ext>
            </a:extLst>
          </p:cNvPr>
          <p:cNvSpPr/>
          <p:nvPr/>
        </p:nvSpPr>
        <p:spPr>
          <a:xfrm>
            <a:off x="8714352" y="1122659"/>
            <a:ext cx="2149475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2000" b="0" dirty="0">
                <a:latin typeface="+mn-ea"/>
                <a:ea typeface="+mn-ea"/>
              </a:rPr>
              <a:t>机器人控制</a:t>
            </a:r>
          </a:p>
        </p:txBody>
      </p:sp>
      <p:pic>
        <p:nvPicPr>
          <p:cNvPr id="32" name="图片 31">
            <a:extLst>
              <a:ext uri="{FF2B5EF4-FFF2-40B4-BE49-F238E27FC236}">
                <a16:creationId xmlns:a16="http://schemas.microsoft.com/office/drawing/2014/main" id="{3EF80AA2-30AD-3032-A6B6-409098103E5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17317" y="1760660"/>
            <a:ext cx="2993000" cy="2085340"/>
          </a:xfrm>
          <a:prstGeom prst="rect">
            <a:avLst/>
          </a:prstGeom>
        </p:spPr>
      </p:pic>
      <p:sp>
        <p:nvSpPr>
          <p:cNvPr id="2" name="Rectangle 19">
            <a:extLst>
              <a:ext uri="{FF2B5EF4-FFF2-40B4-BE49-F238E27FC236}">
                <a16:creationId xmlns:a16="http://schemas.microsoft.com/office/drawing/2014/main" id="{E680FE6E-D2B9-3945-EF21-DD934A453F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7775" y="5344496"/>
            <a:ext cx="3490020" cy="450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470" tIns="18235" rIns="36470" bIns="18235"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7F7F7F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Font typeface="Courier New" panose="02070309020205020404" pitchFamily="49" charset="0"/>
              <a:buChar char="o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Font typeface="Courier New" panose="02070309020205020404" pitchFamily="49" charset="0"/>
              <a:buChar char="o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9pPr>
          </a:lstStyle>
          <a:p>
            <a:pPr marL="0" indent="0"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en-US" sz="2000" dirty="0">
                <a:solidFill>
                  <a:srgbClr val="202122"/>
                </a:solidFill>
                <a:latin typeface="Calibri" panose="020F0502020204030204" pitchFamily="34" charset="0"/>
                <a:ea typeface="SimSun" panose="02010600030101010101" pitchFamily="2" charset="-122"/>
              </a:rPr>
              <a:t>稠密强化问题</a:t>
            </a:r>
            <a:r>
              <a:rPr lang="zh-CN" altLang="en-US" sz="2000" b="0" dirty="0">
                <a:solidFill>
                  <a:srgbClr val="202122"/>
                </a:solidFill>
                <a:latin typeface="Calibri" panose="020F0502020204030204" pitchFamily="34" charset="0"/>
                <a:ea typeface="SimSun" panose="02010600030101010101" pitchFamily="2" charset="-122"/>
              </a:rPr>
              <a:t>与其搜索树</a:t>
            </a:r>
            <a:endParaRPr lang="en-US" altLang="zh-CN" sz="2000" b="0" dirty="0">
              <a:solidFill>
                <a:srgbClr val="202122"/>
              </a:solidFill>
              <a:latin typeface="Calibri" panose="020F0502020204030204" pitchFamily="34" charset="0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9169306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F1ABB2-2AF3-26C4-190B-DA952886AE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>
            <a:extLst>
              <a:ext uri="{FF2B5EF4-FFF2-40B4-BE49-F238E27FC236}">
                <a16:creationId xmlns:a16="http://schemas.microsoft.com/office/drawing/2014/main" id="{61C192DC-1D24-0543-C8E4-6DE53FB2F484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CBF920B0-72BB-87BC-6D86-CE3C912061BA}"/>
                </a:ext>
              </a:extLst>
            </p:cNvPr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>
              <a:extLst>
                <a:ext uri="{FF2B5EF4-FFF2-40B4-BE49-F238E27FC236}">
                  <a16:creationId xmlns:a16="http://schemas.microsoft.com/office/drawing/2014/main" id="{9386D7CD-B038-1793-0EB4-E722642C2F89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084AEAFA-CE3F-7DB1-6F13-C0C3B883850C}"/>
              </a:ext>
            </a:extLst>
          </p:cNvPr>
          <p:cNvSpPr/>
          <p:nvPr/>
        </p:nvSpPr>
        <p:spPr bwMode="auto">
          <a:xfrm>
            <a:off x="-1" y="-1589"/>
            <a:ext cx="9473939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EE880782-27AD-D906-81AD-F4FB0BC47575}"/>
              </a:ext>
            </a:extLst>
          </p:cNvPr>
          <p:cNvSpPr txBox="1"/>
          <p:nvPr/>
        </p:nvSpPr>
        <p:spPr>
          <a:xfrm>
            <a:off x="350439" y="120418"/>
            <a:ext cx="75664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人工智能：技术挑战</a:t>
            </a:r>
            <a:r>
              <a:rPr lang="en-US" altLang="zh-CN" sz="2800" b="1" dirty="0">
                <a:solidFill>
                  <a:prstClr val="white"/>
                </a:solidFill>
                <a:cs typeface="+mn-ea"/>
                <a:sym typeface="+mn-lt"/>
              </a:rPr>
              <a:t>9——</a:t>
            </a: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稀疏强化该</a:t>
            </a:r>
            <a:r>
              <a:rPr lang="zh-CN" altLang="en-US" sz="2800" b="1">
                <a:solidFill>
                  <a:prstClr val="white"/>
                </a:solidFill>
                <a:cs typeface="+mn-ea"/>
                <a:sym typeface="+mn-lt"/>
              </a:rPr>
              <a:t>如何解决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8D61A41E-1D15-F708-26F8-FCDC167E2D68}"/>
              </a:ext>
            </a:extLst>
          </p:cNvPr>
          <p:cNvSpPr txBox="1"/>
          <p:nvPr/>
        </p:nvSpPr>
        <p:spPr>
          <a:xfrm>
            <a:off x="657774" y="841589"/>
            <a:ext cx="11059744" cy="580415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pPr marL="457200" marR="0" lvl="0" indent="-4572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tabLst/>
              <a:defRPr/>
            </a:pPr>
            <a:r>
              <a:rPr kumimoji="0" lang="zh-CN" altLang="en-US" sz="2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强化学习在奖惩函数难以获得或稀疏的情形下效果不佳</a:t>
            </a:r>
            <a:endParaRPr kumimoji="0" lang="en-SG" altLang="zh-CN" sz="24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AFE06B63-894E-20C0-1FC6-162F4D7830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018687"/>
            <a:ext cx="4514850" cy="3000375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249CE312-1FB2-0ED8-DAD4-9E323A208B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76981" y="2059436"/>
            <a:ext cx="4565165" cy="3000376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ADC9AD50-51CE-9608-29D9-9043477006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40313" y="1508609"/>
            <a:ext cx="3910456" cy="3840782"/>
          </a:xfrm>
          <a:prstGeom prst="rect">
            <a:avLst/>
          </a:prstGeom>
        </p:spPr>
      </p:pic>
      <p:sp>
        <p:nvSpPr>
          <p:cNvPr id="9" name="Rectangle 19">
            <a:extLst>
              <a:ext uri="{FF2B5EF4-FFF2-40B4-BE49-F238E27FC236}">
                <a16:creationId xmlns:a16="http://schemas.microsoft.com/office/drawing/2014/main" id="{D92EAE51-A847-69B4-1D24-38606F9E04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7775" y="5476474"/>
            <a:ext cx="3490020" cy="450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470" tIns="18235" rIns="36470" bIns="18235"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7F7F7F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Font typeface="Courier New" panose="02070309020205020404" pitchFamily="49" charset="0"/>
              <a:buChar char="o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Font typeface="Courier New" panose="02070309020205020404" pitchFamily="49" charset="0"/>
              <a:buChar char="o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9pPr>
          </a:lstStyle>
          <a:p>
            <a:pPr marL="0" indent="0"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en-US" sz="2000" dirty="0">
                <a:solidFill>
                  <a:srgbClr val="202122"/>
                </a:solidFill>
                <a:latin typeface="Calibri" panose="020F0502020204030204" pitchFamily="34" charset="0"/>
                <a:ea typeface="SimSun" panose="02010600030101010101" pitchFamily="2" charset="-122"/>
              </a:rPr>
              <a:t>稠密强化问题</a:t>
            </a:r>
            <a:r>
              <a:rPr lang="zh-CN" altLang="en-US" sz="2000" b="0" dirty="0">
                <a:solidFill>
                  <a:srgbClr val="202122"/>
                </a:solidFill>
                <a:latin typeface="Calibri" panose="020F0502020204030204" pitchFamily="34" charset="0"/>
                <a:ea typeface="SimSun" panose="02010600030101010101" pitchFamily="2" charset="-122"/>
              </a:rPr>
              <a:t>与其搜索树</a:t>
            </a:r>
            <a:endParaRPr lang="en-US" altLang="zh-CN" sz="2000" b="0" dirty="0">
              <a:solidFill>
                <a:srgbClr val="202122"/>
              </a:solidFill>
              <a:latin typeface="Calibri" panose="020F0502020204030204" pitchFamily="34" charset="0"/>
              <a:ea typeface="SimSun" panose="02010600030101010101" pitchFamily="2" charset="-122"/>
            </a:endParaRPr>
          </a:p>
        </p:txBody>
      </p:sp>
      <p:sp>
        <p:nvSpPr>
          <p:cNvPr id="10" name="Rectangle 19">
            <a:extLst>
              <a:ext uri="{FF2B5EF4-FFF2-40B4-BE49-F238E27FC236}">
                <a16:creationId xmlns:a16="http://schemas.microsoft.com/office/drawing/2014/main" id="{97E5142B-BA5C-72C4-A517-DA75E8CD3F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59563" y="5476474"/>
            <a:ext cx="3490020" cy="450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470" tIns="18235" rIns="36470" bIns="18235"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7F7F7F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Font typeface="Courier New" panose="02070309020205020404" pitchFamily="49" charset="0"/>
              <a:buChar char="o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Font typeface="Courier New" panose="02070309020205020404" pitchFamily="49" charset="0"/>
              <a:buChar char="o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9pPr>
          </a:lstStyle>
          <a:p>
            <a:pPr marL="0" indent="0"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en-US" sz="2000" dirty="0">
                <a:solidFill>
                  <a:srgbClr val="202122"/>
                </a:solidFill>
                <a:latin typeface="Calibri" panose="020F0502020204030204" pitchFamily="34" charset="0"/>
                <a:ea typeface="SimSun" panose="02010600030101010101" pitchFamily="2" charset="-122"/>
              </a:rPr>
              <a:t>稀疏强化问题</a:t>
            </a:r>
            <a:r>
              <a:rPr lang="zh-CN" altLang="en-US" sz="2000" b="0" dirty="0">
                <a:solidFill>
                  <a:srgbClr val="202122"/>
                </a:solidFill>
                <a:latin typeface="Calibri" panose="020F0502020204030204" pitchFamily="34" charset="0"/>
                <a:ea typeface="SimSun" panose="02010600030101010101" pitchFamily="2" charset="-122"/>
              </a:rPr>
              <a:t>与其搜索树</a:t>
            </a:r>
            <a:endParaRPr lang="en-US" altLang="zh-CN" sz="2000" b="0" dirty="0">
              <a:solidFill>
                <a:srgbClr val="202122"/>
              </a:solidFill>
              <a:latin typeface="Calibri" panose="020F0502020204030204" pitchFamily="34" charset="0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6342544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918874-9AD6-303E-B8CE-D41E1FA511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>
            <a:extLst>
              <a:ext uri="{FF2B5EF4-FFF2-40B4-BE49-F238E27FC236}">
                <a16:creationId xmlns:a16="http://schemas.microsoft.com/office/drawing/2014/main" id="{15A1B58C-C952-2AD7-3EEF-348C6D01728E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5246C7E0-311B-A5AB-8404-C046D601D901}"/>
                </a:ext>
              </a:extLst>
            </p:cNvPr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>
              <a:extLst>
                <a:ext uri="{FF2B5EF4-FFF2-40B4-BE49-F238E27FC236}">
                  <a16:creationId xmlns:a16="http://schemas.microsoft.com/office/drawing/2014/main" id="{672D9D7C-95D4-9A6B-4FE2-907E7BCB4895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D48C9B29-DF76-54BE-AD06-6120EBFA3953}"/>
              </a:ext>
            </a:extLst>
          </p:cNvPr>
          <p:cNvSpPr/>
          <p:nvPr/>
        </p:nvSpPr>
        <p:spPr bwMode="auto">
          <a:xfrm>
            <a:off x="-1" y="-1589"/>
            <a:ext cx="10991655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9CFD79C6-4DB8-E8D6-D914-4906CFB0F9B3}"/>
              </a:ext>
            </a:extLst>
          </p:cNvPr>
          <p:cNvSpPr txBox="1"/>
          <p:nvPr/>
        </p:nvSpPr>
        <p:spPr>
          <a:xfrm>
            <a:off x="350439" y="120418"/>
            <a:ext cx="1040701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人工智能：机器学习的数据挑战</a:t>
            </a:r>
            <a:r>
              <a:rPr lang="en-US" altLang="zh-CN" sz="2800" b="1" dirty="0">
                <a:solidFill>
                  <a:prstClr val="white"/>
                </a:solidFill>
                <a:cs typeface="+mn-ea"/>
                <a:sym typeface="+mn-lt"/>
              </a:rPr>
              <a:t>2——</a:t>
            </a: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并不是所有时候都有反馈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879A9E06-4A68-4C54-F0E0-DC7125136B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041" y="1792350"/>
            <a:ext cx="2950368" cy="4084007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D407BAED-176B-34EF-CCF9-EB355133CC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79416" y="2065542"/>
            <a:ext cx="3377543" cy="3271099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986AD874-8D8C-FFC0-BE85-D3C7A24726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5973" y="2108731"/>
            <a:ext cx="4949960" cy="3271098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E4BAFEA5-585D-E38A-4049-88A1BAE43E75}"/>
              </a:ext>
            </a:extLst>
          </p:cNvPr>
          <p:cNvSpPr txBox="1"/>
          <p:nvPr/>
        </p:nvSpPr>
        <p:spPr>
          <a:xfrm>
            <a:off x="657774" y="841589"/>
            <a:ext cx="11059744" cy="580415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pPr marL="457200" marR="0" lvl="0" indent="-4572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tabLst/>
              <a:defRPr/>
            </a:pPr>
            <a:r>
              <a:rPr kumimoji="0" lang="zh-CN" altLang="en-US" sz="2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很多真实场景的数据连多步反馈都难以获得</a:t>
            </a:r>
            <a:endParaRPr kumimoji="0" lang="en-SG" altLang="zh-CN" sz="24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0516776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9ADE62-482B-30EB-B723-235C78CAF3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>
            <a:extLst>
              <a:ext uri="{FF2B5EF4-FFF2-40B4-BE49-F238E27FC236}">
                <a16:creationId xmlns:a16="http://schemas.microsoft.com/office/drawing/2014/main" id="{74878F71-8B8B-7484-7DB1-E2E7CEE55E06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6720881A-8DF5-AEBA-73D3-963FF0B39BDC}"/>
                </a:ext>
              </a:extLst>
            </p:cNvPr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>
              <a:extLst>
                <a:ext uri="{FF2B5EF4-FFF2-40B4-BE49-F238E27FC236}">
                  <a16:creationId xmlns:a16="http://schemas.microsoft.com/office/drawing/2014/main" id="{C4BAD93A-2D33-6409-DA6B-820D20AB4B56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0927F85E-96BF-797F-551F-33CA145D233D}"/>
              </a:ext>
            </a:extLst>
          </p:cNvPr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D959AD77-DDFE-462D-06F1-0C7B51E75DFE}"/>
              </a:ext>
            </a:extLst>
          </p:cNvPr>
          <p:cNvSpPr txBox="1"/>
          <p:nvPr/>
        </p:nvSpPr>
        <p:spPr>
          <a:xfrm>
            <a:off x="350439" y="120418"/>
            <a:ext cx="44935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人工智能：深度学习第三波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3B49D2B9-1BE3-152F-1092-176F5E2017E4}"/>
              </a:ext>
            </a:extLst>
          </p:cNvPr>
          <p:cNvSpPr txBox="1"/>
          <p:nvPr/>
        </p:nvSpPr>
        <p:spPr>
          <a:xfrm>
            <a:off x="657774" y="841589"/>
            <a:ext cx="11059744" cy="580415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pPr marL="457200" marR="0" lvl="0" indent="-4572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tabLst/>
              <a:defRPr/>
            </a:pPr>
            <a:r>
              <a:rPr kumimoji="0" lang="zh-CN" altLang="en-US" sz="2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使用注意力网络，可用于通用人工智能，</a:t>
            </a:r>
            <a:r>
              <a:rPr lang="zh-CN" altLang="en-US" sz="2400" b="1" kern="100" dirty="0">
                <a:solidFill>
                  <a:prstClr val="black"/>
                </a:solidFill>
                <a:cs typeface="+mn-ea"/>
                <a:sym typeface="+mn-lt"/>
              </a:rPr>
              <a:t>一般采用</a:t>
            </a:r>
            <a:r>
              <a:rPr kumimoji="0" lang="zh-CN" altLang="en-US" sz="2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自监督学习预训练</a:t>
            </a:r>
            <a:endParaRPr kumimoji="0" lang="en-SG" altLang="zh-CN" sz="24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3" name="图片 5">
            <a:extLst>
              <a:ext uri="{FF2B5EF4-FFF2-40B4-BE49-F238E27FC236}">
                <a16:creationId xmlns:a16="http://schemas.microsoft.com/office/drawing/2014/main" id="{D9C982AA-F5C7-88AD-1071-67A2CD4D21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3545" y="1609724"/>
            <a:ext cx="4416425" cy="503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 descr="BART Explained | Papers With Code">
            <a:extLst>
              <a:ext uri="{FF2B5EF4-FFF2-40B4-BE49-F238E27FC236}">
                <a16:creationId xmlns:a16="http://schemas.microsoft.com/office/drawing/2014/main" id="{DA7C7CA9-B23B-F7A5-F159-45EB4E4C24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2032" y="1819076"/>
            <a:ext cx="4416425" cy="1912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 descr="Analyzing Semantic Equivalence of Sentences Using BERT">
            <a:extLst>
              <a:ext uri="{FF2B5EF4-FFF2-40B4-BE49-F238E27FC236}">
                <a16:creationId xmlns:a16="http://schemas.microsoft.com/office/drawing/2014/main" id="{318B5C3D-0341-104B-D801-AC2BFF1854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2129" y="4129087"/>
            <a:ext cx="4324350" cy="2236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606127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2D53D1-7BC8-37A0-A697-893C4C50A7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>
            <a:extLst>
              <a:ext uri="{FF2B5EF4-FFF2-40B4-BE49-F238E27FC236}">
                <a16:creationId xmlns:a16="http://schemas.microsoft.com/office/drawing/2014/main" id="{1EFBFB66-902E-8216-EEEE-E695DC22D1CE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09133393-5CE7-7610-8170-083FF450E83B}"/>
                </a:ext>
              </a:extLst>
            </p:cNvPr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>
              <a:extLst>
                <a:ext uri="{FF2B5EF4-FFF2-40B4-BE49-F238E27FC236}">
                  <a16:creationId xmlns:a16="http://schemas.microsoft.com/office/drawing/2014/main" id="{497E2BD8-A17D-183D-98DE-6C8275023E24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5AA7401D-1AA8-F6F9-1A87-3AF558EB7A1A}"/>
              </a:ext>
            </a:extLst>
          </p:cNvPr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8C103D60-0180-629C-066B-013F40F8D350}"/>
              </a:ext>
            </a:extLst>
          </p:cNvPr>
          <p:cNvSpPr txBox="1"/>
          <p:nvPr/>
        </p:nvSpPr>
        <p:spPr>
          <a:xfrm>
            <a:off x="350439" y="120418"/>
            <a:ext cx="70070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人工智能：预训练网络代表性成果（</a:t>
            </a:r>
            <a:r>
              <a:rPr lang="zh-CN" altLang="en-US" sz="2800" b="1" dirty="0">
                <a:solidFill>
                  <a:schemeClr val="bg1"/>
                </a:solidFill>
                <a:cs typeface="+mn-ea"/>
                <a:sym typeface="+mn-lt"/>
              </a:rPr>
              <a:t>重要</a:t>
            </a: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）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2" name="Picture 2" descr="chatgpt 的图像结果">
            <a:extLst>
              <a:ext uri="{FF2B5EF4-FFF2-40B4-BE49-F238E27FC236}">
                <a16:creationId xmlns:a16="http://schemas.microsoft.com/office/drawing/2014/main" id="{29448A1D-84CE-C1F8-8BEF-09EF926F7E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1719" y="1861743"/>
            <a:ext cx="1616075" cy="173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图片 7">
            <a:extLst>
              <a:ext uri="{FF2B5EF4-FFF2-40B4-BE49-F238E27FC236}">
                <a16:creationId xmlns:a16="http://schemas.microsoft.com/office/drawing/2014/main" id="{D582A515-91C0-7D00-52F6-5D99003010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406" y="3673707"/>
            <a:ext cx="4930775" cy="306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0446347C-BE56-D705-B0F0-7313225EFF1F}"/>
              </a:ext>
            </a:extLst>
          </p:cNvPr>
          <p:cNvSpPr/>
          <p:nvPr/>
        </p:nvSpPr>
        <p:spPr>
          <a:xfrm>
            <a:off x="697584" y="998977"/>
            <a:ext cx="272434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2000" dirty="0">
                <a:latin typeface="+mn-ea"/>
              </a:rPr>
              <a:t>大语言模型</a:t>
            </a:r>
            <a:endParaRPr lang="en-US" altLang="zh-CN" sz="2000" dirty="0">
              <a:latin typeface="+mn-ea"/>
            </a:endParaRPr>
          </a:p>
          <a:p>
            <a:pPr algn="ctr">
              <a:defRPr/>
            </a:pPr>
            <a:r>
              <a:rPr lang="en-US" altLang="zh-CN" sz="2000" b="0" dirty="0">
                <a:latin typeface="+mn-ea"/>
                <a:ea typeface="+mn-ea"/>
              </a:rPr>
              <a:t>ChatGPT</a:t>
            </a:r>
            <a:r>
              <a:rPr lang="zh-CN" altLang="en-US" sz="2000" b="0" dirty="0">
                <a:latin typeface="+mn-ea"/>
                <a:ea typeface="+mn-ea"/>
              </a:rPr>
              <a:t>（</a:t>
            </a:r>
            <a:r>
              <a:rPr lang="en-US" altLang="zh-CN" sz="2000" b="0" dirty="0">
                <a:latin typeface="+mn-ea"/>
                <a:ea typeface="+mn-ea"/>
              </a:rPr>
              <a:t>2022/11</a:t>
            </a:r>
            <a:r>
              <a:rPr lang="zh-CN" altLang="en-US" sz="2000" b="0" dirty="0">
                <a:latin typeface="+mn-ea"/>
                <a:ea typeface="+mn-ea"/>
              </a:rPr>
              <a:t>）</a:t>
            </a:r>
          </a:p>
        </p:txBody>
      </p:sp>
      <p:sp>
        <p:nvSpPr>
          <p:cNvPr id="23" name="Rectangle 19">
            <a:extLst>
              <a:ext uri="{FF2B5EF4-FFF2-40B4-BE49-F238E27FC236}">
                <a16:creationId xmlns:a16="http://schemas.microsoft.com/office/drawing/2014/main" id="{508A36E3-C7B9-40D5-BD7E-93E9D7B3D2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1930" y="1056046"/>
            <a:ext cx="4314415" cy="182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470" tIns="18235" rIns="36470" bIns="18235"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7F7F7F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Font typeface="Courier New" panose="02070309020205020404" pitchFamily="49" charset="0"/>
              <a:buChar char="o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Font typeface="Courier New" panose="02070309020205020404" pitchFamily="49" charset="0"/>
              <a:buChar char="o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altLang="zh-CN" sz="2000" b="0" dirty="0" err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OpenAI基于GPT</a:t>
            </a:r>
            <a:r>
              <a:rPr lang="en-US" altLang="zh-CN" sz="2000" b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3.5开发的AI聊天机器人。</a:t>
            </a: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altLang="zh-CN" sz="2000" b="0" dirty="0" err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人工智能生成内容</a:t>
            </a:r>
            <a:r>
              <a:rPr lang="en-US" altLang="zh-CN" sz="2000" b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(AIGC) </a:t>
            </a:r>
            <a:r>
              <a:rPr lang="en-US" altLang="zh-CN" sz="2000" b="0" dirty="0" err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工具</a:t>
            </a:r>
            <a:r>
              <a:rPr lang="en-US" altLang="zh-CN" sz="2000" b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zh-CN" altLang="en-US" sz="2000" b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理论</a:t>
            </a:r>
            <a:r>
              <a:rPr lang="en-US" altLang="zh-CN" sz="2000" b="0" dirty="0" err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上可以做</a:t>
            </a:r>
            <a:r>
              <a:rPr lang="zh-CN" altLang="en-US" sz="2000" b="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任何事</a:t>
            </a:r>
            <a:r>
              <a:rPr lang="en-US" altLang="zh-CN" sz="2000" b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  <p:sp>
        <p:nvSpPr>
          <p:cNvPr id="25" name="Rectangle 19">
            <a:extLst>
              <a:ext uri="{FF2B5EF4-FFF2-40B4-BE49-F238E27FC236}">
                <a16:creationId xmlns:a16="http://schemas.microsoft.com/office/drawing/2014/main" id="{C46693F6-58A5-6C84-0E01-CC8165240C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38772" y="3175560"/>
            <a:ext cx="4314415" cy="3682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470" tIns="18235" rIns="36470" bIns="18235"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7F7F7F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ct val="20000"/>
              </a:spcBef>
              <a:buFont typeface="Courier New" panose="02070309020205020404" pitchFamily="49" charset="0"/>
              <a:buChar char="o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ct val="20000"/>
              </a:spcBef>
              <a:buFont typeface="Courier New" panose="02070309020205020404" pitchFamily="49" charset="0"/>
              <a:buChar char="o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rgbClr val="7F7F7F"/>
                </a:solidFill>
                <a:latin typeface="Century Gothic" panose="020B050202020202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altLang="zh-CN" sz="2000" b="0" dirty="0" err="1">
                <a:solidFill>
                  <a:srgbClr val="20212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对人类的好处可能“好得令人难以置信</a:t>
            </a:r>
            <a:r>
              <a:rPr lang="en-US" altLang="zh-CN" sz="2000" b="0" dirty="0">
                <a:solidFill>
                  <a:srgbClr val="20212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”——Sam Altman</a:t>
            </a: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altLang="zh-CN" sz="2000" b="0" dirty="0" err="1">
                <a:solidFill>
                  <a:srgbClr val="20212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与个人电脑、互联网一样重要</a:t>
            </a:r>
            <a:r>
              <a:rPr lang="en-US" altLang="zh-CN" sz="2000" b="0" dirty="0">
                <a:solidFill>
                  <a:srgbClr val="20212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——Bill Gates</a:t>
            </a: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altLang="zh-CN" sz="2000" b="0" dirty="0" err="1">
                <a:solidFill>
                  <a:srgbClr val="20212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红色</a:t>
            </a:r>
            <a:r>
              <a:rPr lang="zh-CN" altLang="en-US" sz="2000" b="0" dirty="0">
                <a:solidFill>
                  <a:srgbClr val="20212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警戒</a:t>
            </a:r>
            <a:r>
              <a:rPr lang="en-US" altLang="zh-CN" sz="2000" b="0" dirty="0">
                <a:solidFill>
                  <a:srgbClr val="20212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——Sundar Pichai</a:t>
            </a: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altLang="zh-CN" sz="2000" b="0" dirty="0" err="1">
                <a:solidFill>
                  <a:srgbClr val="20212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巨大的希望</a:t>
            </a:r>
            <a:r>
              <a:rPr lang="zh-CN" altLang="en-US" sz="2000" b="0" dirty="0">
                <a:solidFill>
                  <a:srgbClr val="20212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也是</a:t>
            </a:r>
            <a:r>
              <a:rPr lang="en-US" altLang="zh-CN" sz="2000" b="0" dirty="0" err="1">
                <a:solidFill>
                  <a:srgbClr val="20212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巨大的危险</a:t>
            </a:r>
            <a:r>
              <a:rPr lang="en-US" altLang="zh-CN" sz="2000" b="0" dirty="0">
                <a:solidFill>
                  <a:srgbClr val="20212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en-US" altLang="zh-CN" sz="2000" b="0" dirty="0">
                <a:solidFill>
                  <a:srgbClr val="11111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Elon Musk</a:t>
            </a: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altLang="zh-CN" sz="2000" b="0" dirty="0">
                <a:solidFill>
                  <a:srgbClr val="202122"/>
                </a:solidFill>
                <a:latin typeface="Calibri" panose="020F0502020204030204" pitchFamily="34" charset="0"/>
                <a:ea typeface="SimSun" panose="02010600030101010101" pitchFamily="2" charset="-122"/>
              </a:rPr>
              <a:t>……</a:t>
            </a:r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EF93124D-6C04-F245-F6AB-2112D021A5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32366" y="998977"/>
            <a:ext cx="3270373" cy="2065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021343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F71B57-0357-B926-BFA1-DC5EC677EF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>
            <a:extLst>
              <a:ext uri="{FF2B5EF4-FFF2-40B4-BE49-F238E27FC236}">
                <a16:creationId xmlns:a16="http://schemas.microsoft.com/office/drawing/2014/main" id="{D1574205-12A4-DC41-1F96-63AD2F46654F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BF94C72F-6095-9012-20F7-FBE04F9846DB}"/>
                </a:ext>
              </a:extLst>
            </p:cNvPr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>
              <a:extLst>
                <a:ext uri="{FF2B5EF4-FFF2-40B4-BE49-F238E27FC236}">
                  <a16:creationId xmlns:a16="http://schemas.microsoft.com/office/drawing/2014/main" id="{B7C1FFED-64F8-BCE5-A439-6F835573538A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87EFCE3C-B177-1BFF-1493-3E73F84CB7B2}"/>
              </a:ext>
            </a:extLst>
          </p:cNvPr>
          <p:cNvSpPr/>
          <p:nvPr/>
        </p:nvSpPr>
        <p:spPr bwMode="auto">
          <a:xfrm>
            <a:off x="0" y="-1589"/>
            <a:ext cx="8465270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69A0ED24-386D-AE0B-BFFD-1351DFC49800}"/>
              </a:ext>
            </a:extLst>
          </p:cNvPr>
          <p:cNvSpPr txBox="1"/>
          <p:nvPr/>
        </p:nvSpPr>
        <p:spPr>
          <a:xfrm>
            <a:off x="350439" y="120418"/>
            <a:ext cx="81259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人工智能：技术挑战</a:t>
            </a:r>
            <a:r>
              <a:rPr lang="en-US" altLang="zh-CN" sz="2800" b="1" dirty="0">
                <a:solidFill>
                  <a:prstClr val="white"/>
                </a:solidFill>
                <a:cs typeface="+mn-ea"/>
                <a:sym typeface="+mn-lt"/>
              </a:rPr>
              <a:t>10——</a:t>
            </a: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大模型的局限（重要）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649E4319-E337-EBBF-E4E9-BB4E2E6E9C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964" y="1471581"/>
            <a:ext cx="11330071" cy="5084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693478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F919A6-0E23-0F2A-6B5E-1B36F8E53A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>
            <a:extLst>
              <a:ext uri="{FF2B5EF4-FFF2-40B4-BE49-F238E27FC236}">
                <a16:creationId xmlns:a16="http://schemas.microsoft.com/office/drawing/2014/main" id="{D4391060-CBE9-DAA0-A6E9-447836C4AED6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3F26BB88-3137-2BCF-64F0-82BA5AF720D0}"/>
                </a:ext>
              </a:extLst>
            </p:cNvPr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>
              <a:extLst>
                <a:ext uri="{FF2B5EF4-FFF2-40B4-BE49-F238E27FC236}">
                  <a16:creationId xmlns:a16="http://schemas.microsoft.com/office/drawing/2014/main" id="{64B4269C-3981-02A7-CDD7-8B49022F1F87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135F1A98-6173-2906-BB7C-5EE4CCB75B35}"/>
              </a:ext>
            </a:extLst>
          </p:cNvPr>
          <p:cNvSpPr/>
          <p:nvPr/>
        </p:nvSpPr>
        <p:spPr bwMode="auto">
          <a:xfrm>
            <a:off x="0" y="-1589"/>
            <a:ext cx="9870166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18E26549-B3E8-BF77-D613-7829E8DE422C}"/>
              </a:ext>
            </a:extLst>
          </p:cNvPr>
          <p:cNvSpPr txBox="1"/>
          <p:nvPr/>
        </p:nvSpPr>
        <p:spPr>
          <a:xfrm>
            <a:off x="350439" y="120418"/>
            <a:ext cx="86437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人工智能：机器学习的数据挑战</a:t>
            </a:r>
            <a:r>
              <a:rPr lang="en-US" altLang="zh-CN" sz="2800" b="1" dirty="0">
                <a:solidFill>
                  <a:prstClr val="white"/>
                </a:solidFill>
                <a:cs typeface="+mn-ea"/>
                <a:sym typeface="+mn-lt"/>
              </a:rPr>
              <a:t>3——</a:t>
            </a: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预训练数据告罄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2" name="图片 3">
            <a:extLst>
              <a:ext uri="{FF2B5EF4-FFF2-40B4-BE49-F238E27FC236}">
                <a16:creationId xmlns:a16="http://schemas.microsoft.com/office/drawing/2014/main" id="{A0FFA09C-3BF4-D59D-772E-E8A9A60C02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137" y="2056041"/>
            <a:ext cx="5055848" cy="3258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1BF0D37F-E6A3-0B1E-E1A7-CFB4DC38FF5E}"/>
              </a:ext>
            </a:extLst>
          </p:cNvPr>
          <p:cNvSpPr txBox="1"/>
          <p:nvPr/>
        </p:nvSpPr>
        <p:spPr>
          <a:xfrm>
            <a:off x="657774" y="841589"/>
            <a:ext cx="11059744" cy="580415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pPr marL="457200" marR="0" lvl="0" indent="-4572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tabLst/>
              <a:defRPr/>
            </a:pPr>
            <a:r>
              <a:rPr lang="zh-CN" altLang="en-US" sz="2400" b="1" kern="100" dirty="0">
                <a:solidFill>
                  <a:prstClr val="black"/>
                </a:solidFill>
                <a:cs typeface="+mn-ea"/>
                <a:sym typeface="+mn-lt"/>
              </a:rPr>
              <a:t>人类历史上真实（文本）数据都被拿来预训练了，合成数据或造成数据污染</a:t>
            </a:r>
            <a:endParaRPr kumimoji="0" lang="en-SG" altLang="zh-CN" sz="24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1026" name="Picture 2" descr="Image result for data pollution">
            <a:extLst>
              <a:ext uri="{FF2B5EF4-FFF2-40B4-BE49-F238E27FC236}">
                <a16:creationId xmlns:a16="http://schemas.microsoft.com/office/drawing/2014/main" id="{BEC02D9A-9226-8DFB-DA2C-1539CA992C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1837" y="2152747"/>
            <a:ext cx="5465681" cy="3067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494768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3AD090-B516-8F09-1E03-CA05D95A87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>
            <a:extLst>
              <a:ext uri="{FF2B5EF4-FFF2-40B4-BE49-F238E27FC236}">
                <a16:creationId xmlns:a16="http://schemas.microsoft.com/office/drawing/2014/main" id="{EEB08F77-B10E-FCE6-E768-FDA4C42A48E4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E41CD597-93CB-5A4A-0055-CCECBA7A7FE3}"/>
                </a:ext>
              </a:extLst>
            </p:cNvPr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>
              <a:extLst>
                <a:ext uri="{FF2B5EF4-FFF2-40B4-BE49-F238E27FC236}">
                  <a16:creationId xmlns:a16="http://schemas.microsoft.com/office/drawing/2014/main" id="{79A96137-D0B3-9597-3F97-653F1C4173B2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570090CA-5ED1-AC09-FF5E-5B266C59853C}"/>
              </a:ext>
            </a:extLst>
          </p:cNvPr>
          <p:cNvSpPr/>
          <p:nvPr/>
        </p:nvSpPr>
        <p:spPr bwMode="auto">
          <a:xfrm>
            <a:off x="-1" y="-1589"/>
            <a:ext cx="9628153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0DC67718-D14F-6B94-1D0C-586C9090E854}"/>
              </a:ext>
            </a:extLst>
          </p:cNvPr>
          <p:cNvSpPr txBox="1"/>
          <p:nvPr/>
        </p:nvSpPr>
        <p:spPr>
          <a:xfrm>
            <a:off x="350439" y="120418"/>
            <a:ext cx="88024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人工智能：多流派融合的可能性与代表性工作（重要）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D171125D-26D2-A5F2-886B-504EC3B09451}"/>
              </a:ext>
            </a:extLst>
          </p:cNvPr>
          <p:cNvSpPr/>
          <p:nvPr/>
        </p:nvSpPr>
        <p:spPr>
          <a:xfrm>
            <a:off x="914355" y="1122659"/>
            <a:ext cx="300276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zh-CN" sz="2000" b="0" dirty="0">
                <a:latin typeface="+mn-ea"/>
                <a:ea typeface="+mn-ea"/>
              </a:rPr>
              <a:t>AlphaGo/</a:t>
            </a:r>
            <a:r>
              <a:rPr lang="en-US" altLang="zh-CN" sz="2000" b="0" dirty="0" err="1">
                <a:latin typeface="+mn-ea"/>
                <a:ea typeface="+mn-ea"/>
              </a:rPr>
              <a:t>MuZero</a:t>
            </a:r>
            <a:endParaRPr lang="zh-CN" altLang="en-US" sz="2000" b="0" dirty="0">
              <a:latin typeface="+mn-ea"/>
              <a:ea typeface="+mn-ea"/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3FF3F003-FD17-AA24-8474-B6682075F812}"/>
              </a:ext>
            </a:extLst>
          </p:cNvPr>
          <p:cNvSpPr/>
          <p:nvPr/>
        </p:nvSpPr>
        <p:spPr>
          <a:xfrm>
            <a:off x="9521598" y="1122659"/>
            <a:ext cx="2147887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CN" sz="2000" b="0" dirty="0" err="1">
                <a:latin typeface="+mn-ea"/>
                <a:ea typeface="+mn-ea"/>
              </a:rPr>
              <a:t>AlphaGeometry</a:t>
            </a:r>
            <a:endParaRPr lang="zh-CN" altLang="en-US" sz="2000" b="0" dirty="0">
              <a:latin typeface="+mn-ea"/>
              <a:ea typeface="+mn-ea"/>
            </a:endParaRP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9519710F-0725-2F86-5F46-A37AB5E4B11D}"/>
              </a:ext>
            </a:extLst>
          </p:cNvPr>
          <p:cNvSpPr/>
          <p:nvPr/>
        </p:nvSpPr>
        <p:spPr>
          <a:xfrm>
            <a:off x="5562122" y="1122719"/>
            <a:ext cx="2149475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CN" sz="2000" b="0" dirty="0">
                <a:latin typeface="+mn-ea"/>
                <a:ea typeface="+mn-ea"/>
              </a:rPr>
              <a:t>IBM debater</a:t>
            </a:r>
            <a:endParaRPr lang="zh-CN" altLang="en-US" sz="2000" b="0" dirty="0">
              <a:latin typeface="+mn-ea"/>
              <a:ea typeface="+mn-ea"/>
            </a:endParaRPr>
          </a:p>
        </p:txBody>
      </p:sp>
      <p:pic>
        <p:nvPicPr>
          <p:cNvPr id="2" name="图片 4">
            <a:extLst>
              <a:ext uri="{FF2B5EF4-FFF2-40B4-BE49-F238E27FC236}">
                <a16:creationId xmlns:a16="http://schemas.microsoft.com/office/drawing/2014/main" id="{25C0FD49-6931-94A6-78D4-9BA8FCF2337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0840" y="1760661"/>
            <a:ext cx="4008577" cy="20853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E73A353A-2525-F6C4-41AF-0C0209EDA6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20541" y="1760660"/>
            <a:ext cx="3192916" cy="2085339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E63F8E2C-C4C9-AD44-65BC-A040DC6A610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117146" y="1760660"/>
            <a:ext cx="3036774" cy="208533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C5293922-252C-4446-8E96-20DA2600FB61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868728" y="4496060"/>
            <a:ext cx="3602153" cy="205039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338ED3C2-16F9-C4F4-49A2-7B07EF8CFEBD}"/>
              </a:ext>
            </a:extLst>
          </p:cNvPr>
          <p:cNvSpPr/>
          <p:nvPr/>
        </p:nvSpPr>
        <p:spPr>
          <a:xfrm>
            <a:off x="5535349" y="4096010"/>
            <a:ext cx="2149475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CN" sz="2000" b="0" dirty="0">
                <a:latin typeface="+mn-ea"/>
                <a:ea typeface="+mn-ea"/>
              </a:rPr>
              <a:t>CMU</a:t>
            </a:r>
            <a:r>
              <a:rPr lang="zh-CN" altLang="en-US" sz="2000" b="0" dirty="0">
                <a:latin typeface="+mn-ea"/>
                <a:ea typeface="+mn-ea"/>
              </a:rPr>
              <a:t>：德州扑克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C0F36064-AE5F-1723-F04D-8C6094CFD73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9357" y="4333006"/>
            <a:ext cx="4091541" cy="2373229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9269B57A-E14F-AEA6-D527-9975191EEC94}"/>
              </a:ext>
            </a:extLst>
          </p:cNvPr>
          <p:cNvSpPr/>
          <p:nvPr/>
        </p:nvSpPr>
        <p:spPr>
          <a:xfrm>
            <a:off x="9628153" y="4096010"/>
            <a:ext cx="2149475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CN" sz="2000" b="0" dirty="0">
                <a:latin typeface="+mn-ea"/>
                <a:ea typeface="+mn-ea"/>
              </a:rPr>
              <a:t>GPT o1</a:t>
            </a:r>
            <a:endParaRPr lang="zh-CN" altLang="en-US" sz="2000" b="0" dirty="0">
              <a:latin typeface="+mn-ea"/>
              <a:ea typeface="+mn-ea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4EA8CAF0-CC05-2872-2EF0-50A4B58A488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82750" y="4496059"/>
            <a:ext cx="2998286" cy="2050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222105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691CEB-0146-BF01-4C48-DBEA07207E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>
            <a:extLst>
              <a:ext uri="{FF2B5EF4-FFF2-40B4-BE49-F238E27FC236}">
                <a16:creationId xmlns:a16="http://schemas.microsoft.com/office/drawing/2014/main" id="{E0C84E08-30E4-2105-6D1F-CE2621A496D9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15AAF397-891A-C7AF-66EC-FE504A38DC53}"/>
                </a:ext>
              </a:extLst>
            </p:cNvPr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>
              <a:extLst>
                <a:ext uri="{FF2B5EF4-FFF2-40B4-BE49-F238E27FC236}">
                  <a16:creationId xmlns:a16="http://schemas.microsoft.com/office/drawing/2014/main" id="{177A4D48-13FD-1B59-66E6-32B98CB83F8D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C0604703-23B0-3FBE-2C89-7226846977A3}"/>
              </a:ext>
            </a:extLst>
          </p:cNvPr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6518CA36-826F-A4E6-ABF3-934754BB7B2F}"/>
              </a:ext>
            </a:extLst>
          </p:cNvPr>
          <p:cNvSpPr txBox="1"/>
          <p:nvPr/>
        </p:nvSpPr>
        <p:spPr>
          <a:xfrm>
            <a:off x="350439" y="120418"/>
            <a:ext cx="70070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人工智能简史：未来藏在历史之中（</a:t>
            </a:r>
            <a:r>
              <a:rPr lang="zh-CN" altLang="en-US" sz="2800" b="1" dirty="0">
                <a:solidFill>
                  <a:srgbClr val="FFFF00"/>
                </a:solidFill>
                <a:cs typeface="+mn-ea"/>
                <a:sym typeface="+mn-lt"/>
              </a:rPr>
              <a:t>重点</a:t>
            </a: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）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cxnSp>
        <p:nvCxnSpPr>
          <p:cNvPr id="2" name="直接箭头连接符 1">
            <a:extLst>
              <a:ext uri="{FF2B5EF4-FFF2-40B4-BE49-F238E27FC236}">
                <a16:creationId xmlns:a16="http://schemas.microsoft.com/office/drawing/2014/main" id="{B28B6CAF-FD27-FBDE-6FCA-92A9D583AE45}"/>
              </a:ext>
            </a:extLst>
          </p:cNvPr>
          <p:cNvCxnSpPr/>
          <p:nvPr/>
        </p:nvCxnSpPr>
        <p:spPr>
          <a:xfrm flipV="1">
            <a:off x="547403" y="1248727"/>
            <a:ext cx="4445" cy="5308600"/>
          </a:xfrm>
          <a:prstGeom prst="straightConnector1">
            <a:avLst/>
          </a:prstGeom>
          <a:ln>
            <a:solidFill>
              <a:srgbClr val="3F349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箭头连接符 4">
            <a:extLst>
              <a:ext uri="{FF2B5EF4-FFF2-40B4-BE49-F238E27FC236}">
                <a16:creationId xmlns:a16="http://schemas.microsoft.com/office/drawing/2014/main" id="{9FE89805-FE03-130B-8B2C-FF8F607A4554}"/>
              </a:ext>
            </a:extLst>
          </p:cNvPr>
          <p:cNvCxnSpPr>
            <a:cxnSpLocks/>
          </p:cNvCxnSpPr>
          <p:nvPr/>
        </p:nvCxnSpPr>
        <p:spPr>
          <a:xfrm flipV="1">
            <a:off x="542323" y="6336982"/>
            <a:ext cx="11457999" cy="72390"/>
          </a:xfrm>
          <a:prstGeom prst="straightConnector1">
            <a:avLst/>
          </a:prstGeom>
          <a:ln>
            <a:solidFill>
              <a:srgbClr val="463A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>
            <a:extLst>
              <a:ext uri="{FF2B5EF4-FFF2-40B4-BE49-F238E27FC236}">
                <a16:creationId xmlns:a16="http://schemas.microsoft.com/office/drawing/2014/main" id="{FC4C24BE-B071-3754-8D14-2575EB00094D}"/>
              </a:ext>
            </a:extLst>
          </p:cNvPr>
          <p:cNvSpPr txBox="1"/>
          <p:nvPr/>
        </p:nvSpPr>
        <p:spPr>
          <a:xfrm>
            <a:off x="258964" y="792817"/>
            <a:ext cx="30159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FF0000"/>
                </a:solidFill>
              </a:rPr>
              <a:t>热度（红）</a:t>
            </a:r>
            <a:r>
              <a:rPr lang="en-US" altLang="zh-CN" dirty="0"/>
              <a:t>vs</a:t>
            </a:r>
            <a:r>
              <a:rPr lang="en-US" altLang="zh-CN" dirty="0">
                <a:solidFill>
                  <a:srgbClr val="463AA0"/>
                </a:solidFill>
              </a:rPr>
              <a:t> </a:t>
            </a:r>
            <a:r>
              <a:rPr lang="zh-CN" altLang="en-US" dirty="0">
                <a:solidFill>
                  <a:srgbClr val="463AA0"/>
                </a:solidFill>
              </a:rPr>
              <a:t>应用度（蓝）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2EAAFBAC-924E-7CF8-F58D-491E3547AF30}"/>
              </a:ext>
            </a:extLst>
          </p:cNvPr>
          <p:cNvSpPr txBox="1"/>
          <p:nvPr/>
        </p:nvSpPr>
        <p:spPr>
          <a:xfrm>
            <a:off x="252763" y="6494477"/>
            <a:ext cx="7131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463AA0"/>
                </a:solidFill>
              </a:rPr>
              <a:t>1956</a:t>
            </a:r>
          </a:p>
        </p:txBody>
      </p: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548B2D31-87F8-7042-6A1E-9FF26E91D091}"/>
              </a:ext>
            </a:extLst>
          </p:cNvPr>
          <p:cNvCxnSpPr/>
          <p:nvPr/>
        </p:nvCxnSpPr>
        <p:spPr>
          <a:xfrm flipH="1">
            <a:off x="1686593" y="1277302"/>
            <a:ext cx="7620" cy="5117465"/>
          </a:xfrm>
          <a:prstGeom prst="line">
            <a:avLst/>
          </a:prstGeom>
          <a:ln w="28575" cmpd="sng">
            <a:solidFill>
              <a:srgbClr val="B2B2B2"/>
            </a:solidFill>
            <a:prstDash val="sysDot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BFFC6BBC-16D6-B842-AB04-FDCA3ED01306}"/>
              </a:ext>
            </a:extLst>
          </p:cNvPr>
          <p:cNvCxnSpPr/>
          <p:nvPr/>
        </p:nvCxnSpPr>
        <p:spPr>
          <a:xfrm flipH="1">
            <a:off x="3021998" y="1277302"/>
            <a:ext cx="12065" cy="5111750"/>
          </a:xfrm>
          <a:prstGeom prst="line">
            <a:avLst/>
          </a:prstGeom>
          <a:ln w="28575" cmpd="sng">
            <a:solidFill>
              <a:srgbClr val="B2B2B2"/>
            </a:solidFill>
            <a:prstDash val="sysDot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69FC7574-34C8-98E1-0784-8373F8EEFCE9}"/>
              </a:ext>
            </a:extLst>
          </p:cNvPr>
          <p:cNvCxnSpPr/>
          <p:nvPr/>
        </p:nvCxnSpPr>
        <p:spPr>
          <a:xfrm flipH="1">
            <a:off x="4746658" y="1257617"/>
            <a:ext cx="8255" cy="5116195"/>
          </a:xfrm>
          <a:prstGeom prst="line">
            <a:avLst/>
          </a:prstGeom>
          <a:ln w="28575" cmpd="sng">
            <a:solidFill>
              <a:srgbClr val="B2B2B2"/>
            </a:solidFill>
            <a:prstDash val="sysDot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9B30881E-FB77-F4D4-87EF-1E3325D82654}"/>
              </a:ext>
            </a:extLst>
          </p:cNvPr>
          <p:cNvCxnSpPr/>
          <p:nvPr/>
        </p:nvCxnSpPr>
        <p:spPr>
          <a:xfrm>
            <a:off x="5986178" y="1267142"/>
            <a:ext cx="10160" cy="5097145"/>
          </a:xfrm>
          <a:prstGeom prst="line">
            <a:avLst/>
          </a:prstGeom>
          <a:ln w="28575" cmpd="sng">
            <a:solidFill>
              <a:srgbClr val="B2B2B2"/>
            </a:solidFill>
            <a:prstDash val="sysDot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5485428A-7A17-F740-7A3C-AB65FCD1500F}"/>
              </a:ext>
            </a:extLst>
          </p:cNvPr>
          <p:cNvCxnSpPr/>
          <p:nvPr/>
        </p:nvCxnSpPr>
        <p:spPr>
          <a:xfrm>
            <a:off x="7814343" y="1277302"/>
            <a:ext cx="5080" cy="5062855"/>
          </a:xfrm>
          <a:prstGeom prst="line">
            <a:avLst/>
          </a:prstGeom>
          <a:ln w="28575" cmpd="sng">
            <a:solidFill>
              <a:srgbClr val="B2B2B2"/>
            </a:solidFill>
            <a:prstDash val="sysDot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3D61E169-1FAA-A13B-F5C4-189BCE6389BA}"/>
              </a:ext>
            </a:extLst>
          </p:cNvPr>
          <p:cNvCxnSpPr/>
          <p:nvPr/>
        </p:nvCxnSpPr>
        <p:spPr>
          <a:xfrm>
            <a:off x="9034813" y="1698942"/>
            <a:ext cx="3810" cy="4659630"/>
          </a:xfrm>
          <a:prstGeom prst="line">
            <a:avLst/>
          </a:prstGeom>
          <a:ln w="28575" cmpd="sng">
            <a:solidFill>
              <a:srgbClr val="B2B2B2"/>
            </a:solidFill>
            <a:prstDash val="sysDot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8" name="文本框 17">
            <a:extLst>
              <a:ext uri="{FF2B5EF4-FFF2-40B4-BE49-F238E27FC236}">
                <a16:creationId xmlns:a16="http://schemas.microsoft.com/office/drawing/2014/main" id="{C332911D-2C08-621D-93F5-2C32C32F277C}"/>
              </a:ext>
            </a:extLst>
          </p:cNvPr>
          <p:cNvSpPr txBox="1"/>
          <p:nvPr/>
        </p:nvSpPr>
        <p:spPr>
          <a:xfrm>
            <a:off x="1242728" y="6494477"/>
            <a:ext cx="7131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463AA0"/>
                </a:solidFill>
              </a:rPr>
              <a:t>1960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6409C84D-E6F1-AD75-4478-F3CB0E08D0F8}"/>
              </a:ext>
            </a:extLst>
          </p:cNvPr>
          <p:cNvSpPr txBox="1"/>
          <p:nvPr/>
        </p:nvSpPr>
        <p:spPr>
          <a:xfrm>
            <a:off x="2564798" y="6494477"/>
            <a:ext cx="7131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463AA0"/>
                </a:solidFill>
              </a:rPr>
              <a:t>1970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92AEE368-6167-5BBB-A5D3-EC3ED36B5025}"/>
              </a:ext>
            </a:extLst>
          </p:cNvPr>
          <p:cNvSpPr txBox="1"/>
          <p:nvPr/>
        </p:nvSpPr>
        <p:spPr>
          <a:xfrm>
            <a:off x="3971323" y="6494477"/>
            <a:ext cx="7131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463AA0"/>
                </a:solidFill>
              </a:rPr>
              <a:t>1980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3FAFC6C6-341F-CD26-BA10-0D7AD099077E}"/>
              </a:ext>
            </a:extLst>
          </p:cNvPr>
          <p:cNvSpPr txBox="1"/>
          <p:nvPr/>
        </p:nvSpPr>
        <p:spPr>
          <a:xfrm>
            <a:off x="5147978" y="6494477"/>
            <a:ext cx="7131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463AA0"/>
                </a:solidFill>
              </a:rPr>
              <a:t>1990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635E4447-C9EC-F5D5-5E85-812E3479401C}"/>
              </a:ext>
            </a:extLst>
          </p:cNvPr>
          <p:cNvSpPr txBox="1"/>
          <p:nvPr/>
        </p:nvSpPr>
        <p:spPr>
          <a:xfrm>
            <a:off x="6238908" y="6494477"/>
            <a:ext cx="7131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463AA0"/>
                </a:solidFill>
              </a:rPr>
              <a:t>2000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F3EF030F-6279-4E0F-78BB-1AFD042DEBF3}"/>
              </a:ext>
            </a:extLst>
          </p:cNvPr>
          <p:cNvSpPr txBox="1"/>
          <p:nvPr/>
        </p:nvSpPr>
        <p:spPr>
          <a:xfrm>
            <a:off x="7456838" y="6494477"/>
            <a:ext cx="7131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463AA0"/>
                </a:solidFill>
              </a:rPr>
              <a:t>2010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630827AC-90AB-15C3-CF37-5B5C80D650F0}"/>
              </a:ext>
            </a:extLst>
          </p:cNvPr>
          <p:cNvSpPr txBox="1"/>
          <p:nvPr/>
        </p:nvSpPr>
        <p:spPr>
          <a:xfrm>
            <a:off x="8603648" y="6494477"/>
            <a:ext cx="7131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463AA0"/>
                </a:solidFill>
              </a:rPr>
              <a:t>2016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0990786E-065A-25EE-6393-29265E36E58E}"/>
              </a:ext>
            </a:extLst>
          </p:cNvPr>
          <p:cNvSpPr txBox="1"/>
          <p:nvPr/>
        </p:nvSpPr>
        <p:spPr>
          <a:xfrm>
            <a:off x="9754903" y="6494477"/>
            <a:ext cx="7131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463AA0"/>
                </a:solidFill>
              </a:rPr>
              <a:t>2022</a:t>
            </a:r>
          </a:p>
        </p:txBody>
      </p:sp>
      <p:cxnSp>
        <p:nvCxnSpPr>
          <p:cNvPr id="28" name="直接连接符 27">
            <a:extLst>
              <a:ext uri="{FF2B5EF4-FFF2-40B4-BE49-F238E27FC236}">
                <a16:creationId xmlns:a16="http://schemas.microsoft.com/office/drawing/2014/main" id="{07B01D40-060E-073C-F367-3AF49B56BF5D}"/>
              </a:ext>
            </a:extLst>
          </p:cNvPr>
          <p:cNvCxnSpPr/>
          <p:nvPr/>
        </p:nvCxnSpPr>
        <p:spPr>
          <a:xfrm flipH="1">
            <a:off x="10111138" y="1680527"/>
            <a:ext cx="4445" cy="4665345"/>
          </a:xfrm>
          <a:prstGeom prst="line">
            <a:avLst/>
          </a:prstGeom>
          <a:ln w="28575" cmpd="sng">
            <a:solidFill>
              <a:srgbClr val="B2B2B2"/>
            </a:solidFill>
            <a:prstDash val="sysDot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29" name="文本框 28">
            <a:extLst>
              <a:ext uri="{FF2B5EF4-FFF2-40B4-BE49-F238E27FC236}">
                <a16:creationId xmlns:a16="http://schemas.microsoft.com/office/drawing/2014/main" id="{494897D4-DA4C-AC76-7F33-E08306EF78DB}"/>
              </a:ext>
            </a:extLst>
          </p:cNvPr>
          <p:cNvSpPr txBox="1"/>
          <p:nvPr/>
        </p:nvSpPr>
        <p:spPr>
          <a:xfrm>
            <a:off x="493809" y="1454477"/>
            <a:ext cx="1077595" cy="36933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b="1" dirty="0">
                <a:solidFill>
                  <a:schemeClr val="accent6">
                    <a:lumMod val="75000"/>
                  </a:schemeClr>
                </a:solidFill>
              </a:rPr>
              <a:t>起步期</a:t>
            </a: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704FA4E7-9496-FF90-F3ED-D4D81A980582}"/>
              </a:ext>
            </a:extLst>
          </p:cNvPr>
          <p:cNvSpPr txBox="1"/>
          <p:nvPr/>
        </p:nvSpPr>
        <p:spPr>
          <a:xfrm>
            <a:off x="1851567" y="1454477"/>
            <a:ext cx="930275" cy="36933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b="1" dirty="0">
                <a:solidFill>
                  <a:schemeClr val="accent6">
                    <a:lumMod val="75000"/>
                  </a:schemeClr>
                </a:solidFill>
              </a:rPr>
              <a:t>反思期</a:t>
            </a: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6C10B673-BB4B-91DB-7DD3-DDD8BD008BCF}"/>
              </a:ext>
            </a:extLst>
          </p:cNvPr>
          <p:cNvSpPr txBox="1"/>
          <p:nvPr/>
        </p:nvSpPr>
        <p:spPr>
          <a:xfrm>
            <a:off x="3520411" y="1454477"/>
            <a:ext cx="930275" cy="36933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b="1" dirty="0">
                <a:solidFill>
                  <a:schemeClr val="accent6">
                    <a:lumMod val="75000"/>
                  </a:schemeClr>
                </a:solidFill>
              </a:rPr>
              <a:t>始用期</a:t>
            </a: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6EF64ADA-5FC5-D8A9-B774-A8401EC8343F}"/>
              </a:ext>
            </a:extLst>
          </p:cNvPr>
          <p:cNvSpPr txBox="1"/>
          <p:nvPr/>
        </p:nvSpPr>
        <p:spPr>
          <a:xfrm>
            <a:off x="4949986" y="1454477"/>
            <a:ext cx="930275" cy="36933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b="1" dirty="0">
                <a:solidFill>
                  <a:schemeClr val="accent6">
                    <a:lumMod val="75000"/>
                  </a:schemeClr>
                </a:solidFill>
              </a:rPr>
              <a:t>低迷期</a:t>
            </a: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2B4E7B24-B113-5603-FB2C-3937994C7982}"/>
              </a:ext>
            </a:extLst>
          </p:cNvPr>
          <p:cNvSpPr txBox="1"/>
          <p:nvPr/>
        </p:nvSpPr>
        <p:spPr>
          <a:xfrm>
            <a:off x="6392958" y="1454477"/>
            <a:ext cx="930275" cy="36933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b="1" dirty="0">
                <a:solidFill>
                  <a:schemeClr val="accent6">
                    <a:lumMod val="75000"/>
                  </a:schemeClr>
                </a:solidFill>
              </a:rPr>
              <a:t>稳步期</a:t>
            </a: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8DE210EB-E61C-4AE3-B6DB-C80C1F050019}"/>
              </a:ext>
            </a:extLst>
          </p:cNvPr>
          <p:cNvSpPr txBox="1"/>
          <p:nvPr/>
        </p:nvSpPr>
        <p:spPr>
          <a:xfrm>
            <a:off x="7603396" y="1454477"/>
            <a:ext cx="365252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zh-CN" altLang="en-US" b="1" dirty="0">
                <a:solidFill>
                  <a:schemeClr val="accent6">
                    <a:lumMod val="75000"/>
                  </a:schemeClr>
                </a:solidFill>
              </a:rPr>
              <a:t>革命期</a:t>
            </a: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73D1FFF5-50EC-841A-EFAD-F03907478F3C}"/>
              </a:ext>
            </a:extLst>
          </p:cNvPr>
          <p:cNvSpPr txBox="1"/>
          <p:nvPr/>
        </p:nvSpPr>
        <p:spPr>
          <a:xfrm>
            <a:off x="523273" y="2498477"/>
            <a:ext cx="1047750" cy="523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1400" b="1" dirty="0">
                <a:latin typeface="+mj-ea"/>
                <a:ea typeface="+mj-ea"/>
              </a:rPr>
              <a:t>诞生伊始</a:t>
            </a:r>
            <a:endParaRPr lang="en-US" altLang="zh-CN" sz="1400" b="1" dirty="0">
              <a:latin typeface="+mj-ea"/>
              <a:ea typeface="+mj-ea"/>
            </a:endParaRPr>
          </a:p>
          <a:p>
            <a:pPr algn="ctr"/>
            <a:r>
              <a:rPr lang="zh-CN" altLang="en-US" sz="1400" b="1" dirty="0">
                <a:latin typeface="+mj-ea"/>
                <a:ea typeface="+mj-ea"/>
              </a:rPr>
              <a:t>信心爆棚</a:t>
            </a: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F497356E-5049-34BE-3EC3-9CDDB88B3FFD}"/>
              </a:ext>
            </a:extLst>
          </p:cNvPr>
          <p:cNvSpPr txBox="1"/>
          <p:nvPr/>
        </p:nvSpPr>
        <p:spPr>
          <a:xfrm>
            <a:off x="1816768" y="2498477"/>
            <a:ext cx="996315" cy="523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buClrTx/>
              <a:buSzTx/>
              <a:buFontTx/>
            </a:pPr>
            <a:r>
              <a:rPr lang="zh-CN" altLang="en-US" sz="1400" b="1" dirty="0">
                <a:latin typeface="+mj-ea"/>
                <a:ea typeface="+mj-ea"/>
              </a:rPr>
              <a:t>过于乐观</a:t>
            </a:r>
            <a:endParaRPr lang="en-US" altLang="zh-CN" sz="1400" b="1" dirty="0">
              <a:latin typeface="+mj-ea"/>
              <a:ea typeface="+mj-ea"/>
            </a:endParaRPr>
          </a:p>
          <a:p>
            <a:pPr algn="ctr">
              <a:buClrTx/>
              <a:buSzTx/>
              <a:buFontTx/>
            </a:pPr>
            <a:r>
              <a:rPr lang="zh-CN" altLang="en-US" sz="1400" b="1" dirty="0">
                <a:latin typeface="+mj-ea"/>
                <a:ea typeface="+mj-ea"/>
              </a:rPr>
              <a:t>玩具问题</a:t>
            </a: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73C91BBB-EC1F-DE78-7512-08573DEB2BAE}"/>
              </a:ext>
            </a:extLst>
          </p:cNvPr>
          <p:cNvSpPr txBox="1"/>
          <p:nvPr/>
        </p:nvSpPr>
        <p:spPr>
          <a:xfrm>
            <a:off x="3279554" y="2498477"/>
            <a:ext cx="1617345" cy="523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1400" b="1" dirty="0">
                <a:latin typeface="+mj-ea"/>
                <a:ea typeface="+mj-ea"/>
                <a:sym typeface="+mn-ea"/>
              </a:rPr>
              <a:t>专家系统雄起</a:t>
            </a:r>
            <a:endParaRPr lang="en-US" altLang="zh-CN" sz="1400" b="1" dirty="0">
              <a:latin typeface="+mj-ea"/>
              <a:ea typeface="+mj-ea"/>
              <a:sym typeface="+mn-ea"/>
            </a:endParaRPr>
          </a:p>
          <a:p>
            <a:pPr lvl="0" algn="l">
              <a:buClrTx/>
              <a:buSzTx/>
              <a:buFontTx/>
            </a:pPr>
            <a:r>
              <a:rPr lang="zh-CN" altLang="en-US" sz="1400" b="1" dirty="0">
                <a:latin typeface="+mj-ea"/>
                <a:ea typeface="+mj-ea"/>
                <a:sym typeface="+mn-ea"/>
              </a:rPr>
              <a:t>开始真实落地</a:t>
            </a: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637E10AE-31D9-FF91-77C7-06C745C9EA55}"/>
              </a:ext>
            </a:extLst>
          </p:cNvPr>
          <p:cNvSpPr txBox="1"/>
          <p:nvPr/>
        </p:nvSpPr>
        <p:spPr>
          <a:xfrm>
            <a:off x="4949858" y="2498477"/>
            <a:ext cx="1036320" cy="523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1400" b="1" dirty="0">
                <a:latin typeface="+mj-ea"/>
                <a:ea typeface="+mj-ea"/>
                <a:sym typeface="+mn-ea"/>
              </a:rPr>
              <a:t>专家系统</a:t>
            </a:r>
            <a:endParaRPr lang="en-US" altLang="zh-CN" sz="1400" b="1" dirty="0">
              <a:latin typeface="+mj-ea"/>
              <a:ea typeface="+mj-ea"/>
              <a:sym typeface="+mn-ea"/>
            </a:endParaRPr>
          </a:p>
          <a:p>
            <a:pPr lvl="0" algn="l">
              <a:buClrTx/>
              <a:buSzTx/>
              <a:buFontTx/>
            </a:pPr>
            <a:r>
              <a:rPr lang="zh-CN" altLang="en-US" sz="1400" b="1" dirty="0">
                <a:latin typeface="+mj-ea"/>
                <a:ea typeface="+mj-ea"/>
                <a:sym typeface="+mn-ea"/>
              </a:rPr>
              <a:t>遭遇瓶颈</a:t>
            </a: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781FC12A-9754-EC24-25B4-96651517F4DC}"/>
              </a:ext>
            </a:extLst>
          </p:cNvPr>
          <p:cNvSpPr txBox="1"/>
          <p:nvPr/>
        </p:nvSpPr>
        <p:spPr>
          <a:xfrm>
            <a:off x="6383688" y="2498477"/>
            <a:ext cx="1470660" cy="523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1400" b="1" dirty="0">
                <a:latin typeface="+mj-ea"/>
                <a:ea typeface="+mj-ea"/>
                <a:sym typeface="+mn-ea"/>
              </a:rPr>
              <a:t>平稳发展</a:t>
            </a:r>
            <a:endParaRPr lang="en-US" altLang="zh-CN" sz="1400" b="1" dirty="0">
              <a:latin typeface="+mj-ea"/>
              <a:ea typeface="+mj-ea"/>
              <a:sym typeface="+mn-ea"/>
            </a:endParaRPr>
          </a:p>
          <a:p>
            <a:pPr lvl="0" algn="l">
              <a:buClrTx/>
              <a:buSzTx/>
              <a:buFontTx/>
            </a:pPr>
            <a:r>
              <a:rPr lang="zh-CN" altLang="en-US" sz="1400" b="1" dirty="0">
                <a:latin typeface="+mj-ea"/>
                <a:ea typeface="+mj-ea"/>
                <a:sym typeface="+mn-ea"/>
              </a:rPr>
              <a:t>鲜有波澜</a:t>
            </a: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8F258E0F-BB64-2CEF-C206-BA52291F0654}"/>
              </a:ext>
            </a:extLst>
          </p:cNvPr>
          <p:cNvSpPr txBox="1"/>
          <p:nvPr/>
        </p:nvSpPr>
        <p:spPr>
          <a:xfrm>
            <a:off x="7980078" y="2498477"/>
            <a:ext cx="1270000" cy="30777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400" b="1" dirty="0">
                <a:latin typeface="+mj-ea"/>
                <a:ea typeface="+mj-ea"/>
                <a:sym typeface="+mn-ea"/>
              </a:rPr>
              <a:t>深度学习</a:t>
            </a:r>
            <a:endParaRPr lang="zh-CN" altLang="en-US" sz="1400" b="1" dirty="0">
              <a:latin typeface="+mj-ea"/>
              <a:ea typeface="+mj-ea"/>
            </a:endParaRP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ABE955E1-B58B-94CA-BCF1-25DB4BB044CE}"/>
              </a:ext>
            </a:extLst>
          </p:cNvPr>
          <p:cNvSpPr txBox="1"/>
          <p:nvPr/>
        </p:nvSpPr>
        <p:spPr>
          <a:xfrm>
            <a:off x="492793" y="3794477"/>
            <a:ext cx="1249680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1400">
                <a:latin typeface="微软雅黑" panose="020B0503020204020204" charset="-122"/>
                <a:ea typeface="微软雅黑" panose="020B0503020204020204" charset="-122"/>
                <a:sym typeface="+mn-ea"/>
              </a:rPr>
              <a:t>机器定理证明</a:t>
            </a: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D955DBC6-C18F-93F9-4672-5284D94DCFD9}"/>
              </a:ext>
            </a:extLst>
          </p:cNvPr>
          <p:cNvSpPr txBox="1"/>
          <p:nvPr/>
        </p:nvSpPr>
        <p:spPr>
          <a:xfrm>
            <a:off x="497873" y="3794477"/>
            <a:ext cx="12618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endParaRPr lang="en-US" altLang="zh-CN" sz="1400" dirty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l"/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智能跳棋程序</a:t>
            </a: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A047697A-CB8A-D5B1-CEC4-11AD449ABF13}"/>
              </a:ext>
            </a:extLst>
          </p:cNvPr>
          <p:cNvSpPr txBox="1"/>
          <p:nvPr/>
        </p:nvSpPr>
        <p:spPr>
          <a:xfrm>
            <a:off x="1906938" y="3794477"/>
            <a:ext cx="902811" cy="52322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常识问题</a:t>
            </a:r>
            <a:endParaRPr lang="en-US" altLang="zh-CN" sz="1400" dirty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lvl="0" algn="l">
              <a:buClrTx/>
              <a:buSzTx/>
              <a:buFontTx/>
            </a:pP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组合爆炸</a:t>
            </a: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0ADEA947-6552-DE77-A803-4920AEF5EF9D}"/>
              </a:ext>
            </a:extLst>
          </p:cNvPr>
          <p:cNvSpPr txBox="1"/>
          <p:nvPr/>
        </p:nvSpPr>
        <p:spPr>
          <a:xfrm>
            <a:off x="3274913" y="3794477"/>
            <a:ext cx="1249680" cy="95410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医疗专家系统</a:t>
            </a:r>
          </a:p>
          <a:p>
            <a:pPr lvl="0" algn="l">
              <a:buClrTx/>
              <a:buSzTx/>
              <a:buFontTx/>
            </a:pP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化学专家系统</a:t>
            </a:r>
          </a:p>
          <a:p>
            <a:pPr lvl="0" algn="l">
              <a:buClrTx/>
              <a:buSzTx/>
              <a:buFontTx/>
            </a:pPr>
            <a:endParaRPr lang="zh-CN" altLang="en-US" sz="1400" dirty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lvl="0" algn="l">
              <a:buClrTx/>
              <a:buSzTx/>
              <a:buFontTx/>
            </a:pPr>
            <a:endParaRPr lang="zh-CN" altLang="en-US" sz="1400" dirty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79A56499-7693-4175-6039-A17B681730D1}"/>
              </a:ext>
            </a:extLst>
          </p:cNvPr>
          <p:cNvSpPr txBox="1"/>
          <p:nvPr/>
        </p:nvSpPr>
        <p:spPr>
          <a:xfrm>
            <a:off x="5000340" y="3794477"/>
            <a:ext cx="9753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</a:rPr>
              <a:t>成本高昂</a:t>
            </a:r>
            <a:endParaRPr lang="en-US" altLang="zh-CN" sz="1400" dirty="0"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</a:rPr>
              <a:t>不够灵活</a:t>
            </a: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22510919-5063-96AE-9BC3-5AEDA9E154F3}"/>
              </a:ext>
            </a:extLst>
          </p:cNvPr>
          <p:cNvSpPr txBox="1"/>
          <p:nvPr/>
        </p:nvSpPr>
        <p:spPr>
          <a:xfrm>
            <a:off x="6371813" y="3794477"/>
            <a:ext cx="11969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国际象棋</a:t>
            </a:r>
            <a:endParaRPr lang="en-US" altLang="zh-CN" sz="14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统计学习</a:t>
            </a: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FDF70441-5DB4-8E46-47FC-1761BF6E36F3}"/>
              </a:ext>
            </a:extLst>
          </p:cNvPr>
          <p:cNvSpPr txBox="1"/>
          <p:nvPr/>
        </p:nvSpPr>
        <p:spPr>
          <a:xfrm>
            <a:off x="7962298" y="3794477"/>
            <a:ext cx="902970" cy="523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人脸识别</a:t>
            </a:r>
            <a:endParaRPr lang="en-US" altLang="zh-CN" sz="1400" dirty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lvl="0" algn="l">
              <a:buClrTx/>
              <a:buSzTx/>
              <a:buFontTx/>
            </a:pP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语音识别</a:t>
            </a: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23906815-CCB4-A314-054B-07F427BE5818}"/>
              </a:ext>
            </a:extLst>
          </p:cNvPr>
          <p:cNvSpPr txBox="1"/>
          <p:nvPr/>
        </p:nvSpPr>
        <p:spPr>
          <a:xfrm>
            <a:off x="11413117" y="6494477"/>
            <a:ext cx="75374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463AA0"/>
                </a:solidFill>
              </a:rPr>
              <a:t>时间</a:t>
            </a:r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EF0F37B0-FB9B-B905-BBC4-25F4F55AFFF5}"/>
              </a:ext>
            </a:extLst>
          </p:cNvPr>
          <p:cNvSpPr txBox="1"/>
          <p:nvPr/>
        </p:nvSpPr>
        <p:spPr>
          <a:xfrm>
            <a:off x="687103" y="5702477"/>
            <a:ext cx="8128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rgbClr val="002060"/>
                </a:solidFill>
              </a:rPr>
              <a:t>初春</a:t>
            </a:r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4CB15963-69F9-4CAA-92C3-09810465A04E}"/>
              </a:ext>
            </a:extLst>
          </p:cNvPr>
          <p:cNvSpPr txBox="1"/>
          <p:nvPr/>
        </p:nvSpPr>
        <p:spPr>
          <a:xfrm>
            <a:off x="1946943" y="5702477"/>
            <a:ext cx="8128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>
                <a:solidFill>
                  <a:srgbClr val="002060"/>
                </a:solidFill>
              </a:rPr>
              <a:t>初冬</a:t>
            </a:r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9AA20486-569E-6948-52DB-36DDC9292F27}"/>
              </a:ext>
            </a:extLst>
          </p:cNvPr>
          <p:cNvSpPr txBox="1"/>
          <p:nvPr/>
        </p:nvSpPr>
        <p:spPr>
          <a:xfrm>
            <a:off x="3600483" y="5702477"/>
            <a:ext cx="8128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>
                <a:solidFill>
                  <a:srgbClr val="002060"/>
                </a:solidFill>
              </a:rPr>
              <a:t>初秋</a:t>
            </a:r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E5A5151F-5797-6413-536E-06570C299B9E}"/>
              </a:ext>
            </a:extLst>
          </p:cNvPr>
          <p:cNvSpPr txBox="1"/>
          <p:nvPr/>
        </p:nvSpPr>
        <p:spPr>
          <a:xfrm>
            <a:off x="5098448" y="5702477"/>
            <a:ext cx="8128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>
                <a:solidFill>
                  <a:srgbClr val="002060"/>
                </a:solidFill>
              </a:rPr>
              <a:t>寒冬</a:t>
            </a:r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B817DB4A-4060-5016-ACAD-E88F2BF17362}"/>
              </a:ext>
            </a:extLst>
          </p:cNvPr>
          <p:cNvSpPr txBox="1"/>
          <p:nvPr/>
        </p:nvSpPr>
        <p:spPr>
          <a:xfrm>
            <a:off x="6554503" y="5702477"/>
            <a:ext cx="8128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>
                <a:solidFill>
                  <a:srgbClr val="002060"/>
                </a:solidFill>
              </a:rPr>
              <a:t>复苏</a:t>
            </a:r>
          </a:p>
        </p:txBody>
      </p:sp>
      <p:cxnSp>
        <p:nvCxnSpPr>
          <p:cNvPr id="54" name="直接连接符 53">
            <a:extLst>
              <a:ext uri="{FF2B5EF4-FFF2-40B4-BE49-F238E27FC236}">
                <a16:creationId xmlns:a16="http://schemas.microsoft.com/office/drawing/2014/main" id="{DE82D937-6044-1A46-6D93-DD0E39756F33}"/>
              </a:ext>
            </a:extLst>
          </p:cNvPr>
          <p:cNvCxnSpPr/>
          <p:nvPr/>
        </p:nvCxnSpPr>
        <p:spPr>
          <a:xfrm flipV="1">
            <a:off x="1699928" y="6375717"/>
            <a:ext cx="0" cy="190500"/>
          </a:xfrm>
          <a:prstGeom prst="line">
            <a:avLst/>
          </a:prstGeom>
          <a:ln>
            <a:solidFill>
              <a:srgbClr val="463A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接连接符 54">
            <a:extLst>
              <a:ext uri="{FF2B5EF4-FFF2-40B4-BE49-F238E27FC236}">
                <a16:creationId xmlns:a16="http://schemas.microsoft.com/office/drawing/2014/main" id="{F1F03C37-A721-E63A-6E3E-045242AEA2E7}"/>
              </a:ext>
            </a:extLst>
          </p:cNvPr>
          <p:cNvCxnSpPr/>
          <p:nvPr/>
        </p:nvCxnSpPr>
        <p:spPr>
          <a:xfrm flipV="1">
            <a:off x="3034063" y="6375717"/>
            <a:ext cx="0" cy="190500"/>
          </a:xfrm>
          <a:prstGeom prst="line">
            <a:avLst/>
          </a:prstGeom>
          <a:ln>
            <a:solidFill>
              <a:srgbClr val="463A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接连接符 55">
            <a:extLst>
              <a:ext uri="{FF2B5EF4-FFF2-40B4-BE49-F238E27FC236}">
                <a16:creationId xmlns:a16="http://schemas.microsoft.com/office/drawing/2014/main" id="{FC2EB182-52DF-8D18-F33A-E3BEFD6D46BF}"/>
              </a:ext>
            </a:extLst>
          </p:cNvPr>
          <p:cNvCxnSpPr/>
          <p:nvPr/>
        </p:nvCxnSpPr>
        <p:spPr>
          <a:xfrm flipV="1">
            <a:off x="4248183" y="6365557"/>
            <a:ext cx="0" cy="190500"/>
          </a:xfrm>
          <a:prstGeom prst="line">
            <a:avLst/>
          </a:prstGeom>
          <a:ln>
            <a:solidFill>
              <a:srgbClr val="463A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接连接符 56">
            <a:extLst>
              <a:ext uri="{FF2B5EF4-FFF2-40B4-BE49-F238E27FC236}">
                <a16:creationId xmlns:a16="http://schemas.microsoft.com/office/drawing/2014/main" id="{313C7F0C-B3E0-72B8-5273-E263C70777E1}"/>
              </a:ext>
            </a:extLst>
          </p:cNvPr>
          <p:cNvCxnSpPr/>
          <p:nvPr/>
        </p:nvCxnSpPr>
        <p:spPr>
          <a:xfrm flipV="1">
            <a:off x="5521993" y="6365557"/>
            <a:ext cx="0" cy="190500"/>
          </a:xfrm>
          <a:prstGeom prst="line">
            <a:avLst/>
          </a:prstGeom>
          <a:ln>
            <a:solidFill>
              <a:srgbClr val="463A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接连接符 57">
            <a:extLst>
              <a:ext uri="{FF2B5EF4-FFF2-40B4-BE49-F238E27FC236}">
                <a16:creationId xmlns:a16="http://schemas.microsoft.com/office/drawing/2014/main" id="{A4A71B41-0B8D-49A0-4BC1-F20441043FB0}"/>
              </a:ext>
            </a:extLst>
          </p:cNvPr>
          <p:cNvCxnSpPr/>
          <p:nvPr/>
        </p:nvCxnSpPr>
        <p:spPr>
          <a:xfrm flipV="1">
            <a:off x="6717698" y="6358572"/>
            <a:ext cx="0" cy="190500"/>
          </a:xfrm>
          <a:prstGeom prst="line">
            <a:avLst/>
          </a:prstGeom>
          <a:ln>
            <a:solidFill>
              <a:srgbClr val="463A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接连接符 58">
            <a:extLst>
              <a:ext uri="{FF2B5EF4-FFF2-40B4-BE49-F238E27FC236}">
                <a16:creationId xmlns:a16="http://schemas.microsoft.com/office/drawing/2014/main" id="{922A4078-8C39-FAD1-2DCE-4588FAE1C3E2}"/>
              </a:ext>
            </a:extLst>
          </p:cNvPr>
          <p:cNvCxnSpPr/>
          <p:nvPr/>
        </p:nvCxnSpPr>
        <p:spPr>
          <a:xfrm flipV="1">
            <a:off x="7813708" y="6336982"/>
            <a:ext cx="0" cy="190500"/>
          </a:xfrm>
          <a:prstGeom prst="line">
            <a:avLst/>
          </a:prstGeom>
          <a:ln>
            <a:solidFill>
              <a:srgbClr val="463A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接连接符 59">
            <a:extLst>
              <a:ext uri="{FF2B5EF4-FFF2-40B4-BE49-F238E27FC236}">
                <a16:creationId xmlns:a16="http://schemas.microsoft.com/office/drawing/2014/main" id="{7C57B0BF-2D82-F22B-53A6-F56D17C87055}"/>
              </a:ext>
            </a:extLst>
          </p:cNvPr>
          <p:cNvCxnSpPr/>
          <p:nvPr/>
        </p:nvCxnSpPr>
        <p:spPr>
          <a:xfrm flipV="1">
            <a:off x="9040528" y="6336982"/>
            <a:ext cx="0" cy="190500"/>
          </a:xfrm>
          <a:prstGeom prst="line">
            <a:avLst/>
          </a:prstGeom>
          <a:ln>
            <a:solidFill>
              <a:srgbClr val="463A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接连接符 60">
            <a:extLst>
              <a:ext uri="{FF2B5EF4-FFF2-40B4-BE49-F238E27FC236}">
                <a16:creationId xmlns:a16="http://schemas.microsoft.com/office/drawing/2014/main" id="{A39E8DCA-E4D5-3C6D-6FF3-F2F776C1310E}"/>
              </a:ext>
            </a:extLst>
          </p:cNvPr>
          <p:cNvCxnSpPr/>
          <p:nvPr/>
        </p:nvCxnSpPr>
        <p:spPr>
          <a:xfrm flipV="1">
            <a:off x="10111138" y="6336982"/>
            <a:ext cx="0" cy="190500"/>
          </a:xfrm>
          <a:prstGeom prst="line">
            <a:avLst/>
          </a:prstGeom>
          <a:ln>
            <a:solidFill>
              <a:srgbClr val="463A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任意多边形 80">
            <a:extLst>
              <a:ext uri="{FF2B5EF4-FFF2-40B4-BE49-F238E27FC236}">
                <a16:creationId xmlns:a16="http://schemas.microsoft.com/office/drawing/2014/main" id="{AADFA580-87DD-E4B5-0843-E5738B26F126}"/>
              </a:ext>
            </a:extLst>
          </p:cNvPr>
          <p:cNvSpPr/>
          <p:nvPr/>
        </p:nvSpPr>
        <p:spPr>
          <a:xfrm>
            <a:off x="541688" y="1650682"/>
            <a:ext cx="11332845" cy="4742180"/>
          </a:xfrm>
          <a:custGeom>
            <a:avLst/>
            <a:gdLst>
              <a:gd name="connisteX0" fmla="*/ 0 w 10433050"/>
              <a:gd name="connsiteY0" fmla="*/ 5123815 h 5123815"/>
              <a:gd name="connisteX1" fmla="*/ 526415 w 10433050"/>
              <a:gd name="connsiteY1" fmla="*/ 3282950 h 5123815"/>
              <a:gd name="connisteX2" fmla="*/ 1851025 w 10433050"/>
              <a:gd name="connsiteY2" fmla="*/ 4062095 h 5123815"/>
              <a:gd name="connisteX3" fmla="*/ 3487420 w 10433050"/>
              <a:gd name="connsiteY3" fmla="*/ 2883535 h 5123815"/>
              <a:gd name="connisteX4" fmla="*/ 4958715 w 10433050"/>
              <a:gd name="connsiteY4" fmla="*/ 3642995 h 5123815"/>
              <a:gd name="connisteX5" fmla="*/ 6468745 w 10433050"/>
              <a:gd name="connsiteY5" fmla="*/ 3097530 h 5123815"/>
              <a:gd name="connisteX6" fmla="*/ 8105140 w 10433050"/>
              <a:gd name="connsiteY6" fmla="*/ 2084705 h 5123815"/>
              <a:gd name="connisteX7" fmla="*/ 10433050 w 10433050"/>
              <a:gd name="connsiteY7" fmla="*/ 0 h 5123815"/>
              <a:gd name="connisteX8" fmla="*/ 10433050 w 10433050"/>
              <a:gd name="connsiteY8" fmla="*/ -19685 h 5123815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rect l="l" t="t" r="r" b="b"/>
            <a:pathLst>
              <a:path w="10433050" h="5123815">
                <a:moveTo>
                  <a:pt x="0" y="5123815"/>
                </a:moveTo>
                <a:cubicBezTo>
                  <a:pt x="78740" y="4740275"/>
                  <a:pt x="156210" y="3495040"/>
                  <a:pt x="526415" y="3282950"/>
                </a:cubicBezTo>
                <a:cubicBezTo>
                  <a:pt x="896620" y="3070860"/>
                  <a:pt x="1258570" y="4142105"/>
                  <a:pt x="1851025" y="4062095"/>
                </a:cubicBezTo>
                <a:cubicBezTo>
                  <a:pt x="2443480" y="3982085"/>
                  <a:pt x="2865755" y="2967355"/>
                  <a:pt x="3487420" y="2883535"/>
                </a:cubicBezTo>
                <a:cubicBezTo>
                  <a:pt x="4109085" y="2799715"/>
                  <a:pt x="4362450" y="3600450"/>
                  <a:pt x="4958715" y="3642995"/>
                </a:cubicBezTo>
                <a:cubicBezTo>
                  <a:pt x="5554980" y="3685540"/>
                  <a:pt x="5839460" y="3409315"/>
                  <a:pt x="6468745" y="3097530"/>
                </a:cubicBezTo>
                <a:cubicBezTo>
                  <a:pt x="7098030" y="2785745"/>
                  <a:pt x="7312025" y="2704465"/>
                  <a:pt x="8105140" y="2084705"/>
                </a:cubicBezTo>
                <a:cubicBezTo>
                  <a:pt x="8898255" y="1464945"/>
                  <a:pt x="9967595" y="421005"/>
                  <a:pt x="10433050" y="0"/>
                </a:cubicBezTo>
              </a:path>
            </a:pathLst>
          </a:custGeom>
          <a:noFill/>
          <a:ln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3" name="直接连接符 62">
            <a:extLst>
              <a:ext uri="{FF2B5EF4-FFF2-40B4-BE49-F238E27FC236}">
                <a16:creationId xmlns:a16="http://schemas.microsoft.com/office/drawing/2014/main" id="{9304E0C7-F2E4-746D-D1E0-E2C1AB095E7E}"/>
              </a:ext>
            </a:extLst>
          </p:cNvPr>
          <p:cNvCxnSpPr/>
          <p:nvPr/>
        </p:nvCxnSpPr>
        <p:spPr>
          <a:xfrm flipV="1">
            <a:off x="11224928" y="6375717"/>
            <a:ext cx="0" cy="190500"/>
          </a:xfrm>
          <a:prstGeom prst="line">
            <a:avLst/>
          </a:prstGeom>
          <a:ln>
            <a:solidFill>
              <a:srgbClr val="463A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接连接符 63">
            <a:extLst>
              <a:ext uri="{FF2B5EF4-FFF2-40B4-BE49-F238E27FC236}">
                <a16:creationId xmlns:a16="http://schemas.microsoft.com/office/drawing/2014/main" id="{83AC49C7-BCD2-40EF-0C6B-246A00770CA9}"/>
              </a:ext>
            </a:extLst>
          </p:cNvPr>
          <p:cNvCxnSpPr>
            <a:cxnSpLocks/>
          </p:cNvCxnSpPr>
          <p:nvPr/>
        </p:nvCxnSpPr>
        <p:spPr>
          <a:xfrm>
            <a:off x="11212864" y="1277302"/>
            <a:ext cx="0" cy="5138420"/>
          </a:xfrm>
          <a:prstGeom prst="line">
            <a:avLst/>
          </a:prstGeom>
          <a:ln w="28575" cmpd="sng">
            <a:solidFill>
              <a:srgbClr val="B2B2B2"/>
            </a:solidFill>
            <a:prstDash val="sysDot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65" name="文本框 64">
            <a:extLst>
              <a:ext uri="{FF2B5EF4-FFF2-40B4-BE49-F238E27FC236}">
                <a16:creationId xmlns:a16="http://schemas.microsoft.com/office/drawing/2014/main" id="{3BC808F5-2274-4123-6D97-57EFE40DB99F}"/>
              </a:ext>
            </a:extLst>
          </p:cNvPr>
          <p:cNvSpPr txBox="1"/>
          <p:nvPr/>
        </p:nvSpPr>
        <p:spPr>
          <a:xfrm>
            <a:off x="9108473" y="2498477"/>
            <a:ext cx="1024255" cy="30777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400" b="1" dirty="0">
                <a:latin typeface="+mj-ea"/>
                <a:ea typeface="+mj-ea"/>
              </a:rPr>
              <a:t>强化学习</a:t>
            </a:r>
          </a:p>
        </p:txBody>
      </p:sp>
      <p:sp>
        <p:nvSpPr>
          <p:cNvPr id="66" name="文本框 65">
            <a:extLst>
              <a:ext uri="{FF2B5EF4-FFF2-40B4-BE49-F238E27FC236}">
                <a16:creationId xmlns:a16="http://schemas.microsoft.com/office/drawing/2014/main" id="{EEBA9E70-CABC-AE28-90A6-C06F18ABFC8E}"/>
              </a:ext>
            </a:extLst>
          </p:cNvPr>
          <p:cNvSpPr txBox="1"/>
          <p:nvPr/>
        </p:nvSpPr>
        <p:spPr>
          <a:xfrm>
            <a:off x="10175273" y="2498477"/>
            <a:ext cx="1080135" cy="523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400" b="1" dirty="0">
                <a:latin typeface="+mj-ea"/>
                <a:ea typeface="+mj-ea"/>
              </a:rPr>
              <a:t>语言大模型</a:t>
            </a:r>
            <a:endParaRPr lang="en-US" altLang="zh-CN" sz="1400" b="1" dirty="0">
              <a:latin typeface="+mj-ea"/>
              <a:ea typeface="+mj-ea"/>
            </a:endParaRPr>
          </a:p>
          <a:p>
            <a:r>
              <a:rPr lang="zh-CN" altLang="en-US" sz="1400" b="1" dirty="0">
                <a:latin typeface="+mj-ea"/>
                <a:ea typeface="+mj-ea"/>
              </a:rPr>
              <a:t>ChatGPT</a:t>
            </a:r>
          </a:p>
        </p:txBody>
      </p:sp>
      <p:sp>
        <p:nvSpPr>
          <p:cNvPr id="67" name="文本框 66">
            <a:extLst>
              <a:ext uri="{FF2B5EF4-FFF2-40B4-BE49-F238E27FC236}">
                <a16:creationId xmlns:a16="http://schemas.microsoft.com/office/drawing/2014/main" id="{A8D2961D-7CB0-FFCA-C770-F69B3B1C025A}"/>
              </a:ext>
            </a:extLst>
          </p:cNvPr>
          <p:cNvSpPr txBox="1"/>
          <p:nvPr/>
        </p:nvSpPr>
        <p:spPr>
          <a:xfrm>
            <a:off x="8052468" y="5702477"/>
            <a:ext cx="8128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>
                <a:solidFill>
                  <a:srgbClr val="002060"/>
                </a:solidFill>
              </a:rPr>
              <a:t>爆发</a:t>
            </a:r>
          </a:p>
        </p:txBody>
      </p:sp>
      <p:sp>
        <p:nvSpPr>
          <p:cNvPr id="68" name="文本框 67">
            <a:extLst>
              <a:ext uri="{FF2B5EF4-FFF2-40B4-BE49-F238E27FC236}">
                <a16:creationId xmlns:a16="http://schemas.microsoft.com/office/drawing/2014/main" id="{16E7CC45-F89A-D3D4-62F2-8D1BD12BE2AA}"/>
              </a:ext>
            </a:extLst>
          </p:cNvPr>
          <p:cNvSpPr txBox="1"/>
          <p:nvPr/>
        </p:nvSpPr>
        <p:spPr>
          <a:xfrm>
            <a:off x="9213883" y="5702477"/>
            <a:ext cx="8128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>
                <a:solidFill>
                  <a:srgbClr val="002060"/>
                </a:solidFill>
              </a:rPr>
              <a:t>爆发</a:t>
            </a:r>
          </a:p>
        </p:txBody>
      </p:sp>
      <p:sp>
        <p:nvSpPr>
          <p:cNvPr id="69" name="文本框 68">
            <a:extLst>
              <a:ext uri="{FF2B5EF4-FFF2-40B4-BE49-F238E27FC236}">
                <a16:creationId xmlns:a16="http://schemas.microsoft.com/office/drawing/2014/main" id="{20819C05-05E6-311B-E46B-8F190FAB9176}"/>
              </a:ext>
            </a:extLst>
          </p:cNvPr>
          <p:cNvSpPr txBox="1"/>
          <p:nvPr/>
        </p:nvSpPr>
        <p:spPr>
          <a:xfrm>
            <a:off x="10300368" y="5702477"/>
            <a:ext cx="8128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>
                <a:solidFill>
                  <a:srgbClr val="002060"/>
                </a:solidFill>
              </a:rPr>
              <a:t>爆发</a:t>
            </a:r>
          </a:p>
        </p:txBody>
      </p:sp>
      <p:sp>
        <p:nvSpPr>
          <p:cNvPr id="70" name="文本框 69">
            <a:extLst>
              <a:ext uri="{FF2B5EF4-FFF2-40B4-BE49-F238E27FC236}">
                <a16:creationId xmlns:a16="http://schemas.microsoft.com/office/drawing/2014/main" id="{523C9F50-DE07-A778-3F70-5ACDADE8F9AF}"/>
              </a:ext>
            </a:extLst>
          </p:cNvPr>
          <p:cNvSpPr txBox="1"/>
          <p:nvPr/>
        </p:nvSpPr>
        <p:spPr>
          <a:xfrm>
            <a:off x="9307547" y="3794477"/>
            <a:ext cx="902970" cy="523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围棋</a:t>
            </a:r>
            <a:endParaRPr lang="en-US" altLang="zh-CN" sz="1400" dirty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lvl="0" algn="l">
              <a:buClrTx/>
              <a:buSzTx/>
              <a:buFontTx/>
            </a:pP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游戏</a:t>
            </a:r>
          </a:p>
        </p:txBody>
      </p:sp>
      <p:sp>
        <p:nvSpPr>
          <p:cNvPr id="71" name="文本框 70">
            <a:extLst>
              <a:ext uri="{FF2B5EF4-FFF2-40B4-BE49-F238E27FC236}">
                <a16:creationId xmlns:a16="http://schemas.microsoft.com/office/drawing/2014/main" id="{910222DF-9472-73B0-8E57-A6CDEF582C9A}"/>
              </a:ext>
            </a:extLst>
          </p:cNvPr>
          <p:cNvSpPr txBox="1"/>
          <p:nvPr/>
        </p:nvSpPr>
        <p:spPr>
          <a:xfrm>
            <a:off x="10242584" y="3794477"/>
            <a:ext cx="902970" cy="523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类人对话</a:t>
            </a:r>
            <a:r>
              <a:rPr lang="en-US" altLang="zh-CN" sz="14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AIGC</a:t>
            </a:r>
            <a:endParaRPr lang="zh-CN" altLang="en-US" sz="1400" dirty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3" name="任意多边形: 形状 2">
            <a:extLst>
              <a:ext uri="{FF2B5EF4-FFF2-40B4-BE49-F238E27FC236}">
                <a16:creationId xmlns:a16="http://schemas.microsoft.com/office/drawing/2014/main" id="{0F0A045E-9700-2DBF-C2E5-37065CD21B92}"/>
              </a:ext>
            </a:extLst>
          </p:cNvPr>
          <p:cNvSpPr/>
          <p:nvPr/>
        </p:nvSpPr>
        <p:spPr>
          <a:xfrm>
            <a:off x="514729" y="2891359"/>
            <a:ext cx="11359804" cy="3441447"/>
          </a:xfrm>
          <a:custGeom>
            <a:avLst/>
            <a:gdLst>
              <a:gd name="connsiteX0" fmla="*/ 0 w 11078307"/>
              <a:gd name="connsiteY0" fmla="*/ 4659923 h 4659923"/>
              <a:gd name="connsiteX1" fmla="*/ 2608384 w 11078307"/>
              <a:gd name="connsiteY1" fmla="*/ 4536831 h 4659923"/>
              <a:gd name="connsiteX2" fmla="*/ 4038600 w 11078307"/>
              <a:gd name="connsiteY2" fmla="*/ 4337539 h 4659923"/>
              <a:gd name="connsiteX3" fmla="*/ 7461738 w 11078307"/>
              <a:gd name="connsiteY3" fmla="*/ 4202723 h 4659923"/>
              <a:gd name="connsiteX4" fmla="*/ 8874369 w 11078307"/>
              <a:gd name="connsiteY4" fmla="*/ 3862754 h 4659923"/>
              <a:gd name="connsiteX5" fmla="*/ 9372600 w 11078307"/>
              <a:gd name="connsiteY5" fmla="*/ 3774831 h 4659923"/>
              <a:gd name="connsiteX6" fmla="*/ 9823938 w 11078307"/>
              <a:gd name="connsiteY6" fmla="*/ 3323492 h 4659923"/>
              <a:gd name="connsiteX7" fmla="*/ 10415954 w 11078307"/>
              <a:gd name="connsiteY7" fmla="*/ 2016369 h 4659923"/>
              <a:gd name="connsiteX8" fmla="*/ 11078307 w 11078307"/>
              <a:gd name="connsiteY8" fmla="*/ 0 h 46599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078307" h="4659923">
                <a:moveTo>
                  <a:pt x="0" y="4659923"/>
                </a:moveTo>
                <a:cubicBezTo>
                  <a:pt x="967642" y="4625242"/>
                  <a:pt x="1935284" y="4590562"/>
                  <a:pt x="2608384" y="4536831"/>
                </a:cubicBezTo>
                <a:cubicBezTo>
                  <a:pt x="3281484" y="4483100"/>
                  <a:pt x="3229708" y="4393224"/>
                  <a:pt x="4038600" y="4337539"/>
                </a:cubicBezTo>
                <a:cubicBezTo>
                  <a:pt x="4847492" y="4281854"/>
                  <a:pt x="6655777" y="4281854"/>
                  <a:pt x="7461738" y="4202723"/>
                </a:cubicBezTo>
                <a:cubicBezTo>
                  <a:pt x="8267700" y="4123592"/>
                  <a:pt x="8555892" y="3934069"/>
                  <a:pt x="8874369" y="3862754"/>
                </a:cubicBezTo>
                <a:cubicBezTo>
                  <a:pt x="9192846" y="3791439"/>
                  <a:pt x="9214339" y="3864708"/>
                  <a:pt x="9372600" y="3774831"/>
                </a:cubicBezTo>
                <a:cubicBezTo>
                  <a:pt x="9530861" y="3684954"/>
                  <a:pt x="9650046" y="3616569"/>
                  <a:pt x="9823938" y="3323492"/>
                </a:cubicBezTo>
                <a:cubicBezTo>
                  <a:pt x="9997830" y="3030415"/>
                  <a:pt x="10206893" y="2570284"/>
                  <a:pt x="10415954" y="2016369"/>
                </a:cubicBezTo>
                <a:cubicBezTo>
                  <a:pt x="10625015" y="1462454"/>
                  <a:pt x="10907346" y="566615"/>
                  <a:pt x="11078307" y="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501463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74F985-42F5-6BF5-40C4-C8D1B49371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>
            <a:extLst>
              <a:ext uri="{FF2B5EF4-FFF2-40B4-BE49-F238E27FC236}">
                <a16:creationId xmlns:a16="http://schemas.microsoft.com/office/drawing/2014/main" id="{47D1C04F-71A8-1680-D20C-11E118AB8BC9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43FECD68-D049-5274-FF72-5E0D38AE4453}"/>
                </a:ext>
              </a:extLst>
            </p:cNvPr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>
              <a:extLst>
                <a:ext uri="{FF2B5EF4-FFF2-40B4-BE49-F238E27FC236}">
                  <a16:creationId xmlns:a16="http://schemas.microsoft.com/office/drawing/2014/main" id="{420BB33F-A91C-0832-B761-D7F70E0539AB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DC7B07E6-2ECE-E358-97F7-3D81345A7633}"/>
              </a:ext>
            </a:extLst>
          </p:cNvPr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7FD0EA84-C635-9951-195D-2461FACC8E73}"/>
              </a:ext>
            </a:extLst>
          </p:cNvPr>
          <p:cNvSpPr txBox="1"/>
          <p:nvPr/>
        </p:nvSpPr>
        <p:spPr>
          <a:xfrm>
            <a:off x="350439" y="120418"/>
            <a:ext cx="48526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中国人工智能的发展：吴先生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F6CEBD5D-2878-62C0-B3FF-B424116AA7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4952" y="1915791"/>
            <a:ext cx="6283050" cy="4360437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C2EEA5E0-AA30-A654-78A6-91A50896E275}"/>
              </a:ext>
            </a:extLst>
          </p:cNvPr>
          <p:cNvSpPr/>
          <p:nvPr/>
        </p:nvSpPr>
        <p:spPr>
          <a:xfrm>
            <a:off x="4941460" y="1244388"/>
            <a:ext cx="277909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2000" b="0" dirty="0">
                <a:latin typeface="+mn-ea"/>
                <a:ea typeface="+mn-ea"/>
              </a:rPr>
              <a:t>吴文俊先生与吴方法</a:t>
            </a:r>
          </a:p>
        </p:txBody>
      </p:sp>
    </p:spTree>
    <p:extLst>
      <p:ext uri="{BB962C8B-B14F-4D97-AF65-F5344CB8AC3E}">
        <p14:creationId xmlns:p14="http://schemas.microsoft.com/office/powerpoint/2010/main" val="349603931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2621CA-0D73-3DC3-C65A-1579F88E09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>
            <a:extLst>
              <a:ext uri="{FF2B5EF4-FFF2-40B4-BE49-F238E27FC236}">
                <a16:creationId xmlns:a16="http://schemas.microsoft.com/office/drawing/2014/main" id="{F4CFED0B-0255-BEA3-86B1-17C7B79E8A5C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B2CCCAF1-29ED-698A-6949-E216A6885295}"/>
                </a:ext>
              </a:extLst>
            </p:cNvPr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>
              <a:extLst>
                <a:ext uri="{FF2B5EF4-FFF2-40B4-BE49-F238E27FC236}">
                  <a16:creationId xmlns:a16="http://schemas.microsoft.com/office/drawing/2014/main" id="{5F58A782-4A25-5F4C-DCA2-95970108A47F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67E6354E-735E-D3F3-DC2E-B310EE7271EE}"/>
              </a:ext>
            </a:extLst>
          </p:cNvPr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983B32BB-6449-3656-8BBD-596B687E8D5D}"/>
              </a:ext>
            </a:extLst>
          </p:cNvPr>
          <p:cNvSpPr txBox="1"/>
          <p:nvPr/>
        </p:nvSpPr>
        <p:spPr>
          <a:xfrm>
            <a:off x="350439" y="120418"/>
            <a:ext cx="62889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中国人工智能的发展：三个相关的学会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C6EDEA19-7B75-5B80-F248-775F81B5BAE8}"/>
              </a:ext>
            </a:extLst>
          </p:cNvPr>
          <p:cNvSpPr/>
          <p:nvPr/>
        </p:nvSpPr>
        <p:spPr>
          <a:xfrm>
            <a:off x="1133031" y="1396788"/>
            <a:ext cx="277909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2000" b="0" dirty="0">
                <a:latin typeface="+mn-ea"/>
                <a:ea typeface="+mn-ea"/>
              </a:rPr>
              <a:t>中国计算机协会</a:t>
            </a:r>
            <a:endParaRPr lang="en-US" altLang="zh-CN" sz="2000" b="0" dirty="0">
              <a:latin typeface="+mn-ea"/>
              <a:ea typeface="+mn-ea"/>
            </a:endParaRPr>
          </a:p>
          <a:p>
            <a:pPr algn="ctr">
              <a:defRPr/>
            </a:pPr>
            <a:r>
              <a:rPr lang="zh-CN" altLang="en-US" sz="2000" dirty="0">
                <a:latin typeface="+mn-ea"/>
              </a:rPr>
              <a:t>人工智能专委会</a:t>
            </a:r>
            <a:endParaRPr lang="zh-CN" altLang="en-US" sz="2000" b="0" dirty="0">
              <a:latin typeface="+mn-ea"/>
              <a:ea typeface="+mn-ea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B10F89E1-42C5-7BE4-A819-6B74AC15BA43}"/>
              </a:ext>
            </a:extLst>
          </p:cNvPr>
          <p:cNvSpPr/>
          <p:nvPr/>
        </p:nvSpPr>
        <p:spPr>
          <a:xfrm>
            <a:off x="5178701" y="1396788"/>
            <a:ext cx="277909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2000" b="0" dirty="0">
                <a:latin typeface="+mn-ea"/>
                <a:ea typeface="+mn-ea"/>
              </a:rPr>
              <a:t>中国人工智能学会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6A2E753C-6E6F-5F53-F024-FD6F8C9E7FE9}"/>
              </a:ext>
            </a:extLst>
          </p:cNvPr>
          <p:cNvSpPr/>
          <p:nvPr/>
        </p:nvSpPr>
        <p:spPr>
          <a:xfrm>
            <a:off x="8713753" y="1396788"/>
            <a:ext cx="277909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2000" b="0" dirty="0">
                <a:latin typeface="+mn-ea"/>
                <a:ea typeface="+mn-ea"/>
              </a:rPr>
              <a:t>中国中文信息学会</a:t>
            </a:r>
            <a:endParaRPr lang="en-US" altLang="zh-CN" sz="2000" b="0" dirty="0">
              <a:latin typeface="+mn-ea"/>
              <a:ea typeface="+mn-ea"/>
            </a:endParaRPr>
          </a:p>
          <a:p>
            <a:pPr algn="ctr">
              <a:defRPr/>
            </a:pPr>
            <a:r>
              <a:rPr lang="zh-CN" altLang="en-US" sz="2000" dirty="0">
                <a:latin typeface="+mn-ea"/>
              </a:rPr>
              <a:t>自然语言处理专委会</a:t>
            </a:r>
            <a:endParaRPr lang="zh-CN" altLang="en-US" sz="2000" b="0" dirty="0">
              <a:latin typeface="+mn-ea"/>
              <a:ea typeface="+mn-ea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E6D96F0D-AAA3-81FE-2613-49C6AD3B2F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1876" y="2472583"/>
            <a:ext cx="3125697" cy="3125697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98B5E03B-3452-A0DE-C535-0BA8BCEB44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197" y="2426691"/>
            <a:ext cx="4365500" cy="3125698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DC1A3286-64F7-0A5D-ABA3-5AD6159A8D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13753" y="2472583"/>
            <a:ext cx="3044057" cy="3125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52451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6295A0-BD2D-631A-88E5-3A62A567F0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>
            <a:extLst>
              <a:ext uri="{FF2B5EF4-FFF2-40B4-BE49-F238E27FC236}">
                <a16:creationId xmlns:a16="http://schemas.microsoft.com/office/drawing/2014/main" id="{04E0EBC3-B0CA-0B40-F005-2836BC8F64C8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28D89499-80E0-5A41-7F0E-1B391CDE4CF5}"/>
                </a:ext>
              </a:extLst>
            </p:cNvPr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>
              <a:extLst>
                <a:ext uri="{FF2B5EF4-FFF2-40B4-BE49-F238E27FC236}">
                  <a16:creationId xmlns:a16="http://schemas.microsoft.com/office/drawing/2014/main" id="{ADC51819-E22C-F170-78B0-6361640F30C0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A724945A-9DF1-D032-6423-1265F0E0C6CF}"/>
              </a:ext>
            </a:extLst>
          </p:cNvPr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5BC231EA-8FC6-59A8-500E-61020EBE3D35}"/>
              </a:ext>
            </a:extLst>
          </p:cNvPr>
          <p:cNvSpPr txBox="1"/>
          <p:nvPr/>
        </p:nvSpPr>
        <p:spPr>
          <a:xfrm>
            <a:off x="350439" y="120418"/>
            <a:ext cx="52982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中国人工智能的发展：新锐企业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E1E55640-1113-7AA2-B1A9-9C18EFFFEE81}"/>
              </a:ext>
            </a:extLst>
          </p:cNvPr>
          <p:cNvSpPr/>
          <p:nvPr/>
        </p:nvSpPr>
        <p:spPr>
          <a:xfrm>
            <a:off x="1822790" y="904335"/>
            <a:ext cx="277909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2000" dirty="0">
                <a:latin typeface="+mn-ea"/>
              </a:rPr>
              <a:t>寒武纪</a:t>
            </a:r>
            <a:endParaRPr lang="zh-CN" altLang="en-US" sz="2000" b="0" dirty="0">
              <a:latin typeface="+mn-ea"/>
              <a:ea typeface="+mn-ea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68CD9A82-70EC-E02D-F416-A598C50FCB50}"/>
              </a:ext>
            </a:extLst>
          </p:cNvPr>
          <p:cNvSpPr/>
          <p:nvPr/>
        </p:nvSpPr>
        <p:spPr>
          <a:xfrm>
            <a:off x="1722842" y="3826763"/>
            <a:ext cx="277909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zh-CN" sz="2000" b="0" dirty="0" err="1">
                <a:latin typeface="+mn-ea"/>
                <a:ea typeface="+mn-ea"/>
              </a:rPr>
              <a:t>DeepSeek</a:t>
            </a:r>
            <a:endParaRPr lang="zh-CN" altLang="en-US" sz="2000" b="0" dirty="0">
              <a:latin typeface="+mn-ea"/>
              <a:ea typeface="+mn-ea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BC8AF4EA-DF86-514B-FB75-453F62C2182E}"/>
              </a:ext>
            </a:extLst>
          </p:cNvPr>
          <p:cNvSpPr/>
          <p:nvPr/>
        </p:nvSpPr>
        <p:spPr>
          <a:xfrm>
            <a:off x="7898455" y="3887287"/>
            <a:ext cx="277909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2000" b="0" dirty="0">
                <a:latin typeface="+mn-ea"/>
                <a:ea typeface="+mn-ea"/>
              </a:rPr>
              <a:t>宇树科技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4A8C20EF-C016-2140-1478-AB765DAA87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3761" y="1394465"/>
            <a:ext cx="4368582" cy="2334104"/>
          </a:xfrm>
          <a:prstGeom prst="rect">
            <a:avLst/>
          </a:prstGeom>
        </p:spPr>
      </p:pic>
      <p:pic>
        <p:nvPicPr>
          <p:cNvPr id="53250" name="Picture 2" descr="国产开源MoE模型DeepSeek-V2：性能炸裂，GPT-4级别能力，API价格仅为百分之一 | AI万花筒| 连接AI新世界">
            <a:extLst>
              <a:ext uri="{FF2B5EF4-FFF2-40B4-BE49-F238E27FC236}">
                <a16:creationId xmlns:a16="http://schemas.microsoft.com/office/drawing/2014/main" id="{AC1935E2-6BFF-B13D-4990-04D650A00D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317" y="4362351"/>
            <a:ext cx="4631700" cy="2375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4987CEE4-B693-03D9-03C1-57FF7832761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56916" y="4362352"/>
            <a:ext cx="4149517" cy="2334104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9A655AE9-7B32-18A4-E400-6D305ACC43CE}"/>
              </a:ext>
            </a:extLst>
          </p:cNvPr>
          <p:cNvSpPr/>
          <p:nvPr/>
        </p:nvSpPr>
        <p:spPr>
          <a:xfrm>
            <a:off x="7991625" y="900128"/>
            <a:ext cx="277909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2000" b="0" dirty="0">
                <a:latin typeface="+mn-ea"/>
                <a:ea typeface="+mn-ea"/>
              </a:rPr>
              <a:t>大疆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54F51834-3F6B-E89E-FDED-32D40C5593D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13243" y="1394465"/>
            <a:ext cx="4149518" cy="2334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846947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91BF9B-0F80-32C5-C699-F8B10D23A6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>
            <a:extLst>
              <a:ext uri="{FF2B5EF4-FFF2-40B4-BE49-F238E27FC236}">
                <a16:creationId xmlns:a16="http://schemas.microsoft.com/office/drawing/2014/main" id="{43087D4E-F202-9D74-38F2-0A8ABE9E48D5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F76AC5F4-57DD-63BB-EF23-0C6696D23EB9}"/>
                </a:ext>
              </a:extLst>
            </p:cNvPr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>
              <a:extLst>
                <a:ext uri="{FF2B5EF4-FFF2-40B4-BE49-F238E27FC236}">
                  <a16:creationId xmlns:a16="http://schemas.microsoft.com/office/drawing/2014/main" id="{43686EB0-1A7F-6CED-ECA7-428517659814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5C461691-F05F-AA32-3BFA-4B24013F52CF}"/>
              </a:ext>
            </a:extLst>
          </p:cNvPr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92FA39A5-DC31-8B1C-28B7-31B8CB119446}"/>
              </a:ext>
            </a:extLst>
          </p:cNvPr>
          <p:cNvSpPr txBox="1"/>
          <p:nvPr/>
        </p:nvSpPr>
        <p:spPr>
          <a:xfrm>
            <a:off x="350439" y="120418"/>
            <a:ext cx="62889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中国科学技术大学人工智能重点实验室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471C93F4-F7B6-7D79-35EA-9CA54F5E3212}"/>
              </a:ext>
            </a:extLst>
          </p:cNvPr>
          <p:cNvSpPr/>
          <p:nvPr/>
        </p:nvSpPr>
        <p:spPr>
          <a:xfrm>
            <a:off x="1822790" y="904335"/>
            <a:ext cx="277909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2000" dirty="0">
                <a:latin typeface="+mn-ea"/>
              </a:rPr>
              <a:t>类脑国家工程实验室</a:t>
            </a:r>
            <a:endParaRPr lang="zh-CN" altLang="en-US" sz="2000" b="0" dirty="0">
              <a:latin typeface="+mn-ea"/>
              <a:ea typeface="+mn-ea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D4BDC080-3F56-736D-B1F8-0789EA97433F}"/>
              </a:ext>
            </a:extLst>
          </p:cNvPr>
          <p:cNvSpPr/>
          <p:nvPr/>
        </p:nvSpPr>
        <p:spPr>
          <a:xfrm>
            <a:off x="1713416" y="4004256"/>
            <a:ext cx="303769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2000" b="0" dirty="0">
                <a:latin typeface="+mn-ea"/>
                <a:ea typeface="+mn-ea"/>
              </a:rPr>
              <a:t>认知智能全国重点实验室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F709D101-5C41-9B1A-B8B3-5EE60CE5C3D8}"/>
              </a:ext>
            </a:extLst>
          </p:cNvPr>
          <p:cNvSpPr/>
          <p:nvPr/>
        </p:nvSpPr>
        <p:spPr>
          <a:xfrm>
            <a:off x="7726037" y="4000964"/>
            <a:ext cx="34313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2000" b="0" dirty="0">
                <a:latin typeface="+mn-ea"/>
                <a:ea typeface="+mn-ea"/>
              </a:rPr>
              <a:t>语音及语言国家工程实验室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068DF87F-0B9A-8A87-CCBE-FF9B17BB8E9C}"/>
              </a:ext>
            </a:extLst>
          </p:cNvPr>
          <p:cNvSpPr/>
          <p:nvPr/>
        </p:nvSpPr>
        <p:spPr>
          <a:xfrm>
            <a:off x="7590119" y="900128"/>
            <a:ext cx="370319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2000" b="0" dirty="0">
                <a:latin typeface="+mn-ea"/>
                <a:ea typeface="+mn-ea"/>
              </a:rPr>
              <a:t>脑启发感知与认知重点实验室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5D8D34A4-71B7-0EEF-8D60-FFE5920DA8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02560" y="4588248"/>
            <a:ext cx="5171952" cy="1917829"/>
          </a:xfrm>
          <a:prstGeom prst="rect">
            <a:avLst/>
          </a:prstGeom>
        </p:spPr>
      </p:pic>
      <p:pic>
        <p:nvPicPr>
          <p:cNvPr id="55298" name="Picture 2" descr="认知智能国家重点实验室2022年度开放课题智慧城市专项拟立项课题公示 – 认知智能全国重点实验室">
            <a:extLst>
              <a:ext uri="{FF2B5EF4-FFF2-40B4-BE49-F238E27FC236}">
                <a16:creationId xmlns:a16="http://schemas.microsoft.com/office/drawing/2014/main" id="{5C605FD1-9227-3B7F-E087-683A2C5AFA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4268" y="4527724"/>
            <a:ext cx="7002578" cy="1808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3154C324-2A5B-488F-D699-FA1606284D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7266" y="1441784"/>
            <a:ext cx="5228734" cy="2376697"/>
          </a:xfrm>
          <a:prstGeom prst="rect">
            <a:avLst/>
          </a:prstGeom>
        </p:spPr>
      </p:pic>
      <p:sp>
        <p:nvSpPr>
          <p:cNvPr id="18" name="文本框 17">
            <a:extLst>
              <a:ext uri="{FF2B5EF4-FFF2-40B4-BE49-F238E27FC236}">
                <a16:creationId xmlns:a16="http://schemas.microsoft.com/office/drawing/2014/main" id="{9EEEFBC0-1923-2ED9-B482-781A27B61B3F}"/>
              </a:ext>
            </a:extLst>
          </p:cNvPr>
          <p:cNvSpPr txBox="1"/>
          <p:nvPr/>
        </p:nvSpPr>
        <p:spPr>
          <a:xfrm>
            <a:off x="6493531" y="2840168"/>
            <a:ext cx="616984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i="0" dirty="0">
                <a:solidFill>
                  <a:srgbClr val="014F99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脑启发智能感知与认知教育部重点实验室</a:t>
            </a:r>
            <a:endParaRPr lang="zh-CN" altLang="en-US" sz="2400" dirty="0"/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id="{DD80A92B-37D7-687C-577E-7753E7185AD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21765" y="1641998"/>
            <a:ext cx="3519551" cy="1272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15595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F974B2-1B35-C28C-F36F-2E99706599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>
            <a:extLst>
              <a:ext uri="{FF2B5EF4-FFF2-40B4-BE49-F238E27FC236}">
                <a16:creationId xmlns:a16="http://schemas.microsoft.com/office/drawing/2014/main" id="{9C5E6E66-9323-146B-626A-BFCBCF709A09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890106EA-CC04-9BE9-A94A-75701EDA11D6}"/>
                </a:ext>
              </a:extLst>
            </p:cNvPr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>
              <a:extLst>
                <a:ext uri="{FF2B5EF4-FFF2-40B4-BE49-F238E27FC236}">
                  <a16:creationId xmlns:a16="http://schemas.microsoft.com/office/drawing/2014/main" id="{41F66E1C-8BF0-9F67-C770-B7DA2F744DAA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AECEA577-9562-BC17-5A39-F8A90EE3C052}"/>
              </a:ext>
            </a:extLst>
          </p:cNvPr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FB8C660A-EEE2-AB2B-6C5A-07F8FE47110D}"/>
              </a:ext>
            </a:extLst>
          </p:cNvPr>
          <p:cNvSpPr txBox="1"/>
          <p:nvPr/>
        </p:nvSpPr>
        <p:spPr>
          <a:xfrm>
            <a:off x="350439" y="120418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课后作业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34744330-E8B6-98BF-2ED9-B8599B2BCA76}"/>
              </a:ext>
            </a:extLst>
          </p:cNvPr>
          <p:cNvSpPr/>
          <p:nvPr/>
        </p:nvSpPr>
        <p:spPr>
          <a:xfrm>
            <a:off x="555050" y="975049"/>
            <a:ext cx="1112475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+mj-lt"/>
              <a:buAutoNum type="arabicPeriod"/>
              <a:defRPr/>
            </a:pPr>
            <a:r>
              <a:rPr lang="zh-CN" altLang="en-US" sz="240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假设翻译的标注一句成本</a:t>
            </a:r>
            <a:r>
              <a:rPr lang="en-US" altLang="zh-CN" sz="240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1</a:t>
            </a:r>
            <a:r>
              <a:rPr lang="zh-CN" altLang="en-US" sz="240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毛，那么把维基百科标注成中文要多少钱？</a:t>
            </a:r>
            <a:endParaRPr lang="en-US" altLang="zh-CN" sz="2400" dirty="0">
              <a:solidFill>
                <a:schemeClr val="accent5">
                  <a:lumMod val="50000"/>
                </a:schemeClr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457200" indent="-457200">
              <a:buFont typeface="+mj-lt"/>
              <a:buAutoNum type="arabicPeriod"/>
              <a:defRPr/>
            </a:pPr>
            <a:r>
              <a:rPr lang="zh-CN" altLang="en-US" sz="240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（不需要提交）证明两层神经网络不能表达异或函数，但三层网络可以。</a:t>
            </a:r>
            <a:endParaRPr lang="en-US" altLang="zh-CN" sz="2400" dirty="0">
              <a:solidFill>
                <a:schemeClr val="accent5">
                  <a:lumMod val="50000"/>
                </a:schemeClr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457200" indent="-457200">
              <a:buFont typeface="+mj-lt"/>
              <a:buAutoNum type="arabicPeriod"/>
              <a:defRPr/>
            </a:pPr>
            <a:r>
              <a:rPr lang="zh-CN" altLang="en-US" sz="240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（不需要提交）询问</a:t>
            </a:r>
            <a:r>
              <a:rPr lang="en-US" altLang="zh-CN" sz="2400" dirty="0" err="1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DeepSeek</a:t>
            </a:r>
            <a:r>
              <a:rPr lang="en-US" altLang="zh-CN" sz="240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10</a:t>
            </a:r>
            <a:r>
              <a:rPr lang="zh-CN" altLang="en-US" sz="240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个你自己认为很有挑战的问题，包括但不限于哲学、诗歌、数学等。</a:t>
            </a:r>
          </a:p>
        </p:txBody>
      </p:sp>
    </p:spTree>
    <p:extLst>
      <p:ext uri="{BB962C8B-B14F-4D97-AF65-F5344CB8AC3E}">
        <p14:creationId xmlns:p14="http://schemas.microsoft.com/office/powerpoint/2010/main" val="96592553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5CC1ED-8333-2BF4-2800-24E1F4441F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>
            <a:extLst>
              <a:ext uri="{FF2B5EF4-FFF2-40B4-BE49-F238E27FC236}">
                <a16:creationId xmlns:a16="http://schemas.microsoft.com/office/drawing/2014/main" id="{4BDA11B8-3EFD-6413-3D9C-76C3E789A05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03864"/>
          </a:solidFill>
          <a:ln w="57150">
            <a:solidFill>
              <a:srgbClr val="2038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28779BBC-7D62-4C52-4C6F-7758922AF164}"/>
              </a:ext>
            </a:extLst>
          </p:cNvPr>
          <p:cNvSpPr/>
          <p:nvPr/>
        </p:nvSpPr>
        <p:spPr>
          <a:xfrm>
            <a:off x="870453" y="3063241"/>
            <a:ext cx="10451093" cy="899711"/>
          </a:xfrm>
          <a:prstGeom prst="rect">
            <a:avLst/>
          </a:prstGeom>
        </p:spPr>
        <p:txBody>
          <a:bodyPr wrap="square" lIns="87545" tIns="43772" rIns="87545" bIns="43772">
            <a:spAutoFit/>
          </a:bodyPr>
          <a:lstStyle/>
          <a:p>
            <a:pPr marL="0" marR="0" lvl="0" indent="0" algn="ctr" defTabSz="1750695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4800" b="1" spc="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谢谢</a:t>
            </a:r>
            <a:r>
              <a:rPr kumimoji="0" lang="zh-CN" altLang="en-US" sz="4800" b="1" i="0" u="none" strike="noStrike" kern="1200" cap="none" spc="4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！</a:t>
            </a:r>
            <a:endParaRPr kumimoji="0" lang="en-US" altLang="zh-CN" sz="4800" b="1" i="0" u="none" strike="noStrike" kern="1200" cap="none" spc="40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4E252E1D-F301-4CDD-4E0A-5F9AEDDA3C4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550616" y="376157"/>
            <a:ext cx="3400585" cy="569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3710092"/>
      </p:ext>
    </p:extLst>
  </p:cSld>
  <p:clrMapOvr>
    <a:masterClrMapping/>
  </p:clrMapOvr>
  <p:transition advTm="11910"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GUIDESSETTING" val="{&quot;Id&quot;:&quot;402a1233-a9f0-48c5-9afd-f14827add457&quot;,&quot;Name&quot;:null,&quot;Kind&quot;:1,&quot;OldGuidesSetting&quot;:{&quot;HeaderHeight&quot;:0.0,&quot;FooterHeight&quot;:0.0,&quot;SideMargin&quot;:0.0,&quot;TopMargin&quot;:0.0,&quot;BottomMargin&quot;:0.0,&quot;IntervalMargin&quot;:0.0}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950666;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950666;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950666;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950666;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950666;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950666;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950666;"/>
</p:tagLst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font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3614</TotalTime>
  <Words>2661</Words>
  <Application>Microsoft Macintosh PowerPoint</Application>
  <PresentationFormat>Widescreen</PresentationFormat>
  <Paragraphs>625</Paragraphs>
  <Slides>67</Slides>
  <Notes>67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67</vt:i4>
      </vt:variant>
    </vt:vector>
  </HeadingPairs>
  <TitlesOfParts>
    <vt:vector size="79" baseType="lpstr">
      <vt:lpstr>等线</vt:lpstr>
      <vt:lpstr>等线 Light</vt:lpstr>
      <vt:lpstr>KaiTi</vt:lpstr>
      <vt:lpstr>KaiTi</vt:lpstr>
      <vt:lpstr>Microsoft YaHei</vt:lpstr>
      <vt:lpstr>Microsoft YaHei</vt:lpstr>
      <vt:lpstr>Microsoft YaHei Semibold</vt:lpstr>
      <vt:lpstr>Arial</vt:lpstr>
      <vt:lpstr>Calibri</vt:lpstr>
      <vt:lpstr>Wingdings</vt:lpstr>
      <vt:lpstr>1_Office 主题​​</vt:lpstr>
      <vt:lpstr>Office 主题​​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靖杨 徐</dc:creator>
  <cp:lastModifiedBy>Qiyu Kang</cp:lastModifiedBy>
  <cp:revision>226</cp:revision>
  <dcterms:created xsi:type="dcterms:W3CDTF">2024-12-31T08:18:00Z</dcterms:created>
  <dcterms:modified xsi:type="dcterms:W3CDTF">2026-08-31T06:18:01Z</dcterms:modified>
</cp:coreProperties>
</file>