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6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7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46"/>
  </p:notesMasterIdLst>
  <p:sldIdLst>
    <p:sldId id="4753" r:id="rId3"/>
    <p:sldId id="4899" r:id="rId4"/>
    <p:sldId id="383" r:id="rId5"/>
    <p:sldId id="4822" r:id="rId6"/>
    <p:sldId id="4805" r:id="rId7"/>
    <p:sldId id="4823" r:id="rId8"/>
    <p:sldId id="4830" r:id="rId9"/>
    <p:sldId id="4829" r:id="rId10"/>
    <p:sldId id="4970" r:id="rId11"/>
    <p:sldId id="4824" r:id="rId12"/>
    <p:sldId id="4825" r:id="rId13"/>
    <p:sldId id="5023" r:id="rId14"/>
    <p:sldId id="4827" r:id="rId15"/>
    <p:sldId id="4826" r:id="rId16"/>
    <p:sldId id="4831" r:id="rId17"/>
    <p:sldId id="4885" r:id="rId18"/>
    <p:sldId id="4832" r:id="rId19"/>
    <p:sldId id="4833" r:id="rId20"/>
    <p:sldId id="4834" r:id="rId21"/>
    <p:sldId id="4835" r:id="rId22"/>
    <p:sldId id="4836" r:id="rId23"/>
    <p:sldId id="4837" r:id="rId24"/>
    <p:sldId id="4839" r:id="rId25"/>
    <p:sldId id="4840" r:id="rId26"/>
    <p:sldId id="4843" r:id="rId27"/>
    <p:sldId id="4844" r:id="rId28"/>
    <p:sldId id="4845" r:id="rId29"/>
    <p:sldId id="4846" r:id="rId30"/>
    <p:sldId id="4847" r:id="rId31"/>
    <p:sldId id="4848" r:id="rId32"/>
    <p:sldId id="4841" r:id="rId33"/>
    <p:sldId id="4849" r:id="rId34"/>
    <p:sldId id="4850" r:id="rId35"/>
    <p:sldId id="4851" r:id="rId36"/>
    <p:sldId id="4852" r:id="rId37"/>
    <p:sldId id="4853" r:id="rId38"/>
    <p:sldId id="4856" r:id="rId39"/>
    <p:sldId id="4855" r:id="rId40"/>
    <p:sldId id="4854" r:id="rId41"/>
    <p:sldId id="4842" r:id="rId42"/>
    <p:sldId id="4857" r:id="rId43"/>
    <p:sldId id="4884" r:id="rId44"/>
    <p:sldId id="4820" r:id="rId45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472C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26" autoAdjust="0"/>
    <p:restoredTop sz="81369" autoAdjust="0"/>
  </p:normalViewPr>
  <p:slideViewPr>
    <p:cSldViewPr snapToGrid="0">
      <p:cViewPr varScale="1">
        <p:scale>
          <a:sx n="180" d="100"/>
          <a:sy n="180" d="100"/>
        </p:scale>
        <p:origin x="216" y="1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51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14160-2EB7-A53C-E0EA-0A73828DD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A61C2AC-2930-C9C1-61E7-2D5171318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F2A5DF-66A9-E283-B9C3-76EF89B58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25</a:t>
            </a:r>
            <a:r>
              <a:rPr lang="zh-CN" altLang="en-US" dirty="0"/>
              <a:t>年试讲授课，我们计划安排各方向老师共同上课，并在授课过程中讨论优化。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67182-7296-7B22-8AE4-3DFEA6A87F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425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0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4EF65-F252-30E0-5289-81053088A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B24C8B7-BBAD-5CBA-B235-554EEA474A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28DACDB-BA2F-D5BC-5EA9-D11B157C7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A6D0A1-1540-5530-5773-5823797E6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680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71C81-80BC-64A2-1F3B-F7CA514B9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F8DF91-D3DC-6BA6-4BF2-6841BE0FB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929DD0-967C-A376-ECE6-BE187F548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3487D-DB03-9849-5507-1154AB5933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176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38144-03DF-6D9A-258C-0F652269C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E94AA12-920E-AC37-0E9A-F7241681A0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679F656-FF53-862C-8A41-D4DBDB8DC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1DE5E6-2052-92C2-B197-A84A8E680C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51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89F6A-7B65-B576-ADEC-C55EF3F97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B0663B-98A3-AD78-0CE8-92AAC52F5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2377C4-D80D-5286-3424-F323A191A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E9BD2D-644D-24E3-C41B-2E157CAEF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652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D802A-1F36-2457-AFC6-9E456ABC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44CFD4-97B5-9197-49B7-60E5B77BD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547DB68-281C-8BEB-A38B-E9B013A5D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F14D1-FC57-AEBB-3CDB-A011BB53BB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735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11A91-1AED-09D8-D7BE-4CBD4E118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0C9095-428C-65DF-22F4-A2DAFAEA7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DEF0FD-46C0-C3B9-69DA-1AD6CAF57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A5056-3DBA-4728-3A20-4504994B2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0377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2404E-F742-D203-8E5D-610DBD83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1F288C-A2BD-9BED-9158-C53A8F2B52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5659D1-8ECB-9A9D-5301-EA8FE0B86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3B0CEE-069B-8A4E-52B9-1A4822197A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06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CF4DB-BDAE-F6C8-0CA1-FE8C01D9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296B40-41DB-AFDE-931A-3C35546FA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26095FF-45C1-E81D-93C1-ACC76A6F4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FD427C-2E2C-5F3B-B57B-6F233977B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85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B2AF6-F665-0487-251A-7B1B4499F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5011E9-5339-E01A-6EE2-C7A91CA1D3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65D053-B6EB-1C54-FE48-EDBD4A78E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734512-F007-147F-929E-733B63E87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750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B90A3-80C6-0892-D375-16AF04519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3D3468-487D-3D24-9A65-69B18F2DF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032CBE6-599D-A189-4D0F-3B0DD2C75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1BD4B5-66E4-6E04-CA37-5A4C9E702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817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F72F6-70A9-A075-2261-AD4F2760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19B0417-CE3C-C92F-5367-0B7FFD6B8B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912A1F-7C32-F9DA-887F-35DFB6CED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21F949-AC33-153E-AC3D-90B90473A1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634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FCBCF-E799-679C-EDEC-3ADA8415B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613F7CF-B19B-45C2-11F0-14F4B965F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FFDD62-9C0C-040C-83D3-7D0C4B778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C5215E-EB68-637F-6C2D-CFCA7D26E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348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91EE6-DD89-05FF-9993-A4C68FAE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C09FB08-63FF-834A-39CA-EF31CF699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121A57-0B74-245A-73A6-6A6A542AF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D128FC-BD7E-7566-B92F-127B7A828F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121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955CF-6F81-6CCB-FD11-D32ECC46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EB18C2F-24A6-1554-7FAB-B542F09F2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1FFB8B-2543-6198-905B-C02B49A99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FBAFBA-778B-6B58-091E-0D9A922204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684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9B79-5BAB-8266-745B-845C116A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0DF15C-F71E-C564-9CC1-E7B67D58F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87A2D8E-F70F-CC03-156E-8D5896EA0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A90F4-9652-6093-DEDA-E3C6E41077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47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E9972-C0FA-348C-61FC-D1F9CA563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8FB364-1598-8A7F-EE65-20F2AB31B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650DE6A-9C4E-3631-269A-3CCE048E7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D97480-1FB2-5674-22BE-7CFA7035E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545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96E49-4795-12D7-2B7F-3AD9C6A5C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D55C51-23C2-FE11-D1DE-C1C77C857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F6727B-93E3-A4DD-D16C-01CEE4357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6111F8-23E3-4984-D855-A0A2877032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743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D20E1-19DA-DDAF-B1B8-870653C78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5335944-8BF4-1838-58B5-EA1A73558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75DECA-2D2F-3095-5813-00C9746CB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BB4904-8C01-6618-CB78-05E2C50BA6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935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52FBD-AB7B-BC1F-F542-3F76C5688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9C78193-2407-A7AB-EB30-AFFF57DB4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553F72C-9924-46F5-9A3C-90182ADA8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BC5226-DD9A-E109-498E-C4BB661CC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461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C5194-E682-DDB9-3415-CCB666E7C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91AA6D-B313-99C7-9476-CE0AE7C95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660B47-7776-6379-C259-0206E50A6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BB1496-0294-C609-F1B5-F02EAF034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330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37D0E-401B-AD4C-4D3F-25D1A4B24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E1A8DB5-36E8-724E-8E6A-7C50DF765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237B560-D8C9-B579-D50B-C8466733D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E4CF58-9073-30E3-1C69-CE61280166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8255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A2B87-7050-467B-D767-8D35BB004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971925-FC46-23BB-AAEF-F549AB09A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1FF3608-FFF3-9217-8BEE-DEF37C19D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2548CD-4BCD-AB91-DE94-60F9B33232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01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00C32-A98E-3865-D585-BA92BC4CA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B3FF66-C879-9CDC-153F-B9464F664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EC3D783-3825-C946-6573-2500505FD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21FE7D-CD11-2568-1617-39B9DFB1E7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1263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4E1B7-C139-0784-4B4C-41C8411C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A1B987-39EB-06CC-A6F3-E6CBE3AD2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2F7C72-0F3C-C19A-6F98-AAE5B4D8A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D0A2F4-2738-E618-48AC-A14E0B35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788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722B-B9B9-5C7B-A35C-F2D4B8D87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A1EE55-BFC8-D0D9-531F-E6BE1DEA4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6E9E083-B0BC-D92C-86CB-71EAA4D2C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0E4178-6DED-3477-BF04-4A8CDCF157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2607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D22CE-A620-8EF4-9874-EC6CEE3F2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A1FA99A-3E07-CD7B-2DF9-28A66358D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306F6E-1732-337C-F0C3-E31EAF0CC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20495-36BA-A539-4895-3D7D23776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51230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AB7BD-1E4A-A09E-D6ED-5581DD45E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BFDFA1-1742-CC3D-1BFD-093230D5B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2B7939-D207-597C-8102-F19B82A43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E99BA9-A278-105D-1DA0-57999F613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560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F584A-2A2D-930C-966D-E8F9B311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DDEFEFB-4B5F-9193-6E6F-EB1CF4691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9D2E44-C534-B57F-86E8-838A56331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7634E-D4C7-AC78-A635-8B93C188D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7202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111A-8AD9-8AD1-9AA6-786AEEAE1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7EF2A52-42B3-200A-D55C-BE84FCC56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7984A4-FAC0-C20E-9700-CCBCAB742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90F613-B83F-511F-B52F-33DD40107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2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C17D5-AE7B-CDF2-57C3-52F1F04AA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9E0C2C4-7C47-2FF3-53F0-3D0FECCF1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4862A8B-8788-3F20-BBAE-BFDD86DE1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2E8A12-55AE-9F63-61AC-192BA36A4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6998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30F8-7777-37AB-A11F-67AA66B49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4ED9EB5-6568-61CF-D9D0-9538533B7A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52C512F-C4B9-6167-9238-AD8EC1101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6FE97E-C2F4-7DA2-B01D-99150839F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0154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FF70-F056-3CDE-8327-D8C1F0DAC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321809D-2BAB-99D7-BA17-03C4AF1FC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CCE79E3-B435-B4C4-27C5-543CD7108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AC1D2B-26F3-D4A8-BB37-766E5B8228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7479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F0A4A-5486-731D-0421-BE890977E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D67F16-7B9F-5D93-DF3C-4C8EA3053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BF9AD95-83BC-38F1-FC03-244744C62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0076ED-3047-1693-48A4-12444E4CAE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3552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C1F77-EEFE-D74D-B91F-85B54E6A6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9F0E3A-35D3-C48E-DBD2-40850A290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5C0730F-CA0D-252C-EDF1-CB2F30F8C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43C595-4283-1FF7-3DDF-E06C909D4E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8861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E0BA2-EB94-A51C-1E26-468EF286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8D0B26-DBEF-5F50-0723-21278E92B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9BB2C32-A921-EC7D-71E4-9C949743A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0FC251-AF25-975F-C175-1951357F2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4079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BF961-4ABA-2754-388B-C42A78A02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8E564D-E962-16CF-E97E-43AEB8F70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B71E801-802F-A20D-2F0E-7E1E3FAAF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AE319-BC4B-FE23-154E-F47CE8391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5168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AD207-AF06-7AC3-23AF-727E93EE2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59F45B-5EF5-78DE-7454-76C156C70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70358A7-826E-843D-3D87-CF51D39BA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9CE0E2-50C4-BB22-BE7D-0B9711BC10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4435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76599-B008-8DB3-3545-E24CE4C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D4293A-5E2E-BF67-B263-92CA56EE2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C163163-FE8F-3D24-4082-E92BABCE5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6E47A-76C8-53E5-0E32-B8777986E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29106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85DEE-650C-2E70-C992-23EE4616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C2A6D5-BE46-7F2E-1BFF-AFEE877D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FB25CF-B561-D1DC-DC23-911E8891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以上即是我们的汇报，请各位领导批评指导。</a:t>
            </a:r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DC3361CE-A90C-BF4C-6B66-353BE6425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6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37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75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33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4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2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0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97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9468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6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482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15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32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827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5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29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10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254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73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71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0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4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67591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65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79" y="1515947"/>
            <a:ext cx="11856641" cy="2604793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章：人工智能概述</a:t>
            </a: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人工智能简介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D8918-C10C-8817-18F7-229D8752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3FF95D5-B483-BDA0-6FDC-2B8E04D91C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19E5BA6-9A78-CD7E-435B-577642C7269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3019E21-3933-9BEF-1B3F-959F199FDCC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97FF4E9-3EB4-AEB6-968B-08820D71BFD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1073916-2323-59D8-AA1D-C5947E4FF2B6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本课程：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助教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569C90-9C3D-4A59-A63F-3166758C653E}"/>
              </a:ext>
            </a:extLst>
          </p:cNvPr>
          <p:cNvSpPr txBox="1"/>
          <p:nvPr/>
        </p:nvSpPr>
        <p:spPr>
          <a:xfrm>
            <a:off x="484188" y="5283567"/>
            <a:ext cx="60970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QQ</a:t>
            </a:r>
            <a:r>
              <a:rPr lang="zh-CN" altLang="en-US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群号：</a:t>
            </a:r>
            <a:r>
              <a:rPr lang="en-US" altLang="zh-CN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513195334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20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课程主页：</a:t>
            </a:r>
            <a:r>
              <a:rPr lang="en-US" altLang="zh-CN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CN" sz="2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ustc-aicourse.github.io</a:t>
            </a:r>
            <a:r>
              <a:rPr lang="en-US" altLang="zh-CN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endParaRPr lang="en-US" altLang="zh-CN" sz="220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42EAA2-83FE-8D02-B2EB-89B4F5EE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7" y="1185113"/>
            <a:ext cx="4935984" cy="3502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CCF49-5F0D-70B3-9CE8-644B2A1D9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754" y="1363154"/>
            <a:ext cx="6584414" cy="31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784EADF-E15C-75FE-866C-153D28CA758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32166C21-2F25-D43F-50AE-BC66DFC3D520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8C5DF4B-3528-4D02-38E8-F1A3EB4B6D10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164EE8A-09A1-A494-DC62-6CDCBABBDD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3D2AB357-C908-5824-397C-F8D83F70367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FAD37D50-FA12-F8F8-B895-9CAC6F0EDD60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9797E39A-883B-B0B4-0F07-EB9619A5A4A2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B2ED94F8-074A-35A6-A675-0D0A960CD68D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F458834-3E00-4672-43CE-C49DF554E0A4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A0214C84-7FDD-9F55-5484-2B580276E4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8949CE15-86BE-830F-1E86-8976980A8CBE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7C1B5A0-7032-7391-1431-C552D06F0D66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5464D4D-B0F5-9BFD-02D6-65FF317ED1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A808E55-53E6-93BC-C227-F9436588F660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4627B61F-C175-CDA5-B117-A3F63E3320BB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E867AE9-1847-9593-01DA-291EC49213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44B3EC6E-2D9F-7D34-94AB-ADCEE68DCDDE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8F99749-DCB6-4D30-3713-0251D688CB60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132D4F-6A0E-F7F0-625F-B585CD984488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677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F6D79-6CFB-EE6C-CF68-D82720BBE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CC26629-E9D4-B2E5-A5C4-7211F53BD6D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F5E30DEC-9D20-E866-B841-C82D5D0D300D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AFCA9EF-C59E-754D-4450-44FCBCF13576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9AC6827-913F-A709-C4A5-BC6CBD9DC5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F58194F0-BC65-A993-A07B-D252F6E39508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FB3F8C7-1092-68E1-D066-4632505F2D6F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64B711B8-BC52-AD89-B13F-B81D34B908AE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A91A72FC-D9BD-284E-F9F9-F97BD2949C2F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BC8F1EE-C4BD-27E2-D98C-5A54714B4673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628D7D7-FCAD-8E20-7C5B-F03EE3001A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52A6C509-88A9-6EB3-0CEE-D7A718B9ABBA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CF3987DD-AAC1-7988-0EDA-4A0C93FCB288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0D4C052-A6D4-B7B8-80D1-20617048B5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A8C8FBE6-E09A-5A69-34C7-334B04D17A87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A84A88D-5963-5C82-7394-1369FE68A340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649B3E91-E045-F002-A14D-5D0C432EA4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19147A7F-3077-5BA9-8DB3-5FFC0944F8C0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A4FBB3F8-D34D-629F-9722-7679B98E035C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616241-80AB-1F18-4A2C-CF610352AA74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536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人工智能：人类自古以来的梦想（东方）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B27855D-127F-6C6F-01B8-ED236E92698F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列子 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汤问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C63351B-637E-1D21-0716-1354E6C4B9F9}"/>
              </a:ext>
            </a:extLst>
          </p:cNvPr>
          <p:cNvSpPr/>
          <p:nvPr/>
        </p:nvSpPr>
        <p:spPr>
          <a:xfrm>
            <a:off x="6637059" y="1712699"/>
            <a:ext cx="30463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周穆王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道有献工人名偃师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翌日偃师谒见王。王荐之，曰：“若与偕来者何人邪？”对曰：“臣之所造能倡者。”穆王惊视之，趋步俯仰，信人也。巧夫！领其颅，则歌合律；捧其手，则舞应节。千变万化，惟意所适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倡者瞬其目而招王之左右侍妾。王大怒，立欲诛偃师。偃师大慑，立剖散倡者以示王，皆傅会革、木、胶、漆、白、黑、丹、青之所为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穆王始悦而叹曰：“人之巧乃可与造化者同功乎？”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</a:p>
          <a:p>
            <a:pPr algn="r">
              <a:defRPr/>
            </a:pP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——《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列子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•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汤问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endParaRPr lang="zh-CN" altLang="en-US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C4DD2D26-A317-674F-260D-FFDFC8658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266" y="1857050"/>
            <a:ext cx="3046380" cy="451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D9394-4875-9839-C1F1-1F2F83A2E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EFF8360-8116-4643-9FA5-D4250915E6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6907589-2A3A-03B7-DBEC-1B42EB48053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92A0E23-7697-BCEB-3528-E7D7E00994C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FBF6DDB-D3F6-F5B3-9274-E653585442F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EA83B69-F6DB-47D0-6D63-4D056E732BA0}"/>
              </a:ext>
            </a:extLst>
          </p:cNvPr>
          <p:cNvSpPr txBox="1"/>
          <p:nvPr/>
        </p:nvSpPr>
        <p:spPr>
          <a:xfrm>
            <a:off x="350439" y="12041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人工智能：人类自古以来的梦想（西方）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B1F83DE-2357-8E59-ECE4-1CC750C8677A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荷马史诗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BB72A132-A076-F81C-B228-089BBE6FD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895" y="2206510"/>
            <a:ext cx="2946096" cy="418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09A0955-5851-B91B-84EC-DBD350E6BAC6}"/>
              </a:ext>
            </a:extLst>
          </p:cNvPr>
          <p:cNvSpPr/>
          <p:nvPr/>
        </p:nvSpPr>
        <p:spPr>
          <a:xfrm>
            <a:off x="2190996" y="1633816"/>
            <a:ext cx="11874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黄金女仆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6532FE-BCE1-3B68-F2B0-E540FE568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22" y="2206510"/>
            <a:ext cx="4183781" cy="418378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922F29E-5D1E-A47C-E24A-26E82D686D46}"/>
              </a:ext>
            </a:extLst>
          </p:cNvPr>
          <p:cNvSpPr/>
          <p:nvPr/>
        </p:nvSpPr>
        <p:spPr>
          <a:xfrm>
            <a:off x="6404687" y="1633816"/>
            <a:ext cx="118745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自动战车</a:t>
            </a:r>
            <a:endParaRPr lang="zh-CN" altLang="en-US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A23DF2C-562A-B7F8-887D-4719AEF4D7FC}"/>
              </a:ext>
            </a:extLst>
          </p:cNvPr>
          <p:cNvSpPr/>
          <p:nvPr/>
        </p:nvSpPr>
        <p:spPr>
          <a:xfrm>
            <a:off x="9933875" y="3041898"/>
            <a:ext cx="118745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它们</a:t>
            </a:r>
            <a:r>
              <a:rPr lang="zh-CN" altLang="en-US" sz="3200" b="0" dirty="0">
                <a:solidFill>
                  <a:srgbClr val="C0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现在</a:t>
            </a:r>
            <a:endParaRPr lang="en-US" altLang="zh-CN" sz="3200" b="0" dirty="0">
              <a:solidFill>
                <a:srgbClr val="C0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defRPr/>
            </a:pPr>
            <a:r>
              <a:rPr lang="zh-CN" altLang="en-US" sz="32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实现了么</a:t>
            </a:r>
          </a:p>
        </p:txBody>
      </p:sp>
    </p:spTree>
    <p:extLst>
      <p:ext uri="{BB962C8B-B14F-4D97-AF65-F5344CB8AC3E}">
        <p14:creationId xmlns:p14="http://schemas.microsoft.com/office/powerpoint/2010/main" val="2040427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6C67-15ED-6F42-8396-B7C4BC55B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1A0C8AD1-20A9-8F7E-00BD-3CA6F02D0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29" y="4482840"/>
            <a:ext cx="3757475" cy="2147121"/>
          </a:xfrm>
          <a:prstGeom prst="rect">
            <a:avLst/>
          </a:prstGeom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7B29B605-F2CC-871B-1A18-73CD9CC6B68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B2369CE-353F-5F0F-FDAD-DDED6449A54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8B70995-10FC-2A59-0E52-EFB3B953C64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805A392-1DB3-FA15-F6AF-91AA201D0CB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1DEC645-E0A3-F5A0-D237-60CEA8143853}"/>
              </a:ext>
            </a:extLst>
          </p:cNvPr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人工智能：梦想正在加速实现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DF947E-180E-2812-B7AC-91F496782CF3}"/>
              </a:ext>
            </a:extLst>
          </p:cNvPr>
          <p:cNvSpPr/>
          <p:nvPr/>
        </p:nvSpPr>
        <p:spPr>
          <a:xfrm>
            <a:off x="914355" y="1122659"/>
            <a:ext cx="3002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IBM</a:t>
            </a:r>
            <a:r>
              <a:rPr lang="zh-CN" altLang="en-US" sz="2000" b="0" dirty="0">
                <a:latin typeface="+mn-ea"/>
                <a:ea typeface="+mn-ea"/>
              </a:rPr>
              <a:t>：国际象棋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574F3D0-354D-FFBF-85EE-C657119DE850}"/>
              </a:ext>
            </a:extLst>
          </p:cNvPr>
          <p:cNvSpPr/>
          <p:nvPr/>
        </p:nvSpPr>
        <p:spPr>
          <a:xfrm>
            <a:off x="8714353" y="4021706"/>
            <a:ext cx="2635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波士顿动力：机器人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763C88C-E1C5-5080-9D3F-387F332EAE54}"/>
              </a:ext>
            </a:extLst>
          </p:cNvPr>
          <p:cNvSpPr/>
          <p:nvPr/>
        </p:nvSpPr>
        <p:spPr>
          <a:xfrm>
            <a:off x="5017317" y="1122719"/>
            <a:ext cx="2505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Deepmind</a:t>
            </a:r>
            <a:r>
              <a:rPr lang="zh-CN" altLang="en-US" sz="2000" b="0" dirty="0">
                <a:latin typeface="+mn-ea"/>
                <a:ea typeface="+mn-ea"/>
              </a:rPr>
              <a:t>：围棋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A2C770-AFEF-392D-9136-CDF1151AEE8D}"/>
              </a:ext>
            </a:extLst>
          </p:cNvPr>
          <p:cNvSpPr/>
          <p:nvPr/>
        </p:nvSpPr>
        <p:spPr>
          <a:xfrm>
            <a:off x="4881243" y="4021706"/>
            <a:ext cx="2826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OpenAI</a:t>
            </a:r>
            <a:r>
              <a:rPr lang="zh-CN" altLang="en-US" sz="2000" b="0" dirty="0">
                <a:latin typeface="+mn-ea"/>
                <a:ea typeface="+mn-ea"/>
              </a:rPr>
              <a:t>：</a:t>
            </a:r>
            <a:r>
              <a:rPr lang="en-US" altLang="zh-CN" sz="2000" b="0" dirty="0">
                <a:latin typeface="+mn-ea"/>
                <a:ea typeface="+mn-ea"/>
              </a:rPr>
              <a:t>ChatGPT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A3EB9E9-BFAA-8974-0881-92A270B4FB35}"/>
              </a:ext>
            </a:extLst>
          </p:cNvPr>
          <p:cNvSpPr/>
          <p:nvPr/>
        </p:nvSpPr>
        <p:spPr>
          <a:xfrm>
            <a:off x="1054503" y="4021706"/>
            <a:ext cx="3112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Deepmind</a:t>
            </a:r>
            <a:r>
              <a:rPr lang="zh-CN" altLang="en-US" sz="2000" b="0" dirty="0">
                <a:latin typeface="+mn-ea"/>
                <a:ea typeface="+mn-ea"/>
              </a:rPr>
              <a:t>：</a:t>
            </a:r>
            <a:r>
              <a:rPr lang="zh-CN" altLang="en-US" sz="2000" dirty="0">
                <a:latin typeface="+mn-ea"/>
              </a:rPr>
              <a:t>蛋白质结构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2F8C729-0078-4634-26CC-CA38029F3573}"/>
              </a:ext>
            </a:extLst>
          </p:cNvPr>
          <p:cNvSpPr/>
          <p:nvPr/>
        </p:nvSpPr>
        <p:spPr>
          <a:xfrm>
            <a:off x="8714353" y="1122659"/>
            <a:ext cx="21494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IBM</a:t>
            </a:r>
            <a:r>
              <a:rPr lang="zh-CN" altLang="en-US" sz="2000" b="0" dirty="0">
                <a:latin typeface="+mn-ea"/>
                <a:ea typeface="+mn-ea"/>
              </a:rPr>
              <a:t>：知识抢答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7EA4AEC-1B9D-40ED-4FB2-2F2A706F3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221" y="4560131"/>
            <a:ext cx="3346994" cy="200880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A11727D-A43C-1FEB-1F0E-94224667D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55" y="1682444"/>
            <a:ext cx="3377678" cy="195154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049B256-AFE7-0EFD-2301-7B9D50670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586" y="1615845"/>
            <a:ext cx="3704809" cy="201814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9404046-0C68-C8F2-AB61-7A320DD50C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4221" y="1621943"/>
            <a:ext cx="3483293" cy="200880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93D5C11-DEBE-1C0D-7585-5CCE74BC35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0471" y="4560131"/>
            <a:ext cx="3613198" cy="20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536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3A96C-E727-8973-3E14-0D13FEA36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B4D19E2-2267-5493-D08C-87DEFF8E81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838B8BB-9239-7E7E-20A8-225B2D66C2D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1A09F40-12EE-4EE3-73C3-CF22432C080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FABF69C-9DE9-03CE-D2A7-3F51A71E9786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61A768A-A84E-EABB-6475-4BBFB03F0DE5}"/>
              </a:ext>
            </a:extLst>
          </p:cNvPr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人工智能：梦想正在加速实现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56AFF73-4916-A018-70CA-89578813C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484" y="1750688"/>
            <a:ext cx="2985880" cy="205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57634B44-8AD7-C813-7C00-534957F6C9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21596" y="4586448"/>
            <a:ext cx="3272267" cy="1918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BED52062-E4FE-2826-A806-7141A75032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2024" y="1760660"/>
            <a:ext cx="3209522" cy="1942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4FDCD2C5-77B5-223F-132F-ADB5EF0D46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4853" y="4592422"/>
            <a:ext cx="3318744" cy="191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5">
            <a:extLst>
              <a:ext uri="{FF2B5EF4-FFF2-40B4-BE49-F238E27FC236}">
                <a16:creationId xmlns:a16="http://schemas.microsoft.com/office/drawing/2014/main" id="{9C28CE2E-1296-0D44-61FF-A6C4E927415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4437" y="4592422"/>
            <a:ext cx="2985880" cy="1925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2175EE7-0926-0E31-D85E-C47791626B12}"/>
              </a:ext>
            </a:extLst>
          </p:cNvPr>
          <p:cNvSpPr/>
          <p:nvPr/>
        </p:nvSpPr>
        <p:spPr>
          <a:xfrm>
            <a:off x="914355" y="1122659"/>
            <a:ext cx="3002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DeepMind</a:t>
            </a:r>
            <a:r>
              <a:rPr lang="zh-CN" altLang="en-US" sz="2000" b="0" dirty="0">
                <a:latin typeface="+mn-ea"/>
                <a:ea typeface="+mn-ea"/>
              </a:rPr>
              <a:t>：星际争霸</a:t>
            </a:r>
            <a:r>
              <a:rPr lang="en-US" altLang="zh-CN" sz="2000" b="0" dirty="0">
                <a:latin typeface="+mn-ea"/>
                <a:ea typeface="+mn-ea"/>
              </a:rPr>
              <a:t>2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1DB2E53-8520-833A-125C-2BA937CD8193}"/>
              </a:ext>
            </a:extLst>
          </p:cNvPr>
          <p:cNvSpPr/>
          <p:nvPr/>
        </p:nvSpPr>
        <p:spPr>
          <a:xfrm>
            <a:off x="8714353" y="4097122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微软：麻将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76F8063-6244-1EA7-7DDF-1FE94AED8817}"/>
              </a:ext>
            </a:extLst>
          </p:cNvPr>
          <p:cNvSpPr/>
          <p:nvPr/>
        </p:nvSpPr>
        <p:spPr>
          <a:xfrm>
            <a:off x="5017317" y="1122719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IBM</a:t>
            </a:r>
            <a:r>
              <a:rPr lang="zh-CN" altLang="en-US" sz="2000" b="0" dirty="0">
                <a:latin typeface="+mn-ea"/>
                <a:ea typeface="+mn-ea"/>
              </a:rPr>
              <a:t>：辩论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674C88A-D57E-85BF-A55F-8986B496574E}"/>
              </a:ext>
            </a:extLst>
          </p:cNvPr>
          <p:cNvSpPr/>
          <p:nvPr/>
        </p:nvSpPr>
        <p:spPr>
          <a:xfrm>
            <a:off x="5024437" y="4097122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腾讯：王者荣耀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8306B1-C7AB-C5BA-D770-E69CA88D05F0}"/>
              </a:ext>
            </a:extLst>
          </p:cNvPr>
          <p:cNvSpPr/>
          <p:nvPr/>
        </p:nvSpPr>
        <p:spPr>
          <a:xfrm>
            <a:off x="1476195" y="4097122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OpenAI</a:t>
            </a:r>
            <a:r>
              <a:rPr lang="zh-CN" altLang="en-US" sz="2000" b="0" dirty="0">
                <a:latin typeface="+mn-ea"/>
                <a:ea typeface="+mn-ea"/>
              </a:rPr>
              <a:t>：</a:t>
            </a:r>
            <a:r>
              <a:rPr lang="en-US" altLang="zh-CN" sz="2000" b="0" dirty="0">
                <a:latin typeface="+mn-ea"/>
                <a:ea typeface="+mn-ea"/>
              </a:rPr>
              <a:t>Dota2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16" name="图片 6">
            <a:extLst>
              <a:ext uri="{FF2B5EF4-FFF2-40B4-BE49-F238E27FC236}">
                <a16:creationId xmlns:a16="http://schemas.microsoft.com/office/drawing/2014/main" id="{5B18B674-E082-2A01-B7F9-D5EEBE019F2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91710" y="1773747"/>
            <a:ext cx="3602153" cy="205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1979490-14C8-FB1B-57F4-3D8954A5E378}"/>
              </a:ext>
            </a:extLst>
          </p:cNvPr>
          <p:cNvSpPr/>
          <p:nvPr/>
        </p:nvSpPr>
        <p:spPr>
          <a:xfrm>
            <a:off x="8714352" y="1122659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CMU</a:t>
            </a:r>
            <a:r>
              <a:rPr lang="zh-CN" altLang="en-US" sz="2000" b="0" dirty="0">
                <a:latin typeface="+mn-ea"/>
                <a:ea typeface="+mn-ea"/>
              </a:rPr>
              <a:t>：德州扑克</a:t>
            </a:r>
          </a:p>
        </p:txBody>
      </p:sp>
    </p:spTree>
    <p:extLst>
      <p:ext uri="{BB962C8B-B14F-4D97-AF65-F5344CB8AC3E}">
        <p14:creationId xmlns:p14="http://schemas.microsoft.com/office/powerpoint/2010/main" val="199870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95A0-BD2D-631A-88E5-3A62A567F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4E0EBC3-B0CA-0B40-F005-2836BC8F64C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8D89499-80E0-5A41-7F0E-1B391CDE4CF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DC51819-E22C-F170-78B0-6361640F30C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724945A-9DF1-D032-6423-1265F0E0C6C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C231EA-8FC6-59A8-500E-61020EBE3D35}"/>
              </a:ext>
            </a:extLst>
          </p:cNvPr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>
                <a:solidFill>
                  <a:prstClr val="white"/>
                </a:solidFill>
                <a:cs typeface="+mn-ea"/>
                <a:sym typeface="+mn-lt"/>
              </a:rPr>
              <a:t>人工智能：国内新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锐企业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1E55640-1113-7AA2-B1A9-9C18EFFFEE81}"/>
              </a:ext>
            </a:extLst>
          </p:cNvPr>
          <p:cNvSpPr/>
          <p:nvPr/>
        </p:nvSpPr>
        <p:spPr>
          <a:xfrm>
            <a:off x="1822790" y="904335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寒武纪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8CD9A82-70EC-E02D-F416-A598C50FCB50}"/>
              </a:ext>
            </a:extLst>
          </p:cNvPr>
          <p:cNvSpPr/>
          <p:nvPr/>
        </p:nvSpPr>
        <p:spPr>
          <a:xfrm>
            <a:off x="1722842" y="3826763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DeepSeek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C8AF4EA-DF86-514B-FB75-453F62C2182E}"/>
              </a:ext>
            </a:extLst>
          </p:cNvPr>
          <p:cNvSpPr/>
          <p:nvPr/>
        </p:nvSpPr>
        <p:spPr>
          <a:xfrm>
            <a:off x="7898455" y="3887287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宇树科技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A8C20EF-C016-2140-1478-AB765DAA8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761" y="1394465"/>
            <a:ext cx="4368582" cy="2334104"/>
          </a:xfrm>
          <a:prstGeom prst="rect">
            <a:avLst/>
          </a:prstGeom>
        </p:spPr>
      </p:pic>
      <p:pic>
        <p:nvPicPr>
          <p:cNvPr id="53250" name="Picture 2" descr="国产开源MoE模型DeepSeek-V2：性能炸裂，GPT-4级别能力，API价格仅为百分之一 | AI万花筒| 连接AI新世界">
            <a:extLst>
              <a:ext uri="{FF2B5EF4-FFF2-40B4-BE49-F238E27FC236}">
                <a16:creationId xmlns:a16="http://schemas.microsoft.com/office/drawing/2014/main" id="{AC1935E2-6BFF-B13D-4990-04D650A00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17" y="4362351"/>
            <a:ext cx="4631700" cy="237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987CEE4-B693-03D9-03C1-57FF78327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6916" y="4362352"/>
            <a:ext cx="4149517" cy="233410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A655AE9-7B32-18A4-E400-6D305ACC43CE}"/>
              </a:ext>
            </a:extLst>
          </p:cNvPr>
          <p:cNvSpPr/>
          <p:nvPr/>
        </p:nvSpPr>
        <p:spPr>
          <a:xfrm>
            <a:off x="7991625" y="900128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大疆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4F51834-3F6B-E89E-FDED-32D40C5593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243" y="1394465"/>
            <a:ext cx="4149518" cy="233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6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865DF-347F-8231-5515-253A1DD57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D9BF8AD-1B0D-7CA0-2C52-2028826E07B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A699ABF-BF8B-36E9-2ECA-BE93C75E01D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0B66B4E-2572-30E8-AD71-04C5DA38082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A450146-3988-EAE4-D9F1-59265656EEE9}"/>
              </a:ext>
            </a:extLst>
          </p:cNvPr>
          <p:cNvSpPr/>
          <p:nvPr/>
        </p:nvSpPr>
        <p:spPr bwMode="auto">
          <a:xfrm>
            <a:off x="-1" y="-1589"/>
            <a:ext cx="10510887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22681B0-7F31-D2D2-AD0B-05DAD9E75BD2}"/>
              </a:ext>
            </a:extLst>
          </p:cNvPr>
          <p:cNvSpPr txBox="1"/>
          <p:nvPr/>
        </p:nvSpPr>
        <p:spPr>
          <a:xfrm>
            <a:off x="350439" y="120418"/>
            <a:ext cx="9520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人工智能：为什么会有这样的梦想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从人类技术文明谈起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50CCFFF-1150-CC98-08F4-094AE375BCF0}"/>
              </a:ext>
            </a:extLst>
          </p:cNvPr>
          <p:cNvSpPr txBox="1"/>
          <p:nvPr/>
        </p:nvSpPr>
        <p:spPr>
          <a:xfrm>
            <a:off x="657773" y="841589"/>
            <a:ext cx="10211331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人类技术文明的发展历史，就是一个发明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cs typeface="+mn-ea"/>
                <a:sym typeface="+mn-lt"/>
              </a:rPr>
              <a:t>工具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cs typeface="+mn-ea"/>
                <a:sym typeface="+mn-lt"/>
              </a:rPr>
              <a:t>帮助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人们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做事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情的过程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91C5F757-06C3-83BC-4185-D385A149BF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02" y="2044552"/>
            <a:ext cx="2262520" cy="148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3A499BC6-9A42-4C44-7169-4A12BD379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96" y="2020251"/>
            <a:ext cx="2590112" cy="130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07917F2D-30FB-27AA-353E-5BD5C2E9F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445" y="2020251"/>
            <a:ext cx="2007164" cy="150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5">
            <a:extLst>
              <a:ext uri="{FF2B5EF4-FFF2-40B4-BE49-F238E27FC236}">
                <a16:creationId xmlns:a16="http://schemas.microsoft.com/office/drawing/2014/main" id="{F8DCE3D0-8BFB-AB5D-729E-80FCCA756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74" y="1894556"/>
            <a:ext cx="2305299" cy="173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>
            <a:extLst>
              <a:ext uri="{FF2B5EF4-FFF2-40B4-BE49-F238E27FC236}">
                <a16:creationId xmlns:a16="http://schemas.microsoft.com/office/drawing/2014/main" id="{86B7EEE5-4098-135D-378F-FDD1660A44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9" y="4437063"/>
            <a:ext cx="20288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8907C2E4-4D6F-DD11-5D18-BACE4BF015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202" y="4402138"/>
            <a:ext cx="1359272" cy="170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8">
            <a:extLst>
              <a:ext uri="{FF2B5EF4-FFF2-40B4-BE49-F238E27FC236}">
                <a16:creationId xmlns:a16="http://schemas.microsoft.com/office/drawing/2014/main" id="{97F680C4-F3C2-26CD-C6C2-28C503C640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02" y="4315411"/>
            <a:ext cx="24542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DE0EE16-FD4D-E7DC-8AA1-EA1D5FACC2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7105" y="4085423"/>
            <a:ext cx="3145493" cy="19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2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58516-2DBB-46FB-891F-6D8B76BB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3FC2CC5-2345-DD44-B091-C7FE3205B0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DF29720-E159-25EC-2C07-2C1B99C7661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43BB990-617C-E7D4-CE5F-5593186036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B8F35B2-07B8-5676-B26A-7481E3F78BF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71C8FE-0A2A-F7D8-CE53-0A7CAC6CA6A1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人工智能：技术文明的巅峰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C0316BA-CC2D-3AA4-F4CC-099259C89069}"/>
              </a:ext>
            </a:extLst>
          </p:cNvPr>
          <p:cNvSpPr txBox="1"/>
          <p:nvPr/>
        </p:nvSpPr>
        <p:spPr>
          <a:xfrm>
            <a:off x="657773" y="841589"/>
            <a:ext cx="11078598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粗略定义：人工智能，就是让机器复现原来需要智能才能完成的事情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02BC04F-3F4A-7418-EA23-19C58C637000}"/>
              </a:ext>
            </a:extLst>
          </p:cNvPr>
          <p:cNvSpPr txBox="1"/>
          <p:nvPr/>
        </p:nvSpPr>
        <p:spPr>
          <a:xfrm>
            <a:off x="5057307" y="1422004"/>
            <a:ext cx="2506623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做事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Wingdings" panose="05000000000000000000" pitchFamily="2" charset="2"/>
              </a:rPr>
              <a:t>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Wingdings" panose="05000000000000000000" pitchFamily="2" charset="2"/>
              </a:rPr>
              <a:t>智能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5EC697A-E8CB-4B91-59F0-9265F5ACA570}"/>
              </a:ext>
            </a:extLst>
          </p:cNvPr>
          <p:cNvSpPr txBox="1"/>
          <p:nvPr/>
        </p:nvSpPr>
        <p:spPr>
          <a:xfrm>
            <a:off x="3589658" y="5893491"/>
            <a:ext cx="58804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机器复现智能</a:t>
            </a:r>
            <a:r>
              <a:rPr lang="zh-CN" altLang="en-US" sz="2400" b="1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，是人类技术文明的巅峰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0D6D64D-25D6-5472-F960-03CF1915E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95" y="2040486"/>
            <a:ext cx="5737645" cy="382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8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F18D-FA41-A110-E0A7-C9A490970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72CDAAF-95E1-940A-632D-1677C912907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6CF7310-4600-5FCF-6194-C3FEE83734A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064DC34-46D1-912A-6353-B429C79A883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5883DA0-EBC9-CC3D-760F-308B20080EBC}"/>
              </a:ext>
            </a:extLst>
          </p:cNvPr>
          <p:cNvSpPr/>
          <p:nvPr/>
        </p:nvSpPr>
        <p:spPr bwMode="auto">
          <a:xfrm>
            <a:off x="0" y="-1589"/>
            <a:ext cx="5476973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EF625D-A677-B2CF-34C0-CE37787830C3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人工智能：第四次工业革命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DA2267B-6241-59EE-DE5D-C94753A6D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799" y="886301"/>
            <a:ext cx="10038324" cy="564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4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33D9-EB90-4EB8-7307-08CD5DE7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E75E162-2155-C553-9A52-5D20785D498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A2500AA9-66BF-08F6-EF7C-6DDA1921313B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580E4D4-4484-E2AC-C239-771FC729B25A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775803B-C4A8-B9C9-DC81-D9E991EC10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882B3489-A676-FD8F-5145-186B685B7514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3ABADED1-3FE7-AACE-6996-DEDDEDA83968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2ACB4ADD-953F-358C-D22F-B271BA5D796B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A0CADF32-E628-0ECB-94F0-BB47D69ACCA0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E8EB48AF-7814-CA50-7C85-6EDADB76CFBF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674E5A8-3272-36DE-5F37-8DFF8F2134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D49751A6-DA87-FCFD-ED38-FADD8D99BED6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AABE449D-74CC-BA2C-6D6E-8C0153FFADF7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41BC5ED-CB2E-D9CB-2FAE-B1A710B9CE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17A07DAF-71BD-6BE7-02DA-929850778209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9CB78BD1-B141-17E7-9E92-F6ED9CA16361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323F8964-41B0-FAED-B47D-1B83881B37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002DC2EA-6141-8263-67B2-28BAE4D7B33B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E2BA4F48-78A7-EDF2-1C8A-5DED488942AA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E055B5-4196-3BFE-CFEF-4E8D4C923C9F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3468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2542E-B8F6-A623-8ABD-41EF362F8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1EF531E-E974-066C-A579-F64D9334A4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85C1A4F-6A07-C313-0A28-0CE5B478F27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5A458B0-F67A-CFED-3774-00B2FD29CFA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F921AC4-2E53-CD7C-28CD-AD923A968FE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F97036-5620-AFA6-3E61-3EE697A280E8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人工智能：定义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9BCC887-D832-BC4E-1763-DE247C797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17" y="1089025"/>
            <a:ext cx="11520487" cy="46799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让智能体做正确的事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——《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人工智能：一种现代化方法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》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机器展现出的智能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维基百科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研究、开发用于模拟、延伸和扩展人的智能的理论、方法、技术及应用系统的一门新的技术科学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百度百科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人工智能是一门科学，是使机器做那些人需要通过智能来做的事情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明斯基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人工智能是关于知识的科学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——Nils Nilsson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人工智能是让机器做它们现在不能做到的事情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——Peter Stone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利用数字计算机或者数字计算机控制的机器模拟、延伸和扩展人的智能，感知环境、获取知识并使用知识获得最佳结果的理论、方法、技术及应用系统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——《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人工智能标准化白皮书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》</a:t>
            </a:r>
            <a:endParaRPr lang="en-AU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E758A62-A519-4545-01B2-14D5A76D8FF5}"/>
              </a:ext>
            </a:extLst>
          </p:cNvPr>
          <p:cNvSpPr txBox="1"/>
          <p:nvPr/>
        </p:nvSpPr>
        <p:spPr>
          <a:xfrm>
            <a:off x="3048614" y="6091004"/>
            <a:ext cx="59734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人工智能：</a:t>
            </a: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机器复现（搞定</a:t>
            </a:r>
            <a:r>
              <a:rPr lang="en-US" altLang="zh-CN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做成）智能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7124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392CF-E9D9-714D-894B-C367C29AE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A51F677-3AC1-47D4-BA5E-751DAB738F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5DB35A7-91AB-ED48-A5C7-7E9B072A1CD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2F8BCBD-EB3B-AB92-143C-A92A3BF2118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12EFD11-D5CC-9982-28A6-7E5AAE30976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2CF12B-4A5F-3DF1-5563-633A192F7BE5}"/>
              </a:ext>
            </a:extLst>
          </p:cNvPr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人工智能：什么是机器？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10A15254-B45E-FA42-63AD-831A3F8C7E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95" y="1029918"/>
            <a:ext cx="4314752" cy="2554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A9A9473-0DE2-5403-2424-28326E4E736B}"/>
              </a:ext>
            </a:extLst>
          </p:cNvPr>
          <p:cNvSpPr/>
          <p:nvPr/>
        </p:nvSpPr>
        <p:spPr>
          <a:xfrm>
            <a:off x="1708327" y="3810012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电子计算机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81045B1-79AC-9665-8B70-73916673F658}"/>
              </a:ext>
            </a:extLst>
          </p:cNvPr>
          <p:cNvSpPr/>
          <p:nvPr/>
        </p:nvSpPr>
        <p:spPr>
          <a:xfrm>
            <a:off x="1546647" y="4678470"/>
            <a:ext cx="2309567" cy="14894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/>
              <a:t>软件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866F22E-3BFE-3C75-1747-C7F46D605222}"/>
              </a:ext>
            </a:extLst>
          </p:cNvPr>
          <p:cNvCxnSpPr>
            <a:endCxn id="12" idx="1"/>
          </p:cNvCxnSpPr>
          <p:nvPr/>
        </p:nvCxnSpPr>
        <p:spPr>
          <a:xfrm>
            <a:off x="66640" y="542318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D3A50A4-7E8E-08B1-F73A-31DC789F9A31}"/>
              </a:ext>
            </a:extLst>
          </p:cNvPr>
          <p:cNvCxnSpPr/>
          <p:nvPr/>
        </p:nvCxnSpPr>
        <p:spPr>
          <a:xfrm>
            <a:off x="3856214" y="5421311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1872E437-ABB4-F438-3CA8-DC848E9977FA}"/>
              </a:ext>
            </a:extLst>
          </p:cNvPr>
          <p:cNvSpPr txBox="1"/>
          <p:nvPr/>
        </p:nvSpPr>
        <p:spPr>
          <a:xfrm flipH="1">
            <a:off x="415431" y="4959646"/>
            <a:ext cx="972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输入</a:t>
            </a:r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3AFD0B6-182A-1D9D-2AE9-1593AD4D0A6F}"/>
              </a:ext>
            </a:extLst>
          </p:cNvPr>
          <p:cNvSpPr txBox="1"/>
          <p:nvPr/>
        </p:nvSpPr>
        <p:spPr>
          <a:xfrm flipH="1">
            <a:off x="4053556" y="4959645"/>
            <a:ext cx="1085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输出</a:t>
            </a:r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6C0781C-F105-8848-192B-CB8A3151522A}"/>
              </a:ext>
            </a:extLst>
          </p:cNvPr>
          <p:cNvSpPr txBox="1"/>
          <p:nvPr/>
        </p:nvSpPr>
        <p:spPr>
          <a:xfrm flipH="1">
            <a:off x="2969442" y="4728812"/>
            <a:ext cx="886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硬件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4545AA4-23AF-8CC0-74EF-AAEE716EE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836" y="995043"/>
            <a:ext cx="5643563" cy="2589752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63514E81-AE5F-5BEB-CB3B-AD9A326AF45B}"/>
              </a:ext>
            </a:extLst>
          </p:cNvPr>
          <p:cNvSpPr/>
          <p:nvPr/>
        </p:nvSpPr>
        <p:spPr>
          <a:xfrm>
            <a:off x="7488528" y="3707057"/>
            <a:ext cx="33334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硬件：冯诺依曼体系结构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DC29ADD0-3D18-63A9-3B58-6C6D2A2B15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440" y="4324925"/>
            <a:ext cx="4894542" cy="1731104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2C5FEB3E-C913-10D7-D776-3C9705180590}"/>
              </a:ext>
            </a:extLst>
          </p:cNvPr>
          <p:cNvSpPr/>
          <p:nvPr/>
        </p:nvSpPr>
        <p:spPr>
          <a:xfrm>
            <a:off x="7488528" y="6273787"/>
            <a:ext cx="33334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软件：一段</a:t>
            </a:r>
            <a:r>
              <a:rPr lang="en-US" altLang="zh-CN" sz="2000" b="0" dirty="0">
                <a:latin typeface="+mn-ea"/>
                <a:ea typeface="+mn-ea"/>
              </a:rPr>
              <a:t>python</a:t>
            </a:r>
            <a:r>
              <a:rPr lang="zh-CN" altLang="en-US" sz="2000" dirty="0">
                <a:latin typeface="+mn-ea"/>
              </a:rPr>
              <a:t>代码</a:t>
            </a:r>
            <a:endParaRPr lang="zh-CN" altLang="en-US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02910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6189-2ACF-D6DF-9833-AB79DA53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7">
            <a:extLst>
              <a:ext uri="{FF2B5EF4-FFF2-40B4-BE49-F238E27FC236}">
                <a16:creationId xmlns:a16="http://schemas.microsoft.com/office/drawing/2014/main" id="{BC499E53-FE21-4414-7A81-26DC3236C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023" y="4477193"/>
            <a:ext cx="2747963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557B689A-A595-8CC3-60E1-EF51A2EE76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CC6FCDD-70CF-7542-D350-7430D814F8E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0A6793E-DC60-5C5F-80AC-BC736CE9CD7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F985814-A0D2-8043-4276-2DB9378BB4B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AFE81F8-FE4F-C711-1A81-33D8775191DF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人工智能：这些算机器么？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C5AF1DB-F78E-7FBA-6826-0E21E0E19C71}"/>
              </a:ext>
            </a:extLst>
          </p:cNvPr>
          <p:cNvSpPr/>
          <p:nvPr/>
        </p:nvSpPr>
        <p:spPr>
          <a:xfrm>
            <a:off x="2110293" y="3794592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量子计算机</a:t>
            </a:r>
          </a:p>
        </p:txBody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DDFB4E86-BD3B-BD7A-93E2-FC43A2ECF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492" y="4477193"/>
            <a:ext cx="2197100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BB89933E-AD12-A318-425A-EB9FEE7F9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830" y="4477193"/>
            <a:ext cx="233362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6CA63D25-1F8B-E08A-83DF-B60251FF8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842" y="4477193"/>
            <a:ext cx="2065338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>
            <a:extLst>
              <a:ext uri="{FF2B5EF4-FFF2-40B4-BE49-F238E27FC236}">
                <a16:creationId xmlns:a16="http://schemas.microsoft.com/office/drawing/2014/main" id="{23D9C588-B723-B982-B5DD-16351133C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0" y="4477193"/>
            <a:ext cx="1547812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173362B-5165-9044-C655-5F4EC6BD0C04}"/>
              </a:ext>
            </a:extLst>
          </p:cNvPr>
          <p:cNvSpPr/>
          <p:nvPr/>
        </p:nvSpPr>
        <p:spPr>
          <a:xfrm>
            <a:off x="4678422" y="6329841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这些算机器么？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97CBDC-9DDF-B34B-397C-FC284B631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2113" y="1220711"/>
            <a:ext cx="2812712" cy="232019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D7A6D76-8982-F15A-8F7B-B2D1E535FE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4302" y="1237009"/>
            <a:ext cx="4136536" cy="2303893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2E790EB6-6FAF-9D63-2948-57AA404A7CED}"/>
              </a:ext>
            </a:extLst>
          </p:cNvPr>
          <p:cNvSpPr/>
          <p:nvPr/>
        </p:nvSpPr>
        <p:spPr>
          <a:xfrm>
            <a:off x="7140115" y="3792244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DNA</a:t>
            </a:r>
            <a:r>
              <a:rPr lang="zh-CN" altLang="en-US" sz="2000" b="0" dirty="0">
                <a:latin typeface="+mn-ea"/>
                <a:ea typeface="+mn-ea"/>
              </a:rPr>
              <a:t>计算</a:t>
            </a:r>
          </a:p>
        </p:txBody>
      </p:sp>
    </p:spTree>
    <p:extLst>
      <p:ext uri="{BB962C8B-B14F-4D97-AF65-F5344CB8AC3E}">
        <p14:creationId xmlns:p14="http://schemas.microsoft.com/office/powerpoint/2010/main" val="3096111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9738-63CE-B6E6-C714-EB95C539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9F72475-2579-0C90-5F38-4EABD3115A3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D8847BF-BFAF-7C02-DC86-E673BBC0E02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CFB6F2A-E7E7-18AD-DC58-2BD0BF15BF2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E365CCB-9497-2BA8-CCBB-5D747A483BB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4EF8348-BD35-81D6-4323-69A8A6214E35}"/>
              </a:ext>
            </a:extLst>
          </p:cNvPr>
          <p:cNvSpPr txBox="1"/>
          <p:nvPr/>
        </p:nvSpPr>
        <p:spPr>
          <a:xfrm>
            <a:off x="350439" y="120418"/>
            <a:ext cx="776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人工智能：什么是复现？维度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 ——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方式（做）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9948135E-673C-D5E8-142B-E5EDAD75F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39" y="3869861"/>
            <a:ext cx="6095151" cy="254979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B672C75E-8135-10D0-79BC-879F0BA3A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89" y="1368858"/>
            <a:ext cx="5815801" cy="2175619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B74FF59-22D4-158D-75C0-DB2D816F11CD}"/>
              </a:ext>
            </a:extLst>
          </p:cNvPr>
          <p:cNvCxnSpPr/>
          <p:nvPr/>
        </p:nvCxnSpPr>
        <p:spPr>
          <a:xfrm>
            <a:off x="7294415" y="5165261"/>
            <a:ext cx="4248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30B97353-8C6B-0B1F-9D67-80D7B0BCEBEA}"/>
              </a:ext>
            </a:extLst>
          </p:cNvPr>
          <p:cNvCxnSpPr/>
          <p:nvPr/>
        </p:nvCxnSpPr>
        <p:spPr>
          <a:xfrm>
            <a:off x="7797653" y="4373098"/>
            <a:ext cx="31686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47E54DF7-7ED9-0D36-81B4-3F66D5EE9A88}"/>
              </a:ext>
            </a:extLst>
          </p:cNvPr>
          <p:cNvCxnSpPr/>
          <p:nvPr/>
        </p:nvCxnSpPr>
        <p:spPr>
          <a:xfrm>
            <a:off x="8265965" y="3580936"/>
            <a:ext cx="23050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FD372D79-E8CE-2E91-EE61-AD074439351D}"/>
              </a:ext>
            </a:extLst>
          </p:cNvPr>
          <p:cNvCxnSpPr/>
          <p:nvPr/>
        </p:nvCxnSpPr>
        <p:spPr>
          <a:xfrm>
            <a:off x="8734278" y="2788773"/>
            <a:ext cx="13684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20">
            <a:extLst>
              <a:ext uri="{FF2B5EF4-FFF2-40B4-BE49-F238E27FC236}">
                <a16:creationId xmlns:a16="http://schemas.microsoft.com/office/drawing/2014/main" id="{8DACCA00-B809-566A-16F9-6C3A72F94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0153" y="4585823"/>
            <a:ext cx="1465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近似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类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000" b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矩形 21">
            <a:extLst>
              <a:ext uri="{FF2B5EF4-FFF2-40B4-BE49-F238E27FC236}">
                <a16:creationId xmlns:a16="http://schemas.microsoft.com/office/drawing/2014/main" id="{D780ABE0-CEA4-C821-9223-A15AF5964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565" y="3777786"/>
            <a:ext cx="1465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模拟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000" b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矩形 23">
            <a:extLst>
              <a:ext uri="{FF2B5EF4-FFF2-40B4-BE49-F238E27FC236}">
                <a16:creationId xmlns:a16="http://schemas.microsoft.com/office/drawing/2014/main" id="{773820F8-C821-DB80-3B89-5BCD59F64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278" y="2356973"/>
            <a:ext cx="1465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超脱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</a:t>
            </a:r>
            <a:r>
              <a:rPr lang="en-US" altLang="zh-CN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000" b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C56F75F4-323A-687C-17F1-6330FB42EB83}"/>
              </a:ext>
            </a:extLst>
          </p:cNvPr>
          <p:cNvCxnSpPr>
            <a:cxnSpLocks/>
          </p:cNvCxnSpPr>
          <p:nvPr/>
        </p:nvCxnSpPr>
        <p:spPr>
          <a:xfrm>
            <a:off x="7417942" y="3869861"/>
            <a:ext cx="42021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0B40E0A4-96FB-FB4D-B069-E30884AD597E}"/>
              </a:ext>
            </a:extLst>
          </p:cNvPr>
          <p:cNvCxnSpPr/>
          <p:nvPr/>
        </p:nvCxnSpPr>
        <p:spPr>
          <a:xfrm flipV="1">
            <a:off x="9441951" y="1748247"/>
            <a:ext cx="0" cy="4243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>
            <a:extLst>
              <a:ext uri="{FF2B5EF4-FFF2-40B4-BE49-F238E27FC236}">
                <a16:creationId xmlns:a16="http://schemas.microsoft.com/office/drawing/2014/main" id="{533A7397-FF66-598C-FF9D-0D189BAC407A}"/>
              </a:ext>
            </a:extLst>
          </p:cNvPr>
          <p:cNvSpPr/>
          <p:nvPr/>
        </p:nvSpPr>
        <p:spPr>
          <a:xfrm>
            <a:off x="8818416" y="1669783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通用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D5C73C23-566D-CE79-6FF1-2E749A582CC6}"/>
              </a:ext>
            </a:extLst>
          </p:cNvPr>
          <p:cNvSpPr/>
          <p:nvPr/>
        </p:nvSpPr>
        <p:spPr>
          <a:xfrm>
            <a:off x="8818416" y="5642928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专用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0FED9BD6-E052-B002-3851-01A6B682FBB6}"/>
              </a:ext>
            </a:extLst>
          </p:cNvPr>
          <p:cNvSpPr/>
          <p:nvPr/>
        </p:nvSpPr>
        <p:spPr>
          <a:xfrm>
            <a:off x="10159899" y="3398373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强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14FE599-2DEC-AD24-9B80-5BC38DEF808C}"/>
              </a:ext>
            </a:extLst>
          </p:cNvPr>
          <p:cNvSpPr/>
          <p:nvPr/>
        </p:nvSpPr>
        <p:spPr>
          <a:xfrm>
            <a:off x="6670529" y="3434092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弱</a:t>
            </a:r>
          </a:p>
        </p:txBody>
      </p:sp>
    </p:spTree>
    <p:extLst>
      <p:ext uri="{BB962C8B-B14F-4D97-AF65-F5344CB8AC3E}">
        <p14:creationId xmlns:p14="http://schemas.microsoft.com/office/powerpoint/2010/main" val="907166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47BB4-408B-4302-2FF1-441CFD468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A4DE8B3B-12A2-B40B-BF8C-44FDB9AD019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6910D20-A66D-E1BC-DA5E-9EBB15576E2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61DF72B-6038-A268-4E93-19CE1BC17D5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20F5E68-3F09-66CE-62CA-A6C1D859CB1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AF691B3-D9AA-F758-4CFC-515D02218217}"/>
              </a:ext>
            </a:extLst>
          </p:cNvPr>
          <p:cNvSpPr txBox="1"/>
          <p:nvPr/>
        </p:nvSpPr>
        <p:spPr>
          <a:xfrm>
            <a:off x="350439" y="120418"/>
            <a:ext cx="8743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人工智能：什么是复现？维度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 ——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人机耦合（做）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D30D50E-6AA3-A7FB-ABD7-CA76B1C611BF}"/>
              </a:ext>
            </a:extLst>
          </p:cNvPr>
          <p:cNvCxnSpPr/>
          <p:nvPr/>
        </p:nvCxnSpPr>
        <p:spPr>
          <a:xfrm>
            <a:off x="7294415" y="5165261"/>
            <a:ext cx="4248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4C626086-DBE6-B000-E077-4505D2179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1775937"/>
            <a:ext cx="4940300" cy="364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571CF53-CF29-B7AC-419C-2E94BF57C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332924"/>
              </p:ext>
            </p:extLst>
          </p:nvPr>
        </p:nvGraphicFramePr>
        <p:xfrm>
          <a:off x="7181850" y="1775937"/>
          <a:ext cx="3776662" cy="3643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144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60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机器主导</a:t>
                      </a: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44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60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人机耦合</a:t>
                      </a: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44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6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人类主导</a:t>
                      </a: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02CC1E8B-52FE-B48B-6999-5F7C6769B9C5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很多问题，往往需要人和机器协同来解决</a:t>
            </a:r>
          </a:p>
        </p:txBody>
      </p:sp>
    </p:spTree>
    <p:extLst>
      <p:ext uri="{BB962C8B-B14F-4D97-AF65-F5344CB8AC3E}">
        <p14:creationId xmlns:p14="http://schemas.microsoft.com/office/powerpoint/2010/main" val="2974251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8B440-A249-6EBB-EF07-C42E5A1C6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D140874-C293-5A39-EBE9-4EBF4243DB7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31CFD70-18EB-5C31-BB78-D64A64EB69E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1B77796-AA46-AC5E-E1AA-5BD5D73D1B5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4A77D8F-0315-674C-0C8F-F916360D8A9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31BD032-EFBB-B329-A676-EA87C2DA7B16}"/>
              </a:ext>
            </a:extLst>
          </p:cNvPr>
          <p:cNvSpPr txBox="1"/>
          <p:nvPr/>
        </p:nvSpPr>
        <p:spPr>
          <a:xfrm>
            <a:off x="350439" y="120418"/>
            <a:ext cx="776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人工智能：什么是复现？维度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3 —— 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效果（成）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5EDA12B-9924-CE75-59C1-D82651B163F8}"/>
              </a:ext>
            </a:extLst>
          </p:cNvPr>
          <p:cNvCxnSpPr/>
          <p:nvPr/>
        </p:nvCxnSpPr>
        <p:spPr>
          <a:xfrm>
            <a:off x="7294415" y="5165261"/>
            <a:ext cx="42481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17D36FBA-FC29-0C59-2523-575DA0E845A5}"/>
              </a:ext>
            </a:extLst>
          </p:cNvPr>
          <p:cNvSpPr/>
          <p:nvPr/>
        </p:nvSpPr>
        <p:spPr>
          <a:xfrm>
            <a:off x="3540125" y="1773238"/>
            <a:ext cx="5327650" cy="4464050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EC1A3A7-CB51-3B31-C90D-339A320BB7BB}"/>
              </a:ext>
            </a:extLst>
          </p:cNvPr>
          <p:cNvCxnSpPr/>
          <p:nvPr/>
        </p:nvCxnSpPr>
        <p:spPr>
          <a:xfrm>
            <a:off x="4224338" y="5157788"/>
            <a:ext cx="39592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3F8C51E-4D33-412E-3164-309299D25C6F}"/>
              </a:ext>
            </a:extLst>
          </p:cNvPr>
          <p:cNvCxnSpPr/>
          <p:nvPr/>
        </p:nvCxnSpPr>
        <p:spPr>
          <a:xfrm>
            <a:off x="4800600" y="4149725"/>
            <a:ext cx="28082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B008958-8AA1-A2EB-C06C-4A00CFAFF6FB}"/>
              </a:ext>
            </a:extLst>
          </p:cNvPr>
          <p:cNvCxnSpPr/>
          <p:nvPr/>
        </p:nvCxnSpPr>
        <p:spPr>
          <a:xfrm>
            <a:off x="5303838" y="3284538"/>
            <a:ext cx="18002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18516323-F662-D45B-8AE6-6EFAC1C80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025" y="5568950"/>
            <a:ext cx="1465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接近</a:t>
            </a:r>
            <a:r>
              <a:rPr lang="en-US" altLang="zh-CN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(10+%)</a:t>
            </a:r>
            <a:endParaRPr lang="zh-CN" altLang="en-US" sz="2000" b="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BAF1AE3-AC89-3077-66B3-55BE7F8DF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465638"/>
            <a:ext cx="1465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达到</a:t>
            </a:r>
            <a:r>
              <a:rPr lang="en-US" altLang="zh-CN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(70+%)</a:t>
            </a:r>
            <a:endParaRPr lang="zh-CN" altLang="en-US" sz="2000" b="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C097A6C-0202-5FB5-9680-C35A709DC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1013" y="3514725"/>
            <a:ext cx="1465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超越</a:t>
            </a:r>
            <a:r>
              <a:rPr lang="en-US" altLang="zh-CN" sz="2000" b="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(99+%)</a:t>
            </a:r>
            <a:endParaRPr lang="zh-CN" altLang="en-US" sz="2000" b="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B893E3-46CD-8108-8545-8DC0BDC44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2463800"/>
            <a:ext cx="1463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zh-CN" altLang="en-US" sz="2000" b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CB32A7-7E3C-8176-FA6F-ACAE2A746131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问题解决的效果分成很多层次，每层都要付出很大的努力</a:t>
            </a:r>
          </a:p>
        </p:txBody>
      </p:sp>
    </p:spTree>
    <p:extLst>
      <p:ext uri="{BB962C8B-B14F-4D97-AF65-F5344CB8AC3E}">
        <p14:creationId xmlns:p14="http://schemas.microsoft.com/office/powerpoint/2010/main" val="3734821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3DD20-1C9D-2FB7-7990-9DFF348C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EE28959-E9F0-2A8F-A269-351F3296393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960CA9F-5CB7-F644-18F0-DD93ED364BD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85EDF73-749F-793D-874A-0736FE409B9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0FE397E-C726-4143-4FBD-3509B077114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3E09219-B48C-A651-512D-1B28AB8B588D}"/>
              </a:ext>
            </a:extLst>
          </p:cNvPr>
          <p:cNvSpPr txBox="1"/>
          <p:nvPr/>
        </p:nvSpPr>
        <p:spPr>
          <a:xfrm>
            <a:off x="350439" y="12041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人工智能：什么是智能？（外延）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23570902-FA09-D467-34D9-BBC2CDF0F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910952"/>
            <a:ext cx="148907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3A5B2D93-EF76-6DDC-3D5A-0A85677BD2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4169965"/>
            <a:ext cx="14890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607CC85D-CD2B-2F67-8A73-E051A6532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910952"/>
            <a:ext cx="208597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932117FE-04FC-9ADA-108F-93868E98B1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4169965"/>
            <a:ext cx="20859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70EE64FD-11BB-60C7-C199-4059FA582C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1910952"/>
            <a:ext cx="227012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>
            <a:extLst>
              <a:ext uri="{FF2B5EF4-FFF2-40B4-BE49-F238E27FC236}">
                <a16:creationId xmlns:a16="http://schemas.microsoft.com/office/drawing/2014/main" id="{5DCEB846-EF00-78CA-6BA3-CF9F516732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4169965"/>
            <a:ext cx="22352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>
            <a:extLst>
              <a:ext uri="{FF2B5EF4-FFF2-40B4-BE49-F238E27FC236}">
                <a16:creationId xmlns:a16="http://schemas.microsoft.com/office/drawing/2014/main" id="{1CDD12E2-34F0-4113-29C8-15E91579BB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75" y="1914127"/>
            <a:ext cx="2232025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8">
            <a:extLst>
              <a:ext uri="{FF2B5EF4-FFF2-40B4-BE49-F238E27FC236}">
                <a16:creationId xmlns:a16="http://schemas.microsoft.com/office/drawing/2014/main" id="{A50CA477-1E91-D931-6D4C-0DF0BC42BC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4169965"/>
            <a:ext cx="21971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>
            <a:extLst>
              <a:ext uri="{FF2B5EF4-FFF2-40B4-BE49-F238E27FC236}">
                <a16:creationId xmlns:a16="http://schemas.microsoft.com/office/drawing/2014/main" id="{56044552-5CB4-8D0C-AD7D-64EA1370A7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13" y="1910952"/>
            <a:ext cx="2044700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0">
            <a:extLst>
              <a:ext uri="{FF2B5EF4-FFF2-40B4-BE49-F238E27FC236}">
                <a16:creationId xmlns:a16="http://schemas.microsoft.com/office/drawing/2014/main" id="{42B521F5-D375-0527-3A77-9D9DEEE959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3" y="4165202"/>
            <a:ext cx="198120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2FD41EC-F02A-28DC-89EE-7FFA53141711}"/>
              </a:ext>
            </a:extLst>
          </p:cNvPr>
          <p:cNvSpPr/>
          <p:nvPr/>
        </p:nvSpPr>
        <p:spPr>
          <a:xfrm>
            <a:off x="373063" y="6070202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基础智能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3FD4BA-EDA7-0B1D-63E5-469C975123AB}"/>
              </a:ext>
            </a:extLst>
          </p:cNvPr>
          <p:cNvSpPr/>
          <p:nvPr/>
        </p:nvSpPr>
        <p:spPr>
          <a:xfrm>
            <a:off x="2455863" y="6019402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感知智能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BD6514F-2BA7-4C8B-BCB2-715B61805487}"/>
              </a:ext>
            </a:extLst>
          </p:cNvPr>
          <p:cNvSpPr/>
          <p:nvPr/>
        </p:nvSpPr>
        <p:spPr>
          <a:xfrm>
            <a:off x="4941888" y="5970190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认知智能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BBFE112-45BE-6574-FD87-82810B4C99C0}"/>
              </a:ext>
            </a:extLst>
          </p:cNvPr>
          <p:cNvSpPr/>
          <p:nvPr/>
        </p:nvSpPr>
        <p:spPr>
          <a:xfrm>
            <a:off x="7483475" y="5935265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创新智能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CC60DEC-B8A1-B5A7-69CB-8C3699FFE7FE}"/>
              </a:ext>
            </a:extLst>
          </p:cNvPr>
          <p:cNvSpPr/>
          <p:nvPr/>
        </p:nvSpPr>
        <p:spPr>
          <a:xfrm>
            <a:off x="9928225" y="5871765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综合智能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E715903-CCCC-0AC1-CE96-A4893A696BFB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6862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CF379-C064-A8DA-7B1E-9A4B5A137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453E309-FECF-F4CE-C582-86E23F43E6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C2E7022-CD7D-0720-ACB3-BC4F923B17C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3F257B2-89FE-6B26-6A90-720C9B67B54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B2532B1-D0E5-58A1-03E6-AF20DAFFA12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3ED0CAC-FC54-451E-014C-CE513C8677A3}"/>
              </a:ext>
            </a:extLst>
          </p:cNvPr>
          <p:cNvSpPr txBox="1"/>
          <p:nvPr/>
        </p:nvSpPr>
        <p:spPr>
          <a:xfrm>
            <a:off x="350439" y="12041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人工智能：什么是智能？（内涵）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C47E165-A78E-4B6B-E413-DB329C9AFD99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迄今为止，没有公认的对于智能的内涵的定义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3FF6A0-A337-387E-8EEB-A19DA7D3C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00213"/>
            <a:ext cx="12192000" cy="86518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marL="914400" lvl="2" indent="0" eaLnBrk="1" hangingPunct="1">
              <a:buFontTx/>
              <a:buNone/>
              <a:defRPr/>
            </a:pP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Intelligence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：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the ability to acquire and apply knowledge and skills</a:t>
            </a:r>
          </a:p>
          <a:p>
            <a:pPr marL="914400" lvl="2" indent="0" eaLnBrk="1" hangingPunct="1">
              <a:buFontTx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智能：获取和使用知识和技巧的能力      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————《Oxford Dictionary》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8F6F12BF-7530-78AB-0E4F-0E780A480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03" y="3429000"/>
            <a:ext cx="4367398" cy="2667337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A3A9DB34-6CF5-E958-47F6-C63FB4ECBD18}"/>
              </a:ext>
            </a:extLst>
          </p:cNvPr>
          <p:cNvSpPr txBox="1"/>
          <p:nvPr/>
        </p:nvSpPr>
        <p:spPr>
          <a:xfrm>
            <a:off x="4101104" y="3338755"/>
            <a:ext cx="777519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2" indent="0" eaLnBrk="1" hangingPunct="1">
              <a:buNone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三种最重要的（知识处理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模型）的能力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表示（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Representation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表征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表达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建模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（知识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模型）长什么样？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推理（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Reasoning/Inference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914400" lvl="2" indent="0" eaLnBrk="1" hangingPunct="1">
              <a:buNone/>
              <a:defRPr/>
            </a:pP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（知识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模型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）怎么用来解决问题？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学习（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Learning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训练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获取（</a:t>
            </a:r>
            <a:r>
              <a:rPr lang="en-US" altLang="zh-CN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Acquisition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914400" lvl="2" indent="0" eaLnBrk="1" hangingPunct="1">
              <a:buNone/>
              <a:defRPr/>
            </a:pP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（知识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模型）怎么来的？</a:t>
            </a:r>
            <a:endParaRPr lang="en-AU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46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C872E-85A4-7ACC-3306-628EA1D17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E04D56D-179E-183B-3F21-10DBB79D7A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A4873FF-09CD-D0FD-3119-A6FCE600727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BAACB64-B70E-CB9B-CC4F-639291CCA95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77B9C75-B2EE-9B09-3E84-8FF2AF49821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CBA347-80D0-D8F1-3216-E60B85E5C2B7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人工智能：从智能的外延到智能体（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905D107-B218-25D5-67D1-0B9F10149BEA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智能，行为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X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与环境需要进行交互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0E5F3926-5A36-EA2C-4D7E-CDE52470E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8" y="1666934"/>
            <a:ext cx="5531887" cy="261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B25BD8D-0484-956E-798A-9787EED6AC46}"/>
                  </a:ext>
                </a:extLst>
              </p:cNvPr>
              <p:cNvSpPr/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B25BD8D-0484-956E-798A-9787EED6AC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221C5EA8-E65A-7658-BA86-409DAB0409DF}"/>
              </a:ext>
            </a:extLst>
          </p:cNvPr>
          <p:cNvCxnSpPr>
            <a:endCxn id="44" idx="1"/>
          </p:cNvCxnSpPr>
          <p:nvPr/>
        </p:nvCxnSpPr>
        <p:spPr>
          <a:xfrm>
            <a:off x="6504495" y="266532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41BCB0DC-6495-D083-AAF5-CA7DBF8DC4A4}"/>
              </a:ext>
            </a:extLst>
          </p:cNvPr>
          <p:cNvCxnSpPr/>
          <p:nvPr/>
        </p:nvCxnSpPr>
        <p:spPr>
          <a:xfrm>
            <a:off x="10294069" y="266344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DA4E3E8B-60EB-D5ED-ECAA-12E82CB92DA4}"/>
              </a:ext>
            </a:extLst>
          </p:cNvPr>
          <p:cNvSpPr txBox="1"/>
          <p:nvPr/>
        </p:nvSpPr>
        <p:spPr>
          <a:xfrm flipH="1">
            <a:off x="6853286" y="2201783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DF3DEEC-CCFE-A715-AC78-0FFE6B8AD406}"/>
              </a:ext>
            </a:extLst>
          </p:cNvPr>
          <p:cNvSpPr txBox="1"/>
          <p:nvPr/>
        </p:nvSpPr>
        <p:spPr>
          <a:xfrm flipH="1">
            <a:off x="10491411" y="220178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E81F02A-7CA6-F35C-C625-1B886AF2FE87}"/>
              </a:ext>
            </a:extLst>
          </p:cNvPr>
          <p:cNvSpPr txBox="1"/>
          <p:nvPr/>
        </p:nvSpPr>
        <p:spPr>
          <a:xfrm flipH="1">
            <a:off x="9208746" y="197094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A8025030-BE19-F655-EF1D-F6405A3B8161}"/>
              </a:ext>
            </a:extLst>
          </p:cNvPr>
          <p:cNvCxnSpPr>
            <a:stCxn id="50" idx="2"/>
          </p:cNvCxnSpPr>
          <p:nvPr/>
        </p:nvCxnSpPr>
        <p:spPr>
          <a:xfrm>
            <a:off x="11034071" y="2663447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38882A6D-B0DC-D6ED-D20A-6A3A19532EE4}"/>
              </a:ext>
            </a:extLst>
          </p:cNvPr>
          <p:cNvCxnSpPr>
            <a:endCxn id="48" idx="2"/>
          </p:cNvCxnSpPr>
          <p:nvPr/>
        </p:nvCxnSpPr>
        <p:spPr>
          <a:xfrm rot="10800000">
            <a:off x="7339475" y="2663449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D31B755F-59C1-FAC9-B81D-E5F961374B53}"/>
              </a:ext>
            </a:extLst>
          </p:cNvPr>
          <p:cNvSpPr txBox="1"/>
          <p:nvPr/>
        </p:nvSpPr>
        <p:spPr>
          <a:xfrm flipH="1">
            <a:off x="8467517" y="3691219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p:graphicFrame>
        <p:nvGraphicFramePr>
          <p:cNvPr id="87" name="表格 86">
            <a:extLst>
              <a:ext uri="{FF2B5EF4-FFF2-40B4-BE49-F238E27FC236}">
                <a16:creationId xmlns:a16="http://schemas.microsoft.com/office/drawing/2014/main" id="{3E782A1D-B8E9-2E8E-A617-67FDD8B57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334198"/>
              </p:ext>
            </p:extLst>
          </p:nvPr>
        </p:nvGraphicFramePr>
        <p:xfrm>
          <a:off x="1710523" y="4778760"/>
          <a:ext cx="858120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886">
                  <a:extLst>
                    <a:ext uri="{9D8B030D-6E8A-4147-A177-3AD203B41FA5}">
                      <a16:colId xmlns:a16="http://schemas.microsoft.com/office/drawing/2014/main" val="69956992"/>
                    </a:ext>
                  </a:extLst>
                </a:gridCol>
                <a:gridCol w="1225886">
                  <a:extLst>
                    <a:ext uri="{9D8B030D-6E8A-4147-A177-3AD203B41FA5}">
                      <a16:colId xmlns:a16="http://schemas.microsoft.com/office/drawing/2014/main" val="3708704781"/>
                    </a:ext>
                  </a:extLst>
                </a:gridCol>
                <a:gridCol w="1115644">
                  <a:extLst>
                    <a:ext uri="{9D8B030D-6E8A-4147-A177-3AD203B41FA5}">
                      <a16:colId xmlns:a16="http://schemas.microsoft.com/office/drawing/2014/main" val="1759485781"/>
                    </a:ext>
                  </a:extLst>
                </a:gridCol>
                <a:gridCol w="1336128">
                  <a:extLst>
                    <a:ext uri="{9D8B030D-6E8A-4147-A177-3AD203B41FA5}">
                      <a16:colId xmlns:a16="http://schemas.microsoft.com/office/drawing/2014/main" val="1856879485"/>
                    </a:ext>
                  </a:extLst>
                </a:gridCol>
                <a:gridCol w="1292517">
                  <a:extLst>
                    <a:ext uri="{9D8B030D-6E8A-4147-A177-3AD203B41FA5}">
                      <a16:colId xmlns:a16="http://schemas.microsoft.com/office/drawing/2014/main" val="2080788151"/>
                    </a:ext>
                  </a:extLst>
                </a:gridCol>
                <a:gridCol w="1247408">
                  <a:extLst>
                    <a:ext uri="{9D8B030D-6E8A-4147-A177-3AD203B41FA5}">
                      <a16:colId xmlns:a16="http://schemas.microsoft.com/office/drawing/2014/main" val="127411062"/>
                    </a:ext>
                  </a:extLst>
                </a:gridCol>
                <a:gridCol w="1137734">
                  <a:extLst>
                    <a:ext uri="{9D8B030D-6E8A-4147-A177-3AD203B41FA5}">
                      <a16:colId xmlns:a16="http://schemas.microsoft.com/office/drawing/2014/main" val="175147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人脸识别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对话问答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围棋象棋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机器翻译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数学证明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2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input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棋盘状态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题目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5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output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回答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下一步落子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答案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3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feedback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输赢（多步）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正确与否（单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多步）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5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833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28C54-494E-D140-4851-22DBE9F3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8B15611-15F4-B74A-AC14-50A055D575F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CAA2113-CE39-9862-DA57-FF4D23A3A5A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364BF02-0812-BB0A-E1D4-33712CF1A19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4E14FE9-A18D-8433-DEE0-FFA3E1FB70CE}"/>
              </a:ext>
            </a:extLst>
          </p:cNvPr>
          <p:cNvSpPr/>
          <p:nvPr/>
        </p:nvSpPr>
        <p:spPr bwMode="auto">
          <a:xfrm>
            <a:off x="-1" y="-1589"/>
            <a:ext cx="1206186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1AB93BB-A2C8-6D99-7A6E-343B1621AE16}"/>
              </a:ext>
            </a:extLst>
          </p:cNvPr>
          <p:cNvSpPr txBox="1"/>
          <p:nvPr/>
        </p:nvSpPr>
        <p:spPr>
          <a:xfrm>
            <a:off x="350439" y="120418"/>
            <a:ext cx="115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人工智能：从智能的内涵到人工智能四要素与数据形态（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831E660-93DC-4ECB-F7D9-788C4C00FC67}"/>
                  </a:ext>
                </a:extLst>
              </p:cNvPr>
              <p:cNvSpPr/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B831E660-93DC-4ECB-F7D9-788C4C00F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4FDB5960-BFBB-9C03-DA90-B1616D2C1996}"/>
              </a:ext>
            </a:extLst>
          </p:cNvPr>
          <p:cNvCxnSpPr>
            <a:endCxn id="44" idx="1"/>
          </p:cNvCxnSpPr>
          <p:nvPr/>
        </p:nvCxnSpPr>
        <p:spPr>
          <a:xfrm>
            <a:off x="309165" y="2120796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691826C8-1A6C-44F6-E8DB-9D71F3BB2945}"/>
              </a:ext>
            </a:extLst>
          </p:cNvPr>
          <p:cNvCxnSpPr/>
          <p:nvPr/>
        </p:nvCxnSpPr>
        <p:spPr>
          <a:xfrm>
            <a:off x="4098739" y="2118919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9294F16D-B598-2CB7-033E-6FE987A5FF2B}"/>
              </a:ext>
            </a:extLst>
          </p:cNvPr>
          <p:cNvSpPr txBox="1"/>
          <p:nvPr/>
        </p:nvSpPr>
        <p:spPr>
          <a:xfrm flipH="1">
            <a:off x="657956" y="1657254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8C15B89-A1FA-FE4E-D29D-E61DD50D0301}"/>
              </a:ext>
            </a:extLst>
          </p:cNvPr>
          <p:cNvSpPr txBox="1"/>
          <p:nvPr/>
        </p:nvSpPr>
        <p:spPr>
          <a:xfrm flipH="1">
            <a:off x="4296081" y="1657253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B9D8E89-FFCA-6D1F-476E-10A5F366DE3B}"/>
              </a:ext>
            </a:extLst>
          </p:cNvPr>
          <p:cNvSpPr txBox="1"/>
          <p:nvPr/>
        </p:nvSpPr>
        <p:spPr>
          <a:xfrm flipH="1">
            <a:off x="3013416" y="1426420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E0109547-3F13-0A18-3D20-8DEFF6A1B5F8}"/>
              </a:ext>
            </a:extLst>
          </p:cNvPr>
          <p:cNvCxnSpPr>
            <a:stCxn id="50" idx="2"/>
          </p:cNvCxnSpPr>
          <p:nvPr/>
        </p:nvCxnSpPr>
        <p:spPr>
          <a:xfrm>
            <a:off x="4838741" y="2118918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3DEF4830-5D1E-B3FD-8542-79D888F8E6BB}"/>
              </a:ext>
            </a:extLst>
          </p:cNvPr>
          <p:cNvCxnSpPr>
            <a:endCxn id="48" idx="2"/>
          </p:cNvCxnSpPr>
          <p:nvPr/>
        </p:nvCxnSpPr>
        <p:spPr>
          <a:xfrm rot="10800000">
            <a:off x="1144145" y="2118920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1AD22974-7A09-CCE8-E3D8-7CE999320012}"/>
              </a:ext>
            </a:extLst>
          </p:cNvPr>
          <p:cNvSpPr txBox="1"/>
          <p:nvPr/>
        </p:nvSpPr>
        <p:spPr>
          <a:xfrm flipH="1">
            <a:off x="2272187" y="3146690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E907F2C-02D9-9489-6675-4FE50322AFFB}"/>
                  </a:ext>
                </a:extLst>
              </p:cNvPr>
              <p:cNvSpPr txBox="1"/>
              <p:nvPr/>
            </p:nvSpPr>
            <p:spPr>
              <a:xfrm>
                <a:off x="5188401" y="1316643"/>
                <a:ext cx="7775193" cy="2706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表示：（知识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模型）长什么样？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机器编码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、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推理：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（知识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）怎么用来解决问题？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给定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，机器实现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计算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学习：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（知识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模型）怎么来的？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基于数据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&lt;input, output, feedback&gt;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集，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给定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，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更新计算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  <m:r>
                      <a:rPr lang="zh-CN" altLang="en-US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。</m:t>
                    </m:r>
                  </m:oMath>
                </a14:m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E907F2C-02D9-9489-6675-4FE50322AF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401" y="1316643"/>
                <a:ext cx="7775193" cy="2706447"/>
              </a:xfrm>
              <a:prstGeom prst="rect">
                <a:avLst/>
              </a:prstGeom>
              <a:blipFill>
                <a:blip r:embed="rId4"/>
                <a:stretch>
                  <a:fillRect t="-2027" b="-40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2F754D4-865F-8004-1712-0FAAEFEDA905}"/>
                  </a:ext>
                </a:extLst>
              </p:cNvPr>
              <p:cNvSpPr txBox="1"/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人工智能四要素（“知识”有待商榷）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算法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计算：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转换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数据：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&lt;input, output, feedback&gt;</a:t>
                </a: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知识：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ea typeface="楷体" panose="02010609060101010101" pitchFamily="49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2F754D4-865F-8004-1712-0FAAEFEDA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blipFill>
                <a:blip r:embed="rId5"/>
                <a:stretch>
                  <a:fillRect t="-2830" r="-979" b="-75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A1020DEC-A28F-AA84-4734-F49E478C7102}"/>
              </a:ext>
            </a:extLst>
          </p:cNvPr>
          <p:cNvSpPr txBox="1"/>
          <p:nvPr/>
        </p:nvSpPr>
        <p:spPr>
          <a:xfrm>
            <a:off x="5287163" y="4188133"/>
            <a:ext cx="70461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eaLnBrk="1" hangingPunct="1">
              <a:defRPr/>
            </a:pP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数据：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feedback&gt;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有监督：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&lt;input, output, feedback&gt;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无监督：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空缺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强化：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多步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自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监督：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input*,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正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/1&gt;</a:t>
            </a: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581319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DAE07-2F76-8B08-9E2E-7FB40B674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87C5392-7F71-3DAC-10B2-B889425F1AA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F0DA1904-4ED9-2C04-6542-156929F61D49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0696765-CF36-97CE-6F4F-973616FFE6B2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28FA01A-D9AD-7AB7-959F-F31010D638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1F2216CE-1E3F-8DB0-1675-466224F778BC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FF2847C-1883-651E-26F2-CC8C6C86B3A4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019F7439-AF9C-5356-5BEB-86D86B52EDEA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C2BAFEC6-7AF6-E5E3-68A2-AB9798C1D082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8A3F196-9E53-4C74-43D3-0C3D6C3BBD32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0AAD985-DB2D-70BC-C9A0-6CE884BA08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001B6898-CAA4-9A71-58A4-13C93B060B6E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53251603-0B64-6B1B-EE50-D45BFC4D1CF6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C959C44-64A5-13EA-7E8B-CA9BB7EE33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A934C1FC-4329-07BD-31D0-DBAD5280994B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9CED9C42-311B-02E2-11A7-60DA890BB2C9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EDF3438-BD7E-5DC1-819F-8C2AE95204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8A059D4F-1E70-96A1-7368-F4744A6CE1A5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D1E6122-854C-C027-C569-FFF8358255BD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15C119E-8994-FA33-DFC8-0BE4FF58C692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3467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C1C10-9B69-022B-2494-16DD8A93A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F31EC06-E00C-E998-FE79-5983AE83B76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B5FBC00-85FE-A981-55C4-1D0BA6E63EC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1F2025B-466B-4E48-5BC5-4F332D30662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FDF9EA6-55A8-16FA-982F-29B5CED321A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7E582F7-7B76-FDA5-0D76-3677E645CF25}"/>
              </a:ext>
            </a:extLst>
          </p:cNvPr>
          <p:cNvSpPr txBox="1"/>
          <p:nvPr/>
        </p:nvSpPr>
        <p:spPr>
          <a:xfrm>
            <a:off x="350439" y="12041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人工智能：“智能”指出了人工智能的子领域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31C1239D-3405-C66E-75B1-AFB415193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910952"/>
            <a:ext cx="148907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02B7B856-8266-E80A-554B-CDF3D343EF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4169965"/>
            <a:ext cx="14890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B4DF1367-8441-6BC3-B831-2A7EC7984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910952"/>
            <a:ext cx="208597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>
            <a:extLst>
              <a:ext uri="{FF2B5EF4-FFF2-40B4-BE49-F238E27FC236}">
                <a16:creationId xmlns:a16="http://schemas.microsoft.com/office/drawing/2014/main" id="{458B5DB6-A0E6-F623-3F2E-20DE827C77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4169965"/>
            <a:ext cx="20859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5">
            <a:extLst>
              <a:ext uri="{FF2B5EF4-FFF2-40B4-BE49-F238E27FC236}">
                <a16:creationId xmlns:a16="http://schemas.microsoft.com/office/drawing/2014/main" id="{186FB344-63BB-1922-81DE-7882E5E87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8" y="1910952"/>
            <a:ext cx="2270125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6">
            <a:extLst>
              <a:ext uri="{FF2B5EF4-FFF2-40B4-BE49-F238E27FC236}">
                <a16:creationId xmlns:a16="http://schemas.microsoft.com/office/drawing/2014/main" id="{A168551D-69BB-3860-BA0D-F1EC593F3B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063" y="4169965"/>
            <a:ext cx="22352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>
            <a:extLst>
              <a:ext uri="{FF2B5EF4-FFF2-40B4-BE49-F238E27FC236}">
                <a16:creationId xmlns:a16="http://schemas.microsoft.com/office/drawing/2014/main" id="{57F4E6DE-FB63-21BD-282B-627DD2BED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75" y="1914127"/>
            <a:ext cx="2232025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8">
            <a:extLst>
              <a:ext uri="{FF2B5EF4-FFF2-40B4-BE49-F238E27FC236}">
                <a16:creationId xmlns:a16="http://schemas.microsoft.com/office/drawing/2014/main" id="{178921AC-2F63-2B78-38E1-35219CE9A5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4169965"/>
            <a:ext cx="21971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>
            <a:extLst>
              <a:ext uri="{FF2B5EF4-FFF2-40B4-BE49-F238E27FC236}">
                <a16:creationId xmlns:a16="http://schemas.microsoft.com/office/drawing/2014/main" id="{13640977-C883-9A4C-6B6A-4ADA0EBDA9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13" y="1910952"/>
            <a:ext cx="2044700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0">
            <a:extLst>
              <a:ext uri="{FF2B5EF4-FFF2-40B4-BE49-F238E27FC236}">
                <a16:creationId xmlns:a16="http://schemas.microsoft.com/office/drawing/2014/main" id="{A7089189-7475-88A3-7FA4-97DAEDCD11D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3" y="4165202"/>
            <a:ext cx="198120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4CEF3ED-05F0-0F21-B317-374157E8C8DA}"/>
              </a:ext>
            </a:extLst>
          </p:cNvPr>
          <p:cNvSpPr/>
          <p:nvPr/>
        </p:nvSpPr>
        <p:spPr>
          <a:xfrm>
            <a:off x="373063" y="6070202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基础智能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781057D-430D-E54F-4AE8-4EA1D04B6963}"/>
              </a:ext>
            </a:extLst>
          </p:cNvPr>
          <p:cNvSpPr/>
          <p:nvPr/>
        </p:nvSpPr>
        <p:spPr>
          <a:xfrm>
            <a:off x="2455863" y="6019402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感知智能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42FB254-0192-E452-FF7F-4CA3695181FD}"/>
              </a:ext>
            </a:extLst>
          </p:cNvPr>
          <p:cNvSpPr/>
          <p:nvPr/>
        </p:nvSpPr>
        <p:spPr>
          <a:xfrm>
            <a:off x="4941888" y="5970190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认知智能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BF47580-8BBF-611F-8351-60E4FACA0E7C}"/>
              </a:ext>
            </a:extLst>
          </p:cNvPr>
          <p:cNvSpPr/>
          <p:nvPr/>
        </p:nvSpPr>
        <p:spPr>
          <a:xfrm>
            <a:off x="7483475" y="5935265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创新智能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00F8C8-2862-D2B9-ECCD-688DE75AD179}"/>
              </a:ext>
            </a:extLst>
          </p:cNvPr>
          <p:cNvSpPr/>
          <p:nvPr/>
        </p:nvSpPr>
        <p:spPr>
          <a:xfrm>
            <a:off x="9928225" y="5871765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综合智能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2494E96-7A90-61B5-2115-F1FD0869FFAA}"/>
              </a:ext>
            </a:extLst>
          </p:cNvPr>
          <p:cNvSpPr txBox="1"/>
          <p:nvPr/>
        </p:nvSpPr>
        <p:spPr>
          <a:xfrm>
            <a:off x="657774" y="841589"/>
            <a:ext cx="10273929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智能，也就是一个人工智能子领域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3657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EE9F6-9430-DE8E-DD7C-D64768594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2F1414D5-D0E2-7DEB-C1CA-1FAF638ED144}"/>
              </a:ext>
            </a:extLst>
          </p:cNvPr>
          <p:cNvCxnSpPr/>
          <p:nvPr/>
        </p:nvCxnSpPr>
        <p:spPr>
          <a:xfrm>
            <a:off x="4048018" y="1089061"/>
            <a:ext cx="0" cy="57689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BBA2D3D5-C717-B724-3218-4E801F9C0175}"/>
              </a:ext>
            </a:extLst>
          </p:cNvPr>
          <p:cNvCxnSpPr/>
          <p:nvPr/>
        </p:nvCxnSpPr>
        <p:spPr>
          <a:xfrm>
            <a:off x="7868294" y="1089061"/>
            <a:ext cx="0" cy="57689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9">
            <a:extLst>
              <a:ext uri="{FF2B5EF4-FFF2-40B4-BE49-F238E27FC236}">
                <a16:creationId xmlns:a16="http://schemas.microsoft.com/office/drawing/2014/main" id="{EA50D229-33AB-C2EC-C0DF-43804F673B8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09F5361-1847-49ED-FE2B-B2B7D9C8C0F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E1316A9-3C08-83B7-EA80-76EBFC50F1F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73D47C0-2FCE-F9D4-31A3-870E56AD14A3}"/>
              </a:ext>
            </a:extLst>
          </p:cNvPr>
          <p:cNvSpPr/>
          <p:nvPr/>
        </p:nvSpPr>
        <p:spPr bwMode="auto">
          <a:xfrm>
            <a:off x="0" y="-1589"/>
            <a:ext cx="9945384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037EDD-E81E-EAA9-63ED-7404C6459E76}"/>
              </a:ext>
            </a:extLst>
          </p:cNvPr>
          <p:cNvSpPr txBox="1"/>
          <p:nvPr/>
        </p:nvSpPr>
        <p:spPr>
          <a:xfrm>
            <a:off x="350439" y="120418"/>
            <a:ext cx="9161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人工智能：从智能体的定义到一个或许更好的子领域归类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DF9C28D-2812-6FC3-2649-49400DCDB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55" y="1572200"/>
            <a:ext cx="10934509" cy="5165382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149FA6A8-9837-DD72-B8C4-9F523C95FE0E}"/>
              </a:ext>
            </a:extLst>
          </p:cNvPr>
          <p:cNvSpPr/>
          <p:nvPr/>
        </p:nvSpPr>
        <p:spPr>
          <a:xfrm>
            <a:off x="1795702" y="1074124"/>
            <a:ext cx="173196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输入部分</a:t>
            </a:r>
            <a:endParaRPr lang="en-US" altLang="zh-CN" sz="2000" dirty="0">
              <a:latin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感知智能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1FFA9FC-A821-AECC-6A3B-CFC228B87BE3}"/>
              </a:ext>
            </a:extLst>
          </p:cNvPr>
          <p:cNvSpPr/>
          <p:nvPr/>
        </p:nvSpPr>
        <p:spPr>
          <a:xfrm>
            <a:off x="5088728" y="1074124"/>
            <a:ext cx="173196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智能体部分</a:t>
            </a:r>
            <a:endParaRPr lang="en-US" altLang="zh-CN" sz="2000" dirty="0">
              <a:latin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认知智能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DB2D0E9-30FD-8956-4B63-C762D01D63EF}"/>
              </a:ext>
            </a:extLst>
          </p:cNvPr>
          <p:cNvSpPr/>
          <p:nvPr/>
        </p:nvSpPr>
        <p:spPr>
          <a:xfrm>
            <a:off x="8434703" y="1089061"/>
            <a:ext cx="173196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输出部分</a:t>
            </a:r>
            <a:endParaRPr lang="en-US" altLang="zh-CN" sz="2000" dirty="0">
              <a:latin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决策智能</a:t>
            </a:r>
          </a:p>
        </p:txBody>
      </p:sp>
    </p:spTree>
    <p:extLst>
      <p:ext uri="{BB962C8B-B14F-4D97-AF65-F5344CB8AC3E}">
        <p14:creationId xmlns:p14="http://schemas.microsoft.com/office/powerpoint/2010/main" val="3082960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6280-20BC-5F1B-3F5A-74BABC7E7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215E51B-5A18-8248-F7A1-299A8CE0C9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6BE406A-4A96-F997-E7CD-4E4224F8AF0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C73487D-6B89-6964-144D-6E15DFFA5B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4C824AE-35A1-CDDD-043A-7FDBB2C1440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DD115F-DC81-49D5-D233-E1B4DDB96B20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人工智能：感知智能子领域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C6BE1F0F-ED5F-4130-9963-F67BDD9464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788" y="1939925"/>
            <a:ext cx="3175000" cy="198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AF75CB6C-9B6D-CFA5-BCA2-7CEF67D6A4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5612" y="1949450"/>
            <a:ext cx="3430588" cy="1978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F60ABB82-00B1-94B9-EDF9-11D4E46B91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99463" y="1949450"/>
            <a:ext cx="3025775" cy="198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23">
            <a:extLst>
              <a:ext uri="{FF2B5EF4-FFF2-40B4-BE49-F238E27FC236}">
                <a16:creationId xmlns:a16="http://schemas.microsoft.com/office/drawing/2014/main" id="{92924AEB-35E8-446B-6770-9E77A2B3A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863" y="4184650"/>
            <a:ext cx="1465262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计算机视觉</a:t>
            </a: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id="{F62D4F1E-98D3-4C60-E3AD-580A90BB8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4184650"/>
            <a:ext cx="19526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自然语言处理</a:t>
            </a:r>
          </a:p>
        </p:txBody>
      </p:sp>
      <p:sp>
        <p:nvSpPr>
          <p:cNvPr id="8" name="矩形 23">
            <a:extLst>
              <a:ext uri="{FF2B5EF4-FFF2-40B4-BE49-F238E27FC236}">
                <a16:creationId xmlns:a16="http://schemas.microsoft.com/office/drawing/2014/main" id="{E4F90CB0-3EB3-0582-FBCF-33BA2B724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325" y="4152900"/>
            <a:ext cx="217805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语音识别与处理</a:t>
            </a: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id="{34B07AF2-02AA-7BB9-FE0A-DBF43E5BE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5100404"/>
            <a:ext cx="4826000" cy="12001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触觉、嗅觉、味觉 ？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第六感、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RFID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、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… </a:t>
            </a:r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？</a:t>
            </a:r>
            <a:endParaRPr lang="zh-CN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31C41A-F3F4-1B65-D371-FEE9DDCE49EB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机器如何从传感器的原始输入中得到想要的数据与信息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628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3DCF8-DCC4-0E3B-4A27-A475450B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D6AF6F4-26BC-7AE3-3ADC-C6289EFDF5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9A319FC-E465-8E2A-FFB6-6A5F547F8F6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E03C05B-D49B-DBE5-4115-4ABCA477F8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983B389-4633-0B96-790B-6F7FD52C971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DEB5F75-F5CE-9062-A67A-B813308C63B9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人工智能：认知智能子领域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9F977CF-2DF5-F159-DF15-B4C270A0EE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56663" y="1819929"/>
            <a:ext cx="2159000" cy="2104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2B4FAF1-F231-974D-F418-11A9BAC2EF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7875" y="1838325"/>
            <a:ext cx="3344863" cy="2085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9CE801C-BD09-54A8-70B9-D97953A7C3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12863" y="1844675"/>
            <a:ext cx="2374900" cy="207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23">
            <a:extLst>
              <a:ext uri="{FF2B5EF4-FFF2-40B4-BE49-F238E27FC236}">
                <a16:creationId xmlns:a16="http://schemas.microsoft.com/office/drawing/2014/main" id="{2FD2F7B9-0C04-02B6-EA65-A679BA62C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363" y="4152900"/>
            <a:ext cx="199390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知识表示与推理</a:t>
            </a:r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8450E549-C8F3-739B-D52A-27FC2879D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4152900"/>
            <a:ext cx="19526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机器学习</a:t>
            </a: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id="{7D278754-4BB8-AFCA-4438-B6D8B5712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325" y="4152900"/>
            <a:ext cx="2178050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多智能体系统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BE5529A-0DA5-505E-205B-C47FF043C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3" y="4937125"/>
            <a:ext cx="4787900" cy="16557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000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不确定性人工智能</a:t>
            </a:r>
            <a:endParaRPr lang="en-US" altLang="zh-CN" sz="2000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000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约束满足问题求解</a:t>
            </a:r>
            <a:endParaRPr lang="en-US" altLang="zh-CN" sz="2000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sz="2000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人工生命</a:t>
            </a:r>
            <a:endParaRPr lang="en-US" altLang="zh-CN" sz="2000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sz="2000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…………</a:t>
            </a:r>
            <a:endParaRPr lang="en-AU" altLang="zh-CN" sz="2000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F249FA9-65AC-C822-A5F7-CF17FFBC4E20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机器如何基于感知信息和自身模型解决问题，及如何学习更好的自身模型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3997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0D4CF-1666-BCB5-9EC4-51919B86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8B1A9AE-64EB-9817-D04C-B6942BD962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054AB29-0D41-F53A-D995-F8B94977656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AF3D4EB-B03F-9A67-AEE2-D671836A1E2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D67FF03-24A2-183C-C9B8-66F5864AE11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36B3934-A74C-643A-5B00-24D2E2788574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人工智能：决策智能子领域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BE1A79E-E648-0BDA-A5C0-9A02B0BDD5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7448" y="2092024"/>
            <a:ext cx="4786599" cy="2808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E76DAB7-C69F-4999-E50B-AA2610CB01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4032" y="2092024"/>
            <a:ext cx="4602871" cy="2808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23">
            <a:extLst>
              <a:ext uri="{FF2B5EF4-FFF2-40B4-BE49-F238E27FC236}">
                <a16:creationId xmlns:a16="http://schemas.microsoft.com/office/drawing/2014/main" id="{A4BB17F1-E4E6-03BE-1159-77E0DBCBF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250" y="5345113"/>
            <a:ext cx="23844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行动选择</a:t>
            </a:r>
            <a:r>
              <a:rPr lang="en-US" altLang="zh-CN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/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决策</a:t>
            </a:r>
          </a:p>
        </p:txBody>
      </p:sp>
      <p:sp>
        <p:nvSpPr>
          <p:cNvPr id="5" name="矩形 23">
            <a:extLst>
              <a:ext uri="{FF2B5EF4-FFF2-40B4-BE49-F238E27FC236}">
                <a16:creationId xmlns:a16="http://schemas.microsoft.com/office/drawing/2014/main" id="{68183363-71CA-8EB6-8C0F-75B70FA0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863" y="5345113"/>
            <a:ext cx="2384425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机器人（具身智能）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672A48D-567F-7CC6-6622-9361ED7D1AB1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机器如何基于自身模型，做（理性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正确的）决策，及机器如何行动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4591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0BFC6-F7CB-7C65-A19D-5A25B6FAA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17DD572-52EA-065D-F9F2-ABA0087BC8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690DF9B-B56F-33E0-F616-15D6C9CA4FC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88156E0-CB9E-6117-338D-E17AA0AF391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5314C59-C6E1-C074-1CA4-8D1F84E4E86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887FD9-6042-6E94-C6BD-42A0C394E7B7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人工智能：交叉领域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8BA6109-A5EE-8EA2-264C-0C89BAC2B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133600"/>
            <a:ext cx="2055813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24ADA02-E961-F71B-5761-1A88BC3A8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88" y="2136775"/>
            <a:ext cx="24034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D173D71-5FA8-CEA1-6F62-C253A57F1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113" y="2133600"/>
            <a:ext cx="1603375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>
            <a:extLst>
              <a:ext uri="{FF2B5EF4-FFF2-40B4-BE49-F238E27FC236}">
                <a16:creationId xmlns:a16="http://schemas.microsoft.com/office/drawing/2014/main" id="{B4B661E3-7E04-50DF-A633-C2D3147E05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838" y="2133600"/>
            <a:ext cx="19685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4014C58-89D0-FE9E-C13E-2313CA9A2504}"/>
              </a:ext>
            </a:extLst>
          </p:cNvPr>
          <p:cNvSpPr/>
          <p:nvPr/>
        </p:nvSpPr>
        <p:spPr>
          <a:xfrm>
            <a:off x="344488" y="1547031"/>
            <a:ext cx="2757487" cy="40163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人工智能</a:t>
            </a:r>
            <a:r>
              <a:rPr lang="en-US" altLang="zh-CN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∩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数据库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504509B-4CE6-4338-E00F-0C87E4EBA588}"/>
              </a:ext>
            </a:extLst>
          </p:cNvPr>
          <p:cNvSpPr/>
          <p:nvPr/>
        </p:nvSpPr>
        <p:spPr>
          <a:xfrm>
            <a:off x="3443288" y="1553381"/>
            <a:ext cx="2757487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人工智能</a:t>
            </a:r>
            <a:r>
              <a:rPr lang="en-US" altLang="zh-CN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∩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系统设计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742062-07A4-3C65-C1B2-D320B4DA3D38}"/>
              </a:ext>
            </a:extLst>
          </p:cNvPr>
          <p:cNvSpPr/>
          <p:nvPr/>
        </p:nvSpPr>
        <p:spPr>
          <a:xfrm>
            <a:off x="6291263" y="1547031"/>
            <a:ext cx="2759075" cy="40163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人工智能</a:t>
            </a:r>
            <a:r>
              <a:rPr lang="en-US" altLang="zh-CN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∩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万维网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3817157-33A1-3FDC-DB92-833CA5CBBCDD}"/>
              </a:ext>
            </a:extLst>
          </p:cNvPr>
          <p:cNvSpPr/>
          <p:nvPr/>
        </p:nvSpPr>
        <p:spPr>
          <a:xfrm>
            <a:off x="8845550" y="1535918"/>
            <a:ext cx="2759075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人工智能</a:t>
            </a:r>
            <a:r>
              <a:rPr lang="en-US" altLang="zh-CN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∩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信息处理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8504996-CC7D-23DC-B182-88D8762EA501}"/>
              </a:ext>
            </a:extLst>
          </p:cNvPr>
          <p:cNvSpPr/>
          <p:nvPr/>
        </p:nvSpPr>
        <p:spPr>
          <a:xfrm>
            <a:off x="344488" y="4114654"/>
            <a:ext cx="2757487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数据挖掘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ACB749A-9733-5834-8784-F00F3D5A0358}"/>
              </a:ext>
            </a:extLst>
          </p:cNvPr>
          <p:cNvSpPr/>
          <p:nvPr/>
        </p:nvSpPr>
        <p:spPr>
          <a:xfrm>
            <a:off x="3444875" y="4117829"/>
            <a:ext cx="2757488" cy="401638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人机交互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A8FADC-AA56-BE9B-18D9-F7F56D89890C}"/>
              </a:ext>
            </a:extLst>
          </p:cNvPr>
          <p:cNvSpPr/>
          <p:nvPr/>
        </p:nvSpPr>
        <p:spPr>
          <a:xfrm>
            <a:off x="6291263" y="4081317"/>
            <a:ext cx="2759075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语义网络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562DB7C-739D-B22D-F4AB-45EF4DED3121}"/>
              </a:ext>
            </a:extLst>
          </p:cNvPr>
          <p:cNvSpPr/>
          <p:nvPr/>
        </p:nvSpPr>
        <p:spPr>
          <a:xfrm>
            <a:off x="8851900" y="4074967"/>
            <a:ext cx="2757488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hangingPunct="0">
              <a:defRPr/>
            </a:pP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信息检索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F5C5766F-15E4-3C63-FB99-10F583F81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4981575"/>
            <a:ext cx="10656887" cy="10477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marL="914400" lvl="2" indent="0" algn="ctr" eaLnBrk="1" hangingPunct="1">
              <a:buFontTx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人工智能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∩X</a:t>
            </a:r>
          </a:p>
          <a:p>
            <a:pPr marL="914400" lvl="2" indent="0" algn="ctr" eaLnBrk="1" hangingPunct="1">
              <a:buFontTx/>
              <a:buNone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科学、教育、医疗、金融、安防、司法、电商、社交、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………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0668CA-6DA3-9B09-0C86-4E310D4407BE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人工智能和几乎所有需要用到智能行为的学科交叉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6491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A2F1D-CBDD-4B1A-1EA5-084C65155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1971BBD-7819-7EA7-F2A3-DFC7340D9E7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EC793EDD-D7FE-1F9C-B539-B9CDF5082A69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651D4A0-8EEB-1C35-BE2F-F7113109A00C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1753A0ED-8AF1-0676-72D0-19AEA801D3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22914574-8B98-52AA-B93D-CF36175755AC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66CC8C47-3FCA-9637-BDAA-E6D325577254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360E9917-0F95-5DE8-B558-F18FFD3DB83F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EF5266B3-26A8-2C8C-5F3D-625D685F3085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927B7C8E-CEAA-C5D1-EFE3-A94151CDE34A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75167FE-059D-E22E-65B7-236E5ABF13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15606A0D-0B15-5C1D-9498-99B99106E6B8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A7C71D7B-C8DD-4C8C-7105-CBE92B02FAF6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0F4FBAE-6FBC-D21B-EF8B-D2F41F703A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6097517D-E440-EF95-F453-C85AEBFE9EFA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452672D-C5BD-31F8-3782-B85BF69F2DED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23366CD6-68D3-7076-FE90-7A59FCEE01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D28613A5-2BD6-2B57-24E2-202A3940E1CA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C3D7F73D-D4C6-3189-20C9-C8AF63213B83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D15EF63-0585-A3E0-2346-582BB3DD9C9A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1520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818BC-9930-44DC-49F3-EB51A1F70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8E16B71-67C5-7437-D6A9-65DEE9BD586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F38B218-E23A-303D-5E89-BC324E95EB5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AF9E39F-AFB5-7DAE-E5D3-82E6F3467BB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F7A1378-0249-E699-180B-8DF5DAC422D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17389C-4904-442B-87C2-EF6A0A49C2AE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人工智能：该怎么做？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5AFE20A-DCA9-206C-3EBA-261E3B67A610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他山之石，可以攻玉。交叉（受其它学科启发）是人工智能最好的突破口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6AA8FF36-48F3-60E4-FFC2-A64DFBE04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8" y="1666934"/>
            <a:ext cx="5531887" cy="261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5CC76D87-B6A6-8F6B-B4E1-B190E4C35E5D}"/>
                  </a:ext>
                </a:extLst>
              </p:cNvPr>
              <p:cNvSpPr/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>
                <a:extLst>
                  <a:ext uri="{FF2B5EF4-FFF2-40B4-BE49-F238E27FC236}">
                    <a16:creationId xmlns:a16="http://schemas.microsoft.com/office/drawing/2014/main" id="{5CC76D87-B6A6-8F6B-B4E1-B190E4C35E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D5B3785D-89C2-6109-2E2E-C0E62D610B5C}"/>
              </a:ext>
            </a:extLst>
          </p:cNvPr>
          <p:cNvCxnSpPr>
            <a:endCxn id="44" idx="1"/>
          </p:cNvCxnSpPr>
          <p:nvPr/>
        </p:nvCxnSpPr>
        <p:spPr>
          <a:xfrm>
            <a:off x="6504495" y="266532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07E1E3C9-A725-6CFA-5B89-28CF6D452BAB}"/>
              </a:ext>
            </a:extLst>
          </p:cNvPr>
          <p:cNvCxnSpPr/>
          <p:nvPr/>
        </p:nvCxnSpPr>
        <p:spPr>
          <a:xfrm>
            <a:off x="10294069" y="266344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F9B3559B-F305-40F1-3795-30DF2600DC94}"/>
              </a:ext>
            </a:extLst>
          </p:cNvPr>
          <p:cNvSpPr txBox="1"/>
          <p:nvPr/>
        </p:nvSpPr>
        <p:spPr>
          <a:xfrm flipH="1">
            <a:off x="6853286" y="2201783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9A5D9D8-8B51-D19B-68BF-9795B0A52983}"/>
              </a:ext>
            </a:extLst>
          </p:cNvPr>
          <p:cNvSpPr txBox="1"/>
          <p:nvPr/>
        </p:nvSpPr>
        <p:spPr>
          <a:xfrm flipH="1">
            <a:off x="10491411" y="220178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9C94BB9-C9CD-BF66-1266-90D697ACB5CC}"/>
              </a:ext>
            </a:extLst>
          </p:cNvPr>
          <p:cNvSpPr txBox="1"/>
          <p:nvPr/>
        </p:nvSpPr>
        <p:spPr>
          <a:xfrm flipH="1">
            <a:off x="9208746" y="197094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D473A1F6-0325-99DA-81FC-094CE51E5088}"/>
              </a:ext>
            </a:extLst>
          </p:cNvPr>
          <p:cNvCxnSpPr>
            <a:stCxn id="50" idx="2"/>
          </p:cNvCxnSpPr>
          <p:nvPr/>
        </p:nvCxnSpPr>
        <p:spPr>
          <a:xfrm>
            <a:off x="11034071" y="2663447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1514E648-B01E-79E8-FEC3-E3CB64A9FBE9}"/>
              </a:ext>
            </a:extLst>
          </p:cNvPr>
          <p:cNvCxnSpPr>
            <a:endCxn id="48" idx="2"/>
          </p:cNvCxnSpPr>
          <p:nvPr/>
        </p:nvCxnSpPr>
        <p:spPr>
          <a:xfrm rot="10800000">
            <a:off x="7339475" y="2663449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EE5AD907-F2E9-6260-6F5C-29BCC11F5014}"/>
              </a:ext>
            </a:extLst>
          </p:cNvPr>
          <p:cNvSpPr txBox="1"/>
          <p:nvPr/>
        </p:nvSpPr>
        <p:spPr>
          <a:xfrm flipH="1">
            <a:off x="8467517" y="3691219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p:graphicFrame>
        <p:nvGraphicFramePr>
          <p:cNvPr id="87" name="表格 86">
            <a:extLst>
              <a:ext uri="{FF2B5EF4-FFF2-40B4-BE49-F238E27FC236}">
                <a16:creationId xmlns:a16="http://schemas.microsoft.com/office/drawing/2014/main" id="{F39F30FE-41E5-119B-718F-1730C1855B1C}"/>
              </a:ext>
            </a:extLst>
          </p:cNvPr>
          <p:cNvGraphicFramePr>
            <a:graphicFrameLocks noGrp="1"/>
          </p:cNvGraphicFramePr>
          <p:nvPr/>
        </p:nvGraphicFramePr>
        <p:xfrm>
          <a:off x="1710523" y="4778760"/>
          <a:ext cx="858120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886">
                  <a:extLst>
                    <a:ext uri="{9D8B030D-6E8A-4147-A177-3AD203B41FA5}">
                      <a16:colId xmlns:a16="http://schemas.microsoft.com/office/drawing/2014/main" val="69956992"/>
                    </a:ext>
                  </a:extLst>
                </a:gridCol>
                <a:gridCol w="1225886">
                  <a:extLst>
                    <a:ext uri="{9D8B030D-6E8A-4147-A177-3AD203B41FA5}">
                      <a16:colId xmlns:a16="http://schemas.microsoft.com/office/drawing/2014/main" val="3708704781"/>
                    </a:ext>
                  </a:extLst>
                </a:gridCol>
                <a:gridCol w="1115644">
                  <a:extLst>
                    <a:ext uri="{9D8B030D-6E8A-4147-A177-3AD203B41FA5}">
                      <a16:colId xmlns:a16="http://schemas.microsoft.com/office/drawing/2014/main" val="1759485781"/>
                    </a:ext>
                  </a:extLst>
                </a:gridCol>
                <a:gridCol w="1336128">
                  <a:extLst>
                    <a:ext uri="{9D8B030D-6E8A-4147-A177-3AD203B41FA5}">
                      <a16:colId xmlns:a16="http://schemas.microsoft.com/office/drawing/2014/main" val="1856879485"/>
                    </a:ext>
                  </a:extLst>
                </a:gridCol>
                <a:gridCol w="1292517">
                  <a:extLst>
                    <a:ext uri="{9D8B030D-6E8A-4147-A177-3AD203B41FA5}">
                      <a16:colId xmlns:a16="http://schemas.microsoft.com/office/drawing/2014/main" val="2080788151"/>
                    </a:ext>
                  </a:extLst>
                </a:gridCol>
                <a:gridCol w="1247408">
                  <a:extLst>
                    <a:ext uri="{9D8B030D-6E8A-4147-A177-3AD203B41FA5}">
                      <a16:colId xmlns:a16="http://schemas.microsoft.com/office/drawing/2014/main" val="127411062"/>
                    </a:ext>
                  </a:extLst>
                </a:gridCol>
                <a:gridCol w="1137734">
                  <a:extLst>
                    <a:ext uri="{9D8B030D-6E8A-4147-A177-3AD203B41FA5}">
                      <a16:colId xmlns:a16="http://schemas.microsoft.com/office/drawing/2014/main" val="175147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人脸识别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对话问答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围棋象棋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机器翻译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数学证明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2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input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棋盘状态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题目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5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output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回答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下一步落子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句子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答案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3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feedback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输赢（多步）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5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0279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F1606-BCA3-0C77-D2EC-26FF24D2E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372930F-577F-0ABE-CB6B-D516DB0B508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BFBC349-56E6-DFDE-E90C-DFF11AF577E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98B90AB9-0256-05A9-3B28-DA849E21CFF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283F324-6D3A-C2B0-ED25-3E07972EC265}"/>
              </a:ext>
            </a:extLst>
          </p:cNvPr>
          <p:cNvSpPr/>
          <p:nvPr/>
        </p:nvSpPr>
        <p:spPr bwMode="auto">
          <a:xfrm>
            <a:off x="0" y="-1589"/>
            <a:ext cx="954469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C6C184-BB57-7256-2B77-ECC0DD964D90}"/>
              </a:ext>
            </a:extLst>
          </p:cNvPr>
          <p:cNvSpPr txBox="1"/>
          <p:nvPr/>
        </p:nvSpPr>
        <p:spPr>
          <a:xfrm>
            <a:off x="350439" y="120418"/>
            <a:ext cx="7013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人工智能：“复现”启发了人工智能的流派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08A084D-AEAF-EEB6-6978-928B0CB5818D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几乎每门与人工智能交叉的学科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都启发了人工智能的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流派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AA489C-C138-E7CF-07F2-713D360C1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7" y="2054403"/>
            <a:ext cx="1366837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3C071FF1-D918-06C3-81F4-A5EA29B5E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69" y="2048053"/>
            <a:ext cx="12382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1">
            <a:extLst>
              <a:ext uri="{FF2B5EF4-FFF2-40B4-BE49-F238E27FC236}">
                <a16:creationId xmlns:a16="http://schemas.microsoft.com/office/drawing/2014/main" id="{FE95BB84-97CC-E00D-2E20-9984D94ADA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719" y="2048053"/>
            <a:ext cx="1290638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18E25799-1DE1-EAD3-EE30-B7A550EF6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544" y="2048053"/>
            <a:ext cx="14605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61A09985-4382-808D-18B1-7E8AAAF7DE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544" y="2054403"/>
            <a:ext cx="16891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>
            <a:extLst>
              <a:ext uri="{FF2B5EF4-FFF2-40B4-BE49-F238E27FC236}">
                <a16:creationId xmlns:a16="http://schemas.microsoft.com/office/drawing/2014/main" id="{7709221F-DA48-C1B3-FB22-68C790F166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644" y="2054403"/>
            <a:ext cx="136048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0">
            <a:extLst>
              <a:ext uri="{FF2B5EF4-FFF2-40B4-BE49-F238E27FC236}">
                <a16:creationId xmlns:a16="http://schemas.microsoft.com/office/drawing/2014/main" id="{774FE90C-E84B-60A3-D2F2-FFB41155E6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719" y="2048053"/>
            <a:ext cx="1366838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下箭头 14">
            <a:extLst>
              <a:ext uri="{FF2B5EF4-FFF2-40B4-BE49-F238E27FC236}">
                <a16:creationId xmlns:a16="http://schemas.microsoft.com/office/drawing/2014/main" id="{144715C2-4295-343D-7BCC-1598CE8EE484}"/>
              </a:ext>
            </a:extLst>
          </p:cNvPr>
          <p:cNvSpPr/>
          <p:nvPr/>
        </p:nvSpPr>
        <p:spPr>
          <a:xfrm>
            <a:off x="470382" y="3997503"/>
            <a:ext cx="865187" cy="7191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BA1F72-F97C-2877-F2F1-0D99913FA8AC}"/>
              </a:ext>
            </a:extLst>
          </p:cNvPr>
          <p:cNvSpPr txBox="1"/>
          <p:nvPr/>
        </p:nvSpPr>
        <p:spPr>
          <a:xfrm>
            <a:off x="194157" y="4892853"/>
            <a:ext cx="1422400" cy="4619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符号流派</a:t>
            </a:r>
          </a:p>
        </p:txBody>
      </p:sp>
      <p:sp>
        <p:nvSpPr>
          <p:cNvPr id="11" name="下箭头 16">
            <a:extLst>
              <a:ext uri="{FF2B5EF4-FFF2-40B4-BE49-F238E27FC236}">
                <a16:creationId xmlns:a16="http://schemas.microsoft.com/office/drawing/2014/main" id="{1939DA01-129E-D00F-9D84-6E0D63EDDC06}"/>
              </a:ext>
            </a:extLst>
          </p:cNvPr>
          <p:cNvSpPr/>
          <p:nvPr/>
        </p:nvSpPr>
        <p:spPr>
          <a:xfrm>
            <a:off x="2078519" y="3997503"/>
            <a:ext cx="865188" cy="7191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D113B1-042C-5C58-C773-46D1ED482DFE}"/>
              </a:ext>
            </a:extLst>
          </p:cNvPr>
          <p:cNvSpPr txBox="1"/>
          <p:nvPr/>
        </p:nvSpPr>
        <p:spPr>
          <a:xfrm>
            <a:off x="1802294" y="4892853"/>
            <a:ext cx="1422400" cy="4619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连接流派</a:t>
            </a:r>
          </a:p>
        </p:txBody>
      </p:sp>
      <p:sp>
        <p:nvSpPr>
          <p:cNvPr id="16" name="下箭头 18">
            <a:extLst>
              <a:ext uri="{FF2B5EF4-FFF2-40B4-BE49-F238E27FC236}">
                <a16:creationId xmlns:a16="http://schemas.microsoft.com/office/drawing/2014/main" id="{A7AE7F55-4E84-8A90-8CC7-9F74946AF5D9}"/>
              </a:ext>
            </a:extLst>
          </p:cNvPr>
          <p:cNvSpPr/>
          <p:nvPr/>
        </p:nvSpPr>
        <p:spPr>
          <a:xfrm>
            <a:off x="3966057" y="3992741"/>
            <a:ext cx="865187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E54C7D4-5B30-F2B6-CDAD-846C09753C07}"/>
              </a:ext>
            </a:extLst>
          </p:cNvPr>
          <p:cNvSpPr txBox="1"/>
          <p:nvPr/>
        </p:nvSpPr>
        <p:spPr>
          <a:xfrm>
            <a:off x="3689832" y="4888091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行为流派</a:t>
            </a:r>
          </a:p>
        </p:txBody>
      </p:sp>
      <p:sp>
        <p:nvSpPr>
          <p:cNvPr id="20" name="下箭头 20">
            <a:extLst>
              <a:ext uri="{FF2B5EF4-FFF2-40B4-BE49-F238E27FC236}">
                <a16:creationId xmlns:a16="http://schemas.microsoft.com/office/drawing/2014/main" id="{777AED8D-5EC6-C1CE-1967-49C2D7C9934C}"/>
              </a:ext>
            </a:extLst>
          </p:cNvPr>
          <p:cNvSpPr/>
          <p:nvPr/>
        </p:nvSpPr>
        <p:spPr>
          <a:xfrm>
            <a:off x="5763107" y="3992741"/>
            <a:ext cx="865187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E504D54-80B3-6953-85EC-81EE025D5B71}"/>
              </a:ext>
            </a:extLst>
          </p:cNvPr>
          <p:cNvSpPr txBox="1"/>
          <p:nvPr/>
        </p:nvSpPr>
        <p:spPr>
          <a:xfrm>
            <a:off x="5486882" y="4888091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统计流派</a:t>
            </a:r>
          </a:p>
        </p:txBody>
      </p:sp>
      <p:sp>
        <p:nvSpPr>
          <p:cNvPr id="22" name="下箭头 22">
            <a:extLst>
              <a:ext uri="{FF2B5EF4-FFF2-40B4-BE49-F238E27FC236}">
                <a16:creationId xmlns:a16="http://schemas.microsoft.com/office/drawing/2014/main" id="{FB7C9010-952B-636F-399C-725A05695586}"/>
              </a:ext>
            </a:extLst>
          </p:cNvPr>
          <p:cNvSpPr/>
          <p:nvPr/>
        </p:nvSpPr>
        <p:spPr>
          <a:xfrm>
            <a:off x="7498244" y="3992741"/>
            <a:ext cx="865188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65A33B1-D9FB-6D3F-C553-D5B297329654}"/>
              </a:ext>
            </a:extLst>
          </p:cNvPr>
          <p:cNvSpPr txBox="1"/>
          <p:nvPr/>
        </p:nvSpPr>
        <p:spPr>
          <a:xfrm>
            <a:off x="7222019" y="4888091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博弈流派</a:t>
            </a:r>
          </a:p>
        </p:txBody>
      </p:sp>
      <p:sp>
        <p:nvSpPr>
          <p:cNvPr id="25" name="下箭头 24">
            <a:extLst>
              <a:ext uri="{FF2B5EF4-FFF2-40B4-BE49-F238E27FC236}">
                <a16:creationId xmlns:a16="http://schemas.microsoft.com/office/drawing/2014/main" id="{740EA15C-2208-2621-259A-B1C9853B1BD0}"/>
              </a:ext>
            </a:extLst>
          </p:cNvPr>
          <p:cNvSpPr/>
          <p:nvPr/>
        </p:nvSpPr>
        <p:spPr>
          <a:xfrm>
            <a:off x="9295294" y="3992741"/>
            <a:ext cx="865188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9010EAC-6719-7F7F-7E81-BBCEDDAD7003}"/>
              </a:ext>
            </a:extLst>
          </p:cNvPr>
          <p:cNvSpPr txBox="1"/>
          <p:nvPr/>
        </p:nvSpPr>
        <p:spPr>
          <a:xfrm>
            <a:off x="9019069" y="4888091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仿生流派</a:t>
            </a:r>
          </a:p>
        </p:txBody>
      </p:sp>
      <p:sp>
        <p:nvSpPr>
          <p:cNvPr id="27" name="下箭头 26">
            <a:extLst>
              <a:ext uri="{FF2B5EF4-FFF2-40B4-BE49-F238E27FC236}">
                <a16:creationId xmlns:a16="http://schemas.microsoft.com/office/drawing/2014/main" id="{09BAEA12-05CD-5D02-07DF-2D4B6E1F485C}"/>
              </a:ext>
            </a:extLst>
          </p:cNvPr>
          <p:cNvSpPr/>
          <p:nvPr/>
        </p:nvSpPr>
        <p:spPr>
          <a:xfrm>
            <a:off x="10943119" y="3992741"/>
            <a:ext cx="865188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C6B5928-2F16-1C5E-BAE8-1950A172A1CE}"/>
              </a:ext>
            </a:extLst>
          </p:cNvPr>
          <p:cNvSpPr txBox="1"/>
          <p:nvPr/>
        </p:nvSpPr>
        <p:spPr>
          <a:xfrm>
            <a:off x="10666894" y="4888091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认知流派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C992A3C-AE30-5370-9E61-3A499CF5FFCC}"/>
              </a:ext>
            </a:extLst>
          </p:cNvPr>
          <p:cNvSpPr txBox="1"/>
          <p:nvPr/>
        </p:nvSpPr>
        <p:spPr>
          <a:xfrm>
            <a:off x="3966057" y="5764533"/>
            <a:ext cx="4202219" cy="4603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dirty="0">
                <a:solidFill>
                  <a:schemeClr val="bg1"/>
                </a:solidFill>
                <a:latin typeface="+mn-ea"/>
                <a:ea typeface="+mn-ea"/>
              </a:rPr>
              <a:t>…………………………………………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5427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7F679-5563-547F-EB3C-72C0F3FC3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5DA7405-372C-72B3-8A3F-31EB34BCB59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49B96C1-1370-FE2F-D51C-239B8EE35B4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6C98741-1720-B8CC-F6BB-B6CDF81D70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07CEB1E-D732-2522-00F2-64B998C8130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D2F9322-0FE8-890A-6FA6-6A7793A51663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人工智能：连接流派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D704383-757A-9531-4203-32B66C4C3329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用人工神经网络模拟人脑（生物神经网络）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0">
            <a:extLst>
              <a:ext uri="{FF2B5EF4-FFF2-40B4-BE49-F238E27FC236}">
                <a16:creationId xmlns:a16="http://schemas.microsoft.com/office/drawing/2014/main" id="{421007BD-77FA-1927-C1FE-D37DAD626A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87" y="2324100"/>
            <a:ext cx="128905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下箭头 11">
            <a:extLst>
              <a:ext uri="{FF2B5EF4-FFF2-40B4-BE49-F238E27FC236}">
                <a16:creationId xmlns:a16="http://schemas.microsoft.com/office/drawing/2014/main" id="{5172E909-ABB5-F65D-3E49-8441CCF6ABA1}"/>
              </a:ext>
            </a:extLst>
          </p:cNvPr>
          <p:cNvSpPr/>
          <p:nvPr/>
        </p:nvSpPr>
        <p:spPr>
          <a:xfrm>
            <a:off x="933999" y="4275138"/>
            <a:ext cx="865188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A47144-EB9B-8BE4-A96A-7C27C80E907C}"/>
              </a:ext>
            </a:extLst>
          </p:cNvPr>
          <p:cNvSpPr txBox="1"/>
          <p:nvPr/>
        </p:nvSpPr>
        <p:spPr>
          <a:xfrm>
            <a:off x="657774" y="5170488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连接流派</a:t>
            </a:r>
          </a:p>
        </p:txBody>
      </p:sp>
      <p:pic>
        <p:nvPicPr>
          <p:cNvPr id="5" name="Picture 2" descr="C:\Users\Yi Zhou\Desktop\neuron.jpg">
            <a:extLst>
              <a:ext uri="{FF2B5EF4-FFF2-40B4-BE49-F238E27FC236}">
                <a16:creationId xmlns:a16="http://schemas.microsoft.com/office/drawing/2014/main" id="{64AEC87C-FCD8-02A2-DB98-516A80A2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329" y="1918610"/>
            <a:ext cx="4294187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Yi Zhou\Desktop\neurond.png">
            <a:extLst>
              <a:ext uri="{FF2B5EF4-FFF2-40B4-BE49-F238E27FC236}">
                <a16:creationId xmlns:a16="http://schemas.microsoft.com/office/drawing/2014/main" id="{815195CF-EC76-C52F-35AD-5D03D03DD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032" y="4275138"/>
            <a:ext cx="4325937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ABEE65-EF84-1E83-6DDA-8135D7921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3276" y="1638074"/>
            <a:ext cx="3514725" cy="2637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44DE0D7-E70A-7A7D-9DE7-D4210E2862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4633" y="4089401"/>
            <a:ext cx="3819593" cy="22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207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EAB1-0974-45C9-9F8C-A0928EB91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F5FDA8C-DF50-1B75-0607-67B4B24FC2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EE48A88-A76A-EFB2-E859-85540C0BB68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60922E7-4B57-53C5-C83E-DD3A8FA4088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81B9142-D6A5-2BD7-4FE7-986D1364DF0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F06740-3589-180B-E0D6-355484746EB2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人工智能：符号流派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D43078A-5359-732A-7B84-9BD5D8460A05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用符号与逻辑表示知识，用符号推理与搜索解决问题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id="{C31BF631-6ABC-EB82-E7D7-64C7DEE98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09" y="2256069"/>
            <a:ext cx="1368425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下箭头 6">
            <a:extLst>
              <a:ext uri="{FF2B5EF4-FFF2-40B4-BE49-F238E27FC236}">
                <a16:creationId xmlns:a16="http://schemas.microsoft.com/office/drawing/2014/main" id="{56F05B3F-7B0C-F9C2-4641-57F73CCA833B}"/>
              </a:ext>
            </a:extLst>
          </p:cNvPr>
          <p:cNvSpPr/>
          <p:nvPr/>
        </p:nvSpPr>
        <p:spPr>
          <a:xfrm>
            <a:off x="1161372" y="4200757"/>
            <a:ext cx="865187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9A5E4B-F47E-7881-6751-DCB817D148D1}"/>
              </a:ext>
            </a:extLst>
          </p:cNvPr>
          <p:cNvSpPr txBox="1"/>
          <p:nvPr/>
        </p:nvSpPr>
        <p:spPr>
          <a:xfrm>
            <a:off x="885147" y="5096107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符号流派</a:t>
            </a:r>
          </a:p>
        </p:txBody>
      </p:sp>
      <p:pic>
        <p:nvPicPr>
          <p:cNvPr id="16" name="Picture 2" descr="C:\Users\Yi Zhou\Desktop\expert.jpg">
            <a:extLst>
              <a:ext uri="{FF2B5EF4-FFF2-40B4-BE49-F238E27FC236}">
                <a16:creationId xmlns:a16="http://schemas.microsoft.com/office/drawing/2014/main" id="{E1E3205C-B354-3D7F-D600-5794FA062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133" y="4629364"/>
            <a:ext cx="374173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">
            <a:extLst>
              <a:ext uri="{FF2B5EF4-FFF2-40B4-BE49-F238E27FC236}">
                <a16:creationId xmlns:a16="http://schemas.microsoft.com/office/drawing/2014/main" id="{688B0640-926C-5F62-2D62-E9BA7740D0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0980" y="2055185"/>
            <a:ext cx="2798997" cy="1819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2">
            <a:extLst>
              <a:ext uri="{FF2B5EF4-FFF2-40B4-BE49-F238E27FC236}">
                <a16:creationId xmlns:a16="http://schemas.microsoft.com/office/drawing/2014/main" id="{E2C5E05A-4815-664B-C93D-108BEADDE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979" y="4200757"/>
            <a:ext cx="2798997" cy="186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">
            <a:extLst>
              <a:ext uri="{FF2B5EF4-FFF2-40B4-BE49-F238E27FC236}">
                <a16:creationId xmlns:a16="http://schemas.microsoft.com/office/drawing/2014/main" id="{F87E8DD2-4173-8299-39C9-A3988F9EC2D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19121" y="2055185"/>
            <a:ext cx="2981525" cy="1730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49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75F12-8D6A-EB45-B898-6CF0E3CCA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4B47A44-C9D6-6339-C4B2-7DC6588203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5C6F3CC-4FCF-47F3-E1E1-D6BA939F9F7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052B852-9EE7-3371-FF8E-D7C89BED30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97EB674-2397-94E5-AFB3-22E59D9EF98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E51123-0AB4-72AF-BB7A-D83A76FDA29B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人工智能：统计流派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CD2E492-1519-0AF9-866D-E1BFB057D8AD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用统计学理论与工具估算求解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3" descr="C:\Users\Yi Zhou\Desktop\svm.png">
            <a:extLst>
              <a:ext uri="{FF2B5EF4-FFF2-40B4-BE49-F238E27FC236}">
                <a16:creationId xmlns:a16="http://schemas.microsoft.com/office/drawing/2014/main" id="{31B58E51-759C-667A-A3AE-CA3A7A9A2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992" y="2345855"/>
            <a:ext cx="3405187" cy="324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35B5E654-9929-3551-AF6A-B98F9C1CC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2314629"/>
            <a:ext cx="1238250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下箭头 7">
            <a:extLst>
              <a:ext uri="{FF2B5EF4-FFF2-40B4-BE49-F238E27FC236}">
                <a16:creationId xmlns:a16="http://schemas.microsoft.com/office/drawing/2014/main" id="{6A7C60E3-E195-7C78-A7BA-D6E7E05A2084}"/>
              </a:ext>
            </a:extLst>
          </p:cNvPr>
          <p:cNvSpPr/>
          <p:nvPr/>
        </p:nvSpPr>
        <p:spPr>
          <a:xfrm>
            <a:off x="1374776" y="4259316"/>
            <a:ext cx="865187" cy="7191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5BA75D-ACF0-5C71-737F-788563993605}"/>
              </a:ext>
            </a:extLst>
          </p:cNvPr>
          <p:cNvSpPr txBox="1"/>
          <p:nvPr/>
        </p:nvSpPr>
        <p:spPr>
          <a:xfrm>
            <a:off x="1098551" y="5154666"/>
            <a:ext cx="1422400" cy="4619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统计流派</a:t>
            </a: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62497986-165D-171E-37D6-8E76287E4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17" y="2314629"/>
            <a:ext cx="3405187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6C863B-8DBE-EA56-38F3-EC0DAB947B8C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问题</a:t>
            </a:r>
          </a:p>
        </p:txBody>
      </p:sp>
    </p:spTree>
    <p:extLst>
      <p:ext uri="{BB962C8B-B14F-4D97-AF65-F5344CB8AC3E}">
        <p14:creationId xmlns:p14="http://schemas.microsoft.com/office/powerpoint/2010/main" val="3452271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9325B-305F-806B-8B49-80397F258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5329A82-12A3-B319-8772-813A8E025C5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F396B3A-3E9D-7841-0378-D2013FD25C4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E37724C4-F511-6E20-D12B-B220400B95C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1A56C10-1164-EECE-B1F5-D429291EF70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E275323-7011-BB4A-EAE5-9AF4477E311B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人工智能：行为流派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E3ABA19-C7C5-BF31-E53B-E72E87800125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用简单的反应式规则解决问题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460CEAC-2862-64D9-2BAC-1DF66B33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2148400"/>
            <a:ext cx="16891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下箭头 11">
            <a:extLst>
              <a:ext uri="{FF2B5EF4-FFF2-40B4-BE49-F238E27FC236}">
                <a16:creationId xmlns:a16="http://schemas.microsoft.com/office/drawing/2014/main" id="{DDF09A81-24A0-26F0-5C78-960F05898907}"/>
              </a:ext>
            </a:extLst>
          </p:cNvPr>
          <p:cNvSpPr/>
          <p:nvPr/>
        </p:nvSpPr>
        <p:spPr>
          <a:xfrm>
            <a:off x="1041400" y="4041262"/>
            <a:ext cx="865188" cy="719137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981221-D3CA-A3F8-D188-73F894AA2CE1}"/>
              </a:ext>
            </a:extLst>
          </p:cNvPr>
          <p:cNvSpPr txBox="1"/>
          <p:nvPr/>
        </p:nvSpPr>
        <p:spPr>
          <a:xfrm>
            <a:off x="765175" y="4936612"/>
            <a:ext cx="1422400" cy="4619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行为流派</a:t>
            </a:r>
          </a:p>
        </p:txBody>
      </p:sp>
      <p:pic>
        <p:nvPicPr>
          <p:cNvPr id="20" name="Picture 3" descr="C:\Users\Yi Zhou\Desktop\dog.jpg">
            <a:extLst>
              <a:ext uri="{FF2B5EF4-FFF2-40B4-BE49-F238E27FC236}">
                <a16:creationId xmlns:a16="http://schemas.microsoft.com/office/drawing/2014/main" id="{8E5A3CA7-A4F0-6AC5-104F-95235DBEF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79" y="2148400"/>
            <a:ext cx="3563937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C:\Users\Yi Zhou\Desktop\reactive.jpg">
            <a:extLst>
              <a:ext uri="{FF2B5EF4-FFF2-40B4-BE49-F238E27FC236}">
                <a16:creationId xmlns:a16="http://schemas.microsoft.com/office/drawing/2014/main" id="{CB26E201-3EFB-DC73-B4CB-54A2D5216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802" y="2148400"/>
            <a:ext cx="2615406" cy="201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Users\Yi Zhou\Desktop\subsumption.jpg">
            <a:extLst>
              <a:ext uri="{FF2B5EF4-FFF2-40B4-BE49-F238E27FC236}">
                <a16:creationId xmlns:a16="http://schemas.microsoft.com/office/drawing/2014/main" id="{3CA53A22-7674-533A-9C31-2C6C42B58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802" y="4397093"/>
            <a:ext cx="2792412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891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7EF3C-77E6-A86D-D168-3903882E9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27E6A32-1A30-C832-FD2C-34A24E11DB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3A8A134-FFA7-9224-C52C-A8889FEC9CE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C692FA9-8A27-F8AA-2D13-60BFD35CC02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1CAABAF-5D56-C043-EEB3-8D97A0F0FA7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77EA27-2AC4-9F15-5CF8-786C0F1A7BC0}"/>
              </a:ext>
            </a:extLst>
          </p:cNvPr>
          <p:cNvSpPr txBox="1"/>
          <p:nvPr/>
        </p:nvSpPr>
        <p:spPr>
          <a:xfrm>
            <a:off x="350439" y="120418"/>
            <a:ext cx="352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人工智能：博弈流派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66BE2C2-7D19-E069-DF91-C1500823B8A2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用博弈论解决多智能体决策问题（主要适用于多智能体系统）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9">
            <a:extLst>
              <a:ext uri="{FF2B5EF4-FFF2-40B4-BE49-F238E27FC236}">
                <a16:creationId xmlns:a16="http://schemas.microsoft.com/office/drawing/2014/main" id="{972B4A2F-F710-0E65-AB2A-3A459C0FB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2492375"/>
            <a:ext cx="146050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下箭头 10">
            <a:extLst>
              <a:ext uri="{FF2B5EF4-FFF2-40B4-BE49-F238E27FC236}">
                <a16:creationId xmlns:a16="http://schemas.microsoft.com/office/drawing/2014/main" id="{ADC8C2FD-0AC8-FAAA-C970-D6624D771E0D}"/>
              </a:ext>
            </a:extLst>
          </p:cNvPr>
          <p:cNvSpPr/>
          <p:nvPr/>
        </p:nvSpPr>
        <p:spPr>
          <a:xfrm>
            <a:off x="1611313" y="4438650"/>
            <a:ext cx="865187" cy="71913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869372-0EC0-4371-048F-53D38F775AD1}"/>
              </a:ext>
            </a:extLst>
          </p:cNvPr>
          <p:cNvSpPr txBox="1"/>
          <p:nvPr/>
        </p:nvSpPr>
        <p:spPr>
          <a:xfrm>
            <a:off x="1335088" y="5334000"/>
            <a:ext cx="1422400" cy="4619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博弈流派</a:t>
            </a:r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A1AF172E-479A-E811-4559-099DC68C5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2492375"/>
            <a:ext cx="6176962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779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DFB4-D438-898E-377A-60521D196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0614727-37F7-4129-B598-9C54234C17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6C8BA48-6FE0-D65A-7D16-37449109902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E8689EC-EEA2-58CD-22FD-B17C5BA5C93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5AF6A96-34F5-F4AB-0219-88FC30432EF1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77EADB0-AEB1-E9D6-0304-54262E554D54}"/>
              </a:ext>
            </a:extLst>
          </p:cNvPr>
          <p:cNvSpPr txBox="1"/>
          <p:nvPr/>
        </p:nvSpPr>
        <p:spPr>
          <a:xfrm>
            <a:off x="350439" y="120418"/>
            <a:ext cx="5051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人工智能：交叉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融合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统一流派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95827F0-77BD-9BFC-1F54-F1EF7FBF26D3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交叉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融合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统一以上的几个流派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E99859-0FD0-4339-F705-D9C12E4C0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105" y="1817677"/>
            <a:ext cx="4594338" cy="4467110"/>
          </a:xfrm>
          <a:prstGeom prst="rect">
            <a:avLst/>
          </a:prstGeom>
        </p:spPr>
      </p:pic>
      <p:pic>
        <p:nvPicPr>
          <p:cNvPr id="9" name="Picture 4" descr="C:\Users\Yi Zhou\Desktop\alpha.png">
            <a:extLst>
              <a:ext uri="{FF2B5EF4-FFF2-40B4-BE49-F238E27FC236}">
                <a16:creationId xmlns:a16="http://schemas.microsoft.com/office/drawing/2014/main" id="{D543F028-9E3E-EF7A-9183-080744358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2" y="4691018"/>
            <a:ext cx="4736690" cy="158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Yi Zhou\Desktop\ibm watson.jpg">
            <a:extLst>
              <a:ext uri="{FF2B5EF4-FFF2-40B4-BE49-F238E27FC236}">
                <a16:creationId xmlns:a16="http://schemas.microsoft.com/office/drawing/2014/main" id="{6F14DE3D-8869-E5E9-C253-FAFF93962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57" y="1659333"/>
            <a:ext cx="2995220" cy="128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Yi Zhou\Desktop\knowledge graph.jpg">
            <a:extLst>
              <a:ext uri="{FF2B5EF4-FFF2-40B4-BE49-F238E27FC236}">
                <a16:creationId xmlns:a16="http://schemas.microsoft.com/office/drawing/2014/main" id="{FB30B483-0D14-8810-00A9-5260E7EBF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2" y="3077874"/>
            <a:ext cx="3814656" cy="123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5477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2853-1E05-4F44-CE15-7C9B56E6A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2AD240B-E10A-E1FC-A266-72E0AEBD396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2799C747-3471-3719-6F3C-3904FEF03ADE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415F7414-583F-BEA6-1466-C3071283AE84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8D9CA1F-2136-5BC4-476E-364B855318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人工智能：引子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200891A8-FC68-45FC-6076-5F81C3E0E1DD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5B23F159-B9F2-821A-DA42-37F2E486D39F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AE2A2201-B7A3-B421-0D60-5130DD0E1D33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329C228D-40EA-0733-34A8-62A7DC1AE277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9B01983F-29B6-60A2-C988-B11E73A685D2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EBD791C3-2DDC-0132-B96B-8E5182E591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人工智能：定义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89B3F100-1A6E-A8A0-49B7-CCB6489F68F4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9E062124-F727-F6E3-B5F8-1E5AE39694F4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1AE282B-FB5E-1FFB-D5EB-1D5D576164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人工智能：主要的子领域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8768C16-4F12-1300-A067-9E58D5841F51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D3F20BB1-BED1-04D3-87F6-2BD0AD9D37E9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18C7F32-27CF-3D9B-9919-7E67413E53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人工智能：主要的流派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B2F64151-1B03-7E16-9FF5-07217FD57235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BF830596-A18B-F466-5DE0-DABD90AD43FD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FA6A9-5A58-B2F2-391B-1143AAF12725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人工智能：代表性技术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1427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FE5B0-1DB0-CAF9-70B4-C8418C094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DEFC237-340D-778D-110D-2A73BA6E16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C9A96-2F80-AB82-2003-B146814B7B9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73EA96C-4D4A-F123-74EB-1DECEA14C16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7005982-1B30-ADCE-16D7-305E33DA44B0}"/>
              </a:ext>
            </a:extLst>
          </p:cNvPr>
          <p:cNvSpPr/>
          <p:nvPr/>
        </p:nvSpPr>
        <p:spPr bwMode="auto">
          <a:xfrm>
            <a:off x="-1" y="-1589"/>
            <a:ext cx="1102936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BB0FA5C-5913-CC89-A53D-779C1A019AB5}"/>
              </a:ext>
            </a:extLst>
          </p:cNvPr>
          <p:cNvSpPr txBox="1"/>
          <p:nvPr/>
        </p:nvSpPr>
        <p:spPr>
          <a:xfrm>
            <a:off x="350439" y="120418"/>
            <a:ext cx="10448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人工智能：“复现”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+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“智能”产生了人工智能诸多技术（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EDBDFB5-F365-D1AB-28CD-F86D62F82721}"/>
              </a:ext>
            </a:extLst>
          </p:cNvPr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不同流派（复现）作用于不同子领域（智能），产生了人工智能众多技术。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101B25B-E1C3-D44A-1046-3CAB646605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70875"/>
              </p:ext>
            </p:extLst>
          </p:nvPr>
        </p:nvGraphicFramePr>
        <p:xfrm>
          <a:off x="769396" y="1496597"/>
          <a:ext cx="10976402" cy="518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3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86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0643">
                  <a:extLst>
                    <a:ext uri="{9D8B030D-6E8A-4147-A177-3AD203B41FA5}">
                      <a16:colId xmlns:a16="http://schemas.microsoft.com/office/drawing/2014/main" val="235729809"/>
                    </a:ext>
                  </a:extLst>
                </a:gridCol>
              </a:tblGrid>
              <a:tr h="556399"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符号流派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连接流派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行为流派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统计流派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仿生流派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融合流派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……</a:t>
                      </a:r>
                      <a:endParaRPr lang="zh-CN" altLang="en-US" sz="18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自然语言处理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文法、形式语言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大模型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词频、</a:t>
                      </a:r>
                      <a:r>
                        <a:rPr lang="en-US" altLang="zh-CN" sz="1600" dirty="0"/>
                        <a:t>LDA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计算机视觉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卷积神经网络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仿生视觉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知识表示推理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逻辑、逻辑程序、专家系统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SOAR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蒙特卡洛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知识图谱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8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机器学习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决策树、</a:t>
                      </a:r>
                      <a:endParaRPr lang="en-US" altLang="zh-CN" sz="1600" dirty="0"/>
                    </a:p>
                    <a:p>
                      <a:pPr algn="ctr"/>
                      <a:r>
                        <a:rPr lang="zh-CN" altLang="en-US" sz="1600" dirty="0"/>
                        <a:t>归纳逻辑程序</a:t>
                      </a:r>
                      <a:endParaRPr lang="en-US" altLang="zh-CN" sz="1600" dirty="0"/>
                    </a:p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神经网络（前向、卷积、图、注意力）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回归</a:t>
                      </a:r>
                      <a:r>
                        <a:rPr lang="zh-CN" altLang="en-US" sz="1600" dirty="0"/>
                        <a:t>、支持向量机、</a:t>
                      </a:r>
                      <a:r>
                        <a:rPr lang="en-US" altLang="zh-CN" sz="1600" dirty="0"/>
                        <a:t>PAC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遗传算法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知识图谱，</a:t>
                      </a:r>
                      <a:r>
                        <a:rPr lang="en-US" altLang="zh-CN" sz="1600" dirty="0" err="1"/>
                        <a:t>AlphaGo</a:t>
                      </a:r>
                      <a:endParaRPr lang="zh-CN" altLang="en-US" sz="1600" dirty="0"/>
                    </a:p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多智能体系统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BDI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人工生命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不确定性</a:t>
                      </a:r>
                      <a:r>
                        <a:rPr lang="en-US" altLang="zh-CN" sz="1600" dirty="0">
                          <a:solidFill>
                            <a:srgbClr val="002060"/>
                          </a:solidFill>
                        </a:rPr>
                        <a:t>AI</a:t>
                      </a:r>
                      <a:endParaRPr lang="zh-CN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贝叶斯网络、概率逻辑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贝叶斯网络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5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行动选择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搜索、规划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强化学习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反应式系统、包容体系结构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决策论、马尔可夫决策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002060"/>
                          </a:solidFill>
                        </a:rPr>
                        <a:t>…………</a:t>
                      </a:r>
                      <a:endParaRPr lang="zh-CN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135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673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74B2-1B35-C28C-F36F-2E997065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C5E6E66-9323-146B-626A-BFCBCF709A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90106EA-CC04-9BE9-A94A-75701EDA11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1F66E1C-8BF0-9F67-C770-B7DA2F744D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ECEA577-9562-BC17-5A39-F8A90EE3C05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B8C660A-EEE2-AB2B-6C5A-07F8FE47110D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课后作业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744330-E8B6-98BF-2ED9-B8599B2BCA76}"/>
              </a:ext>
            </a:extLst>
          </p:cNvPr>
          <p:cNvSpPr/>
          <p:nvPr/>
        </p:nvSpPr>
        <p:spPr>
          <a:xfrm>
            <a:off x="555050" y="975049"/>
            <a:ext cx="11124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找出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个不同的应用场景，分析其输入、输出、反馈分别是什么？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（不需要提交）观看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我，人工智能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9659255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C1ED-8333-2BF4-2800-24E1F444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BDA11B8-3EFD-6413-3D9C-76C3E789A0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779BBC-7D62-4C52-4C6F-7758922AF164}"/>
              </a:ext>
            </a:extLst>
          </p:cNvPr>
          <p:cNvSpPr/>
          <p:nvPr/>
        </p:nvSpPr>
        <p:spPr>
          <a:xfrm>
            <a:off x="870453" y="3063241"/>
            <a:ext cx="10451093" cy="899711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kumimoji="0" lang="zh-CN" altLang="en-US" sz="4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！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252E1D-F301-4CDD-4E0A-5F9AEDDA3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10092"/>
      </p:ext>
    </p:extLst>
  </p:cSld>
  <p:clrMapOvr>
    <a:masterClrMapping/>
  </p:clrMapOvr>
  <p:transition advTm="1191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2048</Words>
  <Application>Microsoft Macintosh PowerPoint</Application>
  <PresentationFormat>Widescreen</PresentationFormat>
  <Paragraphs>424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等线</vt:lpstr>
      <vt:lpstr>等线 Light</vt:lpstr>
      <vt:lpstr>KaiTi</vt:lpstr>
      <vt:lpstr>KaiTi</vt:lpstr>
      <vt:lpstr>Microsoft YaHei</vt:lpstr>
      <vt:lpstr>Microsoft YaHei</vt:lpstr>
      <vt:lpstr>Microsoft YaHei Semibold</vt:lpstr>
      <vt:lpstr>Arial</vt:lpstr>
      <vt:lpstr>Cambria Math</vt:lpstr>
      <vt:lpstr>Wingdings</vt:lpstr>
      <vt:lpstr>1_Office 主题​​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215</cp:revision>
  <dcterms:created xsi:type="dcterms:W3CDTF">2024-12-31T08:18:00Z</dcterms:created>
  <dcterms:modified xsi:type="dcterms:W3CDTF">2026-08-31T04:51:37Z</dcterms:modified>
</cp:coreProperties>
</file>